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2" r:id="rId2"/>
  </p:sldMasterIdLst>
  <p:notesMasterIdLst>
    <p:notesMasterId r:id="rId3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12192000" cy="6858000"/>
  <p:notesSz cx="6858000" cy="9144000"/>
  <p:embeddedFontLst>
    <p:embeddedFont>
      <p:font typeface="Libre Franklin" pitchFamily="2" charset="77"/>
      <p:regular r:id="rId39"/>
      <p:bold r:id="rId40"/>
      <p:italic r:id="rId41"/>
      <p:boldItalic r:id="rId42"/>
    </p:embeddedFont>
    <p:embeddedFont>
      <p:font typeface="Libre Franklin Medium" panose="020F0502020204030204" pitchFamily="34" charset="0"/>
      <p:regular r:id="rId43"/>
      <p:bold r:id="rId44"/>
      <p:italic r:id="rId45"/>
      <p:boldItalic r:id="rId46"/>
    </p:embeddedFont>
    <p:embeddedFont>
      <p:font typeface="Roboto"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hIQ254CGT0B0TeGo+BdFt+17oSP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549CE2-D520-4154-A5EB-DE4C14BC2998}">
  <a:tblStyle styleId="{0E549CE2-D520-4154-A5EB-DE4C14BC2998}"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E6E6E6"/>
          </a:solidFill>
        </a:fill>
      </a:tcStyle>
    </a:band1H>
    <a:band2H>
      <a:tcTxStyle b="off" i="off"/>
      <a:tcStyle>
        <a:tcBdr/>
      </a:tcStyle>
    </a:band2H>
    <a:band1V>
      <a:tcTxStyle b="off" i="off"/>
      <a:tcStyle>
        <a:tcBdr/>
        <a:fill>
          <a:solidFill>
            <a:srgbClr val="E6E6E6"/>
          </a:solidFill>
        </a:fill>
      </a:tcStyle>
    </a:band1V>
    <a:band2V>
      <a:tcTxStyle b="off" i="off"/>
      <a:tcStyle>
        <a:tcBdr/>
      </a:tcStyle>
    </a:band2V>
    <a:lastCol>
      <a:tcTxStyle b="on" i="off">
        <a:font>
          <a:latin typeface="Arial"/>
          <a:ea typeface="Arial"/>
          <a:cs typeface="Arial"/>
        </a:font>
        <a:schemeClr val="lt1"/>
      </a:tcTxStyle>
      <a:tcStyle>
        <a:tcBdr/>
        <a:fill>
          <a:solidFill>
            <a:schemeClr val="accent4"/>
          </a:solidFill>
        </a:fill>
      </a:tcStyle>
    </a:lastCol>
    <a:firstCol>
      <a:tcTxStyle b="on" i="off">
        <a:font>
          <a:latin typeface="Arial"/>
          <a:ea typeface="Arial"/>
          <a:cs typeface="Arial"/>
        </a:font>
        <a:schemeClr val="lt1"/>
      </a:tcTxStyle>
      <a:tcStyle>
        <a:tcBdr/>
        <a:fill>
          <a:solidFill>
            <a:schemeClr val="accent4"/>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Arial"/>
          <a:ea typeface="Arial"/>
          <a:cs typeface="Arial"/>
        </a:font>
        <a:schemeClr val="dk1"/>
      </a:tcTxStyle>
      <a:tcStyle>
        <a:tcBdr/>
      </a:tcStyle>
    </a:seCell>
    <a:swCell>
      <a:tcTxStyle b="on" i="off">
        <a:font>
          <a:latin typeface="Arial"/>
          <a:ea typeface="Arial"/>
          <a:cs typeface="Arial"/>
        </a:font>
        <a:schemeClr val="dk1"/>
      </a:tcTxStyle>
      <a:tcStyle>
        <a:tcBdr/>
      </a:tcStyle>
    </a:swCell>
    <a:firstRow>
      <a:tcTxStyle b="on" i="off">
        <a:font>
          <a:latin typeface="Arial"/>
          <a:ea typeface="Arial"/>
          <a:cs typeface="Arial"/>
        </a:font>
        <a:schemeClr val="lt1"/>
      </a:tcTxStyle>
      <a:tcStyle>
        <a:tcBdr>
          <a:bottom>
            <a:ln w="25400" cap="flat" cmpd="sng">
              <a:solidFill>
                <a:schemeClr val="dk1"/>
              </a:solidFill>
              <a:prstDash val="solid"/>
              <a:round/>
              <a:headEnd type="none" w="sm" len="sm"/>
              <a:tailEnd type="none" w="sm" len="sm"/>
            </a:ln>
          </a:bottom>
        </a:tcBdr>
        <a:fill>
          <a:solidFill>
            <a:schemeClr val="accent4"/>
          </a:solidFill>
        </a:fill>
      </a:tcStyle>
    </a:firstRow>
    <a:neCell>
      <a:tcTxStyle b="off" i="off"/>
      <a:tcStyle>
        <a:tcBdr/>
      </a:tcStyle>
    </a:neCell>
    <a:nwCell>
      <a:tcTxStyle b="off" i="off"/>
      <a:tcStyle>
        <a:tcBdr/>
      </a:tcStyle>
    </a:nwCell>
  </a:tblStyle>
  <a:tblStyle styleId="{6FD4EB26-14D8-461F-A476-D37DA3E1966D}" styleName="Table_1">
    <a:wholeTbl>
      <a:tcTxStyle b="off" i="off">
        <a:font>
          <a:latin typeface="Arial"/>
          <a:ea typeface="Arial"/>
          <a:cs typeface="Arial"/>
        </a:font>
        <a:srgbClr val="000000"/>
      </a:tcTxStyle>
      <a:tcStyle>
        <a:tcBdr>
          <a:left>
            <a:ln w="12700" cap="flat" cmpd="sng">
              <a:solidFill>
                <a:srgbClr val="9E9E9E"/>
              </a:solidFill>
              <a:prstDash val="solid"/>
              <a:round/>
              <a:headEnd type="none" w="sm" len="sm"/>
              <a:tailEnd type="none" w="sm" len="sm"/>
            </a:ln>
          </a:left>
          <a:right>
            <a:ln w="12700" cap="flat" cmpd="sng">
              <a:solidFill>
                <a:srgbClr val="9E9E9E"/>
              </a:solidFill>
              <a:prstDash val="solid"/>
              <a:round/>
              <a:headEnd type="none" w="sm" len="sm"/>
              <a:tailEnd type="none" w="sm" len="sm"/>
            </a:ln>
          </a:right>
          <a:top>
            <a:ln w="12700" cap="flat" cmpd="sng">
              <a:solidFill>
                <a:srgbClr val="9E9E9E"/>
              </a:solidFill>
              <a:prstDash val="solid"/>
              <a:round/>
              <a:headEnd type="none" w="sm" len="sm"/>
              <a:tailEnd type="none" w="sm" len="sm"/>
            </a:ln>
          </a:top>
          <a:bottom>
            <a:ln w="12700" cap="flat" cmpd="sng">
              <a:solidFill>
                <a:srgbClr val="9E9E9E"/>
              </a:solidFill>
              <a:prstDash val="solid"/>
              <a:round/>
              <a:headEnd type="none" w="sm" len="sm"/>
              <a:tailEnd type="none" w="sm" len="sm"/>
            </a:ln>
          </a:bottom>
          <a:insideH>
            <a:ln w="12700" cap="flat" cmpd="sng">
              <a:solidFill>
                <a:srgbClr val="9E9E9E"/>
              </a:solidFill>
              <a:prstDash val="solid"/>
              <a:round/>
              <a:headEnd type="none" w="sm" len="sm"/>
              <a:tailEnd type="none" w="sm" len="sm"/>
            </a:ln>
          </a:insideH>
          <a:insideV>
            <a:ln w="12700"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84798"/>
  </p:normalViewPr>
  <p:slideViewPr>
    <p:cSldViewPr snapToGrid="0">
      <p:cViewPr varScale="1">
        <p:scale>
          <a:sx n="101" d="100"/>
          <a:sy n="101" d="100"/>
        </p:scale>
        <p:origin x="1240" y="152"/>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8"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 name="Google Shape;4;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5" name="Google Shape;5;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6" name="Google Shape;6;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7" name="Google Shape;7;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8" name="Google Shape;8;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9" name="Google Shape;9;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0" name="Google Shape;10;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1" name="Google Shape;11;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 name="Google Shape;12;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3" name="Google Shape;1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4" name="Google Shape;14;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5" name="Google Shape;15;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6" name="Google Shape;16;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7" name="Google Shape;17;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8" name="Google Shape;18;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9" name="Google Shape;19;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0" name="Google Shape;20;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1" name="Google Shape;21;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2" name="Google Shape;22;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3" name="Google Shape;2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4" name="Google Shape;24;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5" name="Google Shape;25;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6" name="Google Shape;26;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7" name="Google Shape;27;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8" name="Google Shape;28;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29" name="Google Shape;29;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0" name="Google Shape;30;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1" name="Google Shape;31;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2" name="Google Shape;32;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3" name="Google Shape;3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4" name="Google Shape;34;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5" name="Google Shape;35;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6" name="Google Shape;36;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7" name="Google Shape;37;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8" name="Google Shape;38;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39" name="Google Shape;39;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0" name="Google Shape;40;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1" name="Google Shape;41;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2" name="Google Shape;42;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3" name="Google Shape;43;n"/>
          <p:cNvSpPr txBox="1"/>
          <p:nvPr/>
        </p:nvSpPr>
        <p:spPr>
          <a:xfrm>
            <a:off x="0" y="0"/>
            <a:ext cx="29718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4" name="Google Shape;44;n"/>
          <p:cNvSpPr txBox="1">
            <a:spLocks noGrp="1"/>
          </p:cNvSpPr>
          <p:nvPr>
            <p:ph type="dt" idx="10"/>
          </p:nvPr>
        </p:nvSpPr>
        <p:spPr>
          <a:xfrm>
            <a:off x="3884613" y="0"/>
            <a:ext cx="2908300" cy="393700"/>
          </a:xfrm>
          <a:prstGeom prst="rect">
            <a:avLst/>
          </a:prstGeom>
          <a:noFill/>
          <a:ln>
            <a:noFill/>
          </a:ln>
        </p:spPr>
        <p:txBody>
          <a:bodyPr spcFirstLastPara="1" wrap="square" lIns="90000" tIns="46800" rIns="90000" bIns="46800" anchor="t" anchorCtr="0">
            <a:noAutofit/>
          </a:bodyPr>
          <a:lstStyle>
            <a:lvl1pPr marR="0" lvl="0" algn="r" rtl="0">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45" name="Google Shape;45;n"/>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46" name="Google Shape;46;n"/>
          <p:cNvSpPr txBox="1">
            <a:spLocks noGrp="1"/>
          </p:cNvSpPr>
          <p:nvPr>
            <p:ph type="body" idx="1"/>
          </p:nvPr>
        </p:nvSpPr>
        <p:spPr>
          <a:xfrm>
            <a:off x="685800" y="4343400"/>
            <a:ext cx="5422900" cy="4051300"/>
          </a:xfrm>
          <a:prstGeom prst="rect">
            <a:avLst/>
          </a:prstGeom>
          <a:noFill/>
          <a:ln>
            <a:noFill/>
          </a:ln>
        </p:spPr>
        <p:txBody>
          <a:bodyPr spcFirstLastPara="1" wrap="square" lIns="90000" tIns="46800" rIns="90000" bIns="468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47" name="Google Shape;47;n"/>
          <p:cNvSpPr txBox="1"/>
          <p:nvPr/>
        </p:nvSpPr>
        <p:spPr>
          <a:xfrm>
            <a:off x="0" y="8685213"/>
            <a:ext cx="29718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48" name="Google Shape;48;n"/>
          <p:cNvSpPr txBox="1">
            <a:spLocks noGrp="1"/>
          </p:cNvSpPr>
          <p:nvPr>
            <p:ph type="sldNum" idx="12"/>
          </p:nvPr>
        </p:nvSpPr>
        <p:spPr>
          <a:xfrm>
            <a:off x="3884613" y="8685213"/>
            <a:ext cx="2908300" cy="393700"/>
          </a:xfrm>
          <a:prstGeom prst="rect">
            <a:avLst/>
          </a:prstGeom>
          <a:noFill/>
          <a:ln>
            <a:noFill/>
          </a:ln>
        </p:spPr>
        <p:txBody>
          <a:bodyPr spcFirstLastPara="1" wrap="square" lIns="90000" tIns="46800" rIns="90000" bIns="468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Calibri"/>
                <a:ea typeface="Calibri"/>
                <a:cs typeface="Calibri"/>
                <a:sym typeface="Calibri"/>
              </a:rPr>
              <a:t>‹#›</a:t>
            </a:fld>
            <a:endParaRPr sz="1200" b="0" i="0" u="none" strike="noStrike" cap="none">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245f3b6b88_4_38: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370" name="Google Shape;370;g3245f3b6b88_4_38: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g3245f3b6b88_4_38: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24b9729cb3_0_17: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324b9729cb3_0_17: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70" name="Google Shape;670;g324b9729cb3_0_17: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245f3b6b88_4_305: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681" name="Google Shape;681;g3245f3b6b88_4_305: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r>
              <a:rPr lang="en-US"/>
              <a:t>LV has not kept up with ML, it has python calls but it is insufficient. Python opens up possibilities </a:t>
            </a:r>
            <a:endParaRPr/>
          </a:p>
        </p:txBody>
      </p:sp>
      <p:sp>
        <p:nvSpPr>
          <p:cNvPr id="682" name="Google Shape;682;g3245f3b6b88_4_305: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3245f3b6b88_4_330: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701" name="Google Shape;701;g3245f3b6b88_4_330: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702" name="Google Shape;702;g3245f3b6b88_4_330: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245f3b6b88_4_392: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723" name="Google Shape;723;g3245f3b6b88_4_392: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15000"/>
              </a:lnSpc>
              <a:spcBef>
                <a:spcPts val="1500"/>
              </a:spcBef>
              <a:spcAft>
                <a:spcPts val="0"/>
              </a:spcAft>
              <a:buClr>
                <a:schemeClr val="dk1"/>
              </a:buClr>
              <a:buSzPts val="1100"/>
              <a:buFont typeface="Arial"/>
              <a:buNone/>
            </a:pPr>
            <a:r>
              <a:rPr lang="en-US">
                <a:solidFill>
                  <a:srgbClr val="374151"/>
                </a:solidFill>
                <a:latin typeface="Arial"/>
                <a:ea typeface="Arial"/>
                <a:cs typeface="Arial"/>
                <a:sym typeface="Arial"/>
              </a:rPr>
              <a:t>What it is:</a:t>
            </a:r>
            <a:endParaRPr>
              <a:solidFill>
                <a:srgbClr val="374151"/>
              </a:solidFill>
              <a:latin typeface="Arial"/>
              <a:ea typeface="Arial"/>
              <a:cs typeface="Arial"/>
              <a:sym typeface="Arial"/>
            </a:endParaRPr>
          </a:p>
          <a:p>
            <a:pPr marL="457200" lvl="0" indent="-304800" algn="l" rtl="0">
              <a:lnSpc>
                <a:spcPct val="115000"/>
              </a:lnSpc>
              <a:spcBef>
                <a:spcPts val="1800"/>
              </a:spcBef>
              <a:spcAft>
                <a:spcPts val="0"/>
              </a:spcAft>
              <a:buClr>
                <a:srgbClr val="374151"/>
              </a:buClr>
              <a:buSzPts val="1200"/>
              <a:buChar char="●"/>
            </a:pPr>
            <a:r>
              <a:rPr lang="en-US">
                <a:solidFill>
                  <a:srgbClr val="374151"/>
                </a:solidFill>
                <a:latin typeface="Arial"/>
                <a:ea typeface="Arial"/>
                <a:cs typeface="Arial"/>
                <a:sym typeface="Arial"/>
              </a:rPr>
              <a:t>PMQ = Permanent Magnet Quadrupole (magnetic lenses for focusing particle beams) &gt;  If the alignment is not good then the e beam might be dispersed</a:t>
            </a:r>
            <a:endParaRPr>
              <a:solidFill>
                <a:srgbClr val="374151"/>
              </a:solidFill>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a:solidFill>
                  <a:srgbClr val="374151"/>
                </a:solidFill>
                <a:latin typeface="Arial"/>
                <a:ea typeface="Arial"/>
                <a:cs typeface="Arial"/>
                <a:sym typeface="Arial"/>
              </a:rPr>
              <a:t>Triplet = Three PMQs in sequence</a:t>
            </a:r>
            <a:endParaRPr>
              <a:solidFill>
                <a:srgbClr val="374151"/>
              </a:solidFill>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a:solidFill>
                  <a:srgbClr val="374151"/>
                </a:solidFill>
                <a:latin typeface="Arial"/>
                <a:ea typeface="Arial"/>
                <a:cs typeface="Arial"/>
                <a:sym typeface="Arial"/>
              </a:rPr>
              <a:t>Critical for focusing particle beams in accelerators</a:t>
            </a:r>
            <a:endParaRPr>
              <a:solidFill>
                <a:srgbClr val="374151"/>
              </a:solidFill>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a:solidFill>
                  <a:srgbClr val="374151"/>
                </a:solidFill>
                <a:latin typeface="Arial"/>
                <a:ea typeface="Arial"/>
                <a:cs typeface="Arial"/>
                <a:sym typeface="Arial"/>
              </a:rPr>
              <a:t>The Alignment Challenge:</a:t>
            </a:r>
            <a:endParaRPr>
              <a:solidFill>
                <a:srgbClr val="374151"/>
              </a:solidFill>
              <a:latin typeface="Arial"/>
              <a:ea typeface="Arial"/>
              <a:cs typeface="Arial"/>
              <a:sym typeface="Arial"/>
            </a:endParaRPr>
          </a:p>
          <a:p>
            <a:pPr marL="457200" lvl="0" indent="-304800" algn="l" rtl="0">
              <a:lnSpc>
                <a:spcPct val="115000"/>
              </a:lnSpc>
              <a:spcBef>
                <a:spcPts val="1800"/>
              </a:spcBef>
              <a:spcAft>
                <a:spcPts val="0"/>
              </a:spcAft>
              <a:buClr>
                <a:srgbClr val="374151"/>
              </a:buClr>
              <a:buSzPts val="1200"/>
              <a:buChar char="●"/>
            </a:pPr>
            <a:r>
              <a:rPr lang="en-US">
                <a:solidFill>
                  <a:srgbClr val="374151"/>
                </a:solidFill>
                <a:latin typeface="Arial"/>
                <a:ea typeface="Arial"/>
                <a:cs typeface="Arial"/>
                <a:sym typeface="Arial"/>
              </a:rPr>
              <a:t>PMQs must be precisely aligned to maintain beam quality</a:t>
            </a:r>
            <a:endParaRPr>
              <a:solidFill>
                <a:srgbClr val="374151"/>
              </a:solidFill>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a:solidFill>
                  <a:srgbClr val="374151"/>
                </a:solidFill>
                <a:latin typeface="Arial"/>
                <a:ea typeface="Arial"/>
                <a:cs typeface="Arial"/>
                <a:sym typeface="Arial"/>
              </a:rPr>
              <a:t>Multiple degrees of freedom (position, angle) must be optimized</a:t>
            </a:r>
            <a:endParaRPr>
              <a:solidFill>
                <a:srgbClr val="374151"/>
              </a:solidFill>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a:solidFill>
                  <a:srgbClr val="374151"/>
                </a:solidFill>
                <a:latin typeface="Arial"/>
                <a:ea typeface="Arial"/>
                <a:cs typeface="Arial"/>
                <a:sym typeface="Arial"/>
              </a:rPr>
              <a:t>Traditionally requires manual, time-consuming adjustment</a:t>
            </a:r>
            <a:endParaRPr>
              <a:solidFill>
                <a:srgbClr val="374151"/>
              </a:solidFill>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a:solidFill>
                  <a:srgbClr val="374151"/>
                </a:solidFill>
                <a:latin typeface="Arial"/>
                <a:ea typeface="Arial"/>
                <a:cs typeface="Arial"/>
                <a:sym typeface="Arial"/>
              </a:rPr>
              <a:t>Badger's Solution:</a:t>
            </a:r>
            <a:endParaRPr>
              <a:solidFill>
                <a:srgbClr val="374151"/>
              </a:solidFill>
              <a:latin typeface="Arial"/>
              <a:ea typeface="Arial"/>
              <a:cs typeface="Arial"/>
              <a:sym typeface="Arial"/>
            </a:endParaRPr>
          </a:p>
          <a:p>
            <a:pPr marL="457200" lvl="0" indent="-304800" algn="l" rtl="0">
              <a:lnSpc>
                <a:spcPct val="115000"/>
              </a:lnSpc>
              <a:spcBef>
                <a:spcPts val="1800"/>
              </a:spcBef>
              <a:spcAft>
                <a:spcPts val="0"/>
              </a:spcAft>
              <a:buClr>
                <a:srgbClr val="374151"/>
              </a:buClr>
              <a:buSzPts val="1200"/>
              <a:buChar char="●"/>
            </a:pPr>
            <a:r>
              <a:rPr lang="en-US">
                <a:solidFill>
                  <a:srgbClr val="374151"/>
                </a:solidFill>
                <a:latin typeface="Arial"/>
                <a:ea typeface="Arial"/>
                <a:cs typeface="Arial"/>
                <a:sym typeface="Arial"/>
              </a:rPr>
              <a:t>Used laser transmission through two pinholes as alignment metric</a:t>
            </a:r>
            <a:endParaRPr>
              <a:solidFill>
                <a:srgbClr val="374151"/>
              </a:solidFill>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a:solidFill>
                  <a:srgbClr val="374151"/>
                </a:solidFill>
                <a:latin typeface="Arial"/>
                <a:ea typeface="Arial"/>
                <a:cs typeface="Arial"/>
                <a:sym typeface="Arial"/>
              </a:rPr>
              <a:t>Hexapod stage provided precise 6D motion control</a:t>
            </a:r>
            <a:endParaRPr>
              <a:solidFill>
                <a:srgbClr val="374151"/>
              </a:solidFill>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a:solidFill>
                  <a:srgbClr val="374151"/>
                </a:solidFill>
                <a:latin typeface="Arial"/>
                <a:ea typeface="Arial"/>
                <a:cs typeface="Arial"/>
                <a:sym typeface="Arial"/>
              </a:rPr>
              <a:t>Bayesian optimization algorithm automatically found optimal alignment</a:t>
            </a:r>
            <a:endParaRPr>
              <a:solidFill>
                <a:srgbClr val="374151"/>
              </a:solidFill>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a:solidFill>
                  <a:srgbClr val="374151"/>
                </a:solidFill>
                <a:latin typeface="Arial"/>
                <a:ea typeface="Arial"/>
                <a:cs typeface="Arial"/>
                <a:sym typeface="Arial"/>
              </a:rPr>
              <a:t>Maximized transmission = best alignment</a:t>
            </a:r>
            <a:endParaRPr>
              <a:solidFill>
                <a:srgbClr val="374151"/>
              </a:solidFill>
              <a:latin typeface="Arial"/>
              <a:ea typeface="Arial"/>
              <a:cs typeface="Arial"/>
              <a:sym typeface="Arial"/>
            </a:endParaRPr>
          </a:p>
          <a:p>
            <a:pPr marL="0" lvl="0" indent="0" algn="l" rtl="0">
              <a:lnSpc>
                <a:spcPct val="100000"/>
              </a:lnSpc>
              <a:spcBef>
                <a:spcPts val="1800"/>
              </a:spcBef>
              <a:spcAft>
                <a:spcPts val="0"/>
              </a:spcAft>
              <a:buSzPts val="1400"/>
              <a:buNone/>
            </a:pPr>
            <a:endParaRPr/>
          </a:p>
        </p:txBody>
      </p:sp>
      <p:sp>
        <p:nvSpPr>
          <p:cNvPr id="724" name="Google Shape;724;g3245f3b6b88_4_392: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3247a7d3516_0_35: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744" name="Google Shape;744;g3247a7d3516_0_35: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745" name="Google Shape;745;g3247a7d3516_0_35: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324b9729cb3_0_92: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757" name="Google Shape;757;g324b9729cb3_0_92: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457200" lvl="0" indent="-228600" algn="l" rtl="0">
              <a:lnSpc>
                <a:spcPct val="100000"/>
              </a:lnSpc>
              <a:spcBef>
                <a:spcPts val="360"/>
              </a:spcBef>
              <a:spcAft>
                <a:spcPts val="0"/>
              </a:spcAft>
              <a:buSzPts val="1400"/>
              <a:buNone/>
            </a:pPr>
            <a:r>
              <a:rPr lang="en-US"/>
              <a:t>HTT &gt;  Has 2 beamlines, Open to users by LasernET and BeamNET US</a:t>
            </a:r>
            <a:endParaRPr/>
          </a:p>
          <a:p>
            <a:pPr marL="457200" lvl="0" indent="-228600" algn="l" rtl="0">
              <a:lnSpc>
                <a:spcPct val="100000"/>
              </a:lnSpc>
              <a:spcBef>
                <a:spcPts val="360"/>
              </a:spcBef>
              <a:spcAft>
                <a:spcPts val="0"/>
              </a:spcAft>
              <a:buSzPts val="1400"/>
              <a:buNone/>
            </a:pPr>
            <a:r>
              <a:rPr lang="en-US"/>
              <a:t>Fiber &gt; 200mJ, multi KW Demostrator for future high rep rate</a:t>
            </a:r>
            <a:endParaRPr/>
          </a:p>
          <a:p>
            <a:pPr marL="457200" lvl="0" indent="-228600" algn="l" rtl="0">
              <a:lnSpc>
                <a:spcPct val="100000"/>
              </a:lnSpc>
              <a:spcBef>
                <a:spcPts val="360"/>
              </a:spcBef>
              <a:spcAft>
                <a:spcPts val="0"/>
              </a:spcAft>
              <a:buSzPts val="1400"/>
              <a:buNone/>
            </a:pPr>
            <a:r>
              <a:rPr lang="en-US"/>
              <a:t>HTU &gt; E beam Line and Udulators for FEL</a:t>
            </a:r>
            <a:endParaRPr/>
          </a:p>
          <a:p>
            <a:pPr marL="457200" lvl="0" indent="-228600" algn="l" rtl="0">
              <a:lnSpc>
                <a:spcPct val="100000"/>
              </a:lnSpc>
              <a:spcBef>
                <a:spcPts val="360"/>
              </a:spcBef>
              <a:spcAft>
                <a:spcPts val="0"/>
              </a:spcAft>
              <a:buSzPts val="1400"/>
              <a:buNone/>
            </a:pPr>
            <a:r>
              <a:rPr lang="en-US"/>
              <a:t>Bella iP2 &gt; Primarily for proton and High Energy Density Science  </a:t>
            </a:r>
            <a:endParaRPr/>
          </a:p>
        </p:txBody>
      </p:sp>
      <p:sp>
        <p:nvSpPr>
          <p:cNvPr id="758" name="Google Shape;758;g324b9729cb3_0_92: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l"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15</a:t>
            </a:fld>
            <a:endParaRPr>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324c27d4008_1_92: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768" name="Google Shape;768;g324c27d4008_1_92: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200"/>
              <a:buNone/>
            </a:pPr>
            <a:endParaRPr/>
          </a:p>
        </p:txBody>
      </p:sp>
      <p:sp>
        <p:nvSpPr>
          <p:cNvPr id="769" name="Google Shape;769;g324c27d4008_1_92: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324c27d4008_1_46: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814" name="Google Shape;814;g324c27d4008_1_46: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200"/>
              <a:buNone/>
            </a:pPr>
            <a:endParaRPr/>
          </a:p>
        </p:txBody>
      </p:sp>
      <p:sp>
        <p:nvSpPr>
          <p:cNvPr id="815" name="Google Shape;815;g324c27d4008_1_46: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3245f3b6b88_4_432: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859" name="Google Shape;859;g3245f3b6b88_4_432: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860" name="Google Shape;860;g3245f3b6b88_4_432: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3245f3b6b88_4_441:notes"/>
          <p:cNvSpPr>
            <a:spLocks noGrp="1" noRot="1" noChangeAspect="1"/>
          </p:cNvSpPr>
          <p:nvPr>
            <p:ph type="sldImg" idx="2"/>
          </p:nvPr>
        </p:nvSpPr>
        <p:spPr>
          <a:xfrm>
            <a:off x="380206" y="685800"/>
            <a:ext cx="6097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g3245f3b6b88_4_4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Closed-loop stabilization of the longitudinal focal position is established by deploying an actuated transmissive telescope responsible for focal position corrections, a WFS located on a ghost beamline with the same focus as the main beamline, and an optimized PID controller responsible for assigning corrective moves to the telescope configuration at a rate optimized for the motion stage on the telescope. </a:t>
            </a:r>
            <a:endParaRPr/>
          </a:p>
        </p:txBody>
      </p:sp>
      <p:sp>
        <p:nvSpPr>
          <p:cNvPr id="876" name="Google Shape;876;g3245f3b6b88_4_4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245f3b6b88_4_48: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381" name="Google Shape;381;g3245f3b6b88_4_48: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382" name="Google Shape;382;g3245f3b6b88_4_48: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3245f3b6b88_4_487: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g3245f3b6b88_4_4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LFS data: 07/11/24 scans 16 (on) and 17 (off)</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925" name="Google Shape;925;g3245f3b6b88_4_4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32472d88e5b_1_331: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32472d88e5b_1_331: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Clr>
                <a:schemeClr val="dk1"/>
              </a:buClr>
              <a:buSzPts val="1100"/>
              <a:buFont typeface="Arial"/>
              <a:buNone/>
            </a:pPr>
            <a:r>
              <a:rPr lang="en-US" sz="1100">
                <a:solidFill>
                  <a:schemeClr val="dk1"/>
                </a:solidFill>
                <a:latin typeface="Arial"/>
                <a:ea typeface="Arial"/>
                <a:cs typeface="Arial"/>
                <a:sym typeface="Arial"/>
              </a:rPr>
              <a:t>Technically, you aren't truly </a:t>
            </a:r>
            <a:r>
              <a:rPr lang="en-US" sz="1100" i="1">
                <a:solidFill>
                  <a:schemeClr val="dk1"/>
                </a:solidFill>
                <a:latin typeface="Arial"/>
                <a:ea typeface="Arial"/>
                <a:cs typeface="Arial"/>
                <a:sym typeface="Arial"/>
              </a:rPr>
              <a:t>decoupling</a:t>
            </a:r>
            <a:r>
              <a:rPr lang="en-US" sz="1100">
                <a:solidFill>
                  <a:schemeClr val="dk1"/>
                </a:solidFill>
                <a:latin typeface="Arial"/>
                <a:ea typeface="Arial"/>
                <a:cs typeface="Arial"/>
                <a:sym typeface="Arial"/>
              </a:rPr>
              <a:t> the electron beam properties from the laser properties because the physics that established the relationship in the first place is still valid. What you are doing is reducing the shot-to-shot fluctuations in laser properties enough that the correlated trend (which still exists) in e beam properties becomes insignificant. </a:t>
            </a:r>
            <a:endParaRPr/>
          </a:p>
          <a:p>
            <a:pPr marL="0" lvl="0" indent="0" algn="l" rtl="0">
              <a:spcBef>
                <a:spcPts val="360"/>
              </a:spcBef>
              <a:spcAft>
                <a:spcPts val="0"/>
              </a:spcAft>
              <a:buClr>
                <a:schemeClr val="dk1"/>
              </a:buClr>
              <a:buSzPts val="1100"/>
              <a:buFont typeface="Arial"/>
              <a:buNone/>
            </a:pPr>
            <a:endParaRPr/>
          </a:p>
          <a:p>
            <a:pPr marL="0" lvl="0" indent="0" algn="l" rtl="0">
              <a:spcBef>
                <a:spcPts val="360"/>
              </a:spcBef>
              <a:spcAft>
                <a:spcPts val="0"/>
              </a:spcAft>
              <a:buClr>
                <a:schemeClr val="dk1"/>
              </a:buClr>
              <a:buSzPts val="1100"/>
              <a:buFont typeface="Arial"/>
              <a:buNone/>
            </a:pPr>
            <a:r>
              <a:rPr lang="en-US"/>
              <a:t>The independence between e-beam dispersion and drive-laser angle is crucial for LPAs because it:</a:t>
            </a:r>
            <a:endParaRPr/>
          </a:p>
          <a:p>
            <a:pPr marL="0" lvl="0" indent="0" algn="l" rtl="0">
              <a:spcBef>
                <a:spcPts val="360"/>
              </a:spcBef>
              <a:spcAft>
                <a:spcPts val="0"/>
              </a:spcAft>
              <a:buClr>
                <a:schemeClr val="dk1"/>
              </a:buClr>
              <a:buSzPts val="1100"/>
              <a:buFont typeface="Arial"/>
              <a:buNone/>
            </a:pPr>
            <a:r>
              <a:rPr lang="en-US"/>
              <a:t>1. Improves beam quality and stability</a:t>
            </a:r>
            <a:endParaRPr/>
          </a:p>
          <a:p>
            <a:pPr marL="0" lvl="0" indent="0" algn="l" rtl="0">
              <a:spcBef>
                <a:spcPts val="360"/>
              </a:spcBef>
              <a:spcAft>
                <a:spcPts val="0"/>
              </a:spcAft>
              <a:buClr>
                <a:schemeClr val="dk1"/>
              </a:buClr>
              <a:buSzPts val="1100"/>
              <a:buFont typeface="Arial"/>
              <a:buNone/>
            </a:pPr>
            <a:r>
              <a:rPr lang="en-US"/>
              <a:t>2. Allows more flexible operation and parameter tuning</a:t>
            </a:r>
            <a:endParaRPr/>
          </a:p>
          <a:p>
            <a:pPr marL="0" lvl="0" indent="0" algn="l" rtl="0">
              <a:spcBef>
                <a:spcPts val="360"/>
              </a:spcBef>
              <a:spcAft>
                <a:spcPts val="0"/>
              </a:spcAft>
              <a:buClr>
                <a:schemeClr val="dk1"/>
              </a:buClr>
              <a:buSzPts val="1100"/>
              <a:buFont typeface="Arial"/>
              <a:buNone/>
            </a:pPr>
            <a:r>
              <a:rPr lang="en-US"/>
              <a:t>3. Reduces emittance growth and energy spread</a:t>
            </a:r>
            <a:endParaRPr/>
          </a:p>
          <a:p>
            <a:pPr marL="0" lvl="0" indent="0" algn="l" rtl="0">
              <a:spcBef>
                <a:spcPts val="360"/>
              </a:spcBef>
              <a:spcAft>
                <a:spcPts val="0"/>
              </a:spcAft>
              <a:buClr>
                <a:schemeClr val="dk1"/>
              </a:buClr>
              <a:buSzPts val="1100"/>
              <a:buFont typeface="Arial"/>
              <a:buNone/>
            </a:pPr>
            <a:r>
              <a:rPr lang="en-US"/>
              <a:t>4. Makes the system more reliable for practical applications</a:t>
            </a:r>
            <a:endParaRPr/>
          </a:p>
          <a:p>
            <a:pPr marL="0" lvl="0" indent="0" algn="l" rtl="0">
              <a:spcBef>
                <a:spcPts val="360"/>
              </a:spcBef>
              <a:spcAft>
                <a:spcPts val="0"/>
              </a:spcAft>
              <a:buClr>
                <a:schemeClr val="dk1"/>
              </a:buClr>
              <a:buSzPts val="1100"/>
              <a:buFont typeface="Arial"/>
              <a:buNone/>
            </a:pPr>
            <a:r>
              <a:rPr lang="en-US"/>
              <a:t>5. Simplifies overall system design and control</a:t>
            </a:r>
            <a:endParaRPr/>
          </a:p>
        </p:txBody>
      </p:sp>
      <p:sp>
        <p:nvSpPr>
          <p:cNvPr id="938" name="Google Shape;938;g32472d88e5b_1_331: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3247a7d3516_0_47: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964" name="Google Shape;964;g3247a7d3516_0_47: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965" name="Google Shape;965;g3247a7d3516_0_47: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324b9729cb3_0_129: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977" name="Google Shape;977;g324b9729cb3_0_129: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457200" lvl="0" indent="-228600" algn="l" rtl="0">
              <a:lnSpc>
                <a:spcPct val="100000"/>
              </a:lnSpc>
              <a:spcBef>
                <a:spcPts val="360"/>
              </a:spcBef>
              <a:spcAft>
                <a:spcPts val="0"/>
              </a:spcAft>
              <a:buSzPts val="1400"/>
              <a:buNone/>
            </a:pPr>
            <a:r>
              <a:rPr lang="en-US"/>
              <a:t>HTT &gt;  Has 2 beamlines, Open to users by LasernET and BeamNET US</a:t>
            </a:r>
            <a:endParaRPr/>
          </a:p>
          <a:p>
            <a:pPr marL="457200" lvl="0" indent="-228600" algn="l" rtl="0">
              <a:lnSpc>
                <a:spcPct val="100000"/>
              </a:lnSpc>
              <a:spcBef>
                <a:spcPts val="360"/>
              </a:spcBef>
              <a:spcAft>
                <a:spcPts val="0"/>
              </a:spcAft>
              <a:buSzPts val="1400"/>
              <a:buNone/>
            </a:pPr>
            <a:r>
              <a:rPr lang="en-US"/>
              <a:t>Fiber &gt; 200mJ, multi KW Demostrator for future high rep rate</a:t>
            </a:r>
            <a:endParaRPr/>
          </a:p>
          <a:p>
            <a:pPr marL="457200" lvl="0" indent="-228600" algn="l" rtl="0">
              <a:lnSpc>
                <a:spcPct val="100000"/>
              </a:lnSpc>
              <a:spcBef>
                <a:spcPts val="360"/>
              </a:spcBef>
              <a:spcAft>
                <a:spcPts val="0"/>
              </a:spcAft>
              <a:buSzPts val="1400"/>
              <a:buNone/>
            </a:pPr>
            <a:r>
              <a:rPr lang="en-US"/>
              <a:t>HTU &gt; E beam Line and Udulators for FEL</a:t>
            </a:r>
            <a:endParaRPr/>
          </a:p>
          <a:p>
            <a:pPr marL="457200" lvl="0" indent="-228600" algn="l" rtl="0">
              <a:lnSpc>
                <a:spcPct val="100000"/>
              </a:lnSpc>
              <a:spcBef>
                <a:spcPts val="360"/>
              </a:spcBef>
              <a:spcAft>
                <a:spcPts val="0"/>
              </a:spcAft>
              <a:buSzPts val="1400"/>
              <a:buNone/>
            </a:pPr>
            <a:r>
              <a:rPr lang="en-US"/>
              <a:t>Bella iP2 &gt; Primarily for proton and High Energy Density Science  </a:t>
            </a:r>
            <a:endParaRPr/>
          </a:p>
        </p:txBody>
      </p:sp>
      <p:sp>
        <p:nvSpPr>
          <p:cNvPr id="978" name="Google Shape;978;g324b9729cb3_0_129: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l"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23</a:t>
            </a:fld>
            <a:endParaRPr>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3245f3b6b88_4_525: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991" name="Google Shape;991;g3245f3b6b88_4_525: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457200" lvl="0" indent="-317500" algn="l" rtl="0">
              <a:lnSpc>
                <a:spcPct val="115000"/>
              </a:lnSpc>
              <a:spcBef>
                <a:spcPts val="1500"/>
              </a:spcBef>
              <a:spcAft>
                <a:spcPts val="0"/>
              </a:spcAft>
              <a:buClr>
                <a:srgbClr val="242852"/>
              </a:buClr>
              <a:buSzPts val="1400"/>
              <a:buFont typeface="Arial"/>
              <a:buChar char="●"/>
            </a:pPr>
            <a:r>
              <a:rPr lang="en-US">
                <a:solidFill>
                  <a:srgbClr val="242852"/>
                </a:solidFill>
                <a:latin typeface="Arial"/>
                <a:ea typeface="Arial"/>
                <a:cs typeface="Arial"/>
                <a:sym typeface="Arial"/>
              </a:rPr>
              <a:t>ML prediction using 1kHz pilot beam data enables pre-emptive mirror positioning, bypassing mechanical bandwidth limitations</a:t>
            </a:r>
            <a:endParaRPr>
              <a:solidFill>
                <a:srgbClr val="242852"/>
              </a:solidFill>
              <a:latin typeface="Arial"/>
              <a:ea typeface="Arial"/>
              <a:cs typeface="Arial"/>
              <a:sym typeface="Arial"/>
            </a:endParaRPr>
          </a:p>
          <a:p>
            <a:pPr marL="457200" lvl="0" indent="-317500" algn="l" rtl="0">
              <a:lnSpc>
                <a:spcPct val="115000"/>
              </a:lnSpc>
              <a:spcBef>
                <a:spcPts val="0"/>
              </a:spcBef>
              <a:spcAft>
                <a:spcPts val="0"/>
              </a:spcAft>
              <a:buClr>
                <a:srgbClr val="374151"/>
              </a:buClr>
              <a:buSzPts val="1400"/>
              <a:buFont typeface="Arial"/>
              <a:buChar char="●"/>
            </a:pPr>
            <a:r>
              <a:rPr lang="en-US">
                <a:solidFill>
                  <a:srgbClr val="374151"/>
                </a:solidFill>
                <a:highlight>
                  <a:schemeClr val="lt1"/>
                </a:highlight>
                <a:latin typeface="Arial"/>
                <a:ea typeface="Arial"/>
                <a:cs typeface="Arial"/>
                <a:sym typeface="Arial"/>
              </a:rPr>
              <a:t>ML model trained on 100-second pilot beam data using sliding window technique showing strong agreement between ML predictions and actual measurements.</a:t>
            </a:r>
            <a:endParaRPr>
              <a:solidFill>
                <a:srgbClr val="374151"/>
              </a:solidFill>
              <a:highlight>
                <a:schemeClr val="lt1"/>
              </a:highlight>
              <a:latin typeface="Arial"/>
              <a:ea typeface="Arial"/>
              <a:cs typeface="Arial"/>
              <a:sym typeface="Arial"/>
            </a:endParaRPr>
          </a:p>
          <a:p>
            <a:pPr marL="0" lvl="0" indent="0" algn="l" rtl="0">
              <a:lnSpc>
                <a:spcPct val="115000"/>
              </a:lnSpc>
              <a:spcBef>
                <a:spcPts val="1500"/>
              </a:spcBef>
              <a:spcAft>
                <a:spcPts val="1500"/>
              </a:spcAft>
              <a:buNone/>
            </a:pPr>
            <a:endParaRPr sz="1800">
              <a:solidFill>
                <a:srgbClr val="242852"/>
              </a:solidFill>
              <a:latin typeface="Arial"/>
              <a:ea typeface="Arial"/>
              <a:cs typeface="Arial"/>
              <a:sym typeface="Arial"/>
            </a:endParaRPr>
          </a:p>
        </p:txBody>
      </p:sp>
      <p:sp>
        <p:nvSpPr>
          <p:cNvPr id="992" name="Google Shape;992;g3245f3b6b88_4_525: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3245f3b6b88_4_549: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1007" name="Google Shape;1007;g3245f3b6b88_4_549: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457200" lvl="0" indent="-304800" algn="l" rtl="0">
              <a:lnSpc>
                <a:spcPct val="115000"/>
              </a:lnSpc>
              <a:spcBef>
                <a:spcPts val="1800"/>
              </a:spcBef>
              <a:spcAft>
                <a:spcPts val="0"/>
              </a:spcAft>
              <a:buClr>
                <a:schemeClr val="dk1"/>
              </a:buClr>
              <a:buSzPts val="1200"/>
              <a:buChar char="●"/>
            </a:pPr>
            <a:r>
              <a:rPr lang="en-US">
                <a:solidFill>
                  <a:schemeClr val="dk1"/>
                </a:solidFill>
                <a:latin typeface="Arial"/>
                <a:ea typeface="Arial"/>
                <a:cs typeface="Arial"/>
                <a:sym typeface="Arial"/>
              </a:rPr>
              <a:t>Inertia Limitation: The main constraint on the feedback control loop bandwidth is the inertia of the final correction mirror, which takes approximately 20 ms to stabilize, limiting noise suppression to below 5 Hz.</a:t>
            </a:r>
            <a:endParaRPr>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US">
                <a:solidFill>
                  <a:schemeClr val="dk1"/>
                </a:solidFill>
                <a:latin typeface="Arial"/>
                <a:ea typeface="Arial"/>
                <a:cs typeface="Arial"/>
                <a:sym typeface="Arial"/>
              </a:rPr>
              <a:t>Noise Spectrum Challenge: The noise spectrum ranges from tens of Hz to 100 Hz, making traditional PID controllers insufficient for eliminating shot-to-shot pointing errors in LPA systems.</a:t>
            </a:r>
            <a:endParaRPr>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US">
                <a:solidFill>
                  <a:schemeClr val="dk1"/>
                </a:solidFill>
                <a:latin typeface="Arial"/>
                <a:ea typeface="Arial"/>
                <a:cs typeface="Arial"/>
                <a:sym typeface="Arial"/>
              </a:rPr>
              <a:t>ML Integration: Machine learning (ML) is utilized to predict laser pointing oscillations, enabling preemptive mirror adjustments and shot-to-shot stabilization of the 1 Hz/PW beam.</a:t>
            </a:r>
            <a:endParaRPr>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US">
                <a:solidFill>
                  <a:schemeClr val="dk1"/>
                </a:solidFill>
                <a:latin typeface="Arial"/>
                <a:ea typeface="Arial"/>
                <a:cs typeface="Arial"/>
                <a:sym typeface="Arial"/>
              </a:rPr>
              <a:t>Model Evaluation: Various ML models, including LSTMs, RNNs, and MLPs, were evaluated, with MLPs showing comparable performance to sequential models after proper preprocessing and feature engineering.</a:t>
            </a:r>
            <a:endParaRPr>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US">
                <a:solidFill>
                  <a:schemeClr val="dk1"/>
                </a:solidFill>
                <a:latin typeface="Arial"/>
                <a:ea typeface="Arial"/>
                <a:cs typeface="Arial"/>
                <a:sym typeface="Arial"/>
              </a:rPr>
              <a:t>MLP Advantages: The simplicity and computational efficiency of MLPs make them suitable for real-time applications and integration into FPGA-based control loops, highlighting the importance of proper data scaling for effective training and correction.</a:t>
            </a:r>
            <a:endParaRPr>
              <a:solidFill>
                <a:schemeClr val="dk1"/>
              </a:solidFill>
              <a:latin typeface="Arial"/>
              <a:ea typeface="Arial"/>
              <a:cs typeface="Arial"/>
              <a:sym typeface="Arial"/>
            </a:endParaRPr>
          </a:p>
          <a:p>
            <a:pPr marL="0" lvl="0" indent="0" algn="l" rtl="0">
              <a:lnSpc>
                <a:spcPct val="100000"/>
              </a:lnSpc>
              <a:spcBef>
                <a:spcPts val="1800"/>
              </a:spcBef>
              <a:spcAft>
                <a:spcPts val="0"/>
              </a:spcAft>
              <a:buSzPts val="1400"/>
              <a:buNone/>
            </a:pPr>
            <a:endParaRPr/>
          </a:p>
        </p:txBody>
      </p:sp>
      <p:sp>
        <p:nvSpPr>
          <p:cNvPr id="1008" name="Google Shape;1008;g3245f3b6b88_4_549: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32472d88e5b_0_41: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1032" name="Google Shape;1032;g32472d88e5b_0_41: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457200" lvl="0" indent="-304800" algn="l" rtl="0">
              <a:lnSpc>
                <a:spcPct val="115000"/>
              </a:lnSpc>
              <a:spcBef>
                <a:spcPts val="1800"/>
              </a:spcBef>
              <a:spcAft>
                <a:spcPts val="0"/>
              </a:spcAft>
              <a:buClr>
                <a:schemeClr val="dk1"/>
              </a:buClr>
              <a:buSzPts val="1200"/>
              <a:buChar char="●"/>
            </a:pPr>
            <a:r>
              <a:rPr lang="en-US">
                <a:solidFill>
                  <a:schemeClr val="dk1"/>
                </a:solidFill>
                <a:latin typeface="Arial"/>
                <a:ea typeface="Arial"/>
                <a:cs typeface="Arial"/>
                <a:sym typeface="Arial"/>
              </a:rPr>
              <a:t>Inertia Limitation: The main constraint on the feedback control loop bandwidth is the inertia of the final correction mirror, which takes approximately 20 ms to stabilize, limiting noise suppression to below 5 Hz.</a:t>
            </a:r>
            <a:endParaRPr>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US">
                <a:solidFill>
                  <a:schemeClr val="dk1"/>
                </a:solidFill>
                <a:latin typeface="Arial"/>
                <a:ea typeface="Arial"/>
                <a:cs typeface="Arial"/>
                <a:sym typeface="Arial"/>
              </a:rPr>
              <a:t>Noise Spectrum Challenge: The noise spectrum ranges from tens of Hz to 100 Hz, making traditional PID controllers insufficient for eliminating shot-to-shot pointing errors in LPA systems.</a:t>
            </a:r>
            <a:endParaRPr>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US">
                <a:solidFill>
                  <a:schemeClr val="dk1"/>
                </a:solidFill>
                <a:latin typeface="Arial"/>
                <a:ea typeface="Arial"/>
                <a:cs typeface="Arial"/>
                <a:sym typeface="Arial"/>
              </a:rPr>
              <a:t>ML Integration: Machine learning (ML) is utilized to predict laser pointing oscillations, enabling preemptive mirror adjustments and shot-to-shot stabilization of the 1 Hz/PW beam.</a:t>
            </a:r>
            <a:endParaRPr>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US">
                <a:solidFill>
                  <a:schemeClr val="dk1"/>
                </a:solidFill>
                <a:latin typeface="Arial"/>
                <a:ea typeface="Arial"/>
                <a:cs typeface="Arial"/>
                <a:sym typeface="Arial"/>
              </a:rPr>
              <a:t>Model Evaluation: Various ML models, including LSTMs, RNNs, and MLPs, were evaluated, with MLPs showing comparable performance to sequential models after proper preprocessing and feature engineering.</a:t>
            </a:r>
            <a:endParaRPr>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US">
                <a:solidFill>
                  <a:schemeClr val="dk1"/>
                </a:solidFill>
                <a:latin typeface="Arial"/>
                <a:ea typeface="Arial"/>
                <a:cs typeface="Arial"/>
                <a:sym typeface="Arial"/>
              </a:rPr>
              <a:t>MLP Advantages: The simplicity and computational efficiency of MLPs make them suitable for real-time applications and integration into FPGA-based control loops, highlighting the importance of proper data scaling for effective training and correction.</a:t>
            </a:r>
            <a:endParaRPr>
              <a:solidFill>
                <a:schemeClr val="dk1"/>
              </a:solidFill>
              <a:latin typeface="Arial"/>
              <a:ea typeface="Arial"/>
              <a:cs typeface="Arial"/>
              <a:sym typeface="Arial"/>
            </a:endParaRPr>
          </a:p>
          <a:p>
            <a:pPr marL="0" lvl="0" indent="0" algn="l" rtl="0">
              <a:lnSpc>
                <a:spcPct val="100000"/>
              </a:lnSpc>
              <a:spcBef>
                <a:spcPts val="1800"/>
              </a:spcBef>
              <a:spcAft>
                <a:spcPts val="0"/>
              </a:spcAft>
              <a:buSzPts val="1400"/>
              <a:buNone/>
            </a:pPr>
            <a:endParaRPr/>
          </a:p>
        </p:txBody>
      </p:sp>
      <p:sp>
        <p:nvSpPr>
          <p:cNvPr id="1033" name="Google Shape;1033;g32472d88e5b_0_41: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3247a7d3516_0_59: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1054" name="Google Shape;1054;g3247a7d3516_0_59: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1055" name="Google Shape;1055;g3247a7d3516_0_59: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324b9729cb3_0_166: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1067" name="Google Shape;1067;g324b9729cb3_0_166: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457200" lvl="0" indent="-228600" algn="l" rtl="0">
              <a:lnSpc>
                <a:spcPct val="100000"/>
              </a:lnSpc>
              <a:spcBef>
                <a:spcPts val="360"/>
              </a:spcBef>
              <a:spcAft>
                <a:spcPts val="0"/>
              </a:spcAft>
              <a:buSzPts val="1400"/>
              <a:buNone/>
            </a:pPr>
            <a:r>
              <a:rPr lang="en-US"/>
              <a:t>HTT &gt;  Has 2 beamlines, Open to users by LasernET and BeamNET US</a:t>
            </a:r>
            <a:endParaRPr/>
          </a:p>
          <a:p>
            <a:pPr marL="457200" lvl="0" indent="-228600" algn="l" rtl="0">
              <a:lnSpc>
                <a:spcPct val="100000"/>
              </a:lnSpc>
              <a:spcBef>
                <a:spcPts val="360"/>
              </a:spcBef>
              <a:spcAft>
                <a:spcPts val="0"/>
              </a:spcAft>
              <a:buSzPts val="1400"/>
              <a:buNone/>
            </a:pPr>
            <a:r>
              <a:rPr lang="en-US"/>
              <a:t>Fiber &gt; 200mJ, multi KW Demostrator for future high rep rate</a:t>
            </a:r>
            <a:endParaRPr/>
          </a:p>
          <a:p>
            <a:pPr marL="457200" lvl="0" indent="-228600" algn="l" rtl="0">
              <a:lnSpc>
                <a:spcPct val="100000"/>
              </a:lnSpc>
              <a:spcBef>
                <a:spcPts val="360"/>
              </a:spcBef>
              <a:spcAft>
                <a:spcPts val="0"/>
              </a:spcAft>
              <a:buSzPts val="1400"/>
              <a:buNone/>
            </a:pPr>
            <a:r>
              <a:rPr lang="en-US"/>
              <a:t>HTU &gt; E beam Line and Udulators for FEL</a:t>
            </a:r>
            <a:endParaRPr/>
          </a:p>
          <a:p>
            <a:pPr marL="457200" lvl="0" indent="-228600" algn="l" rtl="0">
              <a:lnSpc>
                <a:spcPct val="100000"/>
              </a:lnSpc>
              <a:spcBef>
                <a:spcPts val="360"/>
              </a:spcBef>
              <a:spcAft>
                <a:spcPts val="0"/>
              </a:spcAft>
              <a:buSzPts val="1400"/>
              <a:buNone/>
            </a:pPr>
            <a:r>
              <a:rPr lang="en-US"/>
              <a:t>Bella iP2 &gt; Primarily for proton and High Energy Density Science  </a:t>
            </a:r>
            <a:endParaRPr/>
          </a:p>
        </p:txBody>
      </p:sp>
      <p:sp>
        <p:nvSpPr>
          <p:cNvPr id="1068" name="Google Shape;1068;g324b9729cb3_0_166: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l"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28</a:t>
            </a:fld>
            <a:endParaRPr>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3245f3b6b88_4_596: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1079" name="Google Shape;1079;g3245f3b6b88_4_596: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1080" name="Google Shape;1080;g3245f3b6b88_4_596: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2472d88e5b_1_0: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401" name="Google Shape;401;g32472d88e5b_1_0: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402" name="Google Shape;402;g32472d88e5b_1_0: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3245f3b6b88_4_606: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1091" name="Google Shape;1091;g3245f3b6b88_4_606: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1092" name="Google Shape;1092;g3245f3b6b88_4_606: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3245f3b6b88_4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1107" name="Google Shape;1107;g3245f3b6b88_4_621:notes"/>
          <p:cNvSpPr txBox="1">
            <a:spLocks noGrp="1"/>
          </p:cNvSpPr>
          <p:nvPr>
            <p:ph type="body" idx="1"/>
          </p:nvPr>
        </p:nvSpPr>
        <p:spPr>
          <a:xfrm>
            <a:off x="685800" y="4343400"/>
            <a:ext cx="5486400" cy="41148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r>
              <a:rPr lang="en-US"/>
              <a:t>Describing the physics understanding of spatial combining where the DOE 1 pattern is 2D convoluted with DOE2 pattern to show the phases in the larger matrix. The eight position that are in the box give you information about the different beams which is then used for control. This is the SPGD approach which is slow and not scalable. Instead ML puts it all in a black box.</a:t>
            </a:r>
            <a:endParaRPr/>
          </a:p>
          <a:p>
            <a:pPr marL="0" lvl="0" indent="0" algn="l" rtl="0">
              <a:lnSpc>
                <a:spcPct val="100000"/>
              </a:lnSpc>
              <a:spcBef>
                <a:spcPts val="360"/>
              </a:spcBef>
              <a:spcAft>
                <a:spcPts val="0"/>
              </a:spcAft>
              <a:buSzPts val="1400"/>
              <a:buNone/>
            </a:pPr>
            <a:endParaRPr/>
          </a:p>
          <a:p>
            <a:pPr marL="457200" lvl="0" indent="-304800" algn="l" rtl="0">
              <a:lnSpc>
                <a:spcPct val="115000"/>
              </a:lnSpc>
              <a:spcBef>
                <a:spcPts val="1800"/>
              </a:spcBef>
              <a:spcAft>
                <a:spcPts val="0"/>
              </a:spcAft>
              <a:buClr>
                <a:srgbClr val="374151"/>
              </a:buClr>
              <a:buSzPts val="1200"/>
              <a:buChar char="➔"/>
            </a:pPr>
            <a:r>
              <a:rPr lang="en-US" sz="1700">
                <a:solidFill>
                  <a:srgbClr val="242852"/>
                </a:solidFill>
                <a:latin typeface="Arial"/>
                <a:ea typeface="Arial"/>
                <a:cs typeface="Arial"/>
                <a:sym typeface="Arial"/>
              </a:rPr>
              <a:t>Iterative optimization algorithm that randomly perturbs phase values</a:t>
            </a:r>
            <a:endParaRPr sz="1700">
              <a:solidFill>
                <a:srgbClr val="242852"/>
              </a:solidFill>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sz="1700">
                <a:solidFill>
                  <a:srgbClr val="242852"/>
                </a:solidFill>
                <a:latin typeface="Arial"/>
                <a:ea typeface="Arial"/>
                <a:cs typeface="Arial"/>
                <a:sym typeface="Arial"/>
              </a:rPr>
              <a:t>Measures system response (combined beam quality/power)</a:t>
            </a:r>
            <a:endParaRPr sz="1700">
              <a:solidFill>
                <a:srgbClr val="242852"/>
              </a:solidFill>
              <a:latin typeface="Arial"/>
              <a:ea typeface="Arial"/>
              <a:cs typeface="Arial"/>
              <a:sym typeface="Arial"/>
            </a:endParaRPr>
          </a:p>
          <a:p>
            <a:pPr marL="0" lvl="0" indent="0" algn="l" rtl="0">
              <a:lnSpc>
                <a:spcPct val="100000"/>
              </a:lnSpc>
              <a:spcBef>
                <a:spcPts val="360"/>
              </a:spcBef>
              <a:spcAft>
                <a:spcPts val="0"/>
              </a:spcAft>
              <a:buSzPts val="1400"/>
              <a:buNone/>
            </a:pPr>
            <a:r>
              <a:rPr lang="en-US" sz="1700">
                <a:solidFill>
                  <a:srgbClr val="242852"/>
                </a:solidFill>
                <a:latin typeface="Arial"/>
                <a:ea typeface="Arial"/>
                <a:cs typeface="Arial"/>
                <a:sym typeface="Arial"/>
              </a:rPr>
              <a:t>Updates phases based on whether perturbations improved or degraded performance</a:t>
            </a:r>
            <a:br>
              <a:rPr lang="en-US"/>
            </a:br>
            <a:br>
              <a:rPr lang="en-US"/>
            </a:br>
            <a:r>
              <a:rPr lang="en-US">
                <a:solidFill>
                  <a:srgbClr val="374151"/>
                </a:solidFill>
                <a:highlight>
                  <a:srgbClr val="FFFFFF"/>
                </a:highlight>
                <a:latin typeface="Arial"/>
                <a:ea typeface="Arial"/>
                <a:cs typeface="Arial"/>
                <a:sym typeface="Arial"/>
              </a:rPr>
              <a:t>SPGD (Stochastic Parallel Gradient Descent) in fiber spatial combining works as follows:</a:t>
            </a:r>
            <a:endParaRPr>
              <a:solidFill>
                <a:srgbClr val="374151"/>
              </a:solidFill>
              <a:highlight>
                <a:srgbClr val="FFFFFF"/>
              </a:highlight>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a:solidFill>
                  <a:srgbClr val="374151"/>
                </a:solidFill>
                <a:highlight>
                  <a:srgbClr val="FFFFFF"/>
                </a:highlight>
                <a:latin typeface="Arial"/>
                <a:ea typeface="Arial"/>
                <a:cs typeface="Arial"/>
                <a:sym typeface="Arial"/>
              </a:rPr>
              <a:t>Key Principles:</a:t>
            </a:r>
            <a:endParaRPr>
              <a:solidFill>
                <a:srgbClr val="374151"/>
              </a:solidFill>
              <a:highlight>
                <a:srgbClr val="FFFFFF"/>
              </a:highlight>
              <a:latin typeface="Arial"/>
              <a:ea typeface="Arial"/>
              <a:cs typeface="Arial"/>
              <a:sym typeface="Arial"/>
            </a:endParaRPr>
          </a:p>
          <a:p>
            <a:pPr marL="457200" lvl="0" indent="-304800" algn="l" rtl="0">
              <a:lnSpc>
                <a:spcPct val="115000"/>
              </a:lnSpc>
              <a:spcBef>
                <a:spcPts val="1800"/>
              </a:spcBef>
              <a:spcAft>
                <a:spcPts val="0"/>
              </a:spcAft>
              <a:buClr>
                <a:srgbClr val="374151"/>
              </a:buClr>
              <a:buSzPts val="1200"/>
              <a:buChar char="●"/>
            </a:pPr>
            <a:r>
              <a:rPr lang="en-US">
                <a:solidFill>
                  <a:srgbClr val="374151"/>
                </a:solidFill>
                <a:highlight>
                  <a:srgbClr val="FFFFFF"/>
                </a:highlight>
                <a:latin typeface="Arial"/>
                <a:ea typeface="Arial"/>
                <a:cs typeface="Arial"/>
                <a:sym typeface="Arial"/>
              </a:rPr>
              <a:t>Iterative optimization algorithm that randomly perturbs phase values</a:t>
            </a:r>
            <a:endParaRPr>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a:solidFill>
                  <a:srgbClr val="374151"/>
                </a:solidFill>
                <a:highlight>
                  <a:srgbClr val="FFFFFF"/>
                </a:highlight>
                <a:latin typeface="Arial"/>
                <a:ea typeface="Arial"/>
                <a:cs typeface="Arial"/>
                <a:sym typeface="Arial"/>
              </a:rPr>
              <a:t>Measures system response (combined beam quality/power)</a:t>
            </a:r>
            <a:endParaRPr>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a:solidFill>
                  <a:srgbClr val="374151"/>
                </a:solidFill>
                <a:highlight>
                  <a:srgbClr val="FFFFFF"/>
                </a:highlight>
                <a:latin typeface="Arial"/>
                <a:ea typeface="Arial"/>
                <a:cs typeface="Arial"/>
                <a:sym typeface="Arial"/>
              </a:rPr>
              <a:t>Updates phases based on whether perturbations improved or degraded performance</a:t>
            </a:r>
            <a:endParaRPr>
              <a:solidFill>
                <a:srgbClr val="374151"/>
              </a:solidFill>
              <a:highlight>
                <a:srgbClr val="FFFFFF"/>
              </a:highlight>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a:solidFill>
                  <a:srgbClr val="374151"/>
                </a:solidFill>
                <a:highlight>
                  <a:srgbClr val="FFFFFF"/>
                </a:highlight>
                <a:latin typeface="Arial"/>
                <a:ea typeface="Arial"/>
                <a:cs typeface="Arial"/>
                <a:sym typeface="Arial"/>
              </a:rPr>
              <a:t>Process:</a:t>
            </a:r>
            <a:endParaRPr>
              <a:solidFill>
                <a:srgbClr val="374151"/>
              </a:solidFill>
              <a:highlight>
                <a:srgbClr val="FFFFFF"/>
              </a:highlight>
              <a:latin typeface="Arial"/>
              <a:ea typeface="Arial"/>
              <a:cs typeface="Arial"/>
              <a:sym typeface="Arial"/>
            </a:endParaRPr>
          </a:p>
          <a:p>
            <a:pPr marL="457200" lvl="0" indent="-304800" algn="l" rtl="0">
              <a:lnSpc>
                <a:spcPct val="115000"/>
              </a:lnSpc>
              <a:spcBef>
                <a:spcPts val="1800"/>
              </a:spcBef>
              <a:spcAft>
                <a:spcPts val="0"/>
              </a:spcAft>
              <a:buClr>
                <a:srgbClr val="374151"/>
              </a:buClr>
              <a:buSzPts val="1200"/>
              <a:buAutoNum type="arabicPeriod"/>
            </a:pPr>
            <a:r>
              <a:rPr lang="en-US">
                <a:solidFill>
                  <a:srgbClr val="374151"/>
                </a:solidFill>
                <a:highlight>
                  <a:srgbClr val="FFFFFF"/>
                </a:highlight>
                <a:latin typeface="Arial"/>
                <a:ea typeface="Arial"/>
                <a:cs typeface="Arial"/>
                <a:sym typeface="Arial"/>
              </a:rPr>
              <a:t>Randomly applies small phase shifts to all channels simultaneously</a:t>
            </a:r>
            <a:endParaRPr>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AutoNum type="arabicPeriod"/>
            </a:pPr>
            <a:r>
              <a:rPr lang="en-US">
                <a:solidFill>
                  <a:srgbClr val="374151"/>
                </a:solidFill>
                <a:highlight>
                  <a:srgbClr val="FFFFFF"/>
                </a:highlight>
                <a:latin typeface="Arial"/>
                <a:ea typeface="Arial"/>
                <a:cs typeface="Arial"/>
                <a:sym typeface="Arial"/>
              </a:rPr>
              <a:t>Measures resulting combined beam metric</a:t>
            </a:r>
            <a:endParaRPr>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AutoNum type="arabicPeriod"/>
            </a:pPr>
            <a:r>
              <a:rPr lang="en-US">
                <a:solidFill>
                  <a:srgbClr val="374151"/>
                </a:solidFill>
                <a:highlight>
                  <a:srgbClr val="FFFFFF"/>
                </a:highlight>
                <a:latin typeface="Arial"/>
                <a:ea typeface="Arial"/>
                <a:cs typeface="Arial"/>
                <a:sym typeface="Arial"/>
              </a:rPr>
              <a:t>Correlates changes in metric with applied perturbations</a:t>
            </a:r>
            <a:endParaRPr>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AutoNum type="arabicPeriod"/>
            </a:pPr>
            <a:r>
              <a:rPr lang="en-US">
                <a:solidFill>
                  <a:srgbClr val="374151"/>
                </a:solidFill>
                <a:highlight>
                  <a:srgbClr val="FFFFFF"/>
                </a:highlight>
                <a:latin typeface="Arial"/>
                <a:ea typeface="Arial"/>
                <a:cs typeface="Arial"/>
                <a:sym typeface="Arial"/>
              </a:rPr>
              <a:t>Updates phase values in direction of improvement</a:t>
            </a:r>
            <a:endParaRPr>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AutoNum type="arabicPeriod"/>
            </a:pPr>
            <a:r>
              <a:rPr lang="en-US">
                <a:solidFill>
                  <a:srgbClr val="374151"/>
                </a:solidFill>
                <a:highlight>
                  <a:srgbClr val="FFFFFF"/>
                </a:highlight>
                <a:latin typeface="Arial"/>
                <a:ea typeface="Arial"/>
                <a:cs typeface="Arial"/>
                <a:sym typeface="Arial"/>
              </a:rPr>
              <a:t>Repeats process continuously</a:t>
            </a:r>
            <a:endParaRPr>
              <a:solidFill>
                <a:srgbClr val="374151"/>
              </a:solidFill>
              <a:highlight>
                <a:srgbClr val="FFFFFF"/>
              </a:highlight>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a:solidFill>
                  <a:srgbClr val="374151"/>
                </a:solidFill>
                <a:highlight>
                  <a:srgbClr val="FFFFFF"/>
                </a:highlight>
                <a:latin typeface="Arial"/>
                <a:ea typeface="Arial"/>
                <a:cs typeface="Arial"/>
                <a:sym typeface="Arial"/>
              </a:rPr>
              <a:t>Limitations:</a:t>
            </a:r>
            <a:endParaRPr>
              <a:solidFill>
                <a:srgbClr val="374151"/>
              </a:solidFill>
              <a:highlight>
                <a:srgbClr val="FFFFFF"/>
              </a:highlight>
              <a:latin typeface="Arial"/>
              <a:ea typeface="Arial"/>
              <a:cs typeface="Arial"/>
              <a:sym typeface="Arial"/>
            </a:endParaRPr>
          </a:p>
          <a:p>
            <a:pPr marL="457200" lvl="0" indent="-304800" algn="l" rtl="0">
              <a:lnSpc>
                <a:spcPct val="115000"/>
              </a:lnSpc>
              <a:spcBef>
                <a:spcPts val="1800"/>
              </a:spcBef>
              <a:spcAft>
                <a:spcPts val="0"/>
              </a:spcAft>
              <a:buClr>
                <a:srgbClr val="374151"/>
              </a:buClr>
              <a:buSzPts val="1200"/>
              <a:buChar char="●"/>
            </a:pPr>
            <a:r>
              <a:rPr lang="en-US">
                <a:solidFill>
                  <a:srgbClr val="374151"/>
                </a:solidFill>
                <a:highlight>
                  <a:srgbClr val="FFFFFF"/>
                </a:highlight>
                <a:latin typeface="Arial"/>
                <a:ea typeface="Arial"/>
                <a:cs typeface="Arial"/>
                <a:sym typeface="Arial"/>
              </a:rPr>
              <a:t>Convergence time scales poorly with number of channels (N²)</a:t>
            </a:r>
            <a:endParaRPr>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a:solidFill>
                  <a:srgbClr val="374151"/>
                </a:solidFill>
                <a:highlight>
                  <a:srgbClr val="FFFFFF"/>
                </a:highlight>
                <a:latin typeface="Arial"/>
                <a:ea typeface="Arial"/>
                <a:cs typeface="Arial"/>
                <a:sym typeface="Arial"/>
              </a:rPr>
              <a:t>Only explores local optimization space</a:t>
            </a:r>
            <a:endParaRPr>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a:solidFill>
                  <a:srgbClr val="374151"/>
                </a:solidFill>
                <a:highlight>
                  <a:srgbClr val="FFFFFF"/>
                </a:highlight>
                <a:latin typeface="Arial"/>
                <a:ea typeface="Arial"/>
                <a:cs typeface="Arial"/>
                <a:sym typeface="Arial"/>
              </a:rPr>
              <a:t>Requires constant dithering even at steady state</a:t>
            </a:r>
            <a:endParaRPr>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a:solidFill>
                  <a:srgbClr val="374151"/>
                </a:solidFill>
                <a:highlight>
                  <a:srgbClr val="FFFFFF"/>
                </a:highlight>
                <a:latin typeface="Arial"/>
                <a:ea typeface="Arial"/>
                <a:cs typeface="Arial"/>
                <a:sym typeface="Arial"/>
              </a:rPr>
              <a:t>Performance degrades with increasing array size</a:t>
            </a:r>
            <a:endParaRPr>
              <a:solidFill>
                <a:srgbClr val="374151"/>
              </a:solidFill>
              <a:highlight>
                <a:srgbClr val="FFFFFF"/>
              </a:highlight>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a:solidFill>
                  <a:srgbClr val="374151"/>
                </a:solidFill>
                <a:highlight>
                  <a:srgbClr val="FFFFFF"/>
                </a:highlight>
                <a:latin typeface="Arial"/>
                <a:ea typeface="Arial"/>
                <a:cs typeface="Arial"/>
                <a:sym typeface="Arial"/>
              </a:rPr>
              <a:t>This is why it's being replaced by ML approaches that can:</a:t>
            </a:r>
            <a:endParaRPr>
              <a:solidFill>
                <a:srgbClr val="374151"/>
              </a:solidFill>
              <a:highlight>
                <a:srgbClr val="FFFFFF"/>
              </a:highlight>
              <a:latin typeface="Arial"/>
              <a:ea typeface="Arial"/>
              <a:cs typeface="Arial"/>
              <a:sym typeface="Arial"/>
            </a:endParaRPr>
          </a:p>
          <a:p>
            <a:pPr marL="457200" lvl="0" indent="-304800" algn="l" rtl="0">
              <a:lnSpc>
                <a:spcPct val="115000"/>
              </a:lnSpc>
              <a:spcBef>
                <a:spcPts val="1800"/>
              </a:spcBef>
              <a:spcAft>
                <a:spcPts val="0"/>
              </a:spcAft>
              <a:buClr>
                <a:srgbClr val="374151"/>
              </a:buClr>
              <a:buSzPts val="1200"/>
              <a:buChar char="●"/>
            </a:pPr>
            <a:r>
              <a:rPr lang="en-US">
                <a:solidFill>
                  <a:srgbClr val="374151"/>
                </a:solidFill>
                <a:highlight>
                  <a:srgbClr val="FFFFFF"/>
                </a:highlight>
                <a:latin typeface="Arial"/>
                <a:ea typeface="Arial"/>
                <a:cs typeface="Arial"/>
                <a:sym typeface="Arial"/>
              </a:rPr>
              <a:t>Learn global optimization patterns</a:t>
            </a:r>
            <a:endParaRPr>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a:solidFill>
                  <a:srgbClr val="374151"/>
                </a:solidFill>
                <a:highlight>
                  <a:srgbClr val="FFFFFF"/>
                </a:highlight>
                <a:latin typeface="Arial"/>
                <a:ea typeface="Arial"/>
                <a:cs typeface="Arial"/>
                <a:sym typeface="Arial"/>
              </a:rPr>
              <a:t>Scale more efficiently with channel count</a:t>
            </a:r>
            <a:endParaRPr>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a:solidFill>
                  <a:srgbClr val="374151"/>
                </a:solidFill>
                <a:highlight>
                  <a:srgbClr val="FFFFFF"/>
                </a:highlight>
                <a:latin typeface="Arial"/>
                <a:ea typeface="Arial"/>
                <a:cs typeface="Arial"/>
                <a:sym typeface="Arial"/>
              </a:rPr>
              <a:t>Achieve faster convergence</a:t>
            </a:r>
            <a:endParaRPr>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a:solidFill>
                  <a:srgbClr val="374151"/>
                </a:solidFill>
                <a:highlight>
                  <a:srgbClr val="FFFFFF"/>
                </a:highlight>
                <a:latin typeface="Arial"/>
                <a:ea typeface="Arial"/>
                <a:cs typeface="Arial"/>
                <a:sym typeface="Arial"/>
              </a:rPr>
              <a:t>Maintain stability without continuous perturbation</a:t>
            </a:r>
            <a:endParaRPr>
              <a:solidFill>
                <a:srgbClr val="374151"/>
              </a:solidFill>
              <a:highlight>
                <a:srgbClr val="FFFFFF"/>
              </a:highlight>
              <a:latin typeface="Arial"/>
              <a:ea typeface="Arial"/>
              <a:cs typeface="Arial"/>
              <a:sym typeface="Arial"/>
            </a:endParaRPr>
          </a:p>
          <a:p>
            <a:pPr marL="0" lvl="0" indent="0" algn="l" rtl="0">
              <a:lnSpc>
                <a:spcPct val="100000"/>
              </a:lnSpc>
              <a:spcBef>
                <a:spcPts val="1800"/>
              </a:spcBef>
              <a:spcAft>
                <a:spcPts val="0"/>
              </a:spcAft>
              <a:buSzPts val="1400"/>
              <a:buNone/>
            </a:pP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So the key is to find and stabilize the phasing condition.</a:t>
            </a:r>
            <a:endParaRPr/>
          </a:p>
          <a:p>
            <a:pPr marL="0" lvl="0" indent="0" algn="l" rtl="0">
              <a:lnSpc>
                <a:spcPct val="100000"/>
              </a:lnSpc>
              <a:spcBef>
                <a:spcPts val="360"/>
              </a:spcBef>
              <a:spcAft>
                <a:spcPts val="0"/>
              </a:spcAft>
              <a:buSzPts val="1400"/>
              <a:buNone/>
            </a:pPr>
            <a:r>
              <a:rPr lang="en-US"/>
              <a:t>Previously we have done that on a 3x3 array by characterizing its DOE, which is a complex discrete function that convolutes with input beams to create the diffraction pattern that can be captured by a camera.</a:t>
            </a:r>
            <a:endParaRPr/>
          </a:p>
        </p:txBody>
      </p:sp>
      <p:sp>
        <p:nvSpPr>
          <p:cNvPr id="1108" name="Google Shape;1108;g3245f3b6b88_4_621:notes"/>
          <p:cNvSpPr txBox="1">
            <a:spLocks noGrp="1"/>
          </p:cNvSpPr>
          <p:nvPr>
            <p:ph type="sldNum" idx="12"/>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32472d88e5b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1141" name="Google Shape;1141;g32472d88e5b_0_79:notes"/>
          <p:cNvSpPr txBox="1">
            <a:spLocks noGrp="1"/>
          </p:cNvSpPr>
          <p:nvPr>
            <p:ph type="body" idx="1"/>
          </p:nvPr>
        </p:nvSpPr>
        <p:spPr>
          <a:xfrm>
            <a:off x="685800" y="4343400"/>
            <a:ext cx="5486400" cy="41148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r>
              <a:rPr lang="en-US" dirty="0"/>
              <a:t>Describing the physics understanding of spatial combining where the DOE 1 pattern is 2D convoluted with DOE2 pattern to show the phases in the larger matrix. The eight position that are in the box give you information about the different beams which is then used for control. This is the SPGD approach which is slow and not scalable. Instead ML puts it all in a black box.</a:t>
            </a:r>
            <a:endParaRPr dirty="0"/>
          </a:p>
          <a:p>
            <a:pPr marL="0" lvl="0" indent="0" algn="l" rtl="0">
              <a:lnSpc>
                <a:spcPct val="100000"/>
              </a:lnSpc>
              <a:spcBef>
                <a:spcPts val="360"/>
              </a:spcBef>
              <a:spcAft>
                <a:spcPts val="0"/>
              </a:spcAft>
              <a:buSzPts val="1400"/>
              <a:buNone/>
            </a:pPr>
            <a:endParaRPr dirty="0"/>
          </a:p>
          <a:p>
            <a:pPr marL="457200" lvl="0" indent="-304800" algn="l" rtl="0">
              <a:lnSpc>
                <a:spcPct val="115000"/>
              </a:lnSpc>
              <a:spcBef>
                <a:spcPts val="1800"/>
              </a:spcBef>
              <a:spcAft>
                <a:spcPts val="0"/>
              </a:spcAft>
              <a:buClr>
                <a:srgbClr val="374151"/>
              </a:buClr>
              <a:buSzPts val="1200"/>
              <a:buChar char="➔"/>
            </a:pPr>
            <a:r>
              <a:rPr lang="en-US" sz="1700" dirty="0">
                <a:solidFill>
                  <a:srgbClr val="242852"/>
                </a:solidFill>
                <a:latin typeface="Arial"/>
                <a:ea typeface="Arial"/>
                <a:cs typeface="Arial"/>
                <a:sym typeface="Arial"/>
              </a:rPr>
              <a:t>Iterative optimization algorithm that randomly perturbs phase values</a:t>
            </a:r>
            <a:endParaRPr sz="1700" dirty="0">
              <a:solidFill>
                <a:srgbClr val="242852"/>
              </a:solidFill>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sz="1700" dirty="0">
                <a:solidFill>
                  <a:srgbClr val="242852"/>
                </a:solidFill>
                <a:latin typeface="Arial"/>
                <a:ea typeface="Arial"/>
                <a:cs typeface="Arial"/>
                <a:sym typeface="Arial"/>
              </a:rPr>
              <a:t>Measures system response (combined beam quality/power)</a:t>
            </a:r>
            <a:endParaRPr sz="1700" dirty="0">
              <a:solidFill>
                <a:srgbClr val="242852"/>
              </a:solidFill>
              <a:latin typeface="Arial"/>
              <a:ea typeface="Arial"/>
              <a:cs typeface="Arial"/>
              <a:sym typeface="Arial"/>
            </a:endParaRPr>
          </a:p>
          <a:p>
            <a:pPr marL="0" lvl="0" indent="0" algn="l" rtl="0">
              <a:lnSpc>
                <a:spcPct val="100000"/>
              </a:lnSpc>
              <a:spcBef>
                <a:spcPts val="360"/>
              </a:spcBef>
              <a:spcAft>
                <a:spcPts val="0"/>
              </a:spcAft>
              <a:buSzPts val="1400"/>
              <a:buNone/>
            </a:pPr>
            <a:r>
              <a:rPr lang="en-US" sz="1700" dirty="0">
                <a:solidFill>
                  <a:srgbClr val="242852"/>
                </a:solidFill>
                <a:latin typeface="Arial"/>
                <a:ea typeface="Arial"/>
                <a:cs typeface="Arial"/>
                <a:sym typeface="Arial"/>
              </a:rPr>
              <a:t>Updates phases based on whether perturbations improved or degraded performance</a:t>
            </a:r>
            <a:br>
              <a:rPr lang="en-US" dirty="0"/>
            </a:br>
            <a:br>
              <a:rPr lang="en-US" dirty="0"/>
            </a:br>
            <a:r>
              <a:rPr lang="en-US" dirty="0">
                <a:solidFill>
                  <a:srgbClr val="374151"/>
                </a:solidFill>
                <a:highlight>
                  <a:srgbClr val="FFFFFF"/>
                </a:highlight>
                <a:latin typeface="Arial"/>
                <a:ea typeface="Arial"/>
                <a:cs typeface="Arial"/>
                <a:sym typeface="Arial"/>
              </a:rPr>
              <a:t>SPGD (Stochastic Parallel Gradient Descent) in fiber spatial combining works as follows:</a:t>
            </a:r>
            <a:endParaRPr dirty="0">
              <a:solidFill>
                <a:srgbClr val="374151"/>
              </a:solidFill>
              <a:highlight>
                <a:srgbClr val="FFFFFF"/>
              </a:highlight>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dirty="0">
                <a:solidFill>
                  <a:srgbClr val="374151"/>
                </a:solidFill>
                <a:highlight>
                  <a:srgbClr val="FFFFFF"/>
                </a:highlight>
                <a:latin typeface="Arial"/>
                <a:ea typeface="Arial"/>
                <a:cs typeface="Arial"/>
                <a:sym typeface="Arial"/>
              </a:rPr>
              <a:t>Key Principles:</a:t>
            </a:r>
            <a:endParaRPr dirty="0">
              <a:solidFill>
                <a:srgbClr val="374151"/>
              </a:solidFill>
              <a:highlight>
                <a:srgbClr val="FFFFFF"/>
              </a:highlight>
              <a:latin typeface="Arial"/>
              <a:ea typeface="Arial"/>
              <a:cs typeface="Arial"/>
              <a:sym typeface="Arial"/>
            </a:endParaRPr>
          </a:p>
          <a:p>
            <a:pPr marL="457200" lvl="0" indent="-304800" algn="l" rtl="0">
              <a:lnSpc>
                <a:spcPct val="115000"/>
              </a:lnSpc>
              <a:spcBef>
                <a:spcPts val="1800"/>
              </a:spcBef>
              <a:spcAft>
                <a:spcPts val="0"/>
              </a:spcAft>
              <a:buClr>
                <a:srgbClr val="374151"/>
              </a:buClr>
              <a:buSzPts val="1200"/>
              <a:buChar char="●"/>
            </a:pPr>
            <a:r>
              <a:rPr lang="en-US" dirty="0">
                <a:solidFill>
                  <a:srgbClr val="374151"/>
                </a:solidFill>
                <a:highlight>
                  <a:srgbClr val="FFFFFF"/>
                </a:highlight>
                <a:latin typeface="Arial"/>
                <a:ea typeface="Arial"/>
                <a:cs typeface="Arial"/>
                <a:sym typeface="Arial"/>
              </a:rPr>
              <a:t>Iterative optimization algorithm that randomly perturbs phase values</a:t>
            </a:r>
            <a:endParaRPr dirty="0">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dirty="0">
                <a:solidFill>
                  <a:srgbClr val="374151"/>
                </a:solidFill>
                <a:highlight>
                  <a:srgbClr val="FFFFFF"/>
                </a:highlight>
                <a:latin typeface="Arial"/>
                <a:ea typeface="Arial"/>
                <a:cs typeface="Arial"/>
                <a:sym typeface="Arial"/>
              </a:rPr>
              <a:t>Measures system response (combined beam quality/power)</a:t>
            </a:r>
            <a:endParaRPr dirty="0">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dirty="0">
                <a:solidFill>
                  <a:srgbClr val="374151"/>
                </a:solidFill>
                <a:highlight>
                  <a:srgbClr val="FFFFFF"/>
                </a:highlight>
                <a:latin typeface="Arial"/>
                <a:ea typeface="Arial"/>
                <a:cs typeface="Arial"/>
                <a:sym typeface="Arial"/>
              </a:rPr>
              <a:t>Updates phases based on whether perturbations improved or degraded performance</a:t>
            </a:r>
            <a:endParaRPr dirty="0">
              <a:solidFill>
                <a:srgbClr val="374151"/>
              </a:solidFill>
              <a:highlight>
                <a:srgbClr val="FFFFFF"/>
              </a:highlight>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dirty="0">
                <a:solidFill>
                  <a:srgbClr val="374151"/>
                </a:solidFill>
                <a:highlight>
                  <a:srgbClr val="FFFFFF"/>
                </a:highlight>
                <a:latin typeface="Arial"/>
                <a:ea typeface="Arial"/>
                <a:cs typeface="Arial"/>
                <a:sym typeface="Arial"/>
              </a:rPr>
              <a:t>Process:</a:t>
            </a:r>
            <a:endParaRPr dirty="0">
              <a:solidFill>
                <a:srgbClr val="374151"/>
              </a:solidFill>
              <a:highlight>
                <a:srgbClr val="FFFFFF"/>
              </a:highlight>
              <a:latin typeface="Arial"/>
              <a:ea typeface="Arial"/>
              <a:cs typeface="Arial"/>
              <a:sym typeface="Arial"/>
            </a:endParaRPr>
          </a:p>
          <a:p>
            <a:pPr marL="457200" lvl="0" indent="-304800" algn="l" rtl="0">
              <a:lnSpc>
                <a:spcPct val="115000"/>
              </a:lnSpc>
              <a:spcBef>
                <a:spcPts val="1800"/>
              </a:spcBef>
              <a:spcAft>
                <a:spcPts val="0"/>
              </a:spcAft>
              <a:buClr>
                <a:srgbClr val="374151"/>
              </a:buClr>
              <a:buSzPts val="1200"/>
              <a:buAutoNum type="arabicPeriod"/>
            </a:pPr>
            <a:r>
              <a:rPr lang="en-US" dirty="0">
                <a:solidFill>
                  <a:srgbClr val="374151"/>
                </a:solidFill>
                <a:highlight>
                  <a:srgbClr val="FFFFFF"/>
                </a:highlight>
                <a:latin typeface="Arial"/>
                <a:ea typeface="Arial"/>
                <a:cs typeface="Arial"/>
                <a:sym typeface="Arial"/>
              </a:rPr>
              <a:t>Randomly applies small phase shifts to all channels simultaneously</a:t>
            </a:r>
            <a:endParaRPr dirty="0">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AutoNum type="arabicPeriod"/>
            </a:pPr>
            <a:r>
              <a:rPr lang="en-US" dirty="0">
                <a:solidFill>
                  <a:srgbClr val="374151"/>
                </a:solidFill>
                <a:highlight>
                  <a:srgbClr val="FFFFFF"/>
                </a:highlight>
                <a:latin typeface="Arial"/>
                <a:ea typeface="Arial"/>
                <a:cs typeface="Arial"/>
                <a:sym typeface="Arial"/>
              </a:rPr>
              <a:t>Measures resulting combined beam metric</a:t>
            </a:r>
            <a:endParaRPr dirty="0">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AutoNum type="arabicPeriod"/>
            </a:pPr>
            <a:r>
              <a:rPr lang="en-US" dirty="0">
                <a:solidFill>
                  <a:srgbClr val="374151"/>
                </a:solidFill>
                <a:highlight>
                  <a:srgbClr val="FFFFFF"/>
                </a:highlight>
                <a:latin typeface="Arial"/>
                <a:ea typeface="Arial"/>
                <a:cs typeface="Arial"/>
                <a:sym typeface="Arial"/>
              </a:rPr>
              <a:t>Correlates changes in metric with applied perturbations</a:t>
            </a:r>
            <a:endParaRPr dirty="0">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AutoNum type="arabicPeriod"/>
            </a:pPr>
            <a:r>
              <a:rPr lang="en-US" dirty="0">
                <a:solidFill>
                  <a:srgbClr val="374151"/>
                </a:solidFill>
                <a:highlight>
                  <a:srgbClr val="FFFFFF"/>
                </a:highlight>
                <a:latin typeface="Arial"/>
                <a:ea typeface="Arial"/>
                <a:cs typeface="Arial"/>
                <a:sym typeface="Arial"/>
              </a:rPr>
              <a:t>Updates phase values in direction of improvement</a:t>
            </a:r>
            <a:endParaRPr dirty="0">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AutoNum type="arabicPeriod"/>
            </a:pPr>
            <a:r>
              <a:rPr lang="en-US" dirty="0">
                <a:solidFill>
                  <a:srgbClr val="374151"/>
                </a:solidFill>
                <a:highlight>
                  <a:srgbClr val="FFFFFF"/>
                </a:highlight>
                <a:latin typeface="Arial"/>
                <a:ea typeface="Arial"/>
                <a:cs typeface="Arial"/>
                <a:sym typeface="Arial"/>
              </a:rPr>
              <a:t>Repeats process continuously</a:t>
            </a:r>
            <a:endParaRPr dirty="0">
              <a:solidFill>
                <a:srgbClr val="374151"/>
              </a:solidFill>
              <a:highlight>
                <a:srgbClr val="FFFFFF"/>
              </a:highlight>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dirty="0">
                <a:solidFill>
                  <a:srgbClr val="374151"/>
                </a:solidFill>
                <a:highlight>
                  <a:srgbClr val="FFFFFF"/>
                </a:highlight>
                <a:latin typeface="Arial"/>
                <a:ea typeface="Arial"/>
                <a:cs typeface="Arial"/>
                <a:sym typeface="Arial"/>
              </a:rPr>
              <a:t>Limitations:</a:t>
            </a:r>
            <a:endParaRPr dirty="0">
              <a:solidFill>
                <a:srgbClr val="374151"/>
              </a:solidFill>
              <a:highlight>
                <a:srgbClr val="FFFFFF"/>
              </a:highlight>
              <a:latin typeface="Arial"/>
              <a:ea typeface="Arial"/>
              <a:cs typeface="Arial"/>
              <a:sym typeface="Arial"/>
            </a:endParaRPr>
          </a:p>
          <a:p>
            <a:pPr marL="457200" lvl="0" indent="-304800" algn="l" rtl="0">
              <a:lnSpc>
                <a:spcPct val="115000"/>
              </a:lnSpc>
              <a:spcBef>
                <a:spcPts val="1800"/>
              </a:spcBef>
              <a:spcAft>
                <a:spcPts val="0"/>
              </a:spcAft>
              <a:buClr>
                <a:srgbClr val="374151"/>
              </a:buClr>
              <a:buSzPts val="1200"/>
              <a:buChar char="●"/>
            </a:pPr>
            <a:r>
              <a:rPr lang="en-US" dirty="0">
                <a:solidFill>
                  <a:srgbClr val="374151"/>
                </a:solidFill>
                <a:highlight>
                  <a:srgbClr val="FFFFFF"/>
                </a:highlight>
                <a:latin typeface="Arial"/>
                <a:ea typeface="Arial"/>
                <a:cs typeface="Arial"/>
                <a:sym typeface="Arial"/>
              </a:rPr>
              <a:t>Convergence time scales poorly with number of channels (N²)</a:t>
            </a:r>
            <a:endParaRPr dirty="0">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dirty="0">
                <a:solidFill>
                  <a:srgbClr val="374151"/>
                </a:solidFill>
                <a:highlight>
                  <a:srgbClr val="FFFFFF"/>
                </a:highlight>
                <a:latin typeface="Arial"/>
                <a:ea typeface="Arial"/>
                <a:cs typeface="Arial"/>
                <a:sym typeface="Arial"/>
              </a:rPr>
              <a:t>Only explores local optimization space</a:t>
            </a:r>
            <a:endParaRPr dirty="0">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dirty="0">
                <a:solidFill>
                  <a:srgbClr val="374151"/>
                </a:solidFill>
                <a:highlight>
                  <a:srgbClr val="FFFFFF"/>
                </a:highlight>
                <a:latin typeface="Arial"/>
                <a:ea typeface="Arial"/>
                <a:cs typeface="Arial"/>
                <a:sym typeface="Arial"/>
              </a:rPr>
              <a:t>Requires constant dithering even at steady state</a:t>
            </a:r>
            <a:endParaRPr dirty="0">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dirty="0">
                <a:solidFill>
                  <a:srgbClr val="374151"/>
                </a:solidFill>
                <a:highlight>
                  <a:srgbClr val="FFFFFF"/>
                </a:highlight>
                <a:latin typeface="Arial"/>
                <a:ea typeface="Arial"/>
                <a:cs typeface="Arial"/>
                <a:sym typeface="Arial"/>
              </a:rPr>
              <a:t>Performance degrades with increasing array size</a:t>
            </a:r>
            <a:endParaRPr dirty="0">
              <a:solidFill>
                <a:srgbClr val="374151"/>
              </a:solidFill>
              <a:highlight>
                <a:srgbClr val="FFFFFF"/>
              </a:highlight>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dirty="0">
                <a:solidFill>
                  <a:srgbClr val="374151"/>
                </a:solidFill>
                <a:highlight>
                  <a:srgbClr val="FFFFFF"/>
                </a:highlight>
                <a:latin typeface="Arial"/>
                <a:ea typeface="Arial"/>
                <a:cs typeface="Arial"/>
                <a:sym typeface="Arial"/>
              </a:rPr>
              <a:t>This is why it's being replaced by ML approaches that can:</a:t>
            </a:r>
            <a:endParaRPr dirty="0">
              <a:solidFill>
                <a:srgbClr val="374151"/>
              </a:solidFill>
              <a:highlight>
                <a:srgbClr val="FFFFFF"/>
              </a:highlight>
              <a:latin typeface="Arial"/>
              <a:ea typeface="Arial"/>
              <a:cs typeface="Arial"/>
              <a:sym typeface="Arial"/>
            </a:endParaRPr>
          </a:p>
          <a:p>
            <a:pPr marL="457200" lvl="0" indent="-304800" algn="l" rtl="0">
              <a:lnSpc>
                <a:spcPct val="115000"/>
              </a:lnSpc>
              <a:spcBef>
                <a:spcPts val="1800"/>
              </a:spcBef>
              <a:spcAft>
                <a:spcPts val="0"/>
              </a:spcAft>
              <a:buClr>
                <a:srgbClr val="374151"/>
              </a:buClr>
              <a:buSzPts val="1200"/>
              <a:buChar char="●"/>
            </a:pPr>
            <a:r>
              <a:rPr lang="en-US" dirty="0">
                <a:solidFill>
                  <a:srgbClr val="374151"/>
                </a:solidFill>
                <a:highlight>
                  <a:srgbClr val="FFFFFF"/>
                </a:highlight>
                <a:latin typeface="Arial"/>
                <a:ea typeface="Arial"/>
                <a:cs typeface="Arial"/>
                <a:sym typeface="Arial"/>
              </a:rPr>
              <a:t>Learn global optimization patterns</a:t>
            </a:r>
            <a:endParaRPr dirty="0">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dirty="0">
                <a:solidFill>
                  <a:srgbClr val="374151"/>
                </a:solidFill>
                <a:highlight>
                  <a:srgbClr val="FFFFFF"/>
                </a:highlight>
                <a:latin typeface="Arial"/>
                <a:ea typeface="Arial"/>
                <a:cs typeface="Arial"/>
                <a:sym typeface="Arial"/>
              </a:rPr>
              <a:t>Scale more efficiently with channel count</a:t>
            </a:r>
            <a:endParaRPr dirty="0">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dirty="0">
                <a:solidFill>
                  <a:srgbClr val="374151"/>
                </a:solidFill>
                <a:highlight>
                  <a:srgbClr val="FFFFFF"/>
                </a:highlight>
                <a:latin typeface="Arial"/>
                <a:ea typeface="Arial"/>
                <a:cs typeface="Arial"/>
                <a:sym typeface="Arial"/>
              </a:rPr>
              <a:t>Achieve faster convergence</a:t>
            </a:r>
            <a:endParaRPr dirty="0">
              <a:solidFill>
                <a:srgbClr val="374151"/>
              </a:solidFill>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rgbClr val="374151"/>
              </a:buClr>
              <a:buSzPts val="1200"/>
              <a:buChar char="●"/>
            </a:pPr>
            <a:r>
              <a:rPr lang="en-US" dirty="0">
                <a:solidFill>
                  <a:srgbClr val="374151"/>
                </a:solidFill>
                <a:highlight>
                  <a:srgbClr val="FFFFFF"/>
                </a:highlight>
                <a:latin typeface="Arial"/>
                <a:ea typeface="Arial"/>
                <a:cs typeface="Arial"/>
                <a:sym typeface="Arial"/>
              </a:rPr>
              <a:t>Maintain stability without continuous perturbation</a:t>
            </a:r>
            <a:endParaRPr dirty="0">
              <a:solidFill>
                <a:srgbClr val="374151"/>
              </a:solidFill>
              <a:highlight>
                <a:srgbClr val="FFFFFF"/>
              </a:highlight>
              <a:latin typeface="Arial"/>
              <a:ea typeface="Arial"/>
              <a:cs typeface="Arial"/>
              <a:sym typeface="Arial"/>
            </a:endParaRPr>
          </a:p>
          <a:p>
            <a:pPr marL="0" lvl="0" indent="0" algn="l" rtl="0">
              <a:lnSpc>
                <a:spcPct val="100000"/>
              </a:lnSpc>
              <a:spcBef>
                <a:spcPts val="1800"/>
              </a:spcBef>
              <a:spcAft>
                <a:spcPts val="0"/>
              </a:spcAft>
              <a:buSzPts val="1400"/>
              <a:buNone/>
            </a:pP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dirty="0"/>
              <a:t>So the key is to find and stabilize the phasing condition.</a:t>
            </a:r>
            <a:endParaRPr dirty="0"/>
          </a:p>
          <a:p>
            <a:pPr marL="0" lvl="0" indent="0" algn="l" rtl="0">
              <a:lnSpc>
                <a:spcPct val="100000"/>
              </a:lnSpc>
              <a:spcBef>
                <a:spcPts val="360"/>
              </a:spcBef>
              <a:spcAft>
                <a:spcPts val="0"/>
              </a:spcAft>
              <a:buSzPts val="1400"/>
              <a:buNone/>
            </a:pPr>
            <a:r>
              <a:rPr lang="en-US" dirty="0"/>
              <a:t>Previously we have done that on a 3x3 array by characterizing its DOE, which is a complex discrete function that convolutes with input beams to create the diffraction pattern that can be captured by a camera.</a:t>
            </a:r>
            <a:endParaRPr dirty="0"/>
          </a:p>
        </p:txBody>
      </p:sp>
      <p:sp>
        <p:nvSpPr>
          <p:cNvPr id="1142" name="Google Shape;1142;g32472d88e5b_0_79:notes"/>
          <p:cNvSpPr txBox="1">
            <a:spLocks noGrp="1"/>
          </p:cNvSpPr>
          <p:nvPr>
            <p:ph type="sldNum" idx="12"/>
          </p:nvPr>
        </p:nvSpPr>
        <p:spPr>
          <a:xfrm>
            <a:off x="3884613" y="8685213"/>
            <a:ext cx="2971800" cy="4572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32472d88e5b_0_159: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1165" name="Google Shape;1165;g32472d88e5b_0_159: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r>
              <a:rPr lang="en-US"/>
              <a:t>Power Graph - Here is the Red line indicates the side beam power and blue line indicates the central beam power. Once the CV (Control Variables) are turned on, the central beam power is maximized. Very efficient and stable</a:t>
            </a:r>
            <a:endParaRPr/>
          </a:p>
        </p:txBody>
      </p:sp>
      <p:sp>
        <p:nvSpPr>
          <p:cNvPr id="1166" name="Google Shape;1166;g32472d88e5b_0_159: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3245f3b6b88_4_717: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1196" name="Google Shape;1196;g3245f3b6b88_4_717: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1197" name="Google Shape;1197;g3245f3b6b88_4_717: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3245f3b6b88_4_723: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1204" name="Google Shape;1204;g3245f3b6b88_4_723: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247a7d3516_0_11: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414" name="Google Shape;414;g3247a7d3516_0_11: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415" name="Google Shape;415;g3247a7d3516_0_11: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2472d88e5b_1_9: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spcBef>
                <a:spcPts val="360"/>
              </a:spcBef>
              <a:spcAft>
                <a:spcPts val="0"/>
              </a:spcAft>
              <a:buClr>
                <a:schemeClr val="dk1"/>
              </a:buClr>
              <a:buSzPts val="1100"/>
              <a:buFont typeface="Arial"/>
              <a:buNone/>
            </a:pPr>
            <a:r>
              <a:rPr lang="en-US"/>
              <a:t>The BELLA center has always been at the forefront of high-power lasers and laser plasma accelerator performance. Over the past two decades, we have pushed the technology from the tens of MeV range (the so-called “Dream Beam” work published in Nature in 2004), through to the first GeV beams demonstrated in 2006 using a 40 TW laser system. And our most recent work that was just published in PRL demonstrated controlled injection and acceleration to the 10 GeV level using the BELLA Petawatt laser system.</a:t>
            </a:r>
            <a:endParaRPr/>
          </a:p>
          <a:p>
            <a:pPr marL="0" lvl="0" indent="0" algn="l" rtl="0">
              <a:lnSpc>
                <a:spcPct val="100000"/>
              </a:lnSpc>
              <a:spcBef>
                <a:spcPts val="360"/>
              </a:spcBef>
              <a:spcAft>
                <a:spcPts val="0"/>
              </a:spcAft>
              <a:buSzPts val="1400"/>
              <a:buNone/>
            </a:pPr>
            <a:endParaRPr/>
          </a:p>
        </p:txBody>
      </p:sp>
      <p:sp>
        <p:nvSpPr>
          <p:cNvPr id="427" name="Google Shape;427;g32472d88e5b_1_9: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245f3b6b88_4_72: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453" name="Google Shape;453;g3245f3b6b88_4_72: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457200" lvl="0" indent="-228600" algn="l" rtl="0">
              <a:lnSpc>
                <a:spcPct val="100000"/>
              </a:lnSpc>
              <a:spcBef>
                <a:spcPts val="360"/>
              </a:spcBef>
              <a:spcAft>
                <a:spcPts val="0"/>
              </a:spcAft>
              <a:buSzPts val="1400"/>
              <a:buNone/>
            </a:pPr>
            <a:r>
              <a:rPr lang="en-US"/>
              <a:t>HTT &gt;  Has 2 beamlines, Open to users by LasernET and BeamNET US</a:t>
            </a:r>
            <a:endParaRPr/>
          </a:p>
          <a:p>
            <a:pPr marL="457200" lvl="0" indent="-228600" algn="l" rtl="0">
              <a:lnSpc>
                <a:spcPct val="100000"/>
              </a:lnSpc>
              <a:spcBef>
                <a:spcPts val="360"/>
              </a:spcBef>
              <a:spcAft>
                <a:spcPts val="0"/>
              </a:spcAft>
              <a:buSzPts val="1400"/>
              <a:buNone/>
            </a:pPr>
            <a:r>
              <a:rPr lang="en-US"/>
              <a:t>Fiber &gt; 200mJ, multi KW Demostrator for future high rep rate</a:t>
            </a:r>
            <a:endParaRPr/>
          </a:p>
          <a:p>
            <a:pPr marL="457200" lvl="0" indent="-228600" algn="l" rtl="0">
              <a:lnSpc>
                <a:spcPct val="100000"/>
              </a:lnSpc>
              <a:spcBef>
                <a:spcPts val="360"/>
              </a:spcBef>
              <a:spcAft>
                <a:spcPts val="0"/>
              </a:spcAft>
              <a:buSzPts val="1400"/>
              <a:buNone/>
            </a:pPr>
            <a:r>
              <a:rPr lang="en-US"/>
              <a:t>HTU &gt; E beam Line and Udulators for FEL</a:t>
            </a:r>
            <a:endParaRPr/>
          </a:p>
          <a:p>
            <a:pPr marL="457200" lvl="0" indent="-228600" algn="l" rtl="0">
              <a:lnSpc>
                <a:spcPct val="100000"/>
              </a:lnSpc>
              <a:spcBef>
                <a:spcPts val="360"/>
              </a:spcBef>
              <a:spcAft>
                <a:spcPts val="0"/>
              </a:spcAft>
              <a:buSzPts val="1400"/>
              <a:buNone/>
            </a:pPr>
            <a:r>
              <a:rPr lang="en-US"/>
              <a:t>Bella iP2 &gt; Primarily for proton and High Energy Density Science  </a:t>
            </a:r>
            <a:endParaRPr/>
          </a:p>
        </p:txBody>
      </p:sp>
      <p:sp>
        <p:nvSpPr>
          <p:cNvPr id="454" name="Google Shape;454;g3245f3b6b88_4_72: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l"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a:t>
            </a:fld>
            <a:endParaRPr>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247a7d3516_0_23: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491" name="Google Shape;491;g3247a7d3516_0_23: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492" name="Google Shape;492;g3247a7d3516_0_23: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245f3b6b88_4_108: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504" name="Google Shape;504;g3245f3b6b88_4_108: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342900" lvl="0" indent="-241300" algn="l" rtl="0">
              <a:lnSpc>
                <a:spcPct val="90000"/>
              </a:lnSpc>
              <a:spcBef>
                <a:spcPts val="418"/>
              </a:spcBef>
              <a:spcAft>
                <a:spcPts val="0"/>
              </a:spcAft>
              <a:buClr>
                <a:schemeClr val="dk1"/>
              </a:buClr>
              <a:buSzPts val="1100"/>
              <a:buChar char="•"/>
            </a:pPr>
            <a:r>
              <a:rPr lang="en-US" sz="1100">
                <a:solidFill>
                  <a:schemeClr val="dk1"/>
                </a:solidFill>
              </a:rPr>
              <a:t>Specific GUIs</a:t>
            </a:r>
            <a:endParaRPr sz="1100">
              <a:solidFill>
                <a:schemeClr val="dk1"/>
              </a:solidFill>
            </a:endParaRPr>
          </a:p>
          <a:p>
            <a:pPr marL="742950" lvl="1" indent="-231489" algn="l" rtl="0">
              <a:lnSpc>
                <a:spcPct val="90000"/>
              </a:lnSpc>
              <a:spcBef>
                <a:spcPts val="356"/>
              </a:spcBef>
              <a:spcAft>
                <a:spcPts val="0"/>
              </a:spcAft>
              <a:buClr>
                <a:schemeClr val="dk1"/>
              </a:buClr>
              <a:buSzPts val="1100"/>
              <a:buChar char="o"/>
            </a:pPr>
            <a:r>
              <a:rPr lang="en-US" sz="1100">
                <a:solidFill>
                  <a:schemeClr val="dk1"/>
                </a:solidFill>
              </a:rPr>
              <a:t>E.g. a GUI that communicates with multiple devices (system maps etc)</a:t>
            </a:r>
            <a:endParaRPr sz="1100">
              <a:solidFill>
                <a:schemeClr val="dk1"/>
              </a:solidFill>
            </a:endParaRPr>
          </a:p>
          <a:p>
            <a:pPr marL="742950" lvl="1" indent="-231489" algn="l" rtl="0">
              <a:lnSpc>
                <a:spcPct val="90000"/>
              </a:lnSpc>
              <a:spcBef>
                <a:spcPts val="356"/>
              </a:spcBef>
              <a:spcAft>
                <a:spcPts val="0"/>
              </a:spcAft>
              <a:buClr>
                <a:schemeClr val="dk1"/>
              </a:buClr>
              <a:buSzPts val="1100"/>
              <a:buChar char="o"/>
            </a:pPr>
            <a:r>
              <a:rPr lang="en-US" sz="1100">
                <a:solidFill>
                  <a:schemeClr val="dk1"/>
                </a:solidFill>
              </a:rPr>
              <a:t>Written by users</a:t>
            </a:r>
            <a:endParaRPr sz="1100">
              <a:solidFill>
                <a:schemeClr val="dk1"/>
              </a:solidFill>
            </a:endParaRPr>
          </a:p>
          <a:p>
            <a:pPr marL="742950" lvl="1" indent="-231489" algn="l" rtl="0">
              <a:lnSpc>
                <a:spcPct val="90000"/>
              </a:lnSpc>
              <a:spcBef>
                <a:spcPts val="356"/>
              </a:spcBef>
              <a:spcAft>
                <a:spcPts val="0"/>
              </a:spcAft>
              <a:buClr>
                <a:schemeClr val="dk1"/>
              </a:buClr>
              <a:buSzPts val="1100"/>
              <a:buChar char="o"/>
            </a:pPr>
            <a:r>
              <a:rPr lang="en-US" sz="1100">
                <a:solidFill>
                  <a:schemeClr val="dk1"/>
                </a:solidFill>
              </a:rPr>
              <a:t>Almost no programming knowledge required</a:t>
            </a:r>
            <a:endParaRPr sz="1100">
              <a:solidFill>
                <a:schemeClr val="dk1"/>
              </a:solidFill>
            </a:endParaRPr>
          </a:p>
          <a:p>
            <a:pPr marL="742950" lvl="1" indent="-231489" algn="l" rtl="0">
              <a:lnSpc>
                <a:spcPct val="90000"/>
              </a:lnSpc>
              <a:spcBef>
                <a:spcPts val="356"/>
              </a:spcBef>
              <a:spcAft>
                <a:spcPts val="0"/>
              </a:spcAft>
              <a:buClr>
                <a:schemeClr val="dk1"/>
              </a:buClr>
              <a:buSzPts val="1100"/>
              <a:buChar char="o"/>
            </a:pPr>
            <a:r>
              <a:rPr lang="en-US" sz="1100">
                <a:solidFill>
                  <a:schemeClr val="dk1"/>
                </a:solidFill>
              </a:rPr>
              <a:t>Can be written in a few minutes</a:t>
            </a:r>
            <a:endParaRPr sz="110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10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1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sz="1100">
                <a:solidFill>
                  <a:schemeClr val="dk1"/>
                </a:solidFill>
              </a:rPr>
              <a:t>Heavy abstraction</a:t>
            </a:r>
            <a:endParaRPr sz="1100">
              <a:solidFill>
                <a:schemeClr val="dk1"/>
              </a:solidFill>
            </a:endParaRPr>
          </a:p>
          <a:p>
            <a:pPr marL="742950" lvl="1" indent="-285750" algn="l" rtl="0">
              <a:lnSpc>
                <a:spcPct val="100000"/>
              </a:lnSpc>
              <a:spcBef>
                <a:spcPts val="360"/>
              </a:spcBef>
              <a:spcAft>
                <a:spcPts val="0"/>
              </a:spcAft>
              <a:buClr>
                <a:schemeClr val="dk1"/>
              </a:buClr>
              <a:buSzPts val="1400"/>
              <a:buFont typeface="Arial"/>
              <a:buNone/>
            </a:pPr>
            <a:r>
              <a:rPr lang="en-US" sz="1100">
                <a:solidFill>
                  <a:schemeClr val="dk1"/>
                </a:solidFill>
              </a:rPr>
              <a:t>No code for device communications</a:t>
            </a:r>
            <a:endParaRPr sz="1100">
              <a:solidFill>
                <a:schemeClr val="dk1"/>
              </a:solidFill>
            </a:endParaRPr>
          </a:p>
          <a:p>
            <a:pPr marL="742950" lvl="1" indent="-285750" algn="l" rtl="0">
              <a:lnSpc>
                <a:spcPct val="100000"/>
              </a:lnSpc>
              <a:spcBef>
                <a:spcPts val="360"/>
              </a:spcBef>
              <a:spcAft>
                <a:spcPts val="0"/>
              </a:spcAft>
              <a:buClr>
                <a:schemeClr val="dk1"/>
              </a:buClr>
              <a:buSzPts val="1400"/>
              <a:buFont typeface="Arial"/>
              <a:buNone/>
            </a:pPr>
            <a:r>
              <a:rPr lang="en-US" sz="1100">
                <a:solidFill>
                  <a:schemeClr val="dk1"/>
                </a:solidFill>
              </a:rPr>
              <a:t>No direct hardware interface</a:t>
            </a:r>
            <a:endParaRPr sz="1100">
              <a:solidFill>
                <a:schemeClr val="dk1"/>
              </a:solidFill>
            </a:endParaRPr>
          </a:p>
          <a:p>
            <a:pPr marL="742950" lvl="1" indent="-285750" algn="l" rtl="0">
              <a:lnSpc>
                <a:spcPct val="100000"/>
              </a:lnSpc>
              <a:spcBef>
                <a:spcPts val="360"/>
              </a:spcBef>
              <a:spcAft>
                <a:spcPts val="0"/>
              </a:spcAft>
              <a:buClr>
                <a:schemeClr val="dk1"/>
              </a:buClr>
              <a:buSzPts val="1400"/>
              <a:buFont typeface="Arial"/>
              <a:buNone/>
            </a:pPr>
            <a:r>
              <a:rPr lang="en-US" sz="1100">
                <a:solidFill>
                  <a:schemeClr val="dk1"/>
                </a:solidFill>
              </a:rPr>
              <a:t>Device code can change multiple  times without affecting guis </a:t>
            </a:r>
            <a:endParaRPr sz="1100">
              <a:solidFill>
                <a:schemeClr val="dk1"/>
              </a:solidFill>
            </a:endParaRPr>
          </a:p>
          <a:p>
            <a:pPr marL="742950" lvl="1" indent="-285750" algn="l" rtl="0">
              <a:lnSpc>
                <a:spcPct val="100000"/>
              </a:lnSpc>
              <a:spcBef>
                <a:spcPts val="360"/>
              </a:spcBef>
              <a:spcAft>
                <a:spcPts val="0"/>
              </a:spcAft>
              <a:buClr>
                <a:schemeClr val="dk1"/>
              </a:buClr>
              <a:buSzPts val="1400"/>
              <a:buFont typeface="Arial"/>
              <a:buNone/>
            </a:pPr>
            <a:r>
              <a:rPr lang="en-US" sz="1100">
                <a:solidFill>
                  <a:schemeClr val="dk1"/>
                </a:solidFill>
              </a:rPr>
              <a:t>Front panel example</a:t>
            </a:r>
            <a:endParaRPr sz="1100">
              <a:solidFill>
                <a:schemeClr val="dk1"/>
              </a:solidFill>
            </a:endParaRPr>
          </a:p>
          <a:p>
            <a:pPr marL="0" lvl="0" indent="0" algn="l" rtl="0">
              <a:lnSpc>
                <a:spcPct val="100000"/>
              </a:lnSpc>
              <a:spcBef>
                <a:spcPts val="360"/>
              </a:spcBef>
              <a:spcAft>
                <a:spcPts val="0"/>
              </a:spcAft>
              <a:buSzPts val="1400"/>
              <a:buNone/>
            </a:pPr>
            <a:endParaRPr sz="1100"/>
          </a:p>
        </p:txBody>
      </p:sp>
      <p:sp>
        <p:nvSpPr>
          <p:cNvPr id="505" name="Google Shape;505;g3245f3b6b88_4_108:notes"/>
          <p:cNvSpPr txBox="1">
            <a:spLocks noGrp="1"/>
          </p:cNvSpPr>
          <p:nvPr>
            <p:ph type="sldNum" idx="12"/>
          </p:nvPr>
        </p:nvSpPr>
        <p:spPr>
          <a:xfrm>
            <a:off x="3884613" y="8685213"/>
            <a:ext cx="2908200" cy="393600"/>
          </a:xfrm>
          <a:prstGeom prst="rect">
            <a:avLst/>
          </a:prstGeom>
          <a:noFill/>
          <a:ln>
            <a:noFill/>
          </a:ln>
        </p:spPr>
        <p:txBody>
          <a:bodyPr spcFirstLastPara="1" wrap="square" lIns="90000" tIns="46800" rIns="90000" bIns="46800"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245f3b6b88_4_178: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541" name="Google Shape;541;g3245f3b6b88_4_178: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one">
  <p:cSld name="Title slide one">
    <p:bg>
      <p:bgPr>
        <a:solidFill>
          <a:schemeClr val="lt1"/>
        </a:solidFill>
        <a:effectLst/>
      </p:bgPr>
    </p:bg>
    <p:spTree>
      <p:nvGrpSpPr>
        <p:cNvPr id="1" name="Shape 87"/>
        <p:cNvGrpSpPr/>
        <p:nvPr/>
      </p:nvGrpSpPr>
      <p:grpSpPr>
        <a:xfrm>
          <a:off x="0" y="0"/>
          <a:ext cx="0" cy="0"/>
          <a:chOff x="0" y="0"/>
          <a:chExt cx="0" cy="0"/>
        </a:xfrm>
      </p:grpSpPr>
      <p:pic>
        <p:nvPicPr>
          <p:cNvPr id="88" name="Google Shape;88;p10"/>
          <p:cNvPicPr preferRelativeResize="0"/>
          <p:nvPr/>
        </p:nvPicPr>
        <p:blipFill rotWithShape="1">
          <a:blip r:embed="rId2">
            <a:alphaModFix/>
          </a:blip>
          <a:srcRect/>
          <a:stretch/>
        </p:blipFill>
        <p:spPr>
          <a:xfrm>
            <a:off x="-51181" y="-770"/>
            <a:ext cx="12294362" cy="6923278"/>
          </a:xfrm>
          <a:prstGeom prst="rect">
            <a:avLst/>
          </a:prstGeom>
          <a:noFill/>
          <a:ln>
            <a:noFill/>
          </a:ln>
        </p:spPr>
      </p:pic>
      <p:sp>
        <p:nvSpPr>
          <p:cNvPr id="89" name="Google Shape;89;p10"/>
          <p:cNvSpPr txBox="1">
            <a:spLocks noGrp="1"/>
          </p:cNvSpPr>
          <p:nvPr>
            <p:ph type="body" idx="1"/>
          </p:nvPr>
        </p:nvSpPr>
        <p:spPr>
          <a:xfrm>
            <a:off x="1605757" y="1992086"/>
            <a:ext cx="8980487" cy="1273628"/>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880"/>
              </a:spcBef>
              <a:spcAft>
                <a:spcPts val="0"/>
              </a:spcAft>
              <a:buClr>
                <a:schemeClr val="lt1"/>
              </a:buClr>
              <a:buSzPts val="4400"/>
              <a:buNone/>
              <a:defRPr sz="4400">
                <a:solidFill>
                  <a:schemeClr val="lt1"/>
                </a:solidFill>
              </a:defRPr>
            </a:lvl1pPr>
            <a:lvl2pPr marL="914400" lvl="1" indent="-342900" algn="l">
              <a:lnSpc>
                <a:spcPct val="100000"/>
              </a:lnSpc>
              <a:spcBef>
                <a:spcPts val="360"/>
              </a:spcBef>
              <a:spcAft>
                <a:spcPts val="0"/>
              </a:spcAft>
              <a:buClr>
                <a:srgbClr val="1F497D"/>
              </a:buClr>
              <a:buSzPts val="1800"/>
              <a:buChar char="o"/>
              <a:defRPr/>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90" name="Google Shape;90;p10"/>
          <p:cNvGrpSpPr/>
          <p:nvPr/>
        </p:nvGrpSpPr>
        <p:grpSpPr>
          <a:xfrm>
            <a:off x="354485" y="5457944"/>
            <a:ext cx="11265317" cy="859967"/>
            <a:chOff x="309790" y="5457944"/>
            <a:chExt cx="11265317" cy="859967"/>
          </a:xfrm>
        </p:grpSpPr>
        <p:pic>
          <p:nvPicPr>
            <p:cNvPr id="91" name="Google Shape;91;p10"/>
            <p:cNvPicPr preferRelativeResize="0"/>
            <p:nvPr/>
          </p:nvPicPr>
          <p:blipFill rotWithShape="1">
            <a:blip r:embed="rId3">
              <a:alphaModFix/>
            </a:blip>
            <a:srcRect/>
            <a:stretch/>
          </p:blipFill>
          <p:spPr>
            <a:xfrm>
              <a:off x="309790" y="5457944"/>
              <a:ext cx="3160486" cy="859967"/>
            </a:xfrm>
            <a:prstGeom prst="rect">
              <a:avLst/>
            </a:prstGeom>
            <a:noFill/>
            <a:ln>
              <a:noFill/>
            </a:ln>
          </p:spPr>
        </p:pic>
        <p:pic>
          <p:nvPicPr>
            <p:cNvPr id="92" name="Google Shape;92;p10"/>
            <p:cNvPicPr preferRelativeResize="0"/>
            <p:nvPr/>
          </p:nvPicPr>
          <p:blipFill rotWithShape="1">
            <a:blip r:embed="rId4">
              <a:alphaModFix/>
            </a:blip>
            <a:srcRect/>
            <a:stretch/>
          </p:blipFill>
          <p:spPr>
            <a:xfrm>
              <a:off x="4058104" y="5668971"/>
              <a:ext cx="3568700" cy="533400"/>
            </a:xfrm>
            <a:prstGeom prst="rect">
              <a:avLst/>
            </a:prstGeom>
            <a:noFill/>
            <a:ln>
              <a:noFill/>
            </a:ln>
          </p:spPr>
        </p:pic>
        <p:pic>
          <p:nvPicPr>
            <p:cNvPr id="93" name="Google Shape;93;p10"/>
            <p:cNvPicPr preferRelativeResize="0"/>
            <p:nvPr/>
          </p:nvPicPr>
          <p:blipFill rotWithShape="1">
            <a:blip r:embed="rId5">
              <a:alphaModFix/>
            </a:blip>
            <a:srcRect/>
            <a:stretch/>
          </p:blipFill>
          <p:spPr>
            <a:xfrm>
              <a:off x="8414621" y="5627915"/>
              <a:ext cx="3160486" cy="532830"/>
            </a:xfrm>
            <a:prstGeom prst="rect">
              <a:avLst/>
            </a:prstGeom>
            <a:noFill/>
            <a:ln>
              <a:noFill/>
            </a:ln>
          </p:spPr>
        </p:pic>
      </p:grpSp>
      <p:sp>
        <p:nvSpPr>
          <p:cNvPr id="94" name="Google Shape;94;p10"/>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slide light swoosh background">
  <p:cSld name="Text slide light swoosh background">
    <p:bg>
      <p:bgPr>
        <a:solidFill>
          <a:schemeClr val="lt1"/>
        </a:solidFill>
        <a:effectLst/>
      </p:bgPr>
    </p:bg>
    <p:spTree>
      <p:nvGrpSpPr>
        <p:cNvPr id="1" name="Shape 151"/>
        <p:cNvGrpSpPr/>
        <p:nvPr/>
      </p:nvGrpSpPr>
      <p:grpSpPr>
        <a:xfrm>
          <a:off x="0" y="0"/>
          <a:ext cx="0" cy="0"/>
          <a:chOff x="0" y="0"/>
          <a:chExt cx="0" cy="0"/>
        </a:xfrm>
      </p:grpSpPr>
      <p:pic>
        <p:nvPicPr>
          <p:cNvPr id="152" name="Google Shape;152;p16"/>
          <p:cNvPicPr preferRelativeResize="0"/>
          <p:nvPr/>
        </p:nvPicPr>
        <p:blipFill rotWithShape="1">
          <a:blip r:embed="rId2">
            <a:alphaModFix amt="25000"/>
          </a:blip>
          <a:srcRect b="11248"/>
          <a:stretch/>
        </p:blipFill>
        <p:spPr>
          <a:xfrm>
            <a:off x="-51181" y="706868"/>
            <a:ext cx="12294362" cy="6144506"/>
          </a:xfrm>
          <a:prstGeom prst="rect">
            <a:avLst/>
          </a:prstGeom>
          <a:noFill/>
          <a:ln>
            <a:noFill/>
          </a:ln>
        </p:spPr>
      </p:pic>
      <p:sp>
        <p:nvSpPr>
          <p:cNvPr id="153" name="Google Shape;153;p16"/>
          <p:cNvSpPr txBox="1">
            <a:spLocks noGrp="1"/>
          </p:cNvSpPr>
          <p:nvPr>
            <p:ph type="body" idx="1"/>
          </p:nvPr>
        </p:nvSpPr>
        <p:spPr>
          <a:xfrm>
            <a:off x="473529" y="1284289"/>
            <a:ext cx="11244943" cy="450450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2"/>
              </a:buClr>
              <a:buSzPts val="1800"/>
              <a:buChar char="•"/>
              <a:defRPr/>
            </a:lvl1pPr>
            <a:lvl2pPr marL="914400" lvl="1" indent="-342900" algn="l">
              <a:lnSpc>
                <a:spcPct val="100000"/>
              </a:lnSpc>
              <a:spcBef>
                <a:spcPts val="360"/>
              </a:spcBef>
              <a:spcAft>
                <a:spcPts val="0"/>
              </a:spcAft>
              <a:buClr>
                <a:srgbClr val="1F497D"/>
              </a:buClr>
              <a:buSzPts val="1800"/>
              <a:buChar char="o"/>
              <a:defRPr/>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4" name="Google Shape;154;p16"/>
          <p:cNvSpPr txBox="1">
            <a:spLocks noGrp="1"/>
          </p:cNvSpPr>
          <p:nvPr>
            <p:ph type="sldNum" idx="12"/>
          </p:nvPr>
        </p:nvSpPr>
        <p:spPr>
          <a:xfrm>
            <a:off x="11512784" y="6486249"/>
            <a:ext cx="6792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55" name="Google Shape;155;p16"/>
          <p:cNvPicPr preferRelativeResize="0"/>
          <p:nvPr/>
        </p:nvPicPr>
        <p:blipFill rotWithShape="1">
          <a:blip r:embed="rId3">
            <a:alphaModFix/>
          </a:blip>
          <a:srcRect/>
          <a:stretch/>
        </p:blipFill>
        <p:spPr>
          <a:xfrm>
            <a:off x="0" y="0"/>
            <a:ext cx="12192000" cy="952882"/>
          </a:xfrm>
          <a:prstGeom prst="rect">
            <a:avLst/>
          </a:prstGeom>
          <a:noFill/>
          <a:ln>
            <a:noFill/>
          </a:ln>
        </p:spPr>
      </p:pic>
      <p:sp>
        <p:nvSpPr>
          <p:cNvPr id="156" name="Google Shape;156;p16"/>
          <p:cNvSpPr txBox="1">
            <a:spLocks noGrp="1"/>
          </p:cNvSpPr>
          <p:nvPr>
            <p:ph type="body" idx="2"/>
          </p:nvPr>
        </p:nvSpPr>
        <p:spPr>
          <a:xfrm>
            <a:off x="1817688" y="196622"/>
            <a:ext cx="8556625" cy="543605"/>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6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7"/>
        <p:cNvGrpSpPr/>
        <p:nvPr/>
      </p:nvGrpSpPr>
      <p:grpSpPr>
        <a:xfrm>
          <a:off x="0" y="0"/>
          <a:ext cx="0" cy="0"/>
          <a:chOff x="0" y="0"/>
          <a:chExt cx="0" cy="0"/>
        </a:xfrm>
      </p:grpSpPr>
      <p:sp>
        <p:nvSpPr>
          <p:cNvPr id="158" name="Google Shape;158;p17"/>
          <p:cNvSpPr txBox="1">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0784"/>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17"/>
          <p:cNvSpPr txBox="1">
            <a:spLocks noGrp="1"/>
          </p:cNvSpPr>
          <p:nvPr>
            <p:ph type="body" idx="1"/>
          </p:nvPr>
        </p:nvSpPr>
        <p:spPr>
          <a:xfrm>
            <a:off x="533523" y="1297142"/>
            <a:ext cx="10979261"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2"/>
              </a:buClr>
              <a:buSzPts val="1800"/>
              <a:buChar char="•"/>
              <a:defRPr/>
            </a:lvl1pPr>
            <a:lvl2pPr marL="914400" lvl="1" indent="-342900" algn="l">
              <a:lnSpc>
                <a:spcPct val="100000"/>
              </a:lnSpc>
              <a:spcBef>
                <a:spcPts val="360"/>
              </a:spcBef>
              <a:spcAft>
                <a:spcPts val="0"/>
              </a:spcAft>
              <a:buClr>
                <a:srgbClr val="1F497D"/>
              </a:buClr>
              <a:buSzPts val="1800"/>
              <a:buChar char="o"/>
              <a:defRPr/>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0" name="Google Shape;160;p1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161" name="Google Shape;161;p1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162" name="Google Shape;162;p17"/>
          <p:cNvSpPr txBox="1">
            <a:spLocks noGrp="1"/>
          </p:cNvSpPr>
          <p:nvPr>
            <p:ph type="sldNum" idx="12"/>
          </p:nvPr>
        </p:nvSpPr>
        <p:spPr>
          <a:xfrm>
            <a:off x="11512784" y="6486249"/>
            <a:ext cx="6792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w/Dark Background 1">
  <p:cSld name="Title Slide w/Dark Background_1">
    <p:bg>
      <p:bgPr>
        <a:solidFill>
          <a:schemeClr val="lt1"/>
        </a:solidFill>
        <a:effectLst/>
      </p:bgPr>
    </p:bg>
    <p:spTree>
      <p:nvGrpSpPr>
        <p:cNvPr id="1" name="Shape 163"/>
        <p:cNvGrpSpPr/>
        <p:nvPr/>
      </p:nvGrpSpPr>
      <p:grpSpPr>
        <a:xfrm>
          <a:off x="0" y="0"/>
          <a:ext cx="0" cy="0"/>
          <a:chOff x="0" y="0"/>
          <a:chExt cx="0" cy="0"/>
        </a:xfrm>
      </p:grpSpPr>
      <p:grpSp>
        <p:nvGrpSpPr>
          <p:cNvPr id="164" name="Google Shape;164;g26f84e6760b_0_1925"/>
          <p:cNvGrpSpPr/>
          <p:nvPr/>
        </p:nvGrpSpPr>
        <p:grpSpPr>
          <a:xfrm>
            <a:off x="-201762" y="-141189"/>
            <a:ext cx="12586278" cy="7136550"/>
            <a:chOff x="-151322" y="-141189"/>
            <a:chExt cx="9439944" cy="7136550"/>
          </a:xfrm>
        </p:grpSpPr>
        <p:grpSp>
          <p:nvGrpSpPr>
            <p:cNvPr id="165" name="Google Shape;165;g26f84e6760b_0_1925"/>
            <p:cNvGrpSpPr/>
            <p:nvPr/>
          </p:nvGrpSpPr>
          <p:grpSpPr>
            <a:xfrm>
              <a:off x="457731" y="6873224"/>
              <a:ext cx="8226688" cy="122137"/>
              <a:chOff x="457731" y="6582508"/>
              <a:chExt cx="8226688" cy="486600"/>
            </a:xfrm>
          </p:grpSpPr>
          <p:cxnSp>
            <p:nvCxnSpPr>
              <p:cNvPr id="166" name="Google Shape;166;g26f84e6760b_0_1925"/>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7" name="Google Shape;167;g26f84e6760b_0_1925"/>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68" name="Google Shape;168;g26f84e6760b_0_1925"/>
              <p:cNvGrpSpPr/>
              <p:nvPr/>
            </p:nvGrpSpPr>
            <p:grpSpPr>
              <a:xfrm>
                <a:off x="7986158" y="6582508"/>
                <a:ext cx="152400" cy="486600"/>
                <a:chOff x="7983415" y="6582508"/>
                <a:chExt cx="152400" cy="486600"/>
              </a:xfrm>
            </p:grpSpPr>
            <p:cxnSp>
              <p:nvCxnSpPr>
                <p:cNvPr id="169" name="Google Shape;169;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0" name="Google Shape;170;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1" name="Google Shape;171;g26f84e6760b_0_1925"/>
              <p:cNvGrpSpPr/>
              <p:nvPr/>
            </p:nvGrpSpPr>
            <p:grpSpPr>
              <a:xfrm>
                <a:off x="7287901" y="6582508"/>
                <a:ext cx="152400" cy="486600"/>
                <a:chOff x="7983415" y="6582508"/>
                <a:chExt cx="152400" cy="486600"/>
              </a:xfrm>
            </p:grpSpPr>
            <p:cxnSp>
              <p:nvCxnSpPr>
                <p:cNvPr id="172" name="Google Shape;172;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3" name="Google Shape;173;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4" name="Google Shape;174;g26f84e6760b_0_1925"/>
              <p:cNvGrpSpPr/>
              <p:nvPr/>
            </p:nvGrpSpPr>
            <p:grpSpPr>
              <a:xfrm>
                <a:off x="6589644" y="6582508"/>
                <a:ext cx="152400" cy="486600"/>
                <a:chOff x="7983415" y="6582508"/>
                <a:chExt cx="152400" cy="486600"/>
              </a:xfrm>
            </p:grpSpPr>
            <p:cxnSp>
              <p:nvCxnSpPr>
                <p:cNvPr id="175" name="Google Shape;175;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6" name="Google Shape;176;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7" name="Google Shape;177;g26f84e6760b_0_1925"/>
              <p:cNvGrpSpPr/>
              <p:nvPr/>
            </p:nvGrpSpPr>
            <p:grpSpPr>
              <a:xfrm>
                <a:off x="5891387" y="6582508"/>
                <a:ext cx="152400" cy="486600"/>
                <a:chOff x="7983415" y="6582508"/>
                <a:chExt cx="152400" cy="486600"/>
              </a:xfrm>
            </p:grpSpPr>
            <p:cxnSp>
              <p:nvCxnSpPr>
                <p:cNvPr id="178" name="Google Shape;178;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9" name="Google Shape;179;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0" name="Google Shape;180;g26f84e6760b_0_1925"/>
              <p:cNvGrpSpPr/>
              <p:nvPr/>
            </p:nvGrpSpPr>
            <p:grpSpPr>
              <a:xfrm>
                <a:off x="5193130" y="6582508"/>
                <a:ext cx="152400" cy="486600"/>
                <a:chOff x="7983415" y="6582508"/>
                <a:chExt cx="152400" cy="486600"/>
              </a:xfrm>
            </p:grpSpPr>
            <p:cxnSp>
              <p:nvCxnSpPr>
                <p:cNvPr id="181" name="Google Shape;181;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2" name="Google Shape;182;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3" name="Google Shape;183;g26f84e6760b_0_1925"/>
              <p:cNvGrpSpPr/>
              <p:nvPr/>
            </p:nvGrpSpPr>
            <p:grpSpPr>
              <a:xfrm>
                <a:off x="4494873" y="6582508"/>
                <a:ext cx="152400" cy="486600"/>
                <a:chOff x="7983415" y="6582508"/>
                <a:chExt cx="152400" cy="486600"/>
              </a:xfrm>
            </p:grpSpPr>
            <p:cxnSp>
              <p:nvCxnSpPr>
                <p:cNvPr id="184" name="Google Shape;184;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5" name="Google Shape;185;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6" name="Google Shape;186;g26f84e6760b_0_1925"/>
              <p:cNvGrpSpPr/>
              <p:nvPr/>
            </p:nvGrpSpPr>
            <p:grpSpPr>
              <a:xfrm>
                <a:off x="3796616" y="6582508"/>
                <a:ext cx="152400" cy="486600"/>
                <a:chOff x="7983415" y="6582508"/>
                <a:chExt cx="152400" cy="486600"/>
              </a:xfrm>
            </p:grpSpPr>
            <p:cxnSp>
              <p:nvCxnSpPr>
                <p:cNvPr id="187" name="Google Shape;187;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8" name="Google Shape;188;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9" name="Google Shape;189;g26f84e6760b_0_1925"/>
              <p:cNvGrpSpPr/>
              <p:nvPr/>
            </p:nvGrpSpPr>
            <p:grpSpPr>
              <a:xfrm>
                <a:off x="3098359" y="6582508"/>
                <a:ext cx="152400" cy="486600"/>
                <a:chOff x="7983415" y="6582508"/>
                <a:chExt cx="152400" cy="486600"/>
              </a:xfrm>
            </p:grpSpPr>
            <p:cxnSp>
              <p:nvCxnSpPr>
                <p:cNvPr id="190" name="Google Shape;190;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1" name="Google Shape;191;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2" name="Google Shape;192;g26f84e6760b_0_1925"/>
              <p:cNvGrpSpPr/>
              <p:nvPr/>
            </p:nvGrpSpPr>
            <p:grpSpPr>
              <a:xfrm>
                <a:off x="2400102" y="6582508"/>
                <a:ext cx="152400" cy="486600"/>
                <a:chOff x="7983415" y="6582508"/>
                <a:chExt cx="152400" cy="486600"/>
              </a:xfrm>
            </p:grpSpPr>
            <p:cxnSp>
              <p:nvCxnSpPr>
                <p:cNvPr id="193" name="Google Shape;193;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4" name="Google Shape;194;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5" name="Google Shape;195;g26f84e6760b_0_1925"/>
              <p:cNvGrpSpPr/>
              <p:nvPr/>
            </p:nvGrpSpPr>
            <p:grpSpPr>
              <a:xfrm>
                <a:off x="1701845" y="6582508"/>
                <a:ext cx="152400" cy="486600"/>
                <a:chOff x="7983415" y="6582508"/>
                <a:chExt cx="152400" cy="486600"/>
              </a:xfrm>
            </p:grpSpPr>
            <p:cxnSp>
              <p:nvCxnSpPr>
                <p:cNvPr id="196" name="Google Shape;196;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7" name="Google Shape;197;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8" name="Google Shape;198;g26f84e6760b_0_1925"/>
              <p:cNvGrpSpPr/>
              <p:nvPr/>
            </p:nvGrpSpPr>
            <p:grpSpPr>
              <a:xfrm>
                <a:off x="1003588" y="6582508"/>
                <a:ext cx="152400" cy="486600"/>
                <a:chOff x="7983415" y="6582508"/>
                <a:chExt cx="152400" cy="486600"/>
              </a:xfrm>
            </p:grpSpPr>
            <p:cxnSp>
              <p:nvCxnSpPr>
                <p:cNvPr id="199" name="Google Shape;199;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0" name="Google Shape;200;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201" name="Google Shape;201;g26f84e6760b_0_1925"/>
            <p:cNvGrpSpPr/>
            <p:nvPr/>
          </p:nvGrpSpPr>
          <p:grpSpPr>
            <a:xfrm>
              <a:off x="-151322" y="392956"/>
              <a:ext cx="122137" cy="6067305"/>
              <a:chOff x="-238872" y="392956"/>
              <a:chExt cx="122137" cy="6067305"/>
            </a:xfrm>
          </p:grpSpPr>
          <p:cxnSp>
            <p:nvCxnSpPr>
              <p:cNvPr id="202" name="Google Shape;202;g26f84e6760b_0_1925"/>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03" name="Google Shape;203;g26f84e6760b_0_1925"/>
              <p:cNvGrpSpPr/>
              <p:nvPr/>
            </p:nvGrpSpPr>
            <p:grpSpPr>
              <a:xfrm rot="5400000">
                <a:off x="-254004" y="5940698"/>
                <a:ext cx="152400" cy="122137"/>
                <a:chOff x="7983415" y="6582508"/>
                <a:chExt cx="152400" cy="486600"/>
              </a:xfrm>
            </p:grpSpPr>
            <p:cxnSp>
              <p:nvCxnSpPr>
                <p:cNvPr id="204" name="Google Shape;204;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5" name="Google Shape;205;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6" name="Google Shape;206;g26f84e6760b_0_1925"/>
              <p:cNvGrpSpPr/>
              <p:nvPr/>
            </p:nvGrpSpPr>
            <p:grpSpPr>
              <a:xfrm rot="5400000">
                <a:off x="-254004" y="5467056"/>
                <a:ext cx="152400" cy="122137"/>
                <a:chOff x="7983415" y="6582508"/>
                <a:chExt cx="152400" cy="486600"/>
              </a:xfrm>
            </p:grpSpPr>
            <p:cxnSp>
              <p:nvCxnSpPr>
                <p:cNvPr id="207" name="Google Shape;207;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8" name="Google Shape;208;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9" name="Google Shape;209;g26f84e6760b_0_1925"/>
              <p:cNvGrpSpPr/>
              <p:nvPr/>
            </p:nvGrpSpPr>
            <p:grpSpPr>
              <a:xfrm rot="5400000">
                <a:off x="-254004" y="4993414"/>
                <a:ext cx="152400" cy="122137"/>
                <a:chOff x="7983415" y="6582508"/>
                <a:chExt cx="152400" cy="486600"/>
              </a:xfrm>
            </p:grpSpPr>
            <p:cxnSp>
              <p:nvCxnSpPr>
                <p:cNvPr id="210" name="Google Shape;210;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1" name="Google Shape;211;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2" name="Google Shape;212;g26f84e6760b_0_1925"/>
              <p:cNvGrpSpPr/>
              <p:nvPr/>
            </p:nvGrpSpPr>
            <p:grpSpPr>
              <a:xfrm rot="5400000">
                <a:off x="-254004" y="4519772"/>
                <a:ext cx="152400" cy="122137"/>
                <a:chOff x="7983415" y="6582508"/>
                <a:chExt cx="152400" cy="486600"/>
              </a:xfrm>
            </p:grpSpPr>
            <p:cxnSp>
              <p:nvCxnSpPr>
                <p:cNvPr id="213" name="Google Shape;213;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4" name="Google Shape;214;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5" name="Google Shape;215;g26f84e6760b_0_1925"/>
              <p:cNvGrpSpPr/>
              <p:nvPr/>
            </p:nvGrpSpPr>
            <p:grpSpPr>
              <a:xfrm rot="5400000">
                <a:off x="-254004" y="4046130"/>
                <a:ext cx="152400" cy="122137"/>
                <a:chOff x="7983415" y="6582508"/>
                <a:chExt cx="152400" cy="486600"/>
              </a:xfrm>
            </p:grpSpPr>
            <p:cxnSp>
              <p:nvCxnSpPr>
                <p:cNvPr id="216" name="Google Shape;216;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7" name="Google Shape;217;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8" name="Google Shape;218;g26f84e6760b_0_1925"/>
              <p:cNvGrpSpPr/>
              <p:nvPr/>
            </p:nvGrpSpPr>
            <p:grpSpPr>
              <a:xfrm rot="5400000">
                <a:off x="-254004" y="3572488"/>
                <a:ext cx="152400" cy="122137"/>
                <a:chOff x="7983415" y="6582508"/>
                <a:chExt cx="152400" cy="486600"/>
              </a:xfrm>
            </p:grpSpPr>
            <p:cxnSp>
              <p:nvCxnSpPr>
                <p:cNvPr id="219" name="Google Shape;219;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0" name="Google Shape;220;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1" name="Google Shape;221;g26f84e6760b_0_1925"/>
              <p:cNvGrpSpPr/>
              <p:nvPr/>
            </p:nvGrpSpPr>
            <p:grpSpPr>
              <a:xfrm rot="5400000">
                <a:off x="-254004" y="3098846"/>
                <a:ext cx="152400" cy="122137"/>
                <a:chOff x="7983415" y="6582508"/>
                <a:chExt cx="152400" cy="486600"/>
              </a:xfrm>
            </p:grpSpPr>
            <p:cxnSp>
              <p:nvCxnSpPr>
                <p:cNvPr id="222" name="Google Shape;222;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3" name="Google Shape;223;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4" name="Google Shape;224;g26f84e6760b_0_1925"/>
              <p:cNvGrpSpPr/>
              <p:nvPr/>
            </p:nvGrpSpPr>
            <p:grpSpPr>
              <a:xfrm rot="5400000">
                <a:off x="-254004" y="2625204"/>
                <a:ext cx="152400" cy="122137"/>
                <a:chOff x="7983415" y="6582508"/>
                <a:chExt cx="152400" cy="486600"/>
              </a:xfrm>
            </p:grpSpPr>
            <p:cxnSp>
              <p:nvCxnSpPr>
                <p:cNvPr id="225" name="Google Shape;225;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6" name="Google Shape;226;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7" name="Google Shape;227;g26f84e6760b_0_1925"/>
              <p:cNvGrpSpPr/>
              <p:nvPr/>
            </p:nvGrpSpPr>
            <p:grpSpPr>
              <a:xfrm rot="5400000">
                <a:off x="-254004" y="2151562"/>
                <a:ext cx="152400" cy="122137"/>
                <a:chOff x="7983415" y="6582508"/>
                <a:chExt cx="152400" cy="486600"/>
              </a:xfrm>
            </p:grpSpPr>
            <p:cxnSp>
              <p:nvCxnSpPr>
                <p:cNvPr id="228" name="Google Shape;228;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9" name="Google Shape;229;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0" name="Google Shape;230;g26f84e6760b_0_1925"/>
              <p:cNvGrpSpPr/>
              <p:nvPr/>
            </p:nvGrpSpPr>
            <p:grpSpPr>
              <a:xfrm rot="5400000">
                <a:off x="-254004" y="1677920"/>
                <a:ext cx="152400" cy="122137"/>
                <a:chOff x="7983415" y="6582508"/>
                <a:chExt cx="152400" cy="486600"/>
              </a:xfrm>
            </p:grpSpPr>
            <p:cxnSp>
              <p:nvCxnSpPr>
                <p:cNvPr id="231" name="Google Shape;231;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2" name="Google Shape;232;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3" name="Google Shape;233;g26f84e6760b_0_1925"/>
              <p:cNvGrpSpPr/>
              <p:nvPr/>
            </p:nvGrpSpPr>
            <p:grpSpPr>
              <a:xfrm rot="5400000">
                <a:off x="-254004" y="997329"/>
                <a:ext cx="152400" cy="122137"/>
                <a:chOff x="7983415" y="6582508"/>
                <a:chExt cx="152400" cy="486600"/>
              </a:xfrm>
            </p:grpSpPr>
            <p:cxnSp>
              <p:nvCxnSpPr>
                <p:cNvPr id="234" name="Google Shape;234;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5" name="Google Shape;235;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36" name="Google Shape;236;g26f84e6760b_0_1925"/>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37" name="Google Shape;237;g26f84e6760b_0_1925"/>
            <p:cNvGrpSpPr/>
            <p:nvPr/>
          </p:nvGrpSpPr>
          <p:grpSpPr>
            <a:xfrm>
              <a:off x="9166485" y="392956"/>
              <a:ext cx="122137" cy="6067305"/>
              <a:chOff x="-238872" y="392956"/>
              <a:chExt cx="122137" cy="6067305"/>
            </a:xfrm>
          </p:grpSpPr>
          <p:cxnSp>
            <p:nvCxnSpPr>
              <p:cNvPr id="238" name="Google Shape;238;g26f84e6760b_0_1925"/>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39" name="Google Shape;239;g26f84e6760b_0_1925"/>
              <p:cNvGrpSpPr/>
              <p:nvPr/>
            </p:nvGrpSpPr>
            <p:grpSpPr>
              <a:xfrm rot="5400000">
                <a:off x="-254004" y="5940698"/>
                <a:ext cx="152400" cy="122137"/>
                <a:chOff x="7983415" y="6582508"/>
                <a:chExt cx="152400" cy="486600"/>
              </a:xfrm>
            </p:grpSpPr>
            <p:cxnSp>
              <p:nvCxnSpPr>
                <p:cNvPr id="240" name="Google Shape;240;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1" name="Google Shape;241;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2" name="Google Shape;242;g26f84e6760b_0_1925"/>
              <p:cNvGrpSpPr/>
              <p:nvPr/>
            </p:nvGrpSpPr>
            <p:grpSpPr>
              <a:xfrm rot="5400000">
                <a:off x="-254004" y="5467056"/>
                <a:ext cx="152400" cy="122137"/>
                <a:chOff x="7983415" y="6582508"/>
                <a:chExt cx="152400" cy="486600"/>
              </a:xfrm>
            </p:grpSpPr>
            <p:cxnSp>
              <p:nvCxnSpPr>
                <p:cNvPr id="243" name="Google Shape;243;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4" name="Google Shape;244;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5" name="Google Shape;245;g26f84e6760b_0_1925"/>
              <p:cNvGrpSpPr/>
              <p:nvPr/>
            </p:nvGrpSpPr>
            <p:grpSpPr>
              <a:xfrm rot="5400000">
                <a:off x="-254004" y="4993414"/>
                <a:ext cx="152400" cy="122137"/>
                <a:chOff x="7983415" y="6582508"/>
                <a:chExt cx="152400" cy="486600"/>
              </a:xfrm>
            </p:grpSpPr>
            <p:cxnSp>
              <p:nvCxnSpPr>
                <p:cNvPr id="246" name="Google Shape;246;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7" name="Google Shape;247;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8" name="Google Shape;248;g26f84e6760b_0_1925"/>
              <p:cNvGrpSpPr/>
              <p:nvPr/>
            </p:nvGrpSpPr>
            <p:grpSpPr>
              <a:xfrm rot="5400000">
                <a:off x="-254004" y="4519772"/>
                <a:ext cx="152400" cy="122137"/>
                <a:chOff x="7983415" y="6582508"/>
                <a:chExt cx="152400" cy="486600"/>
              </a:xfrm>
            </p:grpSpPr>
            <p:cxnSp>
              <p:nvCxnSpPr>
                <p:cNvPr id="249" name="Google Shape;249;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0" name="Google Shape;250;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1" name="Google Shape;251;g26f84e6760b_0_1925"/>
              <p:cNvGrpSpPr/>
              <p:nvPr/>
            </p:nvGrpSpPr>
            <p:grpSpPr>
              <a:xfrm rot="5400000">
                <a:off x="-254004" y="4046130"/>
                <a:ext cx="152400" cy="122137"/>
                <a:chOff x="7983415" y="6582508"/>
                <a:chExt cx="152400" cy="486600"/>
              </a:xfrm>
            </p:grpSpPr>
            <p:cxnSp>
              <p:nvCxnSpPr>
                <p:cNvPr id="252" name="Google Shape;252;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3" name="Google Shape;253;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4" name="Google Shape;254;g26f84e6760b_0_1925"/>
              <p:cNvGrpSpPr/>
              <p:nvPr/>
            </p:nvGrpSpPr>
            <p:grpSpPr>
              <a:xfrm rot="5400000">
                <a:off x="-254004" y="3572488"/>
                <a:ext cx="152400" cy="122137"/>
                <a:chOff x="7983415" y="6582508"/>
                <a:chExt cx="152400" cy="486600"/>
              </a:xfrm>
            </p:grpSpPr>
            <p:cxnSp>
              <p:nvCxnSpPr>
                <p:cNvPr id="255" name="Google Shape;255;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6" name="Google Shape;256;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7" name="Google Shape;257;g26f84e6760b_0_1925"/>
              <p:cNvGrpSpPr/>
              <p:nvPr/>
            </p:nvGrpSpPr>
            <p:grpSpPr>
              <a:xfrm rot="5400000">
                <a:off x="-254004" y="3098846"/>
                <a:ext cx="152400" cy="122137"/>
                <a:chOff x="7983415" y="6582508"/>
                <a:chExt cx="152400" cy="486600"/>
              </a:xfrm>
            </p:grpSpPr>
            <p:cxnSp>
              <p:nvCxnSpPr>
                <p:cNvPr id="258" name="Google Shape;258;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9" name="Google Shape;259;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0" name="Google Shape;260;g26f84e6760b_0_1925"/>
              <p:cNvGrpSpPr/>
              <p:nvPr/>
            </p:nvGrpSpPr>
            <p:grpSpPr>
              <a:xfrm rot="5400000">
                <a:off x="-254004" y="2625204"/>
                <a:ext cx="152400" cy="122137"/>
                <a:chOff x="7983415" y="6582508"/>
                <a:chExt cx="152400" cy="486600"/>
              </a:xfrm>
            </p:grpSpPr>
            <p:cxnSp>
              <p:nvCxnSpPr>
                <p:cNvPr id="261" name="Google Shape;261;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2" name="Google Shape;262;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3" name="Google Shape;263;g26f84e6760b_0_1925"/>
              <p:cNvGrpSpPr/>
              <p:nvPr/>
            </p:nvGrpSpPr>
            <p:grpSpPr>
              <a:xfrm rot="5400000">
                <a:off x="-254004" y="2151562"/>
                <a:ext cx="152400" cy="122137"/>
                <a:chOff x="7983415" y="6582508"/>
                <a:chExt cx="152400" cy="486600"/>
              </a:xfrm>
            </p:grpSpPr>
            <p:cxnSp>
              <p:nvCxnSpPr>
                <p:cNvPr id="264" name="Google Shape;264;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5" name="Google Shape;265;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6" name="Google Shape;266;g26f84e6760b_0_1925"/>
              <p:cNvGrpSpPr/>
              <p:nvPr/>
            </p:nvGrpSpPr>
            <p:grpSpPr>
              <a:xfrm rot="5400000">
                <a:off x="-254004" y="1677920"/>
                <a:ext cx="152400" cy="122137"/>
                <a:chOff x="7983415" y="6582508"/>
                <a:chExt cx="152400" cy="486600"/>
              </a:xfrm>
            </p:grpSpPr>
            <p:cxnSp>
              <p:nvCxnSpPr>
                <p:cNvPr id="267" name="Google Shape;267;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8" name="Google Shape;268;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9" name="Google Shape;269;g26f84e6760b_0_1925"/>
              <p:cNvGrpSpPr/>
              <p:nvPr/>
            </p:nvGrpSpPr>
            <p:grpSpPr>
              <a:xfrm rot="5400000">
                <a:off x="-254004" y="997329"/>
                <a:ext cx="152400" cy="122137"/>
                <a:chOff x="7983415" y="6582508"/>
                <a:chExt cx="152400" cy="486600"/>
              </a:xfrm>
            </p:grpSpPr>
            <p:cxnSp>
              <p:nvCxnSpPr>
                <p:cNvPr id="270" name="Google Shape;270;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1" name="Google Shape;271;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72" name="Google Shape;272;g26f84e6760b_0_1925"/>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73" name="Google Shape;273;g26f84e6760b_0_1925"/>
            <p:cNvGrpSpPr/>
            <p:nvPr/>
          </p:nvGrpSpPr>
          <p:grpSpPr>
            <a:xfrm>
              <a:off x="457731" y="-141189"/>
              <a:ext cx="8226688" cy="122137"/>
              <a:chOff x="457731" y="6582508"/>
              <a:chExt cx="8226688" cy="486600"/>
            </a:xfrm>
          </p:grpSpPr>
          <p:cxnSp>
            <p:nvCxnSpPr>
              <p:cNvPr id="274" name="Google Shape;274;g26f84e6760b_0_1925"/>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5" name="Google Shape;275;g26f84e6760b_0_1925"/>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276" name="Google Shape;276;g26f84e6760b_0_1925"/>
              <p:cNvGrpSpPr/>
              <p:nvPr/>
            </p:nvGrpSpPr>
            <p:grpSpPr>
              <a:xfrm>
                <a:off x="7986158" y="6582508"/>
                <a:ext cx="152400" cy="486600"/>
                <a:chOff x="7983415" y="6582508"/>
                <a:chExt cx="152400" cy="486600"/>
              </a:xfrm>
            </p:grpSpPr>
            <p:cxnSp>
              <p:nvCxnSpPr>
                <p:cNvPr id="277" name="Google Shape;277;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8" name="Google Shape;278;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9" name="Google Shape;279;g26f84e6760b_0_1925"/>
              <p:cNvGrpSpPr/>
              <p:nvPr/>
            </p:nvGrpSpPr>
            <p:grpSpPr>
              <a:xfrm>
                <a:off x="7287901" y="6582508"/>
                <a:ext cx="152400" cy="486600"/>
                <a:chOff x="7983415" y="6582508"/>
                <a:chExt cx="152400" cy="486600"/>
              </a:xfrm>
            </p:grpSpPr>
            <p:cxnSp>
              <p:nvCxnSpPr>
                <p:cNvPr id="280" name="Google Shape;280;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1" name="Google Shape;281;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2" name="Google Shape;282;g26f84e6760b_0_1925"/>
              <p:cNvGrpSpPr/>
              <p:nvPr/>
            </p:nvGrpSpPr>
            <p:grpSpPr>
              <a:xfrm>
                <a:off x="6589644" y="6582508"/>
                <a:ext cx="152400" cy="486600"/>
                <a:chOff x="7983415" y="6582508"/>
                <a:chExt cx="152400" cy="486600"/>
              </a:xfrm>
            </p:grpSpPr>
            <p:cxnSp>
              <p:nvCxnSpPr>
                <p:cNvPr id="283" name="Google Shape;283;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4" name="Google Shape;284;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5" name="Google Shape;285;g26f84e6760b_0_1925"/>
              <p:cNvGrpSpPr/>
              <p:nvPr/>
            </p:nvGrpSpPr>
            <p:grpSpPr>
              <a:xfrm>
                <a:off x="5891387" y="6582508"/>
                <a:ext cx="152400" cy="486600"/>
                <a:chOff x="7983415" y="6582508"/>
                <a:chExt cx="152400" cy="486600"/>
              </a:xfrm>
            </p:grpSpPr>
            <p:cxnSp>
              <p:nvCxnSpPr>
                <p:cNvPr id="286" name="Google Shape;286;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7" name="Google Shape;287;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8" name="Google Shape;288;g26f84e6760b_0_1925"/>
              <p:cNvGrpSpPr/>
              <p:nvPr/>
            </p:nvGrpSpPr>
            <p:grpSpPr>
              <a:xfrm>
                <a:off x="5193130" y="6582508"/>
                <a:ext cx="152400" cy="486600"/>
                <a:chOff x="7983415" y="6582508"/>
                <a:chExt cx="152400" cy="486600"/>
              </a:xfrm>
            </p:grpSpPr>
            <p:cxnSp>
              <p:nvCxnSpPr>
                <p:cNvPr id="289" name="Google Shape;289;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0" name="Google Shape;290;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1" name="Google Shape;291;g26f84e6760b_0_1925"/>
              <p:cNvGrpSpPr/>
              <p:nvPr/>
            </p:nvGrpSpPr>
            <p:grpSpPr>
              <a:xfrm>
                <a:off x="4494873" y="6582508"/>
                <a:ext cx="152400" cy="486600"/>
                <a:chOff x="7983415" y="6582508"/>
                <a:chExt cx="152400" cy="486600"/>
              </a:xfrm>
            </p:grpSpPr>
            <p:cxnSp>
              <p:nvCxnSpPr>
                <p:cNvPr id="292" name="Google Shape;292;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3" name="Google Shape;293;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4" name="Google Shape;294;g26f84e6760b_0_1925"/>
              <p:cNvGrpSpPr/>
              <p:nvPr/>
            </p:nvGrpSpPr>
            <p:grpSpPr>
              <a:xfrm>
                <a:off x="3796616" y="6582508"/>
                <a:ext cx="152400" cy="486600"/>
                <a:chOff x="7983415" y="6582508"/>
                <a:chExt cx="152400" cy="486600"/>
              </a:xfrm>
            </p:grpSpPr>
            <p:cxnSp>
              <p:nvCxnSpPr>
                <p:cNvPr id="295" name="Google Shape;295;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6" name="Google Shape;296;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7" name="Google Shape;297;g26f84e6760b_0_1925"/>
              <p:cNvGrpSpPr/>
              <p:nvPr/>
            </p:nvGrpSpPr>
            <p:grpSpPr>
              <a:xfrm>
                <a:off x="3098359" y="6582508"/>
                <a:ext cx="152400" cy="486600"/>
                <a:chOff x="7983415" y="6582508"/>
                <a:chExt cx="152400" cy="486600"/>
              </a:xfrm>
            </p:grpSpPr>
            <p:cxnSp>
              <p:nvCxnSpPr>
                <p:cNvPr id="298" name="Google Shape;298;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9" name="Google Shape;299;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0" name="Google Shape;300;g26f84e6760b_0_1925"/>
              <p:cNvGrpSpPr/>
              <p:nvPr/>
            </p:nvGrpSpPr>
            <p:grpSpPr>
              <a:xfrm>
                <a:off x="2400102" y="6582508"/>
                <a:ext cx="152400" cy="486600"/>
                <a:chOff x="7983415" y="6582508"/>
                <a:chExt cx="152400" cy="486600"/>
              </a:xfrm>
            </p:grpSpPr>
            <p:cxnSp>
              <p:nvCxnSpPr>
                <p:cNvPr id="301" name="Google Shape;301;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2" name="Google Shape;302;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3" name="Google Shape;303;g26f84e6760b_0_1925"/>
              <p:cNvGrpSpPr/>
              <p:nvPr/>
            </p:nvGrpSpPr>
            <p:grpSpPr>
              <a:xfrm>
                <a:off x="1701845" y="6582508"/>
                <a:ext cx="152400" cy="486600"/>
                <a:chOff x="7983415" y="6582508"/>
                <a:chExt cx="152400" cy="486600"/>
              </a:xfrm>
            </p:grpSpPr>
            <p:cxnSp>
              <p:nvCxnSpPr>
                <p:cNvPr id="304" name="Google Shape;304;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5" name="Google Shape;305;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6" name="Google Shape;306;g26f84e6760b_0_1925"/>
              <p:cNvGrpSpPr/>
              <p:nvPr/>
            </p:nvGrpSpPr>
            <p:grpSpPr>
              <a:xfrm>
                <a:off x="1003588" y="6582508"/>
                <a:ext cx="152400" cy="486600"/>
                <a:chOff x="7983415" y="6582508"/>
                <a:chExt cx="152400" cy="486600"/>
              </a:xfrm>
            </p:grpSpPr>
            <p:cxnSp>
              <p:nvCxnSpPr>
                <p:cNvPr id="307" name="Google Shape;307;g26f84e6760b_0_192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8" name="Google Shape;308;g26f84e6760b_0_192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pic>
        <p:nvPicPr>
          <p:cNvPr id="309" name="Google Shape;309;g26f84e6760b_0_1925" descr="DOE_Office_Science_white.png"/>
          <p:cNvPicPr preferRelativeResize="0"/>
          <p:nvPr/>
        </p:nvPicPr>
        <p:blipFill rotWithShape="1">
          <a:blip r:embed="rId2">
            <a:alphaModFix/>
          </a:blip>
          <a:srcRect/>
          <a:stretch/>
        </p:blipFill>
        <p:spPr>
          <a:xfrm>
            <a:off x="10043692" y="408349"/>
            <a:ext cx="1769533" cy="588347"/>
          </a:xfrm>
          <a:prstGeom prst="rect">
            <a:avLst/>
          </a:prstGeom>
          <a:noFill/>
          <a:ln>
            <a:noFill/>
          </a:ln>
        </p:spPr>
      </p:pic>
      <p:pic>
        <p:nvPicPr>
          <p:cNvPr id="310" name="Google Shape;310;g26f84e6760b_0_1925" descr="A picture containing drawing&#10;&#10;Description automatically generated"/>
          <p:cNvPicPr preferRelativeResize="0"/>
          <p:nvPr/>
        </p:nvPicPr>
        <p:blipFill rotWithShape="1">
          <a:blip r:embed="rId3">
            <a:alphaModFix/>
          </a:blip>
          <a:srcRect/>
          <a:stretch/>
        </p:blipFill>
        <p:spPr>
          <a:xfrm>
            <a:off x="600149" y="323748"/>
            <a:ext cx="3200400" cy="722376"/>
          </a:xfrm>
          <a:prstGeom prst="rect">
            <a:avLst/>
          </a:prstGeom>
          <a:noFill/>
          <a:ln>
            <a:noFill/>
          </a:ln>
        </p:spPr>
      </p:pic>
      <p:sp>
        <p:nvSpPr>
          <p:cNvPr id="311" name="Google Shape;311;g26f84e6760b_0_1925"/>
          <p:cNvSpPr txBox="1">
            <a:spLocks noGrp="1"/>
          </p:cNvSpPr>
          <p:nvPr>
            <p:ph type="sldNum" idx="12"/>
          </p:nvPr>
        </p:nvSpPr>
        <p:spPr>
          <a:xfrm>
            <a:off x="10947575" y="6360128"/>
            <a:ext cx="731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2" name="Google Shape;312;g26f84e6760b_0_1925"/>
          <p:cNvPicPr preferRelativeResize="0"/>
          <p:nvPr/>
        </p:nvPicPr>
        <p:blipFill rotWithShape="1">
          <a:blip r:embed="rId4">
            <a:alphaModFix/>
          </a:blip>
          <a:srcRect/>
          <a:stretch/>
        </p:blipFill>
        <p:spPr>
          <a:xfrm>
            <a:off x="-33297" y="6321675"/>
            <a:ext cx="12271527" cy="594400"/>
          </a:xfrm>
          <a:prstGeom prst="rect">
            <a:avLst/>
          </a:prstGeom>
          <a:noFill/>
          <a:ln>
            <a:noFill/>
          </a:ln>
        </p:spPr>
      </p:pic>
      <p:pic>
        <p:nvPicPr>
          <p:cNvPr id="313" name="Google Shape;313;g26f84e6760b_0_1925"/>
          <p:cNvPicPr preferRelativeResize="0"/>
          <p:nvPr/>
        </p:nvPicPr>
        <p:blipFill rotWithShape="1">
          <a:blip r:embed="rId5">
            <a:alphaModFix/>
          </a:blip>
          <a:srcRect/>
          <a:stretch/>
        </p:blipFill>
        <p:spPr>
          <a:xfrm>
            <a:off x="6289675" y="6380075"/>
            <a:ext cx="2732749" cy="459800"/>
          </a:xfrm>
          <a:prstGeom prst="rect">
            <a:avLst/>
          </a:prstGeom>
          <a:noFill/>
          <a:ln>
            <a:noFill/>
          </a:ln>
        </p:spPr>
      </p:pic>
      <p:pic>
        <p:nvPicPr>
          <p:cNvPr id="314" name="Google Shape;314;g26f84e6760b_0_1925"/>
          <p:cNvPicPr preferRelativeResize="0"/>
          <p:nvPr/>
        </p:nvPicPr>
        <p:blipFill rotWithShape="1">
          <a:blip r:embed="rId6">
            <a:alphaModFix/>
          </a:blip>
          <a:srcRect/>
          <a:stretch/>
        </p:blipFill>
        <p:spPr>
          <a:xfrm>
            <a:off x="1790600" y="6380075"/>
            <a:ext cx="3082358" cy="459800"/>
          </a:xfrm>
          <a:prstGeom prst="rect">
            <a:avLst/>
          </a:prstGeom>
          <a:noFill/>
          <a:ln>
            <a:noFill/>
          </a:ln>
        </p:spPr>
      </p:pic>
      <p:pic>
        <p:nvPicPr>
          <p:cNvPr id="315" name="Google Shape;315;g26f84e6760b_0_1925"/>
          <p:cNvPicPr preferRelativeResize="0"/>
          <p:nvPr/>
        </p:nvPicPr>
        <p:blipFill rotWithShape="1">
          <a:blip r:embed="rId7">
            <a:alphaModFix/>
          </a:blip>
          <a:srcRect/>
          <a:stretch/>
        </p:blipFill>
        <p:spPr>
          <a:xfrm>
            <a:off x="124525" y="6342948"/>
            <a:ext cx="731700" cy="551865"/>
          </a:xfrm>
          <a:prstGeom prst="rect">
            <a:avLst/>
          </a:prstGeom>
          <a:noFill/>
          <a:ln>
            <a:noFill/>
          </a:ln>
        </p:spPr>
      </p:pic>
      <p:pic>
        <p:nvPicPr>
          <p:cNvPr id="316" name="Google Shape;316;g26f84e6760b_0_1925"/>
          <p:cNvPicPr preferRelativeResize="0"/>
          <p:nvPr/>
        </p:nvPicPr>
        <p:blipFill rotWithShape="1">
          <a:blip r:embed="rId4">
            <a:alphaModFix/>
          </a:blip>
          <a:srcRect/>
          <a:stretch/>
        </p:blipFill>
        <p:spPr>
          <a:xfrm>
            <a:off x="-28692" y="-28695"/>
            <a:ext cx="12271527" cy="5944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Content">
  <p:cSld name="Main Content">
    <p:bg>
      <p:bgPr>
        <a:solidFill>
          <a:schemeClr val="lt1"/>
        </a:solidFill>
        <a:effectLst/>
      </p:bgPr>
    </p:bg>
    <p:spTree>
      <p:nvGrpSpPr>
        <p:cNvPr id="1" name="Shape 317"/>
        <p:cNvGrpSpPr/>
        <p:nvPr/>
      </p:nvGrpSpPr>
      <p:grpSpPr>
        <a:xfrm>
          <a:off x="0" y="0"/>
          <a:ext cx="0" cy="0"/>
          <a:chOff x="0" y="0"/>
          <a:chExt cx="0" cy="0"/>
        </a:xfrm>
      </p:grpSpPr>
      <p:sp>
        <p:nvSpPr>
          <p:cNvPr id="318" name="Google Shape;318;g32472d88e5b_1_175"/>
          <p:cNvSpPr txBox="1">
            <a:spLocks noGrp="1"/>
          </p:cNvSpPr>
          <p:nvPr>
            <p:ph type="body" idx="1"/>
          </p:nvPr>
        </p:nvSpPr>
        <p:spPr>
          <a:xfrm>
            <a:off x="473529" y="1284289"/>
            <a:ext cx="11244900" cy="45045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19" name="Google Shape;319;g32472d88e5b_1_175"/>
          <p:cNvPicPr preferRelativeResize="0"/>
          <p:nvPr/>
        </p:nvPicPr>
        <p:blipFill rotWithShape="1">
          <a:blip r:embed="rId2">
            <a:alphaModFix/>
          </a:blip>
          <a:srcRect/>
          <a:stretch/>
        </p:blipFill>
        <p:spPr>
          <a:xfrm>
            <a:off x="0" y="0"/>
            <a:ext cx="12192000" cy="952882"/>
          </a:xfrm>
          <a:prstGeom prst="rect">
            <a:avLst/>
          </a:prstGeom>
          <a:noFill/>
          <a:ln>
            <a:noFill/>
          </a:ln>
        </p:spPr>
      </p:pic>
      <p:sp>
        <p:nvSpPr>
          <p:cNvPr id="320" name="Google Shape;320;g32472d88e5b_1_175"/>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21" name="Google Shape;321;g32472d88e5b_1_175"/>
          <p:cNvSpPr txBox="1">
            <a:spLocks noGrp="1"/>
          </p:cNvSpPr>
          <p:nvPr>
            <p:ph type="title"/>
          </p:nvPr>
        </p:nvSpPr>
        <p:spPr>
          <a:xfrm>
            <a:off x="0" y="19241"/>
            <a:ext cx="12192000" cy="914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
    <p:bg>
      <p:bgPr>
        <a:solidFill>
          <a:schemeClr val="lt1"/>
        </a:solidFill>
        <a:effectLst/>
      </p:bgPr>
    </p:bg>
    <p:spTree>
      <p:nvGrpSpPr>
        <p:cNvPr id="1" name="Shape 360"/>
        <p:cNvGrpSpPr/>
        <p:nvPr/>
      </p:nvGrpSpPr>
      <p:grpSpPr>
        <a:xfrm>
          <a:off x="0" y="0"/>
          <a:ext cx="0" cy="0"/>
          <a:chOff x="0" y="0"/>
          <a:chExt cx="0" cy="0"/>
        </a:xfrm>
      </p:grpSpPr>
      <p:sp>
        <p:nvSpPr>
          <p:cNvPr id="361" name="Google Shape;361;g324c27d4008_1_38"/>
          <p:cNvSpPr txBox="1">
            <a:spLocks noGrp="1"/>
          </p:cNvSpPr>
          <p:nvPr>
            <p:ph type="body" idx="1"/>
          </p:nvPr>
        </p:nvSpPr>
        <p:spPr>
          <a:xfrm>
            <a:off x="473529" y="1284289"/>
            <a:ext cx="11244943" cy="450450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2"/>
              </a:buClr>
              <a:buSzPts val="1800"/>
              <a:buChar char="•"/>
              <a:defRPr/>
            </a:lvl1pPr>
            <a:lvl2pPr marL="914400" lvl="1" indent="-342900" algn="l">
              <a:lnSpc>
                <a:spcPct val="100000"/>
              </a:lnSpc>
              <a:spcBef>
                <a:spcPts val="360"/>
              </a:spcBef>
              <a:spcAft>
                <a:spcPts val="0"/>
              </a:spcAft>
              <a:buClr>
                <a:srgbClr val="1F497D"/>
              </a:buClr>
              <a:buSzPts val="1800"/>
              <a:buChar char="o"/>
              <a:defRPr/>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62" name="Google Shape;362;g324c27d4008_1_38"/>
          <p:cNvPicPr preferRelativeResize="0"/>
          <p:nvPr/>
        </p:nvPicPr>
        <p:blipFill rotWithShape="1">
          <a:blip r:embed="rId2">
            <a:alphaModFix/>
          </a:blip>
          <a:srcRect/>
          <a:stretch/>
        </p:blipFill>
        <p:spPr>
          <a:xfrm>
            <a:off x="0" y="0"/>
            <a:ext cx="12192000" cy="952882"/>
          </a:xfrm>
          <a:prstGeom prst="rect">
            <a:avLst/>
          </a:prstGeom>
          <a:noFill/>
          <a:ln>
            <a:noFill/>
          </a:ln>
        </p:spPr>
      </p:pic>
      <p:sp>
        <p:nvSpPr>
          <p:cNvPr id="363" name="Google Shape;363;g324c27d4008_1_38"/>
          <p:cNvSpPr txBox="1">
            <a:spLocks noGrp="1"/>
          </p:cNvSpPr>
          <p:nvPr>
            <p:ph type="body" idx="2"/>
          </p:nvPr>
        </p:nvSpPr>
        <p:spPr>
          <a:xfrm>
            <a:off x="1817688" y="196622"/>
            <a:ext cx="8556625" cy="543605"/>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6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4" name="Google Shape;364;g324c27d4008_1_38"/>
          <p:cNvSpPr txBox="1">
            <a:spLocks noGrp="1"/>
          </p:cNvSpPr>
          <p:nvPr>
            <p:ph type="sldNum" idx="12"/>
          </p:nvPr>
        </p:nvSpPr>
        <p:spPr>
          <a:xfrm>
            <a:off x="11512784" y="6486249"/>
            <a:ext cx="6792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65"/>
        <p:cNvGrpSpPr/>
        <p:nvPr/>
      </p:nvGrpSpPr>
      <p:grpSpPr>
        <a:xfrm>
          <a:off x="0" y="0"/>
          <a:ext cx="0" cy="0"/>
          <a:chOff x="0" y="0"/>
          <a:chExt cx="0" cy="0"/>
        </a:xfrm>
      </p:grpSpPr>
      <p:sp>
        <p:nvSpPr>
          <p:cNvPr id="366" name="Google Shape;366;g324c27d4008_1_43"/>
          <p:cNvSpPr txBox="1">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2352"/>
              </a:srgbClr>
            </a:outerShdw>
          </a:effectLst>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g324c27d4008_1_43"/>
          <p:cNvSpPr txBox="1">
            <a:spLocks noGrp="1"/>
          </p:cNvSpPr>
          <p:nvPr>
            <p:ph type="sldNum" idx="12"/>
          </p:nvPr>
        </p:nvSpPr>
        <p:spPr>
          <a:xfrm>
            <a:off x="10896600" y="6324600"/>
            <a:ext cx="6889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Blank slide white background">
  <p:cSld name="2_Blank slide white background">
    <p:bg>
      <p:bgPr>
        <a:solidFill>
          <a:schemeClr val="lt1"/>
        </a:solidFill>
        <a:effectLst/>
      </p:bgPr>
    </p:bg>
    <p:spTree>
      <p:nvGrpSpPr>
        <p:cNvPr id="1" name="Shape 95"/>
        <p:cNvGrpSpPr/>
        <p:nvPr/>
      </p:nvGrpSpPr>
      <p:grpSpPr>
        <a:xfrm>
          <a:off x="0" y="0"/>
          <a:ext cx="0" cy="0"/>
          <a:chOff x="0" y="0"/>
          <a:chExt cx="0" cy="0"/>
        </a:xfrm>
      </p:grpSpPr>
      <p:pic>
        <p:nvPicPr>
          <p:cNvPr id="96" name="Google Shape;96;g3229650a609_0_815"/>
          <p:cNvPicPr preferRelativeResize="0"/>
          <p:nvPr/>
        </p:nvPicPr>
        <p:blipFill rotWithShape="1">
          <a:blip r:embed="rId2">
            <a:alphaModFix/>
          </a:blip>
          <a:srcRect/>
          <a:stretch/>
        </p:blipFill>
        <p:spPr>
          <a:xfrm>
            <a:off x="0" y="0"/>
            <a:ext cx="12192000" cy="952882"/>
          </a:xfrm>
          <a:prstGeom prst="rect">
            <a:avLst/>
          </a:prstGeom>
          <a:noFill/>
          <a:ln>
            <a:noFill/>
          </a:ln>
        </p:spPr>
      </p:pic>
      <p:sp>
        <p:nvSpPr>
          <p:cNvPr id="97" name="Google Shape;97;g3229650a609_0_815"/>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80"/>
              </a:spcBef>
              <a:spcAft>
                <a:spcPts val="0"/>
              </a:spcAft>
              <a:buSzPts val="2400"/>
              <a:buNone/>
              <a:defRPr sz="2800" b="1">
                <a:solidFill>
                  <a:schemeClr val="lt1"/>
                </a:solidFill>
              </a:defRPr>
            </a:lvl1pPr>
            <a:lvl2pPr marL="914400" lvl="1" indent="-228600" algn="l">
              <a:lnSpc>
                <a:spcPct val="100000"/>
              </a:lnSpc>
              <a:spcBef>
                <a:spcPts val="400"/>
              </a:spcBef>
              <a:spcAft>
                <a:spcPts val="0"/>
              </a:spcAft>
              <a:buSzPts val="2000"/>
              <a:buNone/>
              <a:defRPr/>
            </a:lvl2pPr>
            <a:lvl3pPr marL="1371600" lvl="2" indent="-228600" algn="l">
              <a:lnSpc>
                <a:spcPct val="100000"/>
              </a:lnSpc>
              <a:spcBef>
                <a:spcPts val="400"/>
              </a:spcBef>
              <a:spcAft>
                <a:spcPts val="0"/>
              </a:spcAft>
              <a:buSzPts val="2000"/>
              <a:buNone/>
              <a:defRPr/>
            </a:lvl3pPr>
            <a:lvl4pPr marL="1828800" lvl="3" indent="-228600" algn="l">
              <a:lnSpc>
                <a:spcPct val="100000"/>
              </a:lnSpc>
              <a:spcBef>
                <a:spcPts val="400"/>
              </a:spcBef>
              <a:spcAft>
                <a:spcPts val="0"/>
              </a:spcAft>
              <a:buSzPts val="2000"/>
              <a:buNone/>
              <a:defRPr/>
            </a:lvl4pPr>
            <a:lvl5pPr marL="2286000" lvl="4" indent="-228600" algn="l">
              <a:lnSpc>
                <a:spcPct val="100000"/>
              </a:lnSpc>
              <a:spcBef>
                <a:spcPts val="400"/>
              </a:spcBef>
              <a:spcAft>
                <a:spcPts val="0"/>
              </a:spcAft>
              <a:buSzPts val="2000"/>
              <a:buNone/>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98" name="Google Shape;98;g3229650a609_0_815"/>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Times New Roman"/>
              <a:buNone/>
              <a:defRPr sz="10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chemeClr val="accent1"/>
              </a:buClr>
              <a:buSzPts val="1000"/>
              <a:buFont typeface="Times New Roman"/>
              <a:buNone/>
              <a:defRPr sz="10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chemeClr val="accent1"/>
              </a:buClr>
              <a:buSzPts val="1000"/>
              <a:buFont typeface="Times New Roman"/>
              <a:buNone/>
              <a:defRPr sz="10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chemeClr val="accent1"/>
              </a:buClr>
              <a:buSzPts val="1000"/>
              <a:buFont typeface="Times New Roman"/>
              <a:buNone/>
              <a:defRPr sz="10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chemeClr val="accent1"/>
              </a:buClr>
              <a:buSzPts val="1000"/>
              <a:buFont typeface="Times New Roman"/>
              <a:buNone/>
              <a:defRPr sz="10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chemeClr val="accent1"/>
              </a:buClr>
              <a:buSzPts val="1000"/>
              <a:buFont typeface="Times New Roman"/>
              <a:buNone/>
              <a:defRPr sz="10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chemeClr val="accent1"/>
              </a:buClr>
              <a:buSzPts val="1000"/>
              <a:buFont typeface="Times New Roman"/>
              <a:buNone/>
              <a:defRPr sz="10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chemeClr val="accent1"/>
              </a:buClr>
              <a:buSzPts val="1000"/>
              <a:buFont typeface="Times New Roman"/>
              <a:buNone/>
              <a:defRPr sz="10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chemeClr val="accent1"/>
              </a:buClr>
              <a:buSzPts val="1000"/>
              <a:buFont typeface="Times New Roman"/>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g3229650a609_0_815"/>
          <p:cNvSpPr/>
          <p:nvPr/>
        </p:nvSpPr>
        <p:spPr>
          <a:xfrm>
            <a:off x="8125691" y="6192982"/>
            <a:ext cx="2452200" cy="6441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ext slide white background &amp; footer">
  <p:cSld name="1_Text slide white background &amp; footer">
    <p:bg>
      <p:bgPr>
        <a:solidFill>
          <a:schemeClr val="lt1"/>
        </a:solidFill>
        <a:effectLst/>
      </p:bgPr>
    </p:bg>
    <p:spTree>
      <p:nvGrpSpPr>
        <p:cNvPr id="1" name="Shape 100"/>
        <p:cNvGrpSpPr/>
        <p:nvPr/>
      </p:nvGrpSpPr>
      <p:grpSpPr>
        <a:xfrm>
          <a:off x="0" y="0"/>
          <a:ext cx="0" cy="0"/>
          <a:chOff x="0" y="0"/>
          <a:chExt cx="0" cy="0"/>
        </a:xfrm>
      </p:grpSpPr>
      <p:sp>
        <p:nvSpPr>
          <p:cNvPr id="101" name="Google Shape;101;g3229650a609_0_405"/>
          <p:cNvSpPr txBox="1">
            <a:spLocks noGrp="1"/>
          </p:cNvSpPr>
          <p:nvPr>
            <p:ph type="body" idx="1"/>
          </p:nvPr>
        </p:nvSpPr>
        <p:spPr>
          <a:xfrm>
            <a:off x="473560" y="1284289"/>
            <a:ext cx="11244900" cy="45045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2"/>
              </a:buClr>
              <a:buSzPts val="1800"/>
              <a:buChar char="•"/>
              <a:defRPr/>
            </a:lvl1pPr>
            <a:lvl2pPr marL="914400" lvl="1" indent="-342900" algn="l">
              <a:lnSpc>
                <a:spcPct val="100000"/>
              </a:lnSpc>
              <a:spcBef>
                <a:spcPts val="360"/>
              </a:spcBef>
              <a:spcAft>
                <a:spcPts val="0"/>
              </a:spcAft>
              <a:buClr>
                <a:srgbClr val="1F497D"/>
              </a:buClr>
              <a:buSzPts val="1800"/>
              <a:buChar char="o"/>
              <a:defRPr/>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02" name="Google Shape;102;g3229650a609_0_405"/>
          <p:cNvPicPr preferRelativeResize="0"/>
          <p:nvPr/>
        </p:nvPicPr>
        <p:blipFill rotWithShape="1">
          <a:blip r:embed="rId2">
            <a:alphaModFix/>
          </a:blip>
          <a:srcRect/>
          <a:stretch/>
        </p:blipFill>
        <p:spPr>
          <a:xfrm>
            <a:off x="31" y="0"/>
            <a:ext cx="12188824" cy="952882"/>
          </a:xfrm>
          <a:prstGeom prst="rect">
            <a:avLst/>
          </a:prstGeom>
          <a:noFill/>
          <a:ln>
            <a:noFill/>
          </a:ln>
        </p:spPr>
      </p:pic>
      <p:sp>
        <p:nvSpPr>
          <p:cNvPr id="103" name="Google Shape;103;g3229650a609_0_405"/>
          <p:cNvSpPr txBox="1">
            <a:spLocks noGrp="1"/>
          </p:cNvSpPr>
          <p:nvPr>
            <p:ph type="body" idx="2"/>
          </p:nvPr>
        </p:nvSpPr>
        <p:spPr>
          <a:xfrm>
            <a:off x="1817719" y="196623"/>
            <a:ext cx="8556600" cy="5436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6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4" name="Google Shape;104;g3229650a609_0_405"/>
          <p:cNvSpPr txBox="1">
            <a:spLocks noGrp="1"/>
          </p:cNvSpPr>
          <p:nvPr>
            <p:ph type="sldNum" idx="12"/>
          </p:nvPr>
        </p:nvSpPr>
        <p:spPr>
          <a:xfrm>
            <a:off x="11512815" y="6486312"/>
            <a:ext cx="679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
    <p:bg>
      <p:bgPr>
        <a:solidFill>
          <a:schemeClr val="lt1"/>
        </a:solidFill>
        <a:effectLst/>
      </p:bgPr>
    </p:bg>
    <p:spTree>
      <p:nvGrpSpPr>
        <p:cNvPr id="1" name="Shape 105"/>
        <p:cNvGrpSpPr/>
        <p:nvPr/>
      </p:nvGrpSpPr>
      <p:grpSpPr>
        <a:xfrm>
          <a:off x="0" y="0"/>
          <a:ext cx="0" cy="0"/>
          <a:chOff x="0" y="0"/>
          <a:chExt cx="0" cy="0"/>
        </a:xfrm>
      </p:grpSpPr>
      <p:sp>
        <p:nvSpPr>
          <p:cNvPr id="106" name="Google Shape;106;p11"/>
          <p:cNvSpPr txBox="1">
            <a:spLocks noGrp="1"/>
          </p:cNvSpPr>
          <p:nvPr>
            <p:ph type="body" idx="1"/>
          </p:nvPr>
        </p:nvSpPr>
        <p:spPr>
          <a:xfrm>
            <a:off x="473529" y="1284289"/>
            <a:ext cx="11244943" cy="450450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2"/>
              </a:buClr>
              <a:buSzPts val="1800"/>
              <a:buChar char="•"/>
              <a:defRPr/>
            </a:lvl1pPr>
            <a:lvl2pPr marL="914400" lvl="1" indent="-342900" algn="l">
              <a:lnSpc>
                <a:spcPct val="100000"/>
              </a:lnSpc>
              <a:spcBef>
                <a:spcPts val="360"/>
              </a:spcBef>
              <a:spcAft>
                <a:spcPts val="0"/>
              </a:spcAft>
              <a:buClr>
                <a:srgbClr val="1F497D"/>
              </a:buClr>
              <a:buSzPts val="1800"/>
              <a:buChar char="o"/>
              <a:defRPr/>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07" name="Google Shape;107;p11"/>
          <p:cNvPicPr preferRelativeResize="0"/>
          <p:nvPr/>
        </p:nvPicPr>
        <p:blipFill rotWithShape="1">
          <a:blip r:embed="rId2">
            <a:alphaModFix/>
          </a:blip>
          <a:srcRect/>
          <a:stretch/>
        </p:blipFill>
        <p:spPr>
          <a:xfrm>
            <a:off x="0" y="0"/>
            <a:ext cx="12192000" cy="952882"/>
          </a:xfrm>
          <a:prstGeom prst="rect">
            <a:avLst/>
          </a:prstGeom>
          <a:noFill/>
          <a:ln>
            <a:noFill/>
          </a:ln>
        </p:spPr>
      </p:pic>
      <p:sp>
        <p:nvSpPr>
          <p:cNvPr id="108" name="Google Shape;108;p11"/>
          <p:cNvSpPr txBox="1">
            <a:spLocks noGrp="1"/>
          </p:cNvSpPr>
          <p:nvPr>
            <p:ph type="body" idx="2"/>
          </p:nvPr>
        </p:nvSpPr>
        <p:spPr>
          <a:xfrm>
            <a:off x="1817688" y="196622"/>
            <a:ext cx="8556625" cy="543605"/>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6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9" name="Google Shape;109;p11"/>
          <p:cNvSpPr txBox="1">
            <a:spLocks noGrp="1"/>
          </p:cNvSpPr>
          <p:nvPr>
            <p:ph type="sldNum" idx="12"/>
          </p:nvPr>
        </p:nvSpPr>
        <p:spPr>
          <a:xfrm>
            <a:off x="11512784" y="6486249"/>
            <a:ext cx="6792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000"/>
              <a:buFont typeface="Times New Roman"/>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Slide Swoosh Background">
  <p:cSld name="Text Slide Swoosh Background">
    <p:bg>
      <p:bgPr>
        <a:solidFill>
          <a:schemeClr val="lt1"/>
        </a:solidFill>
        <a:effectLst/>
      </p:bgPr>
    </p:bg>
    <p:spTree>
      <p:nvGrpSpPr>
        <p:cNvPr id="1" name="Shape 110"/>
        <p:cNvGrpSpPr/>
        <p:nvPr/>
      </p:nvGrpSpPr>
      <p:grpSpPr>
        <a:xfrm>
          <a:off x="0" y="0"/>
          <a:ext cx="0" cy="0"/>
          <a:chOff x="0" y="0"/>
          <a:chExt cx="0" cy="0"/>
        </a:xfrm>
      </p:grpSpPr>
      <p:pic>
        <p:nvPicPr>
          <p:cNvPr id="111" name="Google Shape;111;p12"/>
          <p:cNvPicPr preferRelativeResize="0"/>
          <p:nvPr/>
        </p:nvPicPr>
        <p:blipFill rotWithShape="1">
          <a:blip r:embed="rId2">
            <a:alphaModFix/>
          </a:blip>
          <a:srcRect/>
          <a:stretch/>
        </p:blipFill>
        <p:spPr>
          <a:xfrm>
            <a:off x="-51181" y="-770"/>
            <a:ext cx="12294362" cy="6923278"/>
          </a:xfrm>
          <a:prstGeom prst="rect">
            <a:avLst/>
          </a:prstGeom>
          <a:noFill/>
          <a:ln>
            <a:noFill/>
          </a:ln>
        </p:spPr>
      </p:pic>
      <p:sp>
        <p:nvSpPr>
          <p:cNvPr id="112" name="Google Shape;112;p12"/>
          <p:cNvSpPr txBox="1">
            <a:spLocks noGrp="1"/>
          </p:cNvSpPr>
          <p:nvPr>
            <p:ph type="body" idx="1"/>
          </p:nvPr>
        </p:nvSpPr>
        <p:spPr>
          <a:xfrm>
            <a:off x="1605757" y="250371"/>
            <a:ext cx="8980487" cy="631372"/>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60"/>
              </a:spcBef>
              <a:spcAft>
                <a:spcPts val="0"/>
              </a:spcAft>
              <a:buClr>
                <a:schemeClr val="lt1"/>
              </a:buClr>
              <a:buSzPts val="2800"/>
              <a:buNone/>
              <a:defRPr sz="2800" b="1">
                <a:solidFill>
                  <a:schemeClr val="lt1"/>
                </a:solidFill>
              </a:defRPr>
            </a:lvl1pPr>
            <a:lvl2pPr marL="914400" lvl="1" indent="-406400" algn="l">
              <a:lnSpc>
                <a:spcPct val="100000"/>
              </a:lnSpc>
              <a:spcBef>
                <a:spcPts val="560"/>
              </a:spcBef>
              <a:spcAft>
                <a:spcPts val="0"/>
              </a:spcAft>
              <a:buClr>
                <a:srgbClr val="1F497D"/>
              </a:buClr>
              <a:buSzPts val="2800"/>
              <a:buChar char="o"/>
              <a:defRPr sz="2800" b="1"/>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113" name="Google Shape;113;p12"/>
          <p:cNvCxnSpPr/>
          <p:nvPr/>
        </p:nvCxnSpPr>
        <p:spPr>
          <a:xfrm>
            <a:off x="0"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5686"/>
              </a:srgbClr>
            </a:outerShdw>
          </a:effectLst>
        </p:spPr>
      </p:cxnSp>
      <p:sp>
        <p:nvSpPr>
          <p:cNvPr id="114" name="Google Shape;114;p12"/>
          <p:cNvSpPr txBox="1">
            <a:spLocks noGrp="1"/>
          </p:cNvSpPr>
          <p:nvPr>
            <p:ph type="body" idx="2"/>
          </p:nvPr>
        </p:nvSpPr>
        <p:spPr>
          <a:xfrm>
            <a:off x="549275" y="1414463"/>
            <a:ext cx="11093450" cy="4181475"/>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lt1"/>
              </a:buClr>
              <a:buSzPts val="2400"/>
              <a:buChar char="•"/>
              <a:defRPr>
                <a:solidFill>
                  <a:schemeClr val="lt1"/>
                </a:solidFill>
              </a:defRPr>
            </a:lvl1pPr>
            <a:lvl2pPr marL="914400" lvl="1" indent="-355600" algn="l">
              <a:lnSpc>
                <a:spcPct val="100000"/>
              </a:lnSpc>
              <a:spcBef>
                <a:spcPts val="400"/>
              </a:spcBef>
              <a:spcAft>
                <a:spcPts val="0"/>
              </a:spcAft>
              <a:buClr>
                <a:schemeClr val="lt1"/>
              </a:buClr>
              <a:buSzPts val="2000"/>
              <a:buChar char="o"/>
              <a:defRPr>
                <a:solidFill>
                  <a:schemeClr val="lt1"/>
                </a:solidFill>
              </a:defRPr>
            </a:lvl2pPr>
            <a:lvl3pPr marL="1371600" lvl="2" indent="-355600" algn="l">
              <a:lnSpc>
                <a:spcPct val="100000"/>
              </a:lnSpc>
              <a:spcBef>
                <a:spcPts val="400"/>
              </a:spcBef>
              <a:spcAft>
                <a:spcPts val="0"/>
              </a:spcAft>
              <a:buClr>
                <a:schemeClr val="lt1"/>
              </a:buClr>
              <a:buSzPts val="2000"/>
              <a:buChar char="•"/>
              <a:defRPr>
                <a:solidFill>
                  <a:schemeClr val="lt1"/>
                </a:solidFill>
              </a:defRPr>
            </a:lvl3pPr>
            <a:lvl4pPr marL="1828800" lvl="3" indent="-355600" algn="l">
              <a:lnSpc>
                <a:spcPct val="100000"/>
              </a:lnSpc>
              <a:spcBef>
                <a:spcPts val="400"/>
              </a:spcBef>
              <a:spcAft>
                <a:spcPts val="0"/>
              </a:spcAft>
              <a:buClr>
                <a:schemeClr val="lt1"/>
              </a:buClr>
              <a:buSzPts val="2000"/>
              <a:buChar char="–"/>
              <a:defRPr>
                <a:solidFill>
                  <a:schemeClr val="lt1"/>
                </a:solidFill>
              </a:defRPr>
            </a:lvl4pPr>
            <a:lvl5pPr marL="2286000" lvl="4" indent="-355600" algn="l">
              <a:lnSpc>
                <a:spcPct val="100000"/>
              </a:lnSpc>
              <a:spcBef>
                <a:spcPts val="400"/>
              </a:spcBef>
              <a:spcAft>
                <a:spcPts val="0"/>
              </a:spcAft>
              <a:buClr>
                <a:schemeClr val="lt1"/>
              </a:buClr>
              <a:buSzPts val="2000"/>
              <a:buChar char="»"/>
              <a:defRPr>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5" name="Google Shape;115;p12"/>
          <p:cNvSpPr txBox="1">
            <a:spLocks noGrp="1"/>
          </p:cNvSpPr>
          <p:nvPr>
            <p:ph type="sldNum" idx="12"/>
          </p:nvPr>
        </p:nvSpPr>
        <p:spPr>
          <a:xfrm>
            <a:off x="11512784" y="6486249"/>
            <a:ext cx="6792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116" name="Google Shape;116;p12"/>
          <p:cNvGrpSpPr/>
          <p:nvPr/>
        </p:nvGrpSpPr>
        <p:grpSpPr>
          <a:xfrm>
            <a:off x="1768068" y="6230825"/>
            <a:ext cx="8394606" cy="548640"/>
            <a:chOff x="1898697" y="6230825"/>
            <a:chExt cx="8394606" cy="548640"/>
          </a:xfrm>
        </p:grpSpPr>
        <p:pic>
          <p:nvPicPr>
            <p:cNvPr id="117" name="Google Shape;117;p12"/>
            <p:cNvPicPr preferRelativeResize="0"/>
            <p:nvPr/>
          </p:nvPicPr>
          <p:blipFill rotWithShape="1">
            <a:blip r:embed="rId3">
              <a:alphaModFix/>
            </a:blip>
            <a:srcRect/>
            <a:stretch/>
          </p:blipFill>
          <p:spPr>
            <a:xfrm>
              <a:off x="8275589" y="6325373"/>
              <a:ext cx="2017714" cy="340169"/>
            </a:xfrm>
            <a:prstGeom prst="rect">
              <a:avLst/>
            </a:prstGeom>
            <a:noFill/>
            <a:ln>
              <a:noFill/>
            </a:ln>
          </p:spPr>
        </p:pic>
        <p:pic>
          <p:nvPicPr>
            <p:cNvPr id="118" name="Google Shape;118;p12"/>
            <p:cNvPicPr preferRelativeResize="0"/>
            <p:nvPr/>
          </p:nvPicPr>
          <p:blipFill rotWithShape="1">
            <a:blip r:embed="rId4">
              <a:alphaModFix/>
            </a:blip>
            <a:srcRect/>
            <a:stretch/>
          </p:blipFill>
          <p:spPr>
            <a:xfrm>
              <a:off x="1898697" y="6230825"/>
              <a:ext cx="2017714" cy="548640"/>
            </a:xfrm>
            <a:prstGeom prst="rect">
              <a:avLst/>
            </a:prstGeom>
            <a:noFill/>
            <a:ln>
              <a:noFill/>
            </a:ln>
          </p:spPr>
        </p:pic>
        <p:pic>
          <p:nvPicPr>
            <p:cNvPr id="119" name="Google Shape;119;p12"/>
            <p:cNvPicPr preferRelativeResize="0"/>
            <p:nvPr/>
          </p:nvPicPr>
          <p:blipFill rotWithShape="1">
            <a:blip r:embed="rId5">
              <a:alphaModFix/>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white background &amp; footer">
  <p:cSld name="Text slide white background &amp; footer">
    <p:bg>
      <p:bgPr>
        <a:solidFill>
          <a:schemeClr val="lt1"/>
        </a:solidFill>
        <a:effectLst/>
      </p:bgPr>
    </p:bg>
    <p:spTree>
      <p:nvGrpSpPr>
        <p:cNvPr id="1" name="Shape 120"/>
        <p:cNvGrpSpPr/>
        <p:nvPr/>
      </p:nvGrpSpPr>
      <p:grpSpPr>
        <a:xfrm>
          <a:off x="0" y="0"/>
          <a:ext cx="0" cy="0"/>
          <a:chOff x="0" y="0"/>
          <a:chExt cx="0" cy="0"/>
        </a:xfrm>
      </p:grpSpPr>
      <p:pic>
        <p:nvPicPr>
          <p:cNvPr id="121" name="Google Shape;121;p13"/>
          <p:cNvPicPr preferRelativeResize="0"/>
          <p:nvPr/>
        </p:nvPicPr>
        <p:blipFill rotWithShape="1">
          <a:blip r:embed="rId2">
            <a:alphaModFix/>
          </a:blip>
          <a:srcRect t="26916"/>
          <a:stretch/>
        </p:blipFill>
        <p:spPr>
          <a:xfrm>
            <a:off x="0" y="6143740"/>
            <a:ext cx="12192000" cy="714260"/>
          </a:xfrm>
          <a:prstGeom prst="rect">
            <a:avLst/>
          </a:prstGeom>
          <a:noFill/>
          <a:ln>
            <a:noFill/>
          </a:ln>
        </p:spPr>
      </p:pic>
      <p:sp>
        <p:nvSpPr>
          <p:cNvPr id="122" name="Google Shape;122;p13"/>
          <p:cNvSpPr txBox="1">
            <a:spLocks noGrp="1"/>
          </p:cNvSpPr>
          <p:nvPr>
            <p:ph type="body" idx="1"/>
          </p:nvPr>
        </p:nvSpPr>
        <p:spPr>
          <a:xfrm>
            <a:off x="473529" y="1284289"/>
            <a:ext cx="11244943" cy="450450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2"/>
              </a:buClr>
              <a:buSzPts val="1800"/>
              <a:buChar char="•"/>
              <a:defRPr/>
            </a:lvl1pPr>
            <a:lvl2pPr marL="914400" lvl="1" indent="-342900" algn="l">
              <a:lnSpc>
                <a:spcPct val="100000"/>
              </a:lnSpc>
              <a:spcBef>
                <a:spcPts val="360"/>
              </a:spcBef>
              <a:spcAft>
                <a:spcPts val="0"/>
              </a:spcAft>
              <a:buClr>
                <a:srgbClr val="1F497D"/>
              </a:buClr>
              <a:buSzPts val="1800"/>
              <a:buChar char="o"/>
              <a:defRPr/>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23" name="Google Shape;123;p13"/>
          <p:cNvPicPr preferRelativeResize="0"/>
          <p:nvPr/>
        </p:nvPicPr>
        <p:blipFill rotWithShape="1">
          <a:blip r:embed="rId3">
            <a:alphaModFix/>
          </a:blip>
          <a:srcRect/>
          <a:stretch/>
        </p:blipFill>
        <p:spPr>
          <a:xfrm>
            <a:off x="0" y="0"/>
            <a:ext cx="12192000" cy="952882"/>
          </a:xfrm>
          <a:prstGeom prst="rect">
            <a:avLst/>
          </a:prstGeom>
          <a:noFill/>
          <a:ln>
            <a:noFill/>
          </a:ln>
        </p:spPr>
      </p:pic>
      <p:sp>
        <p:nvSpPr>
          <p:cNvPr id="124" name="Google Shape;124;p13"/>
          <p:cNvSpPr txBox="1">
            <a:spLocks noGrp="1"/>
          </p:cNvSpPr>
          <p:nvPr>
            <p:ph type="body" idx="2"/>
          </p:nvPr>
        </p:nvSpPr>
        <p:spPr>
          <a:xfrm>
            <a:off x="1817688" y="196622"/>
            <a:ext cx="8556625" cy="543605"/>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6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5" name="Google Shape;125;p13"/>
          <p:cNvSpPr txBox="1">
            <a:spLocks noGrp="1"/>
          </p:cNvSpPr>
          <p:nvPr>
            <p:ph type="sldNum" idx="12"/>
          </p:nvPr>
        </p:nvSpPr>
        <p:spPr>
          <a:xfrm>
            <a:off x="11512784" y="6486249"/>
            <a:ext cx="6792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26" name="Google Shape;126;p13"/>
          <p:cNvCxnSpPr/>
          <p:nvPr/>
        </p:nvCxnSpPr>
        <p:spPr>
          <a:xfrm>
            <a:off x="0"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5686"/>
              </a:srgbClr>
            </a:outerShdw>
          </a:effectLst>
        </p:spPr>
      </p:cxnSp>
      <p:grpSp>
        <p:nvGrpSpPr>
          <p:cNvPr id="127" name="Google Shape;127;p13"/>
          <p:cNvGrpSpPr/>
          <p:nvPr/>
        </p:nvGrpSpPr>
        <p:grpSpPr>
          <a:xfrm>
            <a:off x="1768068" y="6230825"/>
            <a:ext cx="8394606" cy="548640"/>
            <a:chOff x="1898697" y="6230825"/>
            <a:chExt cx="8394606" cy="548640"/>
          </a:xfrm>
        </p:grpSpPr>
        <p:pic>
          <p:nvPicPr>
            <p:cNvPr id="128" name="Google Shape;128;p13"/>
            <p:cNvPicPr preferRelativeResize="0"/>
            <p:nvPr/>
          </p:nvPicPr>
          <p:blipFill rotWithShape="1">
            <a:blip r:embed="rId4">
              <a:alphaModFix/>
            </a:blip>
            <a:srcRect/>
            <a:stretch/>
          </p:blipFill>
          <p:spPr>
            <a:xfrm>
              <a:off x="8275589" y="6325373"/>
              <a:ext cx="2017714" cy="340169"/>
            </a:xfrm>
            <a:prstGeom prst="rect">
              <a:avLst/>
            </a:prstGeom>
            <a:noFill/>
            <a:ln>
              <a:noFill/>
            </a:ln>
          </p:spPr>
        </p:pic>
        <p:pic>
          <p:nvPicPr>
            <p:cNvPr id="129" name="Google Shape;129;p13"/>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130" name="Google Shape;130;p13"/>
            <p:cNvPicPr preferRelativeResize="0"/>
            <p:nvPr/>
          </p:nvPicPr>
          <p:blipFill rotWithShape="1">
            <a:blip r:embed="rId6">
              <a:alphaModFix/>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ubtitle and Content">
  <p:cSld name="1_Title, Subtitle and Content">
    <p:spTree>
      <p:nvGrpSpPr>
        <p:cNvPr id="1" name="Shape 131"/>
        <p:cNvGrpSpPr/>
        <p:nvPr/>
      </p:nvGrpSpPr>
      <p:grpSpPr>
        <a:xfrm>
          <a:off x="0" y="0"/>
          <a:ext cx="0" cy="0"/>
          <a:chOff x="0" y="0"/>
          <a:chExt cx="0" cy="0"/>
        </a:xfrm>
      </p:grpSpPr>
      <p:pic>
        <p:nvPicPr>
          <p:cNvPr id="132" name="Google Shape;132;g26f84e6760b_0_2888"/>
          <p:cNvPicPr preferRelativeResize="0"/>
          <p:nvPr/>
        </p:nvPicPr>
        <p:blipFill rotWithShape="1">
          <a:blip r:embed="rId2">
            <a:alphaModFix/>
          </a:blip>
          <a:srcRect/>
          <a:stretch/>
        </p:blipFill>
        <p:spPr>
          <a:xfrm>
            <a:off x="0" y="0"/>
            <a:ext cx="12192000" cy="952882"/>
          </a:xfrm>
          <a:prstGeom prst="rect">
            <a:avLst/>
          </a:prstGeom>
          <a:noFill/>
          <a:ln>
            <a:noFill/>
          </a:ln>
        </p:spPr>
      </p:pic>
      <p:sp>
        <p:nvSpPr>
          <p:cNvPr id="133" name="Google Shape;133;g26f84e6760b_0_2888"/>
          <p:cNvSpPr txBox="1">
            <a:spLocks noGrp="1"/>
          </p:cNvSpPr>
          <p:nvPr>
            <p:ph type="title"/>
          </p:nvPr>
        </p:nvSpPr>
        <p:spPr>
          <a:xfrm>
            <a:off x="612648" y="301336"/>
            <a:ext cx="10972800" cy="704700"/>
          </a:xfrm>
          <a:prstGeom prst="rect">
            <a:avLst/>
          </a:prstGeom>
          <a:noFill/>
          <a:ln>
            <a:noFill/>
          </a:ln>
          <a:effectLst>
            <a:outerShdw blurRad="50800" dist="38100" dir="2700000" algn="tl" rotWithShape="0">
              <a:srgbClr val="000000">
                <a:alpha val="40784"/>
              </a:srgbClr>
            </a:outerShdw>
          </a:effectLst>
        </p:spPr>
        <p:txBody>
          <a:bodyPr spcFirstLastPara="1" wrap="square" lIns="91425" tIns="45700" rIns="91425" bIns="45700" anchor="t" anchorCtr="0">
            <a:noAutofit/>
          </a:bodyPr>
          <a:lstStyle>
            <a:lvl1pPr lvl="0" algn="l">
              <a:lnSpc>
                <a:spcPct val="100000"/>
              </a:lnSpc>
              <a:spcBef>
                <a:spcPts val="0"/>
              </a:spcBef>
              <a:spcAft>
                <a:spcPts val="0"/>
              </a:spcAft>
              <a:buClr>
                <a:srgbClr val="313C5A"/>
              </a:buClr>
              <a:buSzPts val="3200"/>
              <a:buFont typeface="Arial"/>
              <a:buNone/>
              <a:defRPr sz="3200" b="1" i="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g26f84e6760b_0_2888"/>
          <p:cNvSpPr txBox="1">
            <a:spLocks noGrp="1"/>
          </p:cNvSpPr>
          <p:nvPr>
            <p:ph type="body" idx="1"/>
          </p:nvPr>
        </p:nvSpPr>
        <p:spPr>
          <a:xfrm>
            <a:off x="612879" y="1456406"/>
            <a:ext cx="10972800" cy="4343400"/>
          </a:xfrm>
          <a:prstGeom prst="rect">
            <a:avLst/>
          </a:prstGeom>
          <a:noFill/>
          <a:ln>
            <a:noFill/>
          </a:ln>
        </p:spPr>
        <p:txBody>
          <a:bodyPr spcFirstLastPara="1" wrap="square" lIns="91425" tIns="45700" rIns="91425" bIns="45700" anchor="t" anchorCtr="0">
            <a:noAutofit/>
          </a:bodyPr>
          <a:lstStyle>
            <a:lvl1pPr marL="457200" lvl="0" indent="-355600" algn="l">
              <a:lnSpc>
                <a:spcPct val="110000"/>
              </a:lnSpc>
              <a:spcBef>
                <a:spcPts val="800"/>
              </a:spcBef>
              <a:spcAft>
                <a:spcPts val="0"/>
              </a:spcAft>
              <a:buClr>
                <a:schemeClr val="accent2"/>
              </a:buClr>
              <a:buSzPts val="2000"/>
              <a:buChar char="•"/>
              <a:defRPr/>
            </a:lvl1pPr>
            <a:lvl2pPr marL="914400" lvl="1" indent="-355600" algn="l">
              <a:lnSpc>
                <a:spcPct val="110000"/>
              </a:lnSpc>
              <a:spcBef>
                <a:spcPts val="400"/>
              </a:spcBef>
              <a:spcAft>
                <a:spcPts val="0"/>
              </a:spcAft>
              <a:buClr>
                <a:schemeClr val="accent2"/>
              </a:buClr>
              <a:buSzPts val="2000"/>
              <a:buChar char="–"/>
              <a:defRPr/>
            </a:lvl2pPr>
            <a:lvl3pPr marL="1371600" lvl="2" indent="-336550" algn="l">
              <a:lnSpc>
                <a:spcPct val="100000"/>
              </a:lnSpc>
              <a:spcBef>
                <a:spcPts val="400"/>
              </a:spcBef>
              <a:spcAft>
                <a:spcPts val="0"/>
              </a:spcAft>
              <a:buClr>
                <a:schemeClr val="accent2"/>
              </a:buClr>
              <a:buSzPts val="1700"/>
              <a:buChar char="•"/>
              <a:defRPr/>
            </a:lvl3pPr>
            <a:lvl4pPr marL="1828800" lvl="3" indent="-336550" algn="l">
              <a:lnSpc>
                <a:spcPct val="110000"/>
              </a:lnSpc>
              <a:spcBef>
                <a:spcPts val="400"/>
              </a:spcBef>
              <a:spcAft>
                <a:spcPts val="0"/>
              </a:spcAft>
              <a:buClr>
                <a:schemeClr val="accent2"/>
              </a:buClr>
              <a:buSzPts val="1700"/>
              <a:buChar char="–"/>
              <a:defRPr/>
            </a:lvl4pPr>
            <a:lvl5pPr marL="2286000" lvl="4" indent="-355600" algn="l">
              <a:lnSpc>
                <a:spcPct val="100000"/>
              </a:lnSpc>
              <a:spcBef>
                <a:spcPts val="400"/>
              </a:spcBef>
              <a:spcAft>
                <a:spcPts val="0"/>
              </a:spcAft>
              <a:buClr>
                <a:schemeClr val="accent2"/>
              </a:buClr>
              <a:buSzPts val="20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5" name="Google Shape;135;g26f84e6760b_0_2888"/>
          <p:cNvSpPr txBox="1">
            <a:spLocks noGrp="1"/>
          </p:cNvSpPr>
          <p:nvPr>
            <p:ph type="sldNum" idx="12"/>
          </p:nvPr>
        </p:nvSpPr>
        <p:spPr>
          <a:xfrm>
            <a:off x="10851411" y="6356349"/>
            <a:ext cx="7089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C8F"/>
              </a:buClr>
              <a:buSzPts val="1000"/>
              <a:buFont typeface="Times New Roman"/>
              <a:buNone/>
              <a:defRPr sz="1000" b="0" i="0" u="none" strike="noStrike" cap="none">
                <a:solidFill>
                  <a:srgbClr val="888C8F"/>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888C8F"/>
              </a:buClr>
              <a:buSzPts val="1000"/>
              <a:buFont typeface="Times New Roman"/>
              <a:buNone/>
              <a:defRPr sz="1000" b="0" i="0" u="none" strike="noStrike" cap="none">
                <a:solidFill>
                  <a:srgbClr val="888C8F"/>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888C8F"/>
              </a:buClr>
              <a:buSzPts val="1000"/>
              <a:buFont typeface="Times New Roman"/>
              <a:buNone/>
              <a:defRPr sz="1000" b="0" i="0" u="none" strike="noStrike" cap="none">
                <a:solidFill>
                  <a:srgbClr val="888C8F"/>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888C8F"/>
              </a:buClr>
              <a:buSzPts val="1000"/>
              <a:buFont typeface="Times New Roman"/>
              <a:buNone/>
              <a:defRPr sz="1000" b="0" i="0" u="none" strike="noStrike" cap="none">
                <a:solidFill>
                  <a:srgbClr val="888C8F"/>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888C8F"/>
              </a:buClr>
              <a:buSzPts val="1000"/>
              <a:buFont typeface="Times New Roman"/>
              <a:buNone/>
              <a:defRPr sz="1000" b="0" i="0" u="none" strike="noStrike" cap="none">
                <a:solidFill>
                  <a:srgbClr val="888C8F"/>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888C8F"/>
              </a:buClr>
              <a:buSzPts val="1000"/>
              <a:buFont typeface="Times New Roman"/>
              <a:buNone/>
              <a:defRPr sz="1000" b="0" i="0" u="none" strike="noStrike" cap="none">
                <a:solidFill>
                  <a:srgbClr val="888C8F"/>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888C8F"/>
              </a:buClr>
              <a:buSzPts val="1000"/>
              <a:buFont typeface="Times New Roman"/>
              <a:buNone/>
              <a:defRPr sz="1000" b="0" i="0" u="none" strike="noStrike" cap="none">
                <a:solidFill>
                  <a:srgbClr val="888C8F"/>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888C8F"/>
              </a:buClr>
              <a:buSzPts val="1000"/>
              <a:buFont typeface="Times New Roman"/>
              <a:buNone/>
              <a:defRPr sz="1000" b="0" i="0" u="none" strike="noStrike" cap="none">
                <a:solidFill>
                  <a:srgbClr val="888C8F"/>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888C8F"/>
              </a:buClr>
              <a:buSzPts val="1000"/>
              <a:buFont typeface="Times New Roman"/>
              <a:buNone/>
              <a:defRPr sz="1000" b="0" i="0" u="none" strike="noStrike" cap="none">
                <a:solidFill>
                  <a:srgbClr val="888C8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wo">
  <p:cSld name="Title Slide two">
    <p:bg>
      <p:bgPr>
        <a:solidFill>
          <a:schemeClr val="lt1"/>
        </a:solidFill>
        <a:effectLst/>
      </p:bgPr>
    </p:bg>
    <p:spTree>
      <p:nvGrpSpPr>
        <p:cNvPr id="1" name="Shape 136"/>
        <p:cNvGrpSpPr/>
        <p:nvPr/>
      </p:nvGrpSpPr>
      <p:grpSpPr>
        <a:xfrm>
          <a:off x="0" y="0"/>
          <a:ext cx="0" cy="0"/>
          <a:chOff x="0" y="0"/>
          <a:chExt cx="0" cy="0"/>
        </a:xfrm>
      </p:grpSpPr>
      <p:pic>
        <p:nvPicPr>
          <p:cNvPr id="137" name="Google Shape;137;p14"/>
          <p:cNvPicPr preferRelativeResize="0"/>
          <p:nvPr/>
        </p:nvPicPr>
        <p:blipFill rotWithShape="1">
          <a:blip r:embed="rId2">
            <a:alphaModFix/>
          </a:blip>
          <a:srcRect/>
          <a:stretch/>
        </p:blipFill>
        <p:spPr>
          <a:xfrm>
            <a:off x="-51181" y="-770"/>
            <a:ext cx="12294362" cy="6923278"/>
          </a:xfrm>
          <a:prstGeom prst="rect">
            <a:avLst/>
          </a:prstGeom>
          <a:noFill/>
          <a:ln>
            <a:noFill/>
          </a:ln>
        </p:spPr>
      </p:pic>
      <p:sp>
        <p:nvSpPr>
          <p:cNvPr id="138" name="Google Shape;138;p14"/>
          <p:cNvSpPr txBox="1">
            <a:spLocks noGrp="1"/>
          </p:cNvSpPr>
          <p:nvPr>
            <p:ph type="body" idx="1"/>
          </p:nvPr>
        </p:nvSpPr>
        <p:spPr>
          <a:xfrm>
            <a:off x="1605757" y="1992086"/>
            <a:ext cx="8980487" cy="1273628"/>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880"/>
              </a:spcBef>
              <a:spcAft>
                <a:spcPts val="0"/>
              </a:spcAft>
              <a:buClr>
                <a:schemeClr val="lt1"/>
              </a:buClr>
              <a:buSzPts val="4400"/>
              <a:buNone/>
              <a:defRPr sz="4400">
                <a:solidFill>
                  <a:schemeClr val="lt1"/>
                </a:solidFill>
              </a:defRPr>
            </a:lvl1pPr>
            <a:lvl2pPr marL="914400" lvl="1" indent="-342900" algn="l">
              <a:lnSpc>
                <a:spcPct val="100000"/>
              </a:lnSpc>
              <a:spcBef>
                <a:spcPts val="360"/>
              </a:spcBef>
              <a:spcAft>
                <a:spcPts val="0"/>
              </a:spcAft>
              <a:buClr>
                <a:srgbClr val="1F497D"/>
              </a:buClr>
              <a:buSzPts val="1800"/>
              <a:buChar char="o"/>
              <a:defRPr/>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9" name="Google Shape;139;p1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000"/>
              <a:buFont typeface="Times New Roman"/>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light swoosh &amp; footer ">
  <p:cSld name="Text slide light swoosh &amp; footer ">
    <p:bg>
      <p:bgPr>
        <a:solidFill>
          <a:schemeClr val="lt1"/>
        </a:solidFill>
        <a:effectLst/>
      </p:bgPr>
    </p:bg>
    <p:spTree>
      <p:nvGrpSpPr>
        <p:cNvPr id="1" name="Shape 140"/>
        <p:cNvGrpSpPr/>
        <p:nvPr/>
      </p:nvGrpSpPr>
      <p:grpSpPr>
        <a:xfrm>
          <a:off x="0" y="0"/>
          <a:ext cx="0" cy="0"/>
          <a:chOff x="0" y="0"/>
          <a:chExt cx="0" cy="0"/>
        </a:xfrm>
      </p:grpSpPr>
      <p:pic>
        <p:nvPicPr>
          <p:cNvPr id="141" name="Google Shape;141;p15"/>
          <p:cNvPicPr preferRelativeResize="0"/>
          <p:nvPr/>
        </p:nvPicPr>
        <p:blipFill rotWithShape="1">
          <a:blip r:embed="rId2">
            <a:alphaModFix amt="25000"/>
          </a:blip>
          <a:srcRect b="11248"/>
          <a:stretch/>
        </p:blipFill>
        <p:spPr>
          <a:xfrm>
            <a:off x="-51181" y="-770"/>
            <a:ext cx="12294362" cy="6144506"/>
          </a:xfrm>
          <a:prstGeom prst="rect">
            <a:avLst/>
          </a:prstGeom>
          <a:noFill/>
          <a:ln>
            <a:noFill/>
          </a:ln>
        </p:spPr>
      </p:pic>
      <p:sp>
        <p:nvSpPr>
          <p:cNvPr id="142" name="Google Shape;142;p15"/>
          <p:cNvSpPr txBox="1">
            <a:spLocks noGrp="1"/>
          </p:cNvSpPr>
          <p:nvPr>
            <p:ph type="body" idx="1"/>
          </p:nvPr>
        </p:nvSpPr>
        <p:spPr>
          <a:xfrm>
            <a:off x="473529" y="1284289"/>
            <a:ext cx="11244943" cy="450450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2"/>
              </a:buClr>
              <a:buSzPts val="1800"/>
              <a:buChar char="•"/>
              <a:defRPr/>
            </a:lvl1pPr>
            <a:lvl2pPr marL="914400" lvl="1" indent="-342900" algn="l">
              <a:lnSpc>
                <a:spcPct val="100000"/>
              </a:lnSpc>
              <a:spcBef>
                <a:spcPts val="360"/>
              </a:spcBef>
              <a:spcAft>
                <a:spcPts val="0"/>
              </a:spcAft>
              <a:buClr>
                <a:srgbClr val="1F497D"/>
              </a:buClr>
              <a:buSzPts val="1800"/>
              <a:buChar char="o"/>
              <a:defRPr/>
            </a:lvl2pPr>
            <a:lvl3pPr marL="1371600" lvl="2" indent="-342900" algn="l">
              <a:lnSpc>
                <a:spcPct val="100000"/>
              </a:lnSpc>
              <a:spcBef>
                <a:spcPts val="360"/>
              </a:spcBef>
              <a:spcAft>
                <a:spcPts val="0"/>
              </a:spcAft>
              <a:buClr>
                <a:srgbClr val="1F497D"/>
              </a:buClr>
              <a:buSzPts val="1800"/>
              <a:buChar char="•"/>
              <a:defRPr/>
            </a:lvl3pPr>
            <a:lvl4pPr marL="1828800" lvl="3" indent="-342900" algn="l">
              <a:lnSpc>
                <a:spcPct val="100000"/>
              </a:lnSpc>
              <a:spcBef>
                <a:spcPts val="360"/>
              </a:spcBef>
              <a:spcAft>
                <a:spcPts val="0"/>
              </a:spcAft>
              <a:buClr>
                <a:srgbClr val="1F497D"/>
              </a:buClr>
              <a:buSzPts val="1800"/>
              <a:buChar char="–"/>
              <a:defRPr/>
            </a:lvl4pPr>
            <a:lvl5pPr marL="2286000" lvl="4" indent="-342900" algn="l">
              <a:lnSpc>
                <a:spcPct val="100000"/>
              </a:lnSpc>
              <a:spcBef>
                <a:spcPts val="360"/>
              </a:spcBef>
              <a:spcAft>
                <a:spcPts val="0"/>
              </a:spcAft>
              <a:buClr>
                <a:srgbClr val="1F497D"/>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3" name="Google Shape;143;p15"/>
          <p:cNvSpPr txBox="1">
            <a:spLocks noGrp="1"/>
          </p:cNvSpPr>
          <p:nvPr>
            <p:ph type="sldNum" idx="12"/>
          </p:nvPr>
        </p:nvSpPr>
        <p:spPr>
          <a:xfrm>
            <a:off x="11512784" y="6486249"/>
            <a:ext cx="6792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000"/>
              <a:buFont typeface="Times New Roman"/>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4" name="Google Shape;144;p15"/>
          <p:cNvPicPr preferRelativeResize="0"/>
          <p:nvPr/>
        </p:nvPicPr>
        <p:blipFill rotWithShape="1">
          <a:blip r:embed="rId3">
            <a:alphaModFix/>
          </a:blip>
          <a:srcRect t="26916"/>
          <a:stretch/>
        </p:blipFill>
        <p:spPr>
          <a:xfrm>
            <a:off x="0" y="6143740"/>
            <a:ext cx="12192000" cy="714260"/>
          </a:xfrm>
          <a:prstGeom prst="rect">
            <a:avLst/>
          </a:prstGeom>
          <a:noFill/>
          <a:ln>
            <a:noFill/>
          </a:ln>
        </p:spPr>
      </p:pic>
      <p:pic>
        <p:nvPicPr>
          <p:cNvPr id="145" name="Google Shape;145;p15"/>
          <p:cNvPicPr preferRelativeResize="0"/>
          <p:nvPr/>
        </p:nvPicPr>
        <p:blipFill rotWithShape="1">
          <a:blip r:embed="rId4">
            <a:alphaModFix/>
          </a:blip>
          <a:srcRect/>
          <a:stretch/>
        </p:blipFill>
        <p:spPr>
          <a:xfrm>
            <a:off x="0" y="0"/>
            <a:ext cx="12192000" cy="952882"/>
          </a:xfrm>
          <a:prstGeom prst="rect">
            <a:avLst/>
          </a:prstGeom>
          <a:noFill/>
          <a:ln>
            <a:noFill/>
          </a:ln>
        </p:spPr>
      </p:pic>
      <p:sp>
        <p:nvSpPr>
          <p:cNvPr id="146" name="Google Shape;146;p15"/>
          <p:cNvSpPr txBox="1">
            <a:spLocks noGrp="1"/>
          </p:cNvSpPr>
          <p:nvPr>
            <p:ph type="body" idx="2"/>
          </p:nvPr>
        </p:nvSpPr>
        <p:spPr>
          <a:xfrm>
            <a:off x="1817688" y="196622"/>
            <a:ext cx="8556625" cy="543605"/>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56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147" name="Google Shape;147;p15"/>
          <p:cNvGrpSpPr/>
          <p:nvPr/>
        </p:nvGrpSpPr>
        <p:grpSpPr>
          <a:xfrm>
            <a:off x="1768068" y="6230825"/>
            <a:ext cx="8394606" cy="548640"/>
            <a:chOff x="1898697" y="6230825"/>
            <a:chExt cx="8394606" cy="548640"/>
          </a:xfrm>
        </p:grpSpPr>
        <p:pic>
          <p:nvPicPr>
            <p:cNvPr id="148" name="Google Shape;148;p15"/>
            <p:cNvPicPr preferRelativeResize="0"/>
            <p:nvPr/>
          </p:nvPicPr>
          <p:blipFill rotWithShape="1">
            <a:blip r:embed="rId5">
              <a:alphaModFix/>
            </a:blip>
            <a:srcRect/>
            <a:stretch/>
          </p:blipFill>
          <p:spPr>
            <a:xfrm>
              <a:off x="8275589" y="6325373"/>
              <a:ext cx="2017714" cy="340169"/>
            </a:xfrm>
            <a:prstGeom prst="rect">
              <a:avLst/>
            </a:prstGeom>
            <a:noFill/>
            <a:ln>
              <a:noFill/>
            </a:ln>
          </p:spPr>
        </p:pic>
        <p:pic>
          <p:nvPicPr>
            <p:cNvPr id="149" name="Google Shape;149;p15"/>
            <p:cNvPicPr preferRelativeResize="0"/>
            <p:nvPr/>
          </p:nvPicPr>
          <p:blipFill rotWithShape="1">
            <a:blip r:embed="rId6">
              <a:alphaModFix/>
            </a:blip>
            <a:srcRect/>
            <a:stretch/>
          </p:blipFill>
          <p:spPr>
            <a:xfrm>
              <a:off x="1898697" y="6230825"/>
              <a:ext cx="2017714" cy="548640"/>
            </a:xfrm>
            <a:prstGeom prst="rect">
              <a:avLst/>
            </a:prstGeom>
            <a:noFill/>
            <a:ln>
              <a:noFill/>
            </a:ln>
          </p:spPr>
        </p:pic>
        <p:pic>
          <p:nvPicPr>
            <p:cNvPr id="150" name="Google Shape;150;p15"/>
            <p:cNvPicPr preferRelativeResize="0"/>
            <p:nvPr/>
          </p:nvPicPr>
          <p:blipFill rotWithShape="1">
            <a:blip r:embed="rId7">
              <a:alphaModFix/>
            </a:blip>
            <a:srcRect/>
            <a:stretch/>
          </p:blipFill>
          <p:spPr>
            <a:xfrm>
              <a:off x="4880637" y="6356393"/>
              <a:ext cx="2278325" cy="340297"/>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0784"/>
              </a:srgbClr>
            </a:outerShdw>
          </a:effectLst>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Google Shape;51;p9"/>
          <p:cNvSpPr txBox="1">
            <a:spLocks noGrp="1"/>
          </p:cNvSpPr>
          <p:nvPr>
            <p:ph type="body" idx="1"/>
          </p:nvPr>
        </p:nvSpPr>
        <p:spPr>
          <a:xfrm>
            <a:off x="533523" y="1297142"/>
            <a:ext cx="10979261" cy="4525963"/>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55600" algn="l" rtl="0">
              <a:lnSpc>
                <a:spcPct val="100000"/>
              </a:lnSpc>
              <a:spcBef>
                <a:spcPts val="400"/>
              </a:spcBef>
              <a:spcAft>
                <a:spcPts val="0"/>
              </a:spcAft>
              <a:buClr>
                <a:srgbClr val="1F497D"/>
              </a:buClr>
              <a:buSzPts val="2000"/>
              <a:buFont typeface="Courier New"/>
              <a:buChar char="o"/>
              <a:defRPr sz="2000" b="0" i="0" u="none" strike="noStrike" cap="none">
                <a:solidFill>
                  <a:srgbClr val="1F497D"/>
                </a:solidFill>
                <a:latin typeface="Arial"/>
                <a:ea typeface="Arial"/>
                <a:cs typeface="Arial"/>
                <a:sym typeface="Arial"/>
              </a:defRPr>
            </a:lvl2pPr>
            <a:lvl3pPr marL="1371600" marR="0" lvl="2"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3pPr>
            <a:lvl4pPr marL="1828800" marR="0" lvl="3"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4pPr>
            <a:lvl5pPr marL="2286000" marR="0" lvl="4"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52" name="Google Shape;52;p9"/>
          <p:cNvGrpSpPr/>
          <p:nvPr/>
        </p:nvGrpSpPr>
        <p:grpSpPr>
          <a:xfrm>
            <a:off x="-211627" y="-142629"/>
            <a:ext cx="12596655" cy="7137992"/>
            <a:chOff x="-158720" y="-142629"/>
            <a:chExt cx="9447491" cy="7137992"/>
          </a:xfrm>
        </p:grpSpPr>
        <p:grpSp>
          <p:nvGrpSpPr>
            <p:cNvPr id="53" name="Google Shape;53;p9"/>
            <p:cNvGrpSpPr/>
            <p:nvPr/>
          </p:nvGrpSpPr>
          <p:grpSpPr>
            <a:xfrm>
              <a:off x="467806" y="6873248"/>
              <a:ext cx="8217866" cy="122115"/>
              <a:chOff x="467806" y="6873248"/>
              <a:chExt cx="8217866" cy="122115"/>
            </a:xfrm>
          </p:grpSpPr>
          <p:cxnSp>
            <p:nvCxnSpPr>
              <p:cNvPr id="54" name="Google Shape;54;p9"/>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55" name="Google Shape;55;p9"/>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56" name="Google Shape;56;p9"/>
              <p:cNvGrpSpPr/>
              <p:nvPr/>
            </p:nvGrpSpPr>
            <p:grpSpPr>
              <a:xfrm>
                <a:off x="5715000" y="6873248"/>
                <a:ext cx="457200" cy="122115"/>
                <a:chOff x="5715000" y="6873248"/>
                <a:chExt cx="457200" cy="122115"/>
              </a:xfrm>
            </p:grpSpPr>
            <p:cxnSp>
              <p:nvCxnSpPr>
                <p:cNvPr id="57" name="Google Shape;57;p9"/>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58" name="Google Shape;58;p9"/>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59" name="Google Shape;59;p9"/>
              <p:cNvGrpSpPr/>
              <p:nvPr/>
            </p:nvGrpSpPr>
            <p:grpSpPr>
              <a:xfrm>
                <a:off x="2971800" y="6873248"/>
                <a:ext cx="457200" cy="122115"/>
                <a:chOff x="5715000" y="6873248"/>
                <a:chExt cx="457200" cy="122115"/>
              </a:xfrm>
            </p:grpSpPr>
            <p:cxnSp>
              <p:nvCxnSpPr>
                <p:cNvPr id="60" name="Google Shape;60;p9"/>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1" name="Google Shape;61;p9"/>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62" name="Google Shape;62;p9"/>
            <p:cNvGrpSpPr/>
            <p:nvPr/>
          </p:nvGrpSpPr>
          <p:grpSpPr>
            <a:xfrm>
              <a:off x="467806" y="-142629"/>
              <a:ext cx="8217866" cy="122115"/>
              <a:chOff x="467806" y="6873248"/>
              <a:chExt cx="8217866" cy="122115"/>
            </a:xfrm>
          </p:grpSpPr>
          <p:cxnSp>
            <p:nvCxnSpPr>
              <p:cNvPr id="63" name="Google Shape;63;p9"/>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4" name="Google Shape;64;p9"/>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65" name="Google Shape;65;p9"/>
              <p:cNvGrpSpPr/>
              <p:nvPr/>
            </p:nvGrpSpPr>
            <p:grpSpPr>
              <a:xfrm>
                <a:off x="5715000" y="6873248"/>
                <a:ext cx="457200" cy="122115"/>
                <a:chOff x="5715000" y="6873248"/>
                <a:chExt cx="457200" cy="122115"/>
              </a:xfrm>
            </p:grpSpPr>
            <p:cxnSp>
              <p:nvCxnSpPr>
                <p:cNvPr id="66" name="Google Shape;66;p9"/>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7" name="Google Shape;67;p9"/>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68" name="Google Shape;68;p9"/>
              <p:cNvGrpSpPr/>
              <p:nvPr/>
            </p:nvGrpSpPr>
            <p:grpSpPr>
              <a:xfrm>
                <a:off x="2971800" y="6873248"/>
                <a:ext cx="457200" cy="122115"/>
                <a:chOff x="5715000" y="6873248"/>
                <a:chExt cx="457200" cy="122115"/>
              </a:xfrm>
            </p:grpSpPr>
            <p:cxnSp>
              <p:nvCxnSpPr>
                <p:cNvPr id="69" name="Google Shape;69;p9"/>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70" name="Google Shape;70;p9"/>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71" name="Google Shape;71;p9"/>
            <p:cNvGrpSpPr/>
            <p:nvPr/>
          </p:nvGrpSpPr>
          <p:grpSpPr>
            <a:xfrm>
              <a:off x="-158720" y="1082007"/>
              <a:ext cx="122113" cy="5151249"/>
              <a:chOff x="-158720" y="1082008"/>
              <a:chExt cx="122113" cy="5151249"/>
            </a:xfrm>
          </p:grpSpPr>
          <p:cxnSp>
            <p:nvCxnSpPr>
              <p:cNvPr id="72" name="Google Shape;72;p9"/>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73" name="Google Shape;73;p9"/>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74" name="Google Shape;74;p9"/>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75" name="Google Shape;75;p9"/>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76" name="Google Shape;76;p9"/>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77" name="Google Shape;77;p9"/>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nvGrpSpPr>
            <p:cNvPr id="78" name="Google Shape;78;p9"/>
            <p:cNvGrpSpPr/>
            <p:nvPr/>
          </p:nvGrpSpPr>
          <p:grpSpPr>
            <a:xfrm>
              <a:off x="9166659" y="1082007"/>
              <a:ext cx="122112" cy="5151249"/>
              <a:chOff x="-158720" y="1082008"/>
              <a:chExt cx="122113" cy="5151249"/>
            </a:xfrm>
          </p:grpSpPr>
          <p:cxnSp>
            <p:nvCxnSpPr>
              <p:cNvPr id="79" name="Google Shape;79;p9"/>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80" name="Google Shape;80;p9"/>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81" name="Google Shape;81;p9"/>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82" name="Google Shape;82;p9"/>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83" name="Google Shape;83;p9"/>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84" name="Google Shape;84;p9"/>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pic>
        <p:nvPicPr>
          <p:cNvPr id="85" name="Google Shape;85;p9" descr="RGB_White-Seal_White-Mark_SC_Horizontal.png"/>
          <p:cNvPicPr preferRelativeResize="0"/>
          <p:nvPr/>
        </p:nvPicPr>
        <p:blipFill rotWithShape="1">
          <a:blip r:embed="rId15">
            <a:alphaModFix/>
          </a:blip>
          <a:srcRect/>
          <a:stretch/>
        </p:blipFill>
        <p:spPr>
          <a:xfrm>
            <a:off x="8229600" y="6356933"/>
            <a:ext cx="2286000" cy="383721"/>
          </a:xfrm>
          <a:prstGeom prst="rect">
            <a:avLst/>
          </a:prstGeom>
          <a:noFill/>
          <a:ln>
            <a:noFill/>
          </a:ln>
        </p:spPr>
      </p:pic>
      <p:sp>
        <p:nvSpPr>
          <p:cNvPr id="86" name="Google Shape;86;p9"/>
          <p:cNvSpPr txBox="1">
            <a:spLocks noGrp="1"/>
          </p:cNvSpPr>
          <p:nvPr>
            <p:ph type="sldNum" idx="12"/>
          </p:nvPr>
        </p:nvSpPr>
        <p:spPr>
          <a:xfrm>
            <a:off x="11512784" y="6486249"/>
            <a:ext cx="67921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00"/>
              <a:buFont typeface="Times New Roman"/>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2"/>
        <p:cNvGrpSpPr/>
        <p:nvPr/>
      </p:nvGrpSpPr>
      <p:grpSpPr>
        <a:xfrm>
          <a:off x="0" y="0"/>
          <a:ext cx="0" cy="0"/>
          <a:chOff x="0" y="0"/>
          <a:chExt cx="0" cy="0"/>
        </a:xfrm>
      </p:grpSpPr>
      <p:sp>
        <p:nvSpPr>
          <p:cNvPr id="323" name="Google Shape;323;g324c27d4008_1_0"/>
          <p:cNvSpPr txBox="1">
            <a:spLocks noGrp="1"/>
          </p:cNvSpPr>
          <p:nvPr>
            <p:ph type="title"/>
          </p:nvPr>
        </p:nvSpPr>
        <p:spPr>
          <a:xfrm>
            <a:off x="0" y="0"/>
            <a:ext cx="12192000" cy="853117"/>
          </a:xfrm>
          <a:prstGeom prst="rect">
            <a:avLst/>
          </a:prstGeom>
          <a:solidFill>
            <a:srgbClr val="00395A"/>
          </a:solidFill>
          <a:ln>
            <a:noFill/>
          </a:ln>
          <a:effectLst>
            <a:outerShdw blurRad="50800" dist="38100" dir="2700000" algn="tl" rotWithShape="0">
              <a:srgbClr val="000000">
                <a:alpha val="42352"/>
              </a:srgbClr>
            </a:outerShdw>
          </a:effectLst>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4" name="Google Shape;324;g324c27d4008_1_0"/>
          <p:cNvSpPr txBox="1">
            <a:spLocks noGrp="1"/>
          </p:cNvSpPr>
          <p:nvPr>
            <p:ph type="body" idx="1"/>
          </p:nvPr>
        </p:nvSpPr>
        <p:spPr>
          <a:xfrm>
            <a:off x="609600" y="1600201"/>
            <a:ext cx="10971296" cy="4525963"/>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2"/>
              </a:buClr>
              <a:buSzPts val="2400"/>
              <a:buFont typeface="Arial"/>
              <a:buChar char="•"/>
              <a:defRPr sz="2400" b="0" i="0" u="none" strike="noStrike" cap="none">
                <a:solidFill>
                  <a:schemeClr val="dk2"/>
                </a:solidFill>
                <a:latin typeface="Libre Franklin Medium"/>
                <a:ea typeface="Libre Franklin Medium"/>
                <a:cs typeface="Libre Franklin Medium"/>
                <a:sym typeface="Libre Franklin Medium"/>
              </a:defRPr>
            </a:lvl1pPr>
            <a:lvl2pPr marL="914400" marR="0" lvl="1" indent="-355600" algn="l" rtl="0">
              <a:lnSpc>
                <a:spcPct val="100000"/>
              </a:lnSpc>
              <a:spcBef>
                <a:spcPts val="400"/>
              </a:spcBef>
              <a:spcAft>
                <a:spcPts val="0"/>
              </a:spcAft>
              <a:buClr>
                <a:srgbClr val="1F497D"/>
              </a:buClr>
              <a:buSzPts val="2000"/>
              <a:buFont typeface="Courier New"/>
              <a:buChar char="o"/>
              <a:defRPr sz="2000" b="0" i="0" u="none" strike="noStrike" cap="none">
                <a:solidFill>
                  <a:srgbClr val="1F497D"/>
                </a:solidFill>
                <a:latin typeface="Libre Franklin Medium"/>
                <a:ea typeface="Libre Franklin Medium"/>
                <a:cs typeface="Libre Franklin Medium"/>
                <a:sym typeface="Libre Franklin Medium"/>
              </a:defRPr>
            </a:lvl2pPr>
            <a:lvl3pPr marL="1371600" marR="0" lvl="2"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Libre Franklin Medium"/>
                <a:ea typeface="Libre Franklin Medium"/>
                <a:cs typeface="Libre Franklin Medium"/>
                <a:sym typeface="Libre Franklin Medium"/>
              </a:defRPr>
            </a:lvl3pPr>
            <a:lvl4pPr marL="1828800" marR="0" lvl="3"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Libre Franklin Medium"/>
                <a:ea typeface="Libre Franklin Medium"/>
                <a:cs typeface="Libre Franklin Medium"/>
                <a:sym typeface="Libre Franklin Medium"/>
              </a:defRPr>
            </a:lvl4pPr>
            <a:lvl5pPr marL="2286000" marR="0" lvl="4"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Libre Franklin Medium"/>
                <a:ea typeface="Libre Franklin Medium"/>
                <a:cs typeface="Libre Franklin Medium"/>
                <a:sym typeface="Libre Franklin Medium"/>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grpSp>
        <p:nvGrpSpPr>
          <p:cNvPr id="325" name="Google Shape;325;g324c27d4008_1_0"/>
          <p:cNvGrpSpPr/>
          <p:nvPr/>
        </p:nvGrpSpPr>
        <p:grpSpPr>
          <a:xfrm>
            <a:off x="-211627" y="-142629"/>
            <a:ext cx="12596655" cy="7137992"/>
            <a:chOff x="-158720" y="-142629"/>
            <a:chExt cx="9447491" cy="7137992"/>
          </a:xfrm>
        </p:grpSpPr>
        <p:grpSp>
          <p:nvGrpSpPr>
            <p:cNvPr id="326" name="Google Shape;326;g324c27d4008_1_0"/>
            <p:cNvGrpSpPr/>
            <p:nvPr/>
          </p:nvGrpSpPr>
          <p:grpSpPr>
            <a:xfrm>
              <a:off x="467806" y="6873248"/>
              <a:ext cx="8217866" cy="122115"/>
              <a:chOff x="467806" y="6873248"/>
              <a:chExt cx="8217866" cy="122115"/>
            </a:xfrm>
          </p:grpSpPr>
          <p:cxnSp>
            <p:nvCxnSpPr>
              <p:cNvPr id="327" name="Google Shape;327;g324c27d4008_1_0"/>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328" name="Google Shape;328;g324c27d4008_1_0"/>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329" name="Google Shape;329;g324c27d4008_1_0"/>
              <p:cNvGrpSpPr/>
              <p:nvPr/>
            </p:nvGrpSpPr>
            <p:grpSpPr>
              <a:xfrm>
                <a:off x="5715000" y="6873248"/>
                <a:ext cx="457200" cy="122115"/>
                <a:chOff x="5715000" y="6873248"/>
                <a:chExt cx="457200" cy="122115"/>
              </a:xfrm>
            </p:grpSpPr>
            <p:cxnSp>
              <p:nvCxnSpPr>
                <p:cNvPr id="330" name="Google Shape;330;g324c27d4008_1_0"/>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331" name="Google Shape;331;g324c27d4008_1_0"/>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332" name="Google Shape;332;g324c27d4008_1_0"/>
              <p:cNvGrpSpPr/>
              <p:nvPr/>
            </p:nvGrpSpPr>
            <p:grpSpPr>
              <a:xfrm>
                <a:off x="2971800" y="6873248"/>
                <a:ext cx="457200" cy="122115"/>
                <a:chOff x="5715000" y="6873248"/>
                <a:chExt cx="457200" cy="122115"/>
              </a:xfrm>
            </p:grpSpPr>
            <p:cxnSp>
              <p:nvCxnSpPr>
                <p:cNvPr id="333" name="Google Shape;333;g324c27d4008_1_0"/>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334" name="Google Shape;334;g324c27d4008_1_0"/>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335" name="Google Shape;335;g324c27d4008_1_0"/>
            <p:cNvGrpSpPr/>
            <p:nvPr/>
          </p:nvGrpSpPr>
          <p:grpSpPr>
            <a:xfrm>
              <a:off x="467806" y="-142629"/>
              <a:ext cx="8217866" cy="122115"/>
              <a:chOff x="467806" y="6873248"/>
              <a:chExt cx="8217866" cy="122115"/>
            </a:xfrm>
          </p:grpSpPr>
          <p:cxnSp>
            <p:nvCxnSpPr>
              <p:cNvPr id="336" name="Google Shape;336;g324c27d4008_1_0"/>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337" name="Google Shape;337;g324c27d4008_1_0"/>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338" name="Google Shape;338;g324c27d4008_1_0"/>
              <p:cNvGrpSpPr/>
              <p:nvPr/>
            </p:nvGrpSpPr>
            <p:grpSpPr>
              <a:xfrm>
                <a:off x="5715000" y="6873248"/>
                <a:ext cx="457200" cy="122115"/>
                <a:chOff x="5715000" y="6873248"/>
                <a:chExt cx="457200" cy="122115"/>
              </a:xfrm>
            </p:grpSpPr>
            <p:cxnSp>
              <p:nvCxnSpPr>
                <p:cNvPr id="339" name="Google Shape;339;g324c27d4008_1_0"/>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340" name="Google Shape;340;g324c27d4008_1_0"/>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341" name="Google Shape;341;g324c27d4008_1_0"/>
              <p:cNvGrpSpPr/>
              <p:nvPr/>
            </p:nvGrpSpPr>
            <p:grpSpPr>
              <a:xfrm>
                <a:off x="2971800" y="6873248"/>
                <a:ext cx="457200" cy="122115"/>
                <a:chOff x="5715000" y="6873248"/>
                <a:chExt cx="457200" cy="122115"/>
              </a:xfrm>
            </p:grpSpPr>
            <p:cxnSp>
              <p:nvCxnSpPr>
                <p:cNvPr id="342" name="Google Shape;342;g324c27d4008_1_0"/>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343" name="Google Shape;343;g324c27d4008_1_0"/>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344" name="Google Shape;344;g324c27d4008_1_0"/>
            <p:cNvGrpSpPr/>
            <p:nvPr/>
          </p:nvGrpSpPr>
          <p:grpSpPr>
            <a:xfrm>
              <a:off x="-158720" y="1082007"/>
              <a:ext cx="122113" cy="5151249"/>
              <a:chOff x="-158720" y="1082008"/>
              <a:chExt cx="122113" cy="5151249"/>
            </a:xfrm>
          </p:grpSpPr>
          <p:cxnSp>
            <p:nvCxnSpPr>
              <p:cNvPr id="345" name="Google Shape;345;g324c27d4008_1_0"/>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346" name="Google Shape;346;g324c27d4008_1_0"/>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347" name="Google Shape;347;g324c27d4008_1_0"/>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348" name="Google Shape;348;g324c27d4008_1_0"/>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349" name="Google Shape;349;g324c27d4008_1_0"/>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350" name="Google Shape;350;g324c27d4008_1_0"/>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nvGrpSpPr>
            <p:cNvPr id="351" name="Google Shape;351;g324c27d4008_1_0"/>
            <p:cNvGrpSpPr/>
            <p:nvPr/>
          </p:nvGrpSpPr>
          <p:grpSpPr>
            <a:xfrm>
              <a:off x="9166659" y="1082007"/>
              <a:ext cx="122112" cy="5151249"/>
              <a:chOff x="-158720" y="1082008"/>
              <a:chExt cx="122113" cy="5151249"/>
            </a:xfrm>
          </p:grpSpPr>
          <p:cxnSp>
            <p:nvCxnSpPr>
              <p:cNvPr id="352" name="Google Shape;352;g324c27d4008_1_0"/>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353" name="Google Shape;353;g324c27d4008_1_0"/>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354" name="Google Shape;354;g324c27d4008_1_0"/>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355" name="Google Shape;355;g324c27d4008_1_0"/>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356" name="Google Shape;356;g324c27d4008_1_0"/>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357" name="Google Shape;357;g324c27d4008_1_0"/>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sp>
        <p:nvSpPr>
          <p:cNvPr id="358" name="Google Shape;358;g324c27d4008_1_0"/>
          <p:cNvSpPr txBox="1">
            <a:spLocks noGrp="1"/>
          </p:cNvSpPr>
          <p:nvPr>
            <p:ph type="sldNum" idx="12"/>
          </p:nvPr>
        </p:nvSpPr>
        <p:spPr>
          <a:xfrm>
            <a:off x="10896600" y="6350154"/>
            <a:ext cx="68429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59" name="Google Shape;359;g324c27d4008_1_0" descr="LBL_logo_notext_rev_transparent.png"/>
          <p:cNvPicPr preferRelativeResize="0"/>
          <p:nvPr/>
        </p:nvPicPr>
        <p:blipFill rotWithShape="1">
          <a:blip r:embed="rId4">
            <a:alphaModFix/>
          </a:blip>
          <a:srcRect/>
          <a:stretch/>
        </p:blipFill>
        <p:spPr>
          <a:xfrm>
            <a:off x="1239305" y="6357358"/>
            <a:ext cx="690880" cy="36576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4"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google.com/search?sca_esv=728300d92df6aedb&amp;rlz=1C1VDKB_enUS1111US1111&amp;q=jens+osterhoff&amp;spell=1&amp;sa=X&amp;ved=2ahUKEwjflJXr-emKAxUQJTQIHXoHDYIQBSgAegQIDBAB" TargetMode="External"/><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9.gif"/><Relationship Id="rId5" Type="http://schemas.openxmlformats.org/officeDocument/2006/relationships/image" Target="../media/image77.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4.gif"/><Relationship Id="rId7"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7.gif"/><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hyperlink" Target="https://doi.org/10.1103/PhysRevLett.133.255001" TargetMode="External"/><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sites.google.com/a/lbl.gov/geecs/installati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g3245f3b6b88_4_38"/>
          <p:cNvPicPr preferRelativeResize="0"/>
          <p:nvPr/>
        </p:nvPicPr>
        <p:blipFill rotWithShape="1">
          <a:blip r:embed="rId3">
            <a:alphaModFix/>
          </a:blip>
          <a:srcRect/>
          <a:stretch/>
        </p:blipFill>
        <p:spPr>
          <a:xfrm>
            <a:off x="0" y="2392680"/>
            <a:ext cx="12192000" cy="2072640"/>
          </a:xfrm>
          <a:prstGeom prst="rect">
            <a:avLst/>
          </a:prstGeom>
          <a:noFill/>
          <a:ln>
            <a:noFill/>
          </a:ln>
        </p:spPr>
      </p:pic>
      <p:sp>
        <p:nvSpPr>
          <p:cNvPr id="374" name="Google Shape;374;g3245f3b6b88_4_38"/>
          <p:cNvSpPr txBox="1"/>
          <p:nvPr/>
        </p:nvSpPr>
        <p:spPr>
          <a:xfrm>
            <a:off x="4928100" y="5192100"/>
            <a:ext cx="23358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January, 2025</a:t>
            </a:r>
            <a:endParaRPr sz="1400" b="0" i="0" u="none" strike="noStrike" cap="none">
              <a:solidFill>
                <a:srgbClr val="000000"/>
              </a:solidFill>
              <a:latin typeface="Arial"/>
              <a:ea typeface="Arial"/>
              <a:cs typeface="Arial"/>
              <a:sym typeface="Arial"/>
            </a:endParaRPr>
          </a:p>
        </p:txBody>
      </p:sp>
      <p:sp>
        <p:nvSpPr>
          <p:cNvPr id="375" name="Google Shape;375;g3245f3b6b88_4_38"/>
          <p:cNvSpPr txBox="1"/>
          <p:nvPr/>
        </p:nvSpPr>
        <p:spPr>
          <a:xfrm>
            <a:off x="0" y="384386"/>
            <a:ext cx="12192000" cy="1029900"/>
          </a:xfrm>
          <a:prstGeom prst="rect">
            <a:avLst/>
          </a:prstGeom>
          <a:noFill/>
          <a:ln>
            <a:noFill/>
          </a:ln>
          <a:effectLst>
            <a:outerShdw blurRad="50800" dist="38100" dir="2700000" algn="tl" rotWithShape="0">
              <a:srgbClr val="000000">
                <a:alpha val="41176"/>
              </a:srgbClr>
            </a:outerShdw>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3000"/>
              <a:buFont typeface="Times New Roman"/>
              <a:buNone/>
            </a:pPr>
            <a:r>
              <a:rPr lang="en-US" sz="2900">
                <a:solidFill>
                  <a:schemeClr val="lt1"/>
                </a:solidFill>
              </a:rPr>
              <a:t>Advanced Machine Learning and Intelligent Control Systems for Optimizing Laser Plasma Accelerators at the BELLA Center</a:t>
            </a:r>
            <a:endParaRPr sz="1300" b="0" i="1" u="none" strike="noStrike" cap="none">
              <a:solidFill>
                <a:srgbClr val="000000"/>
              </a:solidFill>
              <a:latin typeface="Arial"/>
              <a:ea typeface="Arial"/>
              <a:cs typeface="Arial"/>
              <a:sym typeface="Arial"/>
            </a:endParaRPr>
          </a:p>
        </p:txBody>
      </p:sp>
      <p:sp>
        <p:nvSpPr>
          <p:cNvPr id="376" name="Google Shape;376;g3245f3b6b88_4_38"/>
          <p:cNvSpPr txBox="1"/>
          <p:nvPr/>
        </p:nvSpPr>
        <p:spPr>
          <a:xfrm>
            <a:off x="2956200" y="1414275"/>
            <a:ext cx="62796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2000">
                <a:solidFill>
                  <a:schemeClr val="lt1"/>
                </a:solidFill>
              </a:rPr>
              <a:t>Chetanya Jain</a:t>
            </a:r>
            <a:endParaRPr sz="2000">
              <a:solidFill>
                <a:schemeClr val="lt1"/>
              </a:solidFill>
            </a:endParaRPr>
          </a:p>
          <a:p>
            <a:pPr marL="0" marR="0" lvl="0" indent="0" algn="ctr" rtl="0">
              <a:lnSpc>
                <a:spcPct val="100000"/>
              </a:lnSpc>
              <a:spcBef>
                <a:spcPts val="0"/>
              </a:spcBef>
              <a:spcAft>
                <a:spcPts val="0"/>
              </a:spcAft>
              <a:buClr>
                <a:srgbClr val="000000"/>
              </a:buClr>
              <a:buSzPts val="1700"/>
              <a:buFont typeface="Arial"/>
              <a:buNone/>
            </a:pPr>
            <a:r>
              <a:rPr lang="en-US" sz="1200">
                <a:solidFill>
                  <a:schemeClr val="lt1"/>
                </a:solidFill>
              </a:rPr>
              <a:t>Controls Software Engineer</a:t>
            </a:r>
            <a:endParaRPr sz="1200">
              <a:solidFill>
                <a:schemeClr val="lt1"/>
              </a:solidFill>
            </a:endParaRPr>
          </a:p>
          <a:p>
            <a:pPr marL="0" marR="0" lvl="0" indent="0" algn="ctr" rtl="0">
              <a:lnSpc>
                <a:spcPct val="100000"/>
              </a:lnSpc>
              <a:spcBef>
                <a:spcPts val="0"/>
              </a:spcBef>
              <a:spcAft>
                <a:spcPts val="0"/>
              </a:spcAft>
              <a:buClr>
                <a:srgbClr val="000000"/>
              </a:buClr>
              <a:buSzPts val="1700"/>
              <a:buFont typeface="Arial"/>
              <a:buNone/>
            </a:pPr>
            <a:r>
              <a:rPr lang="en-US" sz="1200" b="0" i="0" u="none" strike="noStrike" cap="none">
                <a:solidFill>
                  <a:schemeClr val="lt1"/>
                </a:solidFill>
                <a:latin typeface="Arial"/>
                <a:ea typeface="Arial"/>
                <a:cs typeface="Arial"/>
                <a:sym typeface="Arial"/>
              </a:rPr>
              <a:t>Lawrence Berkeley National Laboratory</a:t>
            </a:r>
            <a:endParaRPr sz="1200" b="0" i="0" u="none" strike="noStrike" cap="none">
              <a:solidFill>
                <a:srgbClr val="000000"/>
              </a:solidFill>
              <a:latin typeface="Arial"/>
              <a:ea typeface="Arial"/>
              <a:cs typeface="Arial"/>
              <a:sym typeface="Arial"/>
            </a:endParaRPr>
          </a:p>
        </p:txBody>
      </p:sp>
      <p:sp>
        <p:nvSpPr>
          <p:cNvPr id="377" name="Google Shape;377;g3245f3b6b88_4_3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1</a:t>
            </a:fld>
            <a:endParaRPr/>
          </a:p>
        </p:txBody>
      </p:sp>
      <p:sp>
        <p:nvSpPr>
          <p:cNvPr id="378" name="Google Shape;378;g3245f3b6b88_4_38"/>
          <p:cNvSpPr txBox="1"/>
          <p:nvPr/>
        </p:nvSpPr>
        <p:spPr>
          <a:xfrm>
            <a:off x="2917800" y="4745700"/>
            <a:ext cx="6356400" cy="446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300" b="0" i="0" u="none" strike="noStrike" cap="none">
                <a:solidFill>
                  <a:schemeClr val="lt1"/>
                </a:solidFill>
                <a:latin typeface="Arial"/>
                <a:ea typeface="Arial"/>
                <a:cs typeface="Arial"/>
                <a:sym typeface="Arial"/>
              </a:rPr>
              <a:t>LPA Special Workshop on Intelligent Systems</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g324b9729cb3_0_17"/>
          <p:cNvSpPr txBox="1">
            <a:spLocks noGrp="1"/>
          </p:cNvSpPr>
          <p:nvPr>
            <p:ph type="body" idx="1"/>
          </p:nvPr>
        </p:nvSpPr>
        <p:spPr>
          <a:xfrm>
            <a:off x="0" y="0"/>
            <a:ext cx="12192000" cy="941100"/>
          </a:xfrm>
          <a:prstGeom prst="rect">
            <a:avLst/>
          </a:prstGeom>
        </p:spPr>
        <p:txBody>
          <a:bodyPr spcFirstLastPara="1" wrap="square" lIns="91425" tIns="45700" rIns="91425" bIns="45700" anchor="ctr" anchorCtr="0">
            <a:normAutofit/>
          </a:bodyPr>
          <a:lstStyle/>
          <a:p>
            <a:pPr marL="0" lvl="0" indent="0" algn="ctr" rtl="0">
              <a:spcBef>
                <a:spcPts val="480"/>
              </a:spcBef>
              <a:spcAft>
                <a:spcPts val="0"/>
              </a:spcAft>
              <a:buNone/>
            </a:pPr>
            <a:r>
              <a:rPr lang="en-US"/>
              <a:t>Unlocking Optimization Potential with Xopt</a:t>
            </a:r>
            <a:endParaRPr/>
          </a:p>
        </p:txBody>
      </p:sp>
      <p:sp>
        <p:nvSpPr>
          <p:cNvPr id="673" name="Google Shape;673;g324b9729cb3_0_17"/>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accent1"/>
              </a:buClr>
              <a:buSzPts val="1000"/>
              <a:buFont typeface="Times New Roman"/>
              <a:buNone/>
            </a:pPr>
            <a:fld id="{00000000-1234-1234-1234-123412341234}" type="slidenum">
              <a:rPr lang="en-US"/>
              <a:t>10</a:t>
            </a:fld>
            <a:endParaRPr/>
          </a:p>
        </p:txBody>
      </p:sp>
      <p:sp>
        <p:nvSpPr>
          <p:cNvPr id="674" name="Google Shape;674;g324b9729cb3_0_17"/>
          <p:cNvSpPr txBox="1"/>
          <p:nvPr/>
        </p:nvSpPr>
        <p:spPr>
          <a:xfrm>
            <a:off x="6570425" y="5772350"/>
            <a:ext cx="53268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solidFill>
                  <a:schemeClr val="dk1"/>
                </a:solidFill>
              </a:rPr>
              <a:t>Zhang, Z., et al. "Badger: The missing optimizer in ACR", in Proc. IPAC'22, Bangkok. doi:10.18429/JACoW-IPAC2022-TUPOST058</a:t>
            </a:r>
            <a:endParaRPr sz="900">
              <a:solidFill>
                <a:schemeClr val="dk1"/>
              </a:solidFill>
            </a:endParaRPr>
          </a:p>
          <a:p>
            <a:pPr marL="0" lvl="0" indent="0" algn="l" rtl="0">
              <a:spcBef>
                <a:spcPts val="0"/>
              </a:spcBef>
              <a:spcAft>
                <a:spcPts val="0"/>
              </a:spcAft>
              <a:buNone/>
            </a:pPr>
            <a:r>
              <a:rPr lang="en-US" sz="900">
                <a:solidFill>
                  <a:schemeClr val="dk1"/>
                </a:solidFill>
              </a:rPr>
              <a:t>R. Roussel., et al., "Xopt: A simplified framework for optimization of accelerator problems using advanced algorithms",</a:t>
            </a:r>
            <a:endParaRPr sz="900">
              <a:solidFill>
                <a:schemeClr val="dk1"/>
              </a:solidFill>
            </a:endParaRPr>
          </a:p>
          <a:p>
            <a:pPr marL="0" lvl="0" indent="0" algn="l" rtl="0">
              <a:spcBef>
                <a:spcPts val="0"/>
              </a:spcBef>
              <a:spcAft>
                <a:spcPts val="0"/>
              </a:spcAft>
              <a:buNone/>
            </a:pPr>
            <a:r>
              <a:rPr lang="en-US" sz="900">
                <a:solidFill>
                  <a:schemeClr val="dk1"/>
                </a:solidFill>
              </a:rPr>
              <a:t>in Proc. IPAC'23, Venezia.doi:https://doi.org/10.18429/JACoW-14th International Particle Accelerator Conference-THPL164</a:t>
            </a:r>
            <a:endParaRPr sz="900">
              <a:solidFill>
                <a:schemeClr val="dk1"/>
              </a:solidFill>
            </a:endParaRPr>
          </a:p>
          <a:p>
            <a:pPr marL="0" lvl="0" indent="0" algn="l" rtl="0">
              <a:spcBef>
                <a:spcPts val="0"/>
              </a:spcBef>
              <a:spcAft>
                <a:spcPts val="0"/>
              </a:spcAft>
              <a:buNone/>
            </a:pPr>
            <a:r>
              <a:rPr lang="en-US" sz="900">
                <a:solidFill>
                  <a:schemeClr val="dk1"/>
                </a:solidFill>
              </a:rPr>
              <a:t>https://xopt-org.github.io/Badger/docs/intro</a:t>
            </a:r>
            <a:endParaRPr sz="900">
              <a:solidFill>
                <a:schemeClr val="dk1"/>
              </a:solidFill>
            </a:endParaRPr>
          </a:p>
        </p:txBody>
      </p:sp>
      <p:sp>
        <p:nvSpPr>
          <p:cNvPr id="675" name="Google Shape;675;g324b9729cb3_0_17"/>
          <p:cNvSpPr txBox="1"/>
          <p:nvPr/>
        </p:nvSpPr>
        <p:spPr>
          <a:xfrm>
            <a:off x="327575" y="4134850"/>
            <a:ext cx="6056400" cy="24597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r>
              <a:rPr lang="en-US" sz="1500" b="1"/>
              <a:t>Developed for Accelerator Control Rooms (ACR)</a:t>
            </a:r>
            <a:r>
              <a:rPr lang="en-US" sz="1500"/>
              <a:t>: </a:t>
            </a:r>
            <a:endParaRPr sz="1500"/>
          </a:p>
          <a:p>
            <a:pPr marL="914400" lvl="1" indent="-323850" algn="l" rtl="0">
              <a:spcBef>
                <a:spcPts val="0"/>
              </a:spcBef>
              <a:spcAft>
                <a:spcPts val="0"/>
              </a:spcAft>
              <a:buSzPts val="1500"/>
              <a:buChar char="○"/>
            </a:pPr>
            <a:r>
              <a:rPr lang="en-US" sz="1300">
                <a:solidFill>
                  <a:srgbClr val="374151"/>
                </a:solidFill>
                <a:highlight>
                  <a:srgbClr val="FFFFFF"/>
                </a:highlight>
              </a:rPr>
              <a:t>Created to optimize machine operations in ACRs.</a:t>
            </a:r>
            <a:endParaRPr sz="1300">
              <a:solidFill>
                <a:srgbClr val="374151"/>
              </a:solidFill>
              <a:highlight>
                <a:srgbClr val="FFFFFF"/>
              </a:highlight>
            </a:endParaRPr>
          </a:p>
          <a:p>
            <a:pPr marL="914400" lvl="1" indent="-311150" algn="l" rtl="0">
              <a:lnSpc>
                <a:spcPct val="115000"/>
              </a:lnSpc>
              <a:spcBef>
                <a:spcPts val="0"/>
              </a:spcBef>
              <a:spcAft>
                <a:spcPts val="0"/>
              </a:spcAft>
              <a:buClr>
                <a:srgbClr val="374151"/>
              </a:buClr>
              <a:buSzPts val="1300"/>
              <a:buChar char="○"/>
            </a:pPr>
            <a:r>
              <a:rPr lang="en-US" sz="1300">
                <a:solidFill>
                  <a:srgbClr val="374151"/>
                </a:solidFill>
                <a:highlight>
                  <a:srgbClr val="FFFFFF"/>
                </a:highlight>
              </a:rPr>
              <a:t>Supports GUI, CLI, and API modes to streamline user interaction with optimization processes.</a:t>
            </a:r>
            <a:endParaRPr sz="1300">
              <a:solidFill>
                <a:srgbClr val="374151"/>
              </a:solidFill>
              <a:highlight>
                <a:srgbClr val="FFFFFF"/>
              </a:highlight>
            </a:endParaRPr>
          </a:p>
          <a:p>
            <a:pPr marL="457200" lvl="0" indent="-323850" algn="l" rtl="0">
              <a:spcBef>
                <a:spcPts val="0"/>
              </a:spcBef>
              <a:spcAft>
                <a:spcPts val="0"/>
              </a:spcAft>
              <a:buSzPts val="1500"/>
              <a:buChar char="●"/>
            </a:pPr>
            <a:r>
              <a:rPr lang="en-US" sz="1500" b="1"/>
              <a:t>Powered by Xopt Optimization Library</a:t>
            </a:r>
            <a:r>
              <a:rPr lang="en-US" sz="1500"/>
              <a:t>: </a:t>
            </a:r>
            <a:endParaRPr sz="1300">
              <a:solidFill>
                <a:srgbClr val="374151"/>
              </a:solidFill>
              <a:highlight>
                <a:srgbClr val="FFFFFF"/>
              </a:highlight>
            </a:endParaRPr>
          </a:p>
          <a:p>
            <a:pPr marL="914400" lvl="1" indent="-311150" algn="l" rtl="0">
              <a:lnSpc>
                <a:spcPct val="115000"/>
              </a:lnSpc>
              <a:spcBef>
                <a:spcPts val="0"/>
              </a:spcBef>
              <a:spcAft>
                <a:spcPts val="0"/>
              </a:spcAft>
              <a:buClr>
                <a:srgbClr val="374151"/>
              </a:buClr>
              <a:buSzPts val="1300"/>
              <a:buChar char="○"/>
            </a:pPr>
            <a:r>
              <a:rPr lang="en-US" sz="1300">
                <a:solidFill>
                  <a:srgbClr val="374151"/>
                </a:solidFill>
                <a:highlight>
                  <a:srgbClr val="FFFFFF"/>
                </a:highlight>
              </a:rPr>
              <a:t>Features a plugin system for quick integration of optimization problems, efficient task reruns, and comprehensive data handling.</a:t>
            </a:r>
            <a:endParaRPr sz="1300">
              <a:solidFill>
                <a:srgbClr val="374151"/>
              </a:solidFill>
              <a:highlight>
                <a:srgbClr val="FFFFFF"/>
              </a:highlight>
            </a:endParaRPr>
          </a:p>
          <a:p>
            <a:pPr marL="457200" lvl="0" indent="-323850" algn="l" rtl="0">
              <a:spcBef>
                <a:spcPts val="0"/>
              </a:spcBef>
              <a:spcAft>
                <a:spcPts val="0"/>
              </a:spcAft>
              <a:buSzPts val="1500"/>
              <a:buChar char="●"/>
            </a:pPr>
            <a:r>
              <a:rPr lang="en-US" sz="1500" b="1"/>
              <a:t>User-Friendly and Extensible</a:t>
            </a:r>
            <a:r>
              <a:rPr lang="en-US" sz="1500"/>
              <a:t>: </a:t>
            </a:r>
            <a:endParaRPr sz="1500"/>
          </a:p>
          <a:p>
            <a:pPr marL="914400" lvl="1" indent="-323850" algn="l" rtl="0">
              <a:spcBef>
                <a:spcPts val="0"/>
              </a:spcBef>
              <a:spcAft>
                <a:spcPts val="0"/>
              </a:spcAft>
              <a:buSzPts val="1500"/>
              <a:buChar char="○"/>
            </a:pPr>
            <a:r>
              <a:rPr lang="en-US" sz="1300">
                <a:solidFill>
                  <a:srgbClr val="374151"/>
                </a:solidFill>
                <a:highlight>
                  <a:srgbClr val="FFFFFF"/>
                </a:highlight>
              </a:rPr>
              <a:t>Offers state recovery and constraint support.</a:t>
            </a:r>
            <a:endParaRPr sz="1300">
              <a:solidFill>
                <a:srgbClr val="374151"/>
              </a:solidFill>
              <a:highlight>
                <a:srgbClr val="FFFFFF"/>
              </a:highlight>
            </a:endParaRPr>
          </a:p>
          <a:p>
            <a:pPr marL="914400" lvl="1" indent="-311150" algn="l" rtl="0">
              <a:lnSpc>
                <a:spcPct val="115000"/>
              </a:lnSpc>
              <a:spcBef>
                <a:spcPts val="0"/>
              </a:spcBef>
              <a:spcAft>
                <a:spcPts val="0"/>
              </a:spcAft>
              <a:buClr>
                <a:srgbClr val="374151"/>
              </a:buClr>
              <a:buSzPts val="1300"/>
              <a:buChar char="○"/>
            </a:pPr>
            <a:r>
              <a:rPr lang="en-US" sz="1300">
                <a:solidFill>
                  <a:srgbClr val="374151"/>
                </a:solidFill>
                <a:highlight>
                  <a:srgbClr val="FFFFFF"/>
                </a:highlight>
              </a:rPr>
              <a:t>Includes advanced data analysis/visualization extensions</a:t>
            </a:r>
            <a:endParaRPr sz="1500"/>
          </a:p>
        </p:txBody>
      </p:sp>
      <p:pic>
        <p:nvPicPr>
          <p:cNvPr id="676" name="Google Shape;676;g324b9729cb3_0_17"/>
          <p:cNvPicPr preferRelativeResize="0"/>
          <p:nvPr/>
        </p:nvPicPr>
        <p:blipFill>
          <a:blip r:embed="rId3">
            <a:alphaModFix/>
          </a:blip>
          <a:stretch>
            <a:fillRect/>
          </a:stretch>
        </p:blipFill>
        <p:spPr>
          <a:xfrm>
            <a:off x="6356950" y="1093500"/>
            <a:ext cx="5682649" cy="3645921"/>
          </a:xfrm>
          <a:prstGeom prst="rect">
            <a:avLst/>
          </a:prstGeom>
          <a:noFill/>
          <a:ln>
            <a:noFill/>
          </a:ln>
        </p:spPr>
      </p:pic>
      <p:pic>
        <p:nvPicPr>
          <p:cNvPr id="677" name="Google Shape;677;g324b9729cb3_0_17"/>
          <p:cNvPicPr preferRelativeResize="0"/>
          <p:nvPr/>
        </p:nvPicPr>
        <p:blipFill>
          <a:blip r:embed="rId4">
            <a:alphaModFix/>
          </a:blip>
          <a:stretch>
            <a:fillRect/>
          </a:stretch>
        </p:blipFill>
        <p:spPr>
          <a:xfrm>
            <a:off x="934875" y="1397723"/>
            <a:ext cx="4398149" cy="2497600"/>
          </a:xfrm>
          <a:prstGeom prst="rect">
            <a:avLst/>
          </a:prstGeom>
          <a:noFill/>
          <a:ln>
            <a:noFill/>
          </a:ln>
        </p:spPr>
      </p:pic>
      <p:sp>
        <p:nvSpPr>
          <p:cNvPr id="678" name="Google Shape;678;g324b9729cb3_0_17"/>
          <p:cNvSpPr txBox="1"/>
          <p:nvPr/>
        </p:nvSpPr>
        <p:spPr>
          <a:xfrm>
            <a:off x="993400" y="1028275"/>
            <a:ext cx="3903900" cy="28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a:solidFill>
                  <a:schemeClr val="dk2"/>
                </a:solidFill>
              </a:rPr>
              <a:t>Created by our friends at SLAC</a:t>
            </a:r>
            <a:endParaRPr sz="1700" b="1">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g3245f3b6b88_4_305"/>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480"/>
              </a:spcBef>
              <a:spcAft>
                <a:spcPts val="0"/>
              </a:spcAft>
              <a:buSzPts val="2400"/>
              <a:buNone/>
            </a:pPr>
            <a:r>
              <a:rPr lang="en-US"/>
              <a:t>Python GEECS API enables use of community codes like  Xopt</a:t>
            </a:r>
            <a:endParaRPr/>
          </a:p>
        </p:txBody>
      </p:sp>
      <p:sp>
        <p:nvSpPr>
          <p:cNvPr id="685" name="Google Shape;685;g3245f3b6b88_4_305"/>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11</a:t>
            </a:fld>
            <a:endParaRPr/>
          </a:p>
        </p:txBody>
      </p:sp>
      <p:sp>
        <p:nvSpPr>
          <p:cNvPr id="686" name="Google Shape;686;g3245f3b6b88_4_305"/>
          <p:cNvSpPr txBox="1"/>
          <p:nvPr/>
        </p:nvSpPr>
        <p:spPr>
          <a:xfrm>
            <a:off x="2946900" y="4811100"/>
            <a:ext cx="6298200" cy="127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Users have been using it for</a:t>
            </a:r>
            <a:endParaRPr sz="2400" b="0" i="0" u="none" strike="noStrike" cap="none">
              <a:solidFill>
                <a:schemeClr val="dk2"/>
              </a:solidFill>
              <a:latin typeface="Arial"/>
              <a:ea typeface="Arial"/>
              <a:cs typeface="Arial"/>
              <a:sym typeface="Arial"/>
            </a:endParaRPr>
          </a:p>
          <a:p>
            <a:pPr marL="457200" marR="0" lvl="0" indent="-3810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Arial"/>
                <a:ea typeface="Arial"/>
                <a:cs typeface="Arial"/>
                <a:sym typeface="Arial"/>
              </a:rPr>
              <a:t>Faster experiment setup with optimization</a:t>
            </a:r>
            <a:endParaRPr sz="2400" b="0" i="0" u="none" strike="noStrike" cap="none">
              <a:solidFill>
                <a:schemeClr val="dk2"/>
              </a:solidFill>
              <a:latin typeface="Arial"/>
              <a:ea typeface="Arial"/>
              <a:cs typeface="Arial"/>
              <a:sym typeface="Arial"/>
            </a:endParaRPr>
          </a:p>
          <a:p>
            <a:pPr marL="457200" marR="0" lvl="0" indent="-3810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Arial"/>
                <a:ea typeface="Arial"/>
                <a:cs typeface="Arial"/>
                <a:sym typeface="Arial"/>
              </a:rPr>
              <a:t>Integrating machine learning</a:t>
            </a:r>
            <a:endParaRPr sz="2400" b="0" i="0" u="none" strike="noStrike" cap="none">
              <a:solidFill>
                <a:schemeClr val="dk2"/>
              </a:solidFill>
              <a:latin typeface="Arial"/>
              <a:ea typeface="Arial"/>
              <a:cs typeface="Arial"/>
              <a:sym typeface="Arial"/>
            </a:endParaRPr>
          </a:p>
        </p:txBody>
      </p:sp>
      <p:pic>
        <p:nvPicPr>
          <p:cNvPr id="687" name="Google Shape;687;g3245f3b6b88_4_305"/>
          <p:cNvPicPr preferRelativeResize="0"/>
          <p:nvPr/>
        </p:nvPicPr>
        <p:blipFill rotWithShape="1">
          <a:blip r:embed="rId3">
            <a:alphaModFix/>
          </a:blip>
          <a:srcRect/>
          <a:stretch/>
        </p:blipFill>
        <p:spPr>
          <a:xfrm>
            <a:off x="120475" y="1791025"/>
            <a:ext cx="4735650" cy="2943475"/>
          </a:xfrm>
          <a:prstGeom prst="rect">
            <a:avLst/>
          </a:prstGeom>
          <a:noFill/>
          <a:ln>
            <a:noFill/>
          </a:ln>
        </p:spPr>
      </p:pic>
      <p:sp>
        <p:nvSpPr>
          <p:cNvPr id="688" name="Google Shape;688;g3245f3b6b88_4_305"/>
          <p:cNvSpPr/>
          <p:nvPr/>
        </p:nvSpPr>
        <p:spPr>
          <a:xfrm>
            <a:off x="228309" y="1839842"/>
            <a:ext cx="1612200" cy="566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TCP Subscriber</a:t>
            </a:r>
            <a:endParaRPr sz="1200" b="1" i="0" u="none" strike="noStrike" cap="none">
              <a:solidFill>
                <a:srgbClr val="000000"/>
              </a:solidFill>
              <a:latin typeface="Arial"/>
              <a:ea typeface="Arial"/>
              <a:cs typeface="Arial"/>
              <a:sym typeface="Arial"/>
            </a:endParaRPr>
          </a:p>
        </p:txBody>
      </p:sp>
      <p:pic>
        <p:nvPicPr>
          <p:cNvPr id="689" name="Google Shape;689;g3245f3b6b88_4_305"/>
          <p:cNvPicPr preferRelativeResize="0"/>
          <p:nvPr/>
        </p:nvPicPr>
        <p:blipFill rotWithShape="1">
          <a:blip r:embed="rId4">
            <a:alphaModFix/>
          </a:blip>
          <a:srcRect r="20191"/>
          <a:stretch/>
        </p:blipFill>
        <p:spPr>
          <a:xfrm>
            <a:off x="1143574" y="2352850"/>
            <a:ext cx="3952375" cy="2340300"/>
          </a:xfrm>
          <a:prstGeom prst="rect">
            <a:avLst/>
          </a:prstGeom>
          <a:noFill/>
          <a:ln>
            <a:noFill/>
          </a:ln>
        </p:spPr>
      </p:pic>
      <p:sp>
        <p:nvSpPr>
          <p:cNvPr id="690" name="Google Shape;690;g3245f3b6b88_4_305"/>
          <p:cNvSpPr/>
          <p:nvPr/>
        </p:nvSpPr>
        <p:spPr>
          <a:xfrm>
            <a:off x="1143584" y="2352842"/>
            <a:ext cx="1612200" cy="566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UDP Listener</a:t>
            </a:r>
            <a:endParaRPr sz="1200" b="1" i="0" u="none" strike="noStrike" cap="none">
              <a:solidFill>
                <a:srgbClr val="000000"/>
              </a:solidFill>
              <a:latin typeface="Arial"/>
              <a:ea typeface="Arial"/>
              <a:cs typeface="Arial"/>
              <a:sym typeface="Arial"/>
            </a:endParaRPr>
          </a:p>
        </p:txBody>
      </p:sp>
      <p:pic>
        <p:nvPicPr>
          <p:cNvPr id="691" name="Google Shape;691;g3245f3b6b88_4_305"/>
          <p:cNvPicPr preferRelativeResize="0"/>
          <p:nvPr/>
        </p:nvPicPr>
        <p:blipFill rotWithShape="1">
          <a:blip r:embed="rId5">
            <a:alphaModFix/>
          </a:blip>
          <a:srcRect/>
          <a:stretch/>
        </p:blipFill>
        <p:spPr>
          <a:xfrm>
            <a:off x="5298175" y="1898775"/>
            <a:ext cx="6548705" cy="2340300"/>
          </a:xfrm>
          <a:prstGeom prst="rect">
            <a:avLst/>
          </a:prstGeom>
          <a:noFill/>
          <a:ln>
            <a:noFill/>
          </a:ln>
        </p:spPr>
      </p:pic>
      <p:cxnSp>
        <p:nvCxnSpPr>
          <p:cNvPr id="692" name="Google Shape;692;g3245f3b6b88_4_305"/>
          <p:cNvCxnSpPr/>
          <p:nvPr/>
        </p:nvCxnSpPr>
        <p:spPr>
          <a:xfrm rot="10800000" flipH="1">
            <a:off x="4053375" y="3059013"/>
            <a:ext cx="1510800" cy="19800"/>
          </a:xfrm>
          <a:prstGeom prst="straightConnector1">
            <a:avLst/>
          </a:prstGeom>
          <a:noFill/>
          <a:ln w="76200" cap="flat" cmpd="sng">
            <a:solidFill>
              <a:srgbClr val="65F0AC"/>
            </a:solidFill>
            <a:prstDash val="solid"/>
            <a:round/>
            <a:headEnd type="none" w="sm" len="sm"/>
            <a:tailEnd type="stealth" w="med" len="med"/>
          </a:ln>
        </p:spPr>
      </p:cxnSp>
      <p:sp>
        <p:nvSpPr>
          <p:cNvPr id="693" name="Google Shape;693;g3245f3b6b88_4_305"/>
          <p:cNvSpPr/>
          <p:nvPr/>
        </p:nvSpPr>
        <p:spPr>
          <a:xfrm>
            <a:off x="8212050" y="3586475"/>
            <a:ext cx="3756600" cy="566400"/>
          </a:xfrm>
          <a:prstGeom prst="rect">
            <a:avLst/>
          </a:prstGeom>
          <a:solidFill>
            <a:schemeClr val="lt1"/>
          </a:solidFill>
          <a:ln>
            <a:noFill/>
          </a:ln>
        </p:spPr>
        <p:txBody>
          <a:bodyPr spcFirstLastPara="1" wrap="square" lIns="91425" tIns="91425" rIns="91425" bIns="91425" anchor="ctr"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400" b="1" i="0" u="none" strike="noStrike" cap="none">
                <a:solidFill>
                  <a:srgbClr val="000000"/>
                </a:solidFill>
                <a:latin typeface="Arial"/>
                <a:ea typeface="Arial"/>
                <a:cs typeface="Arial"/>
                <a:sym typeface="Arial"/>
              </a:rPr>
              <a:t>Easy to setup get/set commands</a:t>
            </a:r>
            <a:endParaRPr sz="1400" b="1"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1" i="0" u="none" strike="noStrike" cap="none">
                <a:solidFill>
                  <a:srgbClr val="000000"/>
                </a:solidFill>
                <a:latin typeface="Arial"/>
                <a:ea typeface="Arial"/>
                <a:cs typeface="Arial"/>
                <a:sym typeface="Arial"/>
              </a:rPr>
              <a:t>LabView Device Drivers configure the device</a:t>
            </a:r>
            <a:endParaRPr sz="1400" b="1" i="0" u="none" strike="noStrike" cap="none">
              <a:solidFill>
                <a:srgbClr val="000000"/>
              </a:solidFill>
              <a:latin typeface="Arial"/>
              <a:ea typeface="Arial"/>
              <a:cs typeface="Arial"/>
              <a:sym typeface="Arial"/>
            </a:endParaRPr>
          </a:p>
        </p:txBody>
      </p:sp>
      <p:sp>
        <p:nvSpPr>
          <p:cNvPr id="694" name="Google Shape;694;g3245f3b6b88_4_305"/>
          <p:cNvSpPr txBox="1"/>
          <p:nvPr/>
        </p:nvSpPr>
        <p:spPr>
          <a:xfrm>
            <a:off x="3053325" y="4239075"/>
            <a:ext cx="2755500" cy="500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chemeClr val="dk1"/>
                </a:solidFill>
                <a:latin typeface="Arial"/>
                <a:ea typeface="Arial"/>
                <a:cs typeface="Arial"/>
                <a:sym typeface="Arial"/>
              </a:rPr>
              <a:t>….. </a:t>
            </a:r>
            <a:r>
              <a:rPr lang="en-US" sz="1600" b="0" i="0" u="none" strike="noStrike" cap="none">
                <a:solidFill>
                  <a:schemeClr val="dk1"/>
                </a:solidFill>
                <a:latin typeface="Arial"/>
                <a:ea typeface="Arial"/>
                <a:cs typeface="Arial"/>
                <a:sym typeface="Arial"/>
              </a:rPr>
              <a:t>other backend code</a:t>
            </a:r>
            <a:endParaRPr sz="1600" b="0" i="0" u="none" strike="noStrike" cap="none">
              <a:solidFill>
                <a:schemeClr val="dk1"/>
              </a:solidFill>
              <a:latin typeface="Arial"/>
              <a:ea typeface="Arial"/>
              <a:cs typeface="Arial"/>
              <a:sym typeface="Arial"/>
            </a:endParaRPr>
          </a:p>
        </p:txBody>
      </p:sp>
      <p:sp>
        <p:nvSpPr>
          <p:cNvPr id="695" name="Google Shape;695;g3245f3b6b88_4_305"/>
          <p:cNvSpPr txBox="1"/>
          <p:nvPr/>
        </p:nvSpPr>
        <p:spPr>
          <a:xfrm>
            <a:off x="1029300" y="570450"/>
            <a:ext cx="10133400" cy="75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2"/>
              </a:solidFill>
              <a:latin typeface="Arial"/>
              <a:ea typeface="Arial"/>
              <a:cs typeface="Arial"/>
              <a:sym typeface="Arial"/>
            </a:endParaRPr>
          </a:p>
        </p:txBody>
      </p:sp>
      <p:sp>
        <p:nvSpPr>
          <p:cNvPr id="696" name="Google Shape;696;g3245f3b6b88_4_305"/>
          <p:cNvSpPr txBox="1"/>
          <p:nvPr/>
        </p:nvSpPr>
        <p:spPr>
          <a:xfrm>
            <a:off x="405750" y="1015896"/>
            <a:ext cx="11380500" cy="75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GEECS-Python-API allows for easy </a:t>
            </a:r>
            <a:r>
              <a:rPr lang="en-US" sz="2400">
                <a:solidFill>
                  <a:schemeClr val="dk2"/>
                </a:solidFill>
              </a:rPr>
              <a:t>acquisition and control in Python</a:t>
            </a:r>
            <a:endParaRPr sz="2400" b="0" i="0" u="none" strike="noStrike" cap="none">
              <a:solidFill>
                <a:schemeClr val="dk2"/>
              </a:solidFill>
              <a:latin typeface="Arial"/>
              <a:ea typeface="Arial"/>
              <a:cs typeface="Arial"/>
              <a:sym typeface="Arial"/>
            </a:endParaRPr>
          </a:p>
        </p:txBody>
      </p:sp>
      <p:pic>
        <p:nvPicPr>
          <p:cNvPr id="697" name="Google Shape;697;g3245f3b6b88_4_305"/>
          <p:cNvPicPr preferRelativeResize="0"/>
          <p:nvPr/>
        </p:nvPicPr>
        <p:blipFill>
          <a:blip r:embed="rId6">
            <a:alphaModFix/>
          </a:blip>
          <a:stretch>
            <a:fillRect/>
          </a:stretch>
        </p:blipFill>
        <p:spPr>
          <a:xfrm>
            <a:off x="10725727" y="6243400"/>
            <a:ext cx="1242921" cy="500100"/>
          </a:xfrm>
          <a:prstGeom prst="rect">
            <a:avLst/>
          </a:prstGeom>
          <a:noFill/>
          <a:ln>
            <a:noFill/>
          </a:ln>
        </p:spPr>
      </p:pic>
      <p:sp>
        <p:nvSpPr>
          <p:cNvPr id="698" name="Google Shape;698;g3245f3b6b88_4_305"/>
          <p:cNvSpPr/>
          <p:nvPr/>
        </p:nvSpPr>
        <p:spPr>
          <a:xfrm>
            <a:off x="7266225" y="6310900"/>
            <a:ext cx="3333900" cy="365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None/>
            </a:pPr>
            <a:r>
              <a:rPr lang="en-US" b="1"/>
              <a:t>Guillaume Plateau (Tau Systems)</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g3245f3b6b88_4_330"/>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100000"/>
              </a:lnSpc>
              <a:spcBef>
                <a:spcPts val="480"/>
              </a:spcBef>
              <a:spcAft>
                <a:spcPts val="0"/>
              </a:spcAft>
              <a:buSzPts val="2400"/>
              <a:buNone/>
            </a:pPr>
            <a:r>
              <a:rPr lang="en-US"/>
              <a:t>X-Opt GEECS Integration allows for fast optimization setups without any programming requirement</a:t>
            </a:r>
            <a:endParaRPr/>
          </a:p>
        </p:txBody>
      </p:sp>
      <p:sp>
        <p:nvSpPr>
          <p:cNvPr id="705" name="Google Shape;705;g3245f3b6b88_4_330"/>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1000"/>
              <a:buFont typeface="Times New Roman"/>
              <a:buNone/>
            </a:pPr>
            <a:fld id="{00000000-1234-1234-1234-123412341234}" type="slidenum">
              <a:rPr lang="en-US"/>
              <a:t>12</a:t>
            </a:fld>
            <a:endParaRPr/>
          </a:p>
        </p:txBody>
      </p:sp>
      <p:sp>
        <p:nvSpPr>
          <p:cNvPr id="706" name="Google Shape;706;g3245f3b6b88_4_330"/>
          <p:cNvSpPr txBox="1"/>
          <p:nvPr/>
        </p:nvSpPr>
        <p:spPr>
          <a:xfrm>
            <a:off x="9459125" y="6427600"/>
            <a:ext cx="22587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Zhang, Z., et al. </a:t>
            </a:r>
            <a:r>
              <a:rPr lang="en-US" sz="900"/>
              <a:t>2022, Barber S. et. al </a:t>
            </a:r>
            <a:endParaRPr sz="900" b="0" i="0" u="none" strike="noStrike" cap="none">
              <a:solidFill>
                <a:srgbClr val="000000"/>
              </a:solidFill>
              <a:latin typeface="Arial"/>
              <a:ea typeface="Arial"/>
              <a:cs typeface="Arial"/>
              <a:sym typeface="Arial"/>
            </a:endParaRPr>
          </a:p>
        </p:txBody>
      </p:sp>
      <p:pic>
        <p:nvPicPr>
          <p:cNvPr id="707" name="Google Shape;707;g3245f3b6b88_4_330"/>
          <p:cNvPicPr preferRelativeResize="0"/>
          <p:nvPr/>
        </p:nvPicPr>
        <p:blipFill rotWithShape="1">
          <a:blip r:embed="rId3">
            <a:alphaModFix/>
          </a:blip>
          <a:srcRect/>
          <a:stretch/>
        </p:blipFill>
        <p:spPr>
          <a:xfrm>
            <a:off x="7693025" y="1019875"/>
            <a:ext cx="3613050" cy="4567549"/>
          </a:xfrm>
          <a:prstGeom prst="rect">
            <a:avLst/>
          </a:prstGeom>
          <a:noFill/>
          <a:ln>
            <a:noFill/>
          </a:ln>
        </p:spPr>
      </p:pic>
      <p:grpSp>
        <p:nvGrpSpPr>
          <p:cNvPr id="708" name="Google Shape;708;g3245f3b6b88_4_330"/>
          <p:cNvGrpSpPr/>
          <p:nvPr/>
        </p:nvGrpSpPr>
        <p:grpSpPr>
          <a:xfrm>
            <a:off x="545147" y="1019866"/>
            <a:ext cx="7805877" cy="4082136"/>
            <a:chOff x="87956" y="1640312"/>
            <a:chExt cx="6340571" cy="3315844"/>
          </a:xfrm>
        </p:grpSpPr>
        <p:grpSp>
          <p:nvGrpSpPr>
            <p:cNvPr id="709" name="Google Shape;709;g3245f3b6b88_4_330"/>
            <p:cNvGrpSpPr/>
            <p:nvPr/>
          </p:nvGrpSpPr>
          <p:grpSpPr>
            <a:xfrm>
              <a:off x="87956" y="1640312"/>
              <a:ext cx="5325061" cy="3315844"/>
              <a:chOff x="161575" y="1102725"/>
              <a:chExt cx="6475026" cy="4356075"/>
            </a:xfrm>
          </p:grpSpPr>
          <p:pic>
            <p:nvPicPr>
              <p:cNvPr id="710" name="Google Shape;710;g3245f3b6b88_4_330"/>
              <p:cNvPicPr preferRelativeResize="0"/>
              <p:nvPr/>
            </p:nvPicPr>
            <p:blipFill rotWithShape="1">
              <a:blip r:embed="rId4">
                <a:alphaModFix/>
              </a:blip>
              <a:srcRect r="7646"/>
              <a:stretch/>
            </p:blipFill>
            <p:spPr>
              <a:xfrm>
                <a:off x="161575" y="1102725"/>
                <a:ext cx="6475026" cy="4356075"/>
              </a:xfrm>
              <a:prstGeom prst="rect">
                <a:avLst/>
              </a:prstGeom>
              <a:noFill/>
              <a:ln>
                <a:noFill/>
              </a:ln>
            </p:spPr>
          </p:pic>
          <p:sp>
            <p:nvSpPr>
              <p:cNvPr id="711" name="Google Shape;711;g3245f3b6b88_4_330"/>
              <p:cNvSpPr/>
              <p:nvPr/>
            </p:nvSpPr>
            <p:spPr>
              <a:xfrm>
                <a:off x="4970925" y="1767425"/>
                <a:ext cx="1592400" cy="604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Using GEECS python api as the environment</a:t>
                </a:r>
                <a:endParaRPr sz="1000" b="1" i="0" u="none" strike="noStrike" cap="none">
                  <a:solidFill>
                    <a:srgbClr val="000000"/>
                  </a:solidFill>
                  <a:latin typeface="Arial"/>
                  <a:ea typeface="Arial"/>
                  <a:cs typeface="Arial"/>
                  <a:sym typeface="Arial"/>
                </a:endParaRPr>
              </a:p>
            </p:txBody>
          </p:sp>
          <p:cxnSp>
            <p:nvCxnSpPr>
              <p:cNvPr id="712" name="Google Shape;712;g3245f3b6b88_4_330"/>
              <p:cNvCxnSpPr>
                <a:stCxn id="711" idx="1"/>
              </p:cNvCxnSpPr>
              <p:nvPr/>
            </p:nvCxnSpPr>
            <p:spPr>
              <a:xfrm rot="10800000">
                <a:off x="4473825" y="1712075"/>
                <a:ext cx="497100" cy="357600"/>
              </a:xfrm>
              <a:prstGeom prst="straightConnector1">
                <a:avLst/>
              </a:prstGeom>
              <a:noFill/>
              <a:ln w="38100" cap="flat" cmpd="sng">
                <a:solidFill>
                  <a:schemeClr val="lt1"/>
                </a:solidFill>
                <a:prstDash val="solid"/>
                <a:round/>
                <a:headEnd type="none" w="sm" len="sm"/>
                <a:tailEnd type="triangle" w="med" len="med"/>
              </a:ln>
            </p:spPr>
          </p:cxnSp>
          <p:sp>
            <p:nvSpPr>
              <p:cNvPr id="713" name="Google Shape;713;g3245f3b6b88_4_330"/>
              <p:cNvSpPr/>
              <p:nvPr/>
            </p:nvSpPr>
            <p:spPr>
              <a:xfrm>
                <a:off x="4503600" y="3154425"/>
                <a:ext cx="1592400" cy="604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Adding the variables you want to change</a:t>
                </a:r>
                <a:endParaRPr sz="1000" b="1" i="0" u="none" strike="noStrike" cap="none">
                  <a:solidFill>
                    <a:srgbClr val="000000"/>
                  </a:solidFill>
                  <a:latin typeface="Arial"/>
                  <a:ea typeface="Arial"/>
                  <a:cs typeface="Arial"/>
                  <a:sym typeface="Arial"/>
                </a:endParaRPr>
              </a:p>
            </p:txBody>
          </p:sp>
          <p:cxnSp>
            <p:nvCxnSpPr>
              <p:cNvPr id="714" name="Google Shape;714;g3245f3b6b88_4_330"/>
              <p:cNvCxnSpPr>
                <a:stCxn id="713" idx="1"/>
              </p:cNvCxnSpPr>
              <p:nvPr/>
            </p:nvCxnSpPr>
            <p:spPr>
              <a:xfrm rot="10800000">
                <a:off x="4006500" y="3099075"/>
                <a:ext cx="497100" cy="357600"/>
              </a:xfrm>
              <a:prstGeom prst="straightConnector1">
                <a:avLst/>
              </a:prstGeom>
              <a:noFill/>
              <a:ln w="38100" cap="flat" cmpd="sng">
                <a:solidFill>
                  <a:schemeClr val="lt1"/>
                </a:solidFill>
                <a:prstDash val="solid"/>
                <a:round/>
                <a:headEnd type="none" w="sm" len="sm"/>
                <a:tailEnd type="triangle" w="med" len="med"/>
              </a:ln>
            </p:spPr>
          </p:cxnSp>
          <p:sp>
            <p:nvSpPr>
              <p:cNvPr id="715" name="Google Shape;715;g3245f3b6b88_4_330"/>
              <p:cNvSpPr/>
              <p:nvPr/>
            </p:nvSpPr>
            <p:spPr>
              <a:xfrm>
                <a:off x="4821700" y="4172125"/>
                <a:ext cx="1592400" cy="604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Add observable variables or custom functions </a:t>
                </a:r>
                <a:endParaRPr sz="1000" b="1" i="0" u="none" strike="noStrike" cap="none">
                  <a:solidFill>
                    <a:srgbClr val="000000"/>
                  </a:solidFill>
                  <a:latin typeface="Arial"/>
                  <a:ea typeface="Arial"/>
                  <a:cs typeface="Arial"/>
                  <a:sym typeface="Arial"/>
                </a:endParaRPr>
              </a:p>
            </p:txBody>
          </p:sp>
          <p:cxnSp>
            <p:nvCxnSpPr>
              <p:cNvPr id="716" name="Google Shape;716;g3245f3b6b88_4_330"/>
              <p:cNvCxnSpPr>
                <a:stCxn id="715" idx="1"/>
              </p:cNvCxnSpPr>
              <p:nvPr/>
            </p:nvCxnSpPr>
            <p:spPr>
              <a:xfrm flipH="1">
                <a:off x="4160800" y="4474375"/>
                <a:ext cx="660900" cy="386100"/>
              </a:xfrm>
              <a:prstGeom prst="straightConnector1">
                <a:avLst/>
              </a:prstGeom>
              <a:noFill/>
              <a:ln w="38100" cap="flat" cmpd="sng">
                <a:solidFill>
                  <a:schemeClr val="lt1"/>
                </a:solidFill>
                <a:prstDash val="solid"/>
                <a:round/>
                <a:headEnd type="none" w="sm" len="sm"/>
                <a:tailEnd type="triangle" w="med" len="med"/>
              </a:ln>
            </p:spPr>
          </p:cxnSp>
        </p:grpSp>
        <p:cxnSp>
          <p:nvCxnSpPr>
            <p:cNvPr id="717" name="Google Shape;717;g3245f3b6b88_4_330"/>
            <p:cNvCxnSpPr/>
            <p:nvPr/>
          </p:nvCxnSpPr>
          <p:spPr>
            <a:xfrm rot="10800000" flipH="1">
              <a:off x="4968427" y="2790738"/>
              <a:ext cx="1460100" cy="641400"/>
            </a:xfrm>
            <a:prstGeom prst="straightConnector1">
              <a:avLst/>
            </a:prstGeom>
            <a:noFill/>
            <a:ln w="38100" cap="flat" cmpd="sng">
              <a:solidFill>
                <a:schemeClr val="lt2"/>
              </a:solidFill>
              <a:prstDash val="solid"/>
              <a:round/>
              <a:headEnd type="none" w="sm" len="sm"/>
              <a:tailEnd type="triangle" w="med" len="med"/>
            </a:ln>
          </p:spPr>
        </p:cxnSp>
        <p:cxnSp>
          <p:nvCxnSpPr>
            <p:cNvPr id="718" name="Google Shape;718;g3245f3b6b88_4_330"/>
            <p:cNvCxnSpPr>
              <a:stCxn id="715" idx="3"/>
            </p:cNvCxnSpPr>
            <p:nvPr/>
          </p:nvCxnSpPr>
          <p:spPr>
            <a:xfrm>
              <a:off x="5230032" y="4206812"/>
              <a:ext cx="1186200" cy="683400"/>
            </a:xfrm>
            <a:prstGeom prst="straightConnector1">
              <a:avLst/>
            </a:prstGeom>
            <a:noFill/>
            <a:ln w="38100" cap="flat" cmpd="sng">
              <a:solidFill>
                <a:schemeClr val="lt2"/>
              </a:solidFill>
              <a:prstDash val="solid"/>
              <a:round/>
              <a:headEnd type="none" w="sm" len="sm"/>
              <a:tailEnd type="triangle" w="med" len="med"/>
            </a:ln>
          </p:spPr>
        </p:cxnSp>
      </p:grpSp>
      <p:sp>
        <p:nvSpPr>
          <p:cNvPr id="719" name="Google Shape;719;g3245f3b6b88_4_330"/>
          <p:cNvSpPr txBox="1"/>
          <p:nvPr/>
        </p:nvSpPr>
        <p:spPr>
          <a:xfrm>
            <a:off x="545150" y="5159800"/>
            <a:ext cx="6625200" cy="1422000"/>
          </a:xfrm>
          <a:prstGeom prst="rect">
            <a:avLst/>
          </a:prstGeom>
          <a:noFill/>
          <a:ln>
            <a:noFill/>
          </a:ln>
        </p:spPr>
        <p:txBody>
          <a:bodyPr spcFirstLastPara="1" wrap="square" lIns="91425" tIns="91425" rIns="91425" bIns="91425" anchor="t" anchorCtr="0">
            <a:noAutofit/>
          </a:bodyPr>
          <a:lstStyle/>
          <a:p>
            <a:pPr marL="457200" marR="0" lvl="0" indent="-349250" algn="l" rtl="0">
              <a:lnSpc>
                <a:spcPct val="100000"/>
              </a:lnSpc>
              <a:spcBef>
                <a:spcPts val="0"/>
              </a:spcBef>
              <a:spcAft>
                <a:spcPts val="0"/>
              </a:spcAft>
              <a:buClr>
                <a:schemeClr val="dk2"/>
              </a:buClr>
              <a:buSzPts val="1900"/>
              <a:buFont typeface="Arial"/>
              <a:buChar char="●"/>
            </a:pPr>
            <a:r>
              <a:rPr lang="en-US" sz="1900">
                <a:solidFill>
                  <a:schemeClr val="dk2"/>
                </a:solidFill>
              </a:rPr>
              <a:t>One </a:t>
            </a:r>
            <a:r>
              <a:rPr lang="en-US" sz="1900" b="0" i="0" u="none" strike="noStrike" cap="none">
                <a:solidFill>
                  <a:schemeClr val="dk2"/>
                </a:solidFill>
                <a:latin typeface="Arial"/>
                <a:ea typeface="Arial"/>
                <a:cs typeface="Arial"/>
                <a:sym typeface="Arial"/>
              </a:rPr>
              <a:t>configuration </a:t>
            </a:r>
            <a:r>
              <a:rPr lang="en-US" sz="1900">
                <a:solidFill>
                  <a:schemeClr val="dk2"/>
                </a:solidFill>
              </a:rPr>
              <a:t>for easy setup</a:t>
            </a:r>
            <a:r>
              <a:rPr lang="en-US" sz="1900" b="0" i="0" u="none" strike="noStrike" cap="none">
                <a:solidFill>
                  <a:schemeClr val="dk2"/>
                </a:solidFill>
                <a:latin typeface="Arial"/>
                <a:ea typeface="Arial"/>
                <a:cs typeface="Arial"/>
                <a:sym typeface="Arial"/>
              </a:rPr>
              <a:t>.</a:t>
            </a:r>
            <a:endParaRPr sz="1900" b="0" i="0" u="none" strike="noStrike" cap="none">
              <a:solidFill>
                <a:schemeClr val="dk2"/>
              </a:solidFill>
              <a:latin typeface="Arial"/>
              <a:ea typeface="Arial"/>
              <a:cs typeface="Arial"/>
              <a:sym typeface="Arial"/>
            </a:endParaRPr>
          </a:p>
          <a:p>
            <a:pPr marL="914400" marR="0" lvl="1" indent="-336550" algn="l" rtl="0">
              <a:lnSpc>
                <a:spcPct val="100000"/>
              </a:lnSpc>
              <a:spcBef>
                <a:spcPts val="0"/>
              </a:spcBef>
              <a:spcAft>
                <a:spcPts val="0"/>
              </a:spcAft>
              <a:buClr>
                <a:schemeClr val="dk2"/>
              </a:buClr>
              <a:buSzPts val="1700"/>
              <a:buFont typeface="Arial"/>
              <a:buChar char="○"/>
            </a:pPr>
            <a:r>
              <a:rPr lang="en-US" sz="1700" b="0" i="0" u="none" strike="noStrike" cap="none">
                <a:solidFill>
                  <a:schemeClr val="dk2"/>
                </a:solidFill>
                <a:latin typeface="Arial"/>
                <a:ea typeface="Arial"/>
                <a:cs typeface="Arial"/>
                <a:sym typeface="Arial"/>
              </a:rPr>
              <a:t>Users can add variables and observables without any need for programming.</a:t>
            </a:r>
            <a:endParaRPr sz="1700" b="0" i="0" u="none" strike="noStrike" cap="none">
              <a:solidFill>
                <a:schemeClr val="dk2"/>
              </a:solidFill>
              <a:latin typeface="Arial"/>
              <a:ea typeface="Arial"/>
              <a:cs typeface="Arial"/>
              <a:sym typeface="Arial"/>
            </a:endParaRPr>
          </a:p>
          <a:p>
            <a:pPr marL="914400" marR="0" lvl="1" indent="-336550" algn="l" rtl="0">
              <a:lnSpc>
                <a:spcPct val="100000"/>
              </a:lnSpc>
              <a:spcBef>
                <a:spcPts val="0"/>
              </a:spcBef>
              <a:spcAft>
                <a:spcPts val="0"/>
              </a:spcAft>
              <a:buClr>
                <a:schemeClr val="dk2"/>
              </a:buClr>
              <a:buSzPts val="1700"/>
              <a:buFont typeface="Arial"/>
              <a:buChar char="○"/>
            </a:pPr>
            <a:r>
              <a:rPr lang="en-US" sz="1700" b="0" i="0" u="none" strike="noStrike" cap="none">
                <a:solidFill>
                  <a:schemeClr val="dk2"/>
                </a:solidFill>
                <a:latin typeface="Arial"/>
                <a:ea typeface="Arial"/>
                <a:cs typeface="Arial"/>
                <a:sym typeface="Arial"/>
              </a:rPr>
              <a:t>Abstraction from all Xopt and GEECS backend.</a:t>
            </a:r>
            <a:endParaRPr sz="1700" b="0" i="0" u="none" strike="noStrike" cap="none">
              <a:solidFill>
                <a:schemeClr val="dk2"/>
              </a:solidFill>
              <a:latin typeface="Arial"/>
              <a:ea typeface="Arial"/>
              <a:cs typeface="Arial"/>
              <a:sym typeface="Arial"/>
            </a:endParaRPr>
          </a:p>
          <a:p>
            <a:pPr marL="914400" marR="0" lvl="1" indent="-336550" algn="l" rtl="0">
              <a:lnSpc>
                <a:spcPct val="100000"/>
              </a:lnSpc>
              <a:spcBef>
                <a:spcPts val="0"/>
              </a:spcBef>
              <a:spcAft>
                <a:spcPts val="0"/>
              </a:spcAft>
              <a:buClr>
                <a:schemeClr val="dk2"/>
              </a:buClr>
              <a:buSzPts val="1700"/>
              <a:buFont typeface="Arial"/>
              <a:buChar char="○"/>
            </a:pPr>
            <a:r>
              <a:rPr lang="en-US" sz="1700" b="0" i="0" u="none" strike="noStrike" cap="none">
                <a:solidFill>
                  <a:schemeClr val="dk2"/>
                </a:solidFill>
                <a:latin typeface="Arial"/>
                <a:ea typeface="Arial"/>
                <a:cs typeface="Arial"/>
                <a:sym typeface="Arial"/>
              </a:rPr>
              <a:t>Ability to write custom functions.</a:t>
            </a:r>
            <a:endParaRPr sz="1700" b="0" i="0" u="none" strike="noStrike" cap="none">
              <a:solidFill>
                <a:schemeClr val="dk2"/>
              </a:solidFill>
              <a:latin typeface="Arial"/>
              <a:ea typeface="Arial"/>
              <a:cs typeface="Arial"/>
              <a:sym typeface="Arial"/>
            </a:endParaRPr>
          </a:p>
        </p:txBody>
      </p:sp>
      <p:sp>
        <p:nvSpPr>
          <p:cNvPr id="720" name="Google Shape;720;g3245f3b6b88_4_330"/>
          <p:cNvSpPr txBox="1"/>
          <p:nvPr/>
        </p:nvSpPr>
        <p:spPr>
          <a:xfrm>
            <a:off x="7693025" y="5666200"/>
            <a:ext cx="4024800" cy="761400"/>
          </a:xfrm>
          <a:prstGeom prst="rect">
            <a:avLst/>
          </a:prstGeom>
          <a:noFill/>
          <a:ln>
            <a:noFill/>
          </a:ln>
        </p:spPr>
        <p:txBody>
          <a:bodyPr spcFirstLastPara="1" wrap="square" lIns="91425" tIns="91425" rIns="91425" bIns="91425" anchor="t" anchorCtr="0">
            <a:noAutofit/>
          </a:bodyPr>
          <a:lstStyle/>
          <a:p>
            <a:pPr marL="457200" marR="0" lvl="0" indent="-349250" algn="l" rtl="0">
              <a:lnSpc>
                <a:spcPct val="100000"/>
              </a:lnSpc>
              <a:spcBef>
                <a:spcPts val="0"/>
              </a:spcBef>
              <a:spcAft>
                <a:spcPts val="0"/>
              </a:spcAft>
              <a:buClr>
                <a:schemeClr val="dk2"/>
              </a:buClr>
              <a:buSzPts val="1900"/>
              <a:buFont typeface="Arial"/>
              <a:buChar char="●"/>
            </a:pPr>
            <a:r>
              <a:rPr lang="en-US" sz="1900" b="0" i="0" u="none" strike="noStrike" cap="none">
                <a:solidFill>
                  <a:schemeClr val="dk2"/>
                </a:solidFill>
                <a:latin typeface="Arial"/>
                <a:ea typeface="Arial"/>
                <a:cs typeface="Arial"/>
                <a:sym typeface="Arial"/>
              </a:rPr>
              <a:t>Seamless GUI integration with Badger to create routines.</a:t>
            </a:r>
            <a:endParaRPr sz="1900" b="0" i="0" u="none" strike="noStrike" cap="none">
              <a:solidFill>
                <a:schemeClr val="dk2"/>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3245f3b6b88_4_392"/>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480"/>
              </a:spcBef>
              <a:spcAft>
                <a:spcPts val="0"/>
              </a:spcAft>
              <a:buSzPts val="2400"/>
              <a:buNone/>
            </a:pPr>
            <a:r>
              <a:rPr lang="en-US"/>
              <a:t>Xopt Badger Reduces PMQ Alignment Time from 3 hours to 5 minutes</a:t>
            </a:r>
            <a:endParaRPr/>
          </a:p>
        </p:txBody>
      </p:sp>
      <p:sp>
        <p:nvSpPr>
          <p:cNvPr id="727" name="Google Shape;727;g3245f3b6b88_4_392"/>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13</a:t>
            </a:fld>
            <a:endParaRPr/>
          </a:p>
        </p:txBody>
      </p:sp>
      <p:pic>
        <p:nvPicPr>
          <p:cNvPr id="728" name="Google Shape;728;g3245f3b6b88_4_392"/>
          <p:cNvPicPr preferRelativeResize="0"/>
          <p:nvPr/>
        </p:nvPicPr>
        <p:blipFill rotWithShape="1">
          <a:blip r:embed="rId3">
            <a:alphaModFix/>
          </a:blip>
          <a:srcRect l="38744" t="4425"/>
          <a:stretch/>
        </p:blipFill>
        <p:spPr>
          <a:xfrm>
            <a:off x="233425" y="1122525"/>
            <a:ext cx="4441051" cy="5363725"/>
          </a:xfrm>
          <a:prstGeom prst="rect">
            <a:avLst/>
          </a:prstGeom>
          <a:noFill/>
          <a:ln>
            <a:noFill/>
          </a:ln>
        </p:spPr>
      </p:pic>
      <p:sp>
        <p:nvSpPr>
          <p:cNvPr id="729" name="Google Shape;729;g3245f3b6b88_4_392"/>
          <p:cNvSpPr txBox="1"/>
          <p:nvPr/>
        </p:nvSpPr>
        <p:spPr>
          <a:xfrm>
            <a:off x="4812425" y="3191350"/>
            <a:ext cx="7179000" cy="18471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1" i="0" u="none" strike="noStrike" cap="none">
                <a:solidFill>
                  <a:srgbClr val="000000"/>
                </a:solidFill>
                <a:latin typeface="Arial"/>
                <a:ea typeface="Arial"/>
                <a:cs typeface="Arial"/>
                <a:sym typeface="Arial"/>
              </a:rPr>
              <a:t>Successfully used Badger to optimize PMQ triplet alignment instead of manual 4D scan.</a:t>
            </a:r>
            <a:endParaRPr sz="1800" b="1"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Char char="●"/>
            </a:pPr>
            <a:r>
              <a:rPr lang="en-US" sz="1800" i="0" u="none" strike="noStrike" cap="none">
                <a:solidFill>
                  <a:srgbClr val="000000"/>
                </a:solidFill>
              </a:rPr>
              <a:t>Maximized diode laser transmission through dual-pinhole system.</a:t>
            </a:r>
            <a:endParaRPr sz="1800" i="0" u="none" strike="noStrike" cap="none">
              <a:solidFill>
                <a:srgbClr val="000000"/>
              </a:solidFill>
            </a:endParaRPr>
          </a:p>
          <a:p>
            <a:pPr marL="457200" marR="0" lvl="0" indent="-342900" algn="l" rtl="0">
              <a:lnSpc>
                <a:spcPct val="100000"/>
              </a:lnSpc>
              <a:spcBef>
                <a:spcPts val="0"/>
              </a:spcBef>
              <a:spcAft>
                <a:spcPts val="0"/>
              </a:spcAft>
              <a:buClr>
                <a:srgbClr val="000000"/>
              </a:buClr>
              <a:buSzPts val="1800"/>
              <a:buChar char="●"/>
            </a:pPr>
            <a:r>
              <a:rPr lang="en-US" sz="1800" i="0" u="none" strike="noStrike" cap="none">
                <a:solidFill>
                  <a:srgbClr val="000000"/>
                </a:solidFill>
              </a:rPr>
              <a:t>Future use is the alignment of 12 downstream magnets for steering and focussing.</a:t>
            </a:r>
            <a:endParaRPr sz="1800" i="0" u="none" strike="noStrike" cap="none">
              <a:solidFill>
                <a:srgbClr val="000000"/>
              </a:solidFill>
            </a:endParaRPr>
          </a:p>
        </p:txBody>
      </p:sp>
      <p:sp>
        <p:nvSpPr>
          <p:cNvPr id="730" name="Google Shape;730;g3245f3b6b88_4_392"/>
          <p:cNvSpPr txBox="1"/>
          <p:nvPr/>
        </p:nvSpPr>
        <p:spPr>
          <a:xfrm>
            <a:off x="5046850" y="5219875"/>
            <a:ext cx="6369000" cy="162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Other Examples Include-</a:t>
            </a:r>
            <a:endParaRPr sz="1800" b="1" i="0" u="none" strike="noStrike" cap="none">
              <a:solidFill>
                <a:schemeClr val="dk1"/>
              </a:solidFill>
              <a:latin typeface="Arial"/>
              <a:ea typeface="Arial"/>
              <a:cs typeface="Arial"/>
              <a:sym typeface="Arial"/>
            </a:endParaRPr>
          </a:p>
          <a:p>
            <a:pPr marL="457200" marR="0" lvl="0" indent="-342900" algn="l" rtl="0">
              <a:lnSpc>
                <a:spcPct val="100000"/>
              </a:lnSpc>
              <a:spcBef>
                <a:spcPts val="480"/>
              </a:spcBef>
              <a:spcAft>
                <a:spcPts val="0"/>
              </a:spcAft>
              <a:buClr>
                <a:schemeClr val="dk1"/>
              </a:buClr>
              <a:buSzPts val="1800"/>
              <a:buFont typeface="Arial"/>
              <a:buAutoNum type="arabicPeriod"/>
            </a:pPr>
            <a:r>
              <a:rPr lang="en-US" sz="1800" b="0" i="0" u="none" strike="noStrike" cap="none">
                <a:solidFill>
                  <a:schemeClr val="dk1"/>
                </a:solidFill>
                <a:latin typeface="Arial"/>
                <a:ea typeface="Arial"/>
                <a:cs typeface="Arial"/>
                <a:sym typeface="Arial"/>
              </a:rPr>
              <a:t>Alignment of plasma channel with drive laser across 2D space in BELLA PW system.</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AutoNum type="arabicPeriod"/>
            </a:pPr>
            <a:r>
              <a:rPr lang="en-US" sz="1800" b="0" i="0" u="none" strike="noStrike" cap="none">
                <a:solidFill>
                  <a:schemeClr val="dk1"/>
                </a:solidFill>
                <a:latin typeface="Arial"/>
                <a:ea typeface="Arial"/>
                <a:cs typeface="Arial"/>
                <a:sym typeface="Arial"/>
              </a:rPr>
              <a:t>Target and focal position alignment in BELLA</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48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grpSp>
        <p:nvGrpSpPr>
          <p:cNvPr id="731" name="Google Shape;731;g3245f3b6b88_4_392"/>
          <p:cNvGrpSpPr/>
          <p:nvPr/>
        </p:nvGrpSpPr>
        <p:grpSpPr>
          <a:xfrm>
            <a:off x="5345350" y="1122525"/>
            <a:ext cx="4441049" cy="1735000"/>
            <a:chOff x="5217425" y="1122525"/>
            <a:chExt cx="4441049" cy="1735000"/>
          </a:xfrm>
        </p:grpSpPr>
        <p:pic>
          <p:nvPicPr>
            <p:cNvPr id="732" name="Google Shape;732;g3245f3b6b88_4_392"/>
            <p:cNvPicPr preferRelativeResize="0"/>
            <p:nvPr/>
          </p:nvPicPr>
          <p:blipFill rotWithShape="1">
            <a:blip r:embed="rId4">
              <a:alphaModFix/>
            </a:blip>
            <a:srcRect r="66301" b="29995"/>
            <a:stretch/>
          </p:blipFill>
          <p:spPr>
            <a:xfrm>
              <a:off x="5217425" y="1122525"/>
              <a:ext cx="4441049" cy="1734975"/>
            </a:xfrm>
            <a:prstGeom prst="rect">
              <a:avLst/>
            </a:prstGeom>
            <a:noFill/>
            <a:ln>
              <a:noFill/>
            </a:ln>
          </p:spPr>
        </p:pic>
        <p:sp>
          <p:nvSpPr>
            <p:cNvPr id="733" name="Google Shape;733;g3245f3b6b88_4_392"/>
            <p:cNvSpPr/>
            <p:nvPr/>
          </p:nvSpPr>
          <p:spPr>
            <a:xfrm>
              <a:off x="7605775" y="2089825"/>
              <a:ext cx="2052600" cy="767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34" name="Google Shape;734;g3245f3b6b88_4_392"/>
          <p:cNvPicPr preferRelativeResize="0"/>
          <p:nvPr/>
        </p:nvPicPr>
        <p:blipFill rotWithShape="1">
          <a:blip r:embed="rId5">
            <a:alphaModFix/>
          </a:blip>
          <a:srcRect/>
          <a:stretch/>
        </p:blipFill>
        <p:spPr>
          <a:xfrm>
            <a:off x="9910375" y="1287125"/>
            <a:ext cx="1218142" cy="1012800"/>
          </a:xfrm>
          <a:prstGeom prst="rect">
            <a:avLst/>
          </a:prstGeom>
          <a:noFill/>
          <a:ln>
            <a:noFill/>
          </a:ln>
        </p:spPr>
      </p:pic>
      <p:pic>
        <p:nvPicPr>
          <p:cNvPr id="735" name="Google Shape;735;g3245f3b6b88_4_392"/>
          <p:cNvPicPr preferRelativeResize="0"/>
          <p:nvPr/>
        </p:nvPicPr>
        <p:blipFill rotWithShape="1">
          <a:blip r:embed="rId6">
            <a:alphaModFix amt="83000"/>
          </a:blip>
          <a:srcRect l="22599" t="11445" r="21679" b="13104"/>
          <a:stretch/>
        </p:blipFill>
        <p:spPr>
          <a:xfrm>
            <a:off x="7539800" y="2061375"/>
            <a:ext cx="597075" cy="688772"/>
          </a:xfrm>
          <a:prstGeom prst="rect">
            <a:avLst/>
          </a:prstGeom>
          <a:noFill/>
          <a:ln>
            <a:noFill/>
          </a:ln>
        </p:spPr>
      </p:pic>
      <p:sp>
        <p:nvSpPr>
          <p:cNvPr id="736" name="Google Shape;736;g3245f3b6b88_4_392"/>
          <p:cNvSpPr/>
          <p:nvPr/>
        </p:nvSpPr>
        <p:spPr>
          <a:xfrm>
            <a:off x="2496034" y="2928317"/>
            <a:ext cx="1612200" cy="566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Target Function - Mean Counts on Camera</a:t>
            </a:r>
            <a:endParaRPr sz="1000" b="1" i="0" u="none" strike="noStrike" cap="none">
              <a:solidFill>
                <a:srgbClr val="000000"/>
              </a:solidFill>
              <a:latin typeface="Arial"/>
              <a:ea typeface="Arial"/>
              <a:cs typeface="Arial"/>
              <a:sym typeface="Arial"/>
            </a:endParaRPr>
          </a:p>
        </p:txBody>
      </p:sp>
      <p:sp>
        <p:nvSpPr>
          <p:cNvPr id="737" name="Google Shape;737;g3245f3b6b88_4_392"/>
          <p:cNvSpPr/>
          <p:nvPr/>
        </p:nvSpPr>
        <p:spPr>
          <a:xfrm>
            <a:off x="2648434" y="3919492"/>
            <a:ext cx="1612200" cy="566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4 Independent Variables on Hexapod</a:t>
            </a:r>
            <a:endParaRPr sz="1000" b="1" i="0" u="none" strike="noStrike" cap="none">
              <a:solidFill>
                <a:srgbClr val="000000"/>
              </a:solidFill>
              <a:latin typeface="Arial"/>
              <a:ea typeface="Arial"/>
              <a:cs typeface="Arial"/>
              <a:sym typeface="Arial"/>
            </a:endParaRPr>
          </a:p>
        </p:txBody>
      </p:sp>
      <p:sp>
        <p:nvSpPr>
          <p:cNvPr id="738" name="Google Shape;738;g3245f3b6b88_4_392"/>
          <p:cNvSpPr/>
          <p:nvPr/>
        </p:nvSpPr>
        <p:spPr>
          <a:xfrm>
            <a:off x="10240830" y="2250645"/>
            <a:ext cx="792300" cy="207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t>Camera</a:t>
            </a:r>
            <a:endParaRPr sz="1200" b="1" i="0" u="none" strike="noStrike" cap="none">
              <a:solidFill>
                <a:srgbClr val="000000"/>
              </a:solidFill>
              <a:latin typeface="Arial"/>
              <a:ea typeface="Arial"/>
              <a:cs typeface="Arial"/>
              <a:sym typeface="Arial"/>
            </a:endParaRPr>
          </a:p>
        </p:txBody>
      </p:sp>
      <p:sp>
        <p:nvSpPr>
          <p:cNvPr id="739" name="Google Shape;739;g3245f3b6b88_4_392"/>
          <p:cNvSpPr/>
          <p:nvPr/>
        </p:nvSpPr>
        <p:spPr>
          <a:xfrm>
            <a:off x="6589625" y="2750150"/>
            <a:ext cx="2559300" cy="365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t>Hexapod w 6 degrees of freedom</a:t>
            </a:r>
            <a:endParaRPr sz="1200" b="1" i="0" u="none" strike="noStrike" cap="none">
              <a:solidFill>
                <a:srgbClr val="000000"/>
              </a:solidFill>
              <a:latin typeface="Arial"/>
              <a:ea typeface="Arial"/>
              <a:cs typeface="Arial"/>
              <a:sym typeface="Arial"/>
            </a:endParaRPr>
          </a:p>
        </p:txBody>
      </p:sp>
      <p:cxnSp>
        <p:nvCxnSpPr>
          <p:cNvPr id="740" name="Google Shape;740;g3245f3b6b88_4_392"/>
          <p:cNvCxnSpPr>
            <a:stCxn id="737" idx="3"/>
            <a:endCxn id="735" idx="1"/>
          </p:cNvCxnSpPr>
          <p:nvPr/>
        </p:nvCxnSpPr>
        <p:spPr>
          <a:xfrm rot="10800000" flipH="1">
            <a:off x="4260634" y="2405692"/>
            <a:ext cx="3279300" cy="1797000"/>
          </a:xfrm>
          <a:prstGeom prst="bentConnector3">
            <a:avLst>
              <a:gd name="adj1" fmla="val 19791"/>
            </a:avLst>
          </a:prstGeom>
          <a:noFill/>
          <a:ln w="28575" cap="flat" cmpd="sng">
            <a:solidFill>
              <a:srgbClr val="FF2600"/>
            </a:solidFill>
            <a:prstDash val="solid"/>
            <a:round/>
            <a:headEnd type="none" w="med" len="med"/>
            <a:tailEnd type="triangle" w="med" len="med"/>
          </a:ln>
        </p:spPr>
      </p:cxnSp>
      <p:sp>
        <p:nvSpPr>
          <p:cNvPr id="741" name="Google Shape;741;g3245f3b6b88_4_392"/>
          <p:cNvSpPr txBox="1"/>
          <p:nvPr/>
        </p:nvSpPr>
        <p:spPr>
          <a:xfrm>
            <a:off x="10452450" y="6427600"/>
            <a:ext cx="12906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a:t>Barber S. et. al </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g3247a7d3516_0_35"/>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480"/>
              </a:spcBef>
              <a:spcAft>
                <a:spcPts val="0"/>
              </a:spcAft>
              <a:buSzPts val="2400"/>
              <a:buNone/>
            </a:pPr>
            <a:r>
              <a:rPr lang="en-US"/>
              <a:t>Overview</a:t>
            </a:r>
            <a:endParaRPr/>
          </a:p>
        </p:txBody>
      </p:sp>
      <p:sp>
        <p:nvSpPr>
          <p:cNvPr id="748" name="Google Shape;748;g3247a7d3516_0_35"/>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1000"/>
              <a:buFont typeface="Times New Roman"/>
              <a:buNone/>
            </a:pPr>
            <a:fld id="{00000000-1234-1234-1234-123412341234}" type="slidenum">
              <a:rPr lang="en-US"/>
              <a:t>14</a:t>
            </a:fld>
            <a:endParaRPr/>
          </a:p>
        </p:txBody>
      </p:sp>
      <p:sp>
        <p:nvSpPr>
          <p:cNvPr id="749" name="Google Shape;749;g3247a7d3516_0_35"/>
          <p:cNvSpPr txBox="1"/>
          <p:nvPr/>
        </p:nvSpPr>
        <p:spPr>
          <a:xfrm>
            <a:off x="1481100" y="1523850"/>
            <a:ext cx="10205100" cy="49095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D9D9D9"/>
              </a:buClr>
              <a:buSzPts val="2400"/>
              <a:buChar char="●"/>
            </a:pPr>
            <a:r>
              <a:rPr lang="en-US" sz="2400" b="1">
                <a:solidFill>
                  <a:srgbClr val="D9D9D9"/>
                </a:solidFill>
              </a:rPr>
              <a:t>Overview of the BELLA Center</a:t>
            </a:r>
            <a:endParaRPr sz="2400" b="1">
              <a:solidFill>
                <a:srgbClr val="D9D9D9"/>
              </a:solidFill>
            </a:endParaRPr>
          </a:p>
          <a:p>
            <a:pPr marL="457200" marR="0" lvl="0" indent="0" algn="l" rtl="0">
              <a:lnSpc>
                <a:spcPct val="100000"/>
              </a:lnSpc>
              <a:spcBef>
                <a:spcPts val="1000"/>
              </a:spcBef>
              <a:spcAft>
                <a:spcPts val="0"/>
              </a:spcAft>
              <a:buNone/>
            </a:pPr>
            <a:endParaRPr sz="2400" b="1">
              <a:solidFill>
                <a:schemeClr val="dk2"/>
              </a:solidFill>
            </a:endParaRPr>
          </a:p>
          <a:p>
            <a:pPr marL="457200" marR="0" lvl="0" indent="-381000" algn="l" rtl="0">
              <a:lnSpc>
                <a:spcPct val="100000"/>
              </a:lnSpc>
              <a:spcBef>
                <a:spcPts val="1000"/>
              </a:spcBef>
              <a:spcAft>
                <a:spcPts val="0"/>
              </a:spcAft>
              <a:buClr>
                <a:srgbClr val="D9D9D9"/>
              </a:buClr>
              <a:buSzPts val="2400"/>
              <a:buChar char="●"/>
            </a:pPr>
            <a:r>
              <a:rPr lang="en-US" sz="2400" b="1">
                <a:solidFill>
                  <a:srgbClr val="D9D9D9"/>
                </a:solidFill>
              </a:rPr>
              <a:t>Bayesian Optimization for LPA experiments</a:t>
            </a:r>
            <a:endParaRPr sz="2400" b="1">
              <a:solidFill>
                <a:srgbClr val="D9D9D9"/>
              </a:solidFill>
            </a:endParaRPr>
          </a:p>
          <a:p>
            <a:pPr marL="914400" marR="0" lvl="1" indent="-368300" algn="l" rtl="0">
              <a:lnSpc>
                <a:spcPct val="100000"/>
              </a:lnSpc>
              <a:spcBef>
                <a:spcPts val="1000"/>
              </a:spcBef>
              <a:spcAft>
                <a:spcPts val="0"/>
              </a:spcAft>
              <a:buClr>
                <a:srgbClr val="D9D9D9"/>
              </a:buClr>
              <a:buSzPts val="2200"/>
              <a:buFont typeface="Arial"/>
              <a:buChar char="○"/>
            </a:pPr>
            <a:r>
              <a:rPr lang="en-US" sz="2200" b="0" i="0" u="none" strike="noStrike" cap="none">
                <a:solidFill>
                  <a:srgbClr val="D9D9D9"/>
                </a:solidFill>
                <a:latin typeface="Arial"/>
                <a:ea typeface="Arial"/>
                <a:cs typeface="Arial"/>
                <a:sym typeface="Arial"/>
              </a:rPr>
              <a:t>GEECS </a:t>
            </a:r>
            <a:r>
              <a:rPr lang="en-US" sz="2200">
                <a:solidFill>
                  <a:srgbClr val="D9D9D9"/>
                </a:solidFill>
              </a:rPr>
              <a:t>Control system and Xopt</a:t>
            </a:r>
            <a:endParaRPr sz="2200" b="0" i="0" u="none" strike="noStrike" cap="none">
              <a:solidFill>
                <a:srgbClr val="D9D9D9"/>
              </a:solidFill>
              <a:latin typeface="Arial"/>
              <a:ea typeface="Arial"/>
              <a:cs typeface="Arial"/>
              <a:sym typeface="Arial"/>
            </a:endParaRPr>
          </a:p>
          <a:p>
            <a:pPr marL="914400" marR="0" lvl="1" indent="-368300" algn="l" rtl="0">
              <a:lnSpc>
                <a:spcPct val="100000"/>
              </a:lnSpc>
              <a:spcBef>
                <a:spcPts val="1000"/>
              </a:spcBef>
              <a:spcAft>
                <a:spcPts val="0"/>
              </a:spcAft>
              <a:buClr>
                <a:srgbClr val="D9D9D9"/>
              </a:buClr>
              <a:buSzPts val="2200"/>
              <a:buFont typeface="Arial"/>
              <a:buChar char="○"/>
            </a:pPr>
            <a:r>
              <a:rPr lang="en-US" sz="2200">
                <a:solidFill>
                  <a:srgbClr val="D9D9D9"/>
                </a:solidFill>
              </a:rPr>
              <a:t>Example optimizations</a:t>
            </a:r>
            <a:endParaRPr sz="2200" b="0" i="0" u="none" strike="noStrike" cap="none">
              <a:solidFill>
                <a:srgbClr val="D9D9D9"/>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2400"/>
              <a:buFont typeface="Arial"/>
              <a:buNone/>
            </a:pPr>
            <a:endParaRPr sz="2400">
              <a:solidFill>
                <a:srgbClr val="D9D9D9"/>
              </a:solidFill>
            </a:endParaRPr>
          </a:p>
          <a:p>
            <a:pPr marL="457200" marR="0" lvl="0" indent="-381000" algn="l" rtl="0">
              <a:lnSpc>
                <a:spcPct val="100000"/>
              </a:lnSpc>
              <a:spcBef>
                <a:spcPts val="1000"/>
              </a:spcBef>
              <a:spcAft>
                <a:spcPts val="0"/>
              </a:spcAft>
              <a:buClr>
                <a:schemeClr val="dk1"/>
              </a:buClr>
              <a:buSzPts val="2400"/>
              <a:buChar char="●"/>
            </a:pPr>
            <a:r>
              <a:rPr lang="en-US" sz="2400" b="1">
                <a:solidFill>
                  <a:schemeClr val="dk1"/>
                </a:solidFill>
              </a:rPr>
              <a:t>Laser stabilization</a:t>
            </a:r>
            <a:endParaRPr sz="2400" b="1">
              <a:solidFill>
                <a:schemeClr val="dk1"/>
              </a:solidFill>
            </a:endParaRPr>
          </a:p>
          <a:p>
            <a:pPr marL="914400" lvl="1" indent="-381000" algn="l" rtl="0">
              <a:spcBef>
                <a:spcPts val="1000"/>
              </a:spcBef>
              <a:spcAft>
                <a:spcPts val="0"/>
              </a:spcAft>
              <a:buClr>
                <a:schemeClr val="dk1"/>
              </a:buClr>
              <a:buSzPts val="2400"/>
              <a:buChar char="○"/>
            </a:pPr>
            <a:r>
              <a:rPr lang="en-US" sz="2400">
                <a:solidFill>
                  <a:schemeClr val="dk1"/>
                </a:solidFill>
              </a:rPr>
              <a:t>PID Loop Laser transverse and longitudinal Stabilization for FEL</a:t>
            </a:r>
            <a:endParaRPr sz="2200">
              <a:solidFill>
                <a:schemeClr val="dk1"/>
              </a:solidFill>
            </a:endParaRPr>
          </a:p>
          <a:p>
            <a:pPr marL="914400" lvl="1" indent="-381000" algn="l" rtl="0">
              <a:spcBef>
                <a:spcPts val="1000"/>
              </a:spcBef>
              <a:spcAft>
                <a:spcPts val="0"/>
              </a:spcAft>
              <a:buClr>
                <a:srgbClr val="D9D9D9"/>
              </a:buClr>
              <a:buSzPts val="2400"/>
              <a:buChar char="○"/>
            </a:pPr>
            <a:r>
              <a:rPr lang="en-US" sz="2400">
                <a:solidFill>
                  <a:srgbClr val="D9D9D9"/>
                </a:solidFill>
              </a:rPr>
              <a:t>ML-based Transverse Laser Stabilization at BELLA PW</a:t>
            </a:r>
            <a:endParaRPr sz="2400">
              <a:solidFill>
                <a:schemeClr val="dk1"/>
              </a:solidFill>
            </a:endParaRPr>
          </a:p>
          <a:p>
            <a:pPr marL="914400" marR="0" lvl="1" indent="-381000" algn="l" rtl="0">
              <a:lnSpc>
                <a:spcPct val="100000"/>
              </a:lnSpc>
              <a:spcBef>
                <a:spcPts val="1000"/>
              </a:spcBef>
              <a:spcAft>
                <a:spcPts val="0"/>
              </a:spcAft>
              <a:buClr>
                <a:srgbClr val="D9D9D9"/>
              </a:buClr>
              <a:buSzPts val="2400"/>
              <a:buChar char="○"/>
            </a:pPr>
            <a:r>
              <a:rPr lang="en-US" sz="2400" i="0" u="none" strike="noStrike" cap="none">
                <a:solidFill>
                  <a:srgbClr val="D9D9D9"/>
                </a:solidFill>
              </a:rPr>
              <a:t>ML enabled Coherent Recombination in Fiber Laser</a:t>
            </a:r>
            <a:endParaRPr sz="2400" i="0" u="none" strike="noStrike" cap="none">
              <a:solidFill>
                <a:srgbClr val="D9D9D9"/>
              </a:solidFill>
            </a:endParaRPr>
          </a:p>
          <a:p>
            <a:pPr marL="914400" marR="0" lvl="0" indent="0" algn="l" rtl="0">
              <a:lnSpc>
                <a:spcPct val="100000"/>
              </a:lnSpc>
              <a:spcBef>
                <a:spcPts val="1000"/>
              </a:spcBef>
              <a:spcAft>
                <a:spcPts val="1000"/>
              </a:spcAft>
              <a:buNone/>
            </a:pPr>
            <a:endParaRPr sz="2200" b="0" i="0" u="none" strike="noStrike" cap="none">
              <a:solidFill>
                <a:schemeClr val="dk2"/>
              </a:solidFill>
              <a:latin typeface="Arial"/>
              <a:ea typeface="Arial"/>
              <a:cs typeface="Arial"/>
              <a:sym typeface="Arial"/>
            </a:endParaRPr>
          </a:p>
        </p:txBody>
      </p:sp>
      <p:grpSp>
        <p:nvGrpSpPr>
          <p:cNvPr id="750" name="Google Shape;750;g3247a7d3516_0_35"/>
          <p:cNvGrpSpPr/>
          <p:nvPr/>
        </p:nvGrpSpPr>
        <p:grpSpPr>
          <a:xfrm>
            <a:off x="729200" y="1500075"/>
            <a:ext cx="365100" cy="4861800"/>
            <a:chOff x="1338800" y="1500075"/>
            <a:chExt cx="365100" cy="4861800"/>
          </a:xfrm>
        </p:grpSpPr>
        <p:cxnSp>
          <p:nvCxnSpPr>
            <p:cNvPr id="751" name="Google Shape;751;g3247a7d3516_0_35"/>
            <p:cNvCxnSpPr/>
            <p:nvPr/>
          </p:nvCxnSpPr>
          <p:spPr>
            <a:xfrm>
              <a:off x="1521350" y="1500075"/>
              <a:ext cx="0" cy="4861800"/>
            </a:xfrm>
            <a:prstGeom prst="straightConnector1">
              <a:avLst/>
            </a:prstGeom>
            <a:noFill/>
            <a:ln w="38100" cap="flat" cmpd="sng">
              <a:solidFill>
                <a:srgbClr val="0B7743"/>
              </a:solidFill>
              <a:prstDash val="solid"/>
              <a:round/>
              <a:headEnd type="none" w="med" len="med"/>
              <a:tailEnd type="none" w="med" len="med"/>
            </a:ln>
          </p:spPr>
        </p:cxnSp>
        <p:sp>
          <p:nvSpPr>
            <p:cNvPr id="752" name="Google Shape;752;g3247a7d3516_0_35"/>
            <p:cNvSpPr/>
            <p:nvPr/>
          </p:nvSpPr>
          <p:spPr>
            <a:xfrm>
              <a:off x="1338800" y="16456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3" name="Google Shape;753;g3247a7d3516_0_35"/>
            <p:cNvSpPr/>
            <p:nvPr/>
          </p:nvSpPr>
          <p:spPr>
            <a:xfrm>
              <a:off x="1338800" y="26350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4" name="Google Shape;754;g3247a7d3516_0_35"/>
            <p:cNvSpPr/>
            <p:nvPr/>
          </p:nvSpPr>
          <p:spPr>
            <a:xfrm>
              <a:off x="1338800" y="45287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324b9729cb3_0_92"/>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15</a:t>
            </a:fld>
            <a:endParaRPr/>
          </a:p>
        </p:txBody>
      </p:sp>
      <p:pic>
        <p:nvPicPr>
          <p:cNvPr id="761" name="Google Shape;761;g324b9729cb3_0_92"/>
          <p:cNvPicPr preferRelativeResize="0"/>
          <p:nvPr/>
        </p:nvPicPr>
        <p:blipFill rotWithShape="1">
          <a:blip r:embed="rId3">
            <a:alphaModFix/>
          </a:blip>
          <a:srcRect/>
          <a:stretch/>
        </p:blipFill>
        <p:spPr>
          <a:xfrm>
            <a:off x="0" y="1178932"/>
            <a:ext cx="12192000" cy="4066663"/>
          </a:xfrm>
          <a:prstGeom prst="rect">
            <a:avLst/>
          </a:prstGeom>
          <a:noFill/>
          <a:ln>
            <a:noFill/>
          </a:ln>
        </p:spPr>
      </p:pic>
      <p:sp>
        <p:nvSpPr>
          <p:cNvPr id="762" name="Google Shape;762;g324b9729cb3_0_92"/>
          <p:cNvSpPr/>
          <p:nvPr/>
        </p:nvSpPr>
        <p:spPr>
          <a:xfrm>
            <a:off x="8279218" y="3829413"/>
            <a:ext cx="2710200" cy="1047300"/>
          </a:xfrm>
          <a:prstGeom prst="parallelogram">
            <a:avLst>
              <a:gd name="adj" fmla="val 0"/>
            </a:avLst>
          </a:prstGeom>
          <a:gradFill>
            <a:gsLst>
              <a:gs pos="0">
                <a:srgbClr val="284A15"/>
              </a:gs>
              <a:gs pos="100000">
                <a:srgbClr val="203E13"/>
              </a:gs>
            </a:gsLst>
            <a:lin ang="5400012" scaled="0"/>
          </a:gra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63" name="Google Shape;763;g324b9729cb3_0_92"/>
          <p:cNvSpPr txBox="1"/>
          <p:nvPr/>
        </p:nvSpPr>
        <p:spPr>
          <a:xfrm>
            <a:off x="8296846" y="3928269"/>
            <a:ext cx="27102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03C"/>
              </a:buClr>
              <a:buSzPts val="1600"/>
              <a:buFont typeface="Arial"/>
              <a:buNone/>
            </a:pPr>
            <a:r>
              <a:rPr lang="en-US" sz="1600" b="1" i="0" u="none" strike="noStrike" cap="none">
                <a:solidFill>
                  <a:schemeClr val="lt1"/>
                </a:solidFill>
              </a:rPr>
              <a:t>BELLA-HTU</a:t>
            </a:r>
            <a:endParaRPr sz="1400" b="1" i="0" u="none" strike="noStrike" cap="none">
              <a:solidFill>
                <a:schemeClr val="lt1"/>
              </a:solidFill>
            </a:endParaRPr>
          </a:p>
          <a:p>
            <a:pPr marL="0" marR="0" lvl="0" indent="0" algn="l" rtl="0">
              <a:lnSpc>
                <a:spcPct val="100000"/>
              </a:lnSpc>
              <a:spcBef>
                <a:spcPts val="0"/>
              </a:spcBef>
              <a:spcAft>
                <a:spcPts val="0"/>
              </a:spcAft>
              <a:buClr>
                <a:srgbClr val="00303C"/>
              </a:buClr>
              <a:buSzPts val="1600"/>
              <a:buFont typeface="Arial"/>
              <a:buNone/>
            </a:pPr>
            <a:r>
              <a:rPr lang="en-US" sz="1600" b="1" i="0" u="none" strike="noStrike" cap="none">
                <a:solidFill>
                  <a:schemeClr val="lt1"/>
                </a:solidFill>
              </a:rPr>
              <a:t>3 Joule in 30fs (100 TW)</a:t>
            </a:r>
            <a:endParaRPr sz="1400" b="1" i="0" u="none" strike="noStrike" cap="none">
              <a:solidFill>
                <a:schemeClr val="lt1"/>
              </a:solidFill>
            </a:endParaRPr>
          </a:p>
          <a:p>
            <a:pPr marL="0" marR="0" lvl="0" indent="0" algn="l" rtl="0">
              <a:lnSpc>
                <a:spcPct val="100000"/>
              </a:lnSpc>
              <a:spcBef>
                <a:spcPts val="0"/>
              </a:spcBef>
              <a:spcAft>
                <a:spcPts val="0"/>
              </a:spcAft>
              <a:buClr>
                <a:srgbClr val="00303C"/>
              </a:buClr>
              <a:buSzPts val="1600"/>
              <a:buFont typeface="Arial"/>
              <a:buNone/>
            </a:pPr>
            <a:r>
              <a:rPr lang="en-US" sz="1600" b="1">
                <a:solidFill>
                  <a:schemeClr val="lt1"/>
                </a:solidFill>
              </a:rPr>
              <a:t>FEL</a:t>
            </a:r>
            <a:endParaRPr sz="1400" b="1" i="0" u="none" strike="noStrike" cap="none">
              <a:solidFill>
                <a:schemeClr val="lt1"/>
              </a:solidFill>
            </a:endParaRPr>
          </a:p>
        </p:txBody>
      </p:sp>
      <p:cxnSp>
        <p:nvCxnSpPr>
          <p:cNvPr id="764" name="Google Shape;764;g324b9729cb3_0_92"/>
          <p:cNvCxnSpPr>
            <a:stCxn id="762" idx="5"/>
          </p:cNvCxnSpPr>
          <p:nvPr/>
        </p:nvCxnSpPr>
        <p:spPr>
          <a:xfrm rot="10800000">
            <a:off x="6836218" y="3606063"/>
            <a:ext cx="1443000" cy="747000"/>
          </a:xfrm>
          <a:prstGeom prst="straightConnector1">
            <a:avLst/>
          </a:prstGeom>
          <a:noFill/>
          <a:ln w="25400" cap="flat" cmpd="sng">
            <a:solidFill>
              <a:srgbClr val="DAEEF3"/>
            </a:solidFill>
            <a:prstDash val="solid"/>
            <a:round/>
            <a:headEnd type="none" w="sm" len="sm"/>
            <a:tailEnd type="stealth" w="lg" len="lg"/>
          </a:ln>
          <a:effectLst>
            <a:outerShdw blurRad="40000" dist="20000" dir="5400000" rotWithShape="0">
              <a:srgbClr val="000000">
                <a:alpha val="37650"/>
              </a:srgbClr>
            </a:outerShdw>
          </a:effectLst>
        </p:spPr>
      </p:cxnSp>
      <p:pic>
        <p:nvPicPr>
          <p:cNvPr id="765" name="Google Shape;765;g324b9729cb3_0_92"/>
          <p:cNvPicPr preferRelativeResize="0"/>
          <p:nvPr/>
        </p:nvPicPr>
        <p:blipFill rotWithShape="1">
          <a:blip r:embed="rId4">
            <a:alphaModFix/>
          </a:blip>
          <a:srcRect/>
          <a:stretch/>
        </p:blipFill>
        <p:spPr>
          <a:xfrm>
            <a:off x="10851410" y="3829413"/>
            <a:ext cx="1300592" cy="103492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g324c27d4008_1_92"/>
          <p:cNvSpPr txBox="1">
            <a:spLocks noGrp="1"/>
          </p:cNvSpPr>
          <p:nvPr>
            <p:ph type="body" idx="2"/>
          </p:nvPr>
        </p:nvSpPr>
        <p:spPr>
          <a:xfrm>
            <a:off x="13" y="-328"/>
            <a:ext cx="12192000" cy="543600"/>
          </a:xfrm>
          <a:prstGeom prst="rect">
            <a:avLst/>
          </a:prstGeom>
          <a:noFill/>
          <a:ln>
            <a:noFill/>
          </a:ln>
        </p:spPr>
        <p:txBody>
          <a:bodyPr spcFirstLastPara="1" wrap="square" lIns="91425" tIns="45700" rIns="91425" bIns="45700" anchor="t" anchorCtr="0">
            <a:noAutofit/>
          </a:bodyPr>
          <a:lstStyle/>
          <a:p>
            <a:pPr marL="457200" lvl="0" indent="-228600" algn="ctr" rtl="0">
              <a:lnSpc>
                <a:spcPct val="100000"/>
              </a:lnSpc>
              <a:spcBef>
                <a:spcPts val="560"/>
              </a:spcBef>
              <a:spcAft>
                <a:spcPts val="0"/>
              </a:spcAft>
              <a:buSzPts val="2800"/>
              <a:buNone/>
            </a:pPr>
            <a:r>
              <a:rPr lang="en-US">
                <a:latin typeface="Arial"/>
                <a:ea typeface="Arial"/>
                <a:cs typeface="Arial"/>
                <a:sym typeface="Arial"/>
              </a:rPr>
              <a:t>Strong coherent enhancement of undulator radiation (FEL gain) at BELLA HTU</a:t>
            </a:r>
            <a:endParaRPr sz="2400" b="0">
              <a:solidFill>
                <a:schemeClr val="dk2"/>
              </a:solidFill>
              <a:latin typeface="Arial"/>
              <a:ea typeface="Arial"/>
              <a:cs typeface="Arial"/>
              <a:sym typeface="Arial"/>
            </a:endParaRPr>
          </a:p>
        </p:txBody>
      </p:sp>
      <p:sp>
        <p:nvSpPr>
          <p:cNvPr id="772" name="Google Shape;772;g324c27d4008_1_92"/>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000"/>
              <a:buFont typeface="Times New Roman"/>
              <a:buNone/>
            </a:pPr>
            <a:fld id="{00000000-1234-1234-1234-123412341234}" type="slidenum">
              <a:rPr lang="en-US"/>
              <a:t>16</a:t>
            </a:fld>
            <a:endParaRPr/>
          </a:p>
        </p:txBody>
      </p:sp>
      <p:grpSp>
        <p:nvGrpSpPr>
          <p:cNvPr id="773" name="Google Shape;773;g324c27d4008_1_92"/>
          <p:cNvGrpSpPr/>
          <p:nvPr/>
        </p:nvGrpSpPr>
        <p:grpSpPr>
          <a:xfrm>
            <a:off x="2671684" y="1108021"/>
            <a:ext cx="5029200" cy="1997796"/>
            <a:chOff x="406935" y="1267303"/>
            <a:chExt cx="5029200" cy="1997796"/>
          </a:xfrm>
        </p:grpSpPr>
        <p:cxnSp>
          <p:nvCxnSpPr>
            <p:cNvPr id="774" name="Google Shape;774;g324c27d4008_1_92"/>
            <p:cNvCxnSpPr/>
            <p:nvPr/>
          </p:nvCxnSpPr>
          <p:spPr>
            <a:xfrm rot="10800000" flipH="1">
              <a:off x="2769135" y="2279623"/>
              <a:ext cx="1352345" cy="13073"/>
            </a:xfrm>
            <a:prstGeom prst="straightConnector1">
              <a:avLst/>
            </a:prstGeom>
            <a:noFill/>
            <a:ln w="25400" cap="flat" cmpd="sng">
              <a:solidFill>
                <a:srgbClr val="7030A0"/>
              </a:solidFill>
              <a:prstDash val="dash"/>
              <a:round/>
              <a:headEnd type="none" w="sm" len="sm"/>
              <a:tailEnd type="triangle" w="med" len="med"/>
            </a:ln>
            <a:effectLst>
              <a:outerShdw blurRad="40000" dist="20000" dir="5400000" rotWithShape="0">
                <a:srgbClr val="000000">
                  <a:alpha val="37647"/>
                </a:srgbClr>
              </a:outerShdw>
            </a:effectLst>
          </p:spPr>
        </p:cxnSp>
        <p:cxnSp>
          <p:nvCxnSpPr>
            <p:cNvPr id="775" name="Google Shape;775;g324c27d4008_1_92"/>
            <p:cNvCxnSpPr/>
            <p:nvPr/>
          </p:nvCxnSpPr>
          <p:spPr>
            <a:xfrm>
              <a:off x="406935" y="2355823"/>
              <a:ext cx="5029200" cy="0"/>
            </a:xfrm>
            <a:prstGeom prst="straightConnector1">
              <a:avLst/>
            </a:prstGeom>
            <a:noFill/>
            <a:ln w="28575" cap="flat" cmpd="sng">
              <a:solidFill>
                <a:srgbClr val="FF0000"/>
              </a:solidFill>
              <a:prstDash val="lgDashDot"/>
              <a:round/>
              <a:headEnd type="none" w="sm" len="sm"/>
              <a:tailEnd type="triangle" w="med" len="med"/>
            </a:ln>
            <a:effectLst>
              <a:outerShdw blurRad="40000" dist="20000" dir="5400000" rotWithShape="0">
                <a:srgbClr val="000000">
                  <a:alpha val="37647"/>
                </a:srgbClr>
              </a:outerShdw>
            </a:effectLst>
          </p:spPr>
        </p:cxnSp>
        <p:sp>
          <p:nvSpPr>
            <p:cNvPr id="776" name="Google Shape;776;g324c27d4008_1_92"/>
            <p:cNvSpPr/>
            <p:nvPr/>
          </p:nvSpPr>
          <p:spPr>
            <a:xfrm>
              <a:off x="1778535" y="2127223"/>
              <a:ext cx="1981200" cy="457200"/>
            </a:xfrm>
            <a:prstGeom prst="rect">
              <a:avLst/>
            </a:prstGeom>
            <a:solidFill>
              <a:srgbClr val="D8D8D8"/>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Undulator</a:t>
              </a:r>
              <a:endParaRPr/>
            </a:p>
          </p:txBody>
        </p:sp>
        <p:sp>
          <p:nvSpPr>
            <p:cNvPr id="777" name="Google Shape;777;g324c27d4008_1_92"/>
            <p:cNvSpPr/>
            <p:nvPr/>
          </p:nvSpPr>
          <p:spPr>
            <a:xfrm>
              <a:off x="547591" y="2127223"/>
              <a:ext cx="533400" cy="457200"/>
            </a:xfrm>
            <a:prstGeom prst="rect">
              <a:avLst/>
            </a:prstGeom>
            <a:solidFill>
              <a:schemeClr val="accent6"/>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ICT</a:t>
              </a:r>
              <a:endParaRPr/>
            </a:p>
          </p:txBody>
        </p:sp>
        <p:sp>
          <p:nvSpPr>
            <p:cNvPr id="778" name="Google Shape;778;g324c27d4008_1_92"/>
            <p:cNvSpPr/>
            <p:nvPr/>
          </p:nvSpPr>
          <p:spPr>
            <a:xfrm>
              <a:off x="4445535" y="2127223"/>
              <a:ext cx="533400" cy="457200"/>
            </a:xfrm>
            <a:prstGeom prst="rect">
              <a:avLst/>
            </a:prstGeom>
            <a:solidFill>
              <a:schemeClr val="accent6"/>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ICT</a:t>
              </a:r>
              <a:endParaRPr/>
            </a:p>
          </p:txBody>
        </p:sp>
        <p:sp>
          <p:nvSpPr>
            <p:cNvPr id="779" name="Google Shape;779;g324c27d4008_1_92"/>
            <p:cNvSpPr/>
            <p:nvPr/>
          </p:nvSpPr>
          <p:spPr>
            <a:xfrm>
              <a:off x="1397535" y="2051023"/>
              <a:ext cx="45719" cy="609600"/>
            </a:xfrm>
            <a:prstGeom prst="rect">
              <a:avLst/>
            </a:prstGeom>
            <a:solidFill>
              <a:schemeClr val="dk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0" name="Google Shape;780;g324c27d4008_1_92"/>
            <p:cNvSpPr/>
            <p:nvPr/>
          </p:nvSpPr>
          <p:spPr>
            <a:xfrm rot="2700000">
              <a:off x="4044766" y="2051023"/>
              <a:ext cx="45719" cy="609600"/>
            </a:xfrm>
            <a:prstGeom prst="rect">
              <a:avLst/>
            </a:prstGeom>
            <a:solidFill>
              <a:schemeClr val="dk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1" name="Google Shape;781;g324c27d4008_1_92"/>
            <p:cNvSpPr txBox="1"/>
            <p:nvPr/>
          </p:nvSpPr>
          <p:spPr>
            <a:xfrm>
              <a:off x="654900" y="2680324"/>
              <a:ext cx="148526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Retractable spoiler pellicle</a:t>
              </a:r>
              <a:endParaRPr/>
            </a:p>
          </p:txBody>
        </p:sp>
        <p:sp>
          <p:nvSpPr>
            <p:cNvPr id="782" name="Google Shape;782;g324c27d4008_1_92"/>
            <p:cNvSpPr txBox="1"/>
            <p:nvPr/>
          </p:nvSpPr>
          <p:spPr>
            <a:xfrm>
              <a:off x="3247306" y="2645747"/>
              <a:ext cx="1780674"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Exit Pickoff Pellicle</a:t>
              </a:r>
              <a:endParaRPr/>
            </a:p>
          </p:txBody>
        </p:sp>
        <p:sp>
          <p:nvSpPr>
            <p:cNvPr id="783" name="Google Shape;783;g324c27d4008_1_92"/>
            <p:cNvSpPr/>
            <p:nvPr/>
          </p:nvSpPr>
          <p:spPr>
            <a:xfrm>
              <a:off x="3964648" y="1608679"/>
              <a:ext cx="345991" cy="296564"/>
            </a:xfrm>
            <a:prstGeom prst="rect">
              <a:avLst/>
            </a:prstGeom>
            <a:solidFill>
              <a:schemeClr val="accen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Arial"/>
                <a:ea typeface="Arial"/>
                <a:cs typeface="Arial"/>
                <a:sym typeface="Arial"/>
              </a:endParaRPr>
            </a:p>
          </p:txBody>
        </p:sp>
        <p:sp>
          <p:nvSpPr>
            <p:cNvPr id="784" name="Google Shape;784;g324c27d4008_1_92"/>
            <p:cNvSpPr/>
            <p:nvPr/>
          </p:nvSpPr>
          <p:spPr>
            <a:xfrm>
              <a:off x="3870944" y="1299761"/>
              <a:ext cx="533400" cy="457200"/>
            </a:xfrm>
            <a:prstGeom prst="rect">
              <a:avLst/>
            </a:prstGeom>
            <a:solidFill>
              <a:schemeClr val="accen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Arial"/>
                <a:ea typeface="Arial"/>
                <a:cs typeface="Arial"/>
                <a:sym typeface="Arial"/>
              </a:endParaRPr>
            </a:p>
          </p:txBody>
        </p:sp>
        <p:sp>
          <p:nvSpPr>
            <p:cNvPr id="785" name="Google Shape;785;g324c27d4008_1_92"/>
            <p:cNvSpPr txBox="1"/>
            <p:nvPr/>
          </p:nvSpPr>
          <p:spPr>
            <a:xfrm>
              <a:off x="2127963" y="1267303"/>
              <a:ext cx="138371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Optical</a:t>
              </a:r>
              <a:endParaRPr/>
            </a:p>
            <a:p>
              <a:pPr marL="0" marR="0" lvl="0" indent="0" algn="ctr"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spectrometer</a:t>
              </a:r>
              <a:endParaRPr/>
            </a:p>
          </p:txBody>
        </p:sp>
        <p:cxnSp>
          <p:nvCxnSpPr>
            <p:cNvPr id="786" name="Google Shape;786;g324c27d4008_1_92"/>
            <p:cNvCxnSpPr/>
            <p:nvPr/>
          </p:nvCxnSpPr>
          <p:spPr>
            <a:xfrm>
              <a:off x="406935" y="2355823"/>
              <a:ext cx="5029200" cy="0"/>
            </a:xfrm>
            <a:prstGeom prst="straightConnector1">
              <a:avLst/>
            </a:prstGeom>
            <a:noFill/>
            <a:ln w="28575" cap="flat" cmpd="sng">
              <a:solidFill>
                <a:srgbClr val="FF0000">
                  <a:alpha val="22352"/>
                </a:srgbClr>
              </a:solidFill>
              <a:prstDash val="lgDashDot"/>
              <a:round/>
              <a:headEnd type="none" w="sm" len="sm"/>
              <a:tailEnd type="triangle" w="med" len="med"/>
            </a:ln>
            <a:effectLst>
              <a:outerShdw blurRad="40000" dist="20000" dir="5400000" rotWithShape="0">
                <a:srgbClr val="000000">
                  <a:alpha val="37647"/>
                </a:srgbClr>
              </a:outerShdw>
            </a:effectLst>
          </p:spPr>
        </p:cxnSp>
        <p:cxnSp>
          <p:nvCxnSpPr>
            <p:cNvPr id="787" name="Google Shape;787;g324c27d4008_1_92"/>
            <p:cNvCxnSpPr>
              <a:stCxn id="785" idx="3"/>
              <a:endCxn id="784" idx="1"/>
            </p:cNvCxnSpPr>
            <p:nvPr/>
          </p:nvCxnSpPr>
          <p:spPr>
            <a:xfrm rot="10800000" flipH="1">
              <a:off x="3511675" y="1528491"/>
              <a:ext cx="359400" cy="31200"/>
            </a:xfrm>
            <a:prstGeom prst="straightConnector1">
              <a:avLst/>
            </a:prstGeom>
            <a:noFill/>
            <a:ln w="25400" cap="flat" cmpd="sng">
              <a:solidFill>
                <a:schemeClr val="dk1"/>
              </a:solidFill>
              <a:prstDash val="dot"/>
              <a:round/>
              <a:headEnd type="none" w="sm" len="sm"/>
              <a:tailEnd type="triangle" w="med" len="med"/>
            </a:ln>
            <a:effectLst>
              <a:outerShdw blurRad="40000" dist="20000" dir="5400000" rotWithShape="0">
                <a:srgbClr val="000000">
                  <a:alpha val="37647"/>
                </a:srgbClr>
              </a:outerShdw>
            </a:effectLst>
          </p:spPr>
        </p:cxnSp>
        <p:cxnSp>
          <p:nvCxnSpPr>
            <p:cNvPr id="788" name="Google Shape;788;g324c27d4008_1_92"/>
            <p:cNvCxnSpPr/>
            <p:nvPr/>
          </p:nvCxnSpPr>
          <p:spPr>
            <a:xfrm rot="10800000" flipH="1">
              <a:off x="2769135" y="2279623"/>
              <a:ext cx="1352345" cy="13073"/>
            </a:xfrm>
            <a:prstGeom prst="straightConnector1">
              <a:avLst/>
            </a:prstGeom>
            <a:noFill/>
            <a:ln w="25400" cap="flat" cmpd="sng">
              <a:solidFill>
                <a:srgbClr val="7030A0">
                  <a:alpha val="19607"/>
                </a:srgbClr>
              </a:solidFill>
              <a:prstDash val="dash"/>
              <a:round/>
              <a:headEnd type="none" w="sm" len="sm"/>
              <a:tailEnd type="triangle" w="med" len="med"/>
            </a:ln>
            <a:effectLst>
              <a:outerShdw blurRad="40000" dist="20000" dir="5400000" rotWithShape="0">
                <a:srgbClr val="000000">
                  <a:alpha val="37647"/>
                </a:srgbClr>
              </a:outerShdw>
            </a:effectLst>
          </p:spPr>
        </p:cxnSp>
        <p:cxnSp>
          <p:nvCxnSpPr>
            <p:cNvPr id="789" name="Google Shape;789;g324c27d4008_1_92"/>
            <p:cNvCxnSpPr/>
            <p:nvPr/>
          </p:nvCxnSpPr>
          <p:spPr>
            <a:xfrm rot="10800000">
              <a:off x="4121480" y="1899650"/>
              <a:ext cx="0" cy="379973"/>
            </a:xfrm>
            <a:prstGeom prst="straightConnector1">
              <a:avLst/>
            </a:prstGeom>
            <a:noFill/>
            <a:ln w="25400" cap="flat" cmpd="sng">
              <a:solidFill>
                <a:srgbClr val="7030A0"/>
              </a:solidFill>
              <a:prstDash val="dash"/>
              <a:round/>
              <a:headEnd type="none" w="sm" len="sm"/>
              <a:tailEnd type="triangle" w="med" len="med"/>
            </a:ln>
            <a:effectLst>
              <a:outerShdw blurRad="40000" dist="20000" dir="5400000" rotWithShape="0">
                <a:srgbClr val="000000">
                  <a:alpha val="37647"/>
                </a:srgbClr>
              </a:outerShdw>
            </a:effectLst>
          </p:spPr>
        </p:cxnSp>
        <p:sp>
          <p:nvSpPr>
            <p:cNvPr id="790" name="Google Shape;790;g324c27d4008_1_92"/>
            <p:cNvSpPr txBox="1"/>
            <p:nvPr/>
          </p:nvSpPr>
          <p:spPr>
            <a:xfrm>
              <a:off x="895883" y="1607313"/>
              <a:ext cx="44275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FF0000"/>
                  </a:solidFill>
                  <a:latin typeface="Arial"/>
                  <a:ea typeface="Arial"/>
                  <a:cs typeface="Arial"/>
                  <a:sym typeface="Arial"/>
                </a:rPr>
                <a:t>e</a:t>
              </a:r>
              <a:r>
                <a:rPr lang="en-US" sz="2800" b="1" i="0" u="none" strike="noStrike" cap="none" baseline="30000">
                  <a:solidFill>
                    <a:srgbClr val="FF0000"/>
                  </a:solidFill>
                  <a:latin typeface="Arial"/>
                  <a:ea typeface="Arial"/>
                  <a:cs typeface="Arial"/>
                  <a:sym typeface="Arial"/>
                </a:rPr>
                <a:t>-</a:t>
              </a:r>
              <a:endParaRPr sz="2000" b="1" i="0" u="none" strike="noStrike" cap="none" baseline="30000">
                <a:solidFill>
                  <a:srgbClr val="FF0000"/>
                </a:solidFill>
                <a:latin typeface="Arial"/>
                <a:ea typeface="Arial"/>
                <a:cs typeface="Arial"/>
                <a:sym typeface="Arial"/>
              </a:endParaRPr>
            </a:p>
          </p:txBody>
        </p:sp>
        <p:cxnSp>
          <p:nvCxnSpPr>
            <p:cNvPr id="791" name="Google Shape;791;g324c27d4008_1_92"/>
            <p:cNvCxnSpPr/>
            <p:nvPr/>
          </p:nvCxnSpPr>
          <p:spPr>
            <a:xfrm>
              <a:off x="1132163" y="2048003"/>
              <a:ext cx="94030" cy="244693"/>
            </a:xfrm>
            <a:prstGeom prst="straightConnector1">
              <a:avLst/>
            </a:prstGeom>
            <a:noFill/>
            <a:ln w="25400" cap="flat" cmpd="sng">
              <a:solidFill>
                <a:schemeClr val="dk1"/>
              </a:solidFill>
              <a:prstDash val="dot"/>
              <a:round/>
              <a:headEnd type="none" w="sm" len="sm"/>
              <a:tailEnd type="triangle" w="med" len="med"/>
            </a:ln>
            <a:effectLst>
              <a:outerShdw blurRad="40000" dist="20000" dir="5400000" rotWithShape="0">
                <a:srgbClr val="000000">
                  <a:alpha val="37647"/>
                </a:srgbClr>
              </a:outerShdw>
            </a:effectLst>
          </p:spPr>
        </p:cxnSp>
      </p:grpSp>
      <p:grpSp>
        <p:nvGrpSpPr>
          <p:cNvPr id="792" name="Google Shape;792;g324c27d4008_1_92"/>
          <p:cNvGrpSpPr/>
          <p:nvPr/>
        </p:nvGrpSpPr>
        <p:grpSpPr>
          <a:xfrm>
            <a:off x="7872226" y="1235524"/>
            <a:ext cx="3319129" cy="2013155"/>
            <a:chOff x="5548916" y="1275069"/>
            <a:chExt cx="4380698" cy="2662039"/>
          </a:xfrm>
        </p:grpSpPr>
        <p:pic>
          <p:nvPicPr>
            <p:cNvPr id="793" name="Google Shape;793;g324c27d4008_1_92" descr="https://lh7-us.googleusercontent.com/0wQ70UT42y1aB_R1txMKWEjbeSQgARZ9YZb4Aei6qrX6rOTq_FRV6GuG2vDr3k_NJRYIwcKlH9p8AwkT4OW_zJJI4rfS2H8owbbjjfbftExT6An5VqRMMs6PXu9RApeFmErnbqakrgzo06KSjsEj9Qs"/>
            <p:cNvPicPr preferRelativeResize="0"/>
            <p:nvPr/>
          </p:nvPicPr>
          <p:blipFill rotWithShape="1">
            <a:blip r:embed="rId3">
              <a:alphaModFix/>
            </a:blip>
            <a:srcRect l="16048" t="22104" r="9418" b="31595"/>
            <a:stretch/>
          </p:blipFill>
          <p:spPr>
            <a:xfrm>
              <a:off x="5548916" y="1275069"/>
              <a:ext cx="3908100" cy="2214375"/>
            </a:xfrm>
            <a:prstGeom prst="rect">
              <a:avLst/>
            </a:prstGeom>
            <a:noFill/>
            <a:ln>
              <a:noFill/>
            </a:ln>
          </p:spPr>
        </p:pic>
        <p:sp>
          <p:nvSpPr>
            <p:cNvPr id="794" name="Google Shape;794;g324c27d4008_1_92"/>
            <p:cNvSpPr txBox="1"/>
            <p:nvPr/>
          </p:nvSpPr>
          <p:spPr>
            <a:xfrm>
              <a:off x="6288088" y="3426388"/>
              <a:ext cx="896571" cy="3315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100</a:t>
              </a:r>
              <a:endParaRPr sz="1400" b="0" i="0" u="none" strike="noStrike" cap="none">
                <a:solidFill>
                  <a:srgbClr val="000000"/>
                </a:solidFill>
                <a:latin typeface="Arial"/>
                <a:ea typeface="Arial"/>
                <a:cs typeface="Arial"/>
                <a:sym typeface="Arial"/>
              </a:endParaRPr>
            </a:p>
          </p:txBody>
        </p:sp>
        <p:sp>
          <p:nvSpPr>
            <p:cNvPr id="795" name="Google Shape;795;g324c27d4008_1_92"/>
            <p:cNvSpPr txBox="1"/>
            <p:nvPr/>
          </p:nvSpPr>
          <p:spPr>
            <a:xfrm>
              <a:off x="8460086" y="3426388"/>
              <a:ext cx="896571" cy="3315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400</a:t>
              </a:r>
              <a:endParaRPr sz="1400" b="0" i="0" u="none" strike="noStrike" cap="none">
                <a:solidFill>
                  <a:srgbClr val="000000"/>
                </a:solidFill>
                <a:latin typeface="Arial"/>
                <a:ea typeface="Arial"/>
                <a:cs typeface="Arial"/>
                <a:sym typeface="Arial"/>
              </a:endParaRPr>
            </a:p>
          </p:txBody>
        </p:sp>
        <p:sp>
          <p:nvSpPr>
            <p:cNvPr id="796" name="Google Shape;796;g324c27d4008_1_92"/>
            <p:cNvSpPr txBox="1"/>
            <p:nvPr/>
          </p:nvSpPr>
          <p:spPr>
            <a:xfrm>
              <a:off x="9033043" y="3426388"/>
              <a:ext cx="896571" cy="3315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500</a:t>
              </a:r>
              <a:endParaRPr sz="1400" b="0" i="0" u="none" strike="noStrike" cap="none">
                <a:solidFill>
                  <a:srgbClr val="000000"/>
                </a:solidFill>
                <a:latin typeface="Arial"/>
                <a:ea typeface="Arial"/>
                <a:cs typeface="Arial"/>
                <a:sym typeface="Arial"/>
              </a:endParaRPr>
            </a:p>
          </p:txBody>
        </p:sp>
        <p:sp>
          <p:nvSpPr>
            <p:cNvPr id="797" name="Google Shape;797;g324c27d4008_1_92"/>
            <p:cNvSpPr txBox="1"/>
            <p:nvPr/>
          </p:nvSpPr>
          <p:spPr>
            <a:xfrm>
              <a:off x="7725638" y="3426388"/>
              <a:ext cx="896571" cy="3315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300</a:t>
              </a:r>
              <a:endParaRPr sz="1400" b="0" i="0" u="none" strike="noStrike" cap="none">
                <a:solidFill>
                  <a:srgbClr val="000000"/>
                </a:solidFill>
                <a:latin typeface="Arial"/>
                <a:ea typeface="Arial"/>
                <a:cs typeface="Arial"/>
                <a:sym typeface="Arial"/>
              </a:endParaRPr>
            </a:p>
          </p:txBody>
        </p:sp>
        <p:sp>
          <p:nvSpPr>
            <p:cNvPr id="798" name="Google Shape;798;g324c27d4008_1_92"/>
            <p:cNvSpPr txBox="1"/>
            <p:nvPr/>
          </p:nvSpPr>
          <p:spPr>
            <a:xfrm>
              <a:off x="6991191" y="3426388"/>
              <a:ext cx="896571" cy="3315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200</a:t>
              </a:r>
              <a:endParaRPr sz="1400" b="0" i="0" u="none" strike="noStrike" cap="none">
                <a:solidFill>
                  <a:srgbClr val="000000"/>
                </a:solidFill>
                <a:latin typeface="Arial"/>
                <a:ea typeface="Arial"/>
                <a:cs typeface="Arial"/>
                <a:sym typeface="Arial"/>
              </a:endParaRPr>
            </a:p>
          </p:txBody>
        </p:sp>
        <p:sp>
          <p:nvSpPr>
            <p:cNvPr id="799" name="Google Shape;799;g324c27d4008_1_92"/>
            <p:cNvSpPr txBox="1"/>
            <p:nvPr/>
          </p:nvSpPr>
          <p:spPr>
            <a:xfrm>
              <a:off x="5846961" y="3426388"/>
              <a:ext cx="403723" cy="3315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0</a:t>
              </a:r>
              <a:endParaRPr sz="1400" b="0" i="0" u="none" strike="noStrike" cap="none">
                <a:solidFill>
                  <a:srgbClr val="000000"/>
                </a:solidFill>
                <a:latin typeface="Arial"/>
                <a:ea typeface="Arial"/>
                <a:cs typeface="Arial"/>
                <a:sym typeface="Arial"/>
              </a:endParaRPr>
            </a:p>
          </p:txBody>
        </p:sp>
        <p:sp>
          <p:nvSpPr>
            <p:cNvPr id="800" name="Google Shape;800;g324c27d4008_1_92"/>
            <p:cNvSpPr txBox="1"/>
            <p:nvPr/>
          </p:nvSpPr>
          <p:spPr>
            <a:xfrm>
              <a:off x="6886976" y="3605529"/>
              <a:ext cx="1938306" cy="3315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wavelength (nm)</a:t>
              </a:r>
              <a:endParaRPr sz="1400" b="0" i="0" u="none" strike="noStrike" cap="none">
                <a:solidFill>
                  <a:srgbClr val="000000"/>
                </a:solidFill>
                <a:latin typeface="Arial"/>
                <a:ea typeface="Arial"/>
                <a:cs typeface="Arial"/>
                <a:sym typeface="Arial"/>
              </a:endParaRPr>
            </a:p>
          </p:txBody>
        </p:sp>
        <p:sp>
          <p:nvSpPr>
            <p:cNvPr id="801" name="Google Shape;801;g324c27d4008_1_92"/>
            <p:cNvSpPr txBox="1"/>
            <p:nvPr/>
          </p:nvSpPr>
          <p:spPr>
            <a:xfrm>
              <a:off x="5625105" y="1322618"/>
              <a:ext cx="1374860" cy="368426"/>
            </a:xfrm>
            <a:prstGeom prst="rect">
              <a:avLst/>
            </a:prstGeom>
            <a:solidFill>
              <a:schemeClr val="lt1">
                <a:alpha val="66274"/>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Libre Franklin Medium"/>
                  <a:ea typeface="Libre Franklin Medium"/>
                  <a:cs typeface="Libre Franklin Medium"/>
                  <a:sym typeface="Libre Franklin Medium"/>
                </a:rPr>
                <a:t>0</a:t>
              </a:r>
              <a:r>
                <a:rPr lang="en-US" sz="1400" b="0" i="0" u="none" strike="noStrike" cap="none" baseline="30000">
                  <a:solidFill>
                    <a:schemeClr val="dk2"/>
                  </a:solidFill>
                  <a:latin typeface="Libre Franklin Medium"/>
                  <a:ea typeface="Libre Franklin Medium"/>
                  <a:cs typeface="Libre Franklin Medium"/>
                  <a:sym typeface="Libre Franklin Medium"/>
                </a:rPr>
                <a:t>th</a:t>
              </a:r>
              <a:r>
                <a:rPr lang="en-US" sz="1400" b="0" i="0" u="none" strike="noStrike" cap="none">
                  <a:solidFill>
                    <a:schemeClr val="dk2"/>
                  </a:solidFill>
                  <a:latin typeface="Libre Franklin Medium"/>
                  <a:ea typeface="Libre Franklin Medium"/>
                  <a:cs typeface="Libre Franklin Medium"/>
                  <a:sym typeface="Libre Franklin Medium"/>
                </a:rPr>
                <a:t> order</a:t>
              </a:r>
              <a:endParaRPr sz="1200" b="0" i="0" u="none" strike="noStrike" cap="none">
                <a:solidFill>
                  <a:srgbClr val="000000"/>
                </a:solidFill>
                <a:latin typeface="Arial"/>
                <a:ea typeface="Arial"/>
                <a:cs typeface="Arial"/>
                <a:sym typeface="Arial"/>
              </a:endParaRPr>
            </a:p>
          </p:txBody>
        </p:sp>
        <p:sp>
          <p:nvSpPr>
            <p:cNvPr id="802" name="Google Shape;802;g324c27d4008_1_92"/>
            <p:cNvSpPr txBox="1"/>
            <p:nvPr/>
          </p:nvSpPr>
          <p:spPr>
            <a:xfrm>
              <a:off x="7741544" y="1322618"/>
              <a:ext cx="1358535" cy="368426"/>
            </a:xfrm>
            <a:prstGeom prst="rect">
              <a:avLst/>
            </a:prstGeom>
            <a:solidFill>
              <a:schemeClr val="lt1">
                <a:alpha val="66274"/>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Libre Franklin Medium"/>
                  <a:ea typeface="Libre Franklin Medium"/>
                  <a:cs typeface="Libre Franklin Medium"/>
                  <a:sym typeface="Libre Franklin Medium"/>
                </a:rPr>
                <a:t>1</a:t>
              </a:r>
              <a:r>
                <a:rPr lang="en-US" sz="1400" b="0" i="0" u="none" strike="noStrike" cap="none" baseline="30000">
                  <a:solidFill>
                    <a:schemeClr val="dk2"/>
                  </a:solidFill>
                  <a:latin typeface="Libre Franklin Medium"/>
                  <a:ea typeface="Libre Franklin Medium"/>
                  <a:cs typeface="Libre Franklin Medium"/>
                  <a:sym typeface="Libre Franklin Medium"/>
                </a:rPr>
                <a:t>st</a:t>
              </a:r>
              <a:r>
                <a:rPr lang="en-US" sz="1400" b="0" i="0" u="none" strike="noStrike" cap="none">
                  <a:solidFill>
                    <a:schemeClr val="dk2"/>
                  </a:solidFill>
                  <a:latin typeface="Libre Franklin Medium"/>
                  <a:ea typeface="Libre Franklin Medium"/>
                  <a:cs typeface="Libre Franklin Medium"/>
                  <a:sym typeface="Libre Franklin Medium"/>
                </a:rPr>
                <a:t> order</a:t>
              </a:r>
              <a:endParaRPr sz="1200" b="0" i="0" u="none" strike="noStrike" cap="none">
                <a:solidFill>
                  <a:srgbClr val="000000"/>
                </a:solidFill>
                <a:latin typeface="Arial"/>
                <a:ea typeface="Arial"/>
                <a:cs typeface="Arial"/>
                <a:sym typeface="Arial"/>
              </a:endParaRPr>
            </a:p>
          </p:txBody>
        </p:sp>
      </p:grpSp>
      <p:cxnSp>
        <p:nvCxnSpPr>
          <p:cNvPr id="803" name="Google Shape;803;g324c27d4008_1_92"/>
          <p:cNvCxnSpPr/>
          <p:nvPr/>
        </p:nvCxnSpPr>
        <p:spPr>
          <a:xfrm rot="10800000" flipH="1">
            <a:off x="3639951" y="2196920"/>
            <a:ext cx="565492" cy="13074"/>
          </a:xfrm>
          <a:prstGeom prst="straightConnector1">
            <a:avLst/>
          </a:prstGeom>
          <a:noFill/>
          <a:ln w="25400" cap="flat" cmpd="sng">
            <a:solidFill>
              <a:srgbClr val="FF0000">
                <a:alpha val="65882"/>
              </a:srgbClr>
            </a:solidFill>
            <a:prstDash val="dash"/>
            <a:round/>
            <a:headEnd type="none" w="sm" len="sm"/>
            <a:tailEnd type="triangle" w="med" len="med"/>
          </a:ln>
          <a:effectLst>
            <a:outerShdw blurRad="40000" dist="20000" dir="5400000" rotWithShape="0">
              <a:srgbClr val="000000">
                <a:alpha val="37647"/>
              </a:srgbClr>
            </a:outerShdw>
          </a:effectLst>
        </p:spPr>
      </p:cxnSp>
      <p:sp>
        <p:nvSpPr>
          <p:cNvPr id="804" name="Google Shape;804;g324c27d4008_1_92"/>
          <p:cNvSpPr/>
          <p:nvPr/>
        </p:nvSpPr>
        <p:spPr>
          <a:xfrm>
            <a:off x="1109521" y="1974857"/>
            <a:ext cx="668367" cy="457200"/>
          </a:xfrm>
          <a:prstGeom prst="rect">
            <a:avLst/>
          </a:prstGeom>
          <a:solidFill>
            <a:schemeClr val="accent6"/>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LPA</a:t>
            </a:r>
            <a:endParaRPr/>
          </a:p>
        </p:txBody>
      </p:sp>
      <p:cxnSp>
        <p:nvCxnSpPr>
          <p:cNvPr id="805" name="Google Shape;805;g324c27d4008_1_92"/>
          <p:cNvCxnSpPr>
            <a:stCxn id="804" idx="3"/>
          </p:cNvCxnSpPr>
          <p:nvPr/>
        </p:nvCxnSpPr>
        <p:spPr>
          <a:xfrm>
            <a:off x="1777888" y="2203457"/>
            <a:ext cx="822600" cy="0"/>
          </a:xfrm>
          <a:prstGeom prst="straightConnector1">
            <a:avLst/>
          </a:prstGeom>
          <a:noFill/>
          <a:ln w="25400" cap="flat" cmpd="sng">
            <a:solidFill>
              <a:srgbClr val="FF0000">
                <a:alpha val="65882"/>
              </a:srgbClr>
            </a:solidFill>
            <a:prstDash val="dash"/>
            <a:round/>
            <a:headEnd type="none" w="sm" len="sm"/>
            <a:tailEnd type="triangle" w="med" len="med"/>
          </a:ln>
          <a:effectLst>
            <a:outerShdw blurRad="40000" dist="20000" dir="5400000" rotWithShape="0">
              <a:srgbClr val="000000">
                <a:alpha val="37647"/>
              </a:srgbClr>
            </a:outerShdw>
          </a:effectLst>
        </p:spPr>
      </p:cxnSp>
      <p:pic>
        <p:nvPicPr>
          <p:cNvPr id="806" name="Google Shape;806;g324c27d4008_1_92"/>
          <p:cNvPicPr preferRelativeResize="0"/>
          <p:nvPr/>
        </p:nvPicPr>
        <p:blipFill rotWithShape="1">
          <a:blip r:embed="rId4">
            <a:alphaModFix/>
          </a:blip>
          <a:srcRect/>
          <a:stretch/>
        </p:blipFill>
        <p:spPr>
          <a:xfrm>
            <a:off x="832031" y="3373978"/>
            <a:ext cx="6437054" cy="3467777"/>
          </a:xfrm>
          <a:prstGeom prst="rect">
            <a:avLst/>
          </a:prstGeom>
          <a:noFill/>
          <a:ln>
            <a:noFill/>
          </a:ln>
        </p:spPr>
      </p:pic>
      <p:sp>
        <p:nvSpPr>
          <p:cNvPr id="807" name="Google Shape;807;g324c27d4008_1_92"/>
          <p:cNvSpPr txBox="1"/>
          <p:nvPr/>
        </p:nvSpPr>
        <p:spPr>
          <a:xfrm>
            <a:off x="7626666" y="3297901"/>
            <a:ext cx="4133400" cy="3478500"/>
          </a:xfrm>
          <a:prstGeom prst="rect">
            <a:avLst/>
          </a:prstGeom>
          <a:noFill/>
          <a:ln>
            <a:noFill/>
          </a:ln>
        </p:spPr>
        <p:txBody>
          <a:bodyPr spcFirstLastPara="1" wrap="square" lIns="91425" tIns="45700" rIns="91425" bIns="45700" anchor="t" anchorCtr="0">
            <a:spAutoFit/>
          </a:bodyPr>
          <a:lstStyle/>
          <a:p>
            <a:pPr marL="342900" marR="0" lvl="0" indent="-317500" algn="l" rtl="0">
              <a:lnSpc>
                <a:spcPct val="100000"/>
              </a:lnSpc>
              <a:spcBef>
                <a:spcPts val="120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100 MeV electrons, transported through quadrupoles &amp; chicane, to 4-meter strong-focusing undulator</a:t>
            </a:r>
            <a:endParaRPr dirty="0"/>
          </a:p>
          <a:p>
            <a:pPr marL="342900" marR="0" lvl="0" indent="-317500" algn="l" rtl="0">
              <a:lnSpc>
                <a:spcPct val="100000"/>
              </a:lnSpc>
              <a:spcBef>
                <a:spcPts val="120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Coherent gain over incoherent undulator radiation on &gt;90% shots</a:t>
            </a:r>
            <a:endParaRPr dirty="0"/>
          </a:p>
          <a:p>
            <a:pPr marL="342900" marR="0" lvl="0" indent="-317500" algn="l" rtl="0">
              <a:lnSpc>
                <a:spcPct val="100000"/>
              </a:lnSpc>
              <a:spcBef>
                <a:spcPts val="120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Ratio FEL to incoherent:  200-300x (max), 50-100x (average)</a:t>
            </a:r>
            <a:endParaRPr sz="1800" b="0" i="0" u="none" strike="noStrike" cap="none" dirty="0">
              <a:solidFill>
                <a:schemeClr val="dk1"/>
              </a:solidFill>
              <a:latin typeface="Arial"/>
              <a:ea typeface="Arial"/>
              <a:cs typeface="Arial"/>
              <a:sym typeface="Arial"/>
            </a:endParaRPr>
          </a:p>
          <a:p>
            <a:pPr marL="342900" marR="0" lvl="0" indent="-317500" algn="l" rtl="0">
              <a:lnSpc>
                <a:spcPct val="100000"/>
              </a:lnSpc>
              <a:spcBef>
                <a:spcPts val="1200"/>
              </a:spcBef>
              <a:spcAft>
                <a:spcPts val="0"/>
              </a:spcAft>
              <a:buClr>
                <a:schemeClr val="dk1"/>
              </a:buClr>
              <a:buSzPts val="1800"/>
              <a:buChar char="•"/>
            </a:pPr>
            <a:r>
              <a:rPr lang="en-US" sz="1800" dirty="0">
                <a:solidFill>
                  <a:schemeClr val="dk1"/>
                </a:solidFill>
              </a:rPr>
              <a:t>Result enabled by feedback systems for stable e beams</a:t>
            </a:r>
            <a:endParaRPr sz="1800" dirty="0">
              <a:solidFill>
                <a:schemeClr val="dk1"/>
              </a:solidFill>
            </a:endParaRPr>
          </a:p>
          <a:p>
            <a:pPr marL="457200" marR="0" lvl="0" indent="0" algn="l" rtl="0">
              <a:lnSpc>
                <a:spcPct val="100000"/>
              </a:lnSpc>
              <a:spcBef>
                <a:spcPts val="1200"/>
              </a:spcBef>
              <a:spcAft>
                <a:spcPts val="0"/>
              </a:spcAft>
              <a:buNone/>
            </a:pPr>
            <a:r>
              <a:rPr lang="en-US" sz="1800" b="0" i="0" u="none" strike="noStrike" cap="none" dirty="0">
                <a:solidFill>
                  <a:schemeClr val="dk1"/>
                </a:solidFill>
                <a:latin typeface="Arial"/>
                <a:ea typeface="Arial"/>
                <a:cs typeface="Arial"/>
                <a:sym typeface="Arial"/>
              </a:rPr>
              <a:t>S. Barber et al. </a:t>
            </a:r>
            <a:r>
              <a:rPr lang="en-US" sz="1800" b="0" i="1" u="none" strike="noStrike" cap="none" dirty="0">
                <a:solidFill>
                  <a:schemeClr val="dk1"/>
                </a:solidFill>
                <a:latin typeface="Arial"/>
                <a:ea typeface="Arial"/>
                <a:cs typeface="Arial"/>
                <a:sym typeface="Arial"/>
              </a:rPr>
              <a:t>in preparation</a:t>
            </a:r>
            <a:endParaRPr dirty="0"/>
          </a:p>
        </p:txBody>
      </p:sp>
      <p:sp>
        <p:nvSpPr>
          <p:cNvPr id="808" name="Google Shape;808;g324c27d4008_1_92"/>
          <p:cNvSpPr/>
          <p:nvPr/>
        </p:nvSpPr>
        <p:spPr>
          <a:xfrm rot="5400000">
            <a:off x="712854" y="1926500"/>
            <a:ext cx="245533" cy="538192"/>
          </a:xfrm>
          <a:prstGeom prst="triangle">
            <a:avLst>
              <a:gd name="adj"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9" name="Google Shape;809;g324c27d4008_1_92"/>
          <p:cNvSpPr txBox="1"/>
          <p:nvPr/>
        </p:nvSpPr>
        <p:spPr>
          <a:xfrm>
            <a:off x="-217032" y="1703313"/>
            <a:ext cx="1485269"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Laser</a:t>
            </a:r>
            <a:endParaRPr/>
          </a:p>
        </p:txBody>
      </p:sp>
      <p:sp>
        <p:nvSpPr>
          <p:cNvPr id="810" name="Google Shape;810;g324c27d4008_1_92"/>
          <p:cNvSpPr/>
          <p:nvPr/>
        </p:nvSpPr>
        <p:spPr>
          <a:xfrm>
            <a:off x="2225592" y="1974857"/>
            <a:ext cx="228313" cy="457200"/>
          </a:xfrm>
          <a:prstGeom prst="rect">
            <a:avLst/>
          </a:prstGeom>
          <a:solidFill>
            <a:schemeClr val="accent6"/>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Arial"/>
              <a:ea typeface="Arial"/>
              <a:cs typeface="Arial"/>
              <a:sym typeface="Arial"/>
            </a:endParaRPr>
          </a:p>
        </p:txBody>
      </p:sp>
      <p:sp>
        <p:nvSpPr>
          <p:cNvPr id="811" name="Google Shape;811;g324c27d4008_1_92"/>
          <p:cNvSpPr txBox="1"/>
          <p:nvPr/>
        </p:nvSpPr>
        <p:spPr>
          <a:xfrm>
            <a:off x="1545586" y="2420478"/>
            <a:ext cx="1485269"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triplets, chicane, steering, etc.</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cxnSp>
        <p:nvCxnSpPr>
          <p:cNvPr id="817" name="Google Shape;817;g324c27d4008_1_46"/>
          <p:cNvCxnSpPr/>
          <p:nvPr/>
        </p:nvCxnSpPr>
        <p:spPr>
          <a:xfrm rot="10800000">
            <a:off x="4341391" y="987750"/>
            <a:ext cx="152278" cy="1726787"/>
          </a:xfrm>
          <a:prstGeom prst="straightConnector1">
            <a:avLst/>
          </a:prstGeom>
          <a:noFill/>
          <a:ln w="28575" cap="flat" cmpd="sng">
            <a:solidFill>
              <a:srgbClr val="FFC000"/>
            </a:solidFill>
            <a:prstDash val="solid"/>
            <a:round/>
            <a:headEnd type="none" w="sm" len="sm"/>
            <a:tailEnd type="triangle" w="med" len="med"/>
          </a:ln>
        </p:spPr>
      </p:cxnSp>
      <p:sp>
        <p:nvSpPr>
          <p:cNvPr id="818" name="Google Shape;818;g324c27d4008_1_46"/>
          <p:cNvSpPr txBox="1">
            <a:spLocks noGrp="1"/>
          </p:cNvSpPr>
          <p:nvPr>
            <p:ph type="body" idx="2"/>
          </p:nvPr>
        </p:nvSpPr>
        <p:spPr>
          <a:xfrm>
            <a:off x="0" y="6650"/>
            <a:ext cx="12192000" cy="954000"/>
          </a:xfrm>
          <a:prstGeom prst="rect">
            <a:avLst/>
          </a:prstGeom>
          <a:noFill/>
          <a:ln>
            <a:noFill/>
          </a:ln>
        </p:spPr>
        <p:txBody>
          <a:bodyPr spcFirstLastPara="1" wrap="square" lIns="91425" tIns="45700" rIns="91425" bIns="45700" anchor="t" anchorCtr="0">
            <a:noAutofit/>
          </a:bodyPr>
          <a:lstStyle/>
          <a:p>
            <a:pPr marL="457200" lvl="0" indent="-228600" algn="ctr" rtl="0">
              <a:lnSpc>
                <a:spcPct val="100000"/>
              </a:lnSpc>
              <a:spcBef>
                <a:spcPts val="560"/>
              </a:spcBef>
              <a:spcAft>
                <a:spcPts val="0"/>
              </a:spcAft>
              <a:buClr>
                <a:schemeClr val="lt1"/>
              </a:buClr>
              <a:buSzPts val="2800"/>
              <a:buNone/>
            </a:pPr>
            <a:r>
              <a:rPr lang="en-US">
                <a:latin typeface="Arial"/>
                <a:ea typeface="Arial"/>
                <a:cs typeface="Arial"/>
                <a:sym typeface="Arial"/>
              </a:rPr>
              <a:t>Developed non-perturbative high-power </a:t>
            </a:r>
            <a:endParaRPr>
              <a:latin typeface="Arial"/>
              <a:ea typeface="Arial"/>
              <a:cs typeface="Arial"/>
              <a:sym typeface="Arial"/>
            </a:endParaRPr>
          </a:p>
          <a:p>
            <a:pPr marL="457200" lvl="0" indent="-228600" algn="ctr" rtl="0">
              <a:lnSpc>
                <a:spcPct val="100000"/>
              </a:lnSpc>
              <a:spcBef>
                <a:spcPts val="560"/>
              </a:spcBef>
              <a:spcAft>
                <a:spcPts val="0"/>
              </a:spcAft>
              <a:buClr>
                <a:schemeClr val="lt1"/>
              </a:buClr>
              <a:buSzPts val="2800"/>
              <a:buNone/>
            </a:pPr>
            <a:r>
              <a:rPr lang="en-US">
                <a:latin typeface="Arial"/>
                <a:ea typeface="Arial"/>
                <a:cs typeface="Arial"/>
                <a:sym typeface="Arial"/>
              </a:rPr>
              <a:t>laser focus monitoring system </a:t>
            </a:r>
            <a:endParaRPr>
              <a:latin typeface="Arial"/>
              <a:ea typeface="Arial"/>
              <a:cs typeface="Arial"/>
              <a:sym typeface="Arial"/>
            </a:endParaRPr>
          </a:p>
        </p:txBody>
      </p:sp>
      <p:sp>
        <p:nvSpPr>
          <p:cNvPr id="819" name="Google Shape;819;g324c27d4008_1_46"/>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000"/>
              <a:buFont typeface="Times New Roman"/>
              <a:buNone/>
            </a:pPr>
            <a:fld id="{00000000-1234-1234-1234-123412341234}" type="slidenum">
              <a:rPr lang="en-US"/>
              <a:t>17</a:t>
            </a:fld>
            <a:endParaRPr/>
          </a:p>
        </p:txBody>
      </p:sp>
      <p:sp>
        <p:nvSpPr>
          <p:cNvPr id="820" name="Google Shape;820;g324c27d4008_1_46"/>
          <p:cNvSpPr/>
          <p:nvPr/>
        </p:nvSpPr>
        <p:spPr>
          <a:xfrm rot="-5656820">
            <a:off x="4647802" y="5725236"/>
            <a:ext cx="155049" cy="105038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70C0"/>
              </a:solidFill>
              <a:latin typeface="Arial"/>
              <a:ea typeface="Arial"/>
              <a:cs typeface="Arial"/>
              <a:sym typeface="Arial"/>
            </a:endParaRPr>
          </a:p>
        </p:txBody>
      </p:sp>
      <p:grpSp>
        <p:nvGrpSpPr>
          <p:cNvPr id="821" name="Google Shape;821;g324c27d4008_1_46"/>
          <p:cNvGrpSpPr/>
          <p:nvPr/>
        </p:nvGrpSpPr>
        <p:grpSpPr>
          <a:xfrm>
            <a:off x="2317162" y="1727687"/>
            <a:ext cx="3654514" cy="4368721"/>
            <a:chOff x="356728" y="1307990"/>
            <a:chExt cx="3654514" cy="4368721"/>
          </a:xfrm>
        </p:grpSpPr>
        <p:sp>
          <p:nvSpPr>
            <p:cNvPr id="822" name="Google Shape;822;g324c27d4008_1_46"/>
            <p:cNvSpPr/>
            <p:nvPr/>
          </p:nvSpPr>
          <p:spPr>
            <a:xfrm>
              <a:off x="866498" y="1778505"/>
              <a:ext cx="426720" cy="1295400"/>
            </a:xfrm>
            <a:prstGeom prst="rect">
              <a:avLst/>
            </a:prstGeom>
            <a:solidFill>
              <a:srgbClr val="FFCC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70C0"/>
                </a:solidFill>
                <a:latin typeface="Arial"/>
                <a:ea typeface="Arial"/>
                <a:cs typeface="Arial"/>
                <a:sym typeface="Arial"/>
              </a:endParaRPr>
            </a:p>
          </p:txBody>
        </p:sp>
        <p:sp>
          <p:nvSpPr>
            <p:cNvPr id="823" name="Google Shape;823;g324c27d4008_1_46"/>
            <p:cNvSpPr/>
            <p:nvPr/>
          </p:nvSpPr>
          <p:spPr>
            <a:xfrm rot="5400000">
              <a:off x="1890118" y="1615944"/>
              <a:ext cx="426720" cy="2473961"/>
            </a:xfrm>
            <a:prstGeom prst="rect">
              <a:avLst/>
            </a:prstGeom>
            <a:solidFill>
              <a:srgbClr val="FFCC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70C0"/>
                </a:solidFill>
                <a:latin typeface="Arial"/>
                <a:ea typeface="Arial"/>
                <a:cs typeface="Arial"/>
                <a:sym typeface="Arial"/>
              </a:endParaRPr>
            </a:p>
          </p:txBody>
        </p:sp>
        <p:sp>
          <p:nvSpPr>
            <p:cNvPr id="824" name="Google Shape;824;g324c27d4008_1_46"/>
            <p:cNvSpPr/>
            <p:nvPr/>
          </p:nvSpPr>
          <p:spPr>
            <a:xfrm rot="-249228">
              <a:off x="2519234" y="1717706"/>
              <a:ext cx="230598" cy="3816726"/>
            </a:xfrm>
            <a:prstGeom prst="triangle">
              <a:avLst>
                <a:gd name="adj" fmla="val 50000"/>
              </a:avLst>
            </a:prstGeom>
            <a:solidFill>
              <a:srgbClr val="FFCC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70C0"/>
                </a:solidFill>
                <a:latin typeface="Arial"/>
                <a:ea typeface="Arial"/>
                <a:cs typeface="Arial"/>
                <a:sym typeface="Arial"/>
              </a:endParaRPr>
            </a:p>
          </p:txBody>
        </p:sp>
        <p:sp>
          <p:nvSpPr>
            <p:cNvPr id="825" name="Google Shape;825;g324c27d4008_1_46"/>
            <p:cNvSpPr/>
            <p:nvPr/>
          </p:nvSpPr>
          <p:spPr>
            <a:xfrm rot="-2609103">
              <a:off x="703474" y="2515151"/>
              <a:ext cx="408169" cy="1170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70C0"/>
                </a:solidFill>
                <a:latin typeface="Arial"/>
                <a:ea typeface="Arial"/>
                <a:cs typeface="Arial"/>
                <a:sym typeface="Arial"/>
              </a:endParaRPr>
            </a:p>
          </p:txBody>
        </p:sp>
        <p:sp>
          <p:nvSpPr>
            <p:cNvPr id="826" name="Google Shape;826;g324c27d4008_1_46"/>
            <p:cNvSpPr/>
            <p:nvPr/>
          </p:nvSpPr>
          <p:spPr>
            <a:xfrm rot="-2609103">
              <a:off x="952858" y="2423665"/>
              <a:ext cx="152400" cy="914400"/>
            </a:xfrm>
            <a:prstGeom prst="rect">
              <a:avLst/>
            </a:prstGeom>
            <a:solidFill>
              <a:schemeClr val="lt2"/>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70C0"/>
                </a:solidFill>
                <a:latin typeface="Arial"/>
                <a:ea typeface="Arial"/>
                <a:cs typeface="Arial"/>
                <a:sym typeface="Arial"/>
              </a:endParaRPr>
            </a:p>
          </p:txBody>
        </p:sp>
        <p:cxnSp>
          <p:nvCxnSpPr>
            <p:cNvPr id="827" name="Google Shape;827;g324c27d4008_1_46"/>
            <p:cNvCxnSpPr/>
            <p:nvPr/>
          </p:nvCxnSpPr>
          <p:spPr>
            <a:xfrm>
              <a:off x="1079858" y="1307990"/>
              <a:ext cx="0" cy="712296"/>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828" name="Google Shape;828;g324c27d4008_1_46"/>
            <p:cNvCxnSpPr/>
            <p:nvPr/>
          </p:nvCxnSpPr>
          <p:spPr>
            <a:xfrm flipH="1">
              <a:off x="2982922" y="3208167"/>
              <a:ext cx="35559" cy="292458"/>
            </a:xfrm>
            <a:prstGeom prst="straightConnector1">
              <a:avLst/>
            </a:prstGeom>
            <a:solidFill>
              <a:schemeClr val="accent1"/>
            </a:solidFill>
            <a:ln w="9525" cap="flat" cmpd="sng">
              <a:solidFill>
                <a:schemeClr val="dk1"/>
              </a:solidFill>
              <a:prstDash val="solid"/>
              <a:round/>
              <a:headEnd type="none" w="sm" len="sm"/>
              <a:tailEnd type="triangle" w="med" len="med"/>
            </a:ln>
          </p:spPr>
        </p:cxnSp>
        <p:sp>
          <p:nvSpPr>
            <p:cNvPr id="829" name="Google Shape;829;g324c27d4008_1_46"/>
            <p:cNvSpPr/>
            <p:nvPr/>
          </p:nvSpPr>
          <p:spPr>
            <a:xfrm rot="-10419155">
              <a:off x="2706200" y="2654125"/>
              <a:ext cx="426720" cy="2944970"/>
            </a:xfrm>
            <a:prstGeom prst="trapezoid">
              <a:avLst>
                <a:gd name="adj" fmla="val 25000"/>
              </a:avLst>
            </a:prstGeom>
            <a:solidFill>
              <a:srgbClr val="FFCC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70C0"/>
                </a:solidFill>
                <a:latin typeface="Arial"/>
                <a:ea typeface="Arial"/>
                <a:cs typeface="Arial"/>
                <a:sym typeface="Arial"/>
              </a:endParaRPr>
            </a:p>
          </p:txBody>
        </p:sp>
        <p:sp>
          <p:nvSpPr>
            <p:cNvPr id="830" name="Google Shape;830;g324c27d4008_1_46"/>
            <p:cNvSpPr/>
            <p:nvPr/>
          </p:nvSpPr>
          <p:spPr>
            <a:xfrm rot="-2609103">
              <a:off x="3166128" y="2137268"/>
              <a:ext cx="408169" cy="11705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70C0"/>
                </a:solidFill>
                <a:latin typeface="Arial"/>
                <a:ea typeface="Arial"/>
                <a:cs typeface="Arial"/>
                <a:sym typeface="Arial"/>
              </a:endParaRPr>
            </a:p>
          </p:txBody>
        </p:sp>
        <p:sp>
          <p:nvSpPr>
            <p:cNvPr id="831" name="Google Shape;831;g324c27d4008_1_46"/>
            <p:cNvSpPr/>
            <p:nvPr/>
          </p:nvSpPr>
          <p:spPr>
            <a:xfrm rot="-2609103">
              <a:off x="3055979" y="2362704"/>
              <a:ext cx="152400" cy="914400"/>
            </a:xfrm>
            <a:prstGeom prst="rect">
              <a:avLst/>
            </a:prstGeom>
            <a:solidFill>
              <a:srgbClr val="31859B"/>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70C0"/>
                </a:solidFill>
                <a:latin typeface="Arial"/>
                <a:ea typeface="Arial"/>
                <a:cs typeface="Arial"/>
                <a:sym typeface="Arial"/>
              </a:endParaRPr>
            </a:p>
          </p:txBody>
        </p:sp>
        <p:sp>
          <p:nvSpPr>
            <p:cNvPr id="832" name="Google Shape;832;g324c27d4008_1_46"/>
            <p:cNvSpPr txBox="1"/>
            <p:nvPr/>
          </p:nvSpPr>
          <p:spPr>
            <a:xfrm>
              <a:off x="2607976" y="1757800"/>
              <a:ext cx="114967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High-power </a:t>
              </a:r>
              <a:endParaRPr>
                <a:solidFill>
                  <a:schemeClr val="dk1"/>
                </a:solidFill>
              </a:endParaRPr>
            </a:p>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focus</a:t>
              </a:r>
              <a:endParaRPr>
                <a:solidFill>
                  <a:schemeClr val="dk1"/>
                </a:solidFill>
              </a:endParaRPr>
            </a:p>
          </p:txBody>
        </p:sp>
        <p:sp>
          <p:nvSpPr>
            <p:cNvPr id="833" name="Google Shape;833;g324c27d4008_1_46"/>
            <p:cNvSpPr/>
            <p:nvPr/>
          </p:nvSpPr>
          <p:spPr>
            <a:xfrm rot="-626094">
              <a:off x="2308920" y="1764594"/>
              <a:ext cx="230598" cy="3816726"/>
            </a:xfrm>
            <a:prstGeom prst="triangle">
              <a:avLst>
                <a:gd name="adj" fmla="val 50000"/>
              </a:avLst>
            </a:prstGeom>
            <a:noFill/>
            <a:ln w="9525" cap="flat" cmpd="sng">
              <a:solidFill>
                <a:schemeClr val="dk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70C0"/>
                </a:solidFill>
                <a:latin typeface="Arial"/>
                <a:ea typeface="Arial"/>
                <a:cs typeface="Arial"/>
                <a:sym typeface="Arial"/>
              </a:endParaRPr>
            </a:p>
          </p:txBody>
        </p:sp>
        <p:sp>
          <p:nvSpPr>
            <p:cNvPr id="834" name="Google Shape;834;g324c27d4008_1_46"/>
            <p:cNvSpPr/>
            <p:nvPr/>
          </p:nvSpPr>
          <p:spPr>
            <a:xfrm rot="-5400000">
              <a:off x="2620792" y="5143311"/>
              <a:ext cx="152400" cy="914400"/>
            </a:xfrm>
            <a:prstGeom prst="rect">
              <a:avLst/>
            </a:prstGeom>
            <a:solidFill>
              <a:schemeClr val="lt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70C0"/>
                </a:solidFill>
                <a:latin typeface="Arial"/>
                <a:ea typeface="Arial"/>
                <a:cs typeface="Arial"/>
                <a:sym typeface="Arial"/>
              </a:endParaRPr>
            </a:p>
          </p:txBody>
        </p:sp>
        <p:sp>
          <p:nvSpPr>
            <p:cNvPr id="835" name="Google Shape;835;g324c27d4008_1_46"/>
            <p:cNvSpPr txBox="1"/>
            <p:nvPr/>
          </p:nvSpPr>
          <p:spPr>
            <a:xfrm>
              <a:off x="3049711" y="5200818"/>
              <a:ext cx="75212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Wedge</a:t>
              </a:r>
              <a:endParaRPr>
                <a:solidFill>
                  <a:schemeClr val="dk1"/>
                </a:solidFill>
              </a:endParaRPr>
            </a:p>
          </p:txBody>
        </p:sp>
        <p:cxnSp>
          <p:nvCxnSpPr>
            <p:cNvPr id="836" name="Google Shape;836;g324c27d4008_1_46"/>
            <p:cNvCxnSpPr/>
            <p:nvPr/>
          </p:nvCxnSpPr>
          <p:spPr>
            <a:xfrm rot="10800000">
              <a:off x="2604053" y="3354396"/>
              <a:ext cx="35602" cy="425213"/>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837" name="Google Shape;837;g324c27d4008_1_46"/>
            <p:cNvCxnSpPr/>
            <p:nvPr/>
          </p:nvCxnSpPr>
          <p:spPr>
            <a:xfrm rot="10500000">
              <a:off x="2383296" y="3359138"/>
              <a:ext cx="35602" cy="425213"/>
            </a:xfrm>
            <a:prstGeom prst="straightConnector1">
              <a:avLst/>
            </a:prstGeom>
            <a:solidFill>
              <a:schemeClr val="accent1"/>
            </a:solidFill>
            <a:ln w="9525" cap="flat" cmpd="sng">
              <a:solidFill>
                <a:schemeClr val="dk1"/>
              </a:solidFill>
              <a:prstDash val="solid"/>
              <a:round/>
              <a:headEnd type="none" w="sm" len="sm"/>
              <a:tailEnd type="triangle" w="med" len="med"/>
            </a:ln>
          </p:spPr>
        </p:cxnSp>
        <p:sp>
          <p:nvSpPr>
            <p:cNvPr id="838" name="Google Shape;838;g324c27d4008_1_46"/>
            <p:cNvSpPr txBox="1"/>
            <p:nvPr/>
          </p:nvSpPr>
          <p:spPr>
            <a:xfrm rot="4721727">
              <a:off x="1575935" y="4010102"/>
              <a:ext cx="131959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Witness beam</a:t>
              </a:r>
              <a:endParaRPr>
                <a:solidFill>
                  <a:schemeClr val="dk1"/>
                </a:solidFill>
              </a:endParaRPr>
            </a:p>
          </p:txBody>
        </p:sp>
        <p:sp>
          <p:nvSpPr>
            <p:cNvPr id="839" name="Google Shape;839;g324c27d4008_1_46"/>
            <p:cNvSpPr txBox="1"/>
            <p:nvPr/>
          </p:nvSpPr>
          <p:spPr>
            <a:xfrm>
              <a:off x="3110033" y="2466283"/>
              <a:ext cx="90120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Parabola</a:t>
              </a:r>
              <a:endParaRPr>
                <a:solidFill>
                  <a:schemeClr val="dk1"/>
                </a:solidFill>
              </a:endParaRPr>
            </a:p>
          </p:txBody>
        </p:sp>
      </p:grpSp>
      <p:pic>
        <p:nvPicPr>
          <p:cNvPr id="840" name="Google Shape;840;g324c27d4008_1_46"/>
          <p:cNvPicPr preferRelativeResize="0"/>
          <p:nvPr/>
        </p:nvPicPr>
        <p:blipFill rotWithShape="1">
          <a:blip r:embed="rId3">
            <a:alphaModFix/>
          </a:blip>
          <a:srcRect/>
          <a:stretch/>
        </p:blipFill>
        <p:spPr>
          <a:xfrm>
            <a:off x="558604" y="1334570"/>
            <a:ext cx="2227779" cy="1047624"/>
          </a:xfrm>
          <a:prstGeom prst="rect">
            <a:avLst/>
          </a:prstGeom>
          <a:noFill/>
          <a:ln>
            <a:noFill/>
          </a:ln>
        </p:spPr>
      </p:pic>
      <p:sp>
        <p:nvSpPr>
          <p:cNvPr id="841" name="Google Shape;841;g324c27d4008_1_46"/>
          <p:cNvSpPr txBox="1"/>
          <p:nvPr/>
        </p:nvSpPr>
        <p:spPr>
          <a:xfrm>
            <a:off x="355021" y="2421663"/>
            <a:ext cx="145905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1Hz amplified</a:t>
            </a:r>
            <a:endParaRPr>
              <a:solidFill>
                <a:schemeClr val="dk1"/>
              </a:solidFill>
            </a:endParaRPr>
          </a:p>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kHz unamplified</a:t>
            </a:r>
            <a:endParaRPr>
              <a:solidFill>
                <a:schemeClr val="dk1"/>
              </a:solidFill>
            </a:endParaRPr>
          </a:p>
        </p:txBody>
      </p:sp>
      <p:sp>
        <p:nvSpPr>
          <p:cNvPr id="842" name="Google Shape;842;g324c27d4008_1_46"/>
          <p:cNvSpPr txBox="1"/>
          <p:nvPr/>
        </p:nvSpPr>
        <p:spPr>
          <a:xfrm>
            <a:off x="3325357" y="2165777"/>
            <a:ext cx="71205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Ghost </a:t>
            </a:r>
            <a:endParaRPr>
              <a:solidFill>
                <a:schemeClr val="dk1"/>
              </a:solidFill>
            </a:endParaRPr>
          </a:p>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focus</a:t>
            </a:r>
            <a:endParaRPr>
              <a:solidFill>
                <a:schemeClr val="dk1"/>
              </a:solidFill>
            </a:endParaRPr>
          </a:p>
        </p:txBody>
      </p:sp>
      <p:grpSp>
        <p:nvGrpSpPr>
          <p:cNvPr id="843" name="Google Shape;843;g324c27d4008_1_46"/>
          <p:cNvGrpSpPr/>
          <p:nvPr/>
        </p:nvGrpSpPr>
        <p:grpSpPr>
          <a:xfrm>
            <a:off x="3181425" y="1155200"/>
            <a:ext cx="1687311" cy="998394"/>
            <a:chOff x="4375421" y="1059006"/>
            <a:chExt cx="1687311" cy="998394"/>
          </a:xfrm>
        </p:grpSpPr>
        <p:sp>
          <p:nvSpPr>
            <p:cNvPr id="844" name="Google Shape;844;g324c27d4008_1_46"/>
            <p:cNvSpPr/>
            <p:nvPr/>
          </p:nvSpPr>
          <p:spPr>
            <a:xfrm>
              <a:off x="4751529" y="1761754"/>
              <a:ext cx="631807" cy="295646"/>
            </a:xfrm>
            <a:prstGeom prst="rect">
              <a:avLst/>
            </a:prstGeom>
            <a:solidFill>
              <a:srgbClr val="00B05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cam1</a:t>
              </a:r>
              <a:endParaRPr>
                <a:solidFill>
                  <a:schemeClr val="dk1"/>
                </a:solidFill>
              </a:endParaRPr>
            </a:p>
          </p:txBody>
        </p:sp>
        <p:sp>
          <p:nvSpPr>
            <p:cNvPr id="845" name="Google Shape;845;g324c27d4008_1_46"/>
            <p:cNvSpPr/>
            <p:nvPr/>
          </p:nvSpPr>
          <p:spPr>
            <a:xfrm>
              <a:off x="5430925" y="1761754"/>
              <a:ext cx="631807" cy="295646"/>
            </a:xfrm>
            <a:prstGeom prst="rect">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LPA</a:t>
              </a:r>
              <a:endParaRPr>
                <a:solidFill>
                  <a:schemeClr val="lt1"/>
                </a:solidFill>
              </a:endParaRPr>
            </a:p>
          </p:txBody>
        </p:sp>
        <p:sp>
          <p:nvSpPr>
            <p:cNvPr id="846" name="Google Shape;846;g324c27d4008_1_46"/>
            <p:cNvSpPr txBox="1"/>
            <p:nvPr/>
          </p:nvSpPr>
          <p:spPr>
            <a:xfrm>
              <a:off x="4375421" y="1059006"/>
              <a:ext cx="1390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Non-destructive diagnostic</a:t>
              </a:r>
              <a:endParaRPr>
                <a:solidFill>
                  <a:schemeClr val="dk1"/>
                </a:solidFill>
              </a:endParaRPr>
            </a:p>
          </p:txBody>
        </p:sp>
      </p:grpSp>
      <p:sp>
        <p:nvSpPr>
          <p:cNvPr id="847" name="Google Shape;847;g324c27d4008_1_46"/>
          <p:cNvSpPr txBox="1"/>
          <p:nvPr/>
        </p:nvSpPr>
        <p:spPr>
          <a:xfrm>
            <a:off x="272126" y="4011102"/>
            <a:ext cx="35040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chemeClr val="dk1"/>
                </a:solidFill>
              </a:rPr>
              <a:t>Concept:</a:t>
            </a:r>
            <a:endParaRPr sz="1800" b="1">
              <a:solidFill>
                <a:schemeClr val="dk1"/>
              </a:solidFill>
            </a:endParaRPr>
          </a:p>
          <a:p>
            <a:pPr marL="0" marR="0" lvl="0" indent="0" algn="l" rtl="0">
              <a:lnSpc>
                <a:spcPct val="100000"/>
              </a:lnSpc>
              <a:spcBef>
                <a:spcPts val="0"/>
              </a:spcBef>
              <a:spcAft>
                <a:spcPts val="0"/>
              </a:spcAft>
              <a:buNone/>
            </a:pPr>
            <a:r>
              <a:rPr lang="en-US" sz="1800" b="0" i="0" u="none" strike="noStrike" cap="none">
                <a:solidFill>
                  <a:schemeClr val="dk1"/>
                </a:solidFill>
                <a:latin typeface="Arial"/>
                <a:ea typeface="Arial"/>
                <a:cs typeface="Arial"/>
                <a:sym typeface="Arial"/>
              </a:rPr>
              <a:t>Use wedged optic to create spatially-separated, low-power, correlated copy (ghost beam) of high-power main laser beam, to be monitored non-destructively</a:t>
            </a:r>
            <a:endParaRPr sz="1800">
              <a:solidFill>
                <a:schemeClr val="dk1"/>
              </a:solidFill>
            </a:endParaRPr>
          </a:p>
        </p:txBody>
      </p:sp>
      <p:sp>
        <p:nvSpPr>
          <p:cNvPr id="848" name="Google Shape;848;g324c27d4008_1_46"/>
          <p:cNvSpPr/>
          <p:nvPr/>
        </p:nvSpPr>
        <p:spPr>
          <a:xfrm rot="-5913982">
            <a:off x="4563467" y="5624038"/>
            <a:ext cx="194195" cy="102361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70C0"/>
              </a:solidFill>
              <a:latin typeface="Arial"/>
              <a:ea typeface="Arial"/>
              <a:cs typeface="Arial"/>
              <a:sym typeface="Arial"/>
            </a:endParaRPr>
          </a:p>
        </p:txBody>
      </p:sp>
      <p:sp>
        <p:nvSpPr>
          <p:cNvPr id="849" name="Google Shape;849;g324c27d4008_1_46"/>
          <p:cNvSpPr txBox="1"/>
          <p:nvPr/>
        </p:nvSpPr>
        <p:spPr>
          <a:xfrm>
            <a:off x="7966247" y="6152644"/>
            <a:ext cx="405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*F. Isono et al, High Power Laser Sci. Eng. 9, e25 (2021)</a:t>
            </a:r>
            <a:endParaRPr sz="1200" b="0" i="0" u="none" strike="noStrike" cap="none">
              <a:solidFill>
                <a:schemeClr val="dk1"/>
              </a:solidFill>
              <a:latin typeface="Arial"/>
              <a:ea typeface="Arial"/>
              <a:cs typeface="Arial"/>
              <a:sym typeface="Arial"/>
            </a:endParaRPr>
          </a:p>
        </p:txBody>
      </p:sp>
      <p:pic>
        <p:nvPicPr>
          <p:cNvPr id="850" name="Google Shape;850;g324c27d4008_1_46"/>
          <p:cNvPicPr preferRelativeResize="0"/>
          <p:nvPr/>
        </p:nvPicPr>
        <p:blipFill rotWithShape="1">
          <a:blip r:embed="rId4">
            <a:alphaModFix/>
          </a:blip>
          <a:srcRect/>
          <a:stretch/>
        </p:blipFill>
        <p:spPr>
          <a:xfrm>
            <a:off x="7219012" y="1478239"/>
            <a:ext cx="4593931" cy="3176718"/>
          </a:xfrm>
          <a:prstGeom prst="rect">
            <a:avLst/>
          </a:prstGeom>
          <a:noFill/>
          <a:ln>
            <a:noFill/>
          </a:ln>
        </p:spPr>
      </p:pic>
      <p:sp>
        <p:nvSpPr>
          <p:cNvPr id="851" name="Google Shape;851;g324c27d4008_1_46"/>
          <p:cNvSpPr txBox="1"/>
          <p:nvPr/>
        </p:nvSpPr>
        <p:spPr>
          <a:xfrm>
            <a:off x="6976050" y="1337725"/>
            <a:ext cx="5043000" cy="4002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dk1"/>
                </a:solidFill>
              </a:rPr>
              <a:t>Noise spectra of laser position at focus</a:t>
            </a:r>
            <a:endParaRPr b="1">
              <a:solidFill>
                <a:schemeClr val="dk1"/>
              </a:solidFill>
            </a:endParaRPr>
          </a:p>
        </p:txBody>
      </p:sp>
      <p:sp>
        <p:nvSpPr>
          <p:cNvPr id="852" name="Google Shape;852;g324c27d4008_1_46"/>
          <p:cNvSpPr txBox="1"/>
          <p:nvPr/>
        </p:nvSpPr>
        <p:spPr>
          <a:xfrm rot="-5400000">
            <a:off x="6326681" y="2186435"/>
            <a:ext cx="134043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Horizontal</a:t>
            </a:r>
            <a:endParaRPr>
              <a:solidFill>
                <a:schemeClr val="dk1"/>
              </a:solidFill>
            </a:endParaRPr>
          </a:p>
        </p:txBody>
      </p:sp>
      <p:sp>
        <p:nvSpPr>
          <p:cNvPr id="853" name="Google Shape;853;g324c27d4008_1_46"/>
          <p:cNvSpPr txBox="1"/>
          <p:nvPr/>
        </p:nvSpPr>
        <p:spPr>
          <a:xfrm rot="-5400000">
            <a:off x="6476562" y="3574767"/>
            <a:ext cx="104067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Vertical</a:t>
            </a:r>
            <a:endParaRPr>
              <a:solidFill>
                <a:schemeClr val="dk1"/>
              </a:solidFill>
            </a:endParaRPr>
          </a:p>
        </p:txBody>
      </p:sp>
      <p:sp>
        <p:nvSpPr>
          <p:cNvPr id="854" name="Google Shape;854;g324c27d4008_1_46"/>
          <p:cNvSpPr txBox="1"/>
          <p:nvPr/>
        </p:nvSpPr>
        <p:spPr>
          <a:xfrm>
            <a:off x="6246372" y="4714595"/>
            <a:ext cx="5872200" cy="9543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kHz pulse train provides sampling bandwidth to correct ~100 Hz sources</a:t>
            </a:r>
            <a:endParaRPr>
              <a:solidFill>
                <a:schemeClr val="dk1"/>
              </a:solidFill>
            </a:endParaRPr>
          </a:p>
          <a:p>
            <a:pPr marL="342900" marR="0" lvl="0" indent="-34290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Key demonstration showed excellent correlation between high power beam and background kHz train*</a:t>
            </a:r>
            <a:endParaRPr>
              <a:solidFill>
                <a:schemeClr val="dk1"/>
              </a:solidFill>
            </a:endParaRPr>
          </a:p>
        </p:txBody>
      </p:sp>
      <p:cxnSp>
        <p:nvCxnSpPr>
          <p:cNvPr id="855" name="Google Shape;855;g324c27d4008_1_46"/>
          <p:cNvCxnSpPr/>
          <p:nvPr/>
        </p:nvCxnSpPr>
        <p:spPr>
          <a:xfrm rot="10800000" flipH="1">
            <a:off x="4199622" y="5958169"/>
            <a:ext cx="938234" cy="130080"/>
          </a:xfrm>
          <a:prstGeom prst="straightConnector1">
            <a:avLst/>
          </a:prstGeom>
          <a:noFill/>
          <a:ln w="9525" cap="flat" cmpd="sng">
            <a:solidFill>
              <a:srgbClr val="4A7DBA"/>
            </a:solidFill>
            <a:prstDash val="solid"/>
            <a:round/>
            <a:headEnd type="none" w="sm" len="sm"/>
            <a:tailEnd type="none" w="sm" len="sm"/>
          </a:ln>
        </p:spPr>
      </p:cxnSp>
      <p:sp>
        <p:nvSpPr>
          <p:cNvPr id="856" name="Google Shape;856;g324c27d4008_1_46"/>
          <p:cNvSpPr txBox="1"/>
          <p:nvPr/>
        </p:nvSpPr>
        <p:spPr>
          <a:xfrm>
            <a:off x="2549532" y="1400787"/>
            <a:ext cx="63190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Laser</a:t>
            </a:r>
            <a:endParaRPr>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g3245f3b6b88_4_432"/>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100000"/>
              </a:lnSpc>
              <a:spcBef>
                <a:spcPts val="480"/>
              </a:spcBef>
              <a:spcAft>
                <a:spcPts val="0"/>
              </a:spcAft>
              <a:buSzPts val="2400"/>
              <a:buNone/>
            </a:pPr>
            <a:r>
              <a:rPr lang="en-US"/>
              <a:t>Up to 70% reduction in E Beam Position RMS with</a:t>
            </a:r>
            <a:endParaRPr/>
          </a:p>
          <a:p>
            <a:pPr marL="0" lvl="0" indent="0" algn="ctr" rtl="0">
              <a:lnSpc>
                <a:spcPct val="100000"/>
              </a:lnSpc>
              <a:spcBef>
                <a:spcPts val="480"/>
              </a:spcBef>
              <a:spcAft>
                <a:spcPts val="0"/>
              </a:spcAft>
              <a:buSzPts val="2400"/>
              <a:buNone/>
            </a:pPr>
            <a:r>
              <a:rPr lang="en-US"/>
              <a:t>Transverse Focus Stabilization</a:t>
            </a:r>
            <a:endParaRPr/>
          </a:p>
        </p:txBody>
      </p:sp>
      <p:sp>
        <p:nvSpPr>
          <p:cNvPr id="863" name="Google Shape;863;g3245f3b6b88_4_432"/>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18</a:t>
            </a:fld>
            <a:endParaRPr/>
          </a:p>
        </p:txBody>
      </p:sp>
      <p:pic>
        <p:nvPicPr>
          <p:cNvPr id="864" name="Google Shape;864;g3245f3b6b88_4_432"/>
          <p:cNvPicPr preferRelativeResize="0"/>
          <p:nvPr/>
        </p:nvPicPr>
        <p:blipFill rotWithShape="1">
          <a:blip r:embed="rId3">
            <a:alphaModFix/>
          </a:blip>
          <a:srcRect b="49898"/>
          <a:stretch/>
        </p:blipFill>
        <p:spPr>
          <a:xfrm>
            <a:off x="4614926" y="1437826"/>
            <a:ext cx="7445500" cy="3203648"/>
          </a:xfrm>
          <a:prstGeom prst="rect">
            <a:avLst/>
          </a:prstGeom>
          <a:noFill/>
          <a:ln>
            <a:noFill/>
          </a:ln>
        </p:spPr>
      </p:pic>
      <p:sp>
        <p:nvSpPr>
          <p:cNvPr id="865" name="Google Shape;865;g3245f3b6b88_4_432"/>
          <p:cNvSpPr txBox="1"/>
          <p:nvPr/>
        </p:nvSpPr>
        <p:spPr>
          <a:xfrm>
            <a:off x="5194650" y="1175337"/>
            <a:ext cx="69378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E-beam position </a:t>
            </a:r>
            <a:r>
              <a:rPr lang="en-US" sz="1800" b="0" i="0" u="none" strike="noStrike" cap="none">
                <a:solidFill>
                  <a:schemeClr val="dk1"/>
                </a:solidFill>
                <a:latin typeface="Arial"/>
                <a:ea typeface="Arial"/>
                <a:cs typeface="Arial"/>
                <a:sym typeface="Arial"/>
              </a:rPr>
              <a:t>with transverse stabilization </a:t>
            </a:r>
            <a:r>
              <a:rPr lang="en-US" sz="1800" b="0" i="0" u="none" strike="noStrike" cap="none">
                <a:solidFill>
                  <a:srgbClr val="FF7F0F"/>
                </a:solidFill>
                <a:latin typeface="Arial"/>
                <a:ea typeface="Arial"/>
                <a:cs typeface="Arial"/>
                <a:sym typeface="Arial"/>
              </a:rPr>
              <a:t>off</a:t>
            </a:r>
            <a:r>
              <a:rPr lang="en-US" sz="1800" b="0" i="0" u="none" strike="noStrike" cap="none">
                <a:solidFill>
                  <a:schemeClr val="dk1"/>
                </a:solidFill>
                <a:latin typeface="Arial"/>
                <a:ea typeface="Arial"/>
                <a:cs typeface="Arial"/>
                <a:sym typeface="Arial"/>
              </a:rPr>
              <a:t> and </a:t>
            </a:r>
            <a:r>
              <a:rPr lang="en-US" sz="1800" b="0" i="0" u="none" strike="noStrike" cap="none">
                <a:solidFill>
                  <a:srgbClr val="1E77B4"/>
                </a:solidFill>
                <a:latin typeface="Arial"/>
                <a:ea typeface="Arial"/>
                <a:cs typeface="Arial"/>
                <a:sym typeface="Arial"/>
              </a:rPr>
              <a:t>on</a:t>
            </a:r>
            <a:endParaRPr sz="1800" b="0" i="0" u="none" strike="noStrike" cap="none">
              <a:solidFill>
                <a:srgbClr val="1E77B4"/>
              </a:solidFill>
              <a:latin typeface="Arial"/>
              <a:ea typeface="Arial"/>
              <a:cs typeface="Arial"/>
              <a:sym typeface="Arial"/>
            </a:endParaRPr>
          </a:p>
        </p:txBody>
      </p:sp>
      <p:sp>
        <p:nvSpPr>
          <p:cNvPr id="866" name="Google Shape;866;g3245f3b6b88_4_432"/>
          <p:cNvSpPr txBox="1"/>
          <p:nvPr/>
        </p:nvSpPr>
        <p:spPr>
          <a:xfrm>
            <a:off x="5621100" y="4641475"/>
            <a:ext cx="62994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Laser stabilization system reduced variation in the electron beam source location from ∼ 12 to 3 μm and reduced the dispersion jitter of the electron beam by 20%.</a:t>
            </a:r>
            <a:endParaRPr sz="1800" b="0" i="0" u="none" strike="noStrike" cap="none">
              <a:solidFill>
                <a:srgbClr val="000000"/>
              </a:solidFill>
              <a:latin typeface="Arial"/>
              <a:ea typeface="Arial"/>
              <a:cs typeface="Arial"/>
              <a:sym typeface="Arial"/>
            </a:endParaRPr>
          </a:p>
        </p:txBody>
      </p:sp>
      <p:sp>
        <p:nvSpPr>
          <p:cNvPr id="867" name="Google Shape;867;g3245f3b6b88_4_432"/>
          <p:cNvSpPr txBox="1"/>
          <p:nvPr/>
        </p:nvSpPr>
        <p:spPr>
          <a:xfrm>
            <a:off x="9032627" y="6372933"/>
            <a:ext cx="26133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Transverse Beam Stabilization</a:t>
            </a:r>
            <a:endParaRPr sz="1100"/>
          </a:p>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Berger, C. et al. PRAB, (2023).</a:t>
            </a:r>
            <a:endParaRPr sz="1100"/>
          </a:p>
        </p:txBody>
      </p:sp>
      <p:sp>
        <p:nvSpPr>
          <p:cNvPr id="868" name="Google Shape;868;g3245f3b6b88_4_432"/>
          <p:cNvSpPr txBox="1"/>
          <p:nvPr/>
        </p:nvSpPr>
        <p:spPr>
          <a:xfrm>
            <a:off x="296375" y="1175325"/>
            <a:ext cx="4251600" cy="1605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2000" b="1">
                <a:solidFill>
                  <a:schemeClr val="dk2"/>
                </a:solidFill>
              </a:rPr>
              <a:t>PID Control for Transverse Stabilization</a:t>
            </a:r>
            <a:endParaRPr sz="2000" b="1">
              <a:solidFill>
                <a:schemeClr val="dk2"/>
              </a:solidFill>
            </a:endParaRPr>
          </a:p>
          <a:p>
            <a:pPr marL="0" marR="0" lvl="0" indent="0" algn="l" rtl="0">
              <a:lnSpc>
                <a:spcPct val="115000"/>
              </a:lnSpc>
              <a:spcBef>
                <a:spcPts val="0"/>
              </a:spcBef>
              <a:spcAft>
                <a:spcPts val="0"/>
              </a:spcAft>
              <a:buClr>
                <a:schemeClr val="dk1"/>
              </a:buClr>
              <a:buSzPts val="1100"/>
              <a:buFont typeface="Arial"/>
              <a:buNone/>
            </a:pPr>
            <a:r>
              <a:rPr lang="en-US" sz="1700" b="0" i="0" u="none" strike="noStrike" cap="none">
                <a:solidFill>
                  <a:schemeClr val="dk2"/>
                </a:solidFill>
                <a:latin typeface="Arial"/>
                <a:ea typeface="Arial"/>
                <a:cs typeface="Arial"/>
                <a:sym typeface="Arial"/>
              </a:rPr>
              <a:t>• </a:t>
            </a:r>
            <a:r>
              <a:rPr lang="en-US" sz="1700" b="1" i="0" u="none" strike="noStrike" cap="none">
                <a:solidFill>
                  <a:schemeClr val="dk2"/>
                </a:solidFill>
                <a:latin typeface="Arial"/>
                <a:ea typeface="Arial"/>
                <a:cs typeface="Arial"/>
                <a:sym typeface="Arial"/>
              </a:rPr>
              <a:t>First corrective optic</a:t>
            </a:r>
            <a:r>
              <a:rPr lang="en-US" sz="1700" b="0" i="0" u="none" strike="noStrike" cap="none">
                <a:solidFill>
                  <a:schemeClr val="dk2"/>
                </a:solidFill>
                <a:latin typeface="Arial"/>
                <a:ea typeface="Arial"/>
                <a:cs typeface="Arial"/>
                <a:sym typeface="Arial"/>
              </a:rPr>
              <a:t> (upstream): Primarily controls angle at focus </a:t>
            </a:r>
            <a:endParaRPr sz="1700" b="0" i="0" u="none" strike="noStrike" cap="none">
              <a:solidFill>
                <a:schemeClr val="dk2"/>
              </a:solidFill>
              <a:latin typeface="Arial"/>
              <a:ea typeface="Arial"/>
              <a:cs typeface="Arial"/>
              <a:sym typeface="Arial"/>
            </a:endParaRPr>
          </a:p>
          <a:p>
            <a:pPr marL="0" marR="0" lvl="0" indent="0" algn="l" rtl="0">
              <a:lnSpc>
                <a:spcPct val="115000"/>
              </a:lnSpc>
              <a:spcBef>
                <a:spcPts val="1500"/>
              </a:spcBef>
              <a:spcAft>
                <a:spcPts val="0"/>
              </a:spcAft>
              <a:buClr>
                <a:schemeClr val="dk1"/>
              </a:buClr>
              <a:buSzPts val="1100"/>
              <a:buFont typeface="Arial"/>
              <a:buNone/>
            </a:pPr>
            <a:r>
              <a:rPr lang="en-US" sz="1700" b="0" i="0" u="none" strike="noStrike" cap="none">
                <a:solidFill>
                  <a:schemeClr val="dk2"/>
                </a:solidFill>
                <a:latin typeface="Arial"/>
                <a:ea typeface="Arial"/>
                <a:cs typeface="Arial"/>
                <a:sym typeface="Arial"/>
              </a:rPr>
              <a:t>• </a:t>
            </a:r>
            <a:r>
              <a:rPr lang="en-US" sz="1700" b="1" i="0" u="none" strike="noStrike" cap="none">
                <a:solidFill>
                  <a:schemeClr val="dk2"/>
                </a:solidFill>
                <a:latin typeface="Arial"/>
                <a:ea typeface="Arial"/>
                <a:cs typeface="Arial"/>
                <a:sym typeface="Arial"/>
              </a:rPr>
              <a:t>Second corrective optic</a:t>
            </a:r>
            <a:r>
              <a:rPr lang="en-US" sz="1700" b="0" i="0" u="none" strike="noStrike" cap="none">
                <a:solidFill>
                  <a:schemeClr val="dk2"/>
                </a:solidFill>
                <a:latin typeface="Arial"/>
                <a:ea typeface="Arial"/>
                <a:cs typeface="Arial"/>
                <a:sym typeface="Arial"/>
              </a:rPr>
              <a:t> (downstream): Primarily controls position at focus</a:t>
            </a:r>
            <a:endParaRPr b="0" i="0" u="none" strike="noStrike" cap="none">
              <a:solidFill>
                <a:schemeClr val="dk2"/>
              </a:solidFill>
              <a:latin typeface="Arial"/>
              <a:ea typeface="Arial"/>
              <a:cs typeface="Arial"/>
              <a:sym typeface="Arial"/>
            </a:endParaRPr>
          </a:p>
        </p:txBody>
      </p:sp>
      <p:pic>
        <p:nvPicPr>
          <p:cNvPr id="869" name="Google Shape;869;g3245f3b6b88_4_432"/>
          <p:cNvPicPr preferRelativeResize="0"/>
          <p:nvPr/>
        </p:nvPicPr>
        <p:blipFill rotWithShape="1">
          <a:blip r:embed="rId4">
            <a:alphaModFix/>
          </a:blip>
          <a:srcRect l="14435" t="10038" r="46664" b="45204"/>
          <a:stretch/>
        </p:blipFill>
        <p:spPr>
          <a:xfrm>
            <a:off x="76200" y="3685050"/>
            <a:ext cx="4200449" cy="2764074"/>
          </a:xfrm>
          <a:prstGeom prst="rect">
            <a:avLst/>
          </a:prstGeom>
          <a:noFill/>
          <a:ln>
            <a:noFill/>
          </a:ln>
        </p:spPr>
      </p:pic>
      <p:sp>
        <p:nvSpPr>
          <p:cNvPr id="870" name="Google Shape;870;g3245f3b6b88_4_432"/>
          <p:cNvSpPr/>
          <p:nvPr/>
        </p:nvSpPr>
        <p:spPr>
          <a:xfrm>
            <a:off x="3451550" y="3899625"/>
            <a:ext cx="825000" cy="1100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1" name="Google Shape;871;g3245f3b6b88_4_432"/>
          <p:cNvSpPr/>
          <p:nvPr/>
        </p:nvSpPr>
        <p:spPr>
          <a:xfrm>
            <a:off x="3322225" y="4320325"/>
            <a:ext cx="825000" cy="461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2" name="Google Shape;872;g3245f3b6b88_4_432"/>
          <p:cNvSpPr/>
          <p:nvPr/>
        </p:nvSpPr>
        <p:spPr>
          <a:xfrm>
            <a:off x="4275260" y="5245460"/>
            <a:ext cx="982200" cy="1190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Target Chamber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g3245f3b6b88_4_441"/>
          <p:cNvSpPr txBox="1">
            <a:spLocks noGrp="1"/>
          </p:cNvSpPr>
          <p:nvPr>
            <p:ph type="body" idx="2"/>
          </p:nvPr>
        </p:nvSpPr>
        <p:spPr>
          <a:xfrm>
            <a:off x="285900" y="44225"/>
            <a:ext cx="11414700" cy="543600"/>
          </a:xfrm>
          <a:prstGeom prst="rect">
            <a:avLst/>
          </a:prstGeom>
          <a:noFill/>
          <a:ln>
            <a:noFill/>
          </a:ln>
        </p:spPr>
        <p:txBody>
          <a:bodyPr spcFirstLastPara="1" wrap="square" lIns="91425" tIns="45700" rIns="91425" bIns="45700" anchor="t" anchorCtr="0">
            <a:noAutofit/>
          </a:bodyPr>
          <a:lstStyle/>
          <a:p>
            <a:pPr marL="457200" lvl="0" indent="-228600" algn="ctr" rtl="0">
              <a:lnSpc>
                <a:spcPct val="100000"/>
              </a:lnSpc>
              <a:spcBef>
                <a:spcPts val="560"/>
              </a:spcBef>
              <a:spcAft>
                <a:spcPts val="0"/>
              </a:spcAft>
              <a:buClr>
                <a:schemeClr val="lt1"/>
              </a:buClr>
              <a:buSzPts val="3027"/>
              <a:buNone/>
            </a:pPr>
            <a:r>
              <a:rPr lang="en-US"/>
              <a:t>Longitudinal Focus Stabilization uses adjustable Telescope and Wavefront Sensor</a:t>
            </a:r>
            <a:endParaRPr/>
          </a:p>
        </p:txBody>
      </p:sp>
      <p:sp>
        <p:nvSpPr>
          <p:cNvPr id="879" name="Google Shape;879;g3245f3b6b88_4_441"/>
          <p:cNvSpPr txBox="1">
            <a:spLocks noGrp="1"/>
          </p:cNvSpPr>
          <p:nvPr>
            <p:ph type="sldNum" idx="12"/>
          </p:nvPr>
        </p:nvSpPr>
        <p:spPr>
          <a:xfrm>
            <a:off x="11512815" y="6486312"/>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19</a:t>
            </a:fld>
            <a:endParaRPr/>
          </a:p>
        </p:txBody>
      </p:sp>
      <p:sp>
        <p:nvSpPr>
          <p:cNvPr id="880" name="Google Shape;880;g3245f3b6b88_4_441"/>
          <p:cNvSpPr txBox="1"/>
          <p:nvPr/>
        </p:nvSpPr>
        <p:spPr>
          <a:xfrm>
            <a:off x="4795361" y="4865847"/>
            <a:ext cx="7226700" cy="15651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lnSpcReduction="10000"/>
          </a:bodyPr>
          <a:lstStyle/>
          <a:p>
            <a:pPr marL="457200" marR="0" lvl="0" indent="-342900" algn="l" rtl="0">
              <a:lnSpc>
                <a:spcPct val="100000"/>
              </a:lnSpc>
              <a:spcBef>
                <a:spcPts val="360"/>
              </a:spcBef>
              <a:spcAft>
                <a:spcPts val="0"/>
              </a:spcAft>
              <a:buClr>
                <a:schemeClr val="dk1"/>
              </a:buClr>
              <a:buSzPts val="1800"/>
              <a:buFont typeface="Arial"/>
              <a:buChar char="•"/>
            </a:pPr>
            <a:r>
              <a:rPr lang="en-US" sz="1700" b="0" i="0" u="none" strike="noStrike" cap="none">
                <a:solidFill>
                  <a:schemeClr val="dk1"/>
                </a:solidFill>
                <a:latin typeface="Arial"/>
                <a:ea typeface="Arial"/>
                <a:cs typeface="Arial"/>
                <a:sym typeface="Arial"/>
              </a:rPr>
              <a:t>Software build in Python and supports use of FPGA-based co-accelerator on custom hardware platform (AMD Xilinx ZCU102)</a:t>
            </a:r>
            <a:endParaRPr sz="1400" b="0" i="0" u="none" strike="noStrike" cap="none">
              <a:solidFill>
                <a:schemeClr val="dk1"/>
              </a:solidFill>
              <a:latin typeface="Arial"/>
              <a:ea typeface="Arial"/>
              <a:cs typeface="Arial"/>
              <a:sym typeface="Arial"/>
            </a:endParaRPr>
          </a:p>
          <a:p>
            <a:pPr marL="914400" marR="0" lvl="1" indent="-342900" algn="l" rtl="0">
              <a:lnSpc>
                <a:spcPct val="100000"/>
              </a:lnSpc>
              <a:spcBef>
                <a:spcPts val="360"/>
              </a:spcBef>
              <a:spcAft>
                <a:spcPts val="0"/>
              </a:spcAft>
              <a:buClr>
                <a:schemeClr val="dk1"/>
              </a:buClr>
              <a:buSzPts val="1800"/>
              <a:buFont typeface="Courier New"/>
              <a:buChar char="o"/>
            </a:pPr>
            <a:r>
              <a:rPr lang="en-US" sz="1400" b="0" i="0" u="none" strike="noStrike" cap="none">
                <a:solidFill>
                  <a:schemeClr val="dk1"/>
                </a:solidFill>
                <a:latin typeface="Arial"/>
                <a:ea typeface="Arial"/>
                <a:cs typeface="Arial"/>
                <a:sym typeface="Arial"/>
              </a:rPr>
              <a:t>Python wrappers provide direct interface to WFS driver</a:t>
            </a:r>
            <a:endParaRPr sz="1400" b="0" i="0" u="none" strike="noStrike" cap="none">
              <a:solidFill>
                <a:schemeClr val="dk1"/>
              </a:solidFill>
              <a:latin typeface="Arial"/>
              <a:ea typeface="Arial"/>
              <a:cs typeface="Arial"/>
              <a:sym typeface="Arial"/>
            </a:endParaRPr>
          </a:p>
          <a:p>
            <a:pPr marL="914400" marR="0" lvl="1" indent="-342900" algn="l" rtl="0">
              <a:lnSpc>
                <a:spcPct val="100000"/>
              </a:lnSpc>
              <a:spcBef>
                <a:spcPts val="360"/>
              </a:spcBef>
              <a:spcAft>
                <a:spcPts val="0"/>
              </a:spcAft>
              <a:buClr>
                <a:schemeClr val="dk1"/>
              </a:buClr>
              <a:buSzPts val="1800"/>
              <a:buFont typeface="Courier New"/>
              <a:buChar char="o"/>
            </a:pPr>
            <a:r>
              <a:rPr lang="en-US" sz="1400" b="0" i="0" u="none" strike="noStrike" cap="none">
                <a:solidFill>
                  <a:schemeClr val="dk1"/>
                </a:solidFill>
                <a:latin typeface="Arial"/>
                <a:ea typeface="Arial"/>
                <a:cs typeface="Arial"/>
                <a:sym typeface="Arial"/>
              </a:rPr>
              <a:t>Instrument management and configuration is accessible</a:t>
            </a:r>
            <a:endParaRPr sz="1400" b="0" i="0" u="none" strike="noStrike" cap="none">
              <a:solidFill>
                <a:schemeClr val="dk1"/>
              </a:solidFill>
              <a:latin typeface="Arial"/>
              <a:ea typeface="Arial"/>
              <a:cs typeface="Arial"/>
              <a:sym typeface="Arial"/>
            </a:endParaRPr>
          </a:p>
          <a:p>
            <a:pPr marL="914400" marR="0" lvl="1" indent="-342900" algn="l" rtl="0">
              <a:lnSpc>
                <a:spcPct val="100000"/>
              </a:lnSpc>
              <a:spcBef>
                <a:spcPts val="360"/>
              </a:spcBef>
              <a:spcAft>
                <a:spcPts val="0"/>
              </a:spcAft>
              <a:buClr>
                <a:schemeClr val="dk1"/>
              </a:buClr>
              <a:buSzPts val="1800"/>
              <a:buFont typeface="Courier New"/>
              <a:buChar char="o"/>
            </a:pPr>
            <a:r>
              <a:rPr lang="en-US" sz="1400" b="0" i="0" u="none" strike="noStrike" cap="none">
                <a:solidFill>
                  <a:schemeClr val="dk1"/>
                </a:solidFill>
                <a:latin typeface="Arial"/>
                <a:ea typeface="Arial"/>
                <a:cs typeface="Arial"/>
                <a:sym typeface="Arial"/>
              </a:rPr>
              <a:t>Streamlines aperture/acquisition parameterization through a single YAML file</a:t>
            </a:r>
            <a:endParaRPr sz="1400" b="0" i="0" u="none" strike="noStrike" cap="none">
              <a:solidFill>
                <a:schemeClr val="dk1"/>
              </a:solidFill>
              <a:latin typeface="Arial"/>
              <a:ea typeface="Arial"/>
              <a:cs typeface="Arial"/>
              <a:sym typeface="Arial"/>
            </a:endParaRPr>
          </a:p>
        </p:txBody>
      </p:sp>
      <p:grpSp>
        <p:nvGrpSpPr>
          <p:cNvPr id="881" name="Google Shape;881;g3245f3b6b88_4_441"/>
          <p:cNvGrpSpPr/>
          <p:nvPr/>
        </p:nvGrpSpPr>
        <p:grpSpPr>
          <a:xfrm>
            <a:off x="4606940" y="1007083"/>
            <a:ext cx="7503336" cy="3685242"/>
            <a:chOff x="4606940" y="1083283"/>
            <a:chExt cx="7503336" cy="3685242"/>
          </a:xfrm>
        </p:grpSpPr>
        <p:grpSp>
          <p:nvGrpSpPr>
            <p:cNvPr id="882" name="Google Shape;882;g3245f3b6b88_4_441"/>
            <p:cNvGrpSpPr/>
            <p:nvPr/>
          </p:nvGrpSpPr>
          <p:grpSpPr>
            <a:xfrm>
              <a:off x="4606940" y="1083283"/>
              <a:ext cx="7431686" cy="3014754"/>
              <a:chOff x="2885694" y="963519"/>
              <a:chExt cx="6591880" cy="2674789"/>
            </a:xfrm>
          </p:grpSpPr>
          <p:grpSp>
            <p:nvGrpSpPr>
              <p:cNvPr id="883" name="Google Shape;883;g3245f3b6b88_4_441"/>
              <p:cNvGrpSpPr/>
              <p:nvPr/>
            </p:nvGrpSpPr>
            <p:grpSpPr>
              <a:xfrm>
                <a:off x="2885694" y="963519"/>
                <a:ext cx="6591880" cy="2674789"/>
                <a:chOff x="3359030" y="1038823"/>
                <a:chExt cx="6591880" cy="2674789"/>
              </a:xfrm>
            </p:grpSpPr>
            <p:pic>
              <p:nvPicPr>
                <p:cNvPr id="884" name="Google Shape;884;g3245f3b6b88_4_441"/>
                <p:cNvPicPr preferRelativeResize="0"/>
                <p:nvPr/>
              </p:nvPicPr>
              <p:blipFill rotWithShape="1">
                <a:blip r:embed="rId3">
                  <a:alphaModFix/>
                </a:blip>
                <a:srcRect/>
                <a:stretch/>
              </p:blipFill>
              <p:spPr>
                <a:xfrm>
                  <a:off x="3806967" y="1815075"/>
                  <a:ext cx="533400" cy="1079500"/>
                </a:xfrm>
                <a:prstGeom prst="rect">
                  <a:avLst/>
                </a:prstGeom>
                <a:noFill/>
                <a:ln>
                  <a:noFill/>
                </a:ln>
              </p:spPr>
            </p:pic>
            <p:sp>
              <p:nvSpPr>
                <p:cNvPr id="885" name="Google Shape;885;g3245f3b6b88_4_441"/>
                <p:cNvSpPr/>
                <p:nvPr/>
              </p:nvSpPr>
              <p:spPr>
                <a:xfrm>
                  <a:off x="3359030" y="2300748"/>
                  <a:ext cx="714600" cy="120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6" name="Google Shape;886;g3245f3b6b88_4_441"/>
                <p:cNvSpPr/>
                <p:nvPr/>
              </p:nvSpPr>
              <p:spPr>
                <a:xfrm>
                  <a:off x="5290329" y="2084066"/>
                  <a:ext cx="1858200" cy="543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7" name="Google Shape;887;g3245f3b6b88_4_441"/>
                <p:cNvSpPr/>
                <p:nvPr/>
              </p:nvSpPr>
              <p:spPr>
                <a:xfrm rot="-5400000">
                  <a:off x="4250389" y="1587722"/>
                  <a:ext cx="543600" cy="153630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8" name="Google Shape;888;g3245f3b6b88_4_441"/>
                <p:cNvSpPr/>
                <p:nvPr/>
              </p:nvSpPr>
              <p:spPr>
                <a:xfrm>
                  <a:off x="5172342" y="1907457"/>
                  <a:ext cx="177000" cy="894600"/>
                </a:xfrm>
                <a:prstGeom prst="ellipse">
                  <a:avLst/>
                </a:prstGeom>
                <a:noFill/>
                <a:ln w="349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889" name="Google Shape;889;g3245f3b6b88_4_441"/>
                <p:cNvGrpSpPr/>
                <p:nvPr/>
              </p:nvGrpSpPr>
              <p:grpSpPr>
                <a:xfrm>
                  <a:off x="7175260" y="1251751"/>
                  <a:ext cx="2253339" cy="2443828"/>
                  <a:chOff x="7175260" y="1251751"/>
                  <a:chExt cx="2253339" cy="2443828"/>
                </a:xfrm>
              </p:grpSpPr>
              <p:sp>
                <p:nvSpPr>
                  <p:cNvPr id="890" name="Google Shape;890;g3245f3b6b88_4_441"/>
                  <p:cNvSpPr/>
                  <p:nvPr/>
                </p:nvSpPr>
                <p:spPr>
                  <a:xfrm rot="-5400000">
                    <a:off x="8529203" y="1789554"/>
                    <a:ext cx="539400" cy="1148400"/>
                  </a:xfrm>
                  <a:prstGeom prst="triangle">
                    <a:avLst>
                      <a:gd name="adj" fmla="val 50874"/>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1" name="Google Shape;891;g3245f3b6b88_4_441"/>
                  <p:cNvSpPr/>
                  <p:nvPr/>
                </p:nvSpPr>
                <p:spPr>
                  <a:xfrm>
                    <a:off x="8156031" y="2257172"/>
                    <a:ext cx="213000" cy="213000"/>
                  </a:xfrm>
                  <a:prstGeom prst="ellipse">
                    <a:avLst/>
                  </a:prstGeom>
                  <a:noFill/>
                  <a:ln w="25400" cap="flat" cmpd="sng">
                    <a:solidFill>
                      <a:srgbClr val="1F2B48"/>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2" name="Google Shape;892;g3245f3b6b88_4_441"/>
                  <p:cNvSpPr/>
                  <p:nvPr/>
                </p:nvSpPr>
                <p:spPr>
                  <a:xfrm>
                    <a:off x="8024959" y="2132399"/>
                    <a:ext cx="475200" cy="475200"/>
                  </a:xfrm>
                  <a:prstGeom prst="ellipse">
                    <a:avLst/>
                  </a:prstGeom>
                  <a:noFill/>
                  <a:ln w="25400" cap="flat" cmpd="sng">
                    <a:solidFill>
                      <a:srgbClr val="1F2B48"/>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3" name="Google Shape;893;g3245f3b6b88_4_441"/>
                  <p:cNvSpPr/>
                  <p:nvPr/>
                </p:nvSpPr>
                <p:spPr>
                  <a:xfrm>
                    <a:off x="7851643" y="1952784"/>
                    <a:ext cx="821700" cy="821700"/>
                  </a:xfrm>
                  <a:prstGeom prst="ellipse">
                    <a:avLst/>
                  </a:prstGeom>
                  <a:noFill/>
                  <a:ln w="25400" cap="flat" cmpd="sng">
                    <a:solidFill>
                      <a:srgbClr val="1F2B48"/>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4" name="Google Shape;894;g3245f3b6b88_4_441"/>
                  <p:cNvSpPr/>
                  <p:nvPr/>
                </p:nvSpPr>
                <p:spPr>
                  <a:xfrm>
                    <a:off x="7685429" y="1786571"/>
                    <a:ext cx="1154400" cy="1154400"/>
                  </a:xfrm>
                  <a:prstGeom prst="ellipse">
                    <a:avLst/>
                  </a:prstGeom>
                  <a:noFill/>
                  <a:ln w="25400" cap="flat" cmpd="sng">
                    <a:solidFill>
                      <a:srgbClr val="1F2B48"/>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5" name="Google Shape;895;g3245f3b6b88_4_441"/>
                  <p:cNvSpPr/>
                  <p:nvPr/>
                </p:nvSpPr>
                <p:spPr>
                  <a:xfrm>
                    <a:off x="7457226" y="1573778"/>
                    <a:ext cx="1610700" cy="1579800"/>
                  </a:xfrm>
                  <a:prstGeom prst="ellipse">
                    <a:avLst/>
                  </a:prstGeom>
                  <a:noFill/>
                  <a:ln w="25400" cap="flat" cmpd="sng">
                    <a:solidFill>
                      <a:srgbClr val="1F2B48"/>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6" name="Google Shape;896;g3245f3b6b88_4_441"/>
                  <p:cNvSpPr/>
                  <p:nvPr/>
                </p:nvSpPr>
                <p:spPr>
                  <a:xfrm>
                    <a:off x="7210128" y="1331408"/>
                    <a:ext cx="2104800" cy="2064600"/>
                  </a:xfrm>
                  <a:prstGeom prst="ellipse">
                    <a:avLst/>
                  </a:prstGeom>
                  <a:noFill/>
                  <a:ln w="25400" cap="flat" cmpd="sng">
                    <a:solidFill>
                      <a:srgbClr val="1F2B48"/>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7" name="Google Shape;897;g3245f3b6b88_4_441"/>
                  <p:cNvSpPr/>
                  <p:nvPr/>
                </p:nvSpPr>
                <p:spPr>
                  <a:xfrm>
                    <a:off x="7175260" y="1251751"/>
                    <a:ext cx="1076100" cy="2254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8" name="Google Shape;898;g3245f3b6b88_4_441"/>
                  <p:cNvSpPr/>
                  <p:nvPr/>
                </p:nvSpPr>
                <p:spPr>
                  <a:xfrm rot="-4619892">
                    <a:off x="8187501" y="2439626"/>
                    <a:ext cx="1076088" cy="11946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899" name="Google Shape;899;g3245f3b6b88_4_441"/>
                <p:cNvSpPr/>
                <p:nvPr/>
              </p:nvSpPr>
              <p:spPr>
                <a:xfrm rot="-6180108">
                  <a:off x="8177172" y="1100142"/>
                  <a:ext cx="1076088" cy="11946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0" name="Google Shape;900;g3245f3b6b88_4_441"/>
                <p:cNvSpPr/>
                <p:nvPr/>
              </p:nvSpPr>
              <p:spPr>
                <a:xfrm rot="5400000">
                  <a:off x="7445298" y="1779972"/>
                  <a:ext cx="539400" cy="1148400"/>
                </a:xfrm>
                <a:prstGeom prst="triangle">
                  <a:avLst>
                    <a:gd name="adj" fmla="val 50874"/>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1" name="Google Shape;901;g3245f3b6b88_4_441"/>
                <p:cNvSpPr/>
                <p:nvPr/>
              </p:nvSpPr>
              <p:spPr>
                <a:xfrm>
                  <a:off x="7025972" y="1777692"/>
                  <a:ext cx="236400" cy="1154400"/>
                </a:xfrm>
                <a:prstGeom prst="ellipse">
                  <a:avLst/>
                </a:prstGeom>
                <a:noFill/>
                <a:ln w="349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02" name="Google Shape;902;g3245f3b6b88_4_441"/>
                <p:cNvPicPr preferRelativeResize="0"/>
                <p:nvPr/>
              </p:nvPicPr>
              <p:blipFill rotWithShape="1">
                <a:blip r:embed="rId4">
                  <a:alphaModFix/>
                </a:blip>
                <a:srcRect l="1593" t="4951" r="60191" b="55149"/>
                <a:stretch/>
              </p:blipFill>
              <p:spPr>
                <a:xfrm flipH="1">
                  <a:off x="8918178" y="1839151"/>
                  <a:ext cx="1032732" cy="1078290"/>
                </a:xfrm>
                <a:prstGeom prst="rect">
                  <a:avLst/>
                </a:prstGeom>
                <a:noFill/>
                <a:ln>
                  <a:noFill/>
                </a:ln>
              </p:spPr>
            </p:pic>
            <p:pic>
              <p:nvPicPr>
                <p:cNvPr id="903" name="Google Shape;903;g3245f3b6b88_4_441"/>
                <p:cNvPicPr preferRelativeResize="0"/>
                <p:nvPr/>
              </p:nvPicPr>
              <p:blipFill rotWithShape="1">
                <a:blip r:embed="rId5">
                  <a:alphaModFix/>
                </a:blip>
                <a:srcRect/>
                <a:stretch/>
              </p:blipFill>
              <p:spPr>
                <a:xfrm>
                  <a:off x="4675395" y="2940836"/>
                  <a:ext cx="1170872" cy="772776"/>
                </a:xfrm>
                <a:prstGeom prst="rect">
                  <a:avLst/>
                </a:prstGeom>
                <a:noFill/>
                <a:ln>
                  <a:noFill/>
                </a:ln>
              </p:spPr>
            </p:pic>
            <p:cxnSp>
              <p:nvCxnSpPr>
                <p:cNvPr id="904" name="Google Shape;904;g3245f3b6b88_4_441"/>
                <p:cNvCxnSpPr/>
                <p:nvPr/>
              </p:nvCxnSpPr>
              <p:spPr>
                <a:xfrm>
                  <a:off x="4912789" y="2894575"/>
                  <a:ext cx="696000" cy="0"/>
                </a:xfrm>
                <a:prstGeom prst="straightConnector1">
                  <a:avLst/>
                </a:prstGeom>
                <a:noFill/>
                <a:ln w="31750" cap="flat" cmpd="sng">
                  <a:solidFill>
                    <a:schemeClr val="dk1"/>
                  </a:solidFill>
                  <a:prstDash val="dash"/>
                  <a:round/>
                  <a:headEnd type="triangle" w="med" len="med"/>
                  <a:tailEnd type="triangle" w="med" len="med"/>
                </a:ln>
              </p:spPr>
            </p:cxnSp>
          </p:grpSp>
          <p:cxnSp>
            <p:nvCxnSpPr>
              <p:cNvPr id="905" name="Google Shape;905;g3245f3b6b88_4_441"/>
              <p:cNvCxnSpPr/>
              <p:nvPr/>
            </p:nvCxnSpPr>
            <p:spPr>
              <a:xfrm>
                <a:off x="3567785" y="2225444"/>
                <a:ext cx="0" cy="136200"/>
              </a:xfrm>
              <a:prstGeom prst="straightConnector1">
                <a:avLst/>
              </a:prstGeom>
              <a:noFill/>
              <a:ln w="31750" cap="flat" cmpd="sng">
                <a:solidFill>
                  <a:schemeClr val="dk1"/>
                </a:solidFill>
                <a:prstDash val="solid"/>
                <a:round/>
                <a:headEnd type="none" w="sm" len="sm"/>
                <a:tailEnd type="none" w="sm" len="sm"/>
              </a:ln>
            </p:spPr>
          </p:cxnSp>
          <p:cxnSp>
            <p:nvCxnSpPr>
              <p:cNvPr id="906" name="Google Shape;906;g3245f3b6b88_4_441"/>
              <p:cNvCxnSpPr/>
              <p:nvPr/>
            </p:nvCxnSpPr>
            <p:spPr>
              <a:xfrm>
                <a:off x="3632720" y="2209288"/>
                <a:ext cx="0" cy="136200"/>
              </a:xfrm>
              <a:prstGeom prst="straightConnector1">
                <a:avLst/>
              </a:prstGeom>
              <a:noFill/>
              <a:ln w="31750" cap="flat" cmpd="sng">
                <a:solidFill>
                  <a:schemeClr val="dk1"/>
                </a:solidFill>
                <a:prstDash val="solid"/>
                <a:round/>
                <a:headEnd type="none" w="sm" len="sm"/>
                <a:tailEnd type="none" w="sm" len="sm"/>
              </a:ln>
            </p:spPr>
          </p:cxnSp>
        </p:grpSp>
        <p:sp>
          <p:nvSpPr>
            <p:cNvPr id="907" name="Google Shape;907;g3245f3b6b88_4_441"/>
            <p:cNvSpPr txBox="1"/>
            <p:nvPr/>
          </p:nvSpPr>
          <p:spPr>
            <a:xfrm>
              <a:off x="5252561" y="1627835"/>
              <a:ext cx="1806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Variable Telescope</a:t>
              </a:r>
              <a:endParaRPr sz="1400" b="0" i="0" u="none" strike="noStrike" cap="none">
                <a:solidFill>
                  <a:srgbClr val="000000"/>
                </a:solidFill>
                <a:latin typeface="Arial"/>
                <a:ea typeface="Arial"/>
                <a:cs typeface="Arial"/>
                <a:sym typeface="Arial"/>
              </a:endParaRPr>
            </a:p>
          </p:txBody>
        </p:sp>
        <p:sp>
          <p:nvSpPr>
            <p:cNvPr id="908" name="Google Shape;908;g3245f3b6b88_4_441"/>
            <p:cNvSpPr txBox="1"/>
            <p:nvPr/>
          </p:nvSpPr>
          <p:spPr>
            <a:xfrm>
              <a:off x="7576872" y="1595786"/>
              <a:ext cx="2095200" cy="523200"/>
            </a:xfrm>
            <a:prstGeom prst="rect">
              <a:avLst/>
            </a:prstGeom>
            <a:blipFill rotWithShape="1">
              <a:blip r:embed="rId6">
                <a:alphaModFix/>
              </a:blip>
              <a:stretch>
                <a:fillRect t="-2328" r="-598" b="-2317"/>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09" name="Google Shape;909;g3245f3b6b88_4_441"/>
            <p:cNvSpPr txBox="1"/>
            <p:nvPr/>
          </p:nvSpPr>
          <p:spPr>
            <a:xfrm>
              <a:off x="5642928" y="4055370"/>
              <a:ext cx="19968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Zaber Motion X-LDA-A</a:t>
              </a:r>
              <a:endParaRPr sz="1400" b="0" i="0" u="none" strike="noStrike" cap="none">
                <a:solidFill>
                  <a:srgbClr val="000000"/>
                </a:solidFill>
                <a:latin typeface="Arial"/>
                <a:ea typeface="Arial"/>
                <a:cs typeface="Arial"/>
                <a:sym typeface="Arial"/>
              </a:endParaRPr>
            </a:p>
          </p:txBody>
        </p:sp>
        <p:sp>
          <p:nvSpPr>
            <p:cNvPr id="910" name="Google Shape;910;g3245f3b6b88_4_441"/>
            <p:cNvSpPr txBox="1"/>
            <p:nvPr/>
          </p:nvSpPr>
          <p:spPr>
            <a:xfrm>
              <a:off x="9523734" y="3003964"/>
              <a:ext cx="19374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Thorlabs WFS20-7AR</a:t>
              </a:r>
              <a:endParaRPr sz="1400" b="0" i="0" u="none" strike="noStrike" cap="none">
                <a:solidFill>
                  <a:srgbClr val="000000"/>
                </a:solidFill>
                <a:latin typeface="Arial"/>
                <a:ea typeface="Arial"/>
                <a:cs typeface="Arial"/>
                <a:sym typeface="Arial"/>
              </a:endParaRPr>
            </a:p>
          </p:txBody>
        </p:sp>
        <p:pic>
          <p:nvPicPr>
            <p:cNvPr id="911" name="Google Shape;911;g3245f3b6b88_4_441"/>
            <p:cNvPicPr preferRelativeResize="0"/>
            <p:nvPr/>
          </p:nvPicPr>
          <p:blipFill rotWithShape="1">
            <a:blip r:embed="rId7">
              <a:alphaModFix/>
            </a:blip>
            <a:srcRect/>
            <a:stretch/>
          </p:blipFill>
          <p:spPr>
            <a:xfrm>
              <a:off x="8696090" y="3682022"/>
              <a:ext cx="1243131" cy="883731"/>
            </a:xfrm>
            <a:prstGeom prst="rect">
              <a:avLst/>
            </a:prstGeom>
            <a:noFill/>
            <a:ln>
              <a:noFill/>
            </a:ln>
          </p:spPr>
        </p:pic>
        <p:cxnSp>
          <p:nvCxnSpPr>
            <p:cNvPr id="912" name="Google Shape;912;g3245f3b6b88_4_441"/>
            <p:cNvCxnSpPr/>
            <p:nvPr/>
          </p:nvCxnSpPr>
          <p:spPr>
            <a:xfrm flipH="1">
              <a:off x="9864659" y="3298114"/>
              <a:ext cx="1308900" cy="654600"/>
            </a:xfrm>
            <a:prstGeom prst="straightConnector1">
              <a:avLst/>
            </a:prstGeom>
            <a:noFill/>
            <a:ln w="34925" cap="flat" cmpd="sng">
              <a:solidFill>
                <a:schemeClr val="dk1"/>
              </a:solidFill>
              <a:prstDash val="solid"/>
              <a:round/>
              <a:headEnd type="none" w="sm" len="sm"/>
              <a:tailEnd type="triangle" w="med" len="med"/>
            </a:ln>
          </p:spPr>
        </p:cxnSp>
        <p:cxnSp>
          <p:nvCxnSpPr>
            <p:cNvPr id="913" name="Google Shape;913;g3245f3b6b88_4_441"/>
            <p:cNvCxnSpPr/>
            <p:nvPr/>
          </p:nvCxnSpPr>
          <p:spPr>
            <a:xfrm rot="10800000">
              <a:off x="7496784" y="3828767"/>
              <a:ext cx="1095900" cy="127800"/>
            </a:xfrm>
            <a:prstGeom prst="straightConnector1">
              <a:avLst/>
            </a:prstGeom>
            <a:noFill/>
            <a:ln w="34925" cap="flat" cmpd="sng">
              <a:solidFill>
                <a:schemeClr val="dk1"/>
              </a:solidFill>
              <a:prstDash val="solid"/>
              <a:round/>
              <a:headEnd type="none" w="sm" len="sm"/>
              <a:tailEnd type="triangle" w="med" len="med"/>
            </a:ln>
          </p:spPr>
        </p:cxnSp>
        <p:sp>
          <p:nvSpPr>
            <p:cNvPr id="914" name="Google Shape;914;g3245f3b6b88_4_441"/>
            <p:cNvSpPr txBox="1"/>
            <p:nvPr/>
          </p:nvSpPr>
          <p:spPr>
            <a:xfrm>
              <a:off x="10150857" y="3722518"/>
              <a:ext cx="1363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Wavefront measurement</a:t>
              </a:r>
              <a:endParaRPr sz="1400" b="0" i="0" u="none" strike="noStrike" cap="none">
                <a:solidFill>
                  <a:srgbClr val="000000"/>
                </a:solidFill>
                <a:latin typeface="Arial"/>
                <a:ea typeface="Arial"/>
                <a:cs typeface="Arial"/>
                <a:sym typeface="Arial"/>
              </a:endParaRPr>
            </a:p>
          </p:txBody>
        </p:sp>
        <p:sp>
          <p:nvSpPr>
            <p:cNvPr id="915" name="Google Shape;915;g3245f3b6b88_4_441"/>
            <p:cNvSpPr txBox="1"/>
            <p:nvPr/>
          </p:nvSpPr>
          <p:spPr>
            <a:xfrm>
              <a:off x="7461750" y="3556812"/>
              <a:ext cx="1363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Correction</a:t>
              </a:r>
              <a:endParaRPr sz="1400" b="0" i="0" u="none" strike="noStrike" cap="none">
                <a:solidFill>
                  <a:srgbClr val="000000"/>
                </a:solidFill>
                <a:latin typeface="Arial"/>
                <a:ea typeface="Arial"/>
                <a:cs typeface="Arial"/>
                <a:sym typeface="Arial"/>
              </a:endParaRPr>
            </a:p>
          </p:txBody>
        </p:sp>
        <p:pic>
          <p:nvPicPr>
            <p:cNvPr id="916" name="Google Shape;916;g3245f3b6b88_4_441"/>
            <p:cNvPicPr preferRelativeResize="0"/>
            <p:nvPr/>
          </p:nvPicPr>
          <p:blipFill rotWithShape="1">
            <a:blip r:embed="rId8">
              <a:alphaModFix/>
            </a:blip>
            <a:srcRect/>
            <a:stretch/>
          </p:blipFill>
          <p:spPr>
            <a:xfrm>
              <a:off x="10015076" y="4328414"/>
              <a:ext cx="2095200" cy="440111"/>
            </a:xfrm>
            <a:prstGeom prst="rect">
              <a:avLst/>
            </a:prstGeom>
            <a:noFill/>
            <a:ln>
              <a:noFill/>
            </a:ln>
          </p:spPr>
        </p:pic>
      </p:grpSp>
      <p:sp>
        <p:nvSpPr>
          <p:cNvPr id="917" name="Google Shape;917;g3245f3b6b88_4_441"/>
          <p:cNvSpPr/>
          <p:nvPr/>
        </p:nvSpPr>
        <p:spPr>
          <a:xfrm>
            <a:off x="286678" y="2851476"/>
            <a:ext cx="3863100" cy="577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8" name="Google Shape;918;g3245f3b6b88_4_441"/>
          <p:cNvSpPr/>
          <p:nvPr/>
        </p:nvSpPr>
        <p:spPr>
          <a:xfrm>
            <a:off x="286678" y="3660916"/>
            <a:ext cx="4422900" cy="1361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9" name="Google Shape;919;g3245f3b6b88_4_441"/>
          <p:cNvSpPr/>
          <p:nvPr/>
        </p:nvSpPr>
        <p:spPr>
          <a:xfrm>
            <a:off x="285891" y="5142916"/>
            <a:ext cx="3863100" cy="1287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0" name="Google Shape;920;g3245f3b6b88_4_441"/>
          <p:cNvSpPr txBox="1"/>
          <p:nvPr/>
        </p:nvSpPr>
        <p:spPr>
          <a:xfrm>
            <a:off x="92800" y="1159475"/>
            <a:ext cx="4422900" cy="5387400"/>
          </a:xfrm>
          <a:prstGeom prst="rect">
            <a:avLst/>
          </a:prstGeom>
          <a:noFill/>
          <a:ln>
            <a:noFill/>
          </a:ln>
        </p:spPr>
        <p:txBody>
          <a:bodyPr spcFirstLastPara="1" wrap="square" lIns="91425" tIns="91425" rIns="91425" bIns="91425" anchor="t" anchorCtr="0">
            <a:spAutoFit/>
          </a:bodyPr>
          <a:lstStyle/>
          <a:p>
            <a:pPr marL="114300" marR="0" lvl="0" indent="0" algn="l" rtl="0">
              <a:lnSpc>
                <a:spcPct val="100000"/>
              </a:lnSpc>
              <a:spcBef>
                <a:spcPts val="360"/>
              </a:spcBef>
              <a:spcAft>
                <a:spcPts val="0"/>
              </a:spcAft>
              <a:buClr>
                <a:srgbClr val="000000"/>
              </a:buClr>
              <a:buSzPts val="1900"/>
              <a:buFont typeface="Arial"/>
              <a:buNone/>
            </a:pPr>
            <a:r>
              <a:rPr lang="en-US" sz="1900" b="1" i="0" u="none" strike="noStrike" cap="none">
                <a:solidFill>
                  <a:schemeClr val="dk1"/>
                </a:solidFill>
                <a:latin typeface="Arial"/>
                <a:ea typeface="Arial"/>
                <a:cs typeface="Arial"/>
                <a:sym typeface="Arial"/>
              </a:rPr>
              <a:t>Stabilization Workflow</a:t>
            </a:r>
            <a:endParaRPr sz="1200" b="0" i="0" u="none" strike="noStrike" cap="none">
              <a:solidFill>
                <a:schemeClr val="dk1"/>
              </a:solidFill>
              <a:latin typeface="Arial"/>
              <a:ea typeface="Arial"/>
              <a:cs typeface="Arial"/>
              <a:sym typeface="Arial"/>
            </a:endParaRPr>
          </a:p>
          <a:p>
            <a:pPr marL="114300" marR="0" lvl="0" indent="0" algn="l" rtl="0">
              <a:lnSpc>
                <a:spcPct val="100000"/>
              </a:lnSpc>
              <a:spcBef>
                <a:spcPts val="360"/>
              </a:spcBef>
              <a:spcAft>
                <a:spcPts val="0"/>
              </a:spcAft>
              <a:buClr>
                <a:srgbClr val="000000"/>
              </a:buClr>
              <a:buSzPts val="1300"/>
              <a:buFont typeface="Arial"/>
              <a:buNone/>
            </a:pPr>
            <a:endParaRPr sz="1300" b="1" i="0" u="none" strike="noStrike" cap="none">
              <a:solidFill>
                <a:schemeClr val="dk1"/>
              </a:solidFill>
              <a:latin typeface="Arial"/>
              <a:ea typeface="Arial"/>
              <a:cs typeface="Arial"/>
              <a:sym typeface="Arial"/>
            </a:endParaRPr>
          </a:p>
          <a:p>
            <a:pPr marL="457200" marR="0" lvl="0" indent="-342900" algn="l" rtl="0">
              <a:lnSpc>
                <a:spcPct val="100000"/>
              </a:lnSpc>
              <a:spcBef>
                <a:spcPts val="360"/>
              </a:spcBef>
              <a:spcAft>
                <a:spcPts val="0"/>
              </a:spcAft>
              <a:buClr>
                <a:schemeClr val="dk1"/>
              </a:buClr>
              <a:buSzPts val="1800"/>
              <a:buFont typeface="Arial"/>
              <a:buAutoNum type="arabicPeriod"/>
            </a:pPr>
            <a:r>
              <a:rPr lang="en-US" sz="1800" b="0" i="0" u="none" strike="noStrike" cap="none">
                <a:solidFill>
                  <a:schemeClr val="dk1"/>
                </a:solidFill>
                <a:latin typeface="Arial"/>
                <a:ea typeface="Arial"/>
                <a:cs typeface="Arial"/>
                <a:sym typeface="Arial"/>
              </a:rPr>
              <a:t>Wavefront sensor measures wavefront of focused beam</a:t>
            </a:r>
            <a:endParaRPr sz="1200" b="0" i="0" u="none" strike="noStrike" cap="none">
              <a:solidFill>
                <a:schemeClr val="dk1"/>
              </a:solidFill>
              <a:latin typeface="Arial"/>
              <a:ea typeface="Arial"/>
              <a:cs typeface="Arial"/>
              <a:sym typeface="Arial"/>
            </a:endParaRPr>
          </a:p>
          <a:p>
            <a:pPr marL="914400" marR="0" lvl="1" indent="-31750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Acquisition rate: ~30.3 Hz</a:t>
            </a:r>
            <a:endParaRPr sz="1200" b="0" i="0" u="none" strike="noStrike" cap="none">
              <a:solidFill>
                <a:schemeClr val="dk1"/>
              </a:solidFill>
              <a:latin typeface="Arial"/>
              <a:ea typeface="Arial"/>
              <a:cs typeface="Arial"/>
              <a:sym typeface="Arial"/>
            </a:endParaRPr>
          </a:p>
          <a:p>
            <a:pPr marL="457200" marR="0" lvl="0" indent="0" algn="l" rtl="0">
              <a:lnSpc>
                <a:spcPct val="100000"/>
              </a:lnSpc>
              <a:spcBef>
                <a:spcPts val="360"/>
              </a:spcBef>
              <a:spcAft>
                <a:spcPts val="0"/>
              </a:spcAft>
              <a:buNone/>
            </a:pPr>
            <a:endParaRPr sz="1300" b="0" i="0" u="none" strike="noStrike" cap="none">
              <a:solidFill>
                <a:schemeClr val="dk1"/>
              </a:solidFill>
              <a:latin typeface="Arial"/>
              <a:ea typeface="Arial"/>
              <a:cs typeface="Arial"/>
              <a:sym typeface="Arial"/>
            </a:endParaRPr>
          </a:p>
          <a:p>
            <a:pPr marL="457200" marR="0" lvl="0" indent="-342900" algn="l" rtl="0">
              <a:lnSpc>
                <a:spcPct val="100000"/>
              </a:lnSpc>
              <a:spcBef>
                <a:spcPts val="360"/>
              </a:spcBef>
              <a:spcAft>
                <a:spcPts val="0"/>
              </a:spcAft>
              <a:buClr>
                <a:schemeClr val="dk1"/>
              </a:buClr>
              <a:buSzPts val="1800"/>
              <a:buFont typeface="Arial"/>
              <a:buAutoNum type="arabicPeriod"/>
            </a:pPr>
            <a:r>
              <a:rPr lang="en-US" sz="1800" b="0" i="0" u="none" strike="noStrike" cap="none">
                <a:solidFill>
                  <a:schemeClr val="dk1"/>
                </a:solidFill>
                <a:latin typeface="Arial"/>
                <a:ea typeface="Arial"/>
                <a:cs typeface="Arial"/>
                <a:sym typeface="Arial"/>
              </a:rPr>
              <a:t>Radius of curvature is fit from measured wavefront</a:t>
            </a:r>
            <a:endParaRPr sz="1200" b="0" i="0" u="none" strike="noStrike" cap="none">
              <a:solidFill>
                <a:schemeClr val="dk1"/>
              </a:solidFill>
              <a:latin typeface="Arial"/>
              <a:ea typeface="Arial"/>
              <a:cs typeface="Arial"/>
              <a:sym typeface="Arial"/>
            </a:endParaRPr>
          </a:p>
          <a:p>
            <a:pPr marL="457200" marR="0" lvl="0" indent="0" algn="l" rtl="0">
              <a:lnSpc>
                <a:spcPct val="100000"/>
              </a:lnSpc>
              <a:spcBef>
                <a:spcPts val="360"/>
              </a:spcBef>
              <a:spcAft>
                <a:spcPts val="0"/>
              </a:spcAft>
              <a:buNone/>
            </a:pPr>
            <a:endParaRPr sz="1300" b="0" i="0" u="none" strike="noStrike" cap="none">
              <a:solidFill>
                <a:schemeClr val="dk1"/>
              </a:solidFill>
              <a:latin typeface="Arial"/>
              <a:ea typeface="Arial"/>
              <a:cs typeface="Arial"/>
              <a:sym typeface="Arial"/>
            </a:endParaRPr>
          </a:p>
          <a:p>
            <a:pPr marL="457200" marR="0" lvl="0" indent="-342900" algn="l" rtl="0">
              <a:lnSpc>
                <a:spcPct val="100000"/>
              </a:lnSpc>
              <a:spcBef>
                <a:spcPts val="360"/>
              </a:spcBef>
              <a:spcAft>
                <a:spcPts val="0"/>
              </a:spcAft>
              <a:buClr>
                <a:schemeClr val="dk1"/>
              </a:buClr>
              <a:buSzPts val="1800"/>
              <a:buFont typeface="Arial"/>
              <a:buAutoNum type="arabicPeriod"/>
            </a:pPr>
            <a:r>
              <a:rPr lang="en-US" sz="1800" b="0" i="0" u="none" strike="noStrike" cap="none">
                <a:solidFill>
                  <a:schemeClr val="dk1"/>
                </a:solidFill>
                <a:latin typeface="Arial"/>
                <a:ea typeface="Arial"/>
                <a:cs typeface="Arial"/>
                <a:sym typeface="Arial"/>
              </a:rPr>
              <a:t>Corrections to beam collimation are determined via calibrated PID loop</a:t>
            </a:r>
            <a:endParaRPr sz="1200" b="0" i="0" u="none" strike="noStrike" cap="none">
              <a:solidFill>
                <a:schemeClr val="dk1"/>
              </a:solidFill>
              <a:latin typeface="Arial"/>
              <a:ea typeface="Arial"/>
              <a:cs typeface="Arial"/>
              <a:sym typeface="Arial"/>
            </a:endParaRPr>
          </a:p>
          <a:p>
            <a:pPr marL="914400" marR="0" lvl="1" indent="-31750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PID variables tuned using Ziegler-Nichols method and minimizing overshoot</a:t>
            </a:r>
            <a:endParaRPr sz="1200" b="0" i="0" u="none" strike="noStrike" cap="none">
              <a:solidFill>
                <a:schemeClr val="dk1"/>
              </a:solidFill>
              <a:latin typeface="Arial"/>
              <a:ea typeface="Arial"/>
              <a:cs typeface="Arial"/>
              <a:sym typeface="Arial"/>
            </a:endParaRPr>
          </a:p>
          <a:p>
            <a:pPr marL="457200" marR="0" lvl="0" indent="0" algn="l" rtl="0">
              <a:lnSpc>
                <a:spcPct val="100000"/>
              </a:lnSpc>
              <a:spcBef>
                <a:spcPts val="360"/>
              </a:spcBef>
              <a:spcAft>
                <a:spcPts val="0"/>
              </a:spcAft>
              <a:buNone/>
            </a:pPr>
            <a:endParaRPr sz="1300" b="0" i="0" u="none" strike="noStrike" cap="none">
              <a:solidFill>
                <a:schemeClr val="dk1"/>
              </a:solidFill>
              <a:latin typeface="Arial"/>
              <a:ea typeface="Arial"/>
              <a:cs typeface="Arial"/>
              <a:sym typeface="Arial"/>
            </a:endParaRPr>
          </a:p>
          <a:p>
            <a:pPr marL="457200" marR="0" lvl="0" indent="-342900" algn="l" rtl="0">
              <a:lnSpc>
                <a:spcPct val="100000"/>
              </a:lnSpc>
              <a:spcBef>
                <a:spcPts val="360"/>
              </a:spcBef>
              <a:spcAft>
                <a:spcPts val="0"/>
              </a:spcAft>
              <a:buClr>
                <a:schemeClr val="dk1"/>
              </a:buClr>
              <a:buSzPts val="1800"/>
              <a:buFont typeface="Arial"/>
              <a:buAutoNum type="arabicPeriod"/>
            </a:pPr>
            <a:r>
              <a:rPr lang="en-US" sz="1800" b="0" i="0" u="none" strike="noStrike" cap="none">
                <a:solidFill>
                  <a:schemeClr val="dk1"/>
                </a:solidFill>
                <a:latin typeface="Arial"/>
                <a:ea typeface="Arial"/>
                <a:cs typeface="Arial"/>
                <a:sym typeface="Arial"/>
              </a:rPr>
              <a:t>Corrections are </a:t>
            </a:r>
            <a:r>
              <a:rPr lang="en-US" sz="1800" b="1" i="0" u="none" strike="noStrike" cap="none">
                <a:solidFill>
                  <a:schemeClr val="dk1"/>
                </a:solidFill>
                <a:latin typeface="Arial"/>
                <a:ea typeface="Arial"/>
                <a:cs typeface="Arial"/>
                <a:sym typeface="Arial"/>
              </a:rPr>
              <a:t>streamed</a:t>
            </a:r>
            <a:r>
              <a:rPr lang="en-US" sz="1800" b="0" i="0" u="none" strike="noStrike" cap="none">
                <a:solidFill>
                  <a:schemeClr val="dk1"/>
                </a:solidFill>
                <a:latin typeface="Arial"/>
                <a:ea typeface="Arial"/>
                <a:cs typeface="Arial"/>
                <a:sym typeface="Arial"/>
              </a:rPr>
              <a:t> to variable telescope stage</a:t>
            </a:r>
            <a:endParaRPr sz="1400" b="0" i="0" u="none" strike="noStrike" cap="none">
              <a:solidFill>
                <a:schemeClr val="dk1"/>
              </a:solidFill>
              <a:latin typeface="Arial"/>
              <a:ea typeface="Arial"/>
              <a:cs typeface="Arial"/>
              <a:sym typeface="Arial"/>
            </a:endParaRPr>
          </a:p>
          <a:p>
            <a:pPr marL="914400" marR="0" lvl="1" indent="-31750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Stage constantly moving towards updated target position rather than queueing moves to be completed</a:t>
            </a:r>
            <a:endParaRPr sz="1200" b="0" i="0" u="none" strike="noStrike" cap="none">
              <a:solidFill>
                <a:schemeClr val="dk1"/>
              </a:solidFill>
              <a:latin typeface="Arial"/>
              <a:ea typeface="Arial"/>
              <a:cs typeface="Arial"/>
              <a:sym typeface="Arial"/>
            </a:endParaRPr>
          </a:p>
          <a:p>
            <a:pPr marL="914400" marR="0" lvl="1" indent="-228600" algn="l" rtl="0">
              <a:lnSpc>
                <a:spcPct val="100000"/>
              </a:lnSpc>
              <a:spcBef>
                <a:spcPts val="360"/>
              </a:spcBef>
              <a:spcAft>
                <a:spcPts val="0"/>
              </a:spcAft>
              <a:buClr>
                <a:srgbClr val="000000"/>
              </a:buClr>
              <a:buSzPts val="1200"/>
              <a:buFont typeface="Arial"/>
              <a:buNone/>
            </a:pPr>
            <a:endParaRPr sz="1200" b="1" i="0" u="none" strike="noStrike" cap="none">
              <a:solidFill>
                <a:srgbClr val="1F497D"/>
              </a:solidFill>
              <a:latin typeface="Arial"/>
              <a:ea typeface="Arial"/>
              <a:cs typeface="Arial"/>
              <a:sym typeface="Arial"/>
            </a:endParaRPr>
          </a:p>
        </p:txBody>
      </p:sp>
      <p:sp>
        <p:nvSpPr>
          <p:cNvPr id="921" name="Google Shape;921;g3245f3b6b88_4_441"/>
          <p:cNvSpPr txBox="1"/>
          <p:nvPr/>
        </p:nvSpPr>
        <p:spPr>
          <a:xfrm>
            <a:off x="205225" y="6596575"/>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dk1"/>
                </a:solidFill>
              </a:rPr>
              <a:t>Jensen K. et. al. Submitted.</a:t>
            </a:r>
            <a:endParaRPr sz="15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3245f3b6b88_4_48"/>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480"/>
              </a:spcBef>
              <a:spcAft>
                <a:spcPts val="0"/>
              </a:spcAft>
              <a:buSzPts val="2400"/>
              <a:buNone/>
            </a:pPr>
            <a:r>
              <a:rPr lang="en-US"/>
              <a:t>Contributors</a:t>
            </a:r>
            <a:endParaRPr/>
          </a:p>
        </p:txBody>
      </p:sp>
      <p:sp>
        <p:nvSpPr>
          <p:cNvPr id="385" name="Google Shape;385;g3245f3b6b88_4_48"/>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1000"/>
              <a:buFont typeface="Times New Roman"/>
              <a:buNone/>
            </a:pPr>
            <a:fld id="{00000000-1234-1234-1234-123412341234}" type="slidenum">
              <a:rPr lang="en-US"/>
              <a:t>2</a:t>
            </a:fld>
            <a:endParaRPr/>
          </a:p>
        </p:txBody>
      </p:sp>
      <p:sp>
        <p:nvSpPr>
          <p:cNvPr id="386" name="Google Shape;386;g3245f3b6b88_4_48"/>
          <p:cNvSpPr txBox="1"/>
          <p:nvPr/>
        </p:nvSpPr>
        <p:spPr>
          <a:xfrm>
            <a:off x="551324" y="2509350"/>
            <a:ext cx="2975100" cy="28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a:solidFill>
                  <a:schemeClr val="dk2"/>
                </a:solidFill>
              </a:rPr>
              <a:t>Alex Picksley</a:t>
            </a:r>
            <a:endParaRPr sz="2000">
              <a:solidFill>
                <a:schemeClr val="dk2"/>
              </a:solidFill>
            </a:endParaRPr>
          </a:p>
          <a:p>
            <a:pPr marL="0" lvl="0" indent="0" algn="l" rtl="0">
              <a:spcBef>
                <a:spcPts val="0"/>
              </a:spcBef>
              <a:spcAft>
                <a:spcPts val="0"/>
              </a:spcAft>
              <a:buClr>
                <a:schemeClr val="dk1"/>
              </a:buClr>
              <a:buSzPts val="1100"/>
              <a:buFont typeface="Arial"/>
              <a:buNone/>
            </a:pPr>
            <a:r>
              <a:rPr lang="en-US" sz="2000">
                <a:solidFill>
                  <a:schemeClr val="dk2"/>
                </a:solidFill>
              </a:rPr>
              <a:t>Alessio Amadio</a:t>
            </a:r>
            <a:endParaRPr sz="2000">
              <a:solidFill>
                <a:schemeClr val="dk2"/>
              </a:solidFill>
            </a:endParaRPr>
          </a:p>
          <a:p>
            <a:pPr marL="0" lvl="0" indent="0" algn="l" rtl="0">
              <a:spcBef>
                <a:spcPts val="0"/>
              </a:spcBef>
              <a:spcAft>
                <a:spcPts val="0"/>
              </a:spcAft>
              <a:buClr>
                <a:schemeClr val="dk1"/>
              </a:buClr>
              <a:buSzPts val="1100"/>
              <a:buFont typeface="Arial"/>
              <a:buNone/>
            </a:pPr>
            <a:r>
              <a:rPr lang="en-US" sz="2000">
                <a:solidFill>
                  <a:schemeClr val="dk2"/>
                </a:solidFill>
              </a:rPr>
              <a:t>Anthony Gonsalves</a:t>
            </a:r>
            <a:endParaRPr sz="2000">
              <a:solidFill>
                <a:schemeClr val="dk2"/>
              </a:solidFill>
            </a:endParaRPr>
          </a:p>
          <a:p>
            <a:pPr marL="0" lvl="0" indent="0" algn="l" rtl="0">
              <a:spcBef>
                <a:spcPts val="0"/>
              </a:spcBef>
              <a:spcAft>
                <a:spcPts val="0"/>
              </a:spcAft>
              <a:buClr>
                <a:schemeClr val="dk1"/>
              </a:buClr>
              <a:buSzPts val="1100"/>
              <a:buFont typeface="Arial"/>
              <a:buNone/>
            </a:pPr>
            <a:r>
              <a:rPr lang="en-US" sz="2000">
                <a:solidFill>
                  <a:schemeClr val="dk2"/>
                </a:solidFill>
              </a:rPr>
              <a:t>Christopher Doss</a:t>
            </a:r>
            <a:endParaRPr sz="2000">
              <a:solidFill>
                <a:schemeClr val="dk2"/>
              </a:solidFill>
            </a:endParaRPr>
          </a:p>
          <a:p>
            <a:pPr marL="0" lvl="0" indent="0" algn="l" rtl="0">
              <a:spcBef>
                <a:spcPts val="0"/>
              </a:spcBef>
              <a:spcAft>
                <a:spcPts val="0"/>
              </a:spcAft>
              <a:buClr>
                <a:schemeClr val="dk1"/>
              </a:buClr>
              <a:buSzPts val="1100"/>
              <a:buFont typeface="Arial"/>
              <a:buNone/>
            </a:pPr>
            <a:r>
              <a:rPr lang="en-US" sz="2000">
                <a:solidFill>
                  <a:schemeClr val="dk2"/>
                </a:solidFill>
              </a:rPr>
              <a:t>Curtis Berger</a:t>
            </a:r>
            <a:endParaRPr sz="2000">
              <a:solidFill>
                <a:schemeClr val="dk2"/>
              </a:solidFill>
            </a:endParaRPr>
          </a:p>
          <a:p>
            <a:pPr marL="0" lvl="0" indent="0" algn="l" rtl="0">
              <a:spcBef>
                <a:spcPts val="0"/>
              </a:spcBef>
              <a:spcAft>
                <a:spcPts val="0"/>
              </a:spcAft>
              <a:buClr>
                <a:schemeClr val="dk1"/>
              </a:buClr>
              <a:buSzPts val="1100"/>
              <a:buFont typeface="Arial"/>
              <a:buNone/>
            </a:pPr>
            <a:r>
              <a:rPr lang="en-US" sz="2000">
                <a:solidFill>
                  <a:schemeClr val="dk2"/>
                </a:solidFill>
              </a:rPr>
              <a:t>Dan Wang</a:t>
            </a:r>
            <a:endParaRPr sz="2000">
              <a:solidFill>
                <a:schemeClr val="dk2"/>
              </a:solidFill>
            </a:endParaRPr>
          </a:p>
          <a:p>
            <a:pPr marL="0" lvl="0" indent="0" algn="l" rtl="0">
              <a:spcBef>
                <a:spcPts val="0"/>
              </a:spcBef>
              <a:spcAft>
                <a:spcPts val="0"/>
              </a:spcAft>
              <a:buClr>
                <a:schemeClr val="dk1"/>
              </a:buClr>
              <a:buSzPts val="1100"/>
              <a:buFont typeface="Arial"/>
              <a:buNone/>
            </a:pPr>
            <a:r>
              <a:rPr lang="en-US" sz="2000">
                <a:solidFill>
                  <a:schemeClr val="dk2"/>
                </a:solidFill>
              </a:rPr>
              <a:t>Finn Kohrell</a:t>
            </a:r>
            <a:endParaRPr sz="2000">
              <a:solidFill>
                <a:schemeClr val="dk2"/>
              </a:solidFill>
            </a:endParaRPr>
          </a:p>
          <a:p>
            <a:pPr marL="0" lvl="0" indent="0" algn="l" rtl="0">
              <a:spcBef>
                <a:spcPts val="0"/>
              </a:spcBef>
              <a:spcAft>
                <a:spcPts val="0"/>
              </a:spcAft>
              <a:buClr>
                <a:schemeClr val="dk1"/>
              </a:buClr>
              <a:buSzPts val="1100"/>
              <a:buFont typeface="Arial"/>
              <a:buNone/>
            </a:pPr>
            <a:r>
              <a:rPr lang="en-US" sz="2000">
                <a:solidFill>
                  <a:schemeClr val="dk2"/>
                </a:solidFill>
              </a:rPr>
              <a:t>Hai-En Tsai</a:t>
            </a:r>
            <a:endParaRPr sz="2000">
              <a:solidFill>
                <a:schemeClr val="dk2"/>
              </a:solidFill>
            </a:endParaRPr>
          </a:p>
          <a:p>
            <a:pPr marL="0" lvl="0" indent="0" algn="l" rtl="0">
              <a:spcBef>
                <a:spcPts val="0"/>
              </a:spcBef>
              <a:spcAft>
                <a:spcPts val="0"/>
              </a:spcAft>
              <a:buClr>
                <a:schemeClr val="dk1"/>
              </a:buClr>
              <a:buSzPts val="1100"/>
              <a:buFont typeface="Arial"/>
              <a:buNone/>
            </a:pPr>
            <a:r>
              <a:rPr lang="en-US" sz="2000">
                <a:solidFill>
                  <a:schemeClr val="dk2"/>
                </a:solidFill>
              </a:rPr>
              <a:t>Kei Nakamura</a:t>
            </a:r>
            <a:endParaRPr sz="2000">
              <a:solidFill>
                <a:schemeClr val="dk2"/>
              </a:solidFill>
            </a:endParaRPr>
          </a:p>
          <a:p>
            <a:pPr marL="0" marR="0" lvl="0" indent="0" algn="l" rtl="0">
              <a:lnSpc>
                <a:spcPct val="100000"/>
              </a:lnSpc>
              <a:spcBef>
                <a:spcPts val="0"/>
              </a:spcBef>
              <a:spcAft>
                <a:spcPts val="0"/>
              </a:spcAft>
              <a:buClr>
                <a:srgbClr val="000000"/>
              </a:buClr>
              <a:buSzPts val="2400"/>
              <a:buFont typeface="Arial"/>
              <a:buNone/>
            </a:pPr>
            <a:endParaRPr sz="2000">
              <a:solidFill>
                <a:schemeClr val="dk2"/>
              </a:solidFill>
            </a:endParaRPr>
          </a:p>
        </p:txBody>
      </p:sp>
      <p:sp>
        <p:nvSpPr>
          <p:cNvPr id="387" name="Google Shape;387;g3245f3b6b88_4_48"/>
          <p:cNvSpPr/>
          <p:nvPr/>
        </p:nvSpPr>
        <p:spPr>
          <a:xfrm>
            <a:off x="119088" y="6020346"/>
            <a:ext cx="11953800" cy="831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Arial"/>
                <a:ea typeface="Arial"/>
                <a:cs typeface="Arial"/>
                <a:sym typeface="Arial"/>
              </a:rPr>
              <a:t>This work was supported by the Director, Office of</a:t>
            </a:r>
            <a:r>
              <a:rPr lang="en-US" sz="1600" b="0" i="0" u="none" strike="noStrike" cap="none">
                <a:solidFill>
                  <a:schemeClr val="dk1"/>
                </a:solidFill>
                <a:latin typeface="Arial"/>
                <a:ea typeface="Arial"/>
                <a:cs typeface="Arial"/>
                <a:sym typeface="Arial"/>
              </a:rPr>
              <a:t> </a:t>
            </a:r>
            <a:r>
              <a:rPr lang="en-US" sz="1600" b="0" i="1" u="none" strike="noStrike" cap="none">
                <a:solidFill>
                  <a:schemeClr val="dk1"/>
                </a:solidFill>
                <a:latin typeface="Arial"/>
                <a:ea typeface="Arial"/>
                <a:cs typeface="Arial"/>
                <a:sym typeface="Arial"/>
              </a:rPr>
              <a:t>Science, Office of High Energy Physics, of the U.S. Department</a:t>
            </a:r>
            <a:r>
              <a:rPr lang="en-US" sz="1600" b="0" i="0" u="none" strike="noStrike" cap="none">
                <a:solidFill>
                  <a:schemeClr val="dk1"/>
                </a:solidFill>
                <a:latin typeface="Arial"/>
                <a:ea typeface="Arial"/>
                <a:cs typeface="Arial"/>
                <a:sym typeface="Arial"/>
              </a:rPr>
              <a:t> </a:t>
            </a:r>
            <a:r>
              <a:rPr lang="en-US" sz="1600" b="0" i="1" u="none" strike="noStrike" cap="none">
                <a:solidFill>
                  <a:schemeClr val="dk1"/>
                </a:solidFill>
                <a:latin typeface="Arial"/>
                <a:ea typeface="Arial"/>
                <a:cs typeface="Arial"/>
                <a:sym typeface="Arial"/>
              </a:rPr>
              <a:t>of Energy under Contract No. DE-AC02-</a:t>
            </a:r>
            <a:r>
              <a:rPr lang="en-US" sz="1600" b="0" i="0" u="none" strike="noStrike" cap="none">
                <a:solidFill>
                  <a:schemeClr val="dk1"/>
                </a:solidFill>
                <a:latin typeface="Arial"/>
                <a:ea typeface="Arial"/>
                <a:cs typeface="Arial"/>
                <a:sym typeface="Arial"/>
              </a:rPr>
              <a:t> </a:t>
            </a:r>
            <a:r>
              <a:rPr lang="en-US" sz="1600" b="0" i="1" u="none" strike="noStrike" cap="none">
                <a:solidFill>
                  <a:schemeClr val="dk1"/>
                </a:solidFill>
                <a:latin typeface="Arial"/>
                <a:ea typeface="Arial"/>
                <a:cs typeface="Arial"/>
                <a:sym typeface="Arial"/>
              </a:rPr>
              <a:t>05CH11231, the Defense Advanced Research Projects</a:t>
            </a:r>
            <a:r>
              <a:rPr lang="en-US" sz="1600" b="0" i="0" u="none" strike="noStrike" cap="none">
                <a:solidFill>
                  <a:schemeClr val="dk1"/>
                </a:solidFill>
                <a:latin typeface="Arial"/>
                <a:ea typeface="Arial"/>
                <a:cs typeface="Arial"/>
                <a:sym typeface="Arial"/>
              </a:rPr>
              <a:t> </a:t>
            </a:r>
            <a:r>
              <a:rPr lang="en-US" sz="1600" b="0" i="1" u="none" strike="noStrike" cap="none">
                <a:solidFill>
                  <a:schemeClr val="dk1"/>
                </a:solidFill>
                <a:latin typeface="Arial"/>
                <a:ea typeface="Arial"/>
                <a:cs typeface="Arial"/>
                <a:sym typeface="Arial"/>
              </a:rPr>
              <a:t>Agency, and used the computational facilities at the</a:t>
            </a:r>
            <a:r>
              <a:rPr lang="en-US" sz="1600" b="0" i="0" u="none" strike="noStrike" cap="none">
                <a:solidFill>
                  <a:schemeClr val="dk1"/>
                </a:solidFill>
                <a:latin typeface="Arial"/>
                <a:ea typeface="Arial"/>
                <a:cs typeface="Arial"/>
                <a:sym typeface="Arial"/>
              </a:rPr>
              <a:t> </a:t>
            </a:r>
            <a:r>
              <a:rPr lang="en-US" sz="1600" b="0" i="1" u="none" strike="noStrike" cap="none">
                <a:solidFill>
                  <a:schemeClr val="dk1"/>
                </a:solidFill>
                <a:latin typeface="Arial"/>
                <a:ea typeface="Arial"/>
                <a:cs typeface="Arial"/>
                <a:sym typeface="Arial"/>
              </a:rPr>
              <a:t>National Energy Research Scientific Computing Center</a:t>
            </a:r>
            <a:r>
              <a:rPr lang="en-US" sz="1600" b="0" i="0" u="none" strike="noStrike" cap="none">
                <a:solidFill>
                  <a:schemeClr val="dk1"/>
                </a:solidFill>
                <a:latin typeface="Arial"/>
                <a:ea typeface="Arial"/>
                <a:cs typeface="Arial"/>
                <a:sym typeface="Arial"/>
              </a:rPr>
              <a:t> </a:t>
            </a:r>
            <a:r>
              <a:rPr lang="en-US" sz="1600" b="0" i="1" u="none" strike="noStrike" cap="none">
                <a:solidFill>
                  <a:schemeClr val="dk1"/>
                </a:solidFill>
                <a:latin typeface="Arial"/>
                <a:ea typeface="Arial"/>
                <a:cs typeface="Arial"/>
                <a:sym typeface="Arial"/>
              </a:rPr>
              <a:t>(NERSC).</a:t>
            </a:r>
            <a:endParaRPr sz="1600" b="0" i="0" u="none" strike="noStrike" cap="none">
              <a:solidFill>
                <a:schemeClr val="dk1"/>
              </a:solidFill>
              <a:latin typeface="Arial"/>
              <a:ea typeface="Arial"/>
              <a:cs typeface="Arial"/>
              <a:sym typeface="Arial"/>
            </a:endParaRPr>
          </a:p>
        </p:txBody>
      </p:sp>
      <p:sp>
        <p:nvSpPr>
          <p:cNvPr id="388" name="Google Shape;388;g3245f3b6b88_4_48"/>
          <p:cNvSpPr txBox="1"/>
          <p:nvPr/>
        </p:nvSpPr>
        <p:spPr>
          <a:xfrm>
            <a:off x="3231960" y="2509350"/>
            <a:ext cx="2975100" cy="323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a:solidFill>
                  <a:schemeClr val="dk2"/>
                </a:solidFill>
              </a:rPr>
              <a:t>Kyle Jensen</a:t>
            </a:r>
            <a:endParaRPr sz="2000">
              <a:solidFill>
                <a:schemeClr val="dk2"/>
              </a:solidFill>
            </a:endParaRPr>
          </a:p>
          <a:p>
            <a:pPr marL="0" lvl="0" indent="0" algn="l" rtl="0">
              <a:spcBef>
                <a:spcPts val="0"/>
              </a:spcBef>
              <a:spcAft>
                <a:spcPts val="0"/>
              </a:spcAft>
              <a:buClr>
                <a:schemeClr val="dk1"/>
              </a:buClr>
              <a:buSzPts val="1100"/>
              <a:buFont typeface="Arial"/>
              <a:buNone/>
            </a:pPr>
            <a:r>
              <a:rPr lang="en-US" sz="2000">
                <a:solidFill>
                  <a:schemeClr val="dk2"/>
                </a:solidFill>
              </a:rPr>
              <a:t>Mahek Logantha</a:t>
            </a:r>
            <a:endParaRPr sz="2000">
              <a:solidFill>
                <a:schemeClr val="dk2"/>
              </a:solidFill>
            </a:endParaRPr>
          </a:p>
          <a:p>
            <a:pPr marL="0" lvl="0" indent="0" algn="l" rtl="0">
              <a:spcBef>
                <a:spcPts val="0"/>
              </a:spcBef>
              <a:spcAft>
                <a:spcPts val="0"/>
              </a:spcAft>
              <a:buClr>
                <a:schemeClr val="dk1"/>
              </a:buClr>
              <a:buSzPts val="1100"/>
              <a:buFont typeface="Arial"/>
              <a:buNone/>
            </a:pPr>
            <a:r>
              <a:rPr lang="en-US" sz="2000">
                <a:solidFill>
                  <a:schemeClr val="dk2"/>
                </a:solidFill>
              </a:rPr>
              <a:t>Neel Rajeshbhai Vora</a:t>
            </a:r>
            <a:endParaRPr sz="2000">
              <a:solidFill>
                <a:schemeClr val="dk2"/>
              </a:solidFill>
            </a:endParaRPr>
          </a:p>
          <a:p>
            <a:pPr marL="0" lvl="0" indent="0" algn="l" rtl="0">
              <a:spcBef>
                <a:spcPts val="0"/>
              </a:spcBef>
              <a:spcAft>
                <a:spcPts val="0"/>
              </a:spcAft>
              <a:buClr>
                <a:schemeClr val="dk1"/>
              </a:buClr>
              <a:buSzPts val="1100"/>
              <a:buFont typeface="Arial"/>
              <a:buNone/>
            </a:pPr>
            <a:r>
              <a:rPr lang="en-US" sz="2000">
                <a:solidFill>
                  <a:schemeClr val="dk2"/>
                </a:solidFill>
              </a:rPr>
              <a:t>Qiang Du</a:t>
            </a:r>
            <a:endParaRPr sz="2000">
              <a:solidFill>
                <a:schemeClr val="dk2"/>
              </a:solidFill>
            </a:endParaRPr>
          </a:p>
          <a:p>
            <a:pPr marL="0" lvl="0" indent="0" algn="l" rtl="0">
              <a:spcBef>
                <a:spcPts val="0"/>
              </a:spcBef>
              <a:spcAft>
                <a:spcPts val="0"/>
              </a:spcAft>
              <a:buClr>
                <a:schemeClr val="dk1"/>
              </a:buClr>
              <a:buSzPts val="1100"/>
              <a:buFont typeface="Arial"/>
              <a:buNone/>
            </a:pPr>
            <a:r>
              <a:rPr lang="en-US" sz="2000">
                <a:solidFill>
                  <a:schemeClr val="dk2"/>
                </a:solidFill>
              </a:rPr>
              <a:t>Qing Ji</a:t>
            </a:r>
            <a:endParaRPr sz="2000">
              <a:solidFill>
                <a:schemeClr val="dk2"/>
              </a:solidFill>
            </a:endParaRPr>
          </a:p>
          <a:p>
            <a:pPr marL="0" lvl="0" indent="0" algn="l" rtl="0">
              <a:spcBef>
                <a:spcPts val="0"/>
              </a:spcBef>
              <a:spcAft>
                <a:spcPts val="0"/>
              </a:spcAft>
              <a:buClr>
                <a:schemeClr val="dk1"/>
              </a:buClr>
              <a:buSzPts val="1100"/>
              <a:buFont typeface="Arial"/>
              <a:buNone/>
            </a:pPr>
            <a:r>
              <a:rPr lang="en-US" sz="2000">
                <a:solidFill>
                  <a:schemeClr val="dk2"/>
                </a:solidFill>
              </a:rPr>
              <a:t>Raymond Li</a:t>
            </a:r>
            <a:endParaRPr sz="2000">
              <a:solidFill>
                <a:schemeClr val="dk2"/>
              </a:solidFill>
            </a:endParaRPr>
          </a:p>
          <a:p>
            <a:pPr marL="0" lvl="0" indent="0" algn="l" rtl="0">
              <a:spcBef>
                <a:spcPts val="0"/>
              </a:spcBef>
              <a:spcAft>
                <a:spcPts val="0"/>
              </a:spcAft>
              <a:buClr>
                <a:schemeClr val="dk1"/>
              </a:buClr>
              <a:buSzPts val="1100"/>
              <a:buFont typeface="Arial"/>
              <a:buNone/>
            </a:pPr>
            <a:r>
              <a:rPr lang="en-US" sz="2000">
                <a:solidFill>
                  <a:schemeClr val="dk2"/>
                </a:solidFill>
              </a:rPr>
              <a:t>Russel Wilcox</a:t>
            </a:r>
            <a:endParaRPr sz="2000">
              <a:solidFill>
                <a:schemeClr val="dk2"/>
              </a:solidFill>
            </a:endParaRPr>
          </a:p>
          <a:p>
            <a:pPr marL="0" lvl="0" indent="0" algn="l" rtl="0">
              <a:spcBef>
                <a:spcPts val="0"/>
              </a:spcBef>
              <a:spcAft>
                <a:spcPts val="0"/>
              </a:spcAft>
              <a:buClr>
                <a:schemeClr val="dk1"/>
              </a:buClr>
              <a:buSzPts val="1100"/>
              <a:buFont typeface="Arial"/>
              <a:buNone/>
            </a:pPr>
            <a:r>
              <a:rPr lang="en-US" sz="2000">
                <a:solidFill>
                  <a:schemeClr val="dk2"/>
                </a:solidFill>
              </a:rPr>
              <a:t>Samuel Barber</a:t>
            </a:r>
            <a:endParaRPr sz="2000">
              <a:solidFill>
                <a:schemeClr val="dk2"/>
              </a:solidFill>
            </a:endParaRPr>
          </a:p>
          <a:p>
            <a:pPr marL="0" lvl="0" indent="0" algn="l" rtl="0">
              <a:spcBef>
                <a:spcPts val="0"/>
              </a:spcBef>
              <a:spcAft>
                <a:spcPts val="0"/>
              </a:spcAft>
              <a:buClr>
                <a:schemeClr val="dk1"/>
              </a:buClr>
              <a:buSzPts val="1100"/>
              <a:buFont typeface="Arial"/>
              <a:buNone/>
            </a:pPr>
            <a:r>
              <a:rPr lang="en-US" sz="2000">
                <a:solidFill>
                  <a:schemeClr val="dk2"/>
                </a:solidFill>
              </a:rPr>
              <a:t>Tong Zhou</a:t>
            </a:r>
            <a:endParaRPr sz="2000">
              <a:solidFill>
                <a:schemeClr val="dk2"/>
              </a:solidFill>
            </a:endParaRPr>
          </a:p>
          <a:p>
            <a:pPr marL="0" lvl="0" indent="0" algn="l" rtl="0">
              <a:spcBef>
                <a:spcPts val="0"/>
              </a:spcBef>
              <a:spcAft>
                <a:spcPts val="0"/>
              </a:spcAft>
              <a:buClr>
                <a:schemeClr val="dk1"/>
              </a:buClr>
              <a:buSzPts val="1100"/>
              <a:buFont typeface="Arial"/>
              <a:buNone/>
            </a:pPr>
            <a:r>
              <a:rPr lang="en-US" sz="2000">
                <a:solidFill>
                  <a:schemeClr val="dk2"/>
                </a:solidFill>
              </a:rPr>
              <a:t>Zak Eisentraut</a:t>
            </a:r>
            <a:endParaRPr sz="2000">
              <a:solidFill>
                <a:schemeClr val="dk2"/>
              </a:solidFill>
            </a:endParaRPr>
          </a:p>
          <a:p>
            <a:pPr marL="0" marR="0" lvl="0" indent="0" algn="l" rtl="0">
              <a:lnSpc>
                <a:spcPct val="100000"/>
              </a:lnSpc>
              <a:spcBef>
                <a:spcPts val="0"/>
              </a:spcBef>
              <a:spcAft>
                <a:spcPts val="0"/>
              </a:spcAft>
              <a:buClr>
                <a:srgbClr val="000000"/>
              </a:buClr>
              <a:buSzPts val="2400"/>
              <a:buFont typeface="Arial"/>
              <a:buNone/>
            </a:pPr>
            <a:endParaRPr sz="2000">
              <a:solidFill>
                <a:schemeClr val="dk2"/>
              </a:solidFill>
            </a:endParaRPr>
          </a:p>
        </p:txBody>
      </p:sp>
      <p:sp>
        <p:nvSpPr>
          <p:cNvPr id="389" name="Google Shape;389;g3245f3b6b88_4_48"/>
          <p:cNvSpPr txBox="1"/>
          <p:nvPr/>
        </p:nvSpPr>
        <p:spPr>
          <a:xfrm>
            <a:off x="8692493" y="2509350"/>
            <a:ext cx="2975100" cy="323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000"/>
              <a:t>J</a:t>
            </a:r>
            <a:r>
              <a:rPr lang="en-US" sz="2000">
                <a:solidFill>
                  <a:schemeClr val="dk2"/>
                </a:solidFill>
                <a:uFill>
                  <a:noFill/>
                </a:uFill>
                <a:hlinkClick r:id="rId3">
                  <a:extLst>
                    <a:ext uri="{A12FA001-AC4F-418D-AE19-62706E023703}">
                      <ahyp:hlinkClr xmlns:ahyp="http://schemas.microsoft.com/office/drawing/2018/hyperlinkcolor" val="tx"/>
                    </a:ext>
                  </a:extLst>
                </a:hlinkClick>
              </a:rPr>
              <a:t>ens Osterhoff</a:t>
            </a:r>
            <a:endParaRPr sz="2000">
              <a:solidFill>
                <a:schemeClr val="dk2"/>
              </a:solidFill>
            </a:endParaRPr>
          </a:p>
          <a:p>
            <a:pPr marL="0" marR="0" lvl="0" indent="0" algn="l" rtl="0">
              <a:lnSpc>
                <a:spcPct val="100000"/>
              </a:lnSpc>
              <a:spcBef>
                <a:spcPts val="0"/>
              </a:spcBef>
              <a:spcAft>
                <a:spcPts val="0"/>
              </a:spcAft>
              <a:buNone/>
            </a:pPr>
            <a:r>
              <a:rPr lang="en-US" sz="2000">
                <a:solidFill>
                  <a:schemeClr val="dk2"/>
                </a:solidFill>
              </a:rPr>
              <a:t>Carl Schroeder</a:t>
            </a:r>
            <a:endParaRPr sz="2000">
              <a:solidFill>
                <a:schemeClr val="dk2"/>
              </a:solidFill>
            </a:endParaRPr>
          </a:p>
          <a:p>
            <a:pPr marL="0" marR="0" lvl="0" indent="0" algn="l" rtl="0">
              <a:lnSpc>
                <a:spcPct val="100000"/>
              </a:lnSpc>
              <a:spcBef>
                <a:spcPts val="0"/>
              </a:spcBef>
              <a:spcAft>
                <a:spcPts val="0"/>
              </a:spcAft>
              <a:buNone/>
            </a:pPr>
            <a:r>
              <a:rPr lang="en-US" sz="2000">
                <a:solidFill>
                  <a:schemeClr val="dk2"/>
                </a:solidFill>
              </a:rPr>
              <a:t>Jeroen van Tilborg</a:t>
            </a:r>
            <a:endParaRPr sz="2000">
              <a:solidFill>
                <a:schemeClr val="dk2"/>
              </a:solidFill>
            </a:endParaRPr>
          </a:p>
          <a:p>
            <a:pPr marL="0" marR="0" lvl="0" indent="0" algn="l" rtl="0">
              <a:lnSpc>
                <a:spcPct val="100000"/>
              </a:lnSpc>
              <a:spcBef>
                <a:spcPts val="0"/>
              </a:spcBef>
              <a:spcAft>
                <a:spcPts val="0"/>
              </a:spcAft>
              <a:buNone/>
            </a:pPr>
            <a:r>
              <a:rPr lang="en-US" sz="2000">
                <a:solidFill>
                  <a:schemeClr val="dk2"/>
                </a:solidFill>
              </a:rPr>
              <a:t>Eric Esarey</a:t>
            </a:r>
            <a:endParaRPr sz="2000">
              <a:solidFill>
                <a:schemeClr val="dk2"/>
              </a:solidFill>
            </a:endParaRPr>
          </a:p>
          <a:p>
            <a:pPr marL="0" marR="0" lvl="0" indent="0" algn="l" rtl="0">
              <a:lnSpc>
                <a:spcPct val="100000"/>
              </a:lnSpc>
              <a:spcBef>
                <a:spcPts val="0"/>
              </a:spcBef>
              <a:spcAft>
                <a:spcPts val="0"/>
              </a:spcAft>
              <a:buNone/>
            </a:pPr>
            <a:r>
              <a:rPr lang="en-US" sz="2000">
                <a:solidFill>
                  <a:schemeClr val="dk2"/>
                </a:solidFill>
              </a:rPr>
              <a:t>Cameron Geddes</a:t>
            </a:r>
            <a:endParaRPr sz="2000">
              <a:solidFill>
                <a:schemeClr val="dk2"/>
              </a:solidFill>
            </a:endParaRPr>
          </a:p>
          <a:p>
            <a:pPr marL="0" marR="0" lvl="0" indent="0" algn="l" rtl="0">
              <a:lnSpc>
                <a:spcPct val="100000"/>
              </a:lnSpc>
              <a:spcBef>
                <a:spcPts val="0"/>
              </a:spcBef>
              <a:spcAft>
                <a:spcPts val="0"/>
              </a:spcAft>
              <a:buClr>
                <a:srgbClr val="000000"/>
              </a:buClr>
              <a:buSzPts val="2400"/>
              <a:buFont typeface="Arial"/>
              <a:buNone/>
            </a:pPr>
            <a:endParaRPr sz="2000">
              <a:solidFill>
                <a:schemeClr val="dk2"/>
              </a:solidFill>
            </a:endParaRPr>
          </a:p>
        </p:txBody>
      </p:sp>
      <p:sp>
        <p:nvSpPr>
          <p:cNvPr id="390" name="Google Shape;390;g3245f3b6b88_4_48"/>
          <p:cNvSpPr txBox="1"/>
          <p:nvPr/>
        </p:nvSpPr>
        <p:spPr>
          <a:xfrm>
            <a:off x="524407" y="2113900"/>
            <a:ext cx="21000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i="1">
                <a:solidFill>
                  <a:schemeClr val="dk2"/>
                </a:solidFill>
              </a:rPr>
              <a:t>On behalf of</a:t>
            </a:r>
            <a:endParaRPr sz="1800" i="1">
              <a:solidFill>
                <a:schemeClr val="dk2"/>
              </a:solidFill>
            </a:endParaRPr>
          </a:p>
        </p:txBody>
      </p:sp>
      <p:sp>
        <p:nvSpPr>
          <p:cNvPr id="391" name="Google Shape;391;g3245f3b6b88_4_48"/>
          <p:cNvSpPr txBox="1"/>
          <p:nvPr/>
        </p:nvSpPr>
        <p:spPr>
          <a:xfrm>
            <a:off x="5940577" y="2509350"/>
            <a:ext cx="2975100" cy="323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50">
                <a:solidFill>
                  <a:schemeClr val="dk1"/>
                </a:solidFill>
              </a:rPr>
              <a:t>Guillaume Plateau</a:t>
            </a:r>
            <a:endParaRPr sz="2050">
              <a:solidFill>
                <a:schemeClr val="dk1"/>
              </a:solidFill>
            </a:endParaRPr>
          </a:p>
          <a:p>
            <a:pPr marL="0" marR="0" lvl="0" indent="0" algn="l" rtl="0">
              <a:lnSpc>
                <a:spcPct val="100000"/>
              </a:lnSpc>
              <a:spcBef>
                <a:spcPts val="0"/>
              </a:spcBef>
              <a:spcAft>
                <a:spcPts val="0"/>
              </a:spcAft>
              <a:buClr>
                <a:srgbClr val="000000"/>
              </a:buClr>
              <a:buSzPts val="2400"/>
              <a:buFont typeface="Arial"/>
              <a:buNone/>
            </a:pPr>
            <a:r>
              <a:rPr lang="en-US" sz="2050">
                <a:solidFill>
                  <a:schemeClr val="dk1"/>
                </a:solidFill>
              </a:rPr>
              <a:t>Stephen Coleman</a:t>
            </a:r>
            <a:endParaRPr sz="2050">
              <a:solidFill>
                <a:schemeClr val="dk1"/>
              </a:solidFill>
            </a:endParaRPr>
          </a:p>
          <a:p>
            <a:pPr marL="0" marR="0" lvl="0" indent="0" algn="l" rtl="0">
              <a:lnSpc>
                <a:spcPct val="100000"/>
              </a:lnSpc>
              <a:spcBef>
                <a:spcPts val="0"/>
              </a:spcBef>
              <a:spcAft>
                <a:spcPts val="0"/>
              </a:spcAft>
              <a:buClr>
                <a:srgbClr val="000000"/>
              </a:buClr>
              <a:buSzPts val="2400"/>
              <a:buFont typeface="Arial"/>
              <a:buNone/>
            </a:pPr>
            <a:r>
              <a:rPr lang="en-US" sz="2050">
                <a:solidFill>
                  <a:schemeClr val="dk1"/>
                </a:solidFill>
              </a:rPr>
              <a:t>Nathan Cook</a:t>
            </a:r>
            <a:endParaRPr sz="2050">
              <a:solidFill>
                <a:schemeClr val="dk1"/>
              </a:solidFill>
            </a:endParaRPr>
          </a:p>
          <a:p>
            <a:pPr marL="0" marR="0" lvl="0" indent="0" algn="l" rtl="0">
              <a:lnSpc>
                <a:spcPct val="100000"/>
              </a:lnSpc>
              <a:spcBef>
                <a:spcPts val="0"/>
              </a:spcBef>
              <a:spcAft>
                <a:spcPts val="0"/>
              </a:spcAft>
              <a:buClr>
                <a:srgbClr val="000000"/>
              </a:buClr>
              <a:buSzPts val="2400"/>
              <a:buFont typeface="Arial"/>
              <a:buNone/>
            </a:pPr>
            <a:r>
              <a:rPr lang="en-US" sz="2050">
                <a:solidFill>
                  <a:schemeClr val="dk1"/>
                </a:solidFill>
              </a:rPr>
              <a:t>Jonathan Edelen</a:t>
            </a:r>
            <a:endParaRPr sz="2050">
              <a:solidFill>
                <a:schemeClr val="dk1"/>
              </a:solidFill>
            </a:endParaRPr>
          </a:p>
        </p:txBody>
      </p:sp>
      <p:grpSp>
        <p:nvGrpSpPr>
          <p:cNvPr id="392" name="Google Shape;392;g3245f3b6b88_4_48"/>
          <p:cNvGrpSpPr/>
          <p:nvPr/>
        </p:nvGrpSpPr>
        <p:grpSpPr>
          <a:xfrm>
            <a:off x="68700" y="1278918"/>
            <a:ext cx="12047125" cy="731650"/>
            <a:chOff x="68700" y="1278918"/>
            <a:chExt cx="12047125" cy="731650"/>
          </a:xfrm>
        </p:grpSpPr>
        <p:pic>
          <p:nvPicPr>
            <p:cNvPr id="393" name="Google Shape;393;g3245f3b6b88_4_48"/>
            <p:cNvPicPr preferRelativeResize="0"/>
            <p:nvPr/>
          </p:nvPicPr>
          <p:blipFill rotWithShape="1">
            <a:blip r:embed="rId4">
              <a:alphaModFix/>
            </a:blip>
            <a:srcRect/>
            <a:stretch/>
          </p:blipFill>
          <p:spPr>
            <a:xfrm>
              <a:off x="68700" y="1298781"/>
              <a:ext cx="3131387" cy="691925"/>
            </a:xfrm>
            <a:prstGeom prst="rect">
              <a:avLst/>
            </a:prstGeom>
            <a:noFill/>
            <a:ln>
              <a:noFill/>
            </a:ln>
          </p:spPr>
        </p:pic>
        <p:pic>
          <p:nvPicPr>
            <p:cNvPr id="394" name="Google Shape;394;g3245f3b6b88_4_48"/>
            <p:cNvPicPr preferRelativeResize="0"/>
            <p:nvPr/>
          </p:nvPicPr>
          <p:blipFill rotWithShape="1">
            <a:blip r:embed="rId5">
              <a:alphaModFix/>
            </a:blip>
            <a:srcRect/>
            <a:stretch/>
          </p:blipFill>
          <p:spPr>
            <a:xfrm>
              <a:off x="3288933" y="1278918"/>
              <a:ext cx="1612544" cy="731650"/>
            </a:xfrm>
            <a:prstGeom prst="rect">
              <a:avLst/>
            </a:prstGeom>
            <a:noFill/>
            <a:ln>
              <a:noFill/>
            </a:ln>
          </p:spPr>
        </p:pic>
        <p:pic>
          <p:nvPicPr>
            <p:cNvPr id="395" name="Google Shape;395;g3245f3b6b88_4_48"/>
            <p:cNvPicPr preferRelativeResize="0"/>
            <p:nvPr/>
          </p:nvPicPr>
          <p:blipFill rotWithShape="1">
            <a:blip r:embed="rId6">
              <a:alphaModFix/>
            </a:blip>
            <a:srcRect/>
            <a:stretch/>
          </p:blipFill>
          <p:spPr>
            <a:xfrm>
              <a:off x="4990323" y="1278919"/>
              <a:ext cx="1687738" cy="731649"/>
            </a:xfrm>
            <a:prstGeom prst="rect">
              <a:avLst/>
            </a:prstGeom>
            <a:noFill/>
            <a:ln>
              <a:noFill/>
            </a:ln>
          </p:spPr>
        </p:pic>
        <p:pic>
          <p:nvPicPr>
            <p:cNvPr id="396" name="Google Shape;396;g3245f3b6b88_4_48"/>
            <p:cNvPicPr preferRelativeResize="0"/>
            <p:nvPr/>
          </p:nvPicPr>
          <p:blipFill rotWithShape="1">
            <a:blip r:embed="rId7">
              <a:alphaModFix/>
            </a:blip>
            <a:srcRect l="2181"/>
            <a:stretch/>
          </p:blipFill>
          <p:spPr>
            <a:xfrm>
              <a:off x="6766907" y="1481916"/>
              <a:ext cx="2050550" cy="325655"/>
            </a:xfrm>
            <a:prstGeom prst="rect">
              <a:avLst/>
            </a:prstGeom>
            <a:noFill/>
            <a:ln>
              <a:noFill/>
            </a:ln>
          </p:spPr>
        </p:pic>
        <p:pic>
          <p:nvPicPr>
            <p:cNvPr id="397" name="Google Shape;397;g3245f3b6b88_4_48"/>
            <p:cNvPicPr preferRelativeResize="0"/>
            <p:nvPr/>
          </p:nvPicPr>
          <p:blipFill>
            <a:blip r:embed="rId8">
              <a:alphaModFix/>
            </a:blip>
            <a:stretch>
              <a:fillRect/>
            </a:stretch>
          </p:blipFill>
          <p:spPr>
            <a:xfrm>
              <a:off x="8906304" y="1424693"/>
              <a:ext cx="1093825" cy="440100"/>
            </a:xfrm>
            <a:prstGeom prst="rect">
              <a:avLst/>
            </a:prstGeom>
            <a:noFill/>
            <a:ln>
              <a:noFill/>
            </a:ln>
          </p:spPr>
        </p:pic>
        <p:pic>
          <p:nvPicPr>
            <p:cNvPr id="398" name="Google Shape;398;g3245f3b6b88_4_48"/>
            <p:cNvPicPr preferRelativeResize="0"/>
            <p:nvPr/>
          </p:nvPicPr>
          <p:blipFill rotWithShape="1">
            <a:blip r:embed="rId9">
              <a:alphaModFix/>
            </a:blip>
            <a:srcRect/>
            <a:stretch/>
          </p:blipFill>
          <p:spPr>
            <a:xfrm>
              <a:off x="10088975" y="1431868"/>
              <a:ext cx="2026850" cy="425750"/>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g3245f3b6b88_4_487"/>
          <p:cNvSpPr txBox="1">
            <a:spLocks noGrp="1"/>
          </p:cNvSpPr>
          <p:nvPr>
            <p:ph type="body" idx="2"/>
          </p:nvPr>
        </p:nvSpPr>
        <p:spPr>
          <a:xfrm>
            <a:off x="670174" y="196623"/>
            <a:ext cx="10965000" cy="543600"/>
          </a:xfrm>
          <a:prstGeom prst="rect">
            <a:avLst/>
          </a:prstGeom>
          <a:noFill/>
          <a:ln>
            <a:noFill/>
          </a:ln>
        </p:spPr>
        <p:txBody>
          <a:bodyPr spcFirstLastPara="1" wrap="square" lIns="91425" tIns="45700" rIns="91425" bIns="45700" anchor="t" anchorCtr="0">
            <a:normAutofit/>
          </a:bodyPr>
          <a:lstStyle/>
          <a:p>
            <a:pPr marL="457200" lvl="0" indent="-228600" algn="ctr" rtl="0">
              <a:lnSpc>
                <a:spcPct val="100000"/>
              </a:lnSpc>
              <a:spcBef>
                <a:spcPts val="560"/>
              </a:spcBef>
              <a:spcAft>
                <a:spcPts val="0"/>
              </a:spcAft>
              <a:buClr>
                <a:schemeClr val="lt1"/>
              </a:buClr>
              <a:buSzPts val="3027"/>
              <a:buNone/>
            </a:pPr>
            <a:r>
              <a:rPr lang="en-US"/>
              <a:t>Reduced 1𝛔 (rms) focal deviation of amplified pulse by ~40%</a:t>
            </a:r>
            <a:endParaRPr/>
          </a:p>
        </p:txBody>
      </p:sp>
      <p:sp>
        <p:nvSpPr>
          <p:cNvPr id="928" name="Google Shape;928;g3245f3b6b88_4_487"/>
          <p:cNvSpPr txBox="1">
            <a:spLocks noGrp="1"/>
          </p:cNvSpPr>
          <p:nvPr>
            <p:ph type="sldNum" idx="12"/>
          </p:nvPr>
        </p:nvSpPr>
        <p:spPr>
          <a:xfrm>
            <a:off x="11512815" y="6486312"/>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20</a:t>
            </a:fld>
            <a:endParaRPr/>
          </a:p>
        </p:txBody>
      </p:sp>
      <p:pic>
        <p:nvPicPr>
          <p:cNvPr id="929" name="Google Shape;929;g3245f3b6b88_4_487"/>
          <p:cNvPicPr preferRelativeResize="0"/>
          <p:nvPr/>
        </p:nvPicPr>
        <p:blipFill rotWithShape="1">
          <a:blip r:embed="rId3">
            <a:alphaModFix/>
          </a:blip>
          <a:srcRect/>
          <a:stretch/>
        </p:blipFill>
        <p:spPr>
          <a:xfrm>
            <a:off x="62600" y="1285950"/>
            <a:ext cx="4978250" cy="3287525"/>
          </a:xfrm>
          <a:prstGeom prst="rect">
            <a:avLst/>
          </a:prstGeom>
          <a:noFill/>
          <a:ln>
            <a:noFill/>
          </a:ln>
        </p:spPr>
      </p:pic>
      <p:sp>
        <p:nvSpPr>
          <p:cNvPr id="930" name="Google Shape;930;g3245f3b6b88_4_487"/>
          <p:cNvSpPr txBox="1"/>
          <p:nvPr/>
        </p:nvSpPr>
        <p:spPr>
          <a:xfrm>
            <a:off x="340750" y="4805700"/>
            <a:ext cx="4558200" cy="962100"/>
          </a:xfrm>
          <a:prstGeom prst="rect">
            <a:avLst/>
          </a:prstGeom>
          <a:noFill/>
          <a:ln>
            <a:noFill/>
          </a:ln>
        </p:spPr>
        <p:txBody>
          <a:bodyPr spcFirstLastPara="1" wrap="square" lIns="91425" tIns="91425" rIns="91425" bIns="91425" anchor="t" anchorCtr="0">
            <a:noAutofit/>
          </a:bodyPr>
          <a:lstStyle/>
          <a:p>
            <a:pPr marL="457200" marR="0" lvl="0" indent="-336550" algn="l" rtl="0">
              <a:lnSpc>
                <a:spcPct val="100000"/>
              </a:lnSpc>
              <a:spcBef>
                <a:spcPts val="0"/>
              </a:spcBef>
              <a:spcAft>
                <a:spcPts val="0"/>
              </a:spcAft>
              <a:buClr>
                <a:schemeClr val="dk2"/>
              </a:buClr>
              <a:buSzPts val="1700"/>
              <a:buFont typeface="Arial"/>
              <a:buChar char="●"/>
            </a:pPr>
            <a:r>
              <a:rPr lang="en-US" sz="1700" b="0" i="0" u="none" strike="noStrike" cap="none">
                <a:solidFill>
                  <a:schemeClr val="dk2"/>
                </a:solidFill>
                <a:latin typeface="Arial"/>
                <a:ea typeface="Arial"/>
                <a:cs typeface="Arial"/>
                <a:sym typeface="Arial"/>
              </a:rPr>
              <a:t>Focal deviation rms of amplified pulse reduced from 0.46mm       0.28mm</a:t>
            </a:r>
            <a:endParaRPr sz="1700" b="0" i="0" u="none" strike="noStrike" cap="none">
              <a:solidFill>
                <a:schemeClr val="dk2"/>
              </a:solidFill>
              <a:latin typeface="Arial"/>
              <a:ea typeface="Arial"/>
              <a:cs typeface="Arial"/>
              <a:sym typeface="Arial"/>
            </a:endParaRPr>
          </a:p>
        </p:txBody>
      </p:sp>
      <p:cxnSp>
        <p:nvCxnSpPr>
          <p:cNvPr id="931" name="Google Shape;931;g3245f3b6b88_4_487"/>
          <p:cNvCxnSpPr/>
          <p:nvPr/>
        </p:nvCxnSpPr>
        <p:spPr>
          <a:xfrm>
            <a:off x="3071154" y="5290657"/>
            <a:ext cx="300300" cy="0"/>
          </a:xfrm>
          <a:prstGeom prst="straightConnector1">
            <a:avLst/>
          </a:prstGeom>
          <a:noFill/>
          <a:ln w="28575" cap="flat" cmpd="sng">
            <a:solidFill>
              <a:schemeClr val="dk2"/>
            </a:solidFill>
            <a:prstDash val="solid"/>
            <a:round/>
            <a:headEnd type="none" w="sm" len="sm"/>
            <a:tailEnd type="stealth" w="med" len="med"/>
          </a:ln>
        </p:spPr>
      </p:cxnSp>
      <p:graphicFrame>
        <p:nvGraphicFramePr>
          <p:cNvPr id="932" name="Google Shape;932;g3245f3b6b88_4_487"/>
          <p:cNvGraphicFramePr/>
          <p:nvPr/>
        </p:nvGraphicFramePr>
        <p:xfrm>
          <a:off x="5155440" y="1565252"/>
          <a:ext cx="6885225" cy="2225100"/>
        </p:xfrm>
        <a:graphic>
          <a:graphicData uri="http://schemas.openxmlformats.org/drawingml/2006/table">
            <a:tbl>
              <a:tblPr firstRow="1" bandRow="1">
                <a:noFill/>
                <a:tableStyleId>{0E549CE2-D520-4154-A5EB-DE4C14BC2998}</a:tableStyleId>
              </a:tblPr>
              <a:tblGrid>
                <a:gridCol w="2295075">
                  <a:extLst>
                    <a:ext uri="{9D8B030D-6E8A-4147-A177-3AD203B41FA5}">
                      <a16:colId xmlns:a16="http://schemas.microsoft.com/office/drawing/2014/main" val="20000"/>
                    </a:ext>
                  </a:extLst>
                </a:gridCol>
                <a:gridCol w="2295075">
                  <a:extLst>
                    <a:ext uri="{9D8B030D-6E8A-4147-A177-3AD203B41FA5}">
                      <a16:colId xmlns:a16="http://schemas.microsoft.com/office/drawing/2014/main" val="20001"/>
                    </a:ext>
                  </a:extLst>
                </a:gridCol>
                <a:gridCol w="2295075">
                  <a:extLst>
                    <a:ext uri="{9D8B030D-6E8A-4147-A177-3AD203B41FA5}">
                      <a16:colId xmlns:a16="http://schemas.microsoft.com/office/drawing/2014/main" val="20002"/>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Stabilization OFF</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Stabilization ON</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Total Charge (pC)</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19.4 ± 17.9</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t>40.4 ± 20.4</a:t>
                      </a:r>
                      <a:endParaRPr sz="1400" b="1" u="none" strike="noStrike" cap="none"/>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Average Energy (MeV)</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120.3 ± 18.9</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111.1 ± 9.1</a:t>
                      </a:r>
                      <a:endParaRPr sz="1400" u="none" strike="noStrike" cap="none"/>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Energy Spread (%, rms)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5.3 ± 3.0</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t>4.3 ± 1.9</a:t>
                      </a:r>
                      <a:endParaRPr sz="1400" b="1" u="none" strike="noStrike" cap="none"/>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Correlation (ROC, Charge)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0.40</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0.20</a:t>
                      </a:r>
                      <a:endParaRPr sz="1400" u="none" strike="noStrike" cap="none"/>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Empty Shots (&lt;5 pC)</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145 </a:t>
                      </a:r>
                      <a:r>
                        <a:rPr lang="en-US" sz="1400" u="none" strike="noStrike" cap="none">
                          <a:solidFill>
                            <a:srgbClr val="FF2600"/>
                          </a:solidFill>
                        </a:rPr>
                        <a:t>(29%)</a:t>
                      </a:r>
                      <a:endParaRPr sz="1400" u="none" strike="noStrike" cap="none">
                        <a:solidFill>
                          <a:srgbClr val="FF2600"/>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t>32 </a:t>
                      </a:r>
                      <a:r>
                        <a:rPr lang="en-US" sz="1400" u="none" strike="noStrike" cap="none">
                          <a:solidFill>
                            <a:srgbClr val="0E9453"/>
                          </a:solidFill>
                        </a:rPr>
                        <a:t>(6%)</a:t>
                      </a:r>
                      <a:endParaRPr sz="1400" u="none" strike="noStrike" cap="none">
                        <a:solidFill>
                          <a:srgbClr val="0E9453"/>
                        </a:solidFill>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933" name="Google Shape;933;g3245f3b6b88_4_487"/>
          <p:cNvSpPr txBox="1"/>
          <p:nvPr/>
        </p:nvSpPr>
        <p:spPr>
          <a:xfrm>
            <a:off x="5299725" y="4105600"/>
            <a:ext cx="6480600" cy="223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rPr>
              <a:t>• 45% less shot-to-shot variation</a:t>
            </a:r>
            <a:endParaRPr sz="1800" b="1" i="0" u="none" strike="noStrike" cap="none">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rPr>
              <a:t>• Energy spread reduced</a:t>
            </a:r>
            <a:endParaRPr sz="1800" b="1" i="0" u="none" strike="noStrike" cap="none">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rPr>
              <a:t>• 80% </a:t>
            </a:r>
            <a:r>
              <a:rPr lang="en-US" sz="1800" b="1">
                <a:solidFill>
                  <a:schemeClr val="dk1"/>
                </a:solidFill>
              </a:rPr>
              <a:t>R</a:t>
            </a:r>
            <a:r>
              <a:rPr lang="en-US" sz="1800" b="1" i="0" u="none" strike="noStrike" cap="none">
                <a:solidFill>
                  <a:schemeClr val="dk1"/>
                </a:solidFill>
              </a:rPr>
              <a:t>eduction in missed shots</a:t>
            </a:r>
            <a:endParaRPr sz="1800" b="1" i="0" u="none" strike="noStrike" cap="none">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34" name="Google Shape;934;g3245f3b6b88_4_487"/>
          <p:cNvSpPr txBox="1"/>
          <p:nvPr/>
        </p:nvSpPr>
        <p:spPr>
          <a:xfrm>
            <a:off x="0" y="650730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dk1"/>
                </a:solidFill>
              </a:rPr>
              <a:t>Jensen K. et. al. Submitted.</a:t>
            </a:r>
            <a:endParaRPr sz="15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g32472d88e5b_1_331"/>
          <p:cNvSpPr txBox="1">
            <a:spLocks noGrp="1"/>
          </p:cNvSpPr>
          <p:nvPr>
            <p:ph type="body" idx="2"/>
          </p:nvPr>
        </p:nvSpPr>
        <p:spPr>
          <a:xfrm>
            <a:off x="0" y="0"/>
            <a:ext cx="12192000" cy="937800"/>
          </a:xfrm>
          <a:prstGeom prst="rect">
            <a:avLst/>
          </a:prstGeom>
        </p:spPr>
        <p:txBody>
          <a:bodyPr spcFirstLastPara="1" wrap="square" lIns="91425" tIns="45700" rIns="91425" bIns="45700" anchor="ctr" anchorCtr="0">
            <a:normAutofit/>
          </a:bodyPr>
          <a:lstStyle/>
          <a:p>
            <a:pPr marL="0" lvl="0" indent="0" algn="ctr" rtl="0">
              <a:spcBef>
                <a:spcPts val="560"/>
              </a:spcBef>
              <a:spcAft>
                <a:spcPts val="0"/>
              </a:spcAft>
              <a:buNone/>
            </a:pPr>
            <a:r>
              <a:rPr lang="en-US"/>
              <a:t>Stabilization efforts are critical to stable FEL operation</a:t>
            </a:r>
            <a:endParaRPr/>
          </a:p>
        </p:txBody>
      </p:sp>
      <p:sp>
        <p:nvSpPr>
          <p:cNvPr id="941" name="Google Shape;941;g32472d88e5b_1_331"/>
          <p:cNvSpPr txBox="1">
            <a:spLocks noGrp="1"/>
          </p:cNvSpPr>
          <p:nvPr>
            <p:ph type="sldNum" idx="12"/>
          </p:nvPr>
        </p:nvSpPr>
        <p:spPr>
          <a:xfrm>
            <a:off x="11512815" y="6486312"/>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21</a:t>
            </a:fld>
            <a:endParaRPr/>
          </a:p>
        </p:txBody>
      </p:sp>
      <p:pic>
        <p:nvPicPr>
          <p:cNvPr id="942" name="Google Shape;942;g32472d88e5b_1_331"/>
          <p:cNvPicPr preferRelativeResize="0"/>
          <p:nvPr/>
        </p:nvPicPr>
        <p:blipFill>
          <a:blip r:embed="rId3">
            <a:alphaModFix/>
          </a:blip>
          <a:stretch>
            <a:fillRect/>
          </a:stretch>
        </p:blipFill>
        <p:spPr>
          <a:xfrm>
            <a:off x="1515925" y="4829175"/>
            <a:ext cx="3962451" cy="1981201"/>
          </a:xfrm>
          <a:prstGeom prst="rect">
            <a:avLst/>
          </a:prstGeom>
          <a:noFill/>
          <a:ln>
            <a:noFill/>
          </a:ln>
        </p:spPr>
      </p:pic>
      <p:sp>
        <p:nvSpPr>
          <p:cNvPr id="943" name="Google Shape;943;g32472d88e5b_1_331"/>
          <p:cNvSpPr txBox="1">
            <a:spLocks noGrp="1"/>
          </p:cNvSpPr>
          <p:nvPr>
            <p:ph type="body" idx="1"/>
          </p:nvPr>
        </p:nvSpPr>
        <p:spPr>
          <a:xfrm>
            <a:off x="203600" y="1079450"/>
            <a:ext cx="6501900" cy="5706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1800" b="1">
                <a:solidFill>
                  <a:srgbClr val="374151"/>
                </a:solidFill>
                <a:highlight>
                  <a:srgbClr val="FFFFFF"/>
                </a:highlight>
              </a:rPr>
              <a:t>Decoupling Electron Beam Pointing from Laser Position and Angle helps meet tight tolerances.</a:t>
            </a:r>
            <a:endParaRPr sz="1800" b="1"/>
          </a:p>
        </p:txBody>
      </p:sp>
      <p:pic>
        <p:nvPicPr>
          <p:cNvPr id="944" name="Google Shape;944;g32472d88e5b_1_331"/>
          <p:cNvPicPr preferRelativeResize="0"/>
          <p:nvPr/>
        </p:nvPicPr>
        <p:blipFill rotWithShape="1">
          <a:blip r:embed="rId4">
            <a:alphaModFix/>
          </a:blip>
          <a:srcRect r="50588"/>
          <a:stretch/>
        </p:blipFill>
        <p:spPr>
          <a:xfrm>
            <a:off x="248600" y="1676975"/>
            <a:ext cx="3114772" cy="2468526"/>
          </a:xfrm>
          <a:prstGeom prst="rect">
            <a:avLst/>
          </a:prstGeom>
          <a:noFill/>
          <a:ln>
            <a:noFill/>
          </a:ln>
        </p:spPr>
      </p:pic>
      <p:sp>
        <p:nvSpPr>
          <p:cNvPr id="945" name="Google Shape;945;g32472d88e5b_1_331"/>
          <p:cNvSpPr/>
          <p:nvPr/>
        </p:nvSpPr>
        <p:spPr>
          <a:xfrm>
            <a:off x="1213375" y="1956100"/>
            <a:ext cx="1426500" cy="246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a:t>FEEDBACK OFF</a:t>
            </a:r>
            <a:endParaRPr sz="1000" b="1" i="0" u="none" strike="noStrike" cap="none">
              <a:solidFill>
                <a:srgbClr val="000000"/>
              </a:solidFill>
              <a:latin typeface="Arial"/>
              <a:ea typeface="Arial"/>
              <a:cs typeface="Arial"/>
              <a:sym typeface="Arial"/>
            </a:endParaRPr>
          </a:p>
        </p:txBody>
      </p:sp>
      <p:grpSp>
        <p:nvGrpSpPr>
          <p:cNvPr id="946" name="Google Shape;946;g32472d88e5b_1_331"/>
          <p:cNvGrpSpPr/>
          <p:nvPr/>
        </p:nvGrpSpPr>
        <p:grpSpPr>
          <a:xfrm>
            <a:off x="3705225" y="1673150"/>
            <a:ext cx="2876498" cy="2468526"/>
            <a:chOff x="3705225" y="1520750"/>
            <a:chExt cx="2876498" cy="2468526"/>
          </a:xfrm>
        </p:grpSpPr>
        <p:pic>
          <p:nvPicPr>
            <p:cNvPr id="947" name="Google Shape;947;g32472d88e5b_1_331"/>
            <p:cNvPicPr preferRelativeResize="0"/>
            <p:nvPr/>
          </p:nvPicPr>
          <p:blipFill rotWithShape="1">
            <a:blip r:embed="rId4">
              <a:alphaModFix/>
            </a:blip>
            <a:srcRect l="54367"/>
            <a:stretch/>
          </p:blipFill>
          <p:spPr>
            <a:xfrm>
              <a:off x="3705225" y="1520750"/>
              <a:ext cx="2876498" cy="2468526"/>
            </a:xfrm>
            <a:prstGeom prst="rect">
              <a:avLst/>
            </a:prstGeom>
            <a:noFill/>
            <a:ln>
              <a:noFill/>
            </a:ln>
          </p:spPr>
        </p:pic>
        <p:sp>
          <p:nvSpPr>
            <p:cNvPr id="948" name="Google Shape;948;g32472d88e5b_1_331"/>
            <p:cNvSpPr/>
            <p:nvPr/>
          </p:nvSpPr>
          <p:spPr>
            <a:xfrm>
              <a:off x="4288100" y="1799875"/>
              <a:ext cx="1426500" cy="246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a:t>FEEDBACK ON</a:t>
              </a:r>
              <a:endParaRPr sz="1000" b="1" i="0" u="none" strike="noStrike" cap="none">
                <a:solidFill>
                  <a:srgbClr val="000000"/>
                </a:solidFill>
                <a:latin typeface="Arial"/>
                <a:ea typeface="Arial"/>
                <a:cs typeface="Arial"/>
                <a:sym typeface="Arial"/>
              </a:endParaRPr>
            </a:p>
          </p:txBody>
        </p:sp>
      </p:grpSp>
      <p:sp>
        <p:nvSpPr>
          <p:cNvPr id="949" name="Google Shape;949;g32472d88e5b_1_331"/>
          <p:cNvSpPr/>
          <p:nvPr/>
        </p:nvSpPr>
        <p:spPr>
          <a:xfrm>
            <a:off x="2990850" y="2590800"/>
            <a:ext cx="971700" cy="365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50" name="Google Shape;950;g32472d88e5b_1_331"/>
          <p:cNvSpPr txBox="1">
            <a:spLocks noGrp="1"/>
          </p:cNvSpPr>
          <p:nvPr>
            <p:ph type="body" idx="1"/>
          </p:nvPr>
        </p:nvSpPr>
        <p:spPr>
          <a:xfrm>
            <a:off x="127400" y="4172413"/>
            <a:ext cx="6501900" cy="3651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1800" b="1" dirty="0">
                <a:solidFill>
                  <a:srgbClr val="374151"/>
                </a:solidFill>
                <a:highlight>
                  <a:srgbClr val="FFFFFF"/>
                </a:highlight>
              </a:rPr>
              <a:t>Eliminating Focal Drift Enables Longer and more Complex experiments</a:t>
            </a:r>
            <a:endParaRPr sz="1800" b="1" dirty="0"/>
          </a:p>
        </p:txBody>
      </p:sp>
      <p:grpSp>
        <p:nvGrpSpPr>
          <p:cNvPr id="951" name="Google Shape;951;g32472d88e5b_1_331"/>
          <p:cNvGrpSpPr/>
          <p:nvPr/>
        </p:nvGrpSpPr>
        <p:grpSpPr>
          <a:xfrm>
            <a:off x="7953907" y="963186"/>
            <a:ext cx="3624335" cy="2274658"/>
            <a:chOff x="8685925" y="1472650"/>
            <a:chExt cx="3284102" cy="2061126"/>
          </a:xfrm>
        </p:grpSpPr>
        <p:pic>
          <p:nvPicPr>
            <p:cNvPr id="952" name="Google Shape;952;g32472d88e5b_1_331"/>
            <p:cNvPicPr preferRelativeResize="0"/>
            <p:nvPr/>
          </p:nvPicPr>
          <p:blipFill rotWithShape="1">
            <a:blip r:embed="rId5">
              <a:alphaModFix/>
            </a:blip>
            <a:srcRect r="50268"/>
            <a:stretch/>
          </p:blipFill>
          <p:spPr>
            <a:xfrm>
              <a:off x="8685925" y="1488175"/>
              <a:ext cx="2826900" cy="2045601"/>
            </a:xfrm>
            <a:prstGeom prst="rect">
              <a:avLst/>
            </a:prstGeom>
            <a:noFill/>
            <a:ln>
              <a:noFill/>
            </a:ln>
          </p:spPr>
        </p:pic>
        <p:pic>
          <p:nvPicPr>
            <p:cNvPr id="953" name="Google Shape;953;g32472d88e5b_1_331"/>
            <p:cNvPicPr preferRelativeResize="0"/>
            <p:nvPr/>
          </p:nvPicPr>
          <p:blipFill rotWithShape="1">
            <a:blip r:embed="rId5">
              <a:alphaModFix/>
            </a:blip>
            <a:srcRect l="91506" b="16001"/>
            <a:stretch/>
          </p:blipFill>
          <p:spPr>
            <a:xfrm>
              <a:off x="11487150" y="1472650"/>
              <a:ext cx="482877" cy="1718249"/>
            </a:xfrm>
            <a:prstGeom prst="rect">
              <a:avLst/>
            </a:prstGeom>
            <a:noFill/>
            <a:ln>
              <a:noFill/>
            </a:ln>
          </p:spPr>
        </p:pic>
      </p:grpSp>
      <p:grpSp>
        <p:nvGrpSpPr>
          <p:cNvPr id="954" name="Google Shape;954;g32472d88e5b_1_331"/>
          <p:cNvGrpSpPr/>
          <p:nvPr/>
        </p:nvGrpSpPr>
        <p:grpSpPr>
          <a:xfrm>
            <a:off x="7953977" y="3495682"/>
            <a:ext cx="3624197" cy="2260830"/>
            <a:chOff x="8218394" y="3777700"/>
            <a:chExt cx="3294425" cy="2055113"/>
          </a:xfrm>
        </p:grpSpPr>
        <p:pic>
          <p:nvPicPr>
            <p:cNvPr id="955" name="Google Shape;955;g32472d88e5b_1_331"/>
            <p:cNvPicPr preferRelativeResize="0"/>
            <p:nvPr/>
          </p:nvPicPr>
          <p:blipFill rotWithShape="1">
            <a:blip r:embed="rId5">
              <a:alphaModFix/>
            </a:blip>
            <a:srcRect l="50268"/>
            <a:stretch/>
          </p:blipFill>
          <p:spPr>
            <a:xfrm>
              <a:off x="8685919" y="3787213"/>
              <a:ext cx="2826900" cy="2045601"/>
            </a:xfrm>
            <a:prstGeom prst="rect">
              <a:avLst/>
            </a:prstGeom>
            <a:noFill/>
            <a:ln>
              <a:noFill/>
            </a:ln>
          </p:spPr>
        </p:pic>
        <p:pic>
          <p:nvPicPr>
            <p:cNvPr id="956" name="Google Shape;956;g32472d88e5b_1_331"/>
            <p:cNvPicPr preferRelativeResize="0"/>
            <p:nvPr/>
          </p:nvPicPr>
          <p:blipFill rotWithShape="1">
            <a:blip r:embed="rId5">
              <a:alphaModFix/>
            </a:blip>
            <a:srcRect r="92094"/>
            <a:stretch/>
          </p:blipFill>
          <p:spPr>
            <a:xfrm>
              <a:off x="8218394" y="3777700"/>
              <a:ext cx="449352" cy="2045601"/>
            </a:xfrm>
            <a:prstGeom prst="rect">
              <a:avLst/>
            </a:prstGeom>
            <a:noFill/>
            <a:ln>
              <a:noFill/>
            </a:ln>
          </p:spPr>
        </p:pic>
      </p:grpSp>
      <p:sp>
        <p:nvSpPr>
          <p:cNvPr id="957" name="Google Shape;957;g32472d88e5b_1_331"/>
          <p:cNvSpPr/>
          <p:nvPr/>
        </p:nvSpPr>
        <p:spPr>
          <a:xfrm rot="5400000">
            <a:off x="9544975" y="3200282"/>
            <a:ext cx="442200" cy="365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58" name="Google Shape;958;g32472d88e5b_1_331"/>
          <p:cNvSpPr txBox="1">
            <a:spLocks noGrp="1"/>
          </p:cNvSpPr>
          <p:nvPr>
            <p:ph type="body" idx="1"/>
          </p:nvPr>
        </p:nvSpPr>
        <p:spPr>
          <a:xfrm>
            <a:off x="7462500" y="5673100"/>
            <a:ext cx="4770000" cy="856800"/>
          </a:xfrm>
          <a:prstGeom prst="rect">
            <a:avLst/>
          </a:prstGeom>
        </p:spPr>
        <p:txBody>
          <a:bodyPr spcFirstLastPara="1" wrap="square" lIns="91425" tIns="45700" rIns="91425" bIns="45700" anchor="t" anchorCtr="0">
            <a:noAutofit/>
          </a:bodyPr>
          <a:lstStyle/>
          <a:p>
            <a:pPr marL="457200" lvl="0" indent="-342900" algn="ctr" rtl="0">
              <a:spcBef>
                <a:spcPts val="360"/>
              </a:spcBef>
              <a:spcAft>
                <a:spcPts val="0"/>
              </a:spcAft>
              <a:buClr>
                <a:srgbClr val="0B7743"/>
              </a:buClr>
              <a:buSzPts val="1800"/>
              <a:buChar char="➔"/>
            </a:pPr>
            <a:r>
              <a:rPr lang="en-US" sz="1800" b="1">
                <a:solidFill>
                  <a:srgbClr val="0B7743"/>
                </a:solidFill>
                <a:highlight>
                  <a:srgbClr val="FFFFFF"/>
                </a:highlight>
              </a:rPr>
              <a:t>Less Shot to Shot Variation</a:t>
            </a:r>
            <a:endParaRPr sz="1800" b="1">
              <a:solidFill>
                <a:srgbClr val="0B7743"/>
              </a:solidFill>
              <a:highlight>
                <a:srgbClr val="FFFFFF"/>
              </a:highlight>
            </a:endParaRPr>
          </a:p>
          <a:p>
            <a:pPr marL="457200" lvl="0" indent="0" algn="ctr" rtl="0">
              <a:spcBef>
                <a:spcPts val="360"/>
              </a:spcBef>
              <a:spcAft>
                <a:spcPts val="0"/>
              </a:spcAft>
              <a:buNone/>
            </a:pPr>
            <a:r>
              <a:rPr lang="en-US" sz="1800" b="1">
                <a:solidFill>
                  <a:srgbClr val="0B7743"/>
                </a:solidFill>
                <a:highlight>
                  <a:srgbClr val="FFFFFF"/>
                </a:highlight>
              </a:rPr>
              <a:t>in Electron Beam Energy and Charge</a:t>
            </a:r>
            <a:endParaRPr sz="1800" b="1">
              <a:solidFill>
                <a:srgbClr val="0B7743"/>
              </a:solidFill>
              <a:highlight>
                <a:srgbClr val="FFFFFF"/>
              </a:highlight>
            </a:endParaRPr>
          </a:p>
          <a:p>
            <a:pPr marL="457200" lvl="0" indent="-342900" algn="ctr" rtl="0">
              <a:spcBef>
                <a:spcPts val="360"/>
              </a:spcBef>
              <a:spcAft>
                <a:spcPts val="0"/>
              </a:spcAft>
              <a:buClr>
                <a:srgbClr val="0B7743"/>
              </a:buClr>
              <a:buSzPts val="1800"/>
              <a:buChar char="➔"/>
            </a:pPr>
            <a:r>
              <a:rPr lang="en-US" sz="1800" b="1">
                <a:solidFill>
                  <a:srgbClr val="0B7743"/>
                </a:solidFill>
                <a:highlight>
                  <a:srgbClr val="FFFFFF"/>
                </a:highlight>
              </a:rPr>
              <a:t>More Shots per Experiment</a:t>
            </a:r>
            <a:endParaRPr sz="1800" b="1">
              <a:solidFill>
                <a:srgbClr val="0B7743"/>
              </a:solidFill>
              <a:highlight>
                <a:srgbClr val="FFFFFF"/>
              </a:highlight>
            </a:endParaRPr>
          </a:p>
        </p:txBody>
      </p:sp>
      <p:sp>
        <p:nvSpPr>
          <p:cNvPr id="959" name="Google Shape;959;g32472d88e5b_1_331"/>
          <p:cNvSpPr/>
          <p:nvPr/>
        </p:nvSpPr>
        <p:spPr>
          <a:xfrm>
            <a:off x="2800350" y="4762500"/>
            <a:ext cx="1848000" cy="1848000"/>
          </a:xfrm>
          <a:prstGeom prst="mathMultiply">
            <a:avLst>
              <a:gd name="adj1" fmla="val 23520"/>
            </a:avLst>
          </a:prstGeom>
          <a:solidFill>
            <a:srgbClr val="FF2600">
              <a:alpha val="4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60" name="Google Shape;960;g32472d88e5b_1_331"/>
          <p:cNvSpPr/>
          <p:nvPr/>
        </p:nvSpPr>
        <p:spPr>
          <a:xfrm>
            <a:off x="6829425" y="2314575"/>
            <a:ext cx="843300" cy="2468400"/>
          </a:xfrm>
          <a:prstGeom prst="rightArrow">
            <a:avLst>
              <a:gd name="adj1" fmla="val 50000"/>
              <a:gd name="adj2" fmla="val 50000"/>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61" name="Google Shape;961;g32472d88e5b_1_331"/>
          <p:cNvSpPr txBox="1"/>
          <p:nvPr/>
        </p:nvSpPr>
        <p:spPr>
          <a:xfrm>
            <a:off x="0" y="6610500"/>
            <a:ext cx="34596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Berger, C. et al. PRAB, (2023)</a:t>
            </a:r>
            <a:r>
              <a:rPr lang="en-US" sz="900"/>
              <a:t>; Jensen K. et. al. Submitted</a:t>
            </a:r>
            <a:r>
              <a:rPr lang="en-US" sz="900" b="0" i="0" u="none" strike="noStrike" cap="none">
                <a:solidFill>
                  <a:srgbClr val="000000"/>
                </a:solidFill>
                <a:latin typeface="Arial"/>
                <a:ea typeface="Arial"/>
                <a:cs typeface="Arial"/>
                <a:sym typeface="Arial"/>
              </a:rPr>
              <a:t>.</a:t>
            </a:r>
            <a:endParaRPr sz="11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g3247a7d3516_0_47"/>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480"/>
              </a:spcBef>
              <a:spcAft>
                <a:spcPts val="0"/>
              </a:spcAft>
              <a:buSzPts val="2400"/>
              <a:buNone/>
            </a:pPr>
            <a:r>
              <a:rPr lang="en-US"/>
              <a:t>Overview</a:t>
            </a:r>
            <a:endParaRPr/>
          </a:p>
        </p:txBody>
      </p:sp>
      <p:sp>
        <p:nvSpPr>
          <p:cNvPr id="968" name="Google Shape;968;g3247a7d3516_0_47"/>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1000"/>
              <a:buFont typeface="Times New Roman"/>
              <a:buNone/>
            </a:pPr>
            <a:fld id="{00000000-1234-1234-1234-123412341234}" type="slidenum">
              <a:rPr lang="en-US"/>
              <a:t>22</a:t>
            </a:fld>
            <a:endParaRPr/>
          </a:p>
        </p:txBody>
      </p:sp>
      <p:sp>
        <p:nvSpPr>
          <p:cNvPr id="969" name="Google Shape;969;g3247a7d3516_0_47"/>
          <p:cNvSpPr txBox="1"/>
          <p:nvPr/>
        </p:nvSpPr>
        <p:spPr>
          <a:xfrm>
            <a:off x="1481100" y="1523850"/>
            <a:ext cx="10266300" cy="49095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D9D9D9"/>
              </a:buClr>
              <a:buSzPts val="2400"/>
              <a:buChar char="●"/>
            </a:pPr>
            <a:r>
              <a:rPr lang="en-US" sz="2400" b="1">
                <a:solidFill>
                  <a:srgbClr val="D9D9D9"/>
                </a:solidFill>
              </a:rPr>
              <a:t>Overview of the BELLA Center</a:t>
            </a:r>
            <a:endParaRPr sz="2400" b="1">
              <a:solidFill>
                <a:srgbClr val="D9D9D9"/>
              </a:solidFill>
            </a:endParaRPr>
          </a:p>
          <a:p>
            <a:pPr marL="457200" marR="0" lvl="0" indent="0" algn="l" rtl="0">
              <a:lnSpc>
                <a:spcPct val="100000"/>
              </a:lnSpc>
              <a:spcBef>
                <a:spcPts val="1000"/>
              </a:spcBef>
              <a:spcAft>
                <a:spcPts val="0"/>
              </a:spcAft>
              <a:buNone/>
            </a:pPr>
            <a:endParaRPr sz="2400" b="1">
              <a:solidFill>
                <a:schemeClr val="dk2"/>
              </a:solidFill>
            </a:endParaRPr>
          </a:p>
          <a:p>
            <a:pPr marL="457200" marR="0" lvl="0" indent="-381000" algn="l" rtl="0">
              <a:lnSpc>
                <a:spcPct val="100000"/>
              </a:lnSpc>
              <a:spcBef>
                <a:spcPts val="1000"/>
              </a:spcBef>
              <a:spcAft>
                <a:spcPts val="0"/>
              </a:spcAft>
              <a:buClr>
                <a:srgbClr val="D9D9D9"/>
              </a:buClr>
              <a:buSzPts val="2400"/>
              <a:buChar char="●"/>
            </a:pPr>
            <a:r>
              <a:rPr lang="en-US" sz="2400" b="1">
                <a:solidFill>
                  <a:srgbClr val="D9D9D9"/>
                </a:solidFill>
              </a:rPr>
              <a:t>Bayesian Optimization for LPA experiments</a:t>
            </a:r>
            <a:endParaRPr sz="2400" b="1">
              <a:solidFill>
                <a:srgbClr val="D9D9D9"/>
              </a:solidFill>
            </a:endParaRPr>
          </a:p>
          <a:p>
            <a:pPr marL="914400" marR="0" lvl="1" indent="-368300" algn="l" rtl="0">
              <a:lnSpc>
                <a:spcPct val="100000"/>
              </a:lnSpc>
              <a:spcBef>
                <a:spcPts val="1000"/>
              </a:spcBef>
              <a:spcAft>
                <a:spcPts val="0"/>
              </a:spcAft>
              <a:buClr>
                <a:srgbClr val="D9D9D9"/>
              </a:buClr>
              <a:buSzPts val="2200"/>
              <a:buFont typeface="Arial"/>
              <a:buChar char="○"/>
            </a:pPr>
            <a:r>
              <a:rPr lang="en-US" sz="2200" b="0" i="0" u="none" strike="noStrike" cap="none">
                <a:solidFill>
                  <a:srgbClr val="D9D9D9"/>
                </a:solidFill>
                <a:latin typeface="Arial"/>
                <a:ea typeface="Arial"/>
                <a:cs typeface="Arial"/>
                <a:sym typeface="Arial"/>
              </a:rPr>
              <a:t>GEECS </a:t>
            </a:r>
            <a:r>
              <a:rPr lang="en-US" sz="2200">
                <a:solidFill>
                  <a:srgbClr val="D9D9D9"/>
                </a:solidFill>
              </a:rPr>
              <a:t>Control system and Xopt</a:t>
            </a:r>
            <a:endParaRPr sz="2200" b="0" i="0" u="none" strike="noStrike" cap="none">
              <a:solidFill>
                <a:srgbClr val="D9D9D9"/>
              </a:solidFill>
              <a:latin typeface="Arial"/>
              <a:ea typeface="Arial"/>
              <a:cs typeface="Arial"/>
              <a:sym typeface="Arial"/>
            </a:endParaRPr>
          </a:p>
          <a:p>
            <a:pPr marL="914400" marR="0" lvl="1" indent="-368300" algn="l" rtl="0">
              <a:lnSpc>
                <a:spcPct val="100000"/>
              </a:lnSpc>
              <a:spcBef>
                <a:spcPts val="1000"/>
              </a:spcBef>
              <a:spcAft>
                <a:spcPts val="0"/>
              </a:spcAft>
              <a:buClr>
                <a:srgbClr val="D9D9D9"/>
              </a:buClr>
              <a:buSzPts val="2200"/>
              <a:buFont typeface="Arial"/>
              <a:buChar char="○"/>
            </a:pPr>
            <a:r>
              <a:rPr lang="en-US" sz="2200">
                <a:solidFill>
                  <a:srgbClr val="D9D9D9"/>
                </a:solidFill>
              </a:rPr>
              <a:t>Example optimizations</a:t>
            </a:r>
            <a:endParaRPr sz="2200" b="0" i="0" u="none" strike="noStrike" cap="none">
              <a:solidFill>
                <a:srgbClr val="D9D9D9"/>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2400"/>
              <a:buFont typeface="Arial"/>
              <a:buNone/>
            </a:pPr>
            <a:endParaRPr sz="2400">
              <a:solidFill>
                <a:srgbClr val="D9D9D9"/>
              </a:solidFill>
            </a:endParaRPr>
          </a:p>
          <a:p>
            <a:pPr marL="457200" marR="0" lvl="0" indent="-381000" algn="l" rtl="0">
              <a:lnSpc>
                <a:spcPct val="100000"/>
              </a:lnSpc>
              <a:spcBef>
                <a:spcPts val="1000"/>
              </a:spcBef>
              <a:spcAft>
                <a:spcPts val="0"/>
              </a:spcAft>
              <a:buClr>
                <a:schemeClr val="dk1"/>
              </a:buClr>
              <a:buSzPts val="2400"/>
              <a:buChar char="●"/>
            </a:pPr>
            <a:r>
              <a:rPr lang="en-US" sz="2400" b="1">
                <a:solidFill>
                  <a:schemeClr val="dk1"/>
                </a:solidFill>
              </a:rPr>
              <a:t>Laser stabilization</a:t>
            </a:r>
            <a:endParaRPr sz="2400" b="1">
              <a:solidFill>
                <a:schemeClr val="dk1"/>
              </a:solidFill>
            </a:endParaRPr>
          </a:p>
          <a:p>
            <a:pPr marL="914400" lvl="1" indent="-381000" algn="l" rtl="0">
              <a:spcBef>
                <a:spcPts val="1000"/>
              </a:spcBef>
              <a:spcAft>
                <a:spcPts val="0"/>
              </a:spcAft>
              <a:buClr>
                <a:srgbClr val="D9D9D9"/>
              </a:buClr>
              <a:buSzPts val="2400"/>
              <a:buChar char="○"/>
            </a:pPr>
            <a:r>
              <a:rPr lang="en-US" sz="2400">
                <a:solidFill>
                  <a:srgbClr val="D9D9D9"/>
                </a:solidFill>
              </a:rPr>
              <a:t>PID Loop Laser transverse and longitudinal Stabilization for FEL</a:t>
            </a:r>
            <a:endParaRPr sz="2200">
              <a:solidFill>
                <a:srgbClr val="D9D9D9"/>
              </a:solidFill>
            </a:endParaRPr>
          </a:p>
          <a:p>
            <a:pPr marL="914400" lvl="1" indent="-381000" algn="l" rtl="0">
              <a:spcBef>
                <a:spcPts val="1000"/>
              </a:spcBef>
              <a:spcAft>
                <a:spcPts val="0"/>
              </a:spcAft>
              <a:buClr>
                <a:schemeClr val="dk1"/>
              </a:buClr>
              <a:buSzPts val="2400"/>
              <a:buChar char="○"/>
            </a:pPr>
            <a:r>
              <a:rPr lang="en-US" sz="2400">
                <a:solidFill>
                  <a:schemeClr val="dk1"/>
                </a:solidFill>
              </a:rPr>
              <a:t>ML-based Transverse Laser Stabilization at BELLA PW</a:t>
            </a:r>
            <a:endParaRPr sz="2400">
              <a:solidFill>
                <a:schemeClr val="dk1"/>
              </a:solidFill>
            </a:endParaRPr>
          </a:p>
          <a:p>
            <a:pPr marL="914400" marR="0" lvl="1" indent="-381000" algn="l" rtl="0">
              <a:lnSpc>
                <a:spcPct val="100000"/>
              </a:lnSpc>
              <a:spcBef>
                <a:spcPts val="1000"/>
              </a:spcBef>
              <a:spcAft>
                <a:spcPts val="0"/>
              </a:spcAft>
              <a:buClr>
                <a:srgbClr val="D9D9D9"/>
              </a:buClr>
              <a:buSzPts val="2400"/>
              <a:buChar char="○"/>
            </a:pPr>
            <a:r>
              <a:rPr lang="en-US" sz="2400" i="0" u="none" strike="noStrike" cap="none">
                <a:solidFill>
                  <a:srgbClr val="D9D9D9"/>
                </a:solidFill>
              </a:rPr>
              <a:t>ML enabled Coherent Recombination in Fiber Laser</a:t>
            </a:r>
            <a:endParaRPr sz="2400" i="0" u="none" strike="noStrike" cap="none">
              <a:solidFill>
                <a:srgbClr val="D9D9D9"/>
              </a:solidFill>
            </a:endParaRPr>
          </a:p>
          <a:p>
            <a:pPr marL="914400" marR="0" lvl="0" indent="0" algn="l" rtl="0">
              <a:lnSpc>
                <a:spcPct val="100000"/>
              </a:lnSpc>
              <a:spcBef>
                <a:spcPts val="1000"/>
              </a:spcBef>
              <a:spcAft>
                <a:spcPts val="1000"/>
              </a:spcAft>
              <a:buNone/>
            </a:pPr>
            <a:endParaRPr sz="2200" b="0" i="0" u="none" strike="noStrike" cap="none">
              <a:solidFill>
                <a:schemeClr val="dk2"/>
              </a:solidFill>
              <a:latin typeface="Arial"/>
              <a:ea typeface="Arial"/>
              <a:cs typeface="Arial"/>
              <a:sym typeface="Arial"/>
            </a:endParaRPr>
          </a:p>
        </p:txBody>
      </p:sp>
      <p:grpSp>
        <p:nvGrpSpPr>
          <p:cNvPr id="970" name="Google Shape;970;g3247a7d3516_0_47"/>
          <p:cNvGrpSpPr/>
          <p:nvPr/>
        </p:nvGrpSpPr>
        <p:grpSpPr>
          <a:xfrm>
            <a:off x="729200" y="1500075"/>
            <a:ext cx="365100" cy="4861800"/>
            <a:chOff x="1338800" y="1500075"/>
            <a:chExt cx="365100" cy="4861800"/>
          </a:xfrm>
        </p:grpSpPr>
        <p:cxnSp>
          <p:nvCxnSpPr>
            <p:cNvPr id="971" name="Google Shape;971;g3247a7d3516_0_47"/>
            <p:cNvCxnSpPr/>
            <p:nvPr/>
          </p:nvCxnSpPr>
          <p:spPr>
            <a:xfrm>
              <a:off x="1521350" y="1500075"/>
              <a:ext cx="0" cy="4861800"/>
            </a:xfrm>
            <a:prstGeom prst="straightConnector1">
              <a:avLst/>
            </a:prstGeom>
            <a:noFill/>
            <a:ln w="38100" cap="flat" cmpd="sng">
              <a:solidFill>
                <a:srgbClr val="0B7743"/>
              </a:solidFill>
              <a:prstDash val="solid"/>
              <a:round/>
              <a:headEnd type="none" w="med" len="med"/>
              <a:tailEnd type="none" w="med" len="med"/>
            </a:ln>
          </p:spPr>
        </p:cxnSp>
        <p:sp>
          <p:nvSpPr>
            <p:cNvPr id="972" name="Google Shape;972;g3247a7d3516_0_47"/>
            <p:cNvSpPr/>
            <p:nvPr/>
          </p:nvSpPr>
          <p:spPr>
            <a:xfrm>
              <a:off x="1338800" y="16456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73" name="Google Shape;973;g3247a7d3516_0_47"/>
            <p:cNvSpPr/>
            <p:nvPr/>
          </p:nvSpPr>
          <p:spPr>
            <a:xfrm>
              <a:off x="1338800" y="26350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74" name="Google Shape;974;g3247a7d3516_0_47"/>
            <p:cNvSpPr/>
            <p:nvPr/>
          </p:nvSpPr>
          <p:spPr>
            <a:xfrm>
              <a:off x="1338800" y="45287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g324b9729cb3_0_129"/>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23</a:t>
            </a:fld>
            <a:endParaRPr/>
          </a:p>
        </p:txBody>
      </p:sp>
      <p:pic>
        <p:nvPicPr>
          <p:cNvPr id="981" name="Google Shape;981;g324b9729cb3_0_129"/>
          <p:cNvPicPr preferRelativeResize="0"/>
          <p:nvPr/>
        </p:nvPicPr>
        <p:blipFill rotWithShape="1">
          <a:blip r:embed="rId3">
            <a:alphaModFix/>
          </a:blip>
          <a:srcRect/>
          <a:stretch/>
        </p:blipFill>
        <p:spPr>
          <a:xfrm>
            <a:off x="0" y="1178932"/>
            <a:ext cx="12192000" cy="4066663"/>
          </a:xfrm>
          <a:prstGeom prst="rect">
            <a:avLst/>
          </a:prstGeom>
          <a:noFill/>
          <a:ln>
            <a:noFill/>
          </a:ln>
        </p:spPr>
      </p:pic>
      <p:sp>
        <p:nvSpPr>
          <p:cNvPr id="982" name="Google Shape;982;g324b9729cb3_0_129"/>
          <p:cNvSpPr/>
          <p:nvPr/>
        </p:nvSpPr>
        <p:spPr>
          <a:xfrm rot="269934">
            <a:off x="4955634" y="3001216"/>
            <a:ext cx="1644567" cy="276844"/>
          </a:xfrm>
          <a:prstGeom prst="parallelogram">
            <a:avLst>
              <a:gd name="adj" fmla="val 55333"/>
            </a:avLst>
          </a:prstGeom>
          <a:gradFill>
            <a:gsLst>
              <a:gs pos="0">
                <a:srgbClr val="B2A0C7">
                  <a:alpha val="28235"/>
                </a:srgbClr>
              </a:gs>
              <a:gs pos="100000">
                <a:srgbClr val="E5DFEC"/>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983" name="Google Shape;983;g324b9729cb3_0_129"/>
          <p:cNvSpPr/>
          <p:nvPr/>
        </p:nvSpPr>
        <p:spPr>
          <a:xfrm rot="269571">
            <a:off x="5965990" y="3420706"/>
            <a:ext cx="938283" cy="123075"/>
          </a:xfrm>
          <a:prstGeom prst="parallelogram">
            <a:avLst>
              <a:gd name="adj" fmla="val 55333"/>
            </a:avLst>
          </a:prstGeom>
          <a:gradFill>
            <a:gsLst>
              <a:gs pos="0">
                <a:srgbClr val="92CCDC">
                  <a:alpha val="0"/>
                </a:srgbClr>
              </a:gs>
              <a:gs pos="100000">
                <a:srgbClr val="DAEEF3"/>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984" name="Google Shape;984;g324b9729cb3_0_129"/>
          <p:cNvSpPr/>
          <p:nvPr/>
        </p:nvSpPr>
        <p:spPr>
          <a:xfrm>
            <a:off x="3795383" y="1238702"/>
            <a:ext cx="3246300" cy="1113900"/>
          </a:xfrm>
          <a:prstGeom prst="parallelogram">
            <a:avLst>
              <a:gd name="adj" fmla="val 0"/>
            </a:avLst>
          </a:prstGeom>
          <a:gradFill>
            <a:gsLst>
              <a:gs pos="0">
                <a:srgbClr val="D4C6F4"/>
              </a:gs>
              <a:gs pos="100000">
                <a:srgbClr val="9080BB"/>
              </a:gs>
            </a:gsLst>
            <a:path path="circle">
              <a:fillToRect l="50000" t="50000" r="50000" b="50000"/>
            </a:path>
            <a:tileRect/>
          </a:gra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985" name="Google Shape;985;g324b9729cb3_0_129"/>
          <p:cNvSpPr txBox="1"/>
          <p:nvPr/>
        </p:nvSpPr>
        <p:spPr>
          <a:xfrm>
            <a:off x="3795383" y="1408716"/>
            <a:ext cx="35016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03C"/>
              </a:buClr>
              <a:buSzPts val="1600"/>
              <a:buFont typeface="Arial"/>
              <a:buNone/>
            </a:pPr>
            <a:r>
              <a:rPr lang="en-US" sz="1600" b="1" i="0" u="none" strike="noStrike" cap="none">
                <a:solidFill>
                  <a:schemeClr val="dk1"/>
                </a:solidFill>
              </a:rPr>
              <a:t>BELLA-PW</a:t>
            </a:r>
            <a:endParaRPr sz="1400" b="1" i="0" u="none" strike="noStrike" cap="none">
              <a:solidFill>
                <a:schemeClr val="dk1"/>
              </a:solidFill>
            </a:endParaRPr>
          </a:p>
          <a:p>
            <a:pPr marL="0" marR="0" lvl="0" indent="0" algn="l" rtl="0">
              <a:lnSpc>
                <a:spcPct val="100000"/>
              </a:lnSpc>
              <a:spcBef>
                <a:spcPts val="0"/>
              </a:spcBef>
              <a:spcAft>
                <a:spcPts val="0"/>
              </a:spcAft>
              <a:buClr>
                <a:srgbClr val="00303C"/>
              </a:buClr>
              <a:buSzPts val="1600"/>
              <a:buFont typeface="Arial"/>
              <a:buNone/>
            </a:pPr>
            <a:r>
              <a:rPr lang="en-US" sz="1600" b="1" i="0" u="none" strike="noStrike" cap="none">
                <a:solidFill>
                  <a:schemeClr val="dk1"/>
                </a:solidFill>
              </a:rPr>
              <a:t>40 Joule in 30fs (1 PW)</a:t>
            </a:r>
            <a:endParaRPr sz="1400" b="1" i="0" u="none" strike="noStrike" cap="none">
              <a:solidFill>
                <a:schemeClr val="dk1"/>
              </a:solidFill>
            </a:endParaRPr>
          </a:p>
          <a:p>
            <a:pPr marL="0" marR="0" lvl="0" indent="0" algn="l" rtl="0">
              <a:lnSpc>
                <a:spcPct val="100000"/>
              </a:lnSpc>
              <a:spcBef>
                <a:spcPts val="0"/>
              </a:spcBef>
              <a:spcAft>
                <a:spcPts val="0"/>
              </a:spcAft>
              <a:buClr>
                <a:srgbClr val="00303C"/>
              </a:buClr>
              <a:buSzPts val="1600"/>
              <a:buFont typeface="Arial"/>
              <a:buNone/>
            </a:pPr>
            <a:r>
              <a:rPr lang="en-US" sz="1600" b="1">
                <a:solidFill>
                  <a:schemeClr val="dk1"/>
                </a:solidFill>
              </a:rPr>
              <a:t>Multi </a:t>
            </a:r>
            <a:r>
              <a:rPr lang="en-US" sz="1600" b="1" i="0" u="none" strike="noStrike" cap="none">
                <a:solidFill>
                  <a:schemeClr val="dk1"/>
                </a:solidFill>
              </a:rPr>
              <a:t>GeV acceleration, Staging</a:t>
            </a:r>
            <a:endParaRPr sz="1600" b="1" i="0" u="none" strike="noStrike" cap="none">
              <a:solidFill>
                <a:schemeClr val="dk1"/>
              </a:solidFill>
            </a:endParaRPr>
          </a:p>
        </p:txBody>
      </p:sp>
      <p:cxnSp>
        <p:nvCxnSpPr>
          <p:cNvPr id="986" name="Google Shape;986;g324b9729cb3_0_129"/>
          <p:cNvCxnSpPr/>
          <p:nvPr/>
        </p:nvCxnSpPr>
        <p:spPr>
          <a:xfrm>
            <a:off x="5621867" y="2352537"/>
            <a:ext cx="162900" cy="584700"/>
          </a:xfrm>
          <a:prstGeom prst="straightConnector1">
            <a:avLst/>
          </a:prstGeom>
          <a:noFill/>
          <a:ln w="25400" cap="flat" cmpd="sng">
            <a:solidFill>
              <a:srgbClr val="CCC0D9"/>
            </a:solidFill>
            <a:prstDash val="solid"/>
            <a:round/>
            <a:headEnd type="none" w="sm" len="sm"/>
            <a:tailEnd type="stealth" w="lg" len="lg"/>
          </a:ln>
          <a:effectLst>
            <a:outerShdw blurRad="40000" dist="20000" dir="5400000" rotWithShape="0">
              <a:srgbClr val="000000">
                <a:alpha val="37650"/>
              </a:srgbClr>
            </a:outerShdw>
          </a:effectLst>
        </p:spPr>
      </p:cxnSp>
      <p:sp>
        <p:nvSpPr>
          <p:cNvPr id="987" name="Google Shape;987;g324b9729cb3_0_129"/>
          <p:cNvSpPr/>
          <p:nvPr/>
        </p:nvSpPr>
        <p:spPr>
          <a:xfrm rot="269435">
            <a:off x="4983090" y="3092410"/>
            <a:ext cx="674370" cy="150157"/>
          </a:xfrm>
          <a:prstGeom prst="parallelogram">
            <a:avLst>
              <a:gd name="adj" fmla="val 55333"/>
            </a:avLst>
          </a:prstGeom>
          <a:gradFill>
            <a:gsLst>
              <a:gs pos="0">
                <a:srgbClr val="5F497A">
                  <a:alpha val="4313"/>
                </a:srgbClr>
              </a:gs>
              <a:gs pos="100000">
                <a:srgbClr val="CCC0D9">
                  <a:alpha val="40000"/>
                </a:srgbClr>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988" name="Google Shape;988;g324b9729cb3_0_129" descr="High Energy Physics | Department of Energy"/>
          <p:cNvPicPr preferRelativeResize="0"/>
          <p:nvPr/>
        </p:nvPicPr>
        <p:blipFill rotWithShape="1">
          <a:blip r:embed="rId4">
            <a:alphaModFix/>
          </a:blip>
          <a:srcRect/>
          <a:stretch/>
        </p:blipFill>
        <p:spPr>
          <a:xfrm>
            <a:off x="1930401" y="1249990"/>
            <a:ext cx="1865196" cy="111911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g3245f3b6b88_4_525"/>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100000"/>
              </a:lnSpc>
              <a:spcBef>
                <a:spcPts val="480"/>
              </a:spcBef>
              <a:spcAft>
                <a:spcPts val="0"/>
              </a:spcAft>
              <a:buSzPts val="2400"/>
              <a:buNone/>
            </a:pPr>
            <a:r>
              <a:rPr lang="en-US"/>
              <a:t>Time Series forecasting for Feed Forward Stabilization Breaks Traditional Bandwidth Barriers</a:t>
            </a:r>
            <a:endParaRPr/>
          </a:p>
        </p:txBody>
      </p:sp>
      <p:sp>
        <p:nvSpPr>
          <p:cNvPr id="995" name="Google Shape;995;g3245f3b6b88_4_525"/>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1000"/>
              <a:buFont typeface="Times New Roman"/>
              <a:buNone/>
            </a:pPr>
            <a:fld id="{00000000-1234-1234-1234-123412341234}" type="slidenum">
              <a:rPr lang="en-US"/>
              <a:t>24</a:t>
            </a:fld>
            <a:endParaRPr/>
          </a:p>
        </p:txBody>
      </p:sp>
      <p:pic>
        <p:nvPicPr>
          <p:cNvPr id="996" name="Google Shape;996;g3245f3b6b88_4_525"/>
          <p:cNvPicPr preferRelativeResize="0"/>
          <p:nvPr/>
        </p:nvPicPr>
        <p:blipFill rotWithShape="1">
          <a:blip r:embed="rId3">
            <a:alphaModFix/>
          </a:blip>
          <a:srcRect/>
          <a:stretch/>
        </p:blipFill>
        <p:spPr>
          <a:xfrm>
            <a:off x="7189850" y="4767650"/>
            <a:ext cx="3408060" cy="1633599"/>
          </a:xfrm>
          <a:prstGeom prst="rect">
            <a:avLst/>
          </a:prstGeom>
          <a:noFill/>
          <a:ln>
            <a:noFill/>
          </a:ln>
        </p:spPr>
      </p:pic>
      <p:sp>
        <p:nvSpPr>
          <p:cNvPr id="997" name="Google Shape;997;g3245f3b6b88_4_525"/>
          <p:cNvSpPr txBox="1"/>
          <p:nvPr/>
        </p:nvSpPr>
        <p:spPr>
          <a:xfrm>
            <a:off x="6093075" y="6331800"/>
            <a:ext cx="5601600" cy="450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374151"/>
                </a:solidFill>
                <a:highlight>
                  <a:srgbClr val="FFFFFF"/>
                </a:highlight>
                <a:latin typeface="Arial"/>
                <a:ea typeface="Arial"/>
                <a:cs typeface="Arial"/>
                <a:sym typeface="Arial"/>
              </a:rPr>
              <a:t>Time series showing how sliding windows of past data (</a:t>
            </a:r>
            <a:r>
              <a:rPr lang="en-US" sz="1300" b="0" i="0" u="none" strike="noStrike" cap="none">
                <a:solidFill>
                  <a:srgbClr val="CC70CA"/>
                </a:solidFill>
                <a:highlight>
                  <a:srgbClr val="FFFFFF"/>
                </a:highlight>
                <a:latin typeface="Arial"/>
                <a:ea typeface="Arial"/>
                <a:cs typeface="Arial"/>
                <a:sym typeface="Arial"/>
              </a:rPr>
              <a:t>purple</a:t>
            </a:r>
            <a:r>
              <a:rPr lang="en-US" sz="1300" b="0" i="0" u="none" strike="noStrike" cap="none">
                <a:solidFill>
                  <a:srgbClr val="374151"/>
                </a:solidFill>
                <a:highlight>
                  <a:srgbClr val="FFFFFF"/>
                </a:highlight>
                <a:latin typeface="Arial"/>
                <a:ea typeface="Arial"/>
                <a:cs typeface="Arial"/>
                <a:sym typeface="Arial"/>
              </a:rPr>
              <a:t>) predict future points (</a:t>
            </a:r>
            <a:r>
              <a:rPr lang="en-US" sz="1300" b="0" i="0" u="none" strike="noStrike" cap="none">
                <a:solidFill>
                  <a:srgbClr val="B20000"/>
                </a:solidFill>
                <a:highlight>
                  <a:srgbClr val="FFFFFF"/>
                </a:highlight>
                <a:latin typeface="Arial"/>
                <a:ea typeface="Arial"/>
                <a:cs typeface="Arial"/>
                <a:sym typeface="Arial"/>
              </a:rPr>
              <a:t>crimson</a:t>
            </a:r>
            <a:r>
              <a:rPr lang="en-US" sz="1300" b="0" i="0" u="none" strike="noStrike" cap="none">
                <a:solidFill>
                  <a:srgbClr val="374151"/>
                </a:solidFill>
                <a:highlight>
                  <a:srgbClr val="FFFFFF"/>
                </a:highlight>
                <a:latin typeface="Arial"/>
                <a:ea typeface="Arial"/>
                <a:cs typeface="Arial"/>
                <a:sym typeface="Arial"/>
              </a:rPr>
              <a:t>) across the full dataset (</a:t>
            </a:r>
            <a:r>
              <a:rPr lang="en-US" sz="1300" b="0" i="0" u="none" strike="noStrike" cap="none">
                <a:solidFill>
                  <a:srgbClr val="5E98D7"/>
                </a:solidFill>
                <a:highlight>
                  <a:srgbClr val="FFFFFF"/>
                </a:highlight>
                <a:latin typeface="Arial"/>
                <a:ea typeface="Arial"/>
                <a:cs typeface="Arial"/>
                <a:sym typeface="Arial"/>
              </a:rPr>
              <a:t>blue</a:t>
            </a:r>
            <a:r>
              <a:rPr lang="en-US" sz="1300" b="0" i="0" u="none" strike="noStrike" cap="none">
                <a:solidFill>
                  <a:srgbClr val="374151"/>
                </a:solidFill>
                <a:highlight>
                  <a:srgbClr val="FFFFFF"/>
                </a:highlight>
                <a:latin typeface="Arial"/>
                <a:ea typeface="Arial"/>
                <a:cs typeface="Arial"/>
                <a:sym typeface="Arial"/>
              </a:rPr>
              <a:t>)</a:t>
            </a:r>
            <a:endParaRPr sz="2500" b="0" i="0" u="none" strike="noStrike" cap="none">
              <a:solidFill>
                <a:schemeClr val="dk2"/>
              </a:solidFill>
              <a:latin typeface="Arial"/>
              <a:ea typeface="Arial"/>
              <a:cs typeface="Arial"/>
              <a:sym typeface="Arial"/>
            </a:endParaRPr>
          </a:p>
        </p:txBody>
      </p:sp>
      <p:sp>
        <p:nvSpPr>
          <p:cNvPr id="998" name="Google Shape;998;g3245f3b6b88_4_525"/>
          <p:cNvSpPr txBox="1"/>
          <p:nvPr/>
        </p:nvSpPr>
        <p:spPr>
          <a:xfrm>
            <a:off x="5770725" y="4114550"/>
            <a:ext cx="6360600" cy="65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374151"/>
                </a:solidFill>
                <a:highlight>
                  <a:srgbClr val="FFFFFF"/>
                </a:highlight>
                <a:latin typeface="Arial"/>
                <a:ea typeface="Arial"/>
                <a:cs typeface="Arial"/>
                <a:sym typeface="Arial"/>
              </a:rPr>
              <a:t>Schematic showing PW laser system: 1kHz pulse train splits into amplified and pilot pulses, routed through optics to final focus, with ghost diagnostics capturing beam position data via CCD camera.</a:t>
            </a:r>
            <a:endParaRPr sz="2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374151"/>
              </a:solidFill>
              <a:highlight>
                <a:srgbClr val="FFFFFF"/>
              </a:highlight>
              <a:latin typeface="Arial"/>
              <a:ea typeface="Arial"/>
              <a:cs typeface="Arial"/>
              <a:sym typeface="Arial"/>
            </a:endParaRPr>
          </a:p>
        </p:txBody>
      </p:sp>
      <p:sp>
        <p:nvSpPr>
          <p:cNvPr id="999" name="Google Shape;999;g3245f3b6b88_4_525"/>
          <p:cNvSpPr txBox="1"/>
          <p:nvPr/>
        </p:nvSpPr>
        <p:spPr>
          <a:xfrm>
            <a:off x="307500" y="1057775"/>
            <a:ext cx="5237100" cy="1563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900"/>
              <a:buFont typeface="Arial"/>
              <a:buNone/>
            </a:pPr>
            <a:r>
              <a:rPr lang="en-US" sz="1900" b="1">
                <a:solidFill>
                  <a:schemeClr val="dk2"/>
                </a:solidFill>
              </a:rPr>
              <a:t>For BELLA PW, motorized </a:t>
            </a:r>
            <a:r>
              <a:rPr lang="en-US" sz="1900" b="1" i="0" u="none" strike="noStrike" cap="none">
                <a:solidFill>
                  <a:schemeClr val="dk2"/>
                </a:solidFill>
                <a:latin typeface="Arial"/>
                <a:ea typeface="Arial"/>
                <a:cs typeface="Arial"/>
                <a:sym typeface="Arial"/>
              </a:rPr>
              <a:t>mirror </a:t>
            </a:r>
            <a:r>
              <a:rPr lang="en-US" sz="1900" b="1">
                <a:solidFill>
                  <a:schemeClr val="dk2"/>
                </a:solidFill>
              </a:rPr>
              <a:t>supports bandwidth </a:t>
            </a:r>
            <a:r>
              <a:rPr lang="en-US" sz="1900" b="1" i="0" u="none" strike="noStrike" cap="none">
                <a:solidFill>
                  <a:schemeClr val="dk2"/>
                </a:solidFill>
                <a:latin typeface="Arial"/>
                <a:ea typeface="Arial"/>
                <a:cs typeface="Arial"/>
                <a:sym typeface="Arial"/>
              </a:rPr>
              <a:t>&lt;50 Hz due to 20ms mechanical response time, while laser noise extends to 100Hz, creating </a:t>
            </a:r>
            <a:r>
              <a:rPr lang="en-US" sz="1900" b="1">
                <a:solidFill>
                  <a:schemeClr val="dk2"/>
                </a:solidFill>
              </a:rPr>
              <a:t>significant </a:t>
            </a:r>
            <a:r>
              <a:rPr lang="en-US" sz="1900" b="1" i="0" u="none" strike="noStrike" cap="none">
                <a:solidFill>
                  <a:schemeClr val="dk2"/>
                </a:solidFill>
                <a:latin typeface="Arial"/>
                <a:ea typeface="Arial"/>
                <a:cs typeface="Arial"/>
                <a:sym typeface="Arial"/>
              </a:rPr>
              <a:t>bandwidth gap</a:t>
            </a:r>
            <a:endParaRPr sz="1900" b="1" i="0" u="none" strike="noStrike" cap="none">
              <a:solidFill>
                <a:schemeClr val="dk2"/>
              </a:solidFill>
              <a:latin typeface="Arial"/>
              <a:ea typeface="Arial"/>
              <a:cs typeface="Arial"/>
              <a:sym typeface="Arial"/>
            </a:endParaRPr>
          </a:p>
          <a:p>
            <a:pPr marL="0" marR="0" lvl="0" indent="0" algn="l" rtl="0">
              <a:lnSpc>
                <a:spcPct val="100000"/>
              </a:lnSpc>
              <a:spcBef>
                <a:spcPts val="1500"/>
              </a:spcBef>
              <a:spcAft>
                <a:spcPts val="0"/>
              </a:spcAft>
              <a:buClr>
                <a:srgbClr val="000000"/>
              </a:buClr>
              <a:buSzPts val="1700"/>
              <a:buFont typeface="Arial"/>
              <a:buNone/>
            </a:pPr>
            <a:endParaRPr sz="1700" b="1" i="0" u="none" strike="noStrike" cap="none">
              <a:solidFill>
                <a:schemeClr val="dk2"/>
              </a:solidFill>
              <a:latin typeface="Arial"/>
              <a:ea typeface="Arial"/>
              <a:cs typeface="Arial"/>
              <a:sym typeface="Arial"/>
            </a:endParaRPr>
          </a:p>
        </p:txBody>
      </p:sp>
      <p:pic>
        <p:nvPicPr>
          <p:cNvPr id="1000" name="Google Shape;1000;g3245f3b6b88_4_525"/>
          <p:cNvPicPr preferRelativeResize="0"/>
          <p:nvPr/>
        </p:nvPicPr>
        <p:blipFill rotWithShape="1">
          <a:blip r:embed="rId4">
            <a:alphaModFix/>
          </a:blip>
          <a:srcRect/>
          <a:stretch/>
        </p:blipFill>
        <p:spPr>
          <a:xfrm>
            <a:off x="5660500" y="949901"/>
            <a:ext cx="6470825" cy="3233555"/>
          </a:xfrm>
          <a:prstGeom prst="rect">
            <a:avLst/>
          </a:prstGeom>
          <a:noFill/>
          <a:ln>
            <a:noFill/>
          </a:ln>
        </p:spPr>
      </p:pic>
      <p:sp>
        <p:nvSpPr>
          <p:cNvPr id="1001" name="Google Shape;1001;g3245f3b6b88_4_525"/>
          <p:cNvSpPr txBox="1"/>
          <p:nvPr/>
        </p:nvSpPr>
        <p:spPr>
          <a:xfrm>
            <a:off x="409351" y="5278663"/>
            <a:ext cx="5033400" cy="997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US" sz="1600" b="1">
                <a:solidFill>
                  <a:srgbClr val="374151"/>
                </a:solidFill>
                <a:highlight>
                  <a:srgbClr val="FFFFFF"/>
                </a:highlight>
              </a:rPr>
              <a:t>Amplified beam position </a:t>
            </a:r>
            <a:r>
              <a:rPr lang="en-US" sz="1600" b="1">
                <a:solidFill>
                  <a:srgbClr val="374151"/>
                </a:solidFill>
                <a:highlight>
                  <a:schemeClr val="lt1"/>
                </a:highlight>
              </a:rPr>
              <a:t>prediction with </a:t>
            </a:r>
            <a:r>
              <a:rPr lang="en-US" sz="1600" b="1" i="0" u="none" strike="noStrike" cap="none">
                <a:solidFill>
                  <a:srgbClr val="374151"/>
                </a:solidFill>
                <a:highlight>
                  <a:srgbClr val="FFFFFF"/>
                </a:highlight>
                <a:latin typeface="Arial"/>
                <a:ea typeface="Arial"/>
                <a:cs typeface="Arial"/>
                <a:sym typeface="Arial"/>
              </a:rPr>
              <a:t>MLP N</a:t>
            </a:r>
            <a:r>
              <a:rPr lang="en-US" sz="1600" b="1">
                <a:solidFill>
                  <a:srgbClr val="374151"/>
                </a:solidFill>
                <a:highlight>
                  <a:srgbClr val="FFFFFF"/>
                </a:highlight>
              </a:rPr>
              <a:t>N </a:t>
            </a:r>
            <a:r>
              <a:rPr lang="en-US" sz="1600" b="1" i="0" u="none" strike="noStrike" cap="none">
                <a:solidFill>
                  <a:srgbClr val="374151"/>
                </a:solidFill>
                <a:highlight>
                  <a:srgbClr val="FFFFFF"/>
                </a:highlight>
                <a:latin typeface="Arial"/>
                <a:ea typeface="Arial"/>
                <a:cs typeface="Arial"/>
                <a:sym typeface="Arial"/>
              </a:rPr>
              <a:t> shows jitter reduction of 77.4% in X and 57.5% in Y</a:t>
            </a:r>
            <a:r>
              <a:rPr lang="en-US" sz="1600" b="1">
                <a:solidFill>
                  <a:srgbClr val="374151"/>
                </a:solidFill>
                <a:highlight>
                  <a:srgbClr val="FFFFFF"/>
                </a:highlight>
              </a:rPr>
              <a:t> over 1200 shots</a:t>
            </a:r>
            <a:endParaRPr sz="1700" b="1" i="0" u="none" strike="noStrike" cap="none">
              <a:solidFill>
                <a:srgbClr val="374151"/>
              </a:solidFill>
              <a:highlight>
                <a:srgbClr val="FFFFFF"/>
              </a:highlight>
              <a:latin typeface="Arial"/>
              <a:ea typeface="Arial"/>
              <a:cs typeface="Arial"/>
              <a:sym typeface="Arial"/>
            </a:endParaRPr>
          </a:p>
        </p:txBody>
      </p:sp>
      <p:pic>
        <p:nvPicPr>
          <p:cNvPr id="1002" name="Google Shape;1002;g3245f3b6b88_4_525"/>
          <p:cNvPicPr preferRelativeResize="0"/>
          <p:nvPr/>
        </p:nvPicPr>
        <p:blipFill rotWithShape="1">
          <a:blip r:embed="rId5">
            <a:alphaModFix/>
          </a:blip>
          <a:srcRect l="60433" t="14310"/>
          <a:stretch/>
        </p:blipFill>
        <p:spPr>
          <a:xfrm>
            <a:off x="1509336" y="2606038"/>
            <a:ext cx="2833428" cy="2657672"/>
          </a:xfrm>
          <a:prstGeom prst="rect">
            <a:avLst/>
          </a:prstGeom>
          <a:noFill/>
          <a:ln>
            <a:noFill/>
          </a:ln>
        </p:spPr>
      </p:pic>
      <p:sp>
        <p:nvSpPr>
          <p:cNvPr id="1003" name="Google Shape;1003;g3245f3b6b88_4_525"/>
          <p:cNvSpPr txBox="1"/>
          <p:nvPr/>
        </p:nvSpPr>
        <p:spPr>
          <a:xfrm>
            <a:off x="96725" y="6428700"/>
            <a:ext cx="4068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1100"/>
              <a:t>Berger C.. et. al, Submitted; Amodio A. et. al, Submitted</a:t>
            </a:r>
            <a:endParaRPr sz="1100"/>
          </a:p>
        </p:txBody>
      </p:sp>
      <p:sp>
        <p:nvSpPr>
          <p:cNvPr id="1004" name="Google Shape;1004;g3245f3b6b88_4_525"/>
          <p:cNvSpPr txBox="1"/>
          <p:nvPr/>
        </p:nvSpPr>
        <p:spPr>
          <a:xfrm>
            <a:off x="691475" y="2682250"/>
            <a:ext cx="970200" cy="154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b="1">
                <a:solidFill>
                  <a:srgbClr val="FF2600"/>
                </a:solidFill>
              </a:rPr>
              <a:t>Simulation</a:t>
            </a:r>
            <a:endParaRPr sz="1100" b="1">
              <a:solidFill>
                <a:srgbClr val="FF26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g3245f3b6b88_4_549"/>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100000"/>
              </a:lnSpc>
              <a:spcBef>
                <a:spcPts val="480"/>
              </a:spcBef>
              <a:spcAft>
                <a:spcPts val="0"/>
              </a:spcAft>
              <a:buSzPts val="2400"/>
              <a:buNone/>
            </a:pPr>
            <a:r>
              <a:rPr lang="en-US"/>
              <a:t>Deterministically compensating for the system error using a correction mirror at ~20 ms latency</a:t>
            </a:r>
            <a:endParaRPr/>
          </a:p>
        </p:txBody>
      </p:sp>
      <p:sp>
        <p:nvSpPr>
          <p:cNvPr id="1011" name="Google Shape;1011;g3245f3b6b88_4_549"/>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1000"/>
              <a:buFont typeface="Times New Roman"/>
              <a:buNone/>
            </a:pPr>
            <a:fld id="{00000000-1234-1234-1234-123412341234}" type="slidenum">
              <a:rPr lang="en-US"/>
              <a:t>25</a:t>
            </a:fld>
            <a:endParaRPr/>
          </a:p>
        </p:txBody>
      </p:sp>
      <p:pic>
        <p:nvPicPr>
          <p:cNvPr id="1012" name="Google Shape;1012;g3245f3b6b88_4_549"/>
          <p:cNvPicPr preferRelativeResize="0"/>
          <p:nvPr/>
        </p:nvPicPr>
        <p:blipFill rotWithShape="1">
          <a:blip r:embed="rId3">
            <a:alphaModFix/>
          </a:blip>
          <a:srcRect/>
          <a:stretch/>
        </p:blipFill>
        <p:spPr>
          <a:xfrm>
            <a:off x="60700" y="1173450"/>
            <a:ext cx="3816208" cy="2491325"/>
          </a:xfrm>
          <a:prstGeom prst="rect">
            <a:avLst/>
          </a:prstGeom>
          <a:noFill/>
          <a:ln>
            <a:noFill/>
          </a:ln>
        </p:spPr>
      </p:pic>
      <p:pic>
        <p:nvPicPr>
          <p:cNvPr id="1013" name="Google Shape;1013;g3245f3b6b88_4_549"/>
          <p:cNvPicPr preferRelativeResize="0"/>
          <p:nvPr/>
        </p:nvPicPr>
        <p:blipFill rotWithShape="1">
          <a:blip r:embed="rId4">
            <a:alphaModFix/>
          </a:blip>
          <a:srcRect/>
          <a:stretch/>
        </p:blipFill>
        <p:spPr>
          <a:xfrm>
            <a:off x="314975" y="3795550"/>
            <a:ext cx="5524648" cy="2760724"/>
          </a:xfrm>
          <a:prstGeom prst="rect">
            <a:avLst/>
          </a:prstGeom>
          <a:noFill/>
          <a:ln>
            <a:noFill/>
          </a:ln>
        </p:spPr>
      </p:pic>
      <p:sp>
        <p:nvSpPr>
          <p:cNvPr id="1014" name="Google Shape;1014;g3245f3b6b88_4_549"/>
          <p:cNvSpPr/>
          <p:nvPr/>
        </p:nvSpPr>
        <p:spPr>
          <a:xfrm>
            <a:off x="3567550" y="1891975"/>
            <a:ext cx="501600" cy="476100"/>
          </a:xfrm>
          <a:prstGeom prst="ellipse">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15" name="Google Shape;1015;g3245f3b6b88_4_549"/>
          <p:cNvSpPr/>
          <p:nvPr/>
        </p:nvSpPr>
        <p:spPr>
          <a:xfrm>
            <a:off x="4069150" y="2017975"/>
            <a:ext cx="1074600" cy="224100"/>
          </a:xfrm>
          <a:prstGeom prst="rightArrow">
            <a:avLst>
              <a:gd name="adj1" fmla="val 50000"/>
              <a:gd name="adj2" fmla="val 50000"/>
            </a:avLst>
          </a:prstGeom>
          <a:solidFill>
            <a:srgbClr val="99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16" name="Google Shape;1016;g3245f3b6b88_4_549"/>
          <p:cNvSpPr/>
          <p:nvPr/>
        </p:nvSpPr>
        <p:spPr>
          <a:xfrm>
            <a:off x="4378450" y="4417040"/>
            <a:ext cx="765300" cy="720900"/>
          </a:xfrm>
          <a:prstGeom prst="ellipse">
            <a:avLst/>
          </a:prstGeom>
          <a:noFill/>
          <a:ln w="28575" cap="flat" cmpd="sng">
            <a:solidFill>
              <a:srgbClr val="FF7F0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17" name="Google Shape;1017;g3245f3b6b88_4_549"/>
          <p:cNvPicPr preferRelativeResize="0"/>
          <p:nvPr/>
        </p:nvPicPr>
        <p:blipFill rotWithShape="1">
          <a:blip r:embed="rId4">
            <a:alphaModFix/>
          </a:blip>
          <a:srcRect/>
          <a:stretch/>
        </p:blipFill>
        <p:spPr>
          <a:xfrm>
            <a:off x="280125" y="3725525"/>
            <a:ext cx="5524648" cy="2760724"/>
          </a:xfrm>
          <a:prstGeom prst="rect">
            <a:avLst/>
          </a:prstGeom>
          <a:noFill/>
          <a:ln>
            <a:noFill/>
          </a:ln>
        </p:spPr>
      </p:pic>
      <p:pic>
        <p:nvPicPr>
          <p:cNvPr id="1018" name="Google Shape;1018;g3245f3b6b88_4_549"/>
          <p:cNvPicPr preferRelativeResize="0"/>
          <p:nvPr/>
        </p:nvPicPr>
        <p:blipFill rotWithShape="1">
          <a:blip r:embed="rId5">
            <a:alphaModFix/>
          </a:blip>
          <a:srcRect l="23208" t="31121" r="41427" b="43729"/>
          <a:stretch/>
        </p:blipFill>
        <p:spPr>
          <a:xfrm>
            <a:off x="4367650" y="1211250"/>
            <a:ext cx="2193176" cy="2079049"/>
          </a:xfrm>
          <a:prstGeom prst="rect">
            <a:avLst/>
          </a:prstGeom>
          <a:noFill/>
          <a:ln>
            <a:noFill/>
          </a:ln>
        </p:spPr>
      </p:pic>
      <p:pic>
        <p:nvPicPr>
          <p:cNvPr id="1019" name="Google Shape;1019;g3245f3b6b88_4_549"/>
          <p:cNvPicPr preferRelativeResize="0"/>
          <p:nvPr/>
        </p:nvPicPr>
        <p:blipFill rotWithShape="1">
          <a:blip r:embed="rId3">
            <a:alphaModFix/>
          </a:blip>
          <a:srcRect/>
          <a:stretch/>
        </p:blipFill>
        <p:spPr>
          <a:xfrm>
            <a:off x="60700" y="1173450"/>
            <a:ext cx="3816208" cy="2491325"/>
          </a:xfrm>
          <a:prstGeom prst="rect">
            <a:avLst/>
          </a:prstGeom>
          <a:noFill/>
          <a:ln>
            <a:noFill/>
          </a:ln>
        </p:spPr>
      </p:pic>
      <p:sp>
        <p:nvSpPr>
          <p:cNvPr id="1020" name="Google Shape;1020;g3245f3b6b88_4_549"/>
          <p:cNvSpPr/>
          <p:nvPr/>
        </p:nvSpPr>
        <p:spPr>
          <a:xfrm>
            <a:off x="3567550" y="1891975"/>
            <a:ext cx="501600" cy="476100"/>
          </a:xfrm>
          <a:prstGeom prst="ellipse">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21" name="Google Shape;1021;g3245f3b6b88_4_549"/>
          <p:cNvSpPr/>
          <p:nvPr/>
        </p:nvSpPr>
        <p:spPr>
          <a:xfrm>
            <a:off x="4290775" y="4391790"/>
            <a:ext cx="765300" cy="720900"/>
          </a:xfrm>
          <a:prstGeom prst="ellipse">
            <a:avLst/>
          </a:prstGeom>
          <a:noFill/>
          <a:ln w="28575" cap="flat" cmpd="sng">
            <a:solidFill>
              <a:srgbClr val="FF7F0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022" name="Google Shape;1022;g3245f3b6b88_4_549"/>
          <p:cNvCxnSpPr>
            <a:stCxn id="1021" idx="7"/>
            <a:endCxn id="1018" idx="2"/>
          </p:cNvCxnSpPr>
          <p:nvPr/>
        </p:nvCxnSpPr>
        <p:spPr>
          <a:xfrm rot="10800000" flipH="1">
            <a:off x="4943999" y="3290164"/>
            <a:ext cx="520200" cy="1207200"/>
          </a:xfrm>
          <a:prstGeom prst="straightConnector1">
            <a:avLst/>
          </a:prstGeom>
          <a:noFill/>
          <a:ln w="28575" cap="flat" cmpd="sng">
            <a:solidFill>
              <a:srgbClr val="FF7F0F"/>
            </a:solidFill>
            <a:prstDash val="solid"/>
            <a:round/>
            <a:headEnd type="none" w="med" len="med"/>
            <a:tailEnd type="triangle" w="med" len="med"/>
          </a:ln>
        </p:spPr>
      </p:cxnSp>
      <p:sp>
        <p:nvSpPr>
          <p:cNvPr id="1023" name="Google Shape;1023;g3245f3b6b88_4_549"/>
          <p:cNvSpPr txBox="1"/>
          <p:nvPr/>
        </p:nvSpPr>
        <p:spPr>
          <a:xfrm>
            <a:off x="60700" y="6486250"/>
            <a:ext cx="2483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1000"/>
              <a:t>Amodio A. et. al, Submitted</a:t>
            </a:r>
            <a:endParaRPr sz="1000"/>
          </a:p>
        </p:txBody>
      </p:sp>
      <p:cxnSp>
        <p:nvCxnSpPr>
          <p:cNvPr id="1024" name="Google Shape;1024;g3245f3b6b88_4_549"/>
          <p:cNvCxnSpPr/>
          <p:nvPr/>
        </p:nvCxnSpPr>
        <p:spPr>
          <a:xfrm>
            <a:off x="4609750" y="1803825"/>
            <a:ext cx="1315800" cy="923700"/>
          </a:xfrm>
          <a:prstGeom prst="straightConnector1">
            <a:avLst/>
          </a:prstGeom>
          <a:noFill/>
          <a:ln w="28575" cap="flat" cmpd="sng">
            <a:solidFill>
              <a:srgbClr val="FFFF00"/>
            </a:solidFill>
            <a:prstDash val="solid"/>
            <a:round/>
            <a:headEnd type="none" w="med" len="med"/>
            <a:tailEnd type="none" w="med" len="med"/>
          </a:ln>
        </p:spPr>
      </p:cxnSp>
      <p:cxnSp>
        <p:nvCxnSpPr>
          <p:cNvPr id="1025" name="Google Shape;1025;g3245f3b6b88_4_549"/>
          <p:cNvCxnSpPr/>
          <p:nvPr/>
        </p:nvCxnSpPr>
        <p:spPr>
          <a:xfrm rot="10800000">
            <a:off x="5213450" y="1448713"/>
            <a:ext cx="0" cy="1362600"/>
          </a:xfrm>
          <a:prstGeom prst="straightConnector1">
            <a:avLst/>
          </a:prstGeom>
          <a:noFill/>
          <a:ln w="28575" cap="flat" cmpd="sng">
            <a:solidFill>
              <a:srgbClr val="F5913F"/>
            </a:solidFill>
            <a:prstDash val="solid"/>
            <a:round/>
            <a:headEnd type="none" w="med" len="med"/>
            <a:tailEnd type="none" w="med" len="med"/>
          </a:ln>
        </p:spPr>
      </p:cxnSp>
      <p:sp>
        <p:nvSpPr>
          <p:cNvPr id="1026" name="Google Shape;1026;g3245f3b6b88_4_549"/>
          <p:cNvSpPr/>
          <p:nvPr/>
        </p:nvSpPr>
        <p:spPr>
          <a:xfrm>
            <a:off x="4892179" y="1448725"/>
            <a:ext cx="642550" cy="224104"/>
          </a:xfrm>
          <a:custGeom>
            <a:avLst/>
            <a:gdLst/>
            <a:ahLst/>
            <a:cxnLst/>
            <a:rect l="l" t="t" r="r" b="b"/>
            <a:pathLst>
              <a:path w="46427" h="38672" extrusionOk="0">
                <a:moveTo>
                  <a:pt x="15869" y="349"/>
                </a:moveTo>
                <a:cubicBezTo>
                  <a:pt x="7224" y="349"/>
                  <a:pt x="-2376" y="13122"/>
                  <a:pt x="532" y="21263"/>
                </a:cubicBezTo>
                <a:cubicBezTo>
                  <a:pt x="4727" y="33007"/>
                  <a:pt x="21896" y="41019"/>
                  <a:pt x="33994" y="37994"/>
                </a:cubicBezTo>
                <a:cubicBezTo>
                  <a:pt x="42917" y="35763"/>
                  <a:pt x="47496" y="22351"/>
                  <a:pt x="46194" y="13246"/>
                </a:cubicBezTo>
                <a:cubicBezTo>
                  <a:pt x="45333" y="7225"/>
                  <a:pt x="39084" y="2723"/>
                  <a:pt x="33646" y="0"/>
                </a:cubicBezTo>
              </a:path>
            </a:pathLst>
          </a:custGeom>
          <a:noFill/>
          <a:ln w="28575" cap="flat" cmpd="sng">
            <a:solidFill>
              <a:srgbClr val="F5913F"/>
            </a:solidFill>
            <a:prstDash val="solid"/>
            <a:round/>
            <a:headEnd type="none" w="med" len="med"/>
            <a:tailEnd type="stealth" w="med" len="med"/>
          </a:ln>
        </p:spPr>
        <p:txBody>
          <a:bodyPr/>
          <a:lstStyle/>
          <a:p>
            <a:endParaRPr lang="en-US"/>
          </a:p>
        </p:txBody>
      </p:sp>
      <p:sp>
        <p:nvSpPr>
          <p:cNvPr id="1027" name="Google Shape;1027;g3245f3b6b88_4_549"/>
          <p:cNvSpPr/>
          <p:nvPr/>
        </p:nvSpPr>
        <p:spPr>
          <a:xfrm rot="-4634194">
            <a:off x="5534761" y="2587226"/>
            <a:ext cx="642525" cy="224128"/>
          </a:xfrm>
          <a:custGeom>
            <a:avLst/>
            <a:gdLst/>
            <a:ahLst/>
            <a:cxnLst/>
            <a:rect l="l" t="t" r="r" b="b"/>
            <a:pathLst>
              <a:path w="46427" h="38672" extrusionOk="0">
                <a:moveTo>
                  <a:pt x="15869" y="349"/>
                </a:moveTo>
                <a:cubicBezTo>
                  <a:pt x="7224" y="349"/>
                  <a:pt x="-2376" y="13122"/>
                  <a:pt x="532" y="21263"/>
                </a:cubicBezTo>
                <a:cubicBezTo>
                  <a:pt x="4727" y="33007"/>
                  <a:pt x="21896" y="41019"/>
                  <a:pt x="33994" y="37994"/>
                </a:cubicBezTo>
                <a:cubicBezTo>
                  <a:pt x="42917" y="35763"/>
                  <a:pt x="47496" y="22351"/>
                  <a:pt x="46194" y="13246"/>
                </a:cubicBezTo>
                <a:cubicBezTo>
                  <a:pt x="45333" y="7225"/>
                  <a:pt x="39084" y="2723"/>
                  <a:pt x="33646" y="0"/>
                </a:cubicBezTo>
              </a:path>
            </a:pathLst>
          </a:custGeom>
          <a:noFill/>
          <a:ln w="28575" cap="flat" cmpd="sng">
            <a:solidFill>
              <a:srgbClr val="FFFF00"/>
            </a:solidFill>
            <a:prstDash val="solid"/>
            <a:round/>
            <a:headEnd type="none" w="med" len="med"/>
            <a:tailEnd type="stealth" w="med" len="med"/>
          </a:ln>
        </p:spPr>
        <p:txBody>
          <a:bodyPr/>
          <a:lstStyle/>
          <a:p>
            <a:endParaRPr lang="en-US"/>
          </a:p>
        </p:txBody>
      </p:sp>
      <p:sp>
        <p:nvSpPr>
          <p:cNvPr id="1028" name="Google Shape;1028;g3245f3b6b88_4_549"/>
          <p:cNvSpPr/>
          <p:nvPr/>
        </p:nvSpPr>
        <p:spPr>
          <a:xfrm rot="-6360795">
            <a:off x="4837648" y="1941798"/>
            <a:ext cx="69601" cy="923643"/>
          </a:xfrm>
          <a:prstGeom prst="triangle">
            <a:avLst>
              <a:gd name="adj" fmla="val 49774"/>
            </a:avLst>
          </a:prstGeom>
          <a:solidFill>
            <a:srgbClr val="FF2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29" name="Google Shape;1029;g3245f3b6b88_4_549"/>
          <p:cNvSpPr/>
          <p:nvPr/>
        </p:nvSpPr>
        <p:spPr>
          <a:xfrm>
            <a:off x="4069150" y="2017975"/>
            <a:ext cx="1074600" cy="224100"/>
          </a:xfrm>
          <a:prstGeom prst="rightArrow">
            <a:avLst>
              <a:gd name="adj1" fmla="val 50000"/>
              <a:gd name="adj2" fmla="val 50000"/>
            </a:avLst>
          </a:prstGeom>
          <a:solidFill>
            <a:srgbClr val="99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pic>
        <p:nvPicPr>
          <p:cNvPr id="1035" name="Google Shape;1035;g32472d88e5b_0_41"/>
          <p:cNvPicPr preferRelativeResize="0"/>
          <p:nvPr/>
        </p:nvPicPr>
        <p:blipFill rotWithShape="1">
          <a:blip r:embed="rId3">
            <a:alphaModFix/>
          </a:blip>
          <a:srcRect/>
          <a:stretch/>
        </p:blipFill>
        <p:spPr>
          <a:xfrm>
            <a:off x="280125" y="3725525"/>
            <a:ext cx="5524648" cy="2760724"/>
          </a:xfrm>
          <a:prstGeom prst="rect">
            <a:avLst/>
          </a:prstGeom>
          <a:noFill/>
          <a:ln>
            <a:noFill/>
          </a:ln>
        </p:spPr>
      </p:pic>
      <p:pic>
        <p:nvPicPr>
          <p:cNvPr id="1036" name="Google Shape;1036;g32472d88e5b_0_41"/>
          <p:cNvPicPr preferRelativeResize="0"/>
          <p:nvPr/>
        </p:nvPicPr>
        <p:blipFill rotWithShape="1">
          <a:blip r:embed="rId4">
            <a:alphaModFix/>
          </a:blip>
          <a:srcRect l="23208" t="31121" r="41427" b="43729"/>
          <a:stretch/>
        </p:blipFill>
        <p:spPr>
          <a:xfrm>
            <a:off x="4367650" y="1211250"/>
            <a:ext cx="2193176" cy="2079049"/>
          </a:xfrm>
          <a:prstGeom prst="rect">
            <a:avLst/>
          </a:prstGeom>
          <a:noFill/>
          <a:ln>
            <a:noFill/>
          </a:ln>
        </p:spPr>
      </p:pic>
      <p:sp>
        <p:nvSpPr>
          <p:cNvPr id="1037" name="Google Shape;1037;g32472d88e5b_0_41"/>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lnSpcReduction="10000"/>
          </a:bodyPr>
          <a:lstStyle/>
          <a:p>
            <a:pPr marL="0" lvl="0" indent="0" algn="ctr" rtl="0">
              <a:spcBef>
                <a:spcPts val="480"/>
              </a:spcBef>
              <a:spcAft>
                <a:spcPts val="0"/>
              </a:spcAft>
              <a:buSzPts val="2400"/>
              <a:buNone/>
            </a:pPr>
            <a:r>
              <a:rPr lang="en-US"/>
              <a:t>Real-Time ML control Achieves up to 65% Jitter Reduction: From 13µm to 4.6µm in Continuous Operation</a:t>
            </a:r>
            <a:endParaRPr/>
          </a:p>
        </p:txBody>
      </p:sp>
      <p:sp>
        <p:nvSpPr>
          <p:cNvPr id="1038" name="Google Shape;1038;g32472d88e5b_0_41"/>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1000"/>
              <a:buFont typeface="Times New Roman"/>
              <a:buNone/>
            </a:pPr>
            <a:fld id="{00000000-1234-1234-1234-123412341234}" type="slidenum">
              <a:rPr lang="en-US"/>
              <a:t>26</a:t>
            </a:fld>
            <a:endParaRPr/>
          </a:p>
        </p:txBody>
      </p:sp>
      <p:pic>
        <p:nvPicPr>
          <p:cNvPr id="1039" name="Google Shape;1039;g32472d88e5b_0_41"/>
          <p:cNvPicPr preferRelativeResize="0"/>
          <p:nvPr/>
        </p:nvPicPr>
        <p:blipFill rotWithShape="1">
          <a:blip r:embed="rId5">
            <a:alphaModFix/>
          </a:blip>
          <a:srcRect/>
          <a:stretch/>
        </p:blipFill>
        <p:spPr>
          <a:xfrm>
            <a:off x="60700" y="1173450"/>
            <a:ext cx="3816208" cy="2491325"/>
          </a:xfrm>
          <a:prstGeom prst="rect">
            <a:avLst/>
          </a:prstGeom>
          <a:noFill/>
          <a:ln>
            <a:noFill/>
          </a:ln>
        </p:spPr>
      </p:pic>
      <p:sp>
        <p:nvSpPr>
          <p:cNvPr id="1040" name="Google Shape;1040;g32472d88e5b_0_41"/>
          <p:cNvSpPr/>
          <p:nvPr/>
        </p:nvSpPr>
        <p:spPr>
          <a:xfrm>
            <a:off x="3567550" y="1891975"/>
            <a:ext cx="501600" cy="476100"/>
          </a:xfrm>
          <a:prstGeom prst="ellipse">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41" name="Google Shape;1041;g32472d88e5b_0_41"/>
          <p:cNvSpPr/>
          <p:nvPr/>
        </p:nvSpPr>
        <p:spPr>
          <a:xfrm>
            <a:off x="4290775" y="4391790"/>
            <a:ext cx="765300" cy="720900"/>
          </a:xfrm>
          <a:prstGeom prst="ellipse">
            <a:avLst/>
          </a:prstGeom>
          <a:noFill/>
          <a:ln w="28575" cap="flat" cmpd="sng">
            <a:solidFill>
              <a:srgbClr val="FF7F0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042" name="Google Shape;1042;g32472d88e5b_0_41"/>
          <p:cNvCxnSpPr>
            <a:stCxn id="1041" idx="7"/>
            <a:endCxn id="1036" idx="2"/>
          </p:cNvCxnSpPr>
          <p:nvPr/>
        </p:nvCxnSpPr>
        <p:spPr>
          <a:xfrm rot="10800000" flipH="1">
            <a:off x="4943999" y="3290164"/>
            <a:ext cx="520200" cy="1207200"/>
          </a:xfrm>
          <a:prstGeom prst="straightConnector1">
            <a:avLst/>
          </a:prstGeom>
          <a:noFill/>
          <a:ln w="28575" cap="flat" cmpd="sng">
            <a:solidFill>
              <a:srgbClr val="FF7F0F"/>
            </a:solidFill>
            <a:prstDash val="solid"/>
            <a:round/>
            <a:headEnd type="none" w="med" len="med"/>
            <a:tailEnd type="triangle" w="med" len="med"/>
          </a:ln>
        </p:spPr>
      </p:cxnSp>
      <p:pic>
        <p:nvPicPr>
          <p:cNvPr id="1043" name="Google Shape;1043;g32472d88e5b_0_41"/>
          <p:cNvPicPr preferRelativeResize="0"/>
          <p:nvPr/>
        </p:nvPicPr>
        <p:blipFill rotWithShape="1">
          <a:blip r:embed="rId6">
            <a:alphaModFix/>
          </a:blip>
          <a:srcRect/>
          <a:stretch/>
        </p:blipFill>
        <p:spPr>
          <a:xfrm>
            <a:off x="6965350" y="974200"/>
            <a:ext cx="4732674" cy="4699575"/>
          </a:xfrm>
          <a:prstGeom prst="rect">
            <a:avLst/>
          </a:prstGeom>
          <a:noFill/>
          <a:ln>
            <a:noFill/>
          </a:ln>
        </p:spPr>
      </p:pic>
      <p:graphicFrame>
        <p:nvGraphicFramePr>
          <p:cNvPr id="1044" name="Google Shape;1044;g32472d88e5b_0_41"/>
          <p:cNvGraphicFramePr/>
          <p:nvPr/>
        </p:nvGraphicFramePr>
        <p:xfrm>
          <a:off x="6360388" y="5673763"/>
          <a:ext cx="5413825" cy="1082040"/>
        </p:xfrm>
        <a:graphic>
          <a:graphicData uri="http://schemas.openxmlformats.org/drawingml/2006/table">
            <a:tbl>
              <a:tblPr>
                <a:noFill/>
                <a:tableStyleId>{6FD4EB26-14D8-461F-A476-D37DA3E1966D}</a:tableStyleId>
              </a:tblPr>
              <a:tblGrid>
                <a:gridCol w="831275">
                  <a:extLst>
                    <a:ext uri="{9D8B030D-6E8A-4147-A177-3AD203B41FA5}">
                      <a16:colId xmlns:a16="http://schemas.microsoft.com/office/drawing/2014/main" val="20000"/>
                    </a:ext>
                  </a:extLst>
                </a:gridCol>
                <a:gridCol w="1577225">
                  <a:extLst>
                    <a:ext uri="{9D8B030D-6E8A-4147-A177-3AD203B41FA5}">
                      <a16:colId xmlns:a16="http://schemas.microsoft.com/office/drawing/2014/main" val="20001"/>
                    </a:ext>
                  </a:extLst>
                </a:gridCol>
                <a:gridCol w="1860525">
                  <a:extLst>
                    <a:ext uri="{9D8B030D-6E8A-4147-A177-3AD203B41FA5}">
                      <a16:colId xmlns:a16="http://schemas.microsoft.com/office/drawing/2014/main" val="20002"/>
                    </a:ext>
                  </a:extLst>
                </a:gridCol>
                <a:gridCol w="1144800">
                  <a:extLst>
                    <a:ext uri="{9D8B030D-6E8A-4147-A177-3AD203B41FA5}">
                      <a16:colId xmlns:a16="http://schemas.microsoft.com/office/drawing/2014/main" val="20003"/>
                    </a:ext>
                  </a:extLst>
                </a:gridCol>
              </a:tblGrid>
              <a:tr h="330650">
                <a:tc>
                  <a:txBody>
                    <a:bodyPr/>
                    <a:lstStyle/>
                    <a:p>
                      <a:pPr marL="0" marR="0" lvl="0" indent="0" algn="ctr" rtl="0">
                        <a:lnSpc>
                          <a:spcPct val="100000"/>
                        </a:lnSpc>
                        <a:spcBef>
                          <a:spcPts val="0"/>
                        </a:spcBef>
                        <a:spcAft>
                          <a:spcPts val="0"/>
                        </a:spcAft>
                        <a:buClr>
                          <a:srgbClr val="000000"/>
                        </a:buClr>
                        <a:buSzPts val="1600"/>
                        <a:buFont typeface="Arial"/>
                        <a:buNone/>
                      </a:pPr>
                      <a:r>
                        <a:rPr lang="en-US" sz="1200" b="1" u="none" strike="noStrike" cap="none"/>
                        <a:t>Axis</a:t>
                      </a:r>
                      <a:endParaRPr sz="1200" u="none" strike="noStrike" cap="none"/>
                    </a:p>
                  </a:txBody>
                  <a:tcPr marL="88900" marR="88900" marT="88900" marB="8890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b="1" u="none" strike="noStrike" cap="none"/>
                        <a:t>No correction</a:t>
                      </a:r>
                      <a:endParaRPr sz="1200" u="none" strike="noStrike" cap="none"/>
                    </a:p>
                  </a:txBody>
                  <a:tcPr marL="88900" marR="88900" marT="88900" marB="8890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b="1" u="none" strike="noStrike" cap="none"/>
                        <a:t>With correction</a:t>
                      </a:r>
                      <a:endParaRPr sz="1200" u="none" strike="noStrike" cap="none"/>
                    </a:p>
                  </a:txBody>
                  <a:tcPr marL="88900" marR="88900" marT="88900" marB="8890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b="1" u="none" strike="noStrike" cap="none"/>
                        <a:t>Reduction</a:t>
                      </a:r>
                      <a:endParaRPr sz="1200" u="none" strike="noStrike" cap="none"/>
                    </a:p>
                  </a:txBody>
                  <a:tcPr marL="88900" marR="88900" marT="88900" marB="88900" anchor="ctr"/>
                </a:tc>
                <a:extLst>
                  <a:ext uri="{0D108BD9-81ED-4DB2-BD59-A6C34878D82A}">
                    <a16:rowId xmlns:a16="http://schemas.microsoft.com/office/drawing/2014/main" val="10000"/>
                  </a:ext>
                </a:extLst>
              </a:tr>
              <a:tr h="33105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t>X (RMS)</a:t>
                      </a:r>
                      <a:endParaRPr sz="1200" u="none" strike="noStrike" cap="none"/>
                    </a:p>
                  </a:txBody>
                  <a:tcPr marL="88900" marR="88900" marT="88900" marB="8890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t>13.1 </a:t>
                      </a:r>
                      <a:r>
                        <a:rPr lang="en-US" sz="1200" u="none" strike="noStrike" cap="none">
                          <a:solidFill>
                            <a:schemeClr val="dk2"/>
                          </a:solidFill>
                        </a:rPr>
                        <a:t>µm</a:t>
                      </a:r>
                      <a:endParaRPr sz="1200" u="none" strike="noStrike" cap="none"/>
                    </a:p>
                  </a:txBody>
                  <a:tcPr marL="88900" marR="88900" marT="88900" marB="8890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t>4.6 </a:t>
                      </a:r>
                      <a:r>
                        <a:rPr lang="en-US" sz="1200" u="none" strike="noStrike" cap="none">
                          <a:solidFill>
                            <a:schemeClr val="dk2"/>
                          </a:solidFill>
                        </a:rPr>
                        <a:t>µm</a:t>
                      </a:r>
                      <a:endParaRPr sz="1200" u="none" strike="noStrike" cap="none"/>
                    </a:p>
                  </a:txBody>
                  <a:tcPr marL="88900" marR="88900" marT="88900" marB="88900" anchor="ctr"/>
                </a:tc>
                <a:tc>
                  <a:txBody>
                    <a:bodyPr/>
                    <a:lstStyle/>
                    <a:p>
                      <a:pPr marL="0" marR="0" lvl="0" indent="0" algn="ctr" rtl="0">
                        <a:lnSpc>
                          <a:spcPct val="100000"/>
                        </a:lnSpc>
                        <a:spcBef>
                          <a:spcPts val="0"/>
                        </a:spcBef>
                        <a:spcAft>
                          <a:spcPts val="0"/>
                        </a:spcAft>
                        <a:buClr>
                          <a:schemeClr val="dk1"/>
                        </a:buClr>
                        <a:buSzPts val="1100"/>
                        <a:buFont typeface="Arial"/>
                        <a:buNone/>
                      </a:pPr>
                      <a:r>
                        <a:rPr lang="en-US" sz="1200" b="1" u="sng" strike="noStrike" cap="none">
                          <a:solidFill>
                            <a:schemeClr val="dk2"/>
                          </a:solidFill>
                        </a:rPr>
                        <a:t>64.9%</a:t>
                      </a:r>
                      <a:endParaRPr sz="1200" b="1" u="sng" strike="noStrike" cap="none"/>
                    </a:p>
                  </a:txBody>
                  <a:tcPr marL="88900" marR="88900" marT="88900" marB="88900" anchor="ctr"/>
                </a:tc>
                <a:extLst>
                  <a:ext uri="{0D108BD9-81ED-4DB2-BD59-A6C34878D82A}">
                    <a16:rowId xmlns:a16="http://schemas.microsoft.com/office/drawing/2014/main" val="10001"/>
                  </a:ext>
                </a:extLst>
              </a:tr>
              <a:tr h="33105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t>Y (RMS)</a:t>
                      </a:r>
                      <a:endParaRPr sz="1200" u="none" strike="noStrike" cap="none"/>
                    </a:p>
                  </a:txBody>
                  <a:tcPr marL="88900" marR="88900" marT="88900" marB="88900" anchor="ctr"/>
                </a:tc>
                <a:tc>
                  <a:txBody>
                    <a:bodyPr/>
                    <a:lstStyle/>
                    <a:p>
                      <a:pPr marL="0" marR="0" lvl="0" indent="0" algn="ctr" rtl="0">
                        <a:lnSpc>
                          <a:spcPct val="100000"/>
                        </a:lnSpc>
                        <a:spcBef>
                          <a:spcPts val="0"/>
                        </a:spcBef>
                        <a:spcAft>
                          <a:spcPts val="0"/>
                        </a:spcAft>
                        <a:buClr>
                          <a:schemeClr val="dk1"/>
                        </a:buClr>
                        <a:buSzPts val="1100"/>
                        <a:buFont typeface="Arial"/>
                        <a:buNone/>
                      </a:pPr>
                      <a:r>
                        <a:rPr lang="en-US" sz="1200" u="none" strike="noStrike" cap="none">
                          <a:solidFill>
                            <a:schemeClr val="dk2"/>
                          </a:solidFill>
                        </a:rPr>
                        <a:t>14.8 µm</a:t>
                      </a:r>
                      <a:endParaRPr sz="1200" u="none" strike="noStrike" cap="none"/>
                    </a:p>
                  </a:txBody>
                  <a:tcPr marL="88900" marR="88900" marT="88900" marB="88900" anchor="ctr"/>
                </a:tc>
                <a:tc>
                  <a:txBody>
                    <a:bodyPr/>
                    <a:lstStyle/>
                    <a:p>
                      <a:pPr marL="0" marR="0" lvl="0" indent="0" algn="ctr" rtl="0">
                        <a:lnSpc>
                          <a:spcPct val="100000"/>
                        </a:lnSpc>
                        <a:spcBef>
                          <a:spcPts val="0"/>
                        </a:spcBef>
                        <a:spcAft>
                          <a:spcPts val="0"/>
                        </a:spcAft>
                        <a:buClr>
                          <a:schemeClr val="dk1"/>
                        </a:buClr>
                        <a:buSzPts val="1100"/>
                        <a:buFont typeface="Arial"/>
                        <a:buNone/>
                      </a:pPr>
                      <a:r>
                        <a:rPr lang="en-US" sz="1200" u="none" strike="noStrike" cap="none">
                          <a:solidFill>
                            <a:schemeClr val="dk2"/>
                          </a:solidFill>
                        </a:rPr>
                        <a:t>7.9 µm</a:t>
                      </a:r>
                      <a:endParaRPr sz="1200" u="none" strike="noStrike" cap="none"/>
                    </a:p>
                  </a:txBody>
                  <a:tcPr marL="88900" marR="88900" marT="88900" marB="88900" anchor="ctr"/>
                </a:tc>
                <a:tc>
                  <a:txBody>
                    <a:bodyPr/>
                    <a:lstStyle/>
                    <a:p>
                      <a:pPr marL="0" marR="0" lvl="0" indent="0" algn="ctr" rtl="0">
                        <a:lnSpc>
                          <a:spcPct val="100000"/>
                        </a:lnSpc>
                        <a:spcBef>
                          <a:spcPts val="0"/>
                        </a:spcBef>
                        <a:spcAft>
                          <a:spcPts val="0"/>
                        </a:spcAft>
                        <a:buClr>
                          <a:schemeClr val="dk1"/>
                        </a:buClr>
                        <a:buSzPts val="1100"/>
                        <a:buFont typeface="Arial"/>
                        <a:buNone/>
                      </a:pPr>
                      <a:r>
                        <a:rPr lang="en-US" sz="1200" b="1" u="sng" strike="noStrike" cap="none">
                          <a:solidFill>
                            <a:schemeClr val="dk2"/>
                          </a:solidFill>
                        </a:rPr>
                        <a:t>46.9%</a:t>
                      </a:r>
                      <a:endParaRPr sz="1200" b="1" u="sng" strike="noStrike" cap="none"/>
                    </a:p>
                  </a:txBody>
                  <a:tcPr marL="88900" marR="88900" marT="88900" marB="88900" anchor="ctr"/>
                </a:tc>
                <a:extLst>
                  <a:ext uri="{0D108BD9-81ED-4DB2-BD59-A6C34878D82A}">
                    <a16:rowId xmlns:a16="http://schemas.microsoft.com/office/drawing/2014/main" val="10002"/>
                  </a:ext>
                </a:extLst>
              </a:tr>
            </a:tbl>
          </a:graphicData>
        </a:graphic>
      </p:graphicFrame>
      <p:cxnSp>
        <p:nvCxnSpPr>
          <p:cNvPr id="1045" name="Google Shape;1045;g32472d88e5b_0_41"/>
          <p:cNvCxnSpPr/>
          <p:nvPr/>
        </p:nvCxnSpPr>
        <p:spPr>
          <a:xfrm>
            <a:off x="4609750" y="1803825"/>
            <a:ext cx="1315800" cy="923700"/>
          </a:xfrm>
          <a:prstGeom prst="straightConnector1">
            <a:avLst/>
          </a:prstGeom>
          <a:noFill/>
          <a:ln w="28575" cap="flat" cmpd="sng">
            <a:solidFill>
              <a:srgbClr val="FFFF00"/>
            </a:solidFill>
            <a:prstDash val="solid"/>
            <a:round/>
            <a:headEnd type="none" w="med" len="med"/>
            <a:tailEnd type="none" w="med" len="med"/>
          </a:ln>
        </p:spPr>
      </p:cxnSp>
      <p:cxnSp>
        <p:nvCxnSpPr>
          <p:cNvPr id="1046" name="Google Shape;1046;g32472d88e5b_0_41"/>
          <p:cNvCxnSpPr/>
          <p:nvPr/>
        </p:nvCxnSpPr>
        <p:spPr>
          <a:xfrm rot="10800000">
            <a:off x="5213450" y="1448713"/>
            <a:ext cx="0" cy="1362600"/>
          </a:xfrm>
          <a:prstGeom prst="straightConnector1">
            <a:avLst/>
          </a:prstGeom>
          <a:noFill/>
          <a:ln w="28575" cap="flat" cmpd="sng">
            <a:solidFill>
              <a:srgbClr val="F5913F"/>
            </a:solidFill>
            <a:prstDash val="solid"/>
            <a:round/>
            <a:headEnd type="none" w="med" len="med"/>
            <a:tailEnd type="none" w="med" len="med"/>
          </a:ln>
        </p:spPr>
      </p:cxnSp>
      <p:sp>
        <p:nvSpPr>
          <p:cNvPr id="1047" name="Google Shape;1047;g32472d88e5b_0_41"/>
          <p:cNvSpPr/>
          <p:nvPr/>
        </p:nvSpPr>
        <p:spPr>
          <a:xfrm>
            <a:off x="4892179" y="1448725"/>
            <a:ext cx="642550" cy="224104"/>
          </a:xfrm>
          <a:custGeom>
            <a:avLst/>
            <a:gdLst/>
            <a:ahLst/>
            <a:cxnLst/>
            <a:rect l="l" t="t" r="r" b="b"/>
            <a:pathLst>
              <a:path w="46427" h="38672" extrusionOk="0">
                <a:moveTo>
                  <a:pt x="15869" y="349"/>
                </a:moveTo>
                <a:cubicBezTo>
                  <a:pt x="7224" y="349"/>
                  <a:pt x="-2376" y="13122"/>
                  <a:pt x="532" y="21263"/>
                </a:cubicBezTo>
                <a:cubicBezTo>
                  <a:pt x="4727" y="33007"/>
                  <a:pt x="21896" y="41019"/>
                  <a:pt x="33994" y="37994"/>
                </a:cubicBezTo>
                <a:cubicBezTo>
                  <a:pt x="42917" y="35763"/>
                  <a:pt x="47496" y="22351"/>
                  <a:pt x="46194" y="13246"/>
                </a:cubicBezTo>
                <a:cubicBezTo>
                  <a:pt x="45333" y="7225"/>
                  <a:pt x="39084" y="2723"/>
                  <a:pt x="33646" y="0"/>
                </a:cubicBezTo>
              </a:path>
            </a:pathLst>
          </a:custGeom>
          <a:noFill/>
          <a:ln w="28575" cap="flat" cmpd="sng">
            <a:solidFill>
              <a:srgbClr val="F5913F"/>
            </a:solidFill>
            <a:prstDash val="solid"/>
            <a:round/>
            <a:headEnd type="none" w="med" len="med"/>
            <a:tailEnd type="stealth" w="med" len="med"/>
          </a:ln>
        </p:spPr>
        <p:txBody>
          <a:bodyPr/>
          <a:lstStyle/>
          <a:p>
            <a:endParaRPr lang="en-US"/>
          </a:p>
        </p:txBody>
      </p:sp>
      <p:sp>
        <p:nvSpPr>
          <p:cNvPr id="1048" name="Google Shape;1048;g32472d88e5b_0_41"/>
          <p:cNvSpPr/>
          <p:nvPr/>
        </p:nvSpPr>
        <p:spPr>
          <a:xfrm rot="-4634194">
            <a:off x="5534761" y="2587226"/>
            <a:ext cx="642525" cy="224128"/>
          </a:xfrm>
          <a:custGeom>
            <a:avLst/>
            <a:gdLst/>
            <a:ahLst/>
            <a:cxnLst/>
            <a:rect l="l" t="t" r="r" b="b"/>
            <a:pathLst>
              <a:path w="46427" h="38672" extrusionOk="0">
                <a:moveTo>
                  <a:pt x="15869" y="349"/>
                </a:moveTo>
                <a:cubicBezTo>
                  <a:pt x="7224" y="349"/>
                  <a:pt x="-2376" y="13122"/>
                  <a:pt x="532" y="21263"/>
                </a:cubicBezTo>
                <a:cubicBezTo>
                  <a:pt x="4727" y="33007"/>
                  <a:pt x="21896" y="41019"/>
                  <a:pt x="33994" y="37994"/>
                </a:cubicBezTo>
                <a:cubicBezTo>
                  <a:pt x="42917" y="35763"/>
                  <a:pt x="47496" y="22351"/>
                  <a:pt x="46194" y="13246"/>
                </a:cubicBezTo>
                <a:cubicBezTo>
                  <a:pt x="45333" y="7225"/>
                  <a:pt x="39084" y="2723"/>
                  <a:pt x="33646" y="0"/>
                </a:cubicBezTo>
              </a:path>
            </a:pathLst>
          </a:custGeom>
          <a:noFill/>
          <a:ln w="28575" cap="flat" cmpd="sng">
            <a:solidFill>
              <a:srgbClr val="FFFF00"/>
            </a:solidFill>
            <a:prstDash val="solid"/>
            <a:round/>
            <a:headEnd type="none" w="med" len="med"/>
            <a:tailEnd type="stealth" w="med" len="med"/>
          </a:ln>
        </p:spPr>
        <p:txBody>
          <a:bodyPr/>
          <a:lstStyle/>
          <a:p>
            <a:endParaRPr lang="en-US"/>
          </a:p>
        </p:txBody>
      </p:sp>
      <p:sp>
        <p:nvSpPr>
          <p:cNvPr id="1049" name="Google Shape;1049;g32472d88e5b_0_41"/>
          <p:cNvSpPr/>
          <p:nvPr/>
        </p:nvSpPr>
        <p:spPr>
          <a:xfrm rot="-6360795">
            <a:off x="4837648" y="1941798"/>
            <a:ext cx="69601" cy="923643"/>
          </a:xfrm>
          <a:prstGeom prst="triangle">
            <a:avLst>
              <a:gd name="adj" fmla="val 49774"/>
            </a:avLst>
          </a:prstGeom>
          <a:solidFill>
            <a:srgbClr val="FF26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0" name="Google Shape;1050;g32472d88e5b_0_41"/>
          <p:cNvSpPr/>
          <p:nvPr/>
        </p:nvSpPr>
        <p:spPr>
          <a:xfrm>
            <a:off x="4069150" y="2017975"/>
            <a:ext cx="1074600" cy="224100"/>
          </a:xfrm>
          <a:prstGeom prst="rightArrow">
            <a:avLst>
              <a:gd name="adj1" fmla="val 50000"/>
              <a:gd name="adj2" fmla="val 50000"/>
            </a:avLst>
          </a:prstGeom>
          <a:solidFill>
            <a:srgbClr val="99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1" name="Google Shape;1051;g32472d88e5b_0_41"/>
          <p:cNvSpPr txBox="1"/>
          <p:nvPr/>
        </p:nvSpPr>
        <p:spPr>
          <a:xfrm>
            <a:off x="60700" y="6486250"/>
            <a:ext cx="2483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1000"/>
              <a:t>Amodio A. et. al, Submitted</a:t>
            </a:r>
            <a:endParaRPr sz="1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g3247a7d3516_0_59"/>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480"/>
              </a:spcBef>
              <a:spcAft>
                <a:spcPts val="0"/>
              </a:spcAft>
              <a:buSzPts val="2400"/>
              <a:buNone/>
            </a:pPr>
            <a:r>
              <a:rPr lang="en-US"/>
              <a:t>Overview</a:t>
            </a:r>
            <a:endParaRPr/>
          </a:p>
        </p:txBody>
      </p:sp>
      <p:sp>
        <p:nvSpPr>
          <p:cNvPr id="1058" name="Google Shape;1058;g3247a7d3516_0_59"/>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1000"/>
              <a:buFont typeface="Times New Roman"/>
              <a:buNone/>
            </a:pPr>
            <a:fld id="{00000000-1234-1234-1234-123412341234}" type="slidenum">
              <a:rPr lang="en-US"/>
              <a:t>27</a:t>
            </a:fld>
            <a:endParaRPr/>
          </a:p>
        </p:txBody>
      </p:sp>
      <p:sp>
        <p:nvSpPr>
          <p:cNvPr id="1059" name="Google Shape;1059;g3247a7d3516_0_59"/>
          <p:cNvSpPr txBox="1"/>
          <p:nvPr/>
        </p:nvSpPr>
        <p:spPr>
          <a:xfrm>
            <a:off x="1481100" y="1523850"/>
            <a:ext cx="10542900" cy="49095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D9D9D9"/>
              </a:buClr>
              <a:buSzPts val="2400"/>
              <a:buChar char="●"/>
            </a:pPr>
            <a:r>
              <a:rPr lang="en-US" sz="2400" b="1">
                <a:solidFill>
                  <a:srgbClr val="D9D9D9"/>
                </a:solidFill>
              </a:rPr>
              <a:t>Overview of the BELLA Center</a:t>
            </a:r>
            <a:endParaRPr sz="2400" b="1">
              <a:solidFill>
                <a:srgbClr val="D9D9D9"/>
              </a:solidFill>
            </a:endParaRPr>
          </a:p>
          <a:p>
            <a:pPr marL="457200" marR="0" lvl="0" indent="0" algn="l" rtl="0">
              <a:lnSpc>
                <a:spcPct val="100000"/>
              </a:lnSpc>
              <a:spcBef>
                <a:spcPts val="1000"/>
              </a:spcBef>
              <a:spcAft>
                <a:spcPts val="0"/>
              </a:spcAft>
              <a:buNone/>
            </a:pPr>
            <a:endParaRPr sz="2400" b="1">
              <a:solidFill>
                <a:schemeClr val="dk2"/>
              </a:solidFill>
            </a:endParaRPr>
          </a:p>
          <a:p>
            <a:pPr marL="457200" marR="0" lvl="0" indent="-381000" algn="l" rtl="0">
              <a:lnSpc>
                <a:spcPct val="100000"/>
              </a:lnSpc>
              <a:spcBef>
                <a:spcPts val="1000"/>
              </a:spcBef>
              <a:spcAft>
                <a:spcPts val="0"/>
              </a:spcAft>
              <a:buClr>
                <a:srgbClr val="D9D9D9"/>
              </a:buClr>
              <a:buSzPts val="2400"/>
              <a:buChar char="●"/>
            </a:pPr>
            <a:r>
              <a:rPr lang="en-US" sz="2400" b="1">
                <a:solidFill>
                  <a:srgbClr val="D9D9D9"/>
                </a:solidFill>
              </a:rPr>
              <a:t>Bayesian Optimization for LPA experiments</a:t>
            </a:r>
            <a:endParaRPr sz="2400" b="1">
              <a:solidFill>
                <a:srgbClr val="D9D9D9"/>
              </a:solidFill>
            </a:endParaRPr>
          </a:p>
          <a:p>
            <a:pPr marL="914400" marR="0" lvl="1" indent="-368300" algn="l" rtl="0">
              <a:lnSpc>
                <a:spcPct val="100000"/>
              </a:lnSpc>
              <a:spcBef>
                <a:spcPts val="1000"/>
              </a:spcBef>
              <a:spcAft>
                <a:spcPts val="0"/>
              </a:spcAft>
              <a:buClr>
                <a:srgbClr val="D9D9D9"/>
              </a:buClr>
              <a:buSzPts val="2200"/>
              <a:buFont typeface="Arial"/>
              <a:buChar char="○"/>
            </a:pPr>
            <a:r>
              <a:rPr lang="en-US" sz="2200" b="0" i="0" u="none" strike="noStrike" cap="none">
                <a:solidFill>
                  <a:srgbClr val="D9D9D9"/>
                </a:solidFill>
                <a:latin typeface="Arial"/>
                <a:ea typeface="Arial"/>
                <a:cs typeface="Arial"/>
                <a:sym typeface="Arial"/>
              </a:rPr>
              <a:t>GEECS </a:t>
            </a:r>
            <a:r>
              <a:rPr lang="en-US" sz="2200">
                <a:solidFill>
                  <a:srgbClr val="D9D9D9"/>
                </a:solidFill>
              </a:rPr>
              <a:t>Control system and Xopt</a:t>
            </a:r>
            <a:endParaRPr sz="2200" b="0" i="0" u="none" strike="noStrike" cap="none">
              <a:solidFill>
                <a:srgbClr val="D9D9D9"/>
              </a:solidFill>
              <a:latin typeface="Arial"/>
              <a:ea typeface="Arial"/>
              <a:cs typeface="Arial"/>
              <a:sym typeface="Arial"/>
            </a:endParaRPr>
          </a:p>
          <a:p>
            <a:pPr marL="914400" marR="0" lvl="1" indent="-368300" algn="l" rtl="0">
              <a:lnSpc>
                <a:spcPct val="100000"/>
              </a:lnSpc>
              <a:spcBef>
                <a:spcPts val="1000"/>
              </a:spcBef>
              <a:spcAft>
                <a:spcPts val="0"/>
              </a:spcAft>
              <a:buClr>
                <a:srgbClr val="D9D9D9"/>
              </a:buClr>
              <a:buSzPts val="2200"/>
              <a:buFont typeface="Arial"/>
              <a:buChar char="○"/>
            </a:pPr>
            <a:r>
              <a:rPr lang="en-US" sz="2200">
                <a:solidFill>
                  <a:srgbClr val="D9D9D9"/>
                </a:solidFill>
              </a:rPr>
              <a:t>Example optimizations</a:t>
            </a:r>
            <a:endParaRPr sz="2200" b="0" i="0" u="none" strike="noStrike" cap="none">
              <a:solidFill>
                <a:srgbClr val="D9D9D9"/>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2400"/>
              <a:buFont typeface="Arial"/>
              <a:buNone/>
            </a:pPr>
            <a:endParaRPr sz="2400">
              <a:solidFill>
                <a:srgbClr val="D9D9D9"/>
              </a:solidFill>
            </a:endParaRPr>
          </a:p>
          <a:p>
            <a:pPr marL="457200" marR="0" lvl="0" indent="-381000" algn="l" rtl="0">
              <a:lnSpc>
                <a:spcPct val="100000"/>
              </a:lnSpc>
              <a:spcBef>
                <a:spcPts val="1000"/>
              </a:spcBef>
              <a:spcAft>
                <a:spcPts val="0"/>
              </a:spcAft>
              <a:buClr>
                <a:schemeClr val="dk1"/>
              </a:buClr>
              <a:buSzPts val="2400"/>
              <a:buChar char="●"/>
            </a:pPr>
            <a:r>
              <a:rPr lang="en-US" sz="2400" b="1">
                <a:solidFill>
                  <a:schemeClr val="dk1"/>
                </a:solidFill>
              </a:rPr>
              <a:t>Laser stabilization</a:t>
            </a:r>
            <a:endParaRPr sz="2400" b="1">
              <a:solidFill>
                <a:schemeClr val="dk1"/>
              </a:solidFill>
            </a:endParaRPr>
          </a:p>
          <a:p>
            <a:pPr marL="914400" lvl="1" indent="-381000" algn="l" rtl="0">
              <a:spcBef>
                <a:spcPts val="1000"/>
              </a:spcBef>
              <a:spcAft>
                <a:spcPts val="0"/>
              </a:spcAft>
              <a:buClr>
                <a:srgbClr val="D9D9D9"/>
              </a:buClr>
              <a:buSzPts val="2400"/>
              <a:buChar char="○"/>
            </a:pPr>
            <a:r>
              <a:rPr lang="en-US" sz="2400">
                <a:solidFill>
                  <a:srgbClr val="D9D9D9"/>
                </a:solidFill>
              </a:rPr>
              <a:t>PID Loop Laser transverse and longitudinal Stabilization for FEL</a:t>
            </a:r>
            <a:endParaRPr sz="2200">
              <a:solidFill>
                <a:srgbClr val="D9D9D9"/>
              </a:solidFill>
            </a:endParaRPr>
          </a:p>
          <a:p>
            <a:pPr marL="914400" lvl="1" indent="-381000" algn="l" rtl="0">
              <a:spcBef>
                <a:spcPts val="1000"/>
              </a:spcBef>
              <a:spcAft>
                <a:spcPts val="0"/>
              </a:spcAft>
              <a:buClr>
                <a:srgbClr val="D9D9D9"/>
              </a:buClr>
              <a:buSzPts val="2400"/>
              <a:buChar char="○"/>
            </a:pPr>
            <a:r>
              <a:rPr lang="en-US" sz="2400">
                <a:solidFill>
                  <a:srgbClr val="D9D9D9"/>
                </a:solidFill>
              </a:rPr>
              <a:t>ML-based Transverse Laser Stabilization at BELLA PW</a:t>
            </a:r>
            <a:endParaRPr sz="2400">
              <a:solidFill>
                <a:srgbClr val="D9D9D9"/>
              </a:solidFill>
            </a:endParaRPr>
          </a:p>
          <a:p>
            <a:pPr marL="914400" marR="0" lvl="1" indent="-381000" algn="l" rtl="0">
              <a:lnSpc>
                <a:spcPct val="100000"/>
              </a:lnSpc>
              <a:spcBef>
                <a:spcPts val="1000"/>
              </a:spcBef>
              <a:spcAft>
                <a:spcPts val="0"/>
              </a:spcAft>
              <a:buClr>
                <a:schemeClr val="dk1"/>
              </a:buClr>
              <a:buSzPts val="2400"/>
              <a:buChar char="○"/>
            </a:pPr>
            <a:r>
              <a:rPr lang="en-US" sz="2400" i="0" u="none" strike="noStrike" cap="none">
                <a:solidFill>
                  <a:schemeClr val="dk1"/>
                </a:solidFill>
              </a:rPr>
              <a:t>ML enabled Coherent Recombination in Fiber Laser</a:t>
            </a:r>
            <a:endParaRPr sz="2400" i="0" u="none" strike="noStrike" cap="none">
              <a:solidFill>
                <a:schemeClr val="dk1"/>
              </a:solidFill>
            </a:endParaRPr>
          </a:p>
          <a:p>
            <a:pPr marL="914400" marR="0" lvl="0" indent="0" algn="l" rtl="0">
              <a:lnSpc>
                <a:spcPct val="100000"/>
              </a:lnSpc>
              <a:spcBef>
                <a:spcPts val="1000"/>
              </a:spcBef>
              <a:spcAft>
                <a:spcPts val="1000"/>
              </a:spcAft>
              <a:buNone/>
            </a:pPr>
            <a:endParaRPr sz="2200" b="0" i="0" u="none" strike="noStrike" cap="none">
              <a:solidFill>
                <a:schemeClr val="dk2"/>
              </a:solidFill>
              <a:latin typeface="Arial"/>
              <a:ea typeface="Arial"/>
              <a:cs typeface="Arial"/>
              <a:sym typeface="Arial"/>
            </a:endParaRPr>
          </a:p>
        </p:txBody>
      </p:sp>
      <p:grpSp>
        <p:nvGrpSpPr>
          <p:cNvPr id="1060" name="Google Shape;1060;g3247a7d3516_0_59"/>
          <p:cNvGrpSpPr/>
          <p:nvPr/>
        </p:nvGrpSpPr>
        <p:grpSpPr>
          <a:xfrm>
            <a:off x="729200" y="1500075"/>
            <a:ext cx="365100" cy="4861800"/>
            <a:chOff x="1338800" y="1500075"/>
            <a:chExt cx="365100" cy="4861800"/>
          </a:xfrm>
        </p:grpSpPr>
        <p:cxnSp>
          <p:nvCxnSpPr>
            <p:cNvPr id="1061" name="Google Shape;1061;g3247a7d3516_0_59"/>
            <p:cNvCxnSpPr/>
            <p:nvPr/>
          </p:nvCxnSpPr>
          <p:spPr>
            <a:xfrm>
              <a:off x="1521350" y="1500075"/>
              <a:ext cx="0" cy="4861800"/>
            </a:xfrm>
            <a:prstGeom prst="straightConnector1">
              <a:avLst/>
            </a:prstGeom>
            <a:noFill/>
            <a:ln w="38100" cap="flat" cmpd="sng">
              <a:solidFill>
                <a:srgbClr val="0B7743"/>
              </a:solidFill>
              <a:prstDash val="solid"/>
              <a:round/>
              <a:headEnd type="none" w="med" len="med"/>
              <a:tailEnd type="none" w="med" len="med"/>
            </a:ln>
          </p:spPr>
        </p:cxnSp>
        <p:sp>
          <p:nvSpPr>
            <p:cNvPr id="1062" name="Google Shape;1062;g3247a7d3516_0_59"/>
            <p:cNvSpPr/>
            <p:nvPr/>
          </p:nvSpPr>
          <p:spPr>
            <a:xfrm>
              <a:off x="1338800" y="16456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63" name="Google Shape;1063;g3247a7d3516_0_59"/>
            <p:cNvSpPr/>
            <p:nvPr/>
          </p:nvSpPr>
          <p:spPr>
            <a:xfrm>
              <a:off x="1338800" y="26350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64" name="Google Shape;1064;g3247a7d3516_0_59"/>
            <p:cNvSpPr/>
            <p:nvPr/>
          </p:nvSpPr>
          <p:spPr>
            <a:xfrm>
              <a:off x="1338800" y="45287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g324b9729cb3_0_166"/>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28</a:t>
            </a:fld>
            <a:endParaRPr/>
          </a:p>
        </p:txBody>
      </p:sp>
      <p:pic>
        <p:nvPicPr>
          <p:cNvPr id="1071" name="Google Shape;1071;g324b9729cb3_0_166"/>
          <p:cNvPicPr preferRelativeResize="0"/>
          <p:nvPr/>
        </p:nvPicPr>
        <p:blipFill rotWithShape="1">
          <a:blip r:embed="rId3">
            <a:alphaModFix/>
          </a:blip>
          <a:srcRect/>
          <a:stretch/>
        </p:blipFill>
        <p:spPr>
          <a:xfrm>
            <a:off x="0" y="1178932"/>
            <a:ext cx="12192000" cy="4066663"/>
          </a:xfrm>
          <a:prstGeom prst="rect">
            <a:avLst/>
          </a:prstGeom>
          <a:noFill/>
          <a:ln>
            <a:noFill/>
          </a:ln>
        </p:spPr>
      </p:pic>
      <p:sp>
        <p:nvSpPr>
          <p:cNvPr id="1072" name="Google Shape;1072;g324b9729cb3_0_166"/>
          <p:cNvSpPr/>
          <p:nvPr/>
        </p:nvSpPr>
        <p:spPr>
          <a:xfrm rot="269571">
            <a:off x="5965990" y="3420706"/>
            <a:ext cx="938283" cy="123075"/>
          </a:xfrm>
          <a:prstGeom prst="parallelogram">
            <a:avLst>
              <a:gd name="adj" fmla="val 55333"/>
            </a:avLst>
          </a:prstGeom>
          <a:gradFill>
            <a:gsLst>
              <a:gs pos="0">
                <a:srgbClr val="92CCDC">
                  <a:alpha val="0"/>
                </a:srgbClr>
              </a:gs>
              <a:gs pos="100000">
                <a:srgbClr val="DAEEF3"/>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073" name="Google Shape;1073;g324b9729cb3_0_166"/>
          <p:cNvPicPr preferRelativeResize="0"/>
          <p:nvPr/>
        </p:nvPicPr>
        <p:blipFill rotWithShape="1">
          <a:blip r:embed="rId3">
            <a:alphaModFix/>
          </a:blip>
          <a:srcRect/>
          <a:stretch/>
        </p:blipFill>
        <p:spPr>
          <a:xfrm>
            <a:off x="0" y="1178932"/>
            <a:ext cx="12192000" cy="4066663"/>
          </a:xfrm>
          <a:prstGeom prst="rect">
            <a:avLst/>
          </a:prstGeom>
          <a:noFill/>
          <a:ln>
            <a:noFill/>
          </a:ln>
        </p:spPr>
      </p:pic>
      <p:sp>
        <p:nvSpPr>
          <p:cNvPr id="1074" name="Google Shape;1074;g324b9729cb3_0_166"/>
          <p:cNvSpPr/>
          <p:nvPr/>
        </p:nvSpPr>
        <p:spPr>
          <a:xfrm>
            <a:off x="8472700" y="2691648"/>
            <a:ext cx="3246300" cy="831000"/>
          </a:xfrm>
          <a:prstGeom prst="parallelogram">
            <a:avLst>
              <a:gd name="adj" fmla="val 0"/>
            </a:avLst>
          </a:prstGeom>
          <a:solidFill>
            <a:srgbClr val="D7A231"/>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303C"/>
              </a:buClr>
              <a:buSzPts val="1600"/>
              <a:buFont typeface="Arial"/>
              <a:buNone/>
            </a:pPr>
            <a:r>
              <a:rPr lang="en-US" sz="1600" b="1" i="0" u="none" strike="noStrike" cap="none">
                <a:solidFill>
                  <a:schemeClr val="lt1"/>
                </a:solidFill>
              </a:rPr>
              <a:t>BELLA-Fiber</a:t>
            </a:r>
            <a:endParaRPr sz="1800" b="1" i="0" u="none" strike="noStrike" cap="none">
              <a:solidFill>
                <a:schemeClr val="lt1"/>
              </a:solidFill>
            </a:endParaRPr>
          </a:p>
        </p:txBody>
      </p:sp>
      <p:cxnSp>
        <p:nvCxnSpPr>
          <p:cNvPr id="1075" name="Google Shape;1075;g324b9729cb3_0_166"/>
          <p:cNvCxnSpPr>
            <a:stCxn id="1074" idx="5"/>
          </p:cNvCxnSpPr>
          <p:nvPr/>
        </p:nvCxnSpPr>
        <p:spPr>
          <a:xfrm flipH="1">
            <a:off x="6308800" y="3107148"/>
            <a:ext cx="2163900" cy="265200"/>
          </a:xfrm>
          <a:prstGeom prst="straightConnector1">
            <a:avLst/>
          </a:prstGeom>
          <a:noFill/>
          <a:ln w="19050" cap="flat" cmpd="sng">
            <a:solidFill>
              <a:srgbClr val="FF7F0F"/>
            </a:solidFill>
            <a:prstDash val="solid"/>
            <a:round/>
            <a:headEnd type="none" w="sm" len="sm"/>
            <a:tailEnd type="triangle" w="med" len="med"/>
          </a:ln>
        </p:spPr>
      </p:cxnSp>
      <p:pic>
        <p:nvPicPr>
          <p:cNvPr id="1076" name="Google Shape;1076;g324b9729cb3_0_166"/>
          <p:cNvPicPr preferRelativeResize="0"/>
          <p:nvPr/>
        </p:nvPicPr>
        <p:blipFill rotWithShape="1">
          <a:blip r:embed="rId4">
            <a:alphaModFix/>
          </a:blip>
          <a:srcRect/>
          <a:stretch/>
        </p:blipFill>
        <p:spPr>
          <a:xfrm>
            <a:off x="10418400" y="2691650"/>
            <a:ext cx="1300600" cy="831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g3245f3b6b88_4_596"/>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480"/>
              </a:spcBef>
              <a:spcAft>
                <a:spcPts val="0"/>
              </a:spcAft>
              <a:buSzPts val="2400"/>
              <a:buNone/>
            </a:pPr>
            <a:r>
              <a:rPr lang="en-US"/>
              <a:t>Fiber Laser Architecture Drives LPA Toward Practical Applications Through &gt;kHz Operation</a:t>
            </a:r>
            <a:endParaRPr/>
          </a:p>
        </p:txBody>
      </p:sp>
      <p:sp>
        <p:nvSpPr>
          <p:cNvPr id="1083" name="Google Shape;1083;g3245f3b6b88_4_596"/>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1000"/>
              <a:buFont typeface="Times New Roman"/>
              <a:buNone/>
            </a:pPr>
            <a:fld id="{00000000-1234-1234-1234-123412341234}" type="slidenum">
              <a:rPr lang="en-US"/>
              <a:t>29</a:t>
            </a:fld>
            <a:endParaRPr/>
          </a:p>
        </p:txBody>
      </p:sp>
      <p:pic>
        <p:nvPicPr>
          <p:cNvPr id="1084" name="Google Shape;1084;g3245f3b6b88_4_596"/>
          <p:cNvPicPr preferRelativeResize="0"/>
          <p:nvPr/>
        </p:nvPicPr>
        <p:blipFill rotWithShape="1">
          <a:blip r:embed="rId3">
            <a:alphaModFix/>
          </a:blip>
          <a:srcRect/>
          <a:stretch/>
        </p:blipFill>
        <p:spPr>
          <a:xfrm>
            <a:off x="4886750" y="1379975"/>
            <a:ext cx="7011974" cy="4571476"/>
          </a:xfrm>
          <a:prstGeom prst="rect">
            <a:avLst/>
          </a:prstGeom>
          <a:noFill/>
          <a:ln>
            <a:noFill/>
          </a:ln>
        </p:spPr>
      </p:pic>
      <p:sp>
        <p:nvSpPr>
          <p:cNvPr id="1085" name="Google Shape;1085;g3245f3b6b88_4_596"/>
          <p:cNvSpPr txBox="1"/>
          <p:nvPr/>
        </p:nvSpPr>
        <p:spPr>
          <a:xfrm>
            <a:off x="523750" y="3089875"/>
            <a:ext cx="4503900" cy="127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chemeClr val="dk2"/>
                </a:solidFill>
                <a:latin typeface="Arial"/>
                <a:ea typeface="Arial"/>
                <a:cs typeface="Arial"/>
                <a:sym typeface="Arial"/>
              </a:rPr>
              <a:t>Limitations of Ti:Sapphire Lasers</a:t>
            </a:r>
            <a:endParaRPr sz="1600" b="0" i="0" u="none" strike="noStrike" cap="none">
              <a:solidFill>
                <a:schemeClr val="dk2"/>
              </a:solidFill>
              <a:latin typeface="Arial"/>
              <a:ea typeface="Arial"/>
              <a:cs typeface="Arial"/>
              <a:sym typeface="Arial"/>
            </a:endParaRPr>
          </a:p>
          <a:p>
            <a:pPr marL="457200" marR="0" lvl="0" indent="-33020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Low wall plug efficiency</a:t>
            </a:r>
            <a:endParaRPr sz="1600" b="0" i="0" u="none" strike="noStrike" cap="none">
              <a:solidFill>
                <a:schemeClr val="dk2"/>
              </a:solidFill>
              <a:latin typeface="Arial"/>
              <a:ea typeface="Arial"/>
              <a:cs typeface="Arial"/>
              <a:sym typeface="Arial"/>
            </a:endParaRPr>
          </a:p>
          <a:p>
            <a:pPr marL="457200" marR="0" lvl="0" indent="-33020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Limited Thermal handling</a:t>
            </a:r>
            <a:endParaRPr sz="16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None/>
            </a:pPr>
            <a:endParaRPr sz="1600">
              <a:solidFill>
                <a:schemeClr val="dk2"/>
              </a:solidFill>
            </a:endParaRPr>
          </a:p>
        </p:txBody>
      </p:sp>
      <p:sp>
        <p:nvSpPr>
          <p:cNvPr id="1086" name="Google Shape;1086;g3245f3b6b88_4_596"/>
          <p:cNvSpPr txBox="1"/>
          <p:nvPr/>
        </p:nvSpPr>
        <p:spPr>
          <a:xfrm>
            <a:off x="460900" y="4472623"/>
            <a:ext cx="4503900" cy="127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chemeClr val="dk2"/>
                </a:solidFill>
                <a:latin typeface="Arial"/>
                <a:ea typeface="Arial"/>
                <a:cs typeface="Arial"/>
                <a:sym typeface="Arial"/>
              </a:rPr>
              <a:t>Solution - Fiber Lasers</a:t>
            </a:r>
            <a:endParaRPr sz="1600" b="0" i="0" u="none" strike="noStrike" cap="none">
              <a:solidFill>
                <a:schemeClr val="dk2"/>
              </a:solidFill>
              <a:latin typeface="Arial"/>
              <a:ea typeface="Arial"/>
              <a:cs typeface="Arial"/>
              <a:sym typeface="Arial"/>
            </a:endParaRPr>
          </a:p>
          <a:p>
            <a:pPr marL="457200" marR="0" lvl="0" indent="-33020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Efficient, high power</a:t>
            </a:r>
            <a:endParaRPr sz="1600" b="0" i="0" u="none" strike="noStrike" cap="none">
              <a:solidFill>
                <a:schemeClr val="dk2"/>
              </a:solidFill>
              <a:latin typeface="Arial"/>
              <a:ea typeface="Arial"/>
              <a:cs typeface="Arial"/>
              <a:sym typeface="Arial"/>
            </a:endParaRPr>
          </a:p>
          <a:p>
            <a:pPr marL="457200" marR="0" lvl="0" indent="-33020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Compact</a:t>
            </a:r>
            <a:endParaRPr sz="1600" b="0" i="0" u="none" strike="noStrike" cap="none">
              <a:solidFill>
                <a:schemeClr val="dk2"/>
              </a:solidFill>
              <a:latin typeface="Arial"/>
              <a:ea typeface="Arial"/>
              <a:cs typeface="Arial"/>
              <a:sym typeface="Arial"/>
            </a:endParaRPr>
          </a:p>
          <a:p>
            <a:pPr marL="457200" marR="0" lvl="0" indent="-33020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Robust</a:t>
            </a:r>
            <a:endParaRPr sz="1600" b="0" i="0" u="none" strike="noStrike" cap="none">
              <a:solidFill>
                <a:schemeClr val="dk2"/>
              </a:solidFill>
              <a:latin typeface="Arial"/>
              <a:ea typeface="Arial"/>
              <a:cs typeface="Arial"/>
              <a:sym typeface="Arial"/>
            </a:endParaRPr>
          </a:p>
        </p:txBody>
      </p:sp>
      <p:sp>
        <p:nvSpPr>
          <p:cNvPr id="1087" name="Google Shape;1087;g3245f3b6b88_4_596"/>
          <p:cNvSpPr txBox="1"/>
          <p:nvPr/>
        </p:nvSpPr>
        <p:spPr>
          <a:xfrm>
            <a:off x="272350" y="1026475"/>
            <a:ext cx="4503900" cy="127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chemeClr val="dk2"/>
                </a:solidFill>
              </a:rPr>
              <a:t>Advanced Laser Systems</a:t>
            </a:r>
            <a:r>
              <a:rPr lang="en-US" sz="2400" b="1" i="0" u="none" strike="noStrike" cap="none">
                <a:solidFill>
                  <a:schemeClr val="dk2"/>
                </a:solidFill>
                <a:latin typeface="Arial"/>
                <a:ea typeface="Arial"/>
                <a:cs typeface="Arial"/>
                <a:sym typeface="Arial"/>
              </a:rPr>
              <a:t> </a:t>
            </a:r>
            <a:r>
              <a:rPr lang="en-US" sz="2400" b="1">
                <a:solidFill>
                  <a:schemeClr val="dk2"/>
                </a:solidFill>
              </a:rPr>
              <a:t>are </a:t>
            </a:r>
            <a:r>
              <a:rPr lang="en-US" sz="2400" b="1" i="0" u="none" strike="noStrike" cap="none">
                <a:solidFill>
                  <a:schemeClr val="dk2"/>
                </a:solidFill>
                <a:latin typeface="Arial"/>
                <a:ea typeface="Arial"/>
                <a:cs typeface="Arial"/>
                <a:sym typeface="Arial"/>
              </a:rPr>
              <a:t>required for</a:t>
            </a:r>
            <a:r>
              <a:rPr lang="en-US" sz="2400" b="1">
                <a:solidFill>
                  <a:schemeClr val="dk2"/>
                </a:solidFill>
              </a:rPr>
              <a:t> </a:t>
            </a:r>
            <a:r>
              <a:rPr lang="en-US" sz="2400" b="1" i="0" u="none" strike="noStrike" cap="none">
                <a:solidFill>
                  <a:schemeClr val="dk2"/>
                </a:solidFill>
                <a:latin typeface="Arial"/>
                <a:ea typeface="Arial"/>
                <a:cs typeface="Arial"/>
                <a:sym typeface="Arial"/>
              </a:rPr>
              <a:t>&gt; kHz LPAs for high wall plug efficiency and high average power.</a:t>
            </a:r>
            <a:endParaRPr sz="2400" b="1" i="0" u="none" strike="noStrike" cap="none">
              <a:solidFill>
                <a:schemeClr val="dk2"/>
              </a:solidFill>
              <a:latin typeface="Arial"/>
              <a:ea typeface="Arial"/>
              <a:cs typeface="Arial"/>
              <a:sym typeface="Arial"/>
            </a:endParaRPr>
          </a:p>
        </p:txBody>
      </p:sp>
      <p:sp>
        <p:nvSpPr>
          <p:cNvPr id="1088" name="Google Shape;1088;g3245f3b6b88_4_596"/>
          <p:cNvSpPr txBox="1"/>
          <p:nvPr/>
        </p:nvSpPr>
        <p:spPr>
          <a:xfrm>
            <a:off x="8706200" y="6427600"/>
            <a:ext cx="3011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400"/>
              <a:buFont typeface="Arial"/>
              <a:buNone/>
            </a:pPr>
            <a:r>
              <a:rPr lang="en-US" sz="1000"/>
              <a:t>T. Zhou et al. Optics Express 23 (2015)</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32472d88e5b_1_0"/>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480"/>
              </a:spcBef>
              <a:spcAft>
                <a:spcPts val="0"/>
              </a:spcAft>
              <a:buSzPts val="2400"/>
              <a:buNone/>
            </a:pPr>
            <a:r>
              <a:rPr lang="en-US"/>
              <a:t>Overview</a:t>
            </a:r>
            <a:endParaRPr/>
          </a:p>
        </p:txBody>
      </p:sp>
      <p:sp>
        <p:nvSpPr>
          <p:cNvPr id="405" name="Google Shape;405;g32472d88e5b_1_0"/>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1000"/>
              <a:buFont typeface="Times New Roman"/>
              <a:buNone/>
            </a:pPr>
            <a:fld id="{00000000-1234-1234-1234-123412341234}" type="slidenum">
              <a:rPr lang="en-US"/>
              <a:t>3</a:t>
            </a:fld>
            <a:endParaRPr/>
          </a:p>
        </p:txBody>
      </p:sp>
      <p:sp>
        <p:nvSpPr>
          <p:cNvPr id="406" name="Google Shape;406;g32472d88e5b_1_0"/>
          <p:cNvSpPr txBox="1"/>
          <p:nvPr/>
        </p:nvSpPr>
        <p:spPr>
          <a:xfrm>
            <a:off x="1481100" y="1523850"/>
            <a:ext cx="10143600" cy="49095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chemeClr val="dk2"/>
              </a:buClr>
              <a:buSzPts val="2400"/>
              <a:buChar char="●"/>
            </a:pPr>
            <a:r>
              <a:rPr lang="en-US" sz="2400" b="1">
                <a:solidFill>
                  <a:schemeClr val="dk2"/>
                </a:solidFill>
              </a:rPr>
              <a:t>Overview of the BELLA Center</a:t>
            </a:r>
            <a:endParaRPr sz="2400" b="1">
              <a:solidFill>
                <a:schemeClr val="dk2"/>
              </a:solidFill>
            </a:endParaRPr>
          </a:p>
          <a:p>
            <a:pPr marL="457200" marR="0" lvl="0" indent="0" algn="l" rtl="0">
              <a:lnSpc>
                <a:spcPct val="100000"/>
              </a:lnSpc>
              <a:spcBef>
                <a:spcPts val="1000"/>
              </a:spcBef>
              <a:spcAft>
                <a:spcPts val="0"/>
              </a:spcAft>
              <a:buNone/>
            </a:pPr>
            <a:endParaRPr sz="2400" b="1">
              <a:solidFill>
                <a:schemeClr val="dk2"/>
              </a:solidFill>
            </a:endParaRPr>
          </a:p>
          <a:p>
            <a:pPr marL="457200" marR="0" lvl="0" indent="-381000" algn="l" rtl="0">
              <a:lnSpc>
                <a:spcPct val="100000"/>
              </a:lnSpc>
              <a:spcBef>
                <a:spcPts val="1000"/>
              </a:spcBef>
              <a:spcAft>
                <a:spcPts val="0"/>
              </a:spcAft>
              <a:buClr>
                <a:schemeClr val="dk2"/>
              </a:buClr>
              <a:buSzPts val="2400"/>
              <a:buChar char="●"/>
            </a:pPr>
            <a:r>
              <a:rPr lang="en-US" sz="2400" b="1">
                <a:solidFill>
                  <a:schemeClr val="dk2"/>
                </a:solidFill>
              </a:rPr>
              <a:t>Bayesian Optimization for LPA experiments</a:t>
            </a:r>
            <a:endParaRPr sz="2400" b="1">
              <a:solidFill>
                <a:schemeClr val="dk2"/>
              </a:solidFill>
            </a:endParaRPr>
          </a:p>
          <a:p>
            <a:pPr marL="914400" marR="0" lvl="1" indent="-368300" algn="l" rtl="0">
              <a:lnSpc>
                <a:spcPct val="100000"/>
              </a:lnSpc>
              <a:spcBef>
                <a:spcPts val="1000"/>
              </a:spcBef>
              <a:spcAft>
                <a:spcPts val="0"/>
              </a:spcAft>
              <a:buClr>
                <a:schemeClr val="dk2"/>
              </a:buClr>
              <a:buSzPts val="2200"/>
              <a:buFont typeface="Arial"/>
              <a:buChar char="○"/>
            </a:pPr>
            <a:r>
              <a:rPr lang="en-US" sz="2200" b="0" i="0" u="none" strike="noStrike" cap="none">
                <a:solidFill>
                  <a:schemeClr val="dk2"/>
                </a:solidFill>
                <a:latin typeface="Arial"/>
                <a:ea typeface="Arial"/>
                <a:cs typeface="Arial"/>
                <a:sym typeface="Arial"/>
              </a:rPr>
              <a:t>GEECS </a:t>
            </a:r>
            <a:r>
              <a:rPr lang="en-US" sz="2200">
                <a:solidFill>
                  <a:schemeClr val="dk2"/>
                </a:solidFill>
              </a:rPr>
              <a:t>Control system and Xopt</a:t>
            </a:r>
            <a:endParaRPr sz="2200" b="0" i="0" u="none" strike="noStrike" cap="none">
              <a:solidFill>
                <a:schemeClr val="dk2"/>
              </a:solidFill>
              <a:latin typeface="Arial"/>
              <a:ea typeface="Arial"/>
              <a:cs typeface="Arial"/>
              <a:sym typeface="Arial"/>
            </a:endParaRPr>
          </a:p>
          <a:p>
            <a:pPr marL="914400" marR="0" lvl="1" indent="-368300" algn="l" rtl="0">
              <a:lnSpc>
                <a:spcPct val="100000"/>
              </a:lnSpc>
              <a:spcBef>
                <a:spcPts val="1000"/>
              </a:spcBef>
              <a:spcAft>
                <a:spcPts val="0"/>
              </a:spcAft>
              <a:buClr>
                <a:schemeClr val="dk2"/>
              </a:buClr>
              <a:buSzPts val="2200"/>
              <a:buFont typeface="Arial"/>
              <a:buChar char="○"/>
            </a:pPr>
            <a:r>
              <a:rPr lang="en-US" sz="2200">
                <a:solidFill>
                  <a:schemeClr val="dk2"/>
                </a:solidFill>
              </a:rPr>
              <a:t>Example optimizations</a:t>
            </a:r>
            <a:endParaRPr sz="2200" b="0" i="0" u="none" strike="noStrike" cap="none">
              <a:solidFill>
                <a:schemeClr val="dk2"/>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2400"/>
              <a:buFont typeface="Arial"/>
              <a:buNone/>
            </a:pPr>
            <a:endParaRPr sz="2400">
              <a:solidFill>
                <a:schemeClr val="dk2"/>
              </a:solidFill>
            </a:endParaRPr>
          </a:p>
          <a:p>
            <a:pPr marL="457200" marR="0" lvl="0" indent="-381000" algn="l" rtl="0">
              <a:lnSpc>
                <a:spcPct val="100000"/>
              </a:lnSpc>
              <a:spcBef>
                <a:spcPts val="1000"/>
              </a:spcBef>
              <a:spcAft>
                <a:spcPts val="0"/>
              </a:spcAft>
              <a:buClr>
                <a:schemeClr val="dk2"/>
              </a:buClr>
              <a:buSzPts val="2400"/>
              <a:buChar char="●"/>
            </a:pPr>
            <a:r>
              <a:rPr lang="en-US" sz="2400" b="1">
                <a:solidFill>
                  <a:schemeClr val="dk2"/>
                </a:solidFill>
              </a:rPr>
              <a:t>Laser stabilization</a:t>
            </a:r>
            <a:endParaRPr sz="2400" b="1">
              <a:solidFill>
                <a:schemeClr val="dk2"/>
              </a:solidFill>
            </a:endParaRPr>
          </a:p>
          <a:p>
            <a:pPr marL="914400" lvl="1" indent="-381000" algn="l" rtl="0">
              <a:spcBef>
                <a:spcPts val="1000"/>
              </a:spcBef>
              <a:spcAft>
                <a:spcPts val="0"/>
              </a:spcAft>
              <a:buClr>
                <a:schemeClr val="dk1"/>
              </a:buClr>
              <a:buSzPts val="2400"/>
              <a:buChar char="○"/>
            </a:pPr>
            <a:r>
              <a:rPr lang="en-US" sz="2400">
                <a:solidFill>
                  <a:schemeClr val="dk1"/>
                </a:solidFill>
              </a:rPr>
              <a:t>PID Loop Laser transverse and longitudinal Stabilization for FEL</a:t>
            </a:r>
            <a:endParaRPr sz="2200">
              <a:solidFill>
                <a:schemeClr val="dk1"/>
              </a:solidFill>
            </a:endParaRPr>
          </a:p>
          <a:p>
            <a:pPr marL="914400" lvl="1" indent="-381000" algn="l" rtl="0">
              <a:spcBef>
                <a:spcPts val="1000"/>
              </a:spcBef>
              <a:spcAft>
                <a:spcPts val="0"/>
              </a:spcAft>
              <a:buClr>
                <a:schemeClr val="dk1"/>
              </a:buClr>
              <a:buSzPts val="2400"/>
              <a:buChar char="○"/>
            </a:pPr>
            <a:r>
              <a:rPr lang="en-US" sz="2400">
                <a:solidFill>
                  <a:schemeClr val="dk1"/>
                </a:solidFill>
              </a:rPr>
              <a:t>ML-based Transverse Laser Stabilization at BELLA PW</a:t>
            </a:r>
            <a:endParaRPr sz="2400">
              <a:solidFill>
                <a:schemeClr val="dk1"/>
              </a:solidFill>
            </a:endParaRPr>
          </a:p>
          <a:p>
            <a:pPr marL="914400" marR="0" lvl="1" indent="-381000" algn="l" rtl="0">
              <a:lnSpc>
                <a:spcPct val="100000"/>
              </a:lnSpc>
              <a:spcBef>
                <a:spcPts val="1000"/>
              </a:spcBef>
              <a:spcAft>
                <a:spcPts val="0"/>
              </a:spcAft>
              <a:buClr>
                <a:schemeClr val="dk2"/>
              </a:buClr>
              <a:buSzPts val="2400"/>
              <a:buChar char="○"/>
            </a:pPr>
            <a:r>
              <a:rPr lang="en-US" sz="2400" i="0" u="none" strike="noStrike" cap="none">
                <a:solidFill>
                  <a:schemeClr val="dk2"/>
                </a:solidFill>
              </a:rPr>
              <a:t>ML enabled Coherent Recombination in Fiber Laser</a:t>
            </a:r>
            <a:endParaRPr sz="2400" i="0" u="none" strike="noStrike" cap="none">
              <a:solidFill>
                <a:schemeClr val="dk2"/>
              </a:solidFill>
            </a:endParaRPr>
          </a:p>
          <a:p>
            <a:pPr marL="914400" marR="0" lvl="0" indent="0" algn="l" rtl="0">
              <a:lnSpc>
                <a:spcPct val="100000"/>
              </a:lnSpc>
              <a:spcBef>
                <a:spcPts val="1000"/>
              </a:spcBef>
              <a:spcAft>
                <a:spcPts val="1000"/>
              </a:spcAft>
              <a:buNone/>
            </a:pPr>
            <a:endParaRPr sz="2200" b="0" i="0" u="none" strike="noStrike" cap="none">
              <a:solidFill>
                <a:schemeClr val="dk2"/>
              </a:solidFill>
              <a:latin typeface="Arial"/>
              <a:ea typeface="Arial"/>
              <a:cs typeface="Arial"/>
              <a:sym typeface="Arial"/>
            </a:endParaRPr>
          </a:p>
        </p:txBody>
      </p:sp>
      <p:grpSp>
        <p:nvGrpSpPr>
          <p:cNvPr id="407" name="Google Shape;407;g32472d88e5b_1_0"/>
          <p:cNvGrpSpPr/>
          <p:nvPr/>
        </p:nvGrpSpPr>
        <p:grpSpPr>
          <a:xfrm>
            <a:off x="729200" y="1500075"/>
            <a:ext cx="365100" cy="4861800"/>
            <a:chOff x="1338800" y="1500075"/>
            <a:chExt cx="365100" cy="4861800"/>
          </a:xfrm>
        </p:grpSpPr>
        <p:cxnSp>
          <p:nvCxnSpPr>
            <p:cNvPr id="408" name="Google Shape;408;g32472d88e5b_1_0"/>
            <p:cNvCxnSpPr/>
            <p:nvPr/>
          </p:nvCxnSpPr>
          <p:spPr>
            <a:xfrm>
              <a:off x="1521350" y="1500075"/>
              <a:ext cx="0" cy="4861800"/>
            </a:xfrm>
            <a:prstGeom prst="straightConnector1">
              <a:avLst/>
            </a:prstGeom>
            <a:noFill/>
            <a:ln w="38100" cap="flat" cmpd="sng">
              <a:solidFill>
                <a:srgbClr val="0B7743"/>
              </a:solidFill>
              <a:prstDash val="solid"/>
              <a:round/>
              <a:headEnd type="none" w="med" len="med"/>
              <a:tailEnd type="none" w="med" len="med"/>
            </a:ln>
          </p:spPr>
        </p:cxnSp>
        <p:sp>
          <p:nvSpPr>
            <p:cNvPr id="409" name="Google Shape;409;g32472d88e5b_1_0"/>
            <p:cNvSpPr/>
            <p:nvPr/>
          </p:nvSpPr>
          <p:spPr>
            <a:xfrm>
              <a:off x="1338800" y="16456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0" name="Google Shape;410;g32472d88e5b_1_0"/>
            <p:cNvSpPr/>
            <p:nvPr/>
          </p:nvSpPr>
          <p:spPr>
            <a:xfrm>
              <a:off x="1338800" y="26350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1" name="Google Shape;411;g32472d88e5b_1_0"/>
            <p:cNvSpPr/>
            <p:nvPr/>
          </p:nvSpPr>
          <p:spPr>
            <a:xfrm>
              <a:off x="1338800" y="45287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g3245f3b6b88_4_606"/>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480"/>
              </a:spcBef>
              <a:spcAft>
                <a:spcPts val="0"/>
              </a:spcAft>
              <a:buSzPts val="2400"/>
              <a:buNone/>
            </a:pPr>
            <a:r>
              <a:rPr lang="en-US"/>
              <a:t>Multi-Channel Fiber Recombination Must Overcome Phase Control Challenges to Meet LPA's High-Power Demands</a:t>
            </a:r>
            <a:endParaRPr/>
          </a:p>
        </p:txBody>
      </p:sp>
      <p:sp>
        <p:nvSpPr>
          <p:cNvPr id="1095" name="Google Shape;1095;g3245f3b6b88_4_606"/>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1000"/>
              <a:buFont typeface="Times New Roman"/>
              <a:buNone/>
            </a:pPr>
            <a:fld id="{00000000-1234-1234-1234-123412341234}" type="slidenum">
              <a:rPr lang="en-US"/>
              <a:t>30</a:t>
            </a:fld>
            <a:endParaRPr/>
          </a:p>
        </p:txBody>
      </p:sp>
      <p:pic>
        <p:nvPicPr>
          <p:cNvPr id="1096" name="Google Shape;1096;g3245f3b6b88_4_606"/>
          <p:cNvPicPr preferRelativeResize="0"/>
          <p:nvPr/>
        </p:nvPicPr>
        <p:blipFill rotWithShape="1">
          <a:blip r:embed="rId3">
            <a:alphaModFix/>
          </a:blip>
          <a:srcRect/>
          <a:stretch/>
        </p:blipFill>
        <p:spPr>
          <a:xfrm>
            <a:off x="4886750" y="1379975"/>
            <a:ext cx="7011974" cy="4571476"/>
          </a:xfrm>
          <a:prstGeom prst="rect">
            <a:avLst/>
          </a:prstGeom>
          <a:noFill/>
          <a:ln>
            <a:noFill/>
          </a:ln>
        </p:spPr>
      </p:pic>
      <p:sp>
        <p:nvSpPr>
          <p:cNvPr id="1097" name="Google Shape;1097;g3245f3b6b88_4_606"/>
          <p:cNvSpPr txBox="1"/>
          <p:nvPr/>
        </p:nvSpPr>
        <p:spPr>
          <a:xfrm>
            <a:off x="345675" y="2838500"/>
            <a:ext cx="2094900" cy="139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chemeClr val="dk2"/>
                </a:solidFill>
                <a:latin typeface="Arial"/>
                <a:ea typeface="Arial"/>
                <a:cs typeface="Arial"/>
                <a:sym typeface="Arial"/>
              </a:rPr>
              <a:t>Challenges!!</a:t>
            </a:r>
            <a:endParaRPr sz="23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2"/>
              </a:solidFill>
              <a:latin typeface="Arial"/>
              <a:ea typeface="Arial"/>
              <a:cs typeface="Arial"/>
              <a:sym typeface="Arial"/>
            </a:endParaRPr>
          </a:p>
          <a:p>
            <a:pPr marL="457200" marR="0" lvl="0" indent="-33020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&lt;1 mJ per fiber</a:t>
            </a:r>
            <a:endParaRPr sz="1600" b="0" i="0" u="none" strike="noStrike" cap="none">
              <a:solidFill>
                <a:schemeClr val="dk2"/>
              </a:solidFill>
              <a:latin typeface="Arial"/>
              <a:ea typeface="Arial"/>
              <a:cs typeface="Arial"/>
              <a:sym typeface="Arial"/>
            </a:endParaRPr>
          </a:p>
          <a:p>
            <a:pPr marL="457200" marR="0" lvl="0" indent="-33020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&gt;100 fs</a:t>
            </a:r>
            <a:endParaRPr sz="1600" b="0" i="0" u="none" strike="noStrike" cap="none">
              <a:solidFill>
                <a:schemeClr val="dk2"/>
              </a:solidFill>
              <a:latin typeface="Arial"/>
              <a:ea typeface="Arial"/>
              <a:cs typeface="Arial"/>
              <a:sym typeface="Arial"/>
            </a:endParaRPr>
          </a:p>
        </p:txBody>
      </p:sp>
      <p:sp>
        <p:nvSpPr>
          <p:cNvPr id="1098" name="Google Shape;1098;g3245f3b6b88_4_606"/>
          <p:cNvSpPr txBox="1"/>
          <p:nvPr/>
        </p:nvSpPr>
        <p:spPr>
          <a:xfrm>
            <a:off x="272350" y="1026475"/>
            <a:ext cx="4503900" cy="127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Future Lasers require &gt; kHz LPAs for high wall plug efficiency and high average power.</a:t>
            </a:r>
            <a:endParaRPr sz="2400" b="1" i="0" u="none" strike="noStrike" cap="none">
              <a:solidFill>
                <a:schemeClr val="dk2"/>
              </a:solidFill>
              <a:latin typeface="Arial"/>
              <a:ea typeface="Arial"/>
              <a:cs typeface="Arial"/>
              <a:sym typeface="Arial"/>
            </a:endParaRPr>
          </a:p>
        </p:txBody>
      </p:sp>
      <p:cxnSp>
        <p:nvCxnSpPr>
          <p:cNvPr id="1099" name="Google Shape;1099;g3245f3b6b88_4_606"/>
          <p:cNvCxnSpPr/>
          <p:nvPr/>
        </p:nvCxnSpPr>
        <p:spPr>
          <a:xfrm>
            <a:off x="1652950" y="4021025"/>
            <a:ext cx="2673000" cy="1823700"/>
          </a:xfrm>
          <a:prstGeom prst="straightConnector1">
            <a:avLst/>
          </a:prstGeom>
          <a:noFill/>
          <a:ln w="28575" cap="flat" cmpd="sng">
            <a:solidFill>
              <a:schemeClr val="dk2"/>
            </a:solidFill>
            <a:prstDash val="solid"/>
            <a:round/>
            <a:headEnd type="none" w="sm" len="sm"/>
            <a:tailEnd type="triangle" w="med" len="med"/>
          </a:ln>
        </p:spPr>
      </p:cxnSp>
      <p:cxnSp>
        <p:nvCxnSpPr>
          <p:cNvPr id="1100" name="Google Shape;1100;g3245f3b6b88_4_606"/>
          <p:cNvCxnSpPr/>
          <p:nvPr/>
        </p:nvCxnSpPr>
        <p:spPr>
          <a:xfrm>
            <a:off x="2346225" y="3760250"/>
            <a:ext cx="2010900" cy="1089300"/>
          </a:xfrm>
          <a:prstGeom prst="straightConnector1">
            <a:avLst/>
          </a:prstGeom>
          <a:noFill/>
          <a:ln w="28575" cap="flat" cmpd="sng">
            <a:solidFill>
              <a:schemeClr val="dk2"/>
            </a:solidFill>
            <a:prstDash val="solid"/>
            <a:round/>
            <a:headEnd type="none" w="sm" len="sm"/>
            <a:tailEnd type="triangle" w="med" len="med"/>
          </a:ln>
        </p:spPr>
      </p:cxnSp>
      <p:cxnSp>
        <p:nvCxnSpPr>
          <p:cNvPr id="1101" name="Google Shape;1101;g3245f3b6b88_4_606"/>
          <p:cNvCxnSpPr/>
          <p:nvPr/>
        </p:nvCxnSpPr>
        <p:spPr>
          <a:xfrm>
            <a:off x="2353575" y="3765250"/>
            <a:ext cx="2066700" cy="235800"/>
          </a:xfrm>
          <a:prstGeom prst="straightConnector1">
            <a:avLst/>
          </a:prstGeom>
          <a:noFill/>
          <a:ln w="28575" cap="flat" cmpd="sng">
            <a:solidFill>
              <a:schemeClr val="dk2"/>
            </a:solidFill>
            <a:prstDash val="solid"/>
            <a:round/>
            <a:headEnd type="none" w="sm" len="sm"/>
            <a:tailEnd type="triangle" w="med" len="med"/>
          </a:ln>
        </p:spPr>
      </p:cxnSp>
      <p:sp>
        <p:nvSpPr>
          <p:cNvPr id="1102" name="Google Shape;1102;g3245f3b6b88_4_606"/>
          <p:cNvSpPr/>
          <p:nvPr/>
        </p:nvSpPr>
        <p:spPr>
          <a:xfrm>
            <a:off x="4493450" y="3581400"/>
            <a:ext cx="2220600" cy="907500"/>
          </a:xfrm>
          <a:prstGeom prst="rect">
            <a:avLst/>
          </a:prstGeom>
          <a:solidFill>
            <a:srgbClr val="2DA953">
              <a:alpha val="29803"/>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rgbClr val="000000"/>
                </a:solidFill>
                <a:latin typeface="Arial"/>
                <a:ea typeface="Arial"/>
                <a:cs typeface="Arial"/>
                <a:sym typeface="Arial"/>
              </a:rPr>
              <a:t>Spatial Recombination</a:t>
            </a:r>
            <a:endParaRPr sz="1400" b="1" i="0" u="sng"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Combine 100s of fiber in Space for Joule Range energy</a:t>
            </a:r>
            <a:endParaRPr sz="1400" b="0" i="0" u="none" strike="noStrike" cap="none">
              <a:solidFill>
                <a:srgbClr val="000000"/>
              </a:solidFill>
              <a:latin typeface="Arial"/>
              <a:ea typeface="Arial"/>
              <a:cs typeface="Arial"/>
              <a:sym typeface="Arial"/>
            </a:endParaRPr>
          </a:p>
        </p:txBody>
      </p:sp>
      <p:sp>
        <p:nvSpPr>
          <p:cNvPr id="1103" name="Google Shape;1103;g3245f3b6b88_4_606"/>
          <p:cNvSpPr/>
          <p:nvPr/>
        </p:nvSpPr>
        <p:spPr>
          <a:xfrm>
            <a:off x="4493450" y="4628825"/>
            <a:ext cx="3387900" cy="907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rgbClr val="000000"/>
                </a:solidFill>
                <a:latin typeface="Arial"/>
                <a:ea typeface="Arial"/>
                <a:cs typeface="Arial"/>
                <a:sym typeface="Arial"/>
              </a:rPr>
              <a:t>Temporal Recombination</a:t>
            </a:r>
            <a:endParaRPr sz="1400" b="1" i="0" u="sng"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Stack 100s of pulses per fiber for &gt;10 mJ Range energy</a:t>
            </a:r>
            <a:endParaRPr sz="1400" b="0" i="0" u="none" strike="noStrike" cap="none">
              <a:solidFill>
                <a:srgbClr val="000000"/>
              </a:solidFill>
              <a:latin typeface="Arial"/>
              <a:ea typeface="Arial"/>
              <a:cs typeface="Arial"/>
              <a:sym typeface="Arial"/>
            </a:endParaRPr>
          </a:p>
        </p:txBody>
      </p:sp>
      <p:sp>
        <p:nvSpPr>
          <p:cNvPr id="1104" name="Google Shape;1104;g3245f3b6b88_4_606"/>
          <p:cNvSpPr/>
          <p:nvPr/>
        </p:nvSpPr>
        <p:spPr>
          <a:xfrm>
            <a:off x="4493450" y="5749550"/>
            <a:ext cx="4917000" cy="907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rgbClr val="000000"/>
                </a:solidFill>
                <a:latin typeface="Arial"/>
                <a:ea typeface="Arial"/>
                <a:cs typeface="Arial"/>
                <a:sym typeface="Arial"/>
              </a:rPr>
              <a:t>Spectral Recombination</a:t>
            </a:r>
            <a:endParaRPr sz="1400" b="1" i="0" u="sng"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Combine Spectral Channels for 10s fs pulses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g3245f3b6b88_4_621"/>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000"/>
              <a:buFont typeface="Times New Roman"/>
              <a:buNone/>
            </a:pPr>
            <a:fld id="{00000000-1234-1234-1234-123412341234}" type="slidenum">
              <a:rPr lang="en-US"/>
              <a:t>31</a:t>
            </a:fld>
            <a:endParaRPr/>
          </a:p>
        </p:txBody>
      </p:sp>
      <p:sp>
        <p:nvSpPr>
          <p:cNvPr id="1111" name="Google Shape;1111;g3245f3b6b88_4_621"/>
          <p:cNvSpPr txBox="1">
            <a:spLocks noGrp="1"/>
          </p:cNvSpPr>
          <p:nvPr>
            <p:ph type="body" idx="2"/>
          </p:nvPr>
        </p:nvSpPr>
        <p:spPr>
          <a:xfrm>
            <a:off x="0" y="0"/>
            <a:ext cx="12192000" cy="946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800"/>
              </a:spcBef>
              <a:spcAft>
                <a:spcPts val="0"/>
              </a:spcAft>
              <a:buSzPts val="2800"/>
              <a:buNone/>
            </a:pPr>
            <a:r>
              <a:rPr lang="en-US"/>
              <a:t>Traditional methods demonstrate combination stabilization but are insufficient for a large number of channels</a:t>
            </a:r>
            <a:endParaRPr/>
          </a:p>
        </p:txBody>
      </p:sp>
      <p:pic>
        <p:nvPicPr>
          <p:cNvPr id="1112" name="Google Shape;1112;g3245f3b6b88_4_621"/>
          <p:cNvPicPr preferRelativeResize="0"/>
          <p:nvPr/>
        </p:nvPicPr>
        <p:blipFill rotWithShape="1">
          <a:blip r:embed="rId3">
            <a:alphaModFix/>
          </a:blip>
          <a:srcRect t="2152"/>
          <a:stretch/>
        </p:blipFill>
        <p:spPr>
          <a:xfrm>
            <a:off x="5448025" y="946650"/>
            <a:ext cx="6674349" cy="3748525"/>
          </a:xfrm>
          <a:prstGeom prst="rect">
            <a:avLst/>
          </a:prstGeom>
          <a:noFill/>
          <a:ln>
            <a:noFill/>
          </a:ln>
        </p:spPr>
      </p:pic>
      <p:pic>
        <p:nvPicPr>
          <p:cNvPr id="1113" name="Google Shape;1113;g3245f3b6b88_4_621"/>
          <p:cNvPicPr preferRelativeResize="0"/>
          <p:nvPr/>
        </p:nvPicPr>
        <p:blipFill rotWithShape="1">
          <a:blip r:embed="rId4">
            <a:alphaModFix/>
          </a:blip>
          <a:srcRect/>
          <a:stretch/>
        </p:blipFill>
        <p:spPr>
          <a:xfrm>
            <a:off x="7204900" y="4771375"/>
            <a:ext cx="3852585" cy="2023776"/>
          </a:xfrm>
          <a:prstGeom prst="rect">
            <a:avLst/>
          </a:prstGeom>
          <a:noFill/>
          <a:ln>
            <a:noFill/>
          </a:ln>
        </p:spPr>
      </p:pic>
      <p:sp>
        <p:nvSpPr>
          <p:cNvPr id="1114" name="Google Shape;1114;g3245f3b6b88_4_621"/>
          <p:cNvSpPr txBox="1"/>
          <p:nvPr/>
        </p:nvSpPr>
        <p:spPr>
          <a:xfrm>
            <a:off x="87925" y="988800"/>
            <a:ext cx="5363400" cy="209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Arial"/>
                <a:ea typeface="Arial"/>
                <a:cs typeface="Arial"/>
                <a:sym typeface="Arial"/>
              </a:rPr>
              <a:t>The SPGD (Stochastic Parallel Gradient Descent) approach is a dither and search algorithm.</a:t>
            </a:r>
            <a:endParaRPr sz="1700" b="0" i="0" u="none" strike="noStrike" cap="none">
              <a:solidFill>
                <a:schemeClr val="dk2"/>
              </a:solidFill>
              <a:latin typeface="Arial"/>
              <a:ea typeface="Arial"/>
              <a:cs typeface="Arial"/>
              <a:sym typeface="Arial"/>
            </a:endParaRPr>
          </a:p>
          <a:p>
            <a:pPr marL="0" marR="0" lvl="0" indent="0" algn="l" rtl="0">
              <a:lnSpc>
                <a:spcPct val="115000"/>
              </a:lnSpc>
              <a:spcBef>
                <a:spcPts val="0"/>
              </a:spcBef>
              <a:spcAft>
                <a:spcPts val="0"/>
              </a:spcAft>
              <a:buNone/>
            </a:pPr>
            <a:endParaRPr sz="1700" b="0" i="0" u="none" strike="noStrike" cap="none">
              <a:solidFill>
                <a:schemeClr val="dk2"/>
              </a:solidFill>
              <a:latin typeface="Arial"/>
              <a:ea typeface="Arial"/>
              <a:cs typeface="Arial"/>
              <a:sym typeface="Arial"/>
            </a:endParaRPr>
          </a:p>
          <a:p>
            <a:pPr marL="457200" marR="0" lvl="0" indent="-336550" algn="l" rtl="0">
              <a:lnSpc>
                <a:spcPct val="100000"/>
              </a:lnSpc>
              <a:spcBef>
                <a:spcPts val="0"/>
              </a:spcBef>
              <a:spcAft>
                <a:spcPts val="0"/>
              </a:spcAft>
              <a:buClr>
                <a:srgbClr val="2032FF"/>
              </a:buClr>
              <a:buSzPts val="1700"/>
              <a:buChar char="➔"/>
            </a:pPr>
            <a:r>
              <a:rPr lang="en-US" sz="1700" b="1" i="0" u="none" strike="noStrike" cap="none">
                <a:solidFill>
                  <a:srgbClr val="2032FF"/>
                </a:solidFill>
              </a:rPr>
              <a:t>Convergence time scales poorly with number of channels (N²)</a:t>
            </a:r>
            <a:endParaRPr sz="1700" b="1" i="0" u="none" strike="noStrike" cap="none">
              <a:solidFill>
                <a:srgbClr val="2032FF"/>
              </a:solidFill>
            </a:endParaRPr>
          </a:p>
          <a:p>
            <a:pPr marL="457200" marR="0" lvl="0" indent="-336550" algn="l" rtl="0">
              <a:lnSpc>
                <a:spcPct val="115000"/>
              </a:lnSpc>
              <a:spcBef>
                <a:spcPts val="0"/>
              </a:spcBef>
              <a:spcAft>
                <a:spcPts val="0"/>
              </a:spcAft>
              <a:buClr>
                <a:srgbClr val="2032FF"/>
              </a:buClr>
              <a:buSzPts val="1700"/>
              <a:buChar char="➔"/>
            </a:pPr>
            <a:r>
              <a:rPr lang="en-US" sz="1700" b="1" i="0" u="none" strike="noStrike" cap="none">
                <a:solidFill>
                  <a:srgbClr val="2032FF"/>
                </a:solidFill>
              </a:rPr>
              <a:t>Requires constant dithering even at steady state</a:t>
            </a:r>
            <a:endParaRPr sz="1700" b="0" i="0" u="none" strike="noStrike" cap="none">
              <a:solidFill>
                <a:schemeClr val="dk2"/>
              </a:solidFill>
              <a:latin typeface="Arial"/>
              <a:ea typeface="Arial"/>
              <a:cs typeface="Arial"/>
              <a:sym typeface="Arial"/>
            </a:endParaRPr>
          </a:p>
        </p:txBody>
      </p:sp>
      <p:grpSp>
        <p:nvGrpSpPr>
          <p:cNvPr id="1115" name="Google Shape;1115;g3245f3b6b88_4_621"/>
          <p:cNvGrpSpPr/>
          <p:nvPr/>
        </p:nvGrpSpPr>
        <p:grpSpPr>
          <a:xfrm>
            <a:off x="229327" y="3194013"/>
            <a:ext cx="4777508" cy="3385298"/>
            <a:chOff x="229327" y="3194013"/>
            <a:chExt cx="4777508" cy="3385298"/>
          </a:xfrm>
        </p:grpSpPr>
        <p:grpSp>
          <p:nvGrpSpPr>
            <p:cNvPr id="1116" name="Google Shape;1116;g3245f3b6b88_4_621"/>
            <p:cNvGrpSpPr/>
            <p:nvPr/>
          </p:nvGrpSpPr>
          <p:grpSpPr>
            <a:xfrm>
              <a:off x="229327" y="3194013"/>
              <a:ext cx="4777508" cy="3385298"/>
              <a:chOff x="229327" y="3194013"/>
              <a:chExt cx="4777508" cy="3385298"/>
            </a:xfrm>
          </p:grpSpPr>
          <p:grpSp>
            <p:nvGrpSpPr>
              <p:cNvPr id="1117" name="Google Shape;1117;g3245f3b6b88_4_621"/>
              <p:cNvGrpSpPr/>
              <p:nvPr/>
            </p:nvGrpSpPr>
            <p:grpSpPr>
              <a:xfrm>
                <a:off x="229327" y="3194013"/>
                <a:ext cx="4777508" cy="3385298"/>
                <a:chOff x="6871775" y="3365709"/>
                <a:chExt cx="4455799" cy="3157338"/>
              </a:xfrm>
            </p:grpSpPr>
            <p:pic>
              <p:nvPicPr>
                <p:cNvPr id="1118" name="Google Shape;1118;g3245f3b6b88_4_621" descr="Screen Shot 2020-10-01 at 8.44.13 AM.png"/>
                <p:cNvPicPr preferRelativeResize="0"/>
                <p:nvPr/>
              </p:nvPicPr>
              <p:blipFill rotWithShape="1">
                <a:blip r:embed="rId5">
                  <a:alphaModFix/>
                </a:blip>
                <a:srcRect/>
                <a:stretch/>
              </p:blipFill>
              <p:spPr>
                <a:xfrm>
                  <a:off x="6871775" y="3813650"/>
                  <a:ext cx="4455799" cy="2709397"/>
                </a:xfrm>
                <a:prstGeom prst="rect">
                  <a:avLst/>
                </a:prstGeom>
                <a:noFill/>
                <a:ln>
                  <a:noFill/>
                </a:ln>
              </p:spPr>
            </p:pic>
            <p:cxnSp>
              <p:nvCxnSpPr>
                <p:cNvPr id="1119" name="Google Shape;1119;g3245f3b6b88_4_621"/>
                <p:cNvCxnSpPr/>
                <p:nvPr/>
              </p:nvCxnSpPr>
              <p:spPr>
                <a:xfrm rot="10800000">
                  <a:off x="10039717" y="4078435"/>
                  <a:ext cx="252900" cy="335400"/>
                </a:xfrm>
                <a:prstGeom prst="straightConnector1">
                  <a:avLst/>
                </a:prstGeom>
                <a:noFill/>
                <a:ln w="25400" cap="flat" cmpd="sng">
                  <a:solidFill>
                    <a:srgbClr val="0433FF"/>
                  </a:solidFill>
                  <a:prstDash val="solid"/>
                  <a:round/>
                  <a:headEnd type="none" w="sm" len="sm"/>
                  <a:tailEnd type="triangle" w="med" len="med"/>
                </a:ln>
                <a:effectLst>
                  <a:outerShdw blurRad="38100" dist="20000" dir="5400000" rotWithShape="0">
                    <a:srgbClr val="000000">
                      <a:alpha val="36470"/>
                    </a:srgbClr>
                  </a:outerShdw>
                </a:effectLst>
              </p:spPr>
            </p:cxnSp>
            <p:sp>
              <p:nvSpPr>
                <p:cNvPr id="1120" name="Google Shape;1120;g3245f3b6b88_4_621"/>
                <p:cNvSpPr txBox="1"/>
                <p:nvPr/>
              </p:nvSpPr>
              <p:spPr>
                <a:xfrm>
                  <a:off x="9477350" y="4498439"/>
                  <a:ext cx="1773000" cy="5517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433FF"/>
                    </a:buClr>
                    <a:buSzPts val="1200"/>
                    <a:buFont typeface="Arial"/>
                    <a:buNone/>
                  </a:pPr>
                  <a:r>
                    <a:rPr lang="en-US" sz="1600" b="0" i="0" u="none" strike="noStrike" cap="none">
                      <a:solidFill>
                        <a:srgbClr val="0433FF"/>
                      </a:solidFill>
                      <a:latin typeface="Arial"/>
                      <a:ea typeface="Arial"/>
                      <a:cs typeface="Arial"/>
                      <a:sym typeface="Arial"/>
                    </a:rPr>
                    <a:t>Traditional approach (SPGD)</a:t>
                  </a:r>
                  <a:endParaRPr sz="1600" b="0" i="0" u="none" strike="noStrike" cap="none">
                    <a:solidFill>
                      <a:srgbClr val="000000"/>
                    </a:solidFill>
                    <a:latin typeface="Arial"/>
                    <a:ea typeface="Arial"/>
                    <a:cs typeface="Arial"/>
                    <a:sym typeface="Arial"/>
                  </a:endParaRPr>
                </a:p>
              </p:txBody>
            </p:sp>
            <p:sp>
              <p:nvSpPr>
                <p:cNvPr id="1121" name="Google Shape;1121;g3245f3b6b88_4_621"/>
                <p:cNvSpPr txBox="1"/>
                <p:nvPr/>
              </p:nvSpPr>
              <p:spPr>
                <a:xfrm>
                  <a:off x="7123708" y="3365709"/>
                  <a:ext cx="3913500" cy="4305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1200"/>
                    </a:spcAft>
                    <a:buClr>
                      <a:srgbClr val="000000"/>
                    </a:buClr>
                    <a:buSzPts val="1800"/>
                    <a:buFont typeface="Arial"/>
                    <a:buNone/>
                  </a:pPr>
                  <a:r>
                    <a:rPr lang="en-US" sz="1800" b="1" i="0" u="none" strike="noStrike" cap="none">
                      <a:solidFill>
                        <a:srgbClr val="000000"/>
                      </a:solidFill>
                      <a:latin typeface="Arial"/>
                      <a:ea typeface="Arial"/>
                      <a:cs typeface="Arial"/>
                      <a:sym typeface="Arial"/>
                    </a:rPr>
                    <a:t>Simulation on 9x9 (81) input beams</a:t>
                  </a:r>
                  <a:endParaRPr sz="1800" b="1" i="0" u="none" strike="noStrike" cap="none">
                    <a:solidFill>
                      <a:srgbClr val="000000"/>
                    </a:solidFill>
                    <a:latin typeface="Arial"/>
                    <a:ea typeface="Arial"/>
                    <a:cs typeface="Arial"/>
                    <a:sym typeface="Arial"/>
                  </a:endParaRPr>
                </a:p>
              </p:txBody>
            </p:sp>
          </p:grpSp>
          <p:sp>
            <p:nvSpPr>
              <p:cNvPr id="1122" name="Google Shape;1122;g3245f3b6b88_4_621"/>
              <p:cNvSpPr/>
              <p:nvPr/>
            </p:nvSpPr>
            <p:spPr>
              <a:xfrm>
                <a:off x="3711200" y="5992050"/>
                <a:ext cx="1136700" cy="123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3" name="Google Shape;1123;g3245f3b6b88_4_621"/>
              <p:cNvSpPr/>
              <p:nvPr/>
            </p:nvSpPr>
            <p:spPr>
              <a:xfrm rot="5400000">
                <a:off x="-253550" y="4755375"/>
                <a:ext cx="2186700" cy="123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4" name="Google Shape;1124;g3245f3b6b88_4_621"/>
              <p:cNvSpPr/>
              <p:nvPr/>
            </p:nvSpPr>
            <p:spPr>
              <a:xfrm rot="5400000">
                <a:off x="741325" y="5939550"/>
                <a:ext cx="129300" cy="55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5" name="Google Shape;1125;g3245f3b6b88_4_621"/>
              <p:cNvSpPr/>
              <p:nvPr/>
            </p:nvSpPr>
            <p:spPr>
              <a:xfrm>
                <a:off x="825400" y="3723825"/>
                <a:ext cx="4127700" cy="61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6" name="Google Shape;1126;g3245f3b6b88_4_621"/>
              <p:cNvSpPr/>
              <p:nvPr/>
            </p:nvSpPr>
            <p:spPr>
              <a:xfrm>
                <a:off x="825400" y="3775175"/>
                <a:ext cx="1390500" cy="61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cxnSp>
          <p:nvCxnSpPr>
            <p:cNvPr id="1127" name="Google Shape;1127;g3245f3b6b88_4_621"/>
            <p:cNvCxnSpPr/>
            <p:nvPr/>
          </p:nvCxnSpPr>
          <p:spPr>
            <a:xfrm rot="10800000">
              <a:off x="1331275" y="3725950"/>
              <a:ext cx="0" cy="340800"/>
            </a:xfrm>
            <a:prstGeom prst="straightConnector1">
              <a:avLst/>
            </a:prstGeom>
            <a:noFill/>
            <a:ln w="9525" cap="flat" cmpd="sng">
              <a:solidFill>
                <a:srgbClr val="DFDFDF"/>
              </a:solidFill>
              <a:prstDash val="solid"/>
              <a:round/>
              <a:headEnd type="none" w="med" len="med"/>
              <a:tailEnd type="none" w="med" len="med"/>
            </a:ln>
          </p:spPr>
        </p:cxnSp>
        <p:cxnSp>
          <p:nvCxnSpPr>
            <p:cNvPr id="1128" name="Google Shape;1128;g3245f3b6b88_4_621"/>
            <p:cNvCxnSpPr/>
            <p:nvPr/>
          </p:nvCxnSpPr>
          <p:spPr>
            <a:xfrm rot="10800000">
              <a:off x="1889125" y="3726100"/>
              <a:ext cx="0" cy="132000"/>
            </a:xfrm>
            <a:prstGeom prst="straightConnector1">
              <a:avLst/>
            </a:prstGeom>
            <a:noFill/>
            <a:ln w="9525" cap="flat" cmpd="sng">
              <a:solidFill>
                <a:srgbClr val="DFDFDF"/>
              </a:solidFill>
              <a:prstDash val="solid"/>
              <a:round/>
              <a:headEnd type="none" w="med" len="med"/>
              <a:tailEnd type="none" w="med" len="med"/>
            </a:ln>
          </p:spPr>
        </p:cxnSp>
        <p:cxnSp>
          <p:nvCxnSpPr>
            <p:cNvPr id="1129" name="Google Shape;1129;g3245f3b6b88_4_621"/>
            <p:cNvCxnSpPr/>
            <p:nvPr/>
          </p:nvCxnSpPr>
          <p:spPr>
            <a:xfrm rot="10800000">
              <a:off x="2446975" y="3725875"/>
              <a:ext cx="0" cy="77400"/>
            </a:xfrm>
            <a:prstGeom prst="straightConnector1">
              <a:avLst/>
            </a:prstGeom>
            <a:noFill/>
            <a:ln w="9525" cap="flat" cmpd="sng">
              <a:solidFill>
                <a:srgbClr val="DFDFDF"/>
              </a:solidFill>
              <a:prstDash val="solid"/>
              <a:round/>
              <a:headEnd type="none" w="med" len="med"/>
              <a:tailEnd type="none" w="med" len="med"/>
            </a:ln>
          </p:spPr>
        </p:cxnSp>
        <p:cxnSp>
          <p:nvCxnSpPr>
            <p:cNvPr id="1130" name="Google Shape;1130;g3245f3b6b88_4_621"/>
            <p:cNvCxnSpPr/>
            <p:nvPr/>
          </p:nvCxnSpPr>
          <p:spPr>
            <a:xfrm rot="10800000">
              <a:off x="3004825" y="3724354"/>
              <a:ext cx="0" cy="63600"/>
            </a:xfrm>
            <a:prstGeom prst="straightConnector1">
              <a:avLst/>
            </a:prstGeom>
            <a:noFill/>
            <a:ln w="9525" cap="flat" cmpd="sng">
              <a:solidFill>
                <a:srgbClr val="DFDFDF"/>
              </a:solidFill>
              <a:prstDash val="solid"/>
              <a:round/>
              <a:headEnd type="none" w="med" len="med"/>
              <a:tailEnd type="none" w="med" len="med"/>
            </a:ln>
          </p:spPr>
        </p:cxnSp>
        <p:cxnSp>
          <p:nvCxnSpPr>
            <p:cNvPr id="1131" name="Google Shape;1131;g3245f3b6b88_4_621"/>
            <p:cNvCxnSpPr/>
            <p:nvPr/>
          </p:nvCxnSpPr>
          <p:spPr>
            <a:xfrm rot="10800000">
              <a:off x="3562650" y="3724354"/>
              <a:ext cx="0" cy="63600"/>
            </a:xfrm>
            <a:prstGeom prst="straightConnector1">
              <a:avLst/>
            </a:prstGeom>
            <a:noFill/>
            <a:ln w="9525" cap="flat" cmpd="sng">
              <a:solidFill>
                <a:srgbClr val="DFDFDF"/>
              </a:solidFill>
              <a:prstDash val="solid"/>
              <a:round/>
              <a:headEnd type="none" w="med" len="med"/>
              <a:tailEnd type="none" w="med" len="med"/>
            </a:ln>
          </p:spPr>
        </p:cxnSp>
        <p:cxnSp>
          <p:nvCxnSpPr>
            <p:cNvPr id="1132" name="Google Shape;1132;g3245f3b6b88_4_621"/>
            <p:cNvCxnSpPr/>
            <p:nvPr/>
          </p:nvCxnSpPr>
          <p:spPr>
            <a:xfrm rot="10800000">
              <a:off x="4125575" y="3724354"/>
              <a:ext cx="0" cy="63600"/>
            </a:xfrm>
            <a:prstGeom prst="straightConnector1">
              <a:avLst/>
            </a:prstGeom>
            <a:noFill/>
            <a:ln w="9525" cap="flat" cmpd="sng">
              <a:solidFill>
                <a:srgbClr val="DFDFDF"/>
              </a:solidFill>
              <a:prstDash val="solid"/>
              <a:round/>
              <a:headEnd type="none" w="med" len="med"/>
              <a:tailEnd type="none" w="med" len="med"/>
            </a:ln>
          </p:spPr>
        </p:cxnSp>
        <p:cxnSp>
          <p:nvCxnSpPr>
            <p:cNvPr id="1133" name="Google Shape;1133;g3245f3b6b88_4_621"/>
            <p:cNvCxnSpPr/>
            <p:nvPr/>
          </p:nvCxnSpPr>
          <p:spPr>
            <a:xfrm rot="10800000">
              <a:off x="4681700" y="3724354"/>
              <a:ext cx="0" cy="63600"/>
            </a:xfrm>
            <a:prstGeom prst="straightConnector1">
              <a:avLst/>
            </a:prstGeom>
            <a:noFill/>
            <a:ln w="9525" cap="flat" cmpd="sng">
              <a:solidFill>
                <a:srgbClr val="DFDFDF"/>
              </a:solidFill>
              <a:prstDash val="solid"/>
              <a:round/>
              <a:headEnd type="none" w="med" len="med"/>
              <a:tailEnd type="none" w="med" len="med"/>
            </a:ln>
          </p:spPr>
        </p:cxnSp>
        <p:cxnSp>
          <p:nvCxnSpPr>
            <p:cNvPr id="1134" name="Google Shape;1134;g3245f3b6b88_4_621"/>
            <p:cNvCxnSpPr/>
            <p:nvPr/>
          </p:nvCxnSpPr>
          <p:spPr>
            <a:xfrm>
              <a:off x="778050" y="4220598"/>
              <a:ext cx="123300" cy="600"/>
            </a:xfrm>
            <a:prstGeom prst="straightConnector1">
              <a:avLst/>
            </a:prstGeom>
            <a:noFill/>
            <a:ln w="9525" cap="flat" cmpd="sng">
              <a:solidFill>
                <a:srgbClr val="DFDFDF"/>
              </a:solidFill>
              <a:prstDash val="solid"/>
              <a:round/>
              <a:headEnd type="none" w="med" len="med"/>
              <a:tailEnd type="none" w="med" len="med"/>
            </a:ln>
          </p:spPr>
        </p:cxnSp>
        <p:cxnSp>
          <p:nvCxnSpPr>
            <p:cNvPr id="1135" name="Google Shape;1135;g3245f3b6b88_4_621"/>
            <p:cNvCxnSpPr/>
            <p:nvPr/>
          </p:nvCxnSpPr>
          <p:spPr>
            <a:xfrm>
              <a:off x="778050" y="4720342"/>
              <a:ext cx="123300" cy="600"/>
            </a:xfrm>
            <a:prstGeom prst="straightConnector1">
              <a:avLst/>
            </a:prstGeom>
            <a:noFill/>
            <a:ln w="9525" cap="flat" cmpd="sng">
              <a:solidFill>
                <a:srgbClr val="DFDFDF"/>
              </a:solidFill>
              <a:prstDash val="solid"/>
              <a:round/>
              <a:headEnd type="none" w="med" len="med"/>
              <a:tailEnd type="none" w="med" len="med"/>
            </a:ln>
          </p:spPr>
        </p:cxnSp>
        <p:cxnSp>
          <p:nvCxnSpPr>
            <p:cNvPr id="1136" name="Google Shape;1136;g3245f3b6b88_4_621"/>
            <p:cNvCxnSpPr/>
            <p:nvPr/>
          </p:nvCxnSpPr>
          <p:spPr>
            <a:xfrm>
              <a:off x="778050" y="5219721"/>
              <a:ext cx="123300" cy="600"/>
            </a:xfrm>
            <a:prstGeom prst="straightConnector1">
              <a:avLst/>
            </a:prstGeom>
            <a:noFill/>
            <a:ln w="9525" cap="flat" cmpd="sng">
              <a:solidFill>
                <a:srgbClr val="DFDFDF"/>
              </a:solidFill>
              <a:prstDash val="solid"/>
              <a:round/>
              <a:headEnd type="none" w="med" len="med"/>
              <a:tailEnd type="none" w="med" len="med"/>
            </a:ln>
          </p:spPr>
        </p:cxnSp>
        <p:cxnSp>
          <p:nvCxnSpPr>
            <p:cNvPr id="1137" name="Google Shape;1137;g3245f3b6b88_4_621"/>
            <p:cNvCxnSpPr/>
            <p:nvPr/>
          </p:nvCxnSpPr>
          <p:spPr>
            <a:xfrm>
              <a:off x="778050" y="5719465"/>
              <a:ext cx="123300" cy="600"/>
            </a:xfrm>
            <a:prstGeom prst="straightConnector1">
              <a:avLst/>
            </a:prstGeom>
            <a:noFill/>
            <a:ln w="9525" cap="flat" cmpd="sng">
              <a:solidFill>
                <a:srgbClr val="DFDFDF"/>
              </a:solidFill>
              <a:prstDash val="solid"/>
              <a:round/>
              <a:headEnd type="none" w="med" len="med"/>
              <a:tailEnd type="none" w="med" len="med"/>
            </a:ln>
          </p:spPr>
        </p:cxnSp>
      </p:grpSp>
      <p:sp>
        <p:nvSpPr>
          <p:cNvPr id="1138" name="Google Shape;1138;g3245f3b6b88_4_621"/>
          <p:cNvSpPr txBox="1"/>
          <p:nvPr/>
        </p:nvSpPr>
        <p:spPr>
          <a:xfrm>
            <a:off x="305000" y="6579300"/>
            <a:ext cx="6444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solidFill>
                  <a:schemeClr val="dk1"/>
                </a:solidFill>
              </a:rPr>
              <a:t>D. Wang, IEEE Journal of Quantum Electronics, 3204437, (2022), Opt. Lett. 42, 4422 (2017), Opt. Lett. 43, 3269 (2018)</a:t>
            </a:r>
            <a:endParaRPr sz="9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g32472d88e5b_0_79"/>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000"/>
              <a:buFont typeface="Times New Roman"/>
              <a:buNone/>
            </a:pPr>
            <a:fld id="{00000000-1234-1234-1234-123412341234}" type="slidenum">
              <a:rPr lang="en-US"/>
              <a:t>32</a:t>
            </a:fld>
            <a:endParaRPr/>
          </a:p>
        </p:txBody>
      </p:sp>
      <p:sp>
        <p:nvSpPr>
          <p:cNvPr id="1145" name="Google Shape;1145;g32472d88e5b_0_79"/>
          <p:cNvSpPr txBox="1">
            <a:spLocks noGrp="1"/>
          </p:cNvSpPr>
          <p:nvPr>
            <p:ph type="body" idx="2"/>
          </p:nvPr>
        </p:nvSpPr>
        <p:spPr>
          <a:xfrm>
            <a:off x="0" y="0"/>
            <a:ext cx="12192000" cy="946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en-US"/>
              <a:t>ML Approach demonstrates Efficient and Scalable</a:t>
            </a:r>
            <a:endParaRPr/>
          </a:p>
          <a:p>
            <a:pPr marL="0" lvl="0" indent="0" algn="ctr" rtl="0">
              <a:lnSpc>
                <a:spcPct val="100000"/>
              </a:lnSpc>
              <a:spcBef>
                <a:spcPts val="0"/>
              </a:spcBef>
              <a:spcAft>
                <a:spcPts val="0"/>
              </a:spcAft>
              <a:buSzPts val="2800"/>
              <a:buNone/>
            </a:pPr>
            <a:r>
              <a:rPr lang="en-US"/>
              <a:t>  Spatial Recombination</a:t>
            </a:r>
            <a:endParaRPr/>
          </a:p>
        </p:txBody>
      </p:sp>
      <p:pic>
        <p:nvPicPr>
          <p:cNvPr id="1146" name="Google Shape;1146;g32472d88e5b_0_79"/>
          <p:cNvPicPr preferRelativeResize="0"/>
          <p:nvPr/>
        </p:nvPicPr>
        <p:blipFill rotWithShape="1">
          <a:blip r:embed="rId3">
            <a:alphaModFix/>
          </a:blip>
          <a:srcRect t="2152"/>
          <a:stretch/>
        </p:blipFill>
        <p:spPr>
          <a:xfrm>
            <a:off x="5448025" y="946650"/>
            <a:ext cx="6674349" cy="3748525"/>
          </a:xfrm>
          <a:prstGeom prst="rect">
            <a:avLst/>
          </a:prstGeom>
          <a:noFill/>
          <a:ln>
            <a:noFill/>
          </a:ln>
        </p:spPr>
      </p:pic>
      <p:pic>
        <p:nvPicPr>
          <p:cNvPr id="1147" name="Google Shape;1147;g32472d88e5b_0_79"/>
          <p:cNvPicPr preferRelativeResize="0"/>
          <p:nvPr/>
        </p:nvPicPr>
        <p:blipFill rotWithShape="1">
          <a:blip r:embed="rId4">
            <a:alphaModFix/>
          </a:blip>
          <a:srcRect/>
          <a:stretch/>
        </p:blipFill>
        <p:spPr>
          <a:xfrm>
            <a:off x="7204900" y="4771375"/>
            <a:ext cx="3852585" cy="2023776"/>
          </a:xfrm>
          <a:prstGeom prst="rect">
            <a:avLst/>
          </a:prstGeom>
          <a:noFill/>
          <a:ln>
            <a:noFill/>
          </a:ln>
        </p:spPr>
      </p:pic>
      <p:sp>
        <p:nvSpPr>
          <p:cNvPr id="1148" name="Google Shape;1148;g32472d88e5b_0_79"/>
          <p:cNvSpPr txBox="1"/>
          <p:nvPr/>
        </p:nvSpPr>
        <p:spPr>
          <a:xfrm>
            <a:off x="84625" y="1021250"/>
            <a:ext cx="5442300" cy="2096700"/>
          </a:xfrm>
          <a:prstGeom prst="rect">
            <a:avLst/>
          </a:prstGeom>
          <a:noFill/>
          <a:ln>
            <a:noFill/>
          </a:ln>
        </p:spPr>
        <p:txBody>
          <a:bodyPr spcFirstLastPara="1" wrap="square" lIns="91425" tIns="91425" rIns="91425" bIns="91425" anchor="t" anchorCtr="0">
            <a:noAutofit/>
          </a:bodyPr>
          <a:lstStyle/>
          <a:p>
            <a:pPr marL="457200" marR="0" lvl="0" indent="-336550" algn="l" rtl="0">
              <a:lnSpc>
                <a:spcPct val="115000"/>
              </a:lnSpc>
              <a:spcBef>
                <a:spcPts val="1800"/>
              </a:spcBef>
              <a:spcAft>
                <a:spcPts val="0"/>
              </a:spcAft>
              <a:buClr>
                <a:srgbClr val="ED4134"/>
              </a:buClr>
              <a:buSzPts val="1700"/>
              <a:buChar char="➔"/>
            </a:pPr>
            <a:r>
              <a:rPr lang="en-US" sz="1700" b="1" i="0" u="none" strike="noStrike" cap="none">
                <a:solidFill>
                  <a:srgbClr val="ED4134"/>
                </a:solidFill>
              </a:rPr>
              <a:t>This is why it's being replaced by ML approaches that can:</a:t>
            </a:r>
            <a:endParaRPr sz="1700" b="1" i="0" u="none" strike="noStrike" cap="none">
              <a:solidFill>
                <a:srgbClr val="ED4134"/>
              </a:solidFill>
            </a:endParaRPr>
          </a:p>
          <a:p>
            <a:pPr marL="914400" marR="0" lvl="1" indent="-292100" algn="l" rtl="0">
              <a:lnSpc>
                <a:spcPct val="115000"/>
              </a:lnSpc>
              <a:spcBef>
                <a:spcPts val="0"/>
              </a:spcBef>
              <a:spcAft>
                <a:spcPts val="0"/>
              </a:spcAft>
              <a:buClr>
                <a:srgbClr val="ED4134"/>
              </a:buClr>
              <a:buSzPts val="1000"/>
              <a:buChar char="◆"/>
            </a:pPr>
            <a:r>
              <a:rPr lang="en-US" sz="1600" b="1" i="0" u="none" strike="noStrike" cap="none">
                <a:solidFill>
                  <a:srgbClr val="ED4134"/>
                </a:solidFill>
              </a:rPr>
              <a:t>Learn global optimization patterns</a:t>
            </a:r>
            <a:endParaRPr sz="1600" b="1" i="0" u="none" strike="noStrike" cap="none">
              <a:solidFill>
                <a:srgbClr val="ED4134"/>
              </a:solidFill>
            </a:endParaRPr>
          </a:p>
          <a:p>
            <a:pPr marL="914400" marR="0" lvl="1" indent="-292100" algn="l" rtl="0">
              <a:lnSpc>
                <a:spcPct val="115000"/>
              </a:lnSpc>
              <a:spcBef>
                <a:spcPts val="0"/>
              </a:spcBef>
              <a:spcAft>
                <a:spcPts val="0"/>
              </a:spcAft>
              <a:buClr>
                <a:srgbClr val="ED4134"/>
              </a:buClr>
              <a:buSzPts val="1000"/>
              <a:buChar char="◆"/>
            </a:pPr>
            <a:r>
              <a:rPr lang="en-US" sz="1600" b="1" i="0" u="none" strike="noStrike" cap="none">
                <a:solidFill>
                  <a:srgbClr val="ED4134"/>
                </a:solidFill>
              </a:rPr>
              <a:t>Scale more efficiently with channel count</a:t>
            </a:r>
            <a:endParaRPr sz="1600" b="1" i="0" u="none" strike="noStrike" cap="none">
              <a:solidFill>
                <a:srgbClr val="ED4134"/>
              </a:solidFill>
            </a:endParaRPr>
          </a:p>
          <a:p>
            <a:pPr marL="914400" marR="0" lvl="1" indent="-292100" algn="l" rtl="0">
              <a:lnSpc>
                <a:spcPct val="115000"/>
              </a:lnSpc>
              <a:spcBef>
                <a:spcPts val="0"/>
              </a:spcBef>
              <a:spcAft>
                <a:spcPts val="0"/>
              </a:spcAft>
              <a:buClr>
                <a:srgbClr val="ED4134"/>
              </a:buClr>
              <a:buSzPts val="1000"/>
              <a:buChar char="◆"/>
            </a:pPr>
            <a:r>
              <a:rPr lang="en-US" sz="1600" b="1" i="0" u="none" strike="noStrike" cap="none">
                <a:solidFill>
                  <a:srgbClr val="ED4134"/>
                </a:solidFill>
              </a:rPr>
              <a:t>Achieve faster convergence</a:t>
            </a:r>
            <a:endParaRPr sz="1600" b="1" i="0" u="none" strike="noStrike" cap="none">
              <a:solidFill>
                <a:srgbClr val="ED4134"/>
              </a:solidFill>
            </a:endParaRPr>
          </a:p>
          <a:p>
            <a:pPr marL="914400" marR="0" lvl="1" indent="-292100" algn="l" rtl="0">
              <a:lnSpc>
                <a:spcPct val="115000"/>
              </a:lnSpc>
              <a:spcBef>
                <a:spcPts val="0"/>
              </a:spcBef>
              <a:spcAft>
                <a:spcPts val="0"/>
              </a:spcAft>
              <a:buClr>
                <a:srgbClr val="ED4134"/>
              </a:buClr>
              <a:buSzPts val="1000"/>
              <a:buChar char="◆"/>
            </a:pPr>
            <a:r>
              <a:rPr lang="en-US" sz="1600" b="1" i="0" u="none" strike="noStrike" cap="none">
                <a:solidFill>
                  <a:srgbClr val="ED4134"/>
                </a:solidFill>
              </a:rPr>
              <a:t>Maintain stability without continuous perturbation</a:t>
            </a:r>
            <a:endParaRPr sz="2400" b="1" i="0" u="none" strike="noStrike" cap="none">
              <a:solidFill>
                <a:srgbClr val="ED4134"/>
              </a:solidFill>
            </a:endParaRPr>
          </a:p>
        </p:txBody>
      </p:sp>
      <p:grpSp>
        <p:nvGrpSpPr>
          <p:cNvPr id="1149" name="Google Shape;1149;g32472d88e5b_0_79"/>
          <p:cNvGrpSpPr/>
          <p:nvPr/>
        </p:nvGrpSpPr>
        <p:grpSpPr>
          <a:xfrm>
            <a:off x="229327" y="3194013"/>
            <a:ext cx="4777508" cy="3385298"/>
            <a:chOff x="229327" y="3194013"/>
            <a:chExt cx="4777508" cy="3385298"/>
          </a:xfrm>
        </p:grpSpPr>
        <p:sp>
          <p:nvSpPr>
            <p:cNvPr id="1150" name="Google Shape;1150;g32472d88e5b_0_79"/>
            <p:cNvSpPr/>
            <p:nvPr/>
          </p:nvSpPr>
          <p:spPr>
            <a:xfrm>
              <a:off x="3711200" y="5992050"/>
              <a:ext cx="1136700" cy="123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151" name="Google Shape;1151;g32472d88e5b_0_79"/>
            <p:cNvGrpSpPr/>
            <p:nvPr/>
          </p:nvGrpSpPr>
          <p:grpSpPr>
            <a:xfrm>
              <a:off x="229327" y="3194013"/>
              <a:ext cx="4777508" cy="3385298"/>
              <a:chOff x="6871775" y="3365709"/>
              <a:chExt cx="4455799" cy="3157338"/>
            </a:xfrm>
          </p:grpSpPr>
          <p:cxnSp>
            <p:nvCxnSpPr>
              <p:cNvPr id="1152" name="Google Shape;1152;g32472d88e5b_0_79"/>
              <p:cNvCxnSpPr/>
              <p:nvPr/>
            </p:nvCxnSpPr>
            <p:spPr>
              <a:xfrm rot="10800000">
                <a:off x="10039717" y="4078435"/>
                <a:ext cx="252900" cy="335400"/>
              </a:xfrm>
              <a:prstGeom prst="straightConnector1">
                <a:avLst/>
              </a:prstGeom>
              <a:noFill/>
              <a:ln w="25400" cap="flat" cmpd="sng">
                <a:solidFill>
                  <a:srgbClr val="0433FF"/>
                </a:solidFill>
                <a:prstDash val="solid"/>
                <a:round/>
                <a:headEnd type="none" w="sm" len="sm"/>
                <a:tailEnd type="triangle" w="med" len="med"/>
              </a:ln>
              <a:effectLst>
                <a:outerShdw blurRad="38100" dist="20000" dir="5400000" rotWithShape="0">
                  <a:srgbClr val="000000">
                    <a:alpha val="36470"/>
                  </a:srgbClr>
                </a:outerShdw>
              </a:effectLst>
            </p:spPr>
          </p:cxnSp>
          <p:sp>
            <p:nvSpPr>
              <p:cNvPr id="1153" name="Google Shape;1153;g32472d88e5b_0_79"/>
              <p:cNvSpPr txBox="1"/>
              <p:nvPr/>
            </p:nvSpPr>
            <p:spPr>
              <a:xfrm>
                <a:off x="9477350" y="4498439"/>
                <a:ext cx="1773000" cy="5517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433FF"/>
                  </a:buClr>
                  <a:buSzPts val="1200"/>
                  <a:buFont typeface="Arial"/>
                  <a:buNone/>
                </a:pPr>
                <a:r>
                  <a:rPr lang="en-US" sz="1600" b="0" i="0" u="none" strike="noStrike" cap="none">
                    <a:solidFill>
                      <a:srgbClr val="0433FF"/>
                    </a:solidFill>
                    <a:latin typeface="Arial"/>
                    <a:ea typeface="Arial"/>
                    <a:cs typeface="Arial"/>
                    <a:sym typeface="Arial"/>
                  </a:rPr>
                  <a:t>Traditional approach (SPGD)</a:t>
                </a:r>
                <a:endParaRPr sz="1600" b="0" i="0" u="none" strike="noStrike" cap="none">
                  <a:solidFill>
                    <a:srgbClr val="000000"/>
                  </a:solidFill>
                  <a:latin typeface="Arial"/>
                  <a:ea typeface="Arial"/>
                  <a:cs typeface="Arial"/>
                  <a:sym typeface="Arial"/>
                </a:endParaRPr>
              </a:p>
            </p:txBody>
          </p:sp>
          <p:sp>
            <p:nvSpPr>
              <p:cNvPr id="1154" name="Google Shape;1154;g32472d88e5b_0_79"/>
              <p:cNvSpPr txBox="1"/>
              <p:nvPr/>
            </p:nvSpPr>
            <p:spPr>
              <a:xfrm>
                <a:off x="7123708" y="3365709"/>
                <a:ext cx="3913500" cy="4305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1200"/>
                  </a:spcAft>
                  <a:buClr>
                    <a:srgbClr val="000000"/>
                  </a:buClr>
                  <a:buSzPts val="1800"/>
                  <a:buFont typeface="Arial"/>
                  <a:buNone/>
                </a:pPr>
                <a:r>
                  <a:rPr lang="en-US" sz="1800" b="1" i="0" u="none" strike="noStrike" cap="none">
                    <a:solidFill>
                      <a:srgbClr val="000000"/>
                    </a:solidFill>
                    <a:latin typeface="Arial"/>
                    <a:ea typeface="Arial"/>
                    <a:cs typeface="Arial"/>
                    <a:sym typeface="Arial"/>
                  </a:rPr>
                  <a:t>Simulation on 9x9 (81) input beams</a:t>
                </a:r>
                <a:endParaRPr sz="1800" b="1" i="0" u="none" strike="noStrike" cap="none">
                  <a:solidFill>
                    <a:srgbClr val="000000"/>
                  </a:solidFill>
                  <a:latin typeface="Arial"/>
                  <a:ea typeface="Arial"/>
                  <a:cs typeface="Arial"/>
                  <a:sym typeface="Arial"/>
                </a:endParaRPr>
              </a:p>
            </p:txBody>
          </p:sp>
          <p:pic>
            <p:nvPicPr>
              <p:cNvPr id="1155" name="Google Shape;1155;g32472d88e5b_0_79" descr="Screen Shot 2020-10-01 at 8.44.13 AM.png"/>
              <p:cNvPicPr preferRelativeResize="0"/>
              <p:nvPr/>
            </p:nvPicPr>
            <p:blipFill rotWithShape="1">
              <a:blip r:embed="rId5">
                <a:alphaModFix/>
              </a:blip>
              <a:srcRect/>
              <a:stretch/>
            </p:blipFill>
            <p:spPr>
              <a:xfrm>
                <a:off x="6871775" y="3813650"/>
                <a:ext cx="4455799" cy="2709397"/>
              </a:xfrm>
              <a:prstGeom prst="rect">
                <a:avLst/>
              </a:prstGeom>
              <a:noFill/>
              <a:ln>
                <a:noFill/>
              </a:ln>
            </p:spPr>
          </p:pic>
        </p:grpSp>
      </p:grpSp>
      <p:grpSp>
        <p:nvGrpSpPr>
          <p:cNvPr id="1156" name="Google Shape;1156;g32472d88e5b_0_79"/>
          <p:cNvGrpSpPr/>
          <p:nvPr/>
        </p:nvGrpSpPr>
        <p:grpSpPr>
          <a:xfrm>
            <a:off x="3023025" y="3958197"/>
            <a:ext cx="1901011" cy="1041861"/>
            <a:chOff x="9477350" y="4078435"/>
            <a:chExt cx="1773000" cy="971704"/>
          </a:xfrm>
        </p:grpSpPr>
        <p:cxnSp>
          <p:nvCxnSpPr>
            <p:cNvPr id="1157" name="Google Shape;1157;g32472d88e5b_0_79"/>
            <p:cNvCxnSpPr/>
            <p:nvPr/>
          </p:nvCxnSpPr>
          <p:spPr>
            <a:xfrm rot="10800000">
              <a:off x="10039717" y="4078435"/>
              <a:ext cx="252900" cy="335400"/>
            </a:xfrm>
            <a:prstGeom prst="straightConnector1">
              <a:avLst/>
            </a:prstGeom>
            <a:noFill/>
            <a:ln w="25400" cap="flat" cmpd="sng">
              <a:solidFill>
                <a:srgbClr val="0433FF"/>
              </a:solidFill>
              <a:prstDash val="solid"/>
              <a:round/>
              <a:headEnd type="none" w="sm" len="sm"/>
              <a:tailEnd type="triangle" w="med" len="med"/>
            </a:ln>
            <a:effectLst>
              <a:outerShdw blurRad="38100" dist="20000" dir="5400000" rotWithShape="0">
                <a:srgbClr val="000000">
                  <a:alpha val="36470"/>
                </a:srgbClr>
              </a:outerShdw>
            </a:effectLst>
          </p:spPr>
        </p:cxnSp>
        <p:sp>
          <p:nvSpPr>
            <p:cNvPr id="1158" name="Google Shape;1158;g32472d88e5b_0_79"/>
            <p:cNvSpPr txBox="1"/>
            <p:nvPr/>
          </p:nvSpPr>
          <p:spPr>
            <a:xfrm>
              <a:off x="9477350" y="4498439"/>
              <a:ext cx="1773000" cy="5517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433FF"/>
                </a:buClr>
                <a:buSzPts val="1200"/>
                <a:buFont typeface="Arial"/>
                <a:buNone/>
              </a:pPr>
              <a:r>
                <a:rPr lang="en-US" sz="1600" b="0" i="0" u="none" strike="noStrike" cap="none">
                  <a:solidFill>
                    <a:srgbClr val="0433FF"/>
                  </a:solidFill>
                  <a:latin typeface="Arial"/>
                  <a:ea typeface="Arial"/>
                  <a:cs typeface="Arial"/>
                  <a:sym typeface="Arial"/>
                </a:rPr>
                <a:t>Traditional approach (SPGD)</a:t>
              </a:r>
              <a:endParaRPr sz="1600" b="0" i="0" u="none" strike="noStrike" cap="none">
                <a:solidFill>
                  <a:srgbClr val="000000"/>
                </a:solidFill>
                <a:latin typeface="Arial"/>
                <a:ea typeface="Arial"/>
                <a:cs typeface="Arial"/>
                <a:sym typeface="Arial"/>
              </a:endParaRPr>
            </a:p>
          </p:txBody>
        </p:sp>
      </p:grpSp>
      <p:grpSp>
        <p:nvGrpSpPr>
          <p:cNvPr id="1159" name="Google Shape;1159;g32472d88e5b_0_79"/>
          <p:cNvGrpSpPr/>
          <p:nvPr/>
        </p:nvGrpSpPr>
        <p:grpSpPr>
          <a:xfrm>
            <a:off x="934020" y="3847822"/>
            <a:ext cx="754285" cy="507484"/>
            <a:chOff x="9567953" y="4127446"/>
            <a:chExt cx="703493" cy="473311"/>
          </a:xfrm>
        </p:grpSpPr>
        <p:cxnSp>
          <p:nvCxnSpPr>
            <p:cNvPr id="1160" name="Google Shape;1160;g32472d88e5b_0_79"/>
            <p:cNvCxnSpPr/>
            <p:nvPr/>
          </p:nvCxnSpPr>
          <p:spPr>
            <a:xfrm rot="10800000">
              <a:off x="9567953" y="4127446"/>
              <a:ext cx="252900" cy="335400"/>
            </a:xfrm>
            <a:prstGeom prst="straightConnector1">
              <a:avLst/>
            </a:prstGeom>
            <a:noFill/>
            <a:ln w="25400" cap="flat" cmpd="sng">
              <a:solidFill>
                <a:srgbClr val="ED4134"/>
              </a:solidFill>
              <a:prstDash val="solid"/>
              <a:round/>
              <a:headEnd type="none" w="sm" len="sm"/>
              <a:tailEnd type="triangle" w="med" len="med"/>
            </a:ln>
            <a:effectLst>
              <a:outerShdw blurRad="38100" dist="20000" dir="5400000" rotWithShape="0">
                <a:srgbClr val="000000">
                  <a:alpha val="36470"/>
                </a:srgbClr>
              </a:outerShdw>
            </a:effectLst>
          </p:spPr>
        </p:cxnSp>
        <p:sp>
          <p:nvSpPr>
            <p:cNvPr id="1161" name="Google Shape;1161;g32472d88e5b_0_79"/>
            <p:cNvSpPr txBox="1"/>
            <p:nvPr/>
          </p:nvSpPr>
          <p:spPr>
            <a:xfrm>
              <a:off x="9593746" y="4412657"/>
              <a:ext cx="677700" cy="188100"/>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433FF"/>
                </a:buClr>
                <a:buSzPts val="1200"/>
                <a:buFont typeface="Arial"/>
                <a:buNone/>
              </a:pPr>
              <a:r>
                <a:rPr lang="en-US" sz="1600">
                  <a:solidFill>
                    <a:srgbClr val="ED4134"/>
                  </a:solidFill>
                </a:rPr>
                <a:t>ML</a:t>
              </a:r>
              <a:endParaRPr sz="1600" b="0" i="0" u="none" strike="noStrike" cap="none">
                <a:solidFill>
                  <a:srgbClr val="ED4134"/>
                </a:solidFill>
                <a:latin typeface="Arial"/>
                <a:ea typeface="Arial"/>
                <a:cs typeface="Arial"/>
                <a:sym typeface="Arial"/>
              </a:endParaRPr>
            </a:p>
          </p:txBody>
        </p:sp>
      </p:grpSp>
      <p:sp>
        <p:nvSpPr>
          <p:cNvPr id="1162" name="Google Shape;1162;g32472d88e5b_0_79"/>
          <p:cNvSpPr txBox="1"/>
          <p:nvPr/>
        </p:nvSpPr>
        <p:spPr>
          <a:xfrm>
            <a:off x="305000" y="6579300"/>
            <a:ext cx="6444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solidFill>
                  <a:schemeClr val="dk1"/>
                </a:solidFill>
              </a:rPr>
              <a:t>D. Wang, IEEE Journal of Quantum Electronics, 3204437, (2022), Opt. Lett. 42, 4422 (2017), Opt. Lett. 43, 3269 (2018)</a:t>
            </a:r>
            <a:endParaRPr sz="9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g32472d88e5b_0_159"/>
          <p:cNvSpPr txBox="1">
            <a:spLocks noGrp="1"/>
          </p:cNvSpPr>
          <p:nvPr>
            <p:ph type="body" idx="2"/>
          </p:nvPr>
        </p:nvSpPr>
        <p:spPr>
          <a:xfrm>
            <a:off x="0" y="-13425"/>
            <a:ext cx="12192000" cy="951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560"/>
              </a:spcBef>
              <a:spcAft>
                <a:spcPts val="0"/>
              </a:spcAft>
              <a:buSzPts val="2800"/>
              <a:buNone/>
            </a:pPr>
            <a:r>
              <a:rPr lang="en-US"/>
              <a:t>ML Control Achieves High Stability and Fast Convergence of 3X3 Spatial Combining</a:t>
            </a:r>
            <a:endParaRPr/>
          </a:p>
        </p:txBody>
      </p:sp>
      <p:sp>
        <p:nvSpPr>
          <p:cNvPr id="1169" name="Google Shape;1169;g32472d88e5b_0_159"/>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33</a:t>
            </a:fld>
            <a:endParaRPr/>
          </a:p>
        </p:txBody>
      </p:sp>
      <p:grpSp>
        <p:nvGrpSpPr>
          <p:cNvPr id="1170" name="Google Shape;1170;g32472d88e5b_0_159"/>
          <p:cNvGrpSpPr/>
          <p:nvPr/>
        </p:nvGrpSpPr>
        <p:grpSpPr>
          <a:xfrm>
            <a:off x="6158148" y="4272600"/>
            <a:ext cx="2023002" cy="1965127"/>
            <a:chOff x="7627350" y="3352775"/>
            <a:chExt cx="940275" cy="940252"/>
          </a:xfrm>
        </p:grpSpPr>
        <p:pic>
          <p:nvPicPr>
            <p:cNvPr id="1171" name="Google Shape;1171;g32472d88e5b_0_159"/>
            <p:cNvPicPr preferRelativeResize="0"/>
            <p:nvPr/>
          </p:nvPicPr>
          <p:blipFill rotWithShape="1">
            <a:blip r:embed="rId3">
              <a:alphaModFix/>
            </a:blip>
            <a:srcRect/>
            <a:stretch/>
          </p:blipFill>
          <p:spPr>
            <a:xfrm>
              <a:off x="7627350" y="3352775"/>
              <a:ext cx="940275" cy="940252"/>
            </a:xfrm>
            <a:prstGeom prst="rect">
              <a:avLst/>
            </a:prstGeom>
            <a:noFill/>
            <a:ln>
              <a:noFill/>
            </a:ln>
          </p:spPr>
        </p:pic>
        <p:sp>
          <p:nvSpPr>
            <p:cNvPr id="1172" name="Google Shape;1172;g32472d88e5b_0_159"/>
            <p:cNvSpPr txBox="1"/>
            <p:nvPr/>
          </p:nvSpPr>
          <p:spPr>
            <a:xfrm>
              <a:off x="7634277" y="3352778"/>
              <a:ext cx="867600" cy="1989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800"/>
                </a:spcBef>
                <a:spcAft>
                  <a:spcPts val="0"/>
                </a:spcAft>
                <a:buClr>
                  <a:srgbClr val="000000"/>
                </a:buClr>
                <a:buSzPts val="2000"/>
                <a:buFont typeface="Arial"/>
                <a:buNone/>
              </a:pPr>
              <a:r>
                <a:rPr lang="en-US" sz="1500">
                  <a:solidFill>
                    <a:schemeClr val="lt1"/>
                  </a:solidFill>
                </a:rPr>
                <a:t>Free Run</a:t>
              </a:r>
              <a:endParaRPr sz="1500" b="0" i="0" u="none" strike="noStrike" cap="none">
                <a:solidFill>
                  <a:schemeClr val="lt1"/>
                </a:solidFill>
                <a:latin typeface="Arial"/>
                <a:ea typeface="Arial"/>
                <a:cs typeface="Arial"/>
                <a:sym typeface="Arial"/>
              </a:endParaRPr>
            </a:p>
          </p:txBody>
        </p:sp>
      </p:grpSp>
      <p:grpSp>
        <p:nvGrpSpPr>
          <p:cNvPr id="1173" name="Google Shape;1173;g32472d88e5b_0_159"/>
          <p:cNvGrpSpPr/>
          <p:nvPr/>
        </p:nvGrpSpPr>
        <p:grpSpPr>
          <a:xfrm>
            <a:off x="5268145" y="1090672"/>
            <a:ext cx="6766557" cy="2346785"/>
            <a:chOff x="213004" y="1088665"/>
            <a:chExt cx="8477270" cy="2346785"/>
          </a:xfrm>
        </p:grpSpPr>
        <p:grpSp>
          <p:nvGrpSpPr>
            <p:cNvPr id="1174" name="Google Shape;1174;g32472d88e5b_0_159"/>
            <p:cNvGrpSpPr/>
            <p:nvPr/>
          </p:nvGrpSpPr>
          <p:grpSpPr>
            <a:xfrm>
              <a:off x="213004" y="1088665"/>
              <a:ext cx="8477270" cy="2270582"/>
              <a:chOff x="1995423" y="1037968"/>
              <a:chExt cx="7686345" cy="2058738"/>
            </a:xfrm>
          </p:grpSpPr>
          <p:pic>
            <p:nvPicPr>
              <p:cNvPr id="1175" name="Google Shape;1175;g32472d88e5b_0_159"/>
              <p:cNvPicPr preferRelativeResize="0"/>
              <p:nvPr/>
            </p:nvPicPr>
            <p:blipFill rotWithShape="1">
              <a:blip r:embed="rId4">
                <a:alphaModFix/>
              </a:blip>
              <a:srcRect/>
              <a:stretch/>
            </p:blipFill>
            <p:spPr>
              <a:xfrm>
                <a:off x="1995423" y="1037968"/>
                <a:ext cx="7686345" cy="1898712"/>
              </a:xfrm>
              <a:prstGeom prst="rect">
                <a:avLst/>
              </a:prstGeom>
              <a:noFill/>
              <a:ln>
                <a:noFill/>
              </a:ln>
            </p:spPr>
          </p:pic>
          <p:grpSp>
            <p:nvGrpSpPr>
              <p:cNvPr id="1176" name="Google Shape;1176;g32472d88e5b_0_159"/>
              <p:cNvGrpSpPr/>
              <p:nvPr/>
            </p:nvGrpSpPr>
            <p:grpSpPr>
              <a:xfrm>
                <a:off x="4913523" y="2328646"/>
                <a:ext cx="940273" cy="768060"/>
                <a:chOff x="4868875" y="2115550"/>
                <a:chExt cx="1005425" cy="790023"/>
              </a:xfrm>
            </p:grpSpPr>
            <p:pic>
              <p:nvPicPr>
                <p:cNvPr id="1177" name="Google Shape;1177;g32472d88e5b_0_159"/>
                <p:cNvPicPr preferRelativeResize="0"/>
                <p:nvPr/>
              </p:nvPicPr>
              <p:blipFill rotWithShape="1">
                <a:blip r:embed="rId5">
                  <a:alphaModFix/>
                </a:blip>
                <a:srcRect l="9078" r="11976" b="14155"/>
                <a:stretch/>
              </p:blipFill>
              <p:spPr>
                <a:xfrm>
                  <a:off x="4868875" y="2115550"/>
                  <a:ext cx="1005425" cy="773600"/>
                </a:xfrm>
                <a:prstGeom prst="rect">
                  <a:avLst/>
                </a:prstGeom>
                <a:noFill/>
                <a:ln>
                  <a:noFill/>
                </a:ln>
              </p:spPr>
            </p:pic>
            <p:sp>
              <p:nvSpPr>
                <p:cNvPr id="1178" name="Google Shape;1178;g32472d88e5b_0_159"/>
                <p:cNvSpPr/>
                <p:nvPr/>
              </p:nvSpPr>
              <p:spPr>
                <a:xfrm>
                  <a:off x="5658550" y="2722250"/>
                  <a:ext cx="195300" cy="61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g32472d88e5b_0_159"/>
                <p:cNvSpPr/>
                <p:nvPr/>
              </p:nvSpPr>
              <p:spPr>
                <a:xfrm>
                  <a:off x="5399825" y="2805450"/>
                  <a:ext cx="327900" cy="61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g32472d88e5b_0_159"/>
                <p:cNvSpPr/>
                <p:nvPr/>
              </p:nvSpPr>
              <p:spPr>
                <a:xfrm>
                  <a:off x="4886950" y="2844373"/>
                  <a:ext cx="229200" cy="61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81" name="Google Shape;1181;g32472d88e5b_0_159"/>
              <p:cNvSpPr/>
              <p:nvPr/>
            </p:nvSpPr>
            <p:spPr>
              <a:xfrm>
                <a:off x="4905500" y="2034325"/>
                <a:ext cx="1054200" cy="294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82" name="Google Shape;1182;g32472d88e5b_0_159"/>
            <p:cNvSpPr/>
            <p:nvPr/>
          </p:nvSpPr>
          <p:spPr>
            <a:xfrm>
              <a:off x="3371775" y="2484150"/>
              <a:ext cx="1143900" cy="951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83" name="Google Shape;1183;g32472d88e5b_0_159"/>
          <p:cNvGrpSpPr/>
          <p:nvPr/>
        </p:nvGrpSpPr>
        <p:grpSpPr>
          <a:xfrm>
            <a:off x="98598" y="1387410"/>
            <a:ext cx="4689971" cy="5251202"/>
            <a:chOff x="1923496" y="3549150"/>
            <a:chExt cx="5116704" cy="3034675"/>
          </a:xfrm>
        </p:grpSpPr>
        <p:pic>
          <p:nvPicPr>
            <p:cNvPr id="1184" name="Google Shape;1184;g32472d88e5b_0_159"/>
            <p:cNvPicPr preferRelativeResize="0"/>
            <p:nvPr/>
          </p:nvPicPr>
          <p:blipFill rotWithShape="1">
            <a:blip r:embed="rId6">
              <a:alphaModFix/>
            </a:blip>
            <a:srcRect l="3237" t="23919" r="61495" b="11676"/>
            <a:stretch/>
          </p:blipFill>
          <p:spPr>
            <a:xfrm>
              <a:off x="1923500" y="3549150"/>
              <a:ext cx="5116700" cy="3034675"/>
            </a:xfrm>
            <a:prstGeom prst="rect">
              <a:avLst/>
            </a:prstGeom>
            <a:noFill/>
            <a:ln>
              <a:noFill/>
            </a:ln>
          </p:spPr>
        </p:pic>
        <p:sp>
          <p:nvSpPr>
            <p:cNvPr id="1185" name="Google Shape;1185;g32472d88e5b_0_159"/>
            <p:cNvSpPr txBox="1"/>
            <p:nvPr/>
          </p:nvSpPr>
          <p:spPr>
            <a:xfrm>
              <a:off x="1923496" y="5332518"/>
              <a:ext cx="2445600" cy="258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700" b="1" i="0" u="none" strike="noStrike" cap="none">
                  <a:solidFill>
                    <a:schemeClr val="dk1"/>
                  </a:solidFill>
                  <a:latin typeface="Arial"/>
                  <a:ea typeface="Arial"/>
                  <a:cs typeface="Arial"/>
                  <a:sym typeface="Arial"/>
                </a:rPr>
                <a:t>Control Variables</a:t>
              </a:r>
              <a:endParaRPr sz="1700" b="1" i="0" u="none" strike="noStrike" cap="none">
                <a:solidFill>
                  <a:schemeClr val="dk1"/>
                </a:solidFill>
                <a:latin typeface="Arial"/>
                <a:ea typeface="Arial"/>
                <a:cs typeface="Arial"/>
                <a:sym typeface="Arial"/>
              </a:endParaRPr>
            </a:p>
          </p:txBody>
        </p:sp>
      </p:grpSp>
      <p:sp>
        <p:nvSpPr>
          <p:cNvPr id="1186" name="Google Shape;1186;g32472d88e5b_0_159"/>
          <p:cNvSpPr txBox="1"/>
          <p:nvPr/>
        </p:nvSpPr>
        <p:spPr>
          <a:xfrm>
            <a:off x="4948775" y="3442450"/>
            <a:ext cx="7086000" cy="794100"/>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0"/>
              </a:spcBef>
              <a:spcAft>
                <a:spcPts val="1200"/>
              </a:spcAft>
              <a:buClr>
                <a:srgbClr val="000000"/>
              </a:buClr>
              <a:buSzPts val="1500"/>
              <a:buFont typeface="Arial"/>
              <a:buNone/>
            </a:pPr>
            <a:r>
              <a:rPr lang="en-US" sz="1800" b="1" i="0" u="none" strike="noStrike" cap="none">
                <a:solidFill>
                  <a:srgbClr val="00303C"/>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Measured results on 3x3 spatial combining</a:t>
            </a:r>
            <a:r>
              <a:rPr lang="en-US" sz="1800" b="1" i="0" u="none" strike="noStrike" cap="none">
                <a:solidFill>
                  <a:srgbClr val="00303C"/>
                </a:solidFill>
              </a:rPr>
              <a:t> achieves </a:t>
            </a:r>
            <a:r>
              <a:rPr lang="en-US" sz="1800" b="1">
                <a:solidFill>
                  <a:srgbClr val="00303C"/>
                </a:solidFill>
              </a:rPr>
              <a:t>0.4% stability &amp; 95% efficiency.</a:t>
            </a:r>
            <a:endParaRPr sz="1800" b="1" i="0" u="none" strike="noStrike" cap="none">
              <a:solidFill>
                <a:srgbClr val="00303C"/>
              </a:solidFill>
            </a:endParaRPr>
          </a:p>
        </p:txBody>
      </p:sp>
      <p:sp>
        <p:nvSpPr>
          <p:cNvPr id="1187" name="Google Shape;1187;g32472d88e5b_0_159"/>
          <p:cNvSpPr txBox="1"/>
          <p:nvPr/>
        </p:nvSpPr>
        <p:spPr>
          <a:xfrm>
            <a:off x="4840625" y="-1148975"/>
            <a:ext cx="6127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2"/>
              </a:solidFill>
              <a:latin typeface="Arial"/>
              <a:ea typeface="Arial"/>
              <a:cs typeface="Arial"/>
              <a:sym typeface="Arial"/>
            </a:endParaRPr>
          </a:p>
        </p:txBody>
      </p:sp>
      <p:sp>
        <p:nvSpPr>
          <p:cNvPr id="1188" name="Google Shape;1188;g32472d88e5b_0_159"/>
          <p:cNvSpPr txBox="1"/>
          <p:nvPr/>
        </p:nvSpPr>
        <p:spPr>
          <a:xfrm>
            <a:off x="333325" y="1090675"/>
            <a:ext cx="22416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700" b="1">
                <a:solidFill>
                  <a:schemeClr val="dk1"/>
                </a:solidFill>
              </a:rPr>
              <a:t>Power</a:t>
            </a:r>
            <a:endParaRPr sz="1700" b="1" i="0" u="none" strike="noStrike" cap="none">
              <a:solidFill>
                <a:schemeClr val="dk1"/>
              </a:solidFill>
              <a:latin typeface="Arial"/>
              <a:ea typeface="Arial"/>
              <a:cs typeface="Arial"/>
              <a:sym typeface="Arial"/>
            </a:endParaRPr>
          </a:p>
        </p:txBody>
      </p:sp>
      <p:grpSp>
        <p:nvGrpSpPr>
          <p:cNvPr id="1189" name="Google Shape;1189;g32472d88e5b_0_159"/>
          <p:cNvGrpSpPr/>
          <p:nvPr/>
        </p:nvGrpSpPr>
        <p:grpSpPr>
          <a:xfrm>
            <a:off x="9249300" y="4272600"/>
            <a:ext cx="2078275" cy="2004900"/>
            <a:chOff x="9249300" y="4653600"/>
            <a:chExt cx="2078275" cy="2004900"/>
          </a:xfrm>
        </p:grpSpPr>
        <p:pic>
          <p:nvPicPr>
            <p:cNvPr id="1190" name="Google Shape;1190;g32472d88e5b_0_159"/>
            <p:cNvPicPr preferRelativeResize="0"/>
            <p:nvPr/>
          </p:nvPicPr>
          <p:blipFill rotWithShape="1">
            <a:blip r:embed="rId7">
              <a:alphaModFix/>
            </a:blip>
            <a:srcRect l="50557" r="1163" b="11331"/>
            <a:stretch/>
          </p:blipFill>
          <p:spPr>
            <a:xfrm>
              <a:off x="9249300" y="4653600"/>
              <a:ext cx="2078275" cy="2004900"/>
            </a:xfrm>
            <a:prstGeom prst="rect">
              <a:avLst/>
            </a:prstGeom>
            <a:noFill/>
            <a:ln>
              <a:noFill/>
            </a:ln>
          </p:spPr>
        </p:pic>
        <p:sp>
          <p:nvSpPr>
            <p:cNvPr id="1191" name="Google Shape;1191;g32472d88e5b_0_159"/>
            <p:cNvSpPr txBox="1"/>
            <p:nvPr/>
          </p:nvSpPr>
          <p:spPr>
            <a:xfrm>
              <a:off x="9249302" y="4723450"/>
              <a:ext cx="18666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800"/>
                </a:spcBef>
                <a:spcAft>
                  <a:spcPts val="0"/>
                </a:spcAft>
                <a:buClr>
                  <a:srgbClr val="000000"/>
                </a:buClr>
                <a:buSzPts val="2000"/>
                <a:buFont typeface="Arial"/>
                <a:buNone/>
              </a:pPr>
              <a:r>
                <a:rPr lang="en-US" sz="1500">
                  <a:solidFill>
                    <a:schemeClr val="lt1"/>
                  </a:solidFill>
                </a:rPr>
                <a:t>Locked</a:t>
              </a:r>
              <a:endParaRPr sz="1500" b="0" i="0" u="none" strike="noStrike" cap="none">
                <a:solidFill>
                  <a:schemeClr val="lt1"/>
                </a:solidFill>
                <a:latin typeface="Arial"/>
                <a:ea typeface="Arial"/>
                <a:cs typeface="Arial"/>
                <a:sym typeface="Arial"/>
              </a:endParaRPr>
            </a:p>
          </p:txBody>
        </p:sp>
      </p:grpSp>
      <p:sp>
        <p:nvSpPr>
          <p:cNvPr id="1192" name="Google Shape;1192;g32472d88e5b_0_159"/>
          <p:cNvSpPr txBox="1"/>
          <p:nvPr/>
        </p:nvSpPr>
        <p:spPr>
          <a:xfrm>
            <a:off x="9048125" y="6421575"/>
            <a:ext cx="290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
                <a:solidFill>
                  <a:schemeClr val="dk1"/>
                </a:solidFill>
              </a:rPr>
              <a:t>Q. Du, et al., Optics Express,, (2021)</a:t>
            </a:r>
            <a:endParaRPr sz="700">
              <a:solidFill>
                <a:schemeClr val="dk1"/>
              </a:solidFill>
            </a:endParaRPr>
          </a:p>
          <a:p>
            <a:pPr marL="0" lvl="0" indent="0" algn="just" rtl="0">
              <a:spcBef>
                <a:spcPts val="0"/>
              </a:spcBef>
              <a:spcAft>
                <a:spcPts val="0"/>
              </a:spcAft>
              <a:buNone/>
            </a:pPr>
            <a:r>
              <a:rPr lang="en-US" sz="700">
                <a:solidFill>
                  <a:schemeClr val="dk1"/>
                </a:solidFill>
              </a:rPr>
              <a:t>D. Wang, et. al.,U.S. appl.ser.no. 18/607,954 filed Mar-2024</a:t>
            </a:r>
            <a:endParaRPr sz="700">
              <a:solidFill>
                <a:schemeClr val="dk1"/>
              </a:solidFill>
            </a:endParaRPr>
          </a:p>
        </p:txBody>
      </p:sp>
      <p:sp>
        <p:nvSpPr>
          <p:cNvPr id="1193" name="Google Shape;1193;g32472d88e5b_0_159"/>
          <p:cNvSpPr txBox="1"/>
          <p:nvPr/>
        </p:nvSpPr>
        <p:spPr>
          <a:xfrm>
            <a:off x="6048275" y="6367725"/>
            <a:ext cx="30771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
                <a:solidFill>
                  <a:schemeClr val="dk1"/>
                </a:solidFill>
              </a:rPr>
              <a:t>D. Wang, et al., IEEE  Journal of Quantum Electronics, 3204437, (2022)</a:t>
            </a:r>
            <a:endParaRPr sz="700">
              <a:solidFill>
                <a:schemeClr val="dk1"/>
              </a:solidFill>
            </a:endParaRPr>
          </a:p>
          <a:p>
            <a:pPr marL="0" lvl="0" indent="0" algn="l" rtl="0">
              <a:spcBef>
                <a:spcPts val="0"/>
              </a:spcBef>
              <a:spcAft>
                <a:spcPts val="0"/>
              </a:spcAft>
              <a:buNone/>
            </a:pPr>
            <a:r>
              <a:rPr lang="en-US" sz="700">
                <a:solidFill>
                  <a:schemeClr val="dk1"/>
                </a:solidFill>
              </a:rPr>
              <a:t>Q. Du, et al., Optics Express. Apr 11;30(8):12639-12653, (2022)</a:t>
            </a:r>
            <a:endParaRPr sz="700">
              <a:solidFill>
                <a:schemeClr val="dk1"/>
              </a:solidFill>
            </a:endParaRPr>
          </a:p>
          <a:p>
            <a:pPr marL="0" lvl="0" indent="0" algn="l" rtl="0">
              <a:spcBef>
                <a:spcPts val="0"/>
              </a:spcBef>
              <a:spcAft>
                <a:spcPts val="0"/>
              </a:spcAft>
              <a:buNone/>
            </a:pPr>
            <a:r>
              <a:rPr lang="en-US" sz="700">
                <a:solidFill>
                  <a:schemeClr val="dk1"/>
                </a:solidFill>
              </a:rPr>
              <a:t>D. Wang, et al., Optics Express, vol. 29, no. 4, pp. 5694–5709, (2021)</a:t>
            </a:r>
            <a:endParaRPr sz="7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g3245f3b6b88_4_717"/>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480"/>
              </a:spcBef>
              <a:spcAft>
                <a:spcPts val="0"/>
              </a:spcAft>
              <a:buSzPts val="2400"/>
              <a:buNone/>
            </a:pPr>
            <a:r>
              <a:rPr lang="en-US"/>
              <a:t>Conclusion and the Future</a:t>
            </a:r>
            <a:endParaRPr/>
          </a:p>
        </p:txBody>
      </p:sp>
      <p:sp>
        <p:nvSpPr>
          <p:cNvPr id="1200" name="Google Shape;1200;g3245f3b6b88_4_717"/>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1000"/>
              <a:buFont typeface="Times New Roman"/>
              <a:buNone/>
            </a:pPr>
            <a:fld id="{00000000-1234-1234-1234-123412341234}" type="slidenum">
              <a:rPr lang="en-US"/>
              <a:t>34</a:t>
            </a:fld>
            <a:endParaRPr/>
          </a:p>
        </p:txBody>
      </p:sp>
      <p:sp>
        <p:nvSpPr>
          <p:cNvPr id="1201" name="Google Shape;1201;g3245f3b6b88_4_717"/>
          <p:cNvSpPr txBox="1"/>
          <p:nvPr/>
        </p:nvSpPr>
        <p:spPr>
          <a:xfrm>
            <a:off x="526000" y="994000"/>
            <a:ext cx="11288100" cy="562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2"/>
                </a:solidFill>
                <a:latin typeface="Arial"/>
                <a:ea typeface="Arial"/>
                <a:cs typeface="Arial"/>
                <a:sym typeface="Arial"/>
              </a:rPr>
              <a:t>Our current and previous work lays a solid foundation for our goal of bypassing bandwidth limitations inherent in traditional PID feedback systems.</a:t>
            </a:r>
            <a:endParaRPr sz="22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2"/>
                </a:solidFill>
                <a:latin typeface="Arial"/>
                <a:ea typeface="Arial"/>
                <a:cs typeface="Arial"/>
                <a:sym typeface="Arial"/>
              </a:rPr>
              <a:t>This ML-based approach will provide improved stability for next-generation laser-plasma accelerators and laser-driven particle &amp; photon sources.</a:t>
            </a:r>
            <a:endParaRPr sz="2200" b="0"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2"/>
                </a:solidFill>
                <a:latin typeface="Arial"/>
                <a:ea typeface="Arial"/>
                <a:cs typeface="Arial"/>
                <a:sym typeface="Arial"/>
              </a:rPr>
              <a:t>The future work includes</a:t>
            </a:r>
            <a:endParaRPr sz="2200" b="1" i="0" u="none" strike="noStrike" cap="none">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2"/>
              </a:solidFill>
              <a:latin typeface="Arial"/>
              <a:ea typeface="Arial"/>
              <a:cs typeface="Arial"/>
              <a:sym typeface="Arial"/>
            </a:endParaRPr>
          </a:p>
          <a:p>
            <a:pPr marL="457200" marR="0" lvl="0" indent="-368300" algn="l" rtl="0">
              <a:lnSpc>
                <a:spcPct val="100000"/>
              </a:lnSpc>
              <a:spcBef>
                <a:spcPts val="0"/>
              </a:spcBef>
              <a:spcAft>
                <a:spcPts val="0"/>
              </a:spcAft>
              <a:buClr>
                <a:schemeClr val="dk2"/>
              </a:buClr>
              <a:buSzPts val="2200"/>
              <a:buFont typeface="Arial"/>
              <a:buAutoNum type="arabicPeriod"/>
            </a:pPr>
            <a:r>
              <a:rPr lang="en-US" sz="2200">
                <a:solidFill>
                  <a:schemeClr val="dk2"/>
                </a:solidFill>
              </a:rPr>
              <a:t>Expand functionality and use cases of optimization systems.</a:t>
            </a:r>
            <a:endParaRPr sz="2200" b="0" i="0" u="none" strike="noStrike" cap="none">
              <a:solidFill>
                <a:schemeClr val="dk2"/>
              </a:solidFill>
              <a:latin typeface="Arial"/>
              <a:ea typeface="Arial"/>
              <a:cs typeface="Arial"/>
              <a:sym typeface="Arial"/>
            </a:endParaRPr>
          </a:p>
          <a:p>
            <a:pPr marL="914400" marR="0" lvl="0" indent="0" algn="l" rtl="0">
              <a:lnSpc>
                <a:spcPct val="100000"/>
              </a:lnSpc>
              <a:spcBef>
                <a:spcPts val="0"/>
              </a:spcBef>
              <a:spcAft>
                <a:spcPts val="0"/>
              </a:spcAft>
              <a:buNone/>
            </a:pPr>
            <a:endParaRPr sz="2200" b="0" i="0" u="none" strike="noStrike" cap="none">
              <a:solidFill>
                <a:schemeClr val="dk2"/>
              </a:solidFill>
              <a:latin typeface="Arial"/>
              <a:ea typeface="Arial"/>
              <a:cs typeface="Arial"/>
              <a:sym typeface="Arial"/>
            </a:endParaRPr>
          </a:p>
          <a:p>
            <a:pPr marL="457200" marR="0" lvl="0" indent="-368300" algn="l" rtl="0">
              <a:lnSpc>
                <a:spcPct val="100000"/>
              </a:lnSpc>
              <a:spcBef>
                <a:spcPts val="0"/>
              </a:spcBef>
              <a:spcAft>
                <a:spcPts val="0"/>
              </a:spcAft>
              <a:buClr>
                <a:schemeClr val="dk2"/>
              </a:buClr>
              <a:buSzPts val="2200"/>
              <a:buFont typeface="Arial"/>
              <a:buAutoNum type="arabicPeriod"/>
            </a:pPr>
            <a:r>
              <a:rPr lang="en-US" sz="2200" b="0" i="0" u="none" strike="noStrike" cap="none">
                <a:solidFill>
                  <a:schemeClr val="dk2"/>
                </a:solidFill>
                <a:latin typeface="Arial"/>
                <a:ea typeface="Arial"/>
                <a:cs typeface="Arial"/>
                <a:sym typeface="Arial"/>
              </a:rPr>
              <a:t>Using FPGAs to provide low-latency processing (microsecond-scale) essential for real-time beam correction between laser shots empowered by MLP architecture.</a:t>
            </a:r>
            <a:endParaRPr sz="2200" b="0" i="0" u="none" strike="noStrike" cap="none">
              <a:solidFill>
                <a:schemeClr val="dk2"/>
              </a:solidFill>
              <a:latin typeface="Arial"/>
              <a:ea typeface="Arial"/>
              <a:cs typeface="Arial"/>
              <a:sym typeface="Arial"/>
            </a:endParaRPr>
          </a:p>
          <a:p>
            <a:pPr marL="914400" marR="0" lvl="0" indent="0" algn="l" rtl="0">
              <a:lnSpc>
                <a:spcPct val="100000"/>
              </a:lnSpc>
              <a:spcBef>
                <a:spcPts val="0"/>
              </a:spcBef>
              <a:spcAft>
                <a:spcPts val="0"/>
              </a:spcAft>
              <a:buNone/>
            </a:pPr>
            <a:endParaRPr sz="2200" b="0" i="0" u="none" strike="noStrike" cap="none">
              <a:solidFill>
                <a:schemeClr val="dk2"/>
              </a:solidFill>
              <a:latin typeface="Arial"/>
              <a:ea typeface="Arial"/>
              <a:cs typeface="Arial"/>
              <a:sym typeface="Arial"/>
            </a:endParaRPr>
          </a:p>
          <a:p>
            <a:pPr marL="457200" marR="0" lvl="0" indent="-368300" algn="l" rtl="0">
              <a:lnSpc>
                <a:spcPct val="100000"/>
              </a:lnSpc>
              <a:spcBef>
                <a:spcPts val="0"/>
              </a:spcBef>
              <a:spcAft>
                <a:spcPts val="0"/>
              </a:spcAft>
              <a:buClr>
                <a:schemeClr val="dk2"/>
              </a:buClr>
              <a:buSzPts val="2200"/>
              <a:buFont typeface="Arial"/>
              <a:buAutoNum type="arabicPeriod"/>
            </a:pPr>
            <a:r>
              <a:rPr lang="en-US" sz="2200" b="0" i="0" u="none" strike="noStrike" cap="none">
                <a:solidFill>
                  <a:schemeClr val="dk2"/>
                </a:solidFill>
                <a:latin typeface="Arial"/>
                <a:ea typeface="Arial"/>
                <a:cs typeface="Arial"/>
                <a:sym typeface="Arial"/>
              </a:rPr>
              <a:t>Develop user-friendly software packages that abstract the technical complexities allowing scientists to easily implement these stabilization tools in their own laser systems.</a:t>
            </a:r>
            <a:endParaRPr sz="22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2"/>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g3245f3b6b88_4_723"/>
          <p:cNvSpPr txBox="1">
            <a:spLocks noGrp="1"/>
          </p:cNvSpPr>
          <p:nvPr>
            <p:ph type="body" idx="2"/>
          </p:nvPr>
        </p:nvSpPr>
        <p:spPr>
          <a:xfrm>
            <a:off x="3947567" y="2260625"/>
            <a:ext cx="4350300" cy="18336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6000"/>
              <a:buNone/>
            </a:pPr>
            <a:r>
              <a:rPr lang="en-US" sz="6000" b="1"/>
              <a:t>Thank you</a:t>
            </a:r>
            <a:endParaRPr/>
          </a:p>
        </p:txBody>
      </p:sp>
      <p:sp>
        <p:nvSpPr>
          <p:cNvPr id="1207" name="Google Shape;1207;g3245f3b6b88_4_723"/>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000"/>
              <a:buFont typeface="Times New Roman"/>
              <a:buNone/>
            </a:pPr>
            <a:fld id="{00000000-1234-1234-1234-123412341234}" type="slidenum">
              <a:rPr lang="en-US"/>
              <a:t>35</a:t>
            </a:fld>
            <a:endParaRPr/>
          </a:p>
        </p:txBody>
      </p:sp>
      <p:sp>
        <p:nvSpPr>
          <p:cNvPr id="1208" name="Google Shape;1208;g3245f3b6b88_4_723"/>
          <p:cNvSpPr txBox="1"/>
          <p:nvPr/>
        </p:nvSpPr>
        <p:spPr>
          <a:xfrm>
            <a:off x="1959450" y="5510900"/>
            <a:ext cx="8273100" cy="19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lt1"/>
                </a:solidFill>
              </a:rPr>
              <a:t>Contact: chetanyajain@lbl.gov</a:t>
            </a:r>
            <a:endParaRPr sz="2400" b="1">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3247a7d3516_0_11"/>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480"/>
              </a:spcBef>
              <a:spcAft>
                <a:spcPts val="0"/>
              </a:spcAft>
              <a:buSzPts val="2400"/>
              <a:buNone/>
            </a:pPr>
            <a:r>
              <a:rPr lang="en-US"/>
              <a:t>Overview</a:t>
            </a:r>
            <a:endParaRPr/>
          </a:p>
        </p:txBody>
      </p:sp>
      <p:sp>
        <p:nvSpPr>
          <p:cNvPr id="418" name="Google Shape;418;g3247a7d3516_0_11"/>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1000"/>
              <a:buFont typeface="Times New Roman"/>
              <a:buNone/>
            </a:pPr>
            <a:fld id="{00000000-1234-1234-1234-123412341234}" type="slidenum">
              <a:rPr lang="en-US"/>
              <a:t>4</a:t>
            </a:fld>
            <a:endParaRPr/>
          </a:p>
        </p:txBody>
      </p:sp>
      <p:sp>
        <p:nvSpPr>
          <p:cNvPr id="419" name="Google Shape;419;g3247a7d3516_0_11"/>
          <p:cNvSpPr txBox="1"/>
          <p:nvPr/>
        </p:nvSpPr>
        <p:spPr>
          <a:xfrm>
            <a:off x="1481100" y="1523850"/>
            <a:ext cx="10031700" cy="49095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chemeClr val="dk2"/>
              </a:buClr>
              <a:buSzPts val="2400"/>
              <a:buChar char="●"/>
            </a:pPr>
            <a:r>
              <a:rPr lang="en-US" sz="2400" b="1">
                <a:solidFill>
                  <a:schemeClr val="dk2"/>
                </a:solidFill>
              </a:rPr>
              <a:t>Overview of the BELLA Center</a:t>
            </a:r>
            <a:endParaRPr sz="2400" b="1">
              <a:solidFill>
                <a:schemeClr val="dk2"/>
              </a:solidFill>
            </a:endParaRPr>
          </a:p>
          <a:p>
            <a:pPr marL="457200" marR="0" lvl="0" indent="0" algn="l" rtl="0">
              <a:lnSpc>
                <a:spcPct val="100000"/>
              </a:lnSpc>
              <a:spcBef>
                <a:spcPts val="1000"/>
              </a:spcBef>
              <a:spcAft>
                <a:spcPts val="0"/>
              </a:spcAft>
              <a:buNone/>
            </a:pPr>
            <a:endParaRPr sz="2400" b="1">
              <a:solidFill>
                <a:schemeClr val="dk2"/>
              </a:solidFill>
            </a:endParaRPr>
          </a:p>
          <a:p>
            <a:pPr marL="457200" marR="0" lvl="0" indent="-381000" algn="l" rtl="0">
              <a:lnSpc>
                <a:spcPct val="100000"/>
              </a:lnSpc>
              <a:spcBef>
                <a:spcPts val="1000"/>
              </a:spcBef>
              <a:spcAft>
                <a:spcPts val="0"/>
              </a:spcAft>
              <a:buClr>
                <a:srgbClr val="D9D9D9"/>
              </a:buClr>
              <a:buSzPts val="2400"/>
              <a:buChar char="●"/>
            </a:pPr>
            <a:r>
              <a:rPr lang="en-US" sz="2400" b="1">
                <a:solidFill>
                  <a:srgbClr val="D9D9D9"/>
                </a:solidFill>
              </a:rPr>
              <a:t>Bayesian Optimization for LPA experiments</a:t>
            </a:r>
            <a:endParaRPr sz="2400" b="1">
              <a:solidFill>
                <a:srgbClr val="D9D9D9"/>
              </a:solidFill>
            </a:endParaRPr>
          </a:p>
          <a:p>
            <a:pPr marL="914400" marR="0" lvl="1" indent="-368300" algn="l" rtl="0">
              <a:lnSpc>
                <a:spcPct val="100000"/>
              </a:lnSpc>
              <a:spcBef>
                <a:spcPts val="1000"/>
              </a:spcBef>
              <a:spcAft>
                <a:spcPts val="0"/>
              </a:spcAft>
              <a:buClr>
                <a:srgbClr val="D9D9D9"/>
              </a:buClr>
              <a:buSzPts val="2200"/>
              <a:buFont typeface="Arial"/>
              <a:buChar char="○"/>
            </a:pPr>
            <a:r>
              <a:rPr lang="en-US" sz="2200" b="0" i="0" u="none" strike="noStrike" cap="none">
                <a:solidFill>
                  <a:srgbClr val="D9D9D9"/>
                </a:solidFill>
                <a:latin typeface="Arial"/>
                <a:ea typeface="Arial"/>
                <a:cs typeface="Arial"/>
                <a:sym typeface="Arial"/>
              </a:rPr>
              <a:t>GEECS </a:t>
            </a:r>
            <a:r>
              <a:rPr lang="en-US" sz="2200">
                <a:solidFill>
                  <a:srgbClr val="D9D9D9"/>
                </a:solidFill>
              </a:rPr>
              <a:t>Control system and Xopt</a:t>
            </a:r>
            <a:endParaRPr sz="2200" b="0" i="0" u="none" strike="noStrike" cap="none">
              <a:solidFill>
                <a:srgbClr val="D9D9D9"/>
              </a:solidFill>
              <a:latin typeface="Arial"/>
              <a:ea typeface="Arial"/>
              <a:cs typeface="Arial"/>
              <a:sym typeface="Arial"/>
            </a:endParaRPr>
          </a:p>
          <a:p>
            <a:pPr marL="914400" marR="0" lvl="1" indent="-368300" algn="l" rtl="0">
              <a:lnSpc>
                <a:spcPct val="100000"/>
              </a:lnSpc>
              <a:spcBef>
                <a:spcPts val="1000"/>
              </a:spcBef>
              <a:spcAft>
                <a:spcPts val="0"/>
              </a:spcAft>
              <a:buClr>
                <a:srgbClr val="D9D9D9"/>
              </a:buClr>
              <a:buSzPts val="2200"/>
              <a:buFont typeface="Arial"/>
              <a:buChar char="○"/>
            </a:pPr>
            <a:r>
              <a:rPr lang="en-US" sz="2200">
                <a:solidFill>
                  <a:srgbClr val="D9D9D9"/>
                </a:solidFill>
              </a:rPr>
              <a:t>Example optimizations</a:t>
            </a:r>
            <a:endParaRPr sz="2200" b="0" i="0" u="none" strike="noStrike" cap="none">
              <a:solidFill>
                <a:srgbClr val="D9D9D9"/>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2400"/>
              <a:buFont typeface="Arial"/>
              <a:buNone/>
            </a:pPr>
            <a:endParaRPr sz="2400">
              <a:solidFill>
                <a:srgbClr val="D9D9D9"/>
              </a:solidFill>
            </a:endParaRPr>
          </a:p>
          <a:p>
            <a:pPr marL="457200" marR="0" lvl="0" indent="-381000" algn="l" rtl="0">
              <a:lnSpc>
                <a:spcPct val="100000"/>
              </a:lnSpc>
              <a:spcBef>
                <a:spcPts val="1000"/>
              </a:spcBef>
              <a:spcAft>
                <a:spcPts val="0"/>
              </a:spcAft>
              <a:buClr>
                <a:srgbClr val="D9D9D9"/>
              </a:buClr>
              <a:buSzPts val="2400"/>
              <a:buChar char="●"/>
            </a:pPr>
            <a:r>
              <a:rPr lang="en-US" sz="2400" b="1">
                <a:solidFill>
                  <a:srgbClr val="D9D9D9"/>
                </a:solidFill>
              </a:rPr>
              <a:t>Laser stabilization</a:t>
            </a:r>
            <a:endParaRPr sz="2400" b="1">
              <a:solidFill>
                <a:srgbClr val="D9D9D9"/>
              </a:solidFill>
            </a:endParaRPr>
          </a:p>
          <a:p>
            <a:pPr marL="914400" marR="0" lvl="1" indent="-381000" algn="l" rtl="0">
              <a:lnSpc>
                <a:spcPct val="100000"/>
              </a:lnSpc>
              <a:spcBef>
                <a:spcPts val="1000"/>
              </a:spcBef>
              <a:spcAft>
                <a:spcPts val="0"/>
              </a:spcAft>
              <a:buClr>
                <a:srgbClr val="D9D9D9"/>
              </a:buClr>
              <a:buSzPts val="2400"/>
              <a:buChar char="○"/>
            </a:pPr>
            <a:r>
              <a:rPr lang="en-US" sz="2400" i="0" u="none" strike="noStrike" cap="none">
                <a:solidFill>
                  <a:srgbClr val="D9D9D9"/>
                </a:solidFill>
              </a:rPr>
              <a:t>PID Loop Laser transverse and lo</a:t>
            </a:r>
            <a:r>
              <a:rPr lang="en-US" sz="2400">
                <a:solidFill>
                  <a:srgbClr val="D9D9D9"/>
                </a:solidFill>
              </a:rPr>
              <a:t>ngitudinal</a:t>
            </a:r>
            <a:r>
              <a:rPr lang="en-US" sz="2400" i="0" u="none" strike="noStrike" cap="none">
                <a:solidFill>
                  <a:srgbClr val="D9D9D9"/>
                </a:solidFill>
              </a:rPr>
              <a:t> Stabilization for FEL</a:t>
            </a:r>
            <a:endParaRPr sz="2200" i="0" u="none" strike="noStrike" cap="none">
              <a:solidFill>
                <a:srgbClr val="D9D9D9"/>
              </a:solidFill>
            </a:endParaRPr>
          </a:p>
          <a:p>
            <a:pPr marL="914400" marR="0" lvl="1" indent="-381000" algn="l" rtl="0">
              <a:lnSpc>
                <a:spcPct val="100000"/>
              </a:lnSpc>
              <a:spcBef>
                <a:spcPts val="1000"/>
              </a:spcBef>
              <a:spcAft>
                <a:spcPts val="0"/>
              </a:spcAft>
              <a:buClr>
                <a:srgbClr val="D9D9D9"/>
              </a:buClr>
              <a:buSzPts val="2400"/>
              <a:buChar char="○"/>
            </a:pPr>
            <a:r>
              <a:rPr lang="en-US" sz="2400">
                <a:solidFill>
                  <a:srgbClr val="D9D9D9"/>
                </a:solidFill>
              </a:rPr>
              <a:t>ML-based Transverse </a:t>
            </a:r>
            <a:r>
              <a:rPr lang="en-US" sz="2400" i="0" u="none" strike="noStrike" cap="none">
                <a:solidFill>
                  <a:srgbClr val="D9D9D9"/>
                </a:solidFill>
              </a:rPr>
              <a:t>Laser Stabilization </a:t>
            </a:r>
            <a:r>
              <a:rPr lang="en-US" sz="2400">
                <a:solidFill>
                  <a:srgbClr val="D9D9D9"/>
                </a:solidFill>
              </a:rPr>
              <a:t>at BELLA PW</a:t>
            </a:r>
            <a:endParaRPr sz="2400" i="0" u="none" strike="noStrike" cap="none">
              <a:solidFill>
                <a:srgbClr val="D9D9D9"/>
              </a:solidFill>
            </a:endParaRPr>
          </a:p>
          <a:p>
            <a:pPr marL="914400" marR="0" lvl="1" indent="-381000" algn="l" rtl="0">
              <a:lnSpc>
                <a:spcPct val="100000"/>
              </a:lnSpc>
              <a:spcBef>
                <a:spcPts val="1000"/>
              </a:spcBef>
              <a:spcAft>
                <a:spcPts val="0"/>
              </a:spcAft>
              <a:buClr>
                <a:srgbClr val="D9D9D9"/>
              </a:buClr>
              <a:buSzPts val="2400"/>
              <a:buChar char="○"/>
            </a:pPr>
            <a:r>
              <a:rPr lang="en-US" sz="2400" i="0" u="none" strike="noStrike" cap="none">
                <a:solidFill>
                  <a:srgbClr val="D9D9D9"/>
                </a:solidFill>
              </a:rPr>
              <a:t>ML enabled Coherent Recombination in Fiber Laser</a:t>
            </a:r>
            <a:endParaRPr sz="2400" i="0" u="none" strike="noStrike" cap="none">
              <a:solidFill>
                <a:srgbClr val="D9D9D9"/>
              </a:solidFill>
            </a:endParaRPr>
          </a:p>
          <a:p>
            <a:pPr marL="914400" marR="0" lvl="0" indent="0" algn="l" rtl="0">
              <a:lnSpc>
                <a:spcPct val="100000"/>
              </a:lnSpc>
              <a:spcBef>
                <a:spcPts val="1000"/>
              </a:spcBef>
              <a:spcAft>
                <a:spcPts val="1000"/>
              </a:spcAft>
              <a:buNone/>
            </a:pPr>
            <a:endParaRPr sz="2200" b="0" i="0" u="none" strike="noStrike" cap="none">
              <a:solidFill>
                <a:schemeClr val="dk2"/>
              </a:solidFill>
              <a:latin typeface="Arial"/>
              <a:ea typeface="Arial"/>
              <a:cs typeface="Arial"/>
              <a:sym typeface="Arial"/>
            </a:endParaRPr>
          </a:p>
        </p:txBody>
      </p:sp>
      <p:grpSp>
        <p:nvGrpSpPr>
          <p:cNvPr id="420" name="Google Shape;420;g3247a7d3516_0_11"/>
          <p:cNvGrpSpPr/>
          <p:nvPr/>
        </p:nvGrpSpPr>
        <p:grpSpPr>
          <a:xfrm>
            <a:off x="729200" y="1500075"/>
            <a:ext cx="365100" cy="4861800"/>
            <a:chOff x="1338800" y="1500075"/>
            <a:chExt cx="365100" cy="4861800"/>
          </a:xfrm>
        </p:grpSpPr>
        <p:cxnSp>
          <p:nvCxnSpPr>
            <p:cNvPr id="421" name="Google Shape;421;g3247a7d3516_0_11"/>
            <p:cNvCxnSpPr/>
            <p:nvPr/>
          </p:nvCxnSpPr>
          <p:spPr>
            <a:xfrm>
              <a:off x="1521350" y="1500075"/>
              <a:ext cx="0" cy="4861800"/>
            </a:xfrm>
            <a:prstGeom prst="straightConnector1">
              <a:avLst/>
            </a:prstGeom>
            <a:noFill/>
            <a:ln w="38100" cap="flat" cmpd="sng">
              <a:solidFill>
                <a:srgbClr val="0B7743"/>
              </a:solidFill>
              <a:prstDash val="solid"/>
              <a:round/>
              <a:headEnd type="none" w="med" len="med"/>
              <a:tailEnd type="none" w="med" len="med"/>
            </a:ln>
          </p:spPr>
        </p:cxnSp>
        <p:sp>
          <p:nvSpPr>
            <p:cNvPr id="422" name="Google Shape;422;g3247a7d3516_0_11"/>
            <p:cNvSpPr/>
            <p:nvPr/>
          </p:nvSpPr>
          <p:spPr>
            <a:xfrm>
              <a:off x="1338800" y="16456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3" name="Google Shape;423;g3247a7d3516_0_11"/>
            <p:cNvSpPr/>
            <p:nvPr/>
          </p:nvSpPr>
          <p:spPr>
            <a:xfrm>
              <a:off x="1338800" y="26350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4" name="Google Shape;424;g3247a7d3516_0_11"/>
            <p:cNvSpPr/>
            <p:nvPr/>
          </p:nvSpPr>
          <p:spPr>
            <a:xfrm>
              <a:off x="1338800" y="45287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g32472d88e5b_1_9"/>
          <p:cNvPicPr preferRelativeResize="0"/>
          <p:nvPr/>
        </p:nvPicPr>
        <p:blipFill rotWithShape="1">
          <a:blip r:embed="rId3">
            <a:alphaModFix/>
          </a:blip>
          <a:srcRect l="2912" r="9360"/>
          <a:stretch/>
        </p:blipFill>
        <p:spPr>
          <a:xfrm>
            <a:off x="7950788" y="1327950"/>
            <a:ext cx="4236719" cy="891009"/>
          </a:xfrm>
          <a:prstGeom prst="rect">
            <a:avLst/>
          </a:prstGeom>
          <a:noFill/>
          <a:ln>
            <a:noFill/>
          </a:ln>
        </p:spPr>
      </p:pic>
      <p:sp>
        <p:nvSpPr>
          <p:cNvPr id="430" name="Google Shape;430;g32472d88e5b_1_9"/>
          <p:cNvSpPr txBox="1">
            <a:spLocks noGrp="1"/>
          </p:cNvSpPr>
          <p:nvPr>
            <p:ph type="title"/>
          </p:nvPr>
        </p:nvSpPr>
        <p:spPr>
          <a:xfrm>
            <a:off x="0" y="19241"/>
            <a:ext cx="12192000" cy="914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Calibri"/>
              <a:buNone/>
            </a:pPr>
            <a:r>
              <a:rPr lang="en-US"/>
              <a:t>BELLA Center Mission is to Develop Laser Plasma Accelerators </a:t>
            </a:r>
            <a:endParaRPr/>
          </a:p>
          <a:p>
            <a:pPr marL="0" lvl="0" indent="0" algn="ctr" rtl="0">
              <a:lnSpc>
                <a:spcPct val="100000"/>
              </a:lnSpc>
              <a:spcBef>
                <a:spcPts val="0"/>
              </a:spcBef>
              <a:spcAft>
                <a:spcPts val="0"/>
              </a:spcAft>
              <a:buClr>
                <a:schemeClr val="lt1"/>
              </a:buClr>
              <a:buSzPct val="100000"/>
              <a:buFont typeface="Calibri"/>
              <a:buNone/>
            </a:pPr>
            <a:r>
              <a:rPr lang="en-US"/>
              <a:t>and Related Technologies</a:t>
            </a:r>
            <a:endParaRPr/>
          </a:p>
        </p:txBody>
      </p:sp>
      <p:pic>
        <p:nvPicPr>
          <p:cNvPr id="431" name="Google Shape;431;g32472d88e5b_1_9"/>
          <p:cNvPicPr preferRelativeResize="0"/>
          <p:nvPr/>
        </p:nvPicPr>
        <p:blipFill rotWithShape="1">
          <a:blip r:embed="rId4">
            <a:alphaModFix/>
          </a:blip>
          <a:srcRect/>
          <a:stretch/>
        </p:blipFill>
        <p:spPr>
          <a:xfrm>
            <a:off x="1495854" y="5704320"/>
            <a:ext cx="2263525" cy="1144514"/>
          </a:xfrm>
          <a:prstGeom prst="rect">
            <a:avLst/>
          </a:prstGeom>
          <a:noFill/>
          <a:ln>
            <a:noFill/>
          </a:ln>
        </p:spPr>
      </p:pic>
      <p:pic>
        <p:nvPicPr>
          <p:cNvPr id="432" name="Google Shape;432;g32472d88e5b_1_9"/>
          <p:cNvPicPr preferRelativeResize="0"/>
          <p:nvPr/>
        </p:nvPicPr>
        <p:blipFill rotWithShape="1">
          <a:blip r:embed="rId5">
            <a:alphaModFix/>
          </a:blip>
          <a:srcRect/>
          <a:stretch/>
        </p:blipFill>
        <p:spPr>
          <a:xfrm>
            <a:off x="3694219" y="3275759"/>
            <a:ext cx="2341050" cy="1117829"/>
          </a:xfrm>
          <a:prstGeom prst="rect">
            <a:avLst/>
          </a:prstGeom>
          <a:noFill/>
          <a:ln>
            <a:noFill/>
          </a:ln>
        </p:spPr>
      </p:pic>
      <p:pic>
        <p:nvPicPr>
          <p:cNvPr id="433" name="Google Shape;433;g32472d88e5b_1_9"/>
          <p:cNvPicPr preferRelativeResize="0"/>
          <p:nvPr/>
        </p:nvPicPr>
        <p:blipFill rotWithShape="1">
          <a:blip r:embed="rId6">
            <a:alphaModFix/>
          </a:blip>
          <a:srcRect/>
          <a:stretch/>
        </p:blipFill>
        <p:spPr>
          <a:xfrm>
            <a:off x="2257521" y="4595122"/>
            <a:ext cx="3531331" cy="1002256"/>
          </a:xfrm>
          <a:prstGeom prst="rect">
            <a:avLst/>
          </a:prstGeom>
          <a:noFill/>
          <a:ln>
            <a:noFill/>
          </a:ln>
        </p:spPr>
      </p:pic>
      <p:grpSp>
        <p:nvGrpSpPr>
          <p:cNvPr id="434" name="Google Shape;434;g32472d88e5b_1_9"/>
          <p:cNvGrpSpPr/>
          <p:nvPr/>
        </p:nvGrpSpPr>
        <p:grpSpPr>
          <a:xfrm>
            <a:off x="5857046" y="2273044"/>
            <a:ext cx="3162793" cy="990475"/>
            <a:chOff x="90682" y="2617028"/>
            <a:chExt cx="4083658" cy="1278858"/>
          </a:xfrm>
        </p:grpSpPr>
        <p:pic>
          <p:nvPicPr>
            <p:cNvPr id="435" name="Google Shape;435;g32472d88e5b_1_9"/>
            <p:cNvPicPr preferRelativeResize="0"/>
            <p:nvPr/>
          </p:nvPicPr>
          <p:blipFill rotWithShape="1">
            <a:blip r:embed="rId7">
              <a:alphaModFix/>
            </a:blip>
            <a:srcRect r="39777"/>
            <a:stretch/>
          </p:blipFill>
          <p:spPr>
            <a:xfrm>
              <a:off x="282763" y="2709438"/>
              <a:ext cx="3669923" cy="952800"/>
            </a:xfrm>
            <a:prstGeom prst="rect">
              <a:avLst/>
            </a:prstGeom>
            <a:noFill/>
            <a:ln>
              <a:noFill/>
            </a:ln>
          </p:spPr>
        </p:pic>
        <p:pic>
          <p:nvPicPr>
            <p:cNvPr id="436" name="Google Shape;436;g32472d88e5b_1_9"/>
            <p:cNvPicPr preferRelativeResize="0"/>
            <p:nvPr/>
          </p:nvPicPr>
          <p:blipFill rotWithShape="1">
            <a:blip r:embed="rId8">
              <a:alphaModFix/>
            </a:blip>
            <a:srcRect l="22964"/>
            <a:stretch/>
          </p:blipFill>
          <p:spPr>
            <a:xfrm>
              <a:off x="90682" y="2617028"/>
              <a:ext cx="185233" cy="1186330"/>
            </a:xfrm>
            <a:prstGeom prst="rect">
              <a:avLst/>
            </a:prstGeom>
            <a:noFill/>
            <a:ln>
              <a:noFill/>
            </a:ln>
          </p:spPr>
        </p:pic>
        <p:pic>
          <p:nvPicPr>
            <p:cNvPr id="437" name="Google Shape;437;g32472d88e5b_1_9"/>
            <p:cNvPicPr preferRelativeResize="0"/>
            <p:nvPr/>
          </p:nvPicPr>
          <p:blipFill rotWithShape="1">
            <a:blip r:embed="rId9">
              <a:alphaModFix/>
            </a:blip>
            <a:srcRect l="61929" t="81949"/>
            <a:stretch/>
          </p:blipFill>
          <p:spPr>
            <a:xfrm>
              <a:off x="773572" y="3659684"/>
              <a:ext cx="2443357" cy="236202"/>
            </a:xfrm>
            <a:prstGeom prst="rect">
              <a:avLst/>
            </a:prstGeom>
            <a:noFill/>
            <a:ln>
              <a:noFill/>
            </a:ln>
          </p:spPr>
        </p:pic>
        <p:pic>
          <p:nvPicPr>
            <p:cNvPr id="438" name="Google Shape;438;g32472d88e5b_1_9"/>
            <p:cNvPicPr preferRelativeResize="0"/>
            <p:nvPr/>
          </p:nvPicPr>
          <p:blipFill rotWithShape="1">
            <a:blip r:embed="rId10">
              <a:alphaModFix/>
            </a:blip>
            <a:srcRect/>
            <a:stretch/>
          </p:blipFill>
          <p:spPr>
            <a:xfrm rot="10800000">
              <a:off x="3966340" y="2660588"/>
              <a:ext cx="208000" cy="1099325"/>
            </a:xfrm>
            <a:prstGeom prst="rect">
              <a:avLst/>
            </a:prstGeom>
            <a:noFill/>
            <a:ln>
              <a:noFill/>
            </a:ln>
          </p:spPr>
        </p:pic>
      </p:grpSp>
      <p:sp>
        <p:nvSpPr>
          <p:cNvPr id="439" name="Google Shape;439;g32472d88e5b_1_9"/>
          <p:cNvSpPr/>
          <p:nvPr/>
        </p:nvSpPr>
        <p:spPr>
          <a:xfrm flipH="1">
            <a:off x="-478244" y="1039529"/>
            <a:ext cx="21333000" cy="16608600"/>
          </a:xfrm>
          <a:prstGeom prst="arc">
            <a:avLst>
              <a:gd name="adj1" fmla="val 16780695"/>
              <a:gd name="adj2" fmla="val 20795387"/>
            </a:avLst>
          </a:prstGeom>
          <a:noFill/>
          <a:ln w="114300" cap="flat" cmpd="sng">
            <a:solidFill>
              <a:srgbClr val="053352"/>
            </a:solidFill>
            <a:prstDash val="solid"/>
            <a:round/>
            <a:headEnd type="triangle" w="med" len="med"/>
            <a:tailEnd type="none" w="sm" len="sm"/>
          </a:ln>
          <a:effectLst>
            <a:outerShdw blurRad="40000" dist="20000" dir="5400000" rotWithShape="0">
              <a:srgbClr val="000000">
                <a:alpha val="3569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40" name="Google Shape;440;g32472d88e5b_1_9"/>
          <p:cNvSpPr txBox="1"/>
          <p:nvPr/>
        </p:nvSpPr>
        <p:spPr>
          <a:xfrm>
            <a:off x="588229" y="5823336"/>
            <a:ext cx="925200" cy="7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965EA6"/>
                </a:solidFill>
                <a:latin typeface="Calibri"/>
                <a:ea typeface="Calibri"/>
                <a:cs typeface="Calibri"/>
                <a:sym typeface="Calibri"/>
              </a:rPr>
              <a:t>2004:</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800"/>
              <a:buFont typeface="Arial"/>
              <a:buNone/>
            </a:pPr>
            <a:r>
              <a:rPr lang="en-US" sz="1800" b="1" i="0" u="none" strike="noStrike" cap="none">
                <a:solidFill>
                  <a:srgbClr val="965EA6"/>
                </a:solidFill>
                <a:latin typeface="Calibri"/>
                <a:ea typeface="Calibri"/>
                <a:cs typeface="Calibri"/>
                <a:sym typeface="Calibri"/>
              </a:rPr>
              <a:t>86 MeV</a:t>
            </a:r>
            <a:endParaRPr sz="1400" b="0" i="0" u="none" strike="noStrike" cap="none">
              <a:solidFill>
                <a:srgbClr val="000000"/>
              </a:solidFill>
              <a:latin typeface="Arial"/>
              <a:ea typeface="Arial"/>
              <a:cs typeface="Arial"/>
              <a:sym typeface="Arial"/>
            </a:endParaRPr>
          </a:p>
        </p:txBody>
      </p:sp>
      <p:sp>
        <p:nvSpPr>
          <p:cNvPr id="441" name="Google Shape;441;g32472d88e5b_1_9"/>
          <p:cNvSpPr txBox="1"/>
          <p:nvPr/>
        </p:nvSpPr>
        <p:spPr>
          <a:xfrm>
            <a:off x="1446711" y="4717611"/>
            <a:ext cx="753600" cy="7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965EA6"/>
                </a:solidFill>
                <a:latin typeface="Calibri"/>
                <a:ea typeface="Calibri"/>
                <a:cs typeface="Calibri"/>
                <a:sym typeface="Calibri"/>
              </a:rPr>
              <a:t>2006:</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800"/>
              <a:buFont typeface="Arial"/>
              <a:buNone/>
            </a:pPr>
            <a:r>
              <a:rPr lang="en-US" sz="1800" b="1" i="0" u="none" strike="noStrike" cap="none">
                <a:solidFill>
                  <a:srgbClr val="965EA6"/>
                </a:solidFill>
                <a:latin typeface="Calibri"/>
                <a:ea typeface="Calibri"/>
                <a:cs typeface="Calibri"/>
                <a:sym typeface="Calibri"/>
              </a:rPr>
              <a:t>1 GeV</a:t>
            </a:r>
            <a:endParaRPr sz="1400" b="0" i="0" u="none" strike="noStrike" cap="none">
              <a:solidFill>
                <a:srgbClr val="000000"/>
              </a:solidFill>
              <a:latin typeface="Arial"/>
              <a:ea typeface="Arial"/>
              <a:cs typeface="Arial"/>
              <a:sym typeface="Arial"/>
            </a:endParaRPr>
          </a:p>
        </p:txBody>
      </p:sp>
      <p:sp>
        <p:nvSpPr>
          <p:cNvPr id="442" name="Google Shape;442;g32472d88e5b_1_9"/>
          <p:cNvSpPr txBox="1"/>
          <p:nvPr/>
        </p:nvSpPr>
        <p:spPr>
          <a:xfrm>
            <a:off x="2770981" y="3517294"/>
            <a:ext cx="753600" cy="7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965EA6"/>
                </a:solidFill>
                <a:latin typeface="Calibri"/>
                <a:ea typeface="Calibri"/>
                <a:cs typeface="Calibri"/>
                <a:sym typeface="Calibri"/>
              </a:rPr>
              <a:t>2014:</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800"/>
              <a:buFont typeface="Arial"/>
              <a:buNone/>
            </a:pPr>
            <a:r>
              <a:rPr lang="en-US" sz="1800" b="1" i="0" u="none" strike="noStrike" cap="none">
                <a:solidFill>
                  <a:srgbClr val="965EA6"/>
                </a:solidFill>
                <a:latin typeface="Calibri"/>
                <a:ea typeface="Calibri"/>
                <a:cs typeface="Calibri"/>
                <a:sym typeface="Calibri"/>
              </a:rPr>
              <a:t>4 GeV</a:t>
            </a:r>
            <a:endParaRPr sz="1400" b="0" i="0" u="none" strike="noStrike" cap="none">
              <a:solidFill>
                <a:srgbClr val="000000"/>
              </a:solidFill>
              <a:latin typeface="Arial"/>
              <a:ea typeface="Arial"/>
              <a:cs typeface="Arial"/>
              <a:sym typeface="Arial"/>
            </a:endParaRPr>
          </a:p>
        </p:txBody>
      </p:sp>
      <p:sp>
        <p:nvSpPr>
          <p:cNvPr id="443" name="Google Shape;443;g32472d88e5b_1_9"/>
          <p:cNvSpPr txBox="1"/>
          <p:nvPr/>
        </p:nvSpPr>
        <p:spPr>
          <a:xfrm>
            <a:off x="4964708" y="2323277"/>
            <a:ext cx="753600" cy="7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965EA6"/>
                </a:solidFill>
                <a:latin typeface="Calibri"/>
                <a:ea typeface="Calibri"/>
                <a:cs typeface="Calibri"/>
                <a:sym typeface="Calibri"/>
              </a:rPr>
              <a:t>2019:</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800"/>
              <a:buFont typeface="Arial"/>
              <a:buNone/>
            </a:pPr>
            <a:r>
              <a:rPr lang="en-US" sz="1800" b="1" i="0" u="none" strike="noStrike" cap="none">
                <a:solidFill>
                  <a:srgbClr val="965EA6"/>
                </a:solidFill>
                <a:latin typeface="Calibri"/>
                <a:ea typeface="Calibri"/>
                <a:cs typeface="Calibri"/>
                <a:sym typeface="Calibri"/>
              </a:rPr>
              <a:t>8 GeV</a:t>
            </a:r>
            <a:endParaRPr sz="1400" b="0" i="0" u="none" strike="noStrike" cap="none">
              <a:solidFill>
                <a:srgbClr val="000000"/>
              </a:solidFill>
              <a:latin typeface="Arial"/>
              <a:ea typeface="Arial"/>
              <a:cs typeface="Arial"/>
              <a:sym typeface="Arial"/>
            </a:endParaRPr>
          </a:p>
        </p:txBody>
      </p:sp>
      <p:sp>
        <p:nvSpPr>
          <p:cNvPr id="444" name="Google Shape;444;g32472d88e5b_1_9"/>
          <p:cNvSpPr txBox="1"/>
          <p:nvPr/>
        </p:nvSpPr>
        <p:spPr>
          <a:xfrm>
            <a:off x="7128800" y="1400430"/>
            <a:ext cx="870900" cy="7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965EA6"/>
                </a:solidFill>
                <a:latin typeface="Calibri"/>
                <a:ea typeface="Calibri"/>
                <a:cs typeface="Calibri"/>
                <a:sym typeface="Calibri"/>
              </a:rPr>
              <a:t>2024:</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800"/>
              <a:buFont typeface="Arial"/>
              <a:buNone/>
            </a:pPr>
            <a:r>
              <a:rPr lang="en-US" sz="1800" b="1" i="0" u="none" strike="noStrike" cap="none">
                <a:solidFill>
                  <a:srgbClr val="965EA6"/>
                </a:solidFill>
                <a:latin typeface="Calibri"/>
                <a:ea typeface="Calibri"/>
                <a:cs typeface="Calibri"/>
                <a:sym typeface="Calibri"/>
              </a:rPr>
              <a:t>10 GeV</a:t>
            </a:r>
            <a:endParaRPr sz="1400" b="0" i="0" u="none" strike="noStrike" cap="none">
              <a:solidFill>
                <a:srgbClr val="000000"/>
              </a:solidFill>
              <a:latin typeface="Arial"/>
              <a:ea typeface="Arial"/>
              <a:cs typeface="Arial"/>
              <a:sym typeface="Arial"/>
            </a:endParaRPr>
          </a:p>
        </p:txBody>
      </p:sp>
      <p:pic>
        <p:nvPicPr>
          <p:cNvPr id="445" name="Google Shape;445;g32472d88e5b_1_9"/>
          <p:cNvPicPr preferRelativeResize="0"/>
          <p:nvPr/>
        </p:nvPicPr>
        <p:blipFill rotWithShape="1">
          <a:blip r:embed="rId11">
            <a:alphaModFix/>
          </a:blip>
          <a:srcRect/>
          <a:stretch/>
        </p:blipFill>
        <p:spPr>
          <a:xfrm>
            <a:off x="21292" y="3114684"/>
            <a:ext cx="1177097" cy="1546277"/>
          </a:xfrm>
          <a:prstGeom prst="rect">
            <a:avLst/>
          </a:prstGeom>
          <a:noFill/>
          <a:ln>
            <a:noFill/>
          </a:ln>
          <a:effectLst>
            <a:outerShdw blurRad="292100" dist="139700" dir="2700000" algn="tl" rotWithShape="0">
              <a:srgbClr val="333333">
                <a:alpha val="62750"/>
              </a:srgbClr>
            </a:outerShdw>
          </a:effectLst>
        </p:spPr>
      </p:pic>
      <p:pic>
        <p:nvPicPr>
          <p:cNvPr id="446" name="Google Shape;446;g32472d88e5b_1_9"/>
          <p:cNvPicPr preferRelativeResize="0"/>
          <p:nvPr/>
        </p:nvPicPr>
        <p:blipFill rotWithShape="1">
          <a:blip r:embed="rId12">
            <a:alphaModFix/>
          </a:blip>
          <a:srcRect/>
          <a:stretch/>
        </p:blipFill>
        <p:spPr>
          <a:xfrm>
            <a:off x="1335705" y="1859416"/>
            <a:ext cx="1179364" cy="1546277"/>
          </a:xfrm>
          <a:prstGeom prst="rect">
            <a:avLst/>
          </a:prstGeom>
          <a:noFill/>
          <a:ln>
            <a:noFill/>
          </a:ln>
          <a:effectLst>
            <a:outerShdw blurRad="292100" dist="139700" dir="2700000" algn="tl" rotWithShape="0">
              <a:srgbClr val="333333">
                <a:alpha val="62750"/>
              </a:srgbClr>
            </a:outerShdw>
          </a:effectLst>
        </p:spPr>
      </p:pic>
      <p:pic>
        <p:nvPicPr>
          <p:cNvPr id="447" name="Google Shape;447;g32472d88e5b_1_9"/>
          <p:cNvPicPr preferRelativeResize="0"/>
          <p:nvPr/>
        </p:nvPicPr>
        <p:blipFill rotWithShape="1">
          <a:blip r:embed="rId13">
            <a:alphaModFix/>
          </a:blip>
          <a:srcRect t="1185" r="4306"/>
          <a:stretch/>
        </p:blipFill>
        <p:spPr>
          <a:xfrm>
            <a:off x="2680197" y="985318"/>
            <a:ext cx="1214857" cy="1562098"/>
          </a:xfrm>
          <a:prstGeom prst="rect">
            <a:avLst/>
          </a:prstGeom>
          <a:noFill/>
          <a:ln>
            <a:noFill/>
          </a:ln>
          <a:effectLst>
            <a:outerShdw blurRad="292100" dist="139700" dir="2700000" algn="tl" rotWithShape="0">
              <a:srgbClr val="333333">
                <a:alpha val="62750"/>
              </a:srgbClr>
            </a:outerShdw>
          </a:effectLst>
        </p:spPr>
      </p:pic>
      <p:pic>
        <p:nvPicPr>
          <p:cNvPr id="448" name="Google Shape;448;g32472d88e5b_1_9"/>
          <p:cNvPicPr preferRelativeResize="0"/>
          <p:nvPr/>
        </p:nvPicPr>
        <p:blipFill>
          <a:blip r:embed="rId14">
            <a:alphaModFix/>
          </a:blip>
          <a:stretch>
            <a:fillRect/>
          </a:stretch>
        </p:blipFill>
        <p:spPr>
          <a:xfrm>
            <a:off x="8969944" y="3339725"/>
            <a:ext cx="2436624" cy="3098574"/>
          </a:xfrm>
          <a:prstGeom prst="rect">
            <a:avLst/>
          </a:prstGeom>
          <a:noFill/>
          <a:ln w="19050" cap="flat" cmpd="sng">
            <a:solidFill>
              <a:srgbClr val="44546A"/>
            </a:solidFill>
            <a:prstDash val="solid"/>
            <a:round/>
            <a:headEnd type="none" w="sm" len="sm"/>
            <a:tailEnd type="none" w="sm" len="sm"/>
          </a:ln>
        </p:spPr>
      </p:pic>
      <p:sp>
        <p:nvSpPr>
          <p:cNvPr id="449" name="Google Shape;449;g32472d88e5b_1_9"/>
          <p:cNvSpPr txBox="1"/>
          <p:nvPr/>
        </p:nvSpPr>
        <p:spPr>
          <a:xfrm>
            <a:off x="9097153" y="2827875"/>
            <a:ext cx="2029800" cy="43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chemeClr val="dk2"/>
                </a:solidFill>
              </a:rPr>
              <a:t>Dec, 2024</a:t>
            </a:r>
            <a:endParaRPr sz="2400" b="1">
              <a:solidFill>
                <a:schemeClr val="dk2"/>
              </a:solidFill>
            </a:endParaRPr>
          </a:p>
        </p:txBody>
      </p:sp>
      <p:sp>
        <p:nvSpPr>
          <p:cNvPr id="450" name="Google Shape;450;g32472d88e5b_1_9"/>
          <p:cNvSpPr txBox="1"/>
          <p:nvPr/>
        </p:nvSpPr>
        <p:spPr>
          <a:xfrm>
            <a:off x="8069956" y="6387425"/>
            <a:ext cx="4236600" cy="392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50">
                <a:solidFill>
                  <a:schemeClr val="dk1"/>
                </a:solidFill>
                <a:highlight>
                  <a:srgbClr val="FFFFFF"/>
                </a:highlight>
              </a:rPr>
              <a:t> </a:t>
            </a:r>
            <a:r>
              <a:rPr lang="en-US" sz="1350" u="sng">
                <a:solidFill>
                  <a:schemeClr val="hlink"/>
                </a:solidFill>
                <a:highlight>
                  <a:srgbClr val="FFFFFF"/>
                </a:highlight>
                <a:hlinkClick r:id="rId15"/>
              </a:rPr>
              <a:t>https://doi.org/10.1103/PhysRevLett.133.255001</a:t>
            </a:r>
            <a:endParaRPr sz="17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3245f3b6b88_4_72"/>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lnSpcReduction="10000"/>
          </a:bodyPr>
          <a:lstStyle/>
          <a:p>
            <a:pPr marL="457200" lvl="0" indent="-381000" algn="ctr" rtl="0">
              <a:lnSpc>
                <a:spcPct val="100000"/>
              </a:lnSpc>
              <a:spcBef>
                <a:spcPts val="480"/>
              </a:spcBef>
              <a:spcAft>
                <a:spcPts val="0"/>
              </a:spcAft>
              <a:buSzPts val="2400"/>
              <a:buNone/>
            </a:pPr>
            <a:r>
              <a:rPr lang="en-US"/>
              <a:t>BELLA Center houses multiple LPA facilities, each requiring a flexible &amp; distributed control system</a:t>
            </a:r>
            <a:endParaRPr/>
          </a:p>
        </p:txBody>
      </p:sp>
      <p:sp>
        <p:nvSpPr>
          <p:cNvPr id="457" name="Google Shape;457;g3245f3b6b88_4_72"/>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a:t>
            </a:fld>
            <a:endParaRPr/>
          </a:p>
        </p:txBody>
      </p:sp>
      <p:pic>
        <p:nvPicPr>
          <p:cNvPr id="458" name="Google Shape;458;g3245f3b6b88_4_72"/>
          <p:cNvPicPr preferRelativeResize="0"/>
          <p:nvPr/>
        </p:nvPicPr>
        <p:blipFill rotWithShape="1">
          <a:blip r:embed="rId3">
            <a:alphaModFix/>
          </a:blip>
          <a:srcRect/>
          <a:stretch/>
        </p:blipFill>
        <p:spPr>
          <a:xfrm>
            <a:off x="0" y="1178932"/>
            <a:ext cx="12192000" cy="4066663"/>
          </a:xfrm>
          <a:prstGeom prst="rect">
            <a:avLst/>
          </a:prstGeom>
          <a:noFill/>
          <a:ln>
            <a:noFill/>
          </a:ln>
        </p:spPr>
      </p:pic>
      <p:sp>
        <p:nvSpPr>
          <p:cNvPr id="459" name="Google Shape;459;g3245f3b6b88_4_72"/>
          <p:cNvSpPr/>
          <p:nvPr/>
        </p:nvSpPr>
        <p:spPr>
          <a:xfrm rot="269934">
            <a:off x="4955576" y="3001211"/>
            <a:ext cx="1644567" cy="276844"/>
          </a:xfrm>
          <a:prstGeom prst="parallelogram">
            <a:avLst>
              <a:gd name="adj" fmla="val 55333"/>
            </a:avLst>
          </a:prstGeom>
          <a:gradFill>
            <a:gsLst>
              <a:gs pos="0">
                <a:srgbClr val="B2A0C7">
                  <a:alpha val="28235"/>
                </a:srgbClr>
              </a:gs>
              <a:gs pos="100000">
                <a:srgbClr val="E5DFEC"/>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60" name="Google Shape;460;g3245f3b6b88_4_72"/>
          <p:cNvSpPr/>
          <p:nvPr/>
        </p:nvSpPr>
        <p:spPr>
          <a:xfrm rot="269571">
            <a:off x="5965969" y="3420704"/>
            <a:ext cx="938283" cy="123075"/>
          </a:xfrm>
          <a:prstGeom prst="parallelogram">
            <a:avLst>
              <a:gd name="adj" fmla="val 55333"/>
            </a:avLst>
          </a:prstGeom>
          <a:gradFill>
            <a:gsLst>
              <a:gs pos="0">
                <a:srgbClr val="92CCDC">
                  <a:alpha val="0"/>
                </a:srgbClr>
              </a:gs>
              <a:gs pos="100000">
                <a:srgbClr val="DAEEF3"/>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61" name="Google Shape;461;g3245f3b6b88_4_72"/>
          <p:cNvSpPr/>
          <p:nvPr/>
        </p:nvSpPr>
        <p:spPr>
          <a:xfrm rot="270204">
            <a:off x="6420654" y="3065304"/>
            <a:ext cx="554010" cy="362622"/>
          </a:xfrm>
          <a:prstGeom prst="parallelogram">
            <a:avLst>
              <a:gd name="adj" fmla="val 55333"/>
            </a:avLst>
          </a:prstGeom>
          <a:gradFill>
            <a:gsLst>
              <a:gs pos="0">
                <a:srgbClr val="93B3D7">
                  <a:alpha val="0"/>
                </a:srgbClr>
              </a:gs>
              <a:gs pos="100000">
                <a:srgbClr val="DAE5F1"/>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62" name="Google Shape;462;g3245f3b6b88_4_72"/>
          <p:cNvSpPr/>
          <p:nvPr/>
        </p:nvSpPr>
        <p:spPr>
          <a:xfrm>
            <a:off x="7109993" y="1238702"/>
            <a:ext cx="3501600" cy="1047300"/>
          </a:xfrm>
          <a:prstGeom prst="parallelogram">
            <a:avLst>
              <a:gd name="adj" fmla="val 0"/>
            </a:avLst>
          </a:prstGeom>
          <a:gradFill>
            <a:gsLst>
              <a:gs pos="0">
                <a:srgbClr val="93B3D7">
                  <a:alpha val="42352"/>
                </a:srgbClr>
              </a:gs>
              <a:gs pos="100000">
                <a:srgbClr val="DAE5F1"/>
              </a:gs>
            </a:gsLst>
            <a:lin ang="16200038"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63" name="Google Shape;463;g3245f3b6b88_4_72"/>
          <p:cNvSpPr/>
          <p:nvPr/>
        </p:nvSpPr>
        <p:spPr>
          <a:xfrm>
            <a:off x="3795383" y="1238702"/>
            <a:ext cx="3246300" cy="1113900"/>
          </a:xfrm>
          <a:prstGeom prst="parallelogram">
            <a:avLst>
              <a:gd name="adj" fmla="val 0"/>
            </a:avLst>
          </a:prstGeom>
          <a:gradFill>
            <a:gsLst>
              <a:gs pos="0">
                <a:srgbClr val="B2A0C7">
                  <a:alpha val="36470"/>
                </a:srgbClr>
              </a:gs>
              <a:gs pos="100000">
                <a:srgbClr val="E5DFEC"/>
              </a:gs>
            </a:gsLst>
            <a:lin ang="16200038"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64" name="Google Shape;464;g3245f3b6b88_4_72"/>
          <p:cNvSpPr/>
          <p:nvPr/>
        </p:nvSpPr>
        <p:spPr>
          <a:xfrm>
            <a:off x="8279218" y="3829413"/>
            <a:ext cx="2710200" cy="1047300"/>
          </a:xfrm>
          <a:prstGeom prst="parallelogram">
            <a:avLst>
              <a:gd name="adj" fmla="val 0"/>
            </a:avLst>
          </a:prstGeom>
          <a:gradFill>
            <a:gsLst>
              <a:gs pos="0">
                <a:srgbClr val="92CCDC">
                  <a:alpha val="24313"/>
                </a:srgbClr>
              </a:gs>
              <a:gs pos="100000">
                <a:srgbClr val="DAEEF3"/>
              </a:gs>
            </a:gsLst>
            <a:lin ang="16200038"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65" name="Google Shape;465;g3245f3b6b88_4_72"/>
          <p:cNvSpPr txBox="1"/>
          <p:nvPr/>
        </p:nvSpPr>
        <p:spPr>
          <a:xfrm>
            <a:off x="3795383" y="1408716"/>
            <a:ext cx="35016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03C"/>
              </a:buClr>
              <a:buSzPts val="1600"/>
              <a:buFont typeface="Arial"/>
              <a:buNone/>
            </a:pPr>
            <a:r>
              <a:rPr lang="en-US" sz="1600" b="0" i="0" u="none" strike="noStrike" cap="none">
                <a:solidFill>
                  <a:srgbClr val="00303C"/>
                </a:solidFill>
                <a:latin typeface="Arial"/>
                <a:ea typeface="Arial"/>
                <a:cs typeface="Arial"/>
                <a:sym typeface="Arial"/>
              </a:rPr>
              <a:t>BELLA-PW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03C"/>
              </a:buClr>
              <a:buSzPts val="1600"/>
              <a:buFont typeface="Arial"/>
              <a:buNone/>
            </a:pPr>
            <a:r>
              <a:rPr lang="en-US" sz="1600" b="0" i="0" u="none" strike="noStrike" cap="none">
                <a:solidFill>
                  <a:srgbClr val="00303C"/>
                </a:solidFill>
                <a:latin typeface="Arial"/>
                <a:ea typeface="Arial"/>
                <a:cs typeface="Arial"/>
                <a:sym typeface="Arial"/>
              </a:rPr>
              <a:t>40 Joule in 30fs (1 PW)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03C"/>
              </a:buClr>
              <a:buSzPts val="1600"/>
              <a:buFont typeface="Arial"/>
              <a:buNone/>
            </a:pPr>
            <a:r>
              <a:rPr lang="en-US" sz="1600">
                <a:solidFill>
                  <a:srgbClr val="00303C"/>
                </a:solidFill>
              </a:rPr>
              <a:t>Multi </a:t>
            </a:r>
            <a:r>
              <a:rPr lang="en-US" sz="1600" b="0" i="0" u="none" strike="noStrike" cap="none">
                <a:solidFill>
                  <a:srgbClr val="00303C"/>
                </a:solidFill>
                <a:latin typeface="Arial"/>
                <a:ea typeface="Arial"/>
                <a:cs typeface="Arial"/>
                <a:sym typeface="Arial"/>
              </a:rPr>
              <a:t>GeV acceleration, Staging</a:t>
            </a:r>
            <a:endParaRPr sz="1600" b="0" i="0" u="none" strike="noStrike" cap="none">
              <a:solidFill>
                <a:srgbClr val="00303C"/>
              </a:solidFill>
              <a:latin typeface="Arial"/>
              <a:ea typeface="Arial"/>
              <a:cs typeface="Arial"/>
              <a:sym typeface="Arial"/>
            </a:endParaRPr>
          </a:p>
        </p:txBody>
      </p:sp>
      <p:sp>
        <p:nvSpPr>
          <p:cNvPr id="466" name="Google Shape;466;g3245f3b6b88_4_72"/>
          <p:cNvSpPr txBox="1"/>
          <p:nvPr/>
        </p:nvSpPr>
        <p:spPr>
          <a:xfrm>
            <a:off x="7113228" y="1337558"/>
            <a:ext cx="35016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03C"/>
              </a:buClr>
              <a:buSzPts val="1600"/>
              <a:buFont typeface="Arial"/>
              <a:buNone/>
            </a:pPr>
            <a:r>
              <a:rPr lang="en-US" sz="1600" b="0" i="0" u="none" strike="noStrike" cap="none">
                <a:solidFill>
                  <a:srgbClr val="00303C"/>
                </a:solidFill>
                <a:latin typeface="Arial"/>
                <a:ea typeface="Arial"/>
                <a:cs typeface="Arial"/>
                <a:sym typeface="Arial"/>
              </a:rPr>
              <a:t>BELLA-HTT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03C"/>
              </a:buClr>
              <a:buSzPts val="1600"/>
              <a:buFont typeface="Arial"/>
              <a:buNone/>
            </a:pPr>
            <a:r>
              <a:rPr lang="en-US" sz="1600" b="0" i="0" u="none" strike="noStrike" cap="none">
                <a:solidFill>
                  <a:srgbClr val="00303C"/>
                </a:solidFill>
                <a:latin typeface="Arial"/>
                <a:ea typeface="Arial"/>
                <a:cs typeface="Arial"/>
                <a:sym typeface="Arial"/>
              </a:rPr>
              <a:t>3 Joule in 30fs (100 TW)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03C"/>
              </a:buClr>
              <a:buSzPts val="1600"/>
              <a:buFont typeface="Arial"/>
              <a:buNone/>
            </a:pPr>
            <a:r>
              <a:rPr lang="en-US" sz="1600" b="0" i="0" u="none" strike="noStrike" cap="none">
                <a:solidFill>
                  <a:srgbClr val="00303C"/>
                </a:solidFill>
                <a:latin typeface="Arial"/>
                <a:ea typeface="Arial"/>
                <a:cs typeface="Arial"/>
                <a:sym typeface="Arial"/>
              </a:rPr>
              <a:t>Mono-chromatic gamma rays</a:t>
            </a:r>
            <a:endParaRPr sz="1400" b="0" i="0" u="none" strike="noStrike" cap="none">
              <a:solidFill>
                <a:srgbClr val="000000"/>
              </a:solidFill>
              <a:latin typeface="Arial"/>
              <a:ea typeface="Arial"/>
              <a:cs typeface="Arial"/>
              <a:sym typeface="Arial"/>
            </a:endParaRPr>
          </a:p>
        </p:txBody>
      </p:sp>
      <p:sp>
        <p:nvSpPr>
          <p:cNvPr id="467" name="Google Shape;467;g3245f3b6b88_4_72"/>
          <p:cNvSpPr txBox="1"/>
          <p:nvPr/>
        </p:nvSpPr>
        <p:spPr>
          <a:xfrm>
            <a:off x="8296846" y="3928269"/>
            <a:ext cx="27102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03C"/>
              </a:buClr>
              <a:buSzPts val="1600"/>
              <a:buFont typeface="Arial"/>
              <a:buNone/>
            </a:pPr>
            <a:r>
              <a:rPr lang="en-US" sz="1600" b="0" i="0" u="none" strike="noStrike" cap="none">
                <a:solidFill>
                  <a:srgbClr val="00303C"/>
                </a:solidFill>
                <a:latin typeface="Arial"/>
                <a:ea typeface="Arial"/>
                <a:cs typeface="Arial"/>
                <a:sym typeface="Arial"/>
              </a:rPr>
              <a:t>BELLA-HTU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03C"/>
              </a:buClr>
              <a:buSzPts val="1600"/>
              <a:buFont typeface="Arial"/>
              <a:buNone/>
            </a:pPr>
            <a:r>
              <a:rPr lang="en-US" sz="1600" b="0" i="0" u="none" strike="noStrike" cap="none">
                <a:solidFill>
                  <a:srgbClr val="00303C"/>
                </a:solidFill>
                <a:latin typeface="Arial"/>
                <a:ea typeface="Arial"/>
                <a:cs typeface="Arial"/>
                <a:sym typeface="Arial"/>
              </a:rPr>
              <a:t>3 Joule in 30fs (100 TW)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03C"/>
              </a:buClr>
              <a:buSzPts val="1600"/>
              <a:buFont typeface="Arial"/>
              <a:buNone/>
            </a:pPr>
            <a:r>
              <a:rPr lang="en-US" sz="1600">
                <a:solidFill>
                  <a:srgbClr val="00303C"/>
                </a:solidFill>
              </a:rPr>
              <a:t>FEL</a:t>
            </a:r>
            <a:endParaRPr sz="1400" b="0" i="0" u="none" strike="noStrike" cap="none">
              <a:solidFill>
                <a:srgbClr val="000000"/>
              </a:solidFill>
              <a:latin typeface="Arial"/>
              <a:ea typeface="Arial"/>
              <a:cs typeface="Arial"/>
              <a:sym typeface="Arial"/>
            </a:endParaRPr>
          </a:p>
        </p:txBody>
      </p:sp>
      <p:cxnSp>
        <p:nvCxnSpPr>
          <p:cNvPr id="468" name="Google Shape;468;g3245f3b6b88_4_72"/>
          <p:cNvCxnSpPr/>
          <p:nvPr/>
        </p:nvCxnSpPr>
        <p:spPr>
          <a:xfrm>
            <a:off x="5621867" y="2352537"/>
            <a:ext cx="162900" cy="584700"/>
          </a:xfrm>
          <a:prstGeom prst="straightConnector1">
            <a:avLst/>
          </a:prstGeom>
          <a:noFill/>
          <a:ln w="25400" cap="flat" cmpd="sng">
            <a:solidFill>
              <a:srgbClr val="CCC0D9"/>
            </a:solidFill>
            <a:prstDash val="solid"/>
            <a:round/>
            <a:headEnd type="none" w="sm" len="sm"/>
            <a:tailEnd type="stealth" w="lg" len="lg"/>
          </a:ln>
          <a:effectLst>
            <a:outerShdw blurRad="40000" dist="20000" dir="5400000" rotWithShape="0">
              <a:srgbClr val="000000">
                <a:alpha val="37647"/>
              </a:srgbClr>
            </a:outerShdw>
          </a:effectLst>
        </p:spPr>
      </p:cxnSp>
      <p:cxnSp>
        <p:nvCxnSpPr>
          <p:cNvPr id="469" name="Google Shape;469;g3245f3b6b88_4_72"/>
          <p:cNvCxnSpPr/>
          <p:nvPr/>
        </p:nvCxnSpPr>
        <p:spPr>
          <a:xfrm flipH="1">
            <a:off x="6988166" y="2285858"/>
            <a:ext cx="879300" cy="754500"/>
          </a:xfrm>
          <a:prstGeom prst="straightConnector1">
            <a:avLst/>
          </a:prstGeom>
          <a:noFill/>
          <a:ln w="25400" cap="flat" cmpd="sng">
            <a:solidFill>
              <a:srgbClr val="FAF9F6"/>
            </a:solidFill>
            <a:prstDash val="solid"/>
            <a:round/>
            <a:headEnd type="none" w="sm" len="sm"/>
            <a:tailEnd type="stealth" w="lg" len="lg"/>
          </a:ln>
          <a:effectLst>
            <a:outerShdw blurRad="40000" dist="20000" dir="5400000" rotWithShape="0">
              <a:srgbClr val="000000">
                <a:alpha val="37647"/>
              </a:srgbClr>
            </a:outerShdw>
          </a:effectLst>
        </p:spPr>
      </p:cxnSp>
      <p:cxnSp>
        <p:nvCxnSpPr>
          <p:cNvPr id="470" name="Google Shape;470;g3245f3b6b88_4_72"/>
          <p:cNvCxnSpPr>
            <a:stCxn id="464" idx="5"/>
          </p:cNvCxnSpPr>
          <p:nvPr/>
        </p:nvCxnSpPr>
        <p:spPr>
          <a:xfrm rot="10800000">
            <a:off x="6836218" y="3606063"/>
            <a:ext cx="1443000" cy="747000"/>
          </a:xfrm>
          <a:prstGeom prst="straightConnector1">
            <a:avLst/>
          </a:prstGeom>
          <a:noFill/>
          <a:ln w="25400" cap="flat" cmpd="sng">
            <a:solidFill>
              <a:srgbClr val="DAEEF3"/>
            </a:solidFill>
            <a:prstDash val="solid"/>
            <a:round/>
            <a:headEnd type="none" w="sm" len="sm"/>
            <a:tailEnd type="stealth" w="lg" len="lg"/>
          </a:ln>
          <a:effectLst>
            <a:outerShdw blurRad="40000" dist="20000" dir="5400000" rotWithShape="0">
              <a:srgbClr val="000000">
                <a:alpha val="37647"/>
              </a:srgbClr>
            </a:outerShdw>
          </a:effectLst>
        </p:spPr>
      </p:cxnSp>
      <p:sp>
        <p:nvSpPr>
          <p:cNvPr id="471" name="Google Shape;471;g3245f3b6b88_4_72"/>
          <p:cNvSpPr/>
          <p:nvPr/>
        </p:nvSpPr>
        <p:spPr>
          <a:xfrm rot="269435">
            <a:off x="4983062" y="3092408"/>
            <a:ext cx="674370" cy="150157"/>
          </a:xfrm>
          <a:prstGeom prst="parallelogram">
            <a:avLst>
              <a:gd name="adj" fmla="val 55333"/>
            </a:avLst>
          </a:prstGeom>
          <a:gradFill>
            <a:gsLst>
              <a:gs pos="0">
                <a:srgbClr val="5F497A">
                  <a:alpha val="4313"/>
                </a:srgbClr>
              </a:gs>
              <a:gs pos="100000">
                <a:srgbClr val="CCC0D9">
                  <a:alpha val="40000"/>
                </a:srgbClr>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472" name="Google Shape;472;g3245f3b6b88_4_72"/>
          <p:cNvCxnSpPr/>
          <p:nvPr/>
        </p:nvCxnSpPr>
        <p:spPr>
          <a:xfrm rot="10800000" flipH="1">
            <a:off x="4144491" y="3301308"/>
            <a:ext cx="956400" cy="748500"/>
          </a:xfrm>
          <a:prstGeom prst="straightConnector1">
            <a:avLst/>
          </a:prstGeom>
          <a:noFill/>
          <a:ln w="25400" cap="flat" cmpd="sng">
            <a:solidFill>
              <a:srgbClr val="B2A0C7"/>
            </a:solidFill>
            <a:prstDash val="solid"/>
            <a:round/>
            <a:headEnd type="none" w="sm" len="sm"/>
            <a:tailEnd type="stealth" w="lg" len="lg"/>
          </a:ln>
          <a:effectLst>
            <a:outerShdw blurRad="40000" dist="20000" dir="5400000" rotWithShape="0">
              <a:srgbClr val="000000">
                <a:alpha val="37647"/>
              </a:srgbClr>
            </a:outerShdw>
          </a:effectLst>
        </p:spPr>
      </p:cxnSp>
      <p:pic>
        <p:nvPicPr>
          <p:cNvPr id="473" name="Google Shape;473;g3245f3b6b88_4_72"/>
          <p:cNvPicPr preferRelativeResize="0"/>
          <p:nvPr/>
        </p:nvPicPr>
        <p:blipFill rotWithShape="1">
          <a:blip r:embed="rId4">
            <a:alphaModFix/>
          </a:blip>
          <a:srcRect/>
          <a:stretch/>
        </p:blipFill>
        <p:spPr>
          <a:xfrm>
            <a:off x="10618025" y="1250931"/>
            <a:ext cx="1378842" cy="1034928"/>
          </a:xfrm>
          <a:prstGeom prst="rect">
            <a:avLst/>
          </a:prstGeom>
          <a:noFill/>
          <a:ln w="9525" cap="flat" cmpd="sng">
            <a:solidFill>
              <a:schemeClr val="lt1"/>
            </a:solidFill>
            <a:prstDash val="solid"/>
            <a:round/>
            <a:headEnd type="none" w="sm" len="sm"/>
            <a:tailEnd type="none" w="sm" len="sm"/>
          </a:ln>
        </p:spPr>
      </p:pic>
      <p:pic>
        <p:nvPicPr>
          <p:cNvPr id="474" name="Google Shape;474;g3245f3b6b88_4_72" descr="High Energy Physics | Department of Energy"/>
          <p:cNvPicPr preferRelativeResize="0"/>
          <p:nvPr/>
        </p:nvPicPr>
        <p:blipFill rotWithShape="1">
          <a:blip r:embed="rId5">
            <a:alphaModFix/>
          </a:blip>
          <a:srcRect/>
          <a:stretch/>
        </p:blipFill>
        <p:spPr>
          <a:xfrm>
            <a:off x="1930401" y="1249990"/>
            <a:ext cx="1865196" cy="1119117"/>
          </a:xfrm>
          <a:prstGeom prst="rect">
            <a:avLst/>
          </a:prstGeom>
          <a:noFill/>
          <a:ln>
            <a:noFill/>
          </a:ln>
        </p:spPr>
      </p:pic>
      <p:grpSp>
        <p:nvGrpSpPr>
          <p:cNvPr id="475" name="Google Shape;475;g3245f3b6b88_4_72"/>
          <p:cNvGrpSpPr/>
          <p:nvPr/>
        </p:nvGrpSpPr>
        <p:grpSpPr>
          <a:xfrm>
            <a:off x="58198" y="3285349"/>
            <a:ext cx="4109985" cy="1118133"/>
            <a:chOff x="58198" y="4129485"/>
            <a:chExt cx="4109985" cy="1118133"/>
          </a:xfrm>
        </p:grpSpPr>
        <p:sp>
          <p:nvSpPr>
            <p:cNvPr id="476" name="Google Shape;476;g3245f3b6b88_4_72"/>
            <p:cNvSpPr/>
            <p:nvPr/>
          </p:nvSpPr>
          <p:spPr>
            <a:xfrm>
              <a:off x="921883" y="4133718"/>
              <a:ext cx="3246300" cy="1113900"/>
            </a:xfrm>
            <a:prstGeom prst="parallelogram">
              <a:avLst>
                <a:gd name="adj" fmla="val 0"/>
              </a:avLst>
            </a:prstGeom>
            <a:gradFill>
              <a:gsLst>
                <a:gs pos="0">
                  <a:srgbClr val="5F497A">
                    <a:alpha val="53333"/>
                  </a:srgbClr>
                </a:gs>
                <a:gs pos="100000">
                  <a:srgbClr val="B2A0C7"/>
                </a:gs>
              </a:gsLst>
              <a:lin ang="16200038"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77" name="Google Shape;477;g3245f3b6b88_4_72"/>
            <p:cNvSpPr txBox="1"/>
            <p:nvPr/>
          </p:nvSpPr>
          <p:spPr>
            <a:xfrm>
              <a:off x="965423" y="4290126"/>
              <a:ext cx="3179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03C"/>
                </a:buClr>
                <a:buSzPts val="1600"/>
                <a:buFont typeface="Arial"/>
                <a:buNone/>
              </a:pPr>
              <a:r>
                <a:rPr lang="en-US" sz="1600" b="0" i="0" u="none" strike="noStrike" cap="none">
                  <a:solidFill>
                    <a:srgbClr val="00303C"/>
                  </a:solidFill>
                  <a:latin typeface="Arial"/>
                  <a:ea typeface="Arial"/>
                  <a:cs typeface="Arial"/>
                  <a:sym typeface="Arial"/>
                </a:rPr>
                <a:t>BELLA-iP2 at BELLA-PW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03C"/>
                </a:buClr>
                <a:buSzPts val="1600"/>
                <a:buFont typeface="Arial"/>
                <a:buNone/>
              </a:pPr>
              <a:r>
                <a:rPr lang="en-US" sz="1600" b="0" i="0" u="none" strike="noStrike" cap="none">
                  <a:solidFill>
                    <a:srgbClr val="00303C"/>
                  </a:solidFill>
                  <a:latin typeface="Arial"/>
                  <a:ea typeface="Arial"/>
                  <a:cs typeface="Arial"/>
                  <a:sym typeface="Arial"/>
                </a:rPr>
                <a:t>40 Joule in 30fs (1 PW)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03C"/>
                </a:buClr>
                <a:buSzPts val="1600"/>
                <a:buFont typeface="Arial"/>
                <a:buNone/>
              </a:pPr>
              <a:r>
                <a:rPr lang="en-US" sz="1600" b="0" i="0" u="none" strike="noStrike" cap="none">
                  <a:solidFill>
                    <a:srgbClr val="00303C"/>
                  </a:solidFill>
                  <a:latin typeface="Arial"/>
                  <a:ea typeface="Arial"/>
                  <a:cs typeface="Arial"/>
                  <a:sym typeface="Arial"/>
                </a:rPr>
                <a:t>Proton &amp; ion acceleration</a:t>
              </a:r>
              <a:endParaRPr sz="1400" b="0" i="0" u="none" strike="noStrike" cap="none">
                <a:solidFill>
                  <a:srgbClr val="000000"/>
                </a:solidFill>
                <a:latin typeface="Arial"/>
                <a:ea typeface="Arial"/>
                <a:cs typeface="Arial"/>
                <a:sym typeface="Arial"/>
              </a:endParaRPr>
            </a:p>
          </p:txBody>
        </p:sp>
        <p:pic>
          <p:nvPicPr>
            <p:cNvPr id="478" name="Google Shape;478;g3245f3b6b88_4_72"/>
            <p:cNvPicPr preferRelativeResize="0"/>
            <p:nvPr/>
          </p:nvPicPr>
          <p:blipFill rotWithShape="1">
            <a:blip r:embed="rId6">
              <a:alphaModFix/>
            </a:blip>
            <a:srcRect/>
            <a:stretch/>
          </p:blipFill>
          <p:spPr>
            <a:xfrm>
              <a:off x="58198" y="4129485"/>
              <a:ext cx="881797" cy="1118068"/>
            </a:xfrm>
            <a:prstGeom prst="rect">
              <a:avLst/>
            </a:prstGeom>
            <a:noFill/>
            <a:ln>
              <a:noFill/>
            </a:ln>
          </p:spPr>
        </p:pic>
      </p:grpSp>
      <p:pic>
        <p:nvPicPr>
          <p:cNvPr id="479" name="Google Shape;479;g3245f3b6b88_4_72"/>
          <p:cNvPicPr preferRelativeResize="0"/>
          <p:nvPr/>
        </p:nvPicPr>
        <p:blipFill rotWithShape="1">
          <a:blip r:embed="rId7">
            <a:alphaModFix/>
          </a:blip>
          <a:srcRect/>
          <a:stretch/>
        </p:blipFill>
        <p:spPr>
          <a:xfrm>
            <a:off x="10851410" y="3829413"/>
            <a:ext cx="1300592" cy="1034927"/>
          </a:xfrm>
          <a:prstGeom prst="rect">
            <a:avLst/>
          </a:prstGeom>
          <a:noFill/>
          <a:ln>
            <a:noFill/>
          </a:ln>
        </p:spPr>
      </p:pic>
      <p:sp>
        <p:nvSpPr>
          <p:cNvPr id="480" name="Google Shape;480;g3245f3b6b88_4_72"/>
          <p:cNvSpPr/>
          <p:nvPr/>
        </p:nvSpPr>
        <p:spPr>
          <a:xfrm>
            <a:off x="7114967" y="5344561"/>
            <a:ext cx="3003600" cy="1398300"/>
          </a:xfrm>
          <a:prstGeom prst="rect">
            <a:avLst/>
          </a:prstGeom>
          <a:solidFill>
            <a:srgbClr val="FFFF00">
              <a:alpha val="69019"/>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Libre Franklin"/>
                <a:ea typeface="Libre Franklin"/>
                <a:cs typeface="Libre Franklin"/>
                <a:sym typeface="Libre Franklin"/>
              </a:rPr>
              <a:t>Example scale of controls: BELLA-PW</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300"/>
              </a:spcBef>
              <a:spcAft>
                <a:spcPts val="0"/>
              </a:spcAft>
              <a:buClr>
                <a:srgbClr val="000000"/>
              </a:buClr>
              <a:buSzPts val="1200"/>
              <a:buFont typeface="Arial"/>
              <a:buNone/>
            </a:pPr>
            <a:r>
              <a:rPr lang="en-US" sz="1200" b="0" i="0" u="none" strike="noStrike" cap="none">
                <a:solidFill>
                  <a:schemeClr val="dk1"/>
                </a:solidFill>
                <a:latin typeface="Libre Franklin"/>
                <a:ea typeface="Libre Franklin"/>
                <a:cs typeface="Libre Franklin"/>
                <a:sym typeface="Libre Franklin"/>
              </a:rPr>
              <a:t>~90 computers </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300"/>
              </a:spcBef>
              <a:spcAft>
                <a:spcPts val="0"/>
              </a:spcAft>
              <a:buClr>
                <a:srgbClr val="000000"/>
              </a:buClr>
              <a:buSzPts val="1200"/>
              <a:buFont typeface="Arial"/>
              <a:buNone/>
            </a:pPr>
            <a:r>
              <a:rPr lang="en-US" sz="1200" b="0" i="0" u="none" strike="noStrike" cap="none">
                <a:solidFill>
                  <a:schemeClr val="dk1"/>
                </a:solidFill>
                <a:latin typeface="Libre Franklin"/>
                <a:ea typeface="Libre Franklin"/>
                <a:cs typeface="Libre Franklin"/>
                <a:sym typeface="Libre Franklin"/>
              </a:rPr>
              <a:t>~300 devices</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300"/>
              </a:spcBef>
              <a:spcAft>
                <a:spcPts val="0"/>
              </a:spcAft>
              <a:buClr>
                <a:srgbClr val="000000"/>
              </a:buClr>
              <a:buSzPts val="1200"/>
              <a:buFont typeface="Arial"/>
              <a:buNone/>
            </a:pPr>
            <a:r>
              <a:rPr lang="en-US" sz="1200" b="0" i="0" u="none" strike="noStrike" cap="none">
                <a:solidFill>
                  <a:schemeClr val="dk1"/>
                </a:solidFill>
                <a:latin typeface="Libre Franklin"/>
                <a:ea typeface="Libre Franklin"/>
                <a:cs typeface="Libre Franklin"/>
                <a:sym typeface="Libre Franklin"/>
              </a:rPr>
              <a:t>~60 cameras</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300"/>
              </a:spcBef>
              <a:spcAft>
                <a:spcPts val="0"/>
              </a:spcAft>
              <a:buClr>
                <a:srgbClr val="000000"/>
              </a:buClr>
              <a:buSzPts val="1200"/>
              <a:buFont typeface="Arial"/>
              <a:buNone/>
            </a:pPr>
            <a:r>
              <a:rPr lang="en-US" sz="1200" b="0" i="0" u="none" strike="noStrike" cap="none">
                <a:solidFill>
                  <a:schemeClr val="dk1"/>
                </a:solidFill>
                <a:latin typeface="Libre Franklin"/>
                <a:ea typeface="Libre Franklin"/>
                <a:cs typeface="Libre Franklin"/>
                <a:sym typeface="Libre Franklin"/>
              </a:rPr>
              <a:t>&gt;1000 process variables</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300"/>
              </a:spcBef>
              <a:spcAft>
                <a:spcPts val="300"/>
              </a:spcAft>
              <a:buClr>
                <a:srgbClr val="000000"/>
              </a:buClr>
              <a:buSzPts val="1200"/>
              <a:buFont typeface="Arial"/>
              <a:buNone/>
            </a:pPr>
            <a:r>
              <a:rPr lang="en-US" sz="1200" b="0" i="0" u="none" strike="noStrike" cap="none">
                <a:solidFill>
                  <a:schemeClr val="dk1"/>
                </a:solidFill>
                <a:latin typeface="Libre Franklin"/>
                <a:ea typeface="Libre Franklin"/>
                <a:cs typeface="Libre Franklin"/>
                <a:sym typeface="Libre Franklin"/>
              </a:rPr>
              <a:t>≦1Tb/day data saved (1Hz)</a:t>
            </a:r>
            <a:endParaRPr sz="1050" b="0" i="0" u="none" strike="noStrike" cap="none">
              <a:solidFill>
                <a:srgbClr val="000000"/>
              </a:solidFill>
              <a:latin typeface="Arial"/>
              <a:ea typeface="Arial"/>
              <a:cs typeface="Arial"/>
              <a:sym typeface="Arial"/>
            </a:endParaRPr>
          </a:p>
        </p:txBody>
      </p:sp>
      <p:sp>
        <p:nvSpPr>
          <p:cNvPr id="481" name="Google Shape;481;g3245f3b6b88_4_72"/>
          <p:cNvSpPr/>
          <p:nvPr/>
        </p:nvSpPr>
        <p:spPr>
          <a:xfrm>
            <a:off x="4511625" y="4136126"/>
            <a:ext cx="3246300" cy="1113900"/>
          </a:xfrm>
          <a:prstGeom prst="parallelogram">
            <a:avLst>
              <a:gd name="adj" fmla="val 0"/>
            </a:avLst>
          </a:prstGeom>
          <a:solidFill>
            <a:srgbClr val="E04E38">
              <a:alpha val="69411"/>
            </a:srgbClr>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82" name="Google Shape;482;g3245f3b6b88_4_72"/>
          <p:cNvSpPr txBox="1"/>
          <p:nvPr/>
        </p:nvSpPr>
        <p:spPr>
          <a:xfrm>
            <a:off x="4555165" y="4292534"/>
            <a:ext cx="3179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03C"/>
              </a:buClr>
              <a:buSzPts val="1600"/>
              <a:buFont typeface="Arial"/>
              <a:buNone/>
            </a:pPr>
            <a:r>
              <a:rPr lang="en-US" sz="1600" b="0" i="0" u="none" strike="noStrike" cap="none">
                <a:solidFill>
                  <a:srgbClr val="00303C"/>
                </a:solidFill>
                <a:latin typeface="Arial"/>
                <a:ea typeface="Arial"/>
                <a:cs typeface="Arial"/>
                <a:sym typeface="Arial"/>
              </a:rPr>
              <a:t>BELLA-kHz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03C"/>
              </a:buClr>
              <a:buSzPts val="1600"/>
              <a:buFont typeface="Arial"/>
              <a:buNone/>
            </a:pPr>
            <a:r>
              <a:rPr lang="en-US" sz="1600" b="0" i="0" u="none" strike="noStrike" cap="none">
                <a:solidFill>
                  <a:srgbClr val="00303C"/>
                </a:solidFill>
                <a:latin typeface="Arial"/>
                <a:ea typeface="Arial"/>
                <a:cs typeface="Arial"/>
                <a:sym typeface="Arial"/>
              </a:rPr>
              <a:t>Few mJ in 5fs (TW)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03C"/>
              </a:buClr>
              <a:buSzPts val="1600"/>
              <a:buFont typeface="Arial"/>
              <a:buNone/>
            </a:pPr>
            <a:r>
              <a:rPr lang="en-US" sz="1600" b="0" i="0" u="none" strike="noStrike" cap="none">
                <a:solidFill>
                  <a:srgbClr val="00303C"/>
                </a:solidFill>
                <a:latin typeface="Arial"/>
                <a:ea typeface="Arial"/>
                <a:cs typeface="Arial"/>
                <a:sym typeface="Arial"/>
              </a:rPr>
              <a:t>MeV acceleration</a:t>
            </a:r>
            <a:endParaRPr sz="1600" b="0" i="0" u="none" strike="noStrike" cap="none">
              <a:solidFill>
                <a:srgbClr val="00303C"/>
              </a:solidFill>
              <a:latin typeface="Arial"/>
              <a:ea typeface="Arial"/>
              <a:cs typeface="Arial"/>
              <a:sym typeface="Arial"/>
            </a:endParaRPr>
          </a:p>
        </p:txBody>
      </p:sp>
      <p:sp>
        <p:nvSpPr>
          <p:cNvPr id="483" name="Google Shape;483;g3245f3b6b88_4_72"/>
          <p:cNvSpPr/>
          <p:nvPr/>
        </p:nvSpPr>
        <p:spPr>
          <a:xfrm>
            <a:off x="1534012" y="5337887"/>
            <a:ext cx="3651900" cy="1404900"/>
          </a:xfrm>
          <a:prstGeom prst="rect">
            <a:avLst/>
          </a:prstGeom>
          <a:solidFill>
            <a:srgbClr val="FFFF00">
              <a:alpha val="69019"/>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Libre Franklin"/>
                <a:ea typeface="Libre Franklin"/>
                <a:cs typeface="Libre Franklin"/>
                <a:sym typeface="Libre Franklin"/>
              </a:rPr>
              <a:t>Examples of what needs to be controlled</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1200"/>
              <a:buFont typeface="Arial"/>
              <a:buNone/>
            </a:pPr>
            <a:r>
              <a:rPr lang="en-US" sz="1200" b="0" i="0" u="none" strike="noStrike" cap="none">
                <a:solidFill>
                  <a:schemeClr val="dk1"/>
                </a:solidFill>
                <a:latin typeface="Libre Franklin"/>
                <a:ea typeface="Libre Franklin"/>
                <a:cs typeface="Libre Franklin"/>
                <a:sym typeface="Libre Franklin"/>
              </a:rPr>
              <a:t>Laser (alignment, energy…)</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1200"/>
              <a:buFont typeface="Arial"/>
              <a:buNone/>
            </a:pPr>
            <a:r>
              <a:rPr lang="en-US" sz="1200" b="0" i="0" u="none" strike="noStrike" cap="none">
                <a:solidFill>
                  <a:schemeClr val="dk1"/>
                </a:solidFill>
                <a:latin typeface="Libre Franklin"/>
                <a:ea typeface="Libre Franklin"/>
                <a:cs typeface="Libre Franklin"/>
                <a:sym typeface="Libre Franklin"/>
              </a:rPr>
              <a:t>Targets (position, density…)</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1200"/>
              </a:spcAft>
              <a:buClr>
                <a:srgbClr val="000000"/>
              </a:buClr>
              <a:buSzPts val="1200"/>
              <a:buFont typeface="Arial"/>
              <a:buNone/>
            </a:pPr>
            <a:r>
              <a:rPr lang="en-US" sz="1200" b="0" i="0" u="none" strike="noStrike" cap="none">
                <a:solidFill>
                  <a:schemeClr val="dk1"/>
                </a:solidFill>
                <a:latin typeface="Libre Franklin"/>
                <a:ea typeface="Libre Franklin"/>
                <a:cs typeface="Libre Franklin"/>
                <a:sym typeface="Libre Franklin"/>
              </a:rPr>
              <a:t>Diagnostics (plasma, electron beam…)</a:t>
            </a:r>
            <a:endParaRPr sz="1050" b="0" i="0" u="none" strike="noStrike" cap="none">
              <a:solidFill>
                <a:srgbClr val="000000"/>
              </a:solidFill>
              <a:latin typeface="Arial"/>
              <a:ea typeface="Arial"/>
              <a:cs typeface="Arial"/>
              <a:sym typeface="Arial"/>
            </a:endParaRPr>
          </a:p>
        </p:txBody>
      </p:sp>
      <p:cxnSp>
        <p:nvCxnSpPr>
          <p:cNvPr id="484" name="Google Shape;484;g3245f3b6b88_4_72"/>
          <p:cNvCxnSpPr/>
          <p:nvPr/>
        </p:nvCxnSpPr>
        <p:spPr>
          <a:xfrm rot="10800000" flipH="1">
            <a:off x="5519772" y="3493833"/>
            <a:ext cx="334200" cy="634500"/>
          </a:xfrm>
          <a:prstGeom prst="straightConnector1">
            <a:avLst/>
          </a:prstGeom>
          <a:noFill/>
          <a:ln w="25400" cap="flat" cmpd="sng">
            <a:solidFill>
              <a:srgbClr val="E04E38"/>
            </a:solidFill>
            <a:prstDash val="solid"/>
            <a:round/>
            <a:headEnd type="none" w="sm" len="sm"/>
            <a:tailEnd type="stealth" w="lg" len="lg"/>
          </a:ln>
          <a:effectLst>
            <a:outerShdw blurRad="40000" dist="20000" dir="5400000" rotWithShape="0">
              <a:srgbClr val="000000">
                <a:alpha val="37647"/>
              </a:srgbClr>
            </a:outerShdw>
          </a:effectLst>
        </p:spPr>
      </p:cxnSp>
      <p:sp>
        <p:nvSpPr>
          <p:cNvPr id="485" name="Google Shape;485;g3245f3b6b88_4_72"/>
          <p:cNvSpPr/>
          <p:nvPr/>
        </p:nvSpPr>
        <p:spPr>
          <a:xfrm rot="268768">
            <a:off x="5718319" y="3372137"/>
            <a:ext cx="326497" cy="117668"/>
          </a:xfrm>
          <a:prstGeom prst="parallelogram">
            <a:avLst>
              <a:gd name="adj" fmla="val 55333"/>
            </a:avLst>
          </a:prstGeom>
          <a:solidFill>
            <a:srgbClr val="FF3300">
              <a:alpha val="69411"/>
            </a:srgbClr>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86" name="Google Shape;486;g3245f3b6b88_4_72"/>
          <p:cNvSpPr/>
          <p:nvPr/>
        </p:nvSpPr>
        <p:spPr>
          <a:xfrm>
            <a:off x="8472700" y="2691648"/>
            <a:ext cx="3246300" cy="831000"/>
          </a:xfrm>
          <a:prstGeom prst="parallelogram">
            <a:avLst>
              <a:gd name="adj" fmla="val 0"/>
            </a:avLst>
          </a:prstGeom>
          <a:solidFill>
            <a:srgbClr val="D7A231">
              <a:alpha val="69411"/>
            </a:srgbClr>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303C"/>
              </a:buClr>
              <a:buSzPts val="1600"/>
              <a:buFont typeface="Arial"/>
              <a:buNone/>
            </a:pPr>
            <a:r>
              <a:rPr lang="en-US" sz="1600" b="0" i="0" u="none" strike="noStrike" cap="none">
                <a:solidFill>
                  <a:srgbClr val="00303C"/>
                </a:solidFill>
                <a:latin typeface="Arial"/>
                <a:ea typeface="Arial"/>
                <a:cs typeface="Arial"/>
                <a:sym typeface="Arial"/>
              </a:rPr>
              <a:t>BELLA-Fiber</a:t>
            </a:r>
            <a:endParaRPr sz="1800" b="0" i="0" u="none" strike="noStrike" cap="none">
              <a:solidFill>
                <a:schemeClr val="dk1"/>
              </a:solidFill>
              <a:latin typeface="Arial"/>
              <a:ea typeface="Arial"/>
              <a:cs typeface="Arial"/>
              <a:sym typeface="Arial"/>
            </a:endParaRPr>
          </a:p>
        </p:txBody>
      </p:sp>
      <p:cxnSp>
        <p:nvCxnSpPr>
          <p:cNvPr id="487" name="Google Shape;487;g3245f3b6b88_4_72"/>
          <p:cNvCxnSpPr>
            <a:stCxn id="486" idx="5"/>
          </p:cNvCxnSpPr>
          <p:nvPr/>
        </p:nvCxnSpPr>
        <p:spPr>
          <a:xfrm flipH="1">
            <a:off x="6308800" y="3107148"/>
            <a:ext cx="2163900" cy="265200"/>
          </a:xfrm>
          <a:prstGeom prst="straightConnector1">
            <a:avLst/>
          </a:prstGeom>
          <a:noFill/>
          <a:ln w="19050" cap="flat" cmpd="sng">
            <a:solidFill>
              <a:srgbClr val="FF7F0F"/>
            </a:solidFill>
            <a:prstDash val="solid"/>
            <a:round/>
            <a:headEnd type="none" w="sm" len="sm"/>
            <a:tailEnd type="triangle" w="med" len="med"/>
          </a:ln>
        </p:spPr>
      </p:cxnSp>
      <p:pic>
        <p:nvPicPr>
          <p:cNvPr id="488" name="Google Shape;488;g3245f3b6b88_4_72"/>
          <p:cNvPicPr preferRelativeResize="0"/>
          <p:nvPr/>
        </p:nvPicPr>
        <p:blipFill rotWithShape="1">
          <a:blip r:embed="rId8">
            <a:alphaModFix/>
          </a:blip>
          <a:srcRect/>
          <a:stretch/>
        </p:blipFill>
        <p:spPr>
          <a:xfrm>
            <a:off x="10418400" y="2691650"/>
            <a:ext cx="1300600" cy="831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3247a7d3516_0_23"/>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480"/>
              </a:spcBef>
              <a:spcAft>
                <a:spcPts val="0"/>
              </a:spcAft>
              <a:buSzPts val="2400"/>
              <a:buNone/>
            </a:pPr>
            <a:r>
              <a:rPr lang="en-US"/>
              <a:t>Overview</a:t>
            </a:r>
            <a:endParaRPr/>
          </a:p>
        </p:txBody>
      </p:sp>
      <p:sp>
        <p:nvSpPr>
          <p:cNvPr id="495" name="Google Shape;495;g3247a7d3516_0_23"/>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1000"/>
              <a:buFont typeface="Times New Roman"/>
              <a:buNone/>
            </a:pPr>
            <a:fld id="{00000000-1234-1234-1234-123412341234}" type="slidenum">
              <a:rPr lang="en-US"/>
              <a:t>7</a:t>
            </a:fld>
            <a:endParaRPr/>
          </a:p>
        </p:txBody>
      </p:sp>
      <p:sp>
        <p:nvSpPr>
          <p:cNvPr id="496" name="Google Shape;496;g3247a7d3516_0_23"/>
          <p:cNvSpPr txBox="1"/>
          <p:nvPr/>
        </p:nvSpPr>
        <p:spPr>
          <a:xfrm>
            <a:off x="1481100" y="1523850"/>
            <a:ext cx="10430400" cy="49095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D9D9D9"/>
              </a:buClr>
              <a:buSzPts val="2400"/>
              <a:buChar char="●"/>
            </a:pPr>
            <a:r>
              <a:rPr lang="en-US" sz="2400" b="1">
                <a:solidFill>
                  <a:srgbClr val="D9D9D9"/>
                </a:solidFill>
              </a:rPr>
              <a:t>Overview of the BELLA Center</a:t>
            </a:r>
            <a:endParaRPr sz="2400" b="1">
              <a:solidFill>
                <a:srgbClr val="D9D9D9"/>
              </a:solidFill>
            </a:endParaRPr>
          </a:p>
          <a:p>
            <a:pPr marL="457200" marR="0" lvl="0" indent="0" algn="l" rtl="0">
              <a:lnSpc>
                <a:spcPct val="100000"/>
              </a:lnSpc>
              <a:spcBef>
                <a:spcPts val="1000"/>
              </a:spcBef>
              <a:spcAft>
                <a:spcPts val="0"/>
              </a:spcAft>
              <a:buNone/>
            </a:pPr>
            <a:endParaRPr sz="2400" b="1">
              <a:solidFill>
                <a:schemeClr val="dk2"/>
              </a:solidFill>
            </a:endParaRPr>
          </a:p>
          <a:p>
            <a:pPr marL="457200" marR="0" lvl="0" indent="-381000" algn="l" rtl="0">
              <a:lnSpc>
                <a:spcPct val="100000"/>
              </a:lnSpc>
              <a:spcBef>
                <a:spcPts val="1000"/>
              </a:spcBef>
              <a:spcAft>
                <a:spcPts val="0"/>
              </a:spcAft>
              <a:buSzPts val="2400"/>
              <a:buChar char="●"/>
            </a:pPr>
            <a:r>
              <a:rPr lang="en-US" sz="2400" b="1"/>
              <a:t>Bayesian Optimization for LPA experiments</a:t>
            </a:r>
            <a:endParaRPr sz="2400" b="1"/>
          </a:p>
          <a:p>
            <a:pPr marL="914400" marR="0" lvl="1" indent="-368300" algn="l" rtl="0">
              <a:lnSpc>
                <a:spcPct val="100000"/>
              </a:lnSpc>
              <a:spcBef>
                <a:spcPts val="1000"/>
              </a:spcBef>
              <a:spcAft>
                <a:spcPts val="0"/>
              </a:spcAft>
              <a:buSzPts val="2200"/>
              <a:buFont typeface="Arial"/>
              <a:buChar char="○"/>
            </a:pPr>
            <a:r>
              <a:rPr lang="en-US" sz="2200" b="0" i="0" u="none" strike="noStrike" cap="none">
                <a:latin typeface="Arial"/>
                <a:ea typeface="Arial"/>
                <a:cs typeface="Arial"/>
                <a:sym typeface="Arial"/>
              </a:rPr>
              <a:t>GEECS </a:t>
            </a:r>
            <a:r>
              <a:rPr lang="en-US" sz="2200"/>
              <a:t>Control system and Xopt</a:t>
            </a:r>
            <a:endParaRPr sz="2200" b="0" i="0" u="none" strike="noStrike" cap="none">
              <a:latin typeface="Arial"/>
              <a:ea typeface="Arial"/>
              <a:cs typeface="Arial"/>
              <a:sym typeface="Arial"/>
            </a:endParaRPr>
          </a:p>
          <a:p>
            <a:pPr marL="914400" marR="0" lvl="1" indent="-368300" algn="l" rtl="0">
              <a:lnSpc>
                <a:spcPct val="100000"/>
              </a:lnSpc>
              <a:spcBef>
                <a:spcPts val="1000"/>
              </a:spcBef>
              <a:spcAft>
                <a:spcPts val="0"/>
              </a:spcAft>
              <a:buSzPts val="2200"/>
              <a:buFont typeface="Arial"/>
              <a:buChar char="○"/>
            </a:pPr>
            <a:r>
              <a:rPr lang="en-US" sz="2200"/>
              <a:t>Example optimizations</a:t>
            </a:r>
            <a:endParaRPr sz="2200" b="0" i="0" u="none" strike="noStrike" cap="none">
              <a:latin typeface="Arial"/>
              <a:ea typeface="Arial"/>
              <a:cs typeface="Arial"/>
              <a:sym typeface="Arial"/>
            </a:endParaRPr>
          </a:p>
          <a:p>
            <a:pPr marL="0" marR="0" lvl="0" indent="0" algn="l" rtl="0">
              <a:lnSpc>
                <a:spcPct val="100000"/>
              </a:lnSpc>
              <a:spcBef>
                <a:spcPts val="1000"/>
              </a:spcBef>
              <a:spcAft>
                <a:spcPts val="0"/>
              </a:spcAft>
              <a:buClr>
                <a:srgbClr val="000000"/>
              </a:buClr>
              <a:buSzPts val="2400"/>
              <a:buFont typeface="Arial"/>
              <a:buNone/>
            </a:pPr>
            <a:endParaRPr sz="2400">
              <a:solidFill>
                <a:srgbClr val="D9D9D9"/>
              </a:solidFill>
            </a:endParaRPr>
          </a:p>
          <a:p>
            <a:pPr marL="457200" marR="0" lvl="0" indent="-381000" algn="l" rtl="0">
              <a:lnSpc>
                <a:spcPct val="100000"/>
              </a:lnSpc>
              <a:spcBef>
                <a:spcPts val="1000"/>
              </a:spcBef>
              <a:spcAft>
                <a:spcPts val="0"/>
              </a:spcAft>
              <a:buClr>
                <a:srgbClr val="D9D9D9"/>
              </a:buClr>
              <a:buSzPts val="2400"/>
              <a:buChar char="●"/>
            </a:pPr>
            <a:r>
              <a:rPr lang="en-US" sz="2400" b="1">
                <a:solidFill>
                  <a:srgbClr val="D9D9D9"/>
                </a:solidFill>
              </a:rPr>
              <a:t>Laser stabilization</a:t>
            </a:r>
            <a:endParaRPr sz="2400" b="1">
              <a:solidFill>
                <a:srgbClr val="D9D9D9"/>
              </a:solidFill>
            </a:endParaRPr>
          </a:p>
          <a:p>
            <a:pPr marL="914400" lvl="1" indent="-381000" algn="l" rtl="0">
              <a:spcBef>
                <a:spcPts val="1000"/>
              </a:spcBef>
              <a:spcAft>
                <a:spcPts val="0"/>
              </a:spcAft>
              <a:buClr>
                <a:srgbClr val="D9D9D9"/>
              </a:buClr>
              <a:buSzPts val="2400"/>
              <a:buChar char="○"/>
            </a:pPr>
            <a:r>
              <a:rPr lang="en-US" sz="2400">
                <a:solidFill>
                  <a:srgbClr val="D9D9D9"/>
                </a:solidFill>
              </a:rPr>
              <a:t>PID Loop Laser transverse and longitudinal Stabilization for FEL</a:t>
            </a:r>
            <a:endParaRPr sz="2200">
              <a:solidFill>
                <a:srgbClr val="D9D9D9"/>
              </a:solidFill>
            </a:endParaRPr>
          </a:p>
          <a:p>
            <a:pPr marL="914400" lvl="1" indent="-381000" algn="l" rtl="0">
              <a:spcBef>
                <a:spcPts val="1000"/>
              </a:spcBef>
              <a:spcAft>
                <a:spcPts val="0"/>
              </a:spcAft>
              <a:buClr>
                <a:srgbClr val="D9D9D9"/>
              </a:buClr>
              <a:buSzPts val="2400"/>
              <a:buChar char="○"/>
            </a:pPr>
            <a:r>
              <a:rPr lang="en-US" sz="2400">
                <a:solidFill>
                  <a:srgbClr val="D9D9D9"/>
                </a:solidFill>
              </a:rPr>
              <a:t>ML-based Transverse Laser Stabilization at BELLA PW</a:t>
            </a:r>
            <a:endParaRPr sz="2400">
              <a:solidFill>
                <a:srgbClr val="D9D9D9"/>
              </a:solidFill>
            </a:endParaRPr>
          </a:p>
          <a:p>
            <a:pPr marL="914400" marR="0" lvl="1" indent="-381000" algn="l" rtl="0">
              <a:lnSpc>
                <a:spcPct val="100000"/>
              </a:lnSpc>
              <a:spcBef>
                <a:spcPts val="1000"/>
              </a:spcBef>
              <a:spcAft>
                <a:spcPts val="0"/>
              </a:spcAft>
              <a:buClr>
                <a:srgbClr val="D9D9D9"/>
              </a:buClr>
              <a:buSzPts val="2400"/>
              <a:buChar char="○"/>
            </a:pPr>
            <a:r>
              <a:rPr lang="en-US" sz="2400" i="0" u="none" strike="noStrike" cap="none">
                <a:solidFill>
                  <a:srgbClr val="D9D9D9"/>
                </a:solidFill>
              </a:rPr>
              <a:t>ML enabled Coherent Recombination in Fiber Laser</a:t>
            </a:r>
            <a:endParaRPr sz="2400" i="0" u="none" strike="noStrike" cap="none">
              <a:solidFill>
                <a:srgbClr val="D9D9D9"/>
              </a:solidFill>
            </a:endParaRPr>
          </a:p>
          <a:p>
            <a:pPr marL="914400" marR="0" lvl="0" indent="0" algn="l" rtl="0">
              <a:lnSpc>
                <a:spcPct val="100000"/>
              </a:lnSpc>
              <a:spcBef>
                <a:spcPts val="1000"/>
              </a:spcBef>
              <a:spcAft>
                <a:spcPts val="1000"/>
              </a:spcAft>
              <a:buNone/>
            </a:pPr>
            <a:endParaRPr sz="2200" b="0" i="0" u="none" strike="noStrike" cap="none">
              <a:solidFill>
                <a:schemeClr val="dk2"/>
              </a:solidFill>
              <a:latin typeface="Arial"/>
              <a:ea typeface="Arial"/>
              <a:cs typeface="Arial"/>
              <a:sym typeface="Arial"/>
            </a:endParaRPr>
          </a:p>
        </p:txBody>
      </p:sp>
      <p:grpSp>
        <p:nvGrpSpPr>
          <p:cNvPr id="497" name="Google Shape;497;g3247a7d3516_0_23"/>
          <p:cNvGrpSpPr/>
          <p:nvPr/>
        </p:nvGrpSpPr>
        <p:grpSpPr>
          <a:xfrm>
            <a:off x="729200" y="1500075"/>
            <a:ext cx="365100" cy="4861800"/>
            <a:chOff x="1338800" y="1500075"/>
            <a:chExt cx="365100" cy="4861800"/>
          </a:xfrm>
        </p:grpSpPr>
        <p:cxnSp>
          <p:nvCxnSpPr>
            <p:cNvPr id="498" name="Google Shape;498;g3247a7d3516_0_23"/>
            <p:cNvCxnSpPr/>
            <p:nvPr/>
          </p:nvCxnSpPr>
          <p:spPr>
            <a:xfrm>
              <a:off x="1521350" y="1500075"/>
              <a:ext cx="0" cy="4861800"/>
            </a:xfrm>
            <a:prstGeom prst="straightConnector1">
              <a:avLst/>
            </a:prstGeom>
            <a:noFill/>
            <a:ln w="38100" cap="flat" cmpd="sng">
              <a:solidFill>
                <a:srgbClr val="0B7743"/>
              </a:solidFill>
              <a:prstDash val="solid"/>
              <a:round/>
              <a:headEnd type="none" w="med" len="med"/>
              <a:tailEnd type="none" w="med" len="med"/>
            </a:ln>
          </p:spPr>
        </p:cxnSp>
        <p:sp>
          <p:nvSpPr>
            <p:cNvPr id="499" name="Google Shape;499;g3247a7d3516_0_23"/>
            <p:cNvSpPr/>
            <p:nvPr/>
          </p:nvSpPr>
          <p:spPr>
            <a:xfrm>
              <a:off x="1338800" y="16456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0" name="Google Shape;500;g3247a7d3516_0_23"/>
            <p:cNvSpPr/>
            <p:nvPr/>
          </p:nvSpPr>
          <p:spPr>
            <a:xfrm>
              <a:off x="1338800" y="26350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1" name="Google Shape;501;g3247a7d3516_0_23"/>
            <p:cNvSpPr/>
            <p:nvPr/>
          </p:nvSpPr>
          <p:spPr>
            <a:xfrm>
              <a:off x="1338800" y="4528725"/>
              <a:ext cx="365100" cy="365100"/>
            </a:xfrm>
            <a:prstGeom prst="ellipse">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3245f3b6b88_4_108"/>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100000"/>
              </a:lnSpc>
              <a:spcBef>
                <a:spcPts val="480"/>
              </a:spcBef>
              <a:spcAft>
                <a:spcPts val="0"/>
              </a:spcAft>
              <a:buSzPts val="2400"/>
              <a:buNone/>
            </a:pPr>
            <a:r>
              <a:rPr lang="en-US" u="sng" dirty="0"/>
              <a:t>G</a:t>
            </a:r>
            <a:r>
              <a:rPr lang="en-US" dirty="0"/>
              <a:t>eneralized </a:t>
            </a:r>
            <a:r>
              <a:rPr lang="en-US" u="sng" dirty="0"/>
              <a:t>E</a:t>
            </a:r>
            <a:r>
              <a:rPr lang="en-US" dirty="0"/>
              <a:t>quipment and </a:t>
            </a:r>
            <a:r>
              <a:rPr lang="en-US" u="sng" dirty="0"/>
              <a:t>E</a:t>
            </a:r>
            <a:r>
              <a:rPr lang="en-US" dirty="0"/>
              <a:t>xperiment </a:t>
            </a:r>
            <a:r>
              <a:rPr lang="en-US" u="sng" dirty="0"/>
              <a:t>C</a:t>
            </a:r>
            <a:r>
              <a:rPr lang="en-US" dirty="0"/>
              <a:t>ontrol </a:t>
            </a:r>
            <a:r>
              <a:rPr lang="en-US" u="sng" dirty="0"/>
              <a:t>S</a:t>
            </a:r>
            <a:r>
              <a:rPr lang="en-US" dirty="0"/>
              <a:t>ystem (GEECS)</a:t>
            </a:r>
            <a:endParaRPr dirty="0"/>
          </a:p>
          <a:p>
            <a:pPr marL="0" lvl="0" indent="0" algn="ctr" rtl="0">
              <a:lnSpc>
                <a:spcPct val="100000"/>
              </a:lnSpc>
              <a:spcBef>
                <a:spcPts val="480"/>
              </a:spcBef>
              <a:spcAft>
                <a:spcPts val="0"/>
              </a:spcAft>
              <a:buSzPts val="2400"/>
              <a:buNone/>
            </a:pPr>
            <a:r>
              <a:rPr lang="en-US" sz="2600" i="1" dirty="0"/>
              <a:t>Giving Science Time back to Scientists</a:t>
            </a:r>
            <a:endParaRPr sz="2600" i="1" dirty="0"/>
          </a:p>
        </p:txBody>
      </p:sp>
      <p:sp>
        <p:nvSpPr>
          <p:cNvPr id="508" name="Google Shape;508;g3245f3b6b88_4_108"/>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1000"/>
              <a:buFont typeface="Times New Roman"/>
              <a:buNone/>
            </a:pPr>
            <a:fld id="{00000000-1234-1234-1234-123412341234}" type="slidenum">
              <a:rPr lang="en-US"/>
              <a:t>8</a:t>
            </a:fld>
            <a:endParaRPr/>
          </a:p>
        </p:txBody>
      </p:sp>
      <p:grpSp>
        <p:nvGrpSpPr>
          <p:cNvPr id="509" name="Google Shape;509;g3245f3b6b88_4_108"/>
          <p:cNvGrpSpPr/>
          <p:nvPr/>
        </p:nvGrpSpPr>
        <p:grpSpPr>
          <a:xfrm>
            <a:off x="6235757" y="4309595"/>
            <a:ext cx="3413100" cy="2176665"/>
            <a:chOff x="5886807" y="1196045"/>
            <a:chExt cx="3413100" cy="2176665"/>
          </a:xfrm>
        </p:grpSpPr>
        <p:pic>
          <p:nvPicPr>
            <p:cNvPr id="510" name="Google Shape;510;g3245f3b6b88_4_108" descr="C:\Users\adeshmukh.LBL\Downloads\camera blk diag.PNG"/>
            <p:cNvPicPr preferRelativeResize="0"/>
            <p:nvPr/>
          </p:nvPicPr>
          <p:blipFill rotWithShape="1">
            <a:blip r:embed="rId3">
              <a:alphaModFix/>
            </a:blip>
            <a:srcRect l="53641" t="16748" r="19927" b="30432"/>
            <a:stretch/>
          </p:blipFill>
          <p:spPr>
            <a:xfrm>
              <a:off x="6037111" y="1450487"/>
              <a:ext cx="1221426" cy="820958"/>
            </a:xfrm>
            <a:prstGeom prst="rect">
              <a:avLst/>
            </a:prstGeom>
            <a:noFill/>
            <a:ln>
              <a:noFill/>
            </a:ln>
          </p:spPr>
        </p:pic>
        <p:sp>
          <p:nvSpPr>
            <p:cNvPr id="511" name="Google Shape;511;g3245f3b6b88_4_108"/>
            <p:cNvSpPr/>
            <p:nvPr/>
          </p:nvSpPr>
          <p:spPr>
            <a:xfrm>
              <a:off x="5956941" y="1312310"/>
              <a:ext cx="3243900" cy="2060400"/>
            </a:xfrm>
            <a:prstGeom prst="roundRect">
              <a:avLst>
                <a:gd name="adj" fmla="val 3062"/>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Libre Franklin"/>
                <a:ea typeface="Libre Franklin"/>
                <a:cs typeface="Libre Franklin"/>
                <a:sym typeface="Libre Franklin"/>
              </a:endParaRPr>
            </a:p>
          </p:txBody>
        </p:sp>
        <p:sp>
          <p:nvSpPr>
            <p:cNvPr id="512" name="Google Shape;512;g3245f3b6b88_4_108"/>
            <p:cNvSpPr/>
            <p:nvPr/>
          </p:nvSpPr>
          <p:spPr>
            <a:xfrm>
              <a:off x="6089270" y="1210507"/>
              <a:ext cx="1189800" cy="208500"/>
            </a:xfrm>
            <a:prstGeom prst="roundRect">
              <a:avLst>
                <a:gd name="adj" fmla="val 16667"/>
              </a:avLst>
            </a:prstGeom>
            <a:solidFill>
              <a:schemeClr val="lt1"/>
            </a:solid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Libre Franklin"/>
                  <a:ea typeface="Libre Franklin"/>
                  <a:cs typeface="Libre Franklin"/>
                  <a:sym typeface="Libre Franklin"/>
                </a:rPr>
                <a:t>User’s “code”</a:t>
              </a:r>
              <a:endParaRPr sz="1100" b="0" i="0" u="none" strike="noStrike" cap="none">
                <a:solidFill>
                  <a:schemeClr val="dk1"/>
                </a:solidFill>
                <a:latin typeface="Libre Franklin"/>
                <a:ea typeface="Libre Franklin"/>
                <a:cs typeface="Libre Franklin"/>
                <a:sym typeface="Libre Franklin"/>
              </a:endParaRPr>
            </a:p>
          </p:txBody>
        </p:sp>
        <p:pic>
          <p:nvPicPr>
            <p:cNvPr id="513" name="Google Shape;513;g3245f3b6b88_4_108" descr="C:\Users\adeshmukh.LBL\Downloads\camera GUI.PNG"/>
            <p:cNvPicPr preferRelativeResize="0"/>
            <p:nvPr/>
          </p:nvPicPr>
          <p:blipFill rotWithShape="1">
            <a:blip r:embed="rId4">
              <a:alphaModFix/>
            </a:blip>
            <a:srcRect t="10966" r="14398" b="4084"/>
            <a:stretch/>
          </p:blipFill>
          <p:spPr>
            <a:xfrm>
              <a:off x="7378677" y="1557281"/>
              <a:ext cx="1728680" cy="1388285"/>
            </a:xfrm>
            <a:prstGeom prst="rect">
              <a:avLst/>
            </a:prstGeom>
            <a:noFill/>
            <a:ln>
              <a:noFill/>
            </a:ln>
          </p:spPr>
        </p:pic>
        <p:pic>
          <p:nvPicPr>
            <p:cNvPr id="514" name="Google Shape;514;g3245f3b6b88_4_108" descr="C:\Users\adeshmukh.LBL\Downloads\camera blk diag.PNG"/>
            <p:cNvPicPr preferRelativeResize="0"/>
            <p:nvPr/>
          </p:nvPicPr>
          <p:blipFill rotWithShape="1">
            <a:blip r:embed="rId3">
              <a:alphaModFix/>
            </a:blip>
            <a:srcRect l="79808" t="26695" r="6758" b="10608"/>
            <a:stretch/>
          </p:blipFill>
          <p:spPr>
            <a:xfrm>
              <a:off x="6190625" y="2104586"/>
              <a:ext cx="620724" cy="974471"/>
            </a:xfrm>
            <a:prstGeom prst="rect">
              <a:avLst/>
            </a:prstGeom>
            <a:noFill/>
            <a:ln>
              <a:noFill/>
            </a:ln>
          </p:spPr>
        </p:pic>
        <p:sp>
          <p:nvSpPr>
            <p:cNvPr id="515" name="Google Shape;515;g3245f3b6b88_4_108"/>
            <p:cNvSpPr/>
            <p:nvPr/>
          </p:nvSpPr>
          <p:spPr>
            <a:xfrm>
              <a:off x="7676677" y="1196045"/>
              <a:ext cx="1189800" cy="208500"/>
            </a:xfrm>
            <a:prstGeom prst="roundRect">
              <a:avLst>
                <a:gd name="adj" fmla="val 16667"/>
              </a:avLst>
            </a:prstGeom>
            <a:solidFill>
              <a:schemeClr val="lt1"/>
            </a:solid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Libre Franklin"/>
                  <a:ea typeface="Libre Franklin"/>
                  <a:cs typeface="Libre Franklin"/>
                  <a:sym typeface="Libre Franklin"/>
                </a:rPr>
                <a:t>GUI</a:t>
              </a:r>
              <a:endParaRPr sz="1100" b="0" i="0" u="none" strike="noStrike" cap="none">
                <a:solidFill>
                  <a:schemeClr val="dk1"/>
                </a:solidFill>
                <a:latin typeface="Libre Franklin"/>
                <a:ea typeface="Libre Franklin"/>
                <a:cs typeface="Libre Franklin"/>
                <a:sym typeface="Libre Franklin"/>
              </a:endParaRPr>
            </a:p>
          </p:txBody>
        </p:sp>
        <p:sp>
          <p:nvSpPr>
            <p:cNvPr id="516" name="Google Shape;516;g3245f3b6b88_4_108"/>
            <p:cNvSpPr txBox="1"/>
            <p:nvPr/>
          </p:nvSpPr>
          <p:spPr>
            <a:xfrm>
              <a:off x="5886807" y="3039009"/>
              <a:ext cx="34131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Control &amp; viewing without “programming” in minutes</a:t>
              </a:r>
              <a:endParaRPr sz="1100" b="0" i="0" u="none" strike="noStrike" cap="none">
                <a:solidFill>
                  <a:srgbClr val="000000"/>
                </a:solidFill>
                <a:latin typeface="Arial"/>
                <a:ea typeface="Arial"/>
                <a:cs typeface="Arial"/>
                <a:sym typeface="Arial"/>
              </a:endParaRPr>
            </a:p>
          </p:txBody>
        </p:sp>
      </p:grpSp>
      <p:pic>
        <p:nvPicPr>
          <p:cNvPr id="517" name="Google Shape;517;g3245f3b6b88_4_108"/>
          <p:cNvPicPr preferRelativeResize="0"/>
          <p:nvPr/>
        </p:nvPicPr>
        <p:blipFill rotWithShape="1">
          <a:blip r:embed="rId5">
            <a:alphaModFix/>
          </a:blip>
          <a:srcRect/>
          <a:stretch/>
        </p:blipFill>
        <p:spPr>
          <a:xfrm>
            <a:off x="6482163" y="1839909"/>
            <a:ext cx="3543850" cy="1903450"/>
          </a:xfrm>
          <a:prstGeom prst="rect">
            <a:avLst/>
          </a:prstGeom>
          <a:noFill/>
          <a:ln>
            <a:noFill/>
          </a:ln>
        </p:spPr>
      </p:pic>
      <p:sp>
        <p:nvSpPr>
          <p:cNvPr id="518" name="Google Shape;518;g3245f3b6b88_4_108"/>
          <p:cNvSpPr txBox="1"/>
          <p:nvPr/>
        </p:nvSpPr>
        <p:spPr>
          <a:xfrm>
            <a:off x="11552750" y="2568300"/>
            <a:ext cx="9144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2"/>
              </a:solidFill>
              <a:latin typeface="Arial"/>
              <a:ea typeface="Arial"/>
              <a:cs typeface="Arial"/>
              <a:sym typeface="Arial"/>
            </a:endParaRPr>
          </a:p>
        </p:txBody>
      </p:sp>
      <p:grpSp>
        <p:nvGrpSpPr>
          <p:cNvPr id="519" name="Google Shape;519;g3245f3b6b88_4_108"/>
          <p:cNvGrpSpPr/>
          <p:nvPr/>
        </p:nvGrpSpPr>
        <p:grpSpPr>
          <a:xfrm>
            <a:off x="194913" y="2712668"/>
            <a:ext cx="2763937" cy="4033571"/>
            <a:chOff x="314763" y="1504450"/>
            <a:chExt cx="2433900" cy="3070857"/>
          </a:xfrm>
        </p:grpSpPr>
        <p:sp>
          <p:nvSpPr>
            <p:cNvPr id="520" name="Google Shape;520;g3245f3b6b88_4_108"/>
            <p:cNvSpPr/>
            <p:nvPr/>
          </p:nvSpPr>
          <p:spPr>
            <a:xfrm>
              <a:off x="314763" y="4345807"/>
              <a:ext cx="2433900" cy="229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boto"/>
                  <a:ea typeface="Roboto"/>
                  <a:cs typeface="Roboto"/>
                  <a:sym typeface="Roboto"/>
                </a:rPr>
                <a:t>Multi Facility Support</a:t>
              </a:r>
              <a:endParaRPr sz="2100" b="0" i="0" u="none" strike="noStrike" cap="none">
                <a:solidFill>
                  <a:schemeClr val="dk1"/>
                </a:solidFill>
                <a:latin typeface="Arial"/>
                <a:ea typeface="Arial"/>
                <a:cs typeface="Arial"/>
                <a:sym typeface="Arial"/>
              </a:endParaRPr>
            </a:p>
          </p:txBody>
        </p:sp>
        <p:sp>
          <p:nvSpPr>
            <p:cNvPr id="521" name="Google Shape;521;g3245f3b6b88_4_108"/>
            <p:cNvSpPr/>
            <p:nvPr/>
          </p:nvSpPr>
          <p:spPr>
            <a:xfrm>
              <a:off x="314763" y="2744073"/>
              <a:ext cx="2433900" cy="229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boto"/>
                  <a:ea typeface="Roboto"/>
                  <a:cs typeface="Roboto"/>
                  <a:sym typeface="Roboto"/>
                </a:rPr>
                <a:t>Fast Configuration Startup</a:t>
              </a:r>
              <a:endParaRPr sz="2100" b="0" i="0" u="none" strike="noStrike" cap="none">
                <a:solidFill>
                  <a:schemeClr val="dk1"/>
                </a:solidFill>
                <a:latin typeface="Arial"/>
                <a:ea typeface="Arial"/>
                <a:cs typeface="Arial"/>
                <a:sym typeface="Arial"/>
              </a:endParaRPr>
            </a:p>
          </p:txBody>
        </p:sp>
        <p:sp>
          <p:nvSpPr>
            <p:cNvPr id="522" name="Google Shape;522;g3245f3b6b88_4_108"/>
            <p:cNvSpPr/>
            <p:nvPr/>
          </p:nvSpPr>
          <p:spPr>
            <a:xfrm>
              <a:off x="314763" y="3717896"/>
              <a:ext cx="2433900" cy="4731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boto"/>
                  <a:ea typeface="Roboto"/>
                  <a:cs typeface="Roboto"/>
                  <a:sym typeface="Roboto"/>
                </a:rPr>
                <a:t>Single Click Startup and shutdown</a:t>
              </a:r>
              <a:endParaRPr sz="2100" b="0" i="0" u="none" strike="noStrike" cap="none">
                <a:solidFill>
                  <a:schemeClr val="dk1"/>
                </a:solidFill>
                <a:latin typeface="Arial"/>
                <a:ea typeface="Arial"/>
                <a:cs typeface="Arial"/>
                <a:sym typeface="Arial"/>
              </a:endParaRPr>
            </a:p>
          </p:txBody>
        </p:sp>
        <p:sp>
          <p:nvSpPr>
            <p:cNvPr id="523" name="Google Shape;523;g3245f3b6b88_4_108"/>
            <p:cNvSpPr/>
            <p:nvPr/>
          </p:nvSpPr>
          <p:spPr>
            <a:xfrm>
              <a:off x="314763" y="2359762"/>
              <a:ext cx="2433900" cy="229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boto"/>
                  <a:ea typeface="Roboto"/>
                  <a:cs typeface="Roboto"/>
                  <a:sym typeface="Roboto"/>
                </a:rPr>
                <a:t>Parameter Logging</a:t>
              </a:r>
              <a:endParaRPr sz="2100" b="0" i="0" u="none" strike="noStrike" cap="none">
                <a:solidFill>
                  <a:schemeClr val="dk1"/>
                </a:solidFill>
                <a:latin typeface="Arial"/>
                <a:ea typeface="Arial"/>
                <a:cs typeface="Arial"/>
                <a:sym typeface="Arial"/>
              </a:endParaRPr>
            </a:p>
          </p:txBody>
        </p:sp>
        <p:sp>
          <p:nvSpPr>
            <p:cNvPr id="524" name="Google Shape;524;g3245f3b6b88_4_108"/>
            <p:cNvSpPr/>
            <p:nvPr/>
          </p:nvSpPr>
          <p:spPr>
            <a:xfrm>
              <a:off x="314763" y="3128385"/>
              <a:ext cx="2433900" cy="4347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boto"/>
                  <a:ea typeface="Roboto"/>
                  <a:cs typeface="Roboto"/>
                  <a:sym typeface="Roboto"/>
                </a:rPr>
                <a:t>Ease of Use with No Programming Requirement</a:t>
              </a:r>
              <a:endParaRPr sz="2100" b="0" i="0" u="none" strike="noStrike" cap="none">
                <a:solidFill>
                  <a:schemeClr val="dk1"/>
                </a:solidFill>
                <a:latin typeface="Arial"/>
                <a:ea typeface="Arial"/>
                <a:cs typeface="Arial"/>
                <a:sym typeface="Arial"/>
              </a:endParaRPr>
            </a:p>
          </p:txBody>
        </p:sp>
        <p:sp>
          <p:nvSpPr>
            <p:cNvPr id="525" name="Google Shape;525;g3245f3b6b88_4_108"/>
            <p:cNvSpPr/>
            <p:nvPr/>
          </p:nvSpPr>
          <p:spPr>
            <a:xfrm>
              <a:off x="314763" y="1504450"/>
              <a:ext cx="2433900" cy="700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500" b="0" i="0" u="none" strike="noStrike" cap="none">
                  <a:solidFill>
                    <a:schemeClr val="dk1"/>
                  </a:solidFill>
                  <a:latin typeface="Roboto"/>
                  <a:ea typeface="Roboto"/>
                  <a:cs typeface="Roboto"/>
                  <a:sym typeface="Roboto"/>
                </a:rPr>
                <a:t>Distributed &amp; Real-time</a:t>
              </a:r>
              <a:endParaRPr sz="1500" b="0"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boto"/>
                  <a:ea typeface="Roboto"/>
                  <a:cs typeface="Roboto"/>
                  <a:sym typeface="Roboto"/>
                </a:rPr>
                <a:t>Control, Analysis and Visualization</a:t>
              </a:r>
              <a:endParaRPr sz="1500" b="0" i="0" u="none" strike="noStrike" cap="none">
                <a:solidFill>
                  <a:schemeClr val="dk1"/>
                </a:solidFill>
                <a:latin typeface="Roboto"/>
                <a:ea typeface="Roboto"/>
                <a:cs typeface="Roboto"/>
                <a:sym typeface="Roboto"/>
              </a:endParaRPr>
            </a:p>
          </p:txBody>
        </p:sp>
      </p:grpSp>
      <p:grpSp>
        <p:nvGrpSpPr>
          <p:cNvPr id="526" name="Google Shape;526;g3245f3b6b88_4_108"/>
          <p:cNvGrpSpPr/>
          <p:nvPr/>
        </p:nvGrpSpPr>
        <p:grpSpPr>
          <a:xfrm>
            <a:off x="3215333" y="2712659"/>
            <a:ext cx="2763937" cy="4033240"/>
            <a:chOff x="2841081" y="2916002"/>
            <a:chExt cx="2433900" cy="3070839"/>
          </a:xfrm>
        </p:grpSpPr>
        <p:sp>
          <p:nvSpPr>
            <p:cNvPr id="527" name="Google Shape;527;g3245f3b6b88_4_108"/>
            <p:cNvSpPr/>
            <p:nvPr/>
          </p:nvSpPr>
          <p:spPr>
            <a:xfrm>
              <a:off x="2841081" y="3615550"/>
              <a:ext cx="2433900" cy="5979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boto"/>
                  <a:ea typeface="Roboto"/>
                  <a:cs typeface="Roboto"/>
                  <a:sym typeface="Roboto"/>
                </a:rPr>
                <a:t>Efficient Code Reuse via Object Oriented Programming</a:t>
              </a:r>
              <a:endParaRPr sz="1500" b="0" i="0" u="none" strike="noStrike" cap="none">
                <a:solidFill>
                  <a:schemeClr val="dk1"/>
                </a:solidFill>
                <a:latin typeface="Roboto"/>
                <a:ea typeface="Roboto"/>
                <a:cs typeface="Roboto"/>
                <a:sym typeface="Roboto"/>
              </a:endParaRPr>
            </a:p>
          </p:txBody>
        </p:sp>
        <p:sp>
          <p:nvSpPr>
            <p:cNvPr id="528" name="Google Shape;528;g3245f3b6b88_4_108"/>
            <p:cNvSpPr/>
            <p:nvPr/>
          </p:nvSpPr>
          <p:spPr>
            <a:xfrm>
              <a:off x="2841081" y="4646245"/>
              <a:ext cx="2433900" cy="229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boto"/>
                  <a:ea typeface="Roboto"/>
                  <a:cs typeface="Roboto"/>
                  <a:sym typeface="Roboto"/>
                </a:rPr>
                <a:t>Open Source</a:t>
              </a:r>
              <a:endParaRPr sz="2100" b="0" i="0" u="none" strike="noStrike" cap="none">
                <a:solidFill>
                  <a:schemeClr val="dk1"/>
                </a:solidFill>
                <a:latin typeface="Arial"/>
                <a:ea typeface="Arial"/>
                <a:cs typeface="Arial"/>
                <a:sym typeface="Arial"/>
              </a:endParaRPr>
            </a:p>
          </p:txBody>
        </p:sp>
        <p:sp>
          <p:nvSpPr>
            <p:cNvPr id="529" name="Google Shape;529;g3245f3b6b88_4_108"/>
            <p:cNvSpPr/>
            <p:nvPr/>
          </p:nvSpPr>
          <p:spPr>
            <a:xfrm>
              <a:off x="2841081" y="5513741"/>
              <a:ext cx="2433900" cy="4731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500"/>
                <a:buFont typeface="Arial"/>
                <a:buNone/>
              </a:pPr>
              <a:r>
                <a:rPr lang="en-US" sz="1500">
                  <a:solidFill>
                    <a:schemeClr val="dk1"/>
                  </a:solidFill>
                  <a:latin typeface="Roboto"/>
                  <a:ea typeface="Roboto"/>
                  <a:cs typeface="Roboto"/>
                  <a:sym typeface="Roboto"/>
                </a:rPr>
                <a:t>Based on Standard Principles</a:t>
              </a:r>
              <a:endParaRPr sz="2100">
                <a:solidFill>
                  <a:schemeClr val="dk1"/>
                </a:solidFill>
              </a:endParaRPr>
            </a:p>
          </p:txBody>
        </p:sp>
        <p:sp>
          <p:nvSpPr>
            <p:cNvPr id="530" name="Google Shape;530;g3245f3b6b88_4_108"/>
            <p:cNvSpPr/>
            <p:nvPr/>
          </p:nvSpPr>
          <p:spPr>
            <a:xfrm>
              <a:off x="2841081" y="4315097"/>
              <a:ext cx="2433900" cy="229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boto"/>
                  <a:ea typeface="Roboto"/>
                  <a:cs typeface="Roboto"/>
                  <a:sym typeface="Roboto"/>
                </a:rPr>
                <a:t>Code Abstraction</a:t>
              </a:r>
              <a:endParaRPr sz="2100" b="0" i="0" u="none" strike="noStrike" cap="none">
                <a:solidFill>
                  <a:schemeClr val="dk1"/>
                </a:solidFill>
                <a:latin typeface="Arial"/>
                <a:ea typeface="Arial"/>
                <a:cs typeface="Arial"/>
                <a:sym typeface="Arial"/>
              </a:endParaRPr>
            </a:p>
          </p:txBody>
        </p:sp>
        <p:sp>
          <p:nvSpPr>
            <p:cNvPr id="531" name="Google Shape;531;g3245f3b6b88_4_108"/>
            <p:cNvSpPr/>
            <p:nvPr/>
          </p:nvSpPr>
          <p:spPr>
            <a:xfrm>
              <a:off x="2841081" y="4977393"/>
              <a:ext cx="2433900" cy="4347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boto"/>
                  <a:ea typeface="Roboto"/>
                  <a:cs typeface="Roboto"/>
                  <a:sym typeface="Roboto"/>
                </a:rPr>
                <a:t>Interface with Common Programming Languages</a:t>
              </a:r>
              <a:endParaRPr sz="2100" b="0" i="0" u="none" strike="noStrike" cap="none">
                <a:solidFill>
                  <a:schemeClr val="dk1"/>
                </a:solidFill>
                <a:latin typeface="Arial"/>
                <a:ea typeface="Arial"/>
                <a:cs typeface="Arial"/>
                <a:sym typeface="Arial"/>
              </a:endParaRPr>
            </a:p>
          </p:txBody>
        </p:sp>
        <p:sp>
          <p:nvSpPr>
            <p:cNvPr id="532" name="Google Shape;532;g3245f3b6b88_4_108"/>
            <p:cNvSpPr/>
            <p:nvPr/>
          </p:nvSpPr>
          <p:spPr>
            <a:xfrm>
              <a:off x="2841081" y="2916002"/>
              <a:ext cx="2433900" cy="5979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a:solidFill>
                    <a:schemeClr val="dk1"/>
                  </a:solidFill>
                  <a:latin typeface="Roboto"/>
                  <a:ea typeface="Roboto"/>
                  <a:cs typeface="Roboto"/>
                  <a:sym typeface="Roboto"/>
                </a:rPr>
                <a:t>Easy-to-Use</a:t>
              </a:r>
              <a:endParaRPr sz="1500" b="0" i="0" u="none" strike="noStrike" cap="none">
                <a:solidFill>
                  <a:schemeClr val="dk1"/>
                </a:solidFill>
                <a:latin typeface="Roboto"/>
                <a:ea typeface="Roboto"/>
                <a:cs typeface="Roboto"/>
                <a:sym typeface="Roboto"/>
              </a:endParaRPr>
            </a:p>
          </p:txBody>
        </p:sp>
      </p:grpSp>
      <p:sp>
        <p:nvSpPr>
          <p:cNvPr id="533" name="Google Shape;533;g3245f3b6b88_4_108"/>
          <p:cNvSpPr/>
          <p:nvPr/>
        </p:nvSpPr>
        <p:spPr>
          <a:xfrm>
            <a:off x="200409" y="1646075"/>
            <a:ext cx="2763900" cy="821700"/>
          </a:xfrm>
          <a:prstGeom prst="rect">
            <a:avLst/>
          </a:prstGeom>
          <a:solidFill>
            <a:srgbClr val="12467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KEY</a:t>
            </a:r>
            <a:endParaRPr sz="1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USER REQUIREMENTS</a:t>
            </a:r>
            <a:endParaRPr sz="1600" b="1" i="0" u="none" strike="noStrike" cap="none">
              <a:solidFill>
                <a:schemeClr val="lt1"/>
              </a:solidFill>
              <a:latin typeface="Arial"/>
              <a:ea typeface="Arial"/>
              <a:cs typeface="Arial"/>
              <a:sym typeface="Arial"/>
            </a:endParaRPr>
          </a:p>
        </p:txBody>
      </p:sp>
      <p:sp>
        <p:nvSpPr>
          <p:cNvPr id="534" name="Google Shape;534;g3245f3b6b88_4_108"/>
          <p:cNvSpPr/>
          <p:nvPr/>
        </p:nvSpPr>
        <p:spPr>
          <a:xfrm>
            <a:off x="3215143" y="1646075"/>
            <a:ext cx="2763900" cy="821700"/>
          </a:xfrm>
          <a:prstGeom prst="rect">
            <a:avLst/>
          </a:prstGeom>
          <a:solidFill>
            <a:srgbClr val="0B77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KEY PROGRAMMER REQUIREMENTS</a:t>
            </a:r>
            <a:endParaRPr sz="1600" b="1" i="0" u="none" strike="noStrike" cap="none">
              <a:solidFill>
                <a:schemeClr val="lt1"/>
              </a:solidFill>
              <a:latin typeface="Arial"/>
              <a:ea typeface="Arial"/>
              <a:cs typeface="Arial"/>
              <a:sym typeface="Arial"/>
            </a:endParaRPr>
          </a:p>
        </p:txBody>
      </p:sp>
      <p:pic>
        <p:nvPicPr>
          <p:cNvPr id="535" name="Google Shape;535;g3245f3b6b88_4_108" descr="C:\Users\adeshmukh.LBL\Downloads\images BALUG\images BALUG\BELLA Control Center.PNG"/>
          <p:cNvPicPr preferRelativeResize="0"/>
          <p:nvPr/>
        </p:nvPicPr>
        <p:blipFill rotWithShape="1">
          <a:blip r:embed="rId6">
            <a:alphaModFix/>
          </a:blip>
          <a:srcRect t="4072" r="2761" b="7204"/>
          <a:stretch/>
        </p:blipFill>
        <p:spPr>
          <a:xfrm>
            <a:off x="9176048" y="2794677"/>
            <a:ext cx="2763950" cy="1725850"/>
          </a:xfrm>
          <a:prstGeom prst="rect">
            <a:avLst/>
          </a:prstGeom>
          <a:noFill/>
          <a:ln>
            <a:noFill/>
          </a:ln>
        </p:spPr>
      </p:pic>
      <p:sp>
        <p:nvSpPr>
          <p:cNvPr id="536" name="Google Shape;536;g3245f3b6b88_4_108"/>
          <p:cNvSpPr txBox="1"/>
          <p:nvPr/>
        </p:nvSpPr>
        <p:spPr>
          <a:xfrm>
            <a:off x="6485150" y="989125"/>
            <a:ext cx="5592900" cy="45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Example: Zero Programming GUI Creation</a:t>
            </a:r>
            <a:endParaRPr sz="2400" b="1" i="0" u="none" strike="noStrike" cap="none">
              <a:solidFill>
                <a:schemeClr val="dk2"/>
              </a:solidFill>
              <a:latin typeface="Arial"/>
              <a:ea typeface="Arial"/>
              <a:cs typeface="Arial"/>
              <a:sym typeface="Arial"/>
            </a:endParaRPr>
          </a:p>
        </p:txBody>
      </p:sp>
      <p:sp>
        <p:nvSpPr>
          <p:cNvPr id="537" name="Google Shape;537;g3245f3b6b88_4_108"/>
          <p:cNvSpPr txBox="1"/>
          <p:nvPr/>
        </p:nvSpPr>
        <p:spPr>
          <a:xfrm>
            <a:off x="7894875" y="6476350"/>
            <a:ext cx="4191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u="sng">
                <a:solidFill>
                  <a:schemeClr val="hlink"/>
                </a:solidFill>
                <a:hlinkClick r:id="rId7"/>
              </a:rPr>
              <a:t>Installation Guide</a:t>
            </a:r>
            <a:r>
              <a:rPr lang="en-US" sz="1300"/>
              <a:t> | https://github.com/GEECS-BELLA/</a:t>
            </a:r>
            <a:endParaRPr sz="1300"/>
          </a:p>
        </p:txBody>
      </p:sp>
      <p:sp>
        <p:nvSpPr>
          <p:cNvPr id="538" name="Google Shape;538;g3245f3b6b88_4_108"/>
          <p:cNvSpPr txBox="1"/>
          <p:nvPr/>
        </p:nvSpPr>
        <p:spPr>
          <a:xfrm>
            <a:off x="244925" y="1074975"/>
            <a:ext cx="5734500" cy="4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2"/>
                </a:solidFill>
              </a:rPr>
              <a:t>Developed in Bella Center, A. Gonsalves et.al.</a:t>
            </a:r>
            <a:endParaRPr sz="2000" b="1">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g3245f3b6b88_4_178"/>
          <p:cNvSpPr txBox="1">
            <a:spLocks noGrp="1"/>
          </p:cNvSpPr>
          <p:nvPr>
            <p:ph type="body" idx="1"/>
          </p:nvPr>
        </p:nvSpPr>
        <p:spPr>
          <a:xfrm>
            <a:off x="0" y="0"/>
            <a:ext cx="12192000" cy="941100"/>
          </a:xfrm>
          <a:prstGeom prst="rect">
            <a:avLst/>
          </a:prstGeom>
          <a:noFill/>
          <a:ln>
            <a:noFill/>
          </a:ln>
        </p:spPr>
        <p:txBody>
          <a:bodyPr spcFirstLastPara="1" wrap="square" lIns="91425" tIns="45700" rIns="91425" bIns="45700" anchor="ctr" anchorCtr="0">
            <a:normAutofit lnSpcReduction="10000"/>
          </a:bodyPr>
          <a:lstStyle/>
          <a:p>
            <a:pPr marL="457200" lvl="0" indent="-381000" algn="ctr" rtl="0">
              <a:lnSpc>
                <a:spcPct val="100000"/>
              </a:lnSpc>
              <a:spcBef>
                <a:spcPts val="480"/>
              </a:spcBef>
              <a:spcAft>
                <a:spcPts val="0"/>
              </a:spcAft>
              <a:buSzPts val="2400"/>
              <a:buNone/>
            </a:pPr>
            <a:r>
              <a:rPr lang="en-US"/>
              <a:t>GEECS framework is modular, flexible, &amp; uses hardware abstraction to minimize coding effort</a:t>
            </a:r>
            <a:endParaRPr/>
          </a:p>
        </p:txBody>
      </p:sp>
      <p:sp>
        <p:nvSpPr>
          <p:cNvPr id="544" name="Google Shape;544;g3245f3b6b88_4_178"/>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1"/>
              </a:buClr>
              <a:buSzPts val="1000"/>
              <a:buFont typeface="Times New Roman"/>
              <a:buNone/>
            </a:pPr>
            <a:fld id="{00000000-1234-1234-1234-123412341234}" type="slidenum">
              <a:rPr lang="en-US"/>
              <a:t>9</a:t>
            </a:fld>
            <a:endParaRPr/>
          </a:p>
        </p:txBody>
      </p:sp>
      <p:grpSp>
        <p:nvGrpSpPr>
          <p:cNvPr id="545" name="Google Shape;545;g3245f3b6b88_4_178"/>
          <p:cNvGrpSpPr/>
          <p:nvPr/>
        </p:nvGrpSpPr>
        <p:grpSpPr>
          <a:xfrm>
            <a:off x="115153" y="936178"/>
            <a:ext cx="10480390" cy="5921822"/>
            <a:chOff x="1022878" y="941246"/>
            <a:chExt cx="10480390" cy="5921822"/>
          </a:xfrm>
        </p:grpSpPr>
        <p:pic>
          <p:nvPicPr>
            <p:cNvPr id="546" name="Google Shape;546;g3245f3b6b88_4_178" descr="C:\Users\adeshmukh.LBL\Downloads\spectrometer.jpg"/>
            <p:cNvPicPr preferRelativeResize="0"/>
            <p:nvPr/>
          </p:nvPicPr>
          <p:blipFill rotWithShape="1">
            <a:blip r:embed="rId3">
              <a:alphaModFix/>
            </a:blip>
            <a:srcRect/>
            <a:stretch/>
          </p:blipFill>
          <p:spPr>
            <a:xfrm>
              <a:off x="6115077" y="6105190"/>
              <a:ext cx="671219" cy="671219"/>
            </a:xfrm>
            <a:prstGeom prst="rect">
              <a:avLst/>
            </a:prstGeom>
            <a:noFill/>
            <a:ln>
              <a:noFill/>
            </a:ln>
          </p:spPr>
        </p:pic>
        <p:pic>
          <p:nvPicPr>
            <p:cNvPr id="547" name="Google Shape;547;g3245f3b6b88_4_178" descr="C:\Users\adeshmukh.LBL\Downloads\plc.jpg"/>
            <p:cNvPicPr preferRelativeResize="0"/>
            <p:nvPr/>
          </p:nvPicPr>
          <p:blipFill rotWithShape="1">
            <a:blip r:embed="rId4">
              <a:alphaModFix/>
            </a:blip>
            <a:srcRect/>
            <a:stretch/>
          </p:blipFill>
          <p:spPr>
            <a:xfrm>
              <a:off x="4193929" y="6074767"/>
              <a:ext cx="541336" cy="732066"/>
            </a:xfrm>
            <a:prstGeom prst="rect">
              <a:avLst/>
            </a:prstGeom>
            <a:noFill/>
            <a:ln>
              <a:noFill/>
            </a:ln>
          </p:spPr>
        </p:pic>
        <p:pic>
          <p:nvPicPr>
            <p:cNvPr id="548" name="Google Shape;548;g3245f3b6b88_4_178" descr="C:\Users\adeshmukh.LBL\Downloads\mydaq-large-300x232.png"/>
            <p:cNvPicPr preferRelativeResize="0"/>
            <p:nvPr/>
          </p:nvPicPr>
          <p:blipFill rotWithShape="1">
            <a:blip r:embed="rId5">
              <a:alphaModFix/>
            </a:blip>
            <a:srcRect/>
            <a:stretch/>
          </p:blipFill>
          <p:spPr>
            <a:xfrm>
              <a:off x="3231547" y="6202391"/>
              <a:ext cx="780521" cy="603603"/>
            </a:xfrm>
            <a:prstGeom prst="rect">
              <a:avLst/>
            </a:prstGeom>
            <a:noFill/>
            <a:ln>
              <a:noFill/>
            </a:ln>
          </p:spPr>
        </p:pic>
        <p:pic>
          <p:nvPicPr>
            <p:cNvPr id="549" name="Google Shape;549;g3245f3b6b88_4_178" descr="C:\Users\adeshmukh.adeshmukh-S91\Pictures\guppy camera.jpg"/>
            <p:cNvPicPr preferRelativeResize="0"/>
            <p:nvPr/>
          </p:nvPicPr>
          <p:blipFill rotWithShape="1">
            <a:blip r:embed="rId6">
              <a:alphaModFix/>
            </a:blip>
            <a:srcRect/>
            <a:stretch/>
          </p:blipFill>
          <p:spPr>
            <a:xfrm>
              <a:off x="1971779" y="5943600"/>
              <a:ext cx="862900" cy="462268"/>
            </a:xfrm>
            <a:prstGeom prst="rect">
              <a:avLst/>
            </a:prstGeom>
            <a:noFill/>
            <a:ln>
              <a:noFill/>
            </a:ln>
          </p:spPr>
        </p:pic>
        <p:pic>
          <p:nvPicPr>
            <p:cNvPr id="550" name="Google Shape;550;g3245f3b6b88_4_178" descr="C:\Users\adeshmukh.adeshmukh-S91\Pictures\guppy camera.jpg"/>
            <p:cNvPicPr preferRelativeResize="0"/>
            <p:nvPr/>
          </p:nvPicPr>
          <p:blipFill rotWithShape="1">
            <a:blip r:embed="rId6">
              <a:alphaModFix/>
            </a:blip>
            <a:srcRect/>
            <a:stretch/>
          </p:blipFill>
          <p:spPr>
            <a:xfrm>
              <a:off x="1022878" y="5943600"/>
              <a:ext cx="862900" cy="462268"/>
            </a:xfrm>
            <a:prstGeom prst="rect">
              <a:avLst/>
            </a:prstGeom>
            <a:noFill/>
            <a:ln>
              <a:noFill/>
            </a:ln>
          </p:spPr>
        </p:pic>
        <p:pic>
          <p:nvPicPr>
            <p:cNvPr id="551" name="Google Shape;551;g3245f3b6b88_4_178" descr="C:\Users\adeshmukh.adeshmukh-S91\Pictures\guppy camera.jpg"/>
            <p:cNvPicPr preferRelativeResize="0"/>
            <p:nvPr/>
          </p:nvPicPr>
          <p:blipFill rotWithShape="1">
            <a:blip r:embed="rId6">
              <a:alphaModFix/>
            </a:blip>
            <a:srcRect/>
            <a:stretch/>
          </p:blipFill>
          <p:spPr>
            <a:xfrm>
              <a:off x="1464075" y="6400800"/>
              <a:ext cx="862900" cy="462268"/>
            </a:xfrm>
            <a:prstGeom prst="rect">
              <a:avLst/>
            </a:prstGeom>
            <a:noFill/>
            <a:ln>
              <a:noFill/>
            </a:ln>
          </p:spPr>
        </p:pic>
        <p:sp>
          <p:nvSpPr>
            <p:cNvPr id="552" name="Google Shape;552;g3245f3b6b88_4_178"/>
            <p:cNvSpPr/>
            <p:nvPr/>
          </p:nvSpPr>
          <p:spPr>
            <a:xfrm>
              <a:off x="3260479" y="3352800"/>
              <a:ext cx="1619100" cy="2606400"/>
            </a:xfrm>
            <a:prstGeom prst="snipRoundRect">
              <a:avLst>
                <a:gd name="adj1" fmla="val 16667"/>
                <a:gd name="adj2" fmla="val 16667"/>
              </a:avLst>
            </a:prstGeom>
            <a:solidFill>
              <a:srgbClr val="A5A5A5"/>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ibre Franklin"/>
                  <a:ea typeface="Libre Franklin"/>
                  <a:cs typeface="Libre Franklin"/>
                  <a:sym typeface="Libre Franklin"/>
                </a:rPr>
                <a:t>Computer B</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grpSp>
          <p:nvGrpSpPr>
            <p:cNvPr id="553" name="Google Shape;553;g3245f3b6b88_4_178"/>
            <p:cNvGrpSpPr/>
            <p:nvPr/>
          </p:nvGrpSpPr>
          <p:grpSpPr>
            <a:xfrm>
              <a:off x="3260479" y="4032749"/>
              <a:ext cx="1257300" cy="1905000"/>
              <a:chOff x="2019300" y="4114800"/>
              <a:chExt cx="1257300" cy="1905000"/>
            </a:xfrm>
          </p:grpSpPr>
          <p:sp>
            <p:nvSpPr>
              <p:cNvPr id="554" name="Google Shape;554;g3245f3b6b88_4_178"/>
              <p:cNvSpPr/>
              <p:nvPr/>
            </p:nvSpPr>
            <p:spPr>
              <a:xfrm>
                <a:off x="2019300" y="4114800"/>
                <a:ext cx="1257300" cy="1905000"/>
              </a:xfrm>
              <a:prstGeom prst="verticalScroll">
                <a:avLst>
                  <a:gd name="adj" fmla="val 12500"/>
                </a:avLst>
              </a:prstGeom>
              <a:solidFill>
                <a:srgbClr val="FABF8E"/>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555" name="Google Shape;555;g3245f3b6b88_4_178"/>
              <p:cNvSpPr/>
              <p:nvPr/>
            </p:nvSpPr>
            <p:spPr>
              <a:xfrm>
                <a:off x="2286000" y="4343400"/>
                <a:ext cx="762000" cy="914400"/>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Common exe</a:t>
                </a:r>
                <a:endParaRPr sz="1400" b="0" i="0" u="none" strike="noStrike" cap="none">
                  <a:solidFill>
                    <a:srgbClr val="000000"/>
                  </a:solidFill>
                  <a:latin typeface="Arial"/>
                  <a:ea typeface="Arial"/>
                  <a:cs typeface="Arial"/>
                  <a:sym typeface="Arial"/>
                </a:endParaRPr>
              </a:p>
            </p:txBody>
          </p:sp>
          <p:sp>
            <p:nvSpPr>
              <p:cNvPr id="556" name="Google Shape;556;g3245f3b6b88_4_178"/>
              <p:cNvSpPr/>
              <p:nvPr/>
            </p:nvSpPr>
            <p:spPr>
              <a:xfrm>
                <a:off x="2362200" y="4419600"/>
                <a:ext cx="609600" cy="381000"/>
              </a:xfrm>
              <a:prstGeom prst="rect">
                <a:avLst/>
              </a:prstGeom>
              <a:solidFill>
                <a:srgbClr val="B2A0C7"/>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Publisher</a:t>
                </a:r>
                <a:endParaRPr sz="1400" b="0" i="0" u="none" strike="noStrike" cap="none">
                  <a:solidFill>
                    <a:srgbClr val="000000"/>
                  </a:solidFill>
                  <a:latin typeface="Arial"/>
                  <a:ea typeface="Arial"/>
                  <a:cs typeface="Arial"/>
                  <a:sym typeface="Arial"/>
                </a:endParaRPr>
              </a:p>
            </p:txBody>
          </p:sp>
          <p:sp>
            <p:nvSpPr>
              <p:cNvPr id="557" name="Google Shape;557;g3245f3b6b88_4_178"/>
              <p:cNvSpPr/>
              <p:nvPr/>
            </p:nvSpPr>
            <p:spPr>
              <a:xfrm>
                <a:off x="2362200" y="5486400"/>
                <a:ext cx="609600" cy="381000"/>
              </a:xfrm>
              <a:prstGeom prst="rect">
                <a:avLst/>
              </a:prstGeom>
              <a:solidFill>
                <a:srgbClr val="B2A0C7"/>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Device Specific</a:t>
                </a:r>
                <a:endParaRPr sz="1400" b="0" i="0" u="none" strike="noStrike" cap="none">
                  <a:solidFill>
                    <a:srgbClr val="000000"/>
                  </a:solidFill>
                  <a:latin typeface="Arial"/>
                  <a:ea typeface="Arial"/>
                  <a:cs typeface="Arial"/>
                  <a:sym typeface="Arial"/>
                </a:endParaRPr>
              </a:p>
            </p:txBody>
          </p:sp>
          <p:sp>
            <p:nvSpPr>
              <p:cNvPr id="558" name="Google Shape;558;g3245f3b6b88_4_178"/>
              <p:cNvSpPr/>
              <p:nvPr/>
            </p:nvSpPr>
            <p:spPr>
              <a:xfrm>
                <a:off x="2590800" y="5257800"/>
                <a:ext cx="152400" cy="228600"/>
              </a:xfrm>
              <a:prstGeom prst="down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grpSp>
        <p:sp>
          <p:nvSpPr>
            <p:cNvPr id="559" name="Google Shape;559;g3245f3b6b88_4_178"/>
            <p:cNvSpPr/>
            <p:nvPr/>
          </p:nvSpPr>
          <p:spPr>
            <a:xfrm>
              <a:off x="1145929" y="3276600"/>
              <a:ext cx="1753800" cy="2682600"/>
            </a:xfrm>
            <a:prstGeom prst="snipRoundRect">
              <a:avLst>
                <a:gd name="adj1" fmla="val 16667"/>
                <a:gd name="adj2" fmla="val 16667"/>
              </a:avLst>
            </a:prstGeom>
            <a:solidFill>
              <a:srgbClr val="A5A5A5"/>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ibre Franklin"/>
                  <a:ea typeface="Libre Franklin"/>
                  <a:cs typeface="Libre Franklin"/>
                  <a:sym typeface="Libre Franklin"/>
                </a:rPr>
                <a:t>Computer 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560" name="Google Shape;560;g3245f3b6b88_4_178"/>
            <p:cNvSpPr/>
            <p:nvPr/>
          </p:nvSpPr>
          <p:spPr>
            <a:xfrm>
              <a:off x="2366338" y="1295400"/>
              <a:ext cx="990600" cy="533400"/>
            </a:xfrm>
            <a:prstGeom prst="flowChartMagneticDisk">
              <a:avLst/>
            </a:prstGeom>
            <a:gradFill>
              <a:gsLst>
                <a:gs pos="0">
                  <a:srgbClr val="FBEAC7"/>
                </a:gs>
                <a:gs pos="18000">
                  <a:srgbClr val="FBD49C"/>
                </a:gs>
                <a:gs pos="32000">
                  <a:srgbClr val="FEE7F2"/>
                </a:gs>
                <a:gs pos="78000">
                  <a:srgbClr val="FAC77D"/>
                </a:gs>
                <a:gs pos="100000">
                  <a:srgbClr val="FEE7F2"/>
                </a:gs>
              </a:gsLst>
              <a:path path="circle">
                <a:fillToRect l="100000" t="100000"/>
              </a:path>
              <a:tileRect r="-100000" b="-100000"/>
            </a:gra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Libre Franklin"/>
                  <a:ea typeface="Libre Franklin"/>
                  <a:cs typeface="Libre Franklin"/>
                  <a:sym typeface="Libre Franklin"/>
                </a:rPr>
                <a:t>DB</a:t>
              </a:r>
              <a:endParaRPr sz="1400" b="0" i="0" u="none" strike="noStrike" cap="none">
                <a:solidFill>
                  <a:srgbClr val="000000"/>
                </a:solidFill>
                <a:latin typeface="Arial"/>
                <a:ea typeface="Arial"/>
                <a:cs typeface="Arial"/>
                <a:sym typeface="Arial"/>
              </a:endParaRPr>
            </a:p>
          </p:txBody>
        </p:sp>
        <p:sp>
          <p:nvSpPr>
            <p:cNvPr id="561" name="Google Shape;561;g3245f3b6b88_4_178"/>
            <p:cNvSpPr/>
            <p:nvPr/>
          </p:nvSpPr>
          <p:spPr>
            <a:xfrm>
              <a:off x="4108376" y="1295400"/>
              <a:ext cx="990600" cy="533400"/>
            </a:xfrm>
            <a:prstGeom prst="flowChartMagneticDisk">
              <a:avLst/>
            </a:prstGeom>
            <a:gradFill>
              <a:gsLst>
                <a:gs pos="0">
                  <a:srgbClr val="538CD5"/>
                </a:gs>
                <a:gs pos="18000">
                  <a:srgbClr val="8CB3E3"/>
                </a:gs>
                <a:gs pos="25000">
                  <a:srgbClr val="93B3D7"/>
                </a:gs>
                <a:gs pos="32000">
                  <a:srgbClr val="93B3D7"/>
                </a:gs>
                <a:gs pos="78000">
                  <a:srgbClr val="DAE5F1"/>
                </a:gs>
                <a:gs pos="86250">
                  <a:srgbClr val="B7CCE4"/>
                </a:gs>
                <a:gs pos="100000">
                  <a:srgbClr val="8CB3E3"/>
                </a:gs>
              </a:gsLst>
              <a:path path="circle">
                <a:fillToRect l="100000" t="100000"/>
              </a:path>
              <a:tileRect r="-100000" b="-100000"/>
            </a:gra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Libre Franklin"/>
                  <a:ea typeface="Libre Franklin"/>
                  <a:cs typeface="Libre Franklin"/>
                  <a:sym typeface="Libre Franklin"/>
                </a:rPr>
                <a:t>File Server</a:t>
              </a:r>
              <a:endParaRPr sz="1400" b="0" i="0" u="none" strike="noStrike" cap="none">
                <a:solidFill>
                  <a:srgbClr val="000000"/>
                </a:solidFill>
                <a:latin typeface="Arial"/>
                <a:ea typeface="Arial"/>
                <a:cs typeface="Arial"/>
                <a:sym typeface="Arial"/>
              </a:endParaRPr>
            </a:p>
          </p:txBody>
        </p:sp>
        <p:grpSp>
          <p:nvGrpSpPr>
            <p:cNvPr id="562" name="Google Shape;562;g3245f3b6b88_4_178"/>
            <p:cNvGrpSpPr/>
            <p:nvPr/>
          </p:nvGrpSpPr>
          <p:grpSpPr>
            <a:xfrm>
              <a:off x="1145929" y="3675703"/>
              <a:ext cx="1257300" cy="1905000"/>
              <a:chOff x="2019300" y="4114800"/>
              <a:chExt cx="1257300" cy="1905000"/>
            </a:xfrm>
          </p:grpSpPr>
          <p:sp>
            <p:nvSpPr>
              <p:cNvPr id="563" name="Google Shape;563;g3245f3b6b88_4_178"/>
              <p:cNvSpPr/>
              <p:nvPr/>
            </p:nvSpPr>
            <p:spPr>
              <a:xfrm>
                <a:off x="2019300" y="4114800"/>
                <a:ext cx="1257300" cy="1905000"/>
              </a:xfrm>
              <a:prstGeom prst="verticalScroll">
                <a:avLst>
                  <a:gd name="adj" fmla="val 12500"/>
                </a:avLst>
              </a:prstGeom>
              <a:solidFill>
                <a:srgbClr val="FABF8E"/>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564" name="Google Shape;564;g3245f3b6b88_4_178"/>
              <p:cNvSpPr/>
              <p:nvPr/>
            </p:nvSpPr>
            <p:spPr>
              <a:xfrm>
                <a:off x="2286000" y="4343400"/>
                <a:ext cx="762000" cy="914400"/>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Common exe</a:t>
                </a:r>
                <a:endParaRPr sz="1400" b="0" i="0" u="none" strike="noStrike" cap="none">
                  <a:solidFill>
                    <a:srgbClr val="000000"/>
                  </a:solidFill>
                  <a:latin typeface="Arial"/>
                  <a:ea typeface="Arial"/>
                  <a:cs typeface="Arial"/>
                  <a:sym typeface="Arial"/>
                </a:endParaRPr>
              </a:p>
            </p:txBody>
          </p:sp>
          <p:sp>
            <p:nvSpPr>
              <p:cNvPr id="565" name="Google Shape;565;g3245f3b6b88_4_178"/>
              <p:cNvSpPr/>
              <p:nvPr/>
            </p:nvSpPr>
            <p:spPr>
              <a:xfrm>
                <a:off x="2362200" y="4419600"/>
                <a:ext cx="609600" cy="381000"/>
              </a:xfrm>
              <a:prstGeom prst="rect">
                <a:avLst/>
              </a:prstGeom>
              <a:solidFill>
                <a:srgbClr val="B2A0C7"/>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Publisher</a:t>
                </a:r>
                <a:endParaRPr sz="1400" b="0" i="0" u="none" strike="noStrike" cap="none">
                  <a:solidFill>
                    <a:srgbClr val="000000"/>
                  </a:solidFill>
                  <a:latin typeface="Arial"/>
                  <a:ea typeface="Arial"/>
                  <a:cs typeface="Arial"/>
                  <a:sym typeface="Arial"/>
                </a:endParaRPr>
              </a:p>
            </p:txBody>
          </p:sp>
          <p:sp>
            <p:nvSpPr>
              <p:cNvPr id="566" name="Google Shape;566;g3245f3b6b88_4_178"/>
              <p:cNvSpPr/>
              <p:nvPr/>
            </p:nvSpPr>
            <p:spPr>
              <a:xfrm>
                <a:off x="2362200" y="5486400"/>
                <a:ext cx="609600" cy="381000"/>
              </a:xfrm>
              <a:prstGeom prst="rect">
                <a:avLst/>
              </a:prstGeom>
              <a:solidFill>
                <a:srgbClr val="B2A0C7"/>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Device Specific</a:t>
                </a:r>
                <a:endParaRPr sz="1400" b="0" i="0" u="none" strike="noStrike" cap="none">
                  <a:solidFill>
                    <a:srgbClr val="000000"/>
                  </a:solidFill>
                  <a:latin typeface="Arial"/>
                  <a:ea typeface="Arial"/>
                  <a:cs typeface="Arial"/>
                  <a:sym typeface="Arial"/>
                </a:endParaRPr>
              </a:p>
            </p:txBody>
          </p:sp>
          <p:sp>
            <p:nvSpPr>
              <p:cNvPr id="567" name="Google Shape;567;g3245f3b6b88_4_178"/>
              <p:cNvSpPr/>
              <p:nvPr/>
            </p:nvSpPr>
            <p:spPr>
              <a:xfrm>
                <a:off x="2590800" y="5257800"/>
                <a:ext cx="152400" cy="228600"/>
              </a:xfrm>
              <a:prstGeom prst="down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grpSp>
        <p:grpSp>
          <p:nvGrpSpPr>
            <p:cNvPr id="568" name="Google Shape;568;g3245f3b6b88_4_178"/>
            <p:cNvGrpSpPr/>
            <p:nvPr/>
          </p:nvGrpSpPr>
          <p:grpSpPr>
            <a:xfrm>
              <a:off x="1397387" y="3860615"/>
              <a:ext cx="1257300" cy="1905000"/>
              <a:chOff x="2019300" y="4114800"/>
              <a:chExt cx="1257300" cy="1905000"/>
            </a:xfrm>
          </p:grpSpPr>
          <p:sp>
            <p:nvSpPr>
              <p:cNvPr id="569" name="Google Shape;569;g3245f3b6b88_4_178"/>
              <p:cNvSpPr/>
              <p:nvPr/>
            </p:nvSpPr>
            <p:spPr>
              <a:xfrm>
                <a:off x="2019300" y="4114800"/>
                <a:ext cx="1257300" cy="1905000"/>
              </a:xfrm>
              <a:prstGeom prst="verticalScroll">
                <a:avLst>
                  <a:gd name="adj" fmla="val 12500"/>
                </a:avLst>
              </a:prstGeom>
              <a:solidFill>
                <a:srgbClr val="FABF8E"/>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570" name="Google Shape;570;g3245f3b6b88_4_178"/>
              <p:cNvSpPr/>
              <p:nvPr/>
            </p:nvSpPr>
            <p:spPr>
              <a:xfrm>
                <a:off x="2286000" y="4343400"/>
                <a:ext cx="762000" cy="914400"/>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Common exe</a:t>
                </a:r>
                <a:endParaRPr sz="1400" b="0" i="0" u="none" strike="noStrike" cap="none">
                  <a:solidFill>
                    <a:srgbClr val="000000"/>
                  </a:solidFill>
                  <a:latin typeface="Arial"/>
                  <a:ea typeface="Arial"/>
                  <a:cs typeface="Arial"/>
                  <a:sym typeface="Arial"/>
                </a:endParaRPr>
              </a:p>
            </p:txBody>
          </p:sp>
          <p:sp>
            <p:nvSpPr>
              <p:cNvPr id="571" name="Google Shape;571;g3245f3b6b88_4_178"/>
              <p:cNvSpPr/>
              <p:nvPr/>
            </p:nvSpPr>
            <p:spPr>
              <a:xfrm>
                <a:off x="2362200" y="4419600"/>
                <a:ext cx="609600" cy="381000"/>
              </a:xfrm>
              <a:prstGeom prst="rect">
                <a:avLst/>
              </a:prstGeom>
              <a:solidFill>
                <a:srgbClr val="B2A0C7"/>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Publisher</a:t>
                </a:r>
                <a:endParaRPr sz="1400" b="0" i="0" u="none" strike="noStrike" cap="none">
                  <a:solidFill>
                    <a:srgbClr val="000000"/>
                  </a:solidFill>
                  <a:latin typeface="Arial"/>
                  <a:ea typeface="Arial"/>
                  <a:cs typeface="Arial"/>
                  <a:sym typeface="Arial"/>
                </a:endParaRPr>
              </a:p>
            </p:txBody>
          </p:sp>
          <p:sp>
            <p:nvSpPr>
              <p:cNvPr id="572" name="Google Shape;572;g3245f3b6b88_4_178"/>
              <p:cNvSpPr/>
              <p:nvPr/>
            </p:nvSpPr>
            <p:spPr>
              <a:xfrm>
                <a:off x="2362200" y="5486400"/>
                <a:ext cx="609600" cy="381000"/>
              </a:xfrm>
              <a:prstGeom prst="rect">
                <a:avLst/>
              </a:prstGeom>
              <a:solidFill>
                <a:srgbClr val="B2A0C7"/>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Device Specific</a:t>
                </a:r>
                <a:endParaRPr sz="1400" b="0" i="0" u="none" strike="noStrike" cap="none">
                  <a:solidFill>
                    <a:srgbClr val="000000"/>
                  </a:solidFill>
                  <a:latin typeface="Arial"/>
                  <a:ea typeface="Arial"/>
                  <a:cs typeface="Arial"/>
                  <a:sym typeface="Arial"/>
                </a:endParaRPr>
              </a:p>
            </p:txBody>
          </p:sp>
          <p:sp>
            <p:nvSpPr>
              <p:cNvPr id="573" name="Google Shape;573;g3245f3b6b88_4_178"/>
              <p:cNvSpPr/>
              <p:nvPr/>
            </p:nvSpPr>
            <p:spPr>
              <a:xfrm>
                <a:off x="2590800" y="5257800"/>
                <a:ext cx="152400" cy="228600"/>
              </a:xfrm>
              <a:prstGeom prst="down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grpSp>
        <p:grpSp>
          <p:nvGrpSpPr>
            <p:cNvPr id="574" name="Google Shape;574;g3245f3b6b88_4_178"/>
            <p:cNvGrpSpPr/>
            <p:nvPr/>
          </p:nvGrpSpPr>
          <p:grpSpPr>
            <a:xfrm>
              <a:off x="1642438" y="4038600"/>
              <a:ext cx="1257300" cy="1905000"/>
              <a:chOff x="2019300" y="4114800"/>
              <a:chExt cx="1257300" cy="1905000"/>
            </a:xfrm>
          </p:grpSpPr>
          <p:sp>
            <p:nvSpPr>
              <p:cNvPr id="575" name="Google Shape;575;g3245f3b6b88_4_178"/>
              <p:cNvSpPr/>
              <p:nvPr/>
            </p:nvSpPr>
            <p:spPr>
              <a:xfrm>
                <a:off x="2019300" y="4114800"/>
                <a:ext cx="1257300" cy="1905000"/>
              </a:xfrm>
              <a:prstGeom prst="verticalScroll">
                <a:avLst>
                  <a:gd name="adj" fmla="val 12500"/>
                </a:avLst>
              </a:prstGeom>
              <a:solidFill>
                <a:srgbClr val="FABF8E"/>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576" name="Google Shape;576;g3245f3b6b88_4_178"/>
              <p:cNvSpPr/>
              <p:nvPr/>
            </p:nvSpPr>
            <p:spPr>
              <a:xfrm>
                <a:off x="2286000" y="4343400"/>
                <a:ext cx="762000" cy="914400"/>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Common exe</a:t>
                </a:r>
                <a:endParaRPr sz="1400" b="0" i="0" u="none" strike="noStrike" cap="none">
                  <a:solidFill>
                    <a:srgbClr val="000000"/>
                  </a:solidFill>
                  <a:latin typeface="Arial"/>
                  <a:ea typeface="Arial"/>
                  <a:cs typeface="Arial"/>
                  <a:sym typeface="Arial"/>
                </a:endParaRPr>
              </a:p>
            </p:txBody>
          </p:sp>
          <p:sp>
            <p:nvSpPr>
              <p:cNvPr id="577" name="Google Shape;577;g3245f3b6b88_4_178"/>
              <p:cNvSpPr/>
              <p:nvPr/>
            </p:nvSpPr>
            <p:spPr>
              <a:xfrm>
                <a:off x="2362200" y="4419600"/>
                <a:ext cx="609600" cy="381000"/>
              </a:xfrm>
              <a:prstGeom prst="rect">
                <a:avLst/>
              </a:prstGeom>
              <a:solidFill>
                <a:srgbClr val="B2A0C7"/>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D. Coms</a:t>
                </a:r>
                <a:endParaRPr sz="1400" b="0" i="0" u="none" strike="noStrike" cap="none">
                  <a:solidFill>
                    <a:srgbClr val="000000"/>
                  </a:solidFill>
                  <a:latin typeface="Arial"/>
                  <a:ea typeface="Arial"/>
                  <a:cs typeface="Arial"/>
                  <a:sym typeface="Arial"/>
                </a:endParaRPr>
              </a:p>
            </p:txBody>
          </p:sp>
          <p:sp>
            <p:nvSpPr>
              <p:cNvPr id="578" name="Google Shape;578;g3245f3b6b88_4_178"/>
              <p:cNvSpPr/>
              <p:nvPr/>
            </p:nvSpPr>
            <p:spPr>
              <a:xfrm>
                <a:off x="2362200" y="5486400"/>
                <a:ext cx="609600" cy="381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Device Specific</a:t>
                </a:r>
                <a:endParaRPr sz="1400" b="0" i="0" u="none" strike="noStrike" cap="none">
                  <a:solidFill>
                    <a:srgbClr val="000000"/>
                  </a:solidFill>
                  <a:latin typeface="Arial"/>
                  <a:ea typeface="Arial"/>
                  <a:cs typeface="Arial"/>
                  <a:sym typeface="Arial"/>
                </a:endParaRPr>
              </a:p>
            </p:txBody>
          </p:sp>
          <p:sp>
            <p:nvSpPr>
              <p:cNvPr id="579" name="Google Shape;579;g3245f3b6b88_4_178"/>
              <p:cNvSpPr/>
              <p:nvPr/>
            </p:nvSpPr>
            <p:spPr>
              <a:xfrm>
                <a:off x="2590800" y="5257800"/>
                <a:ext cx="152400" cy="228600"/>
              </a:xfrm>
              <a:prstGeom prst="down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grpSp>
        <p:cxnSp>
          <p:nvCxnSpPr>
            <p:cNvPr id="580" name="Google Shape;580;g3245f3b6b88_4_178"/>
            <p:cNvCxnSpPr/>
            <p:nvPr/>
          </p:nvCxnSpPr>
          <p:spPr>
            <a:xfrm>
              <a:off x="1526929" y="5443935"/>
              <a:ext cx="76800" cy="652200"/>
            </a:xfrm>
            <a:prstGeom prst="straightConnector1">
              <a:avLst/>
            </a:prstGeom>
            <a:noFill/>
            <a:ln w="12700" cap="flat" cmpd="sng">
              <a:solidFill>
                <a:schemeClr val="dk1"/>
              </a:solidFill>
              <a:prstDash val="solid"/>
              <a:round/>
              <a:headEnd type="none" w="sm" len="sm"/>
              <a:tailEnd type="stealth" w="med" len="med"/>
            </a:ln>
          </p:spPr>
        </p:cxnSp>
        <p:cxnSp>
          <p:nvCxnSpPr>
            <p:cNvPr id="581" name="Google Shape;581;g3245f3b6b88_4_178"/>
            <p:cNvCxnSpPr/>
            <p:nvPr/>
          </p:nvCxnSpPr>
          <p:spPr>
            <a:xfrm>
              <a:off x="2079379" y="5662005"/>
              <a:ext cx="42000" cy="412800"/>
            </a:xfrm>
            <a:prstGeom prst="straightConnector1">
              <a:avLst/>
            </a:prstGeom>
            <a:noFill/>
            <a:ln w="15875" cap="flat" cmpd="sng">
              <a:solidFill>
                <a:schemeClr val="dk1"/>
              </a:solidFill>
              <a:prstDash val="solid"/>
              <a:round/>
              <a:headEnd type="none" w="sm" len="sm"/>
              <a:tailEnd type="stealth" w="med" len="med"/>
            </a:ln>
          </p:spPr>
        </p:cxnSp>
        <p:cxnSp>
          <p:nvCxnSpPr>
            <p:cNvPr id="582" name="Google Shape;582;g3245f3b6b88_4_178"/>
            <p:cNvCxnSpPr>
              <a:endCxn id="551" idx="0"/>
            </p:cNvCxnSpPr>
            <p:nvPr/>
          </p:nvCxnSpPr>
          <p:spPr>
            <a:xfrm>
              <a:off x="1775825" y="5538300"/>
              <a:ext cx="119700" cy="862500"/>
            </a:xfrm>
            <a:prstGeom prst="straightConnector1">
              <a:avLst/>
            </a:prstGeom>
            <a:noFill/>
            <a:ln w="15875" cap="flat" cmpd="sng">
              <a:solidFill>
                <a:schemeClr val="dk1"/>
              </a:solidFill>
              <a:prstDash val="solid"/>
              <a:round/>
              <a:headEnd type="none" w="sm" len="sm"/>
              <a:tailEnd type="stealth" w="med" len="med"/>
            </a:ln>
          </p:spPr>
        </p:cxnSp>
        <p:sp>
          <p:nvSpPr>
            <p:cNvPr id="583" name="Google Shape;583;g3245f3b6b88_4_178"/>
            <p:cNvSpPr/>
            <p:nvPr/>
          </p:nvSpPr>
          <p:spPr>
            <a:xfrm>
              <a:off x="5413129" y="3352800"/>
              <a:ext cx="1676400" cy="2606400"/>
            </a:xfrm>
            <a:prstGeom prst="snipRoundRect">
              <a:avLst>
                <a:gd name="adj1" fmla="val 16667"/>
                <a:gd name="adj2"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ibre Franklin"/>
                  <a:ea typeface="Libre Franklin"/>
                  <a:cs typeface="Libre Franklin"/>
                  <a:sym typeface="Libre Franklin"/>
                </a:rPr>
                <a:t>Computer 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grpSp>
          <p:nvGrpSpPr>
            <p:cNvPr id="584" name="Google Shape;584;g3245f3b6b88_4_178"/>
            <p:cNvGrpSpPr/>
            <p:nvPr/>
          </p:nvGrpSpPr>
          <p:grpSpPr>
            <a:xfrm>
              <a:off x="5565529" y="3863732"/>
              <a:ext cx="1257300" cy="1905000"/>
              <a:chOff x="2019300" y="4114800"/>
              <a:chExt cx="1257300" cy="1905000"/>
            </a:xfrm>
          </p:grpSpPr>
          <p:sp>
            <p:nvSpPr>
              <p:cNvPr id="585" name="Google Shape;585;g3245f3b6b88_4_178"/>
              <p:cNvSpPr/>
              <p:nvPr/>
            </p:nvSpPr>
            <p:spPr>
              <a:xfrm>
                <a:off x="2019300" y="4114800"/>
                <a:ext cx="1257300" cy="1905000"/>
              </a:xfrm>
              <a:prstGeom prst="verticalScroll">
                <a:avLst>
                  <a:gd name="adj" fmla="val 12500"/>
                </a:avLst>
              </a:prstGeom>
              <a:solidFill>
                <a:srgbClr val="FABF8E"/>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586" name="Google Shape;586;g3245f3b6b88_4_178"/>
              <p:cNvSpPr/>
              <p:nvPr/>
            </p:nvSpPr>
            <p:spPr>
              <a:xfrm>
                <a:off x="2286000" y="4343400"/>
                <a:ext cx="762000" cy="914400"/>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Common exe</a:t>
                </a:r>
                <a:endParaRPr sz="1400" b="0" i="0" u="none" strike="noStrike" cap="none">
                  <a:solidFill>
                    <a:srgbClr val="000000"/>
                  </a:solidFill>
                  <a:latin typeface="Arial"/>
                  <a:ea typeface="Arial"/>
                  <a:cs typeface="Arial"/>
                  <a:sym typeface="Arial"/>
                </a:endParaRPr>
              </a:p>
            </p:txBody>
          </p:sp>
          <p:sp>
            <p:nvSpPr>
              <p:cNvPr id="587" name="Google Shape;587;g3245f3b6b88_4_178"/>
              <p:cNvSpPr/>
              <p:nvPr/>
            </p:nvSpPr>
            <p:spPr>
              <a:xfrm>
                <a:off x="2362200" y="4419600"/>
                <a:ext cx="609600" cy="381000"/>
              </a:xfrm>
              <a:prstGeom prst="rect">
                <a:avLst/>
              </a:prstGeom>
              <a:solidFill>
                <a:srgbClr val="B2A0C7"/>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D. Coms</a:t>
                </a:r>
                <a:endParaRPr sz="1400" b="0" i="0" u="none" strike="noStrike" cap="none">
                  <a:solidFill>
                    <a:srgbClr val="000000"/>
                  </a:solidFill>
                  <a:latin typeface="Arial"/>
                  <a:ea typeface="Arial"/>
                  <a:cs typeface="Arial"/>
                  <a:sym typeface="Arial"/>
                </a:endParaRPr>
              </a:p>
            </p:txBody>
          </p:sp>
          <p:sp>
            <p:nvSpPr>
              <p:cNvPr id="588" name="Google Shape;588;g3245f3b6b88_4_178"/>
              <p:cNvSpPr/>
              <p:nvPr/>
            </p:nvSpPr>
            <p:spPr>
              <a:xfrm>
                <a:off x="2362200" y="5486400"/>
                <a:ext cx="609600" cy="381000"/>
              </a:xfrm>
              <a:prstGeom prst="rect">
                <a:avLst/>
              </a:prstGeom>
              <a:solidFill>
                <a:srgbClr val="D99593"/>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Device Specific</a:t>
                </a:r>
                <a:endParaRPr sz="1400" b="0" i="0" u="none" strike="noStrike" cap="none">
                  <a:solidFill>
                    <a:srgbClr val="000000"/>
                  </a:solidFill>
                  <a:latin typeface="Arial"/>
                  <a:ea typeface="Arial"/>
                  <a:cs typeface="Arial"/>
                  <a:sym typeface="Arial"/>
                </a:endParaRPr>
              </a:p>
            </p:txBody>
          </p:sp>
          <p:sp>
            <p:nvSpPr>
              <p:cNvPr id="589" name="Google Shape;589;g3245f3b6b88_4_178"/>
              <p:cNvSpPr/>
              <p:nvPr/>
            </p:nvSpPr>
            <p:spPr>
              <a:xfrm>
                <a:off x="2590800" y="5257800"/>
                <a:ext cx="152400" cy="228600"/>
              </a:xfrm>
              <a:prstGeom prst="down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grpSp>
        <p:sp>
          <p:nvSpPr>
            <p:cNvPr id="590" name="Google Shape;590;g3245f3b6b88_4_178"/>
            <p:cNvSpPr/>
            <p:nvPr/>
          </p:nvSpPr>
          <p:spPr>
            <a:xfrm>
              <a:off x="8384929" y="3276600"/>
              <a:ext cx="1752600" cy="2606400"/>
            </a:xfrm>
            <a:prstGeom prst="snipRoundRect">
              <a:avLst>
                <a:gd name="adj1" fmla="val 16667"/>
                <a:gd name="adj2"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ibre Franklin"/>
                  <a:ea typeface="Libre Franklin"/>
                  <a:cs typeface="Libre Franklin"/>
                  <a:sym typeface="Libre Franklin"/>
                </a:rPr>
                <a:t>Computer 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grpSp>
          <p:nvGrpSpPr>
            <p:cNvPr id="591" name="Google Shape;591;g3245f3b6b88_4_178"/>
            <p:cNvGrpSpPr/>
            <p:nvPr/>
          </p:nvGrpSpPr>
          <p:grpSpPr>
            <a:xfrm>
              <a:off x="8689729" y="3787532"/>
              <a:ext cx="1257300" cy="1905000"/>
              <a:chOff x="2019300" y="4114800"/>
              <a:chExt cx="1257300" cy="1905000"/>
            </a:xfrm>
          </p:grpSpPr>
          <p:sp>
            <p:nvSpPr>
              <p:cNvPr id="592" name="Google Shape;592;g3245f3b6b88_4_178"/>
              <p:cNvSpPr/>
              <p:nvPr/>
            </p:nvSpPr>
            <p:spPr>
              <a:xfrm>
                <a:off x="2019300" y="4114800"/>
                <a:ext cx="1257300" cy="1905000"/>
              </a:xfrm>
              <a:prstGeom prst="verticalScroll">
                <a:avLst>
                  <a:gd name="adj" fmla="val 12500"/>
                </a:avLst>
              </a:prstGeom>
              <a:solidFill>
                <a:srgbClr val="FABF8E"/>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593" name="Google Shape;593;g3245f3b6b88_4_178"/>
              <p:cNvSpPr/>
              <p:nvPr/>
            </p:nvSpPr>
            <p:spPr>
              <a:xfrm>
                <a:off x="2286000" y="4343400"/>
                <a:ext cx="762000" cy="914400"/>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Common exe</a:t>
                </a:r>
                <a:endParaRPr sz="1400" b="0" i="0" u="none" strike="noStrike" cap="none">
                  <a:solidFill>
                    <a:srgbClr val="000000"/>
                  </a:solidFill>
                  <a:latin typeface="Arial"/>
                  <a:ea typeface="Arial"/>
                  <a:cs typeface="Arial"/>
                  <a:sym typeface="Arial"/>
                </a:endParaRPr>
              </a:p>
            </p:txBody>
          </p:sp>
          <p:sp>
            <p:nvSpPr>
              <p:cNvPr id="594" name="Google Shape;594;g3245f3b6b88_4_178"/>
              <p:cNvSpPr/>
              <p:nvPr/>
            </p:nvSpPr>
            <p:spPr>
              <a:xfrm>
                <a:off x="2335824" y="4419600"/>
                <a:ext cx="665400" cy="381000"/>
              </a:xfrm>
              <a:prstGeom prst="rect">
                <a:avLst/>
              </a:prstGeom>
              <a:solidFill>
                <a:srgbClr val="B2A0C7"/>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Publisher</a:t>
                </a:r>
                <a:endParaRPr sz="1400" b="0" i="0" u="none" strike="noStrike" cap="none">
                  <a:solidFill>
                    <a:srgbClr val="000000"/>
                  </a:solidFill>
                  <a:latin typeface="Arial"/>
                  <a:ea typeface="Arial"/>
                  <a:cs typeface="Arial"/>
                  <a:sym typeface="Arial"/>
                </a:endParaRPr>
              </a:p>
            </p:txBody>
          </p:sp>
          <p:sp>
            <p:nvSpPr>
              <p:cNvPr id="595" name="Google Shape;595;g3245f3b6b88_4_178"/>
              <p:cNvSpPr/>
              <p:nvPr/>
            </p:nvSpPr>
            <p:spPr>
              <a:xfrm>
                <a:off x="2362200" y="5486400"/>
                <a:ext cx="609600" cy="381000"/>
              </a:xfrm>
              <a:prstGeom prst="rect">
                <a:avLst/>
              </a:prstGeom>
              <a:solidFill>
                <a:srgbClr val="B2A0C7"/>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Device Specific</a:t>
                </a:r>
                <a:endParaRPr sz="1400" b="0" i="0" u="none" strike="noStrike" cap="none">
                  <a:solidFill>
                    <a:srgbClr val="000000"/>
                  </a:solidFill>
                  <a:latin typeface="Arial"/>
                  <a:ea typeface="Arial"/>
                  <a:cs typeface="Arial"/>
                  <a:sym typeface="Arial"/>
                </a:endParaRPr>
              </a:p>
            </p:txBody>
          </p:sp>
          <p:sp>
            <p:nvSpPr>
              <p:cNvPr id="596" name="Google Shape;596;g3245f3b6b88_4_178"/>
              <p:cNvSpPr/>
              <p:nvPr/>
            </p:nvSpPr>
            <p:spPr>
              <a:xfrm>
                <a:off x="2590800" y="5257800"/>
                <a:ext cx="152400" cy="228600"/>
              </a:xfrm>
              <a:prstGeom prst="down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grpSp>
        <p:grpSp>
          <p:nvGrpSpPr>
            <p:cNvPr id="597" name="Google Shape;597;g3245f3b6b88_4_178"/>
            <p:cNvGrpSpPr/>
            <p:nvPr/>
          </p:nvGrpSpPr>
          <p:grpSpPr>
            <a:xfrm>
              <a:off x="3546229" y="3863732"/>
              <a:ext cx="1257300" cy="1905000"/>
              <a:chOff x="2019300" y="4114800"/>
              <a:chExt cx="1257300" cy="1905000"/>
            </a:xfrm>
          </p:grpSpPr>
          <p:sp>
            <p:nvSpPr>
              <p:cNvPr id="598" name="Google Shape;598;g3245f3b6b88_4_178"/>
              <p:cNvSpPr/>
              <p:nvPr/>
            </p:nvSpPr>
            <p:spPr>
              <a:xfrm>
                <a:off x="2019300" y="4114800"/>
                <a:ext cx="1257300" cy="1905000"/>
              </a:xfrm>
              <a:prstGeom prst="verticalScroll">
                <a:avLst>
                  <a:gd name="adj" fmla="val 12500"/>
                </a:avLst>
              </a:prstGeom>
              <a:solidFill>
                <a:srgbClr val="FABF8E"/>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599" name="Google Shape;599;g3245f3b6b88_4_178"/>
              <p:cNvSpPr/>
              <p:nvPr/>
            </p:nvSpPr>
            <p:spPr>
              <a:xfrm>
                <a:off x="2286000" y="4343400"/>
                <a:ext cx="762000" cy="914400"/>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Common exe</a:t>
                </a:r>
                <a:endParaRPr sz="1400" b="0" i="0" u="none" strike="noStrike" cap="none">
                  <a:solidFill>
                    <a:srgbClr val="000000"/>
                  </a:solidFill>
                  <a:latin typeface="Arial"/>
                  <a:ea typeface="Arial"/>
                  <a:cs typeface="Arial"/>
                  <a:sym typeface="Arial"/>
                </a:endParaRPr>
              </a:p>
            </p:txBody>
          </p:sp>
          <p:sp>
            <p:nvSpPr>
              <p:cNvPr id="600" name="Google Shape;600;g3245f3b6b88_4_178"/>
              <p:cNvSpPr/>
              <p:nvPr/>
            </p:nvSpPr>
            <p:spPr>
              <a:xfrm>
                <a:off x="2362200" y="4419600"/>
                <a:ext cx="609600" cy="381000"/>
              </a:xfrm>
              <a:prstGeom prst="rect">
                <a:avLst/>
              </a:prstGeom>
              <a:solidFill>
                <a:srgbClr val="B2A0C7"/>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D. Coms</a:t>
                </a:r>
                <a:endParaRPr sz="1400" b="0" i="0" u="none" strike="noStrike" cap="none">
                  <a:solidFill>
                    <a:srgbClr val="000000"/>
                  </a:solidFill>
                  <a:latin typeface="Arial"/>
                  <a:ea typeface="Arial"/>
                  <a:cs typeface="Arial"/>
                  <a:sym typeface="Arial"/>
                </a:endParaRPr>
              </a:p>
            </p:txBody>
          </p:sp>
          <p:sp>
            <p:nvSpPr>
              <p:cNvPr id="601" name="Google Shape;601;g3245f3b6b88_4_178"/>
              <p:cNvSpPr/>
              <p:nvPr/>
            </p:nvSpPr>
            <p:spPr>
              <a:xfrm>
                <a:off x="2362200" y="5486400"/>
                <a:ext cx="609600" cy="381000"/>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Libre Franklin"/>
                    <a:ea typeface="Libre Franklin"/>
                    <a:cs typeface="Libre Franklin"/>
                    <a:sym typeface="Libre Franklin"/>
                  </a:rPr>
                  <a:t>Device Specific</a:t>
                </a:r>
                <a:endParaRPr sz="1400" b="0" i="0" u="none" strike="noStrike" cap="none">
                  <a:solidFill>
                    <a:srgbClr val="000000"/>
                  </a:solidFill>
                  <a:latin typeface="Arial"/>
                  <a:ea typeface="Arial"/>
                  <a:cs typeface="Arial"/>
                  <a:sym typeface="Arial"/>
                </a:endParaRPr>
              </a:p>
            </p:txBody>
          </p:sp>
          <p:sp>
            <p:nvSpPr>
              <p:cNvPr id="602" name="Google Shape;602;g3245f3b6b88_4_178"/>
              <p:cNvSpPr/>
              <p:nvPr/>
            </p:nvSpPr>
            <p:spPr>
              <a:xfrm>
                <a:off x="2590800" y="5257800"/>
                <a:ext cx="152400" cy="228600"/>
              </a:xfrm>
              <a:prstGeom prst="down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grpSp>
        <p:cxnSp>
          <p:nvCxnSpPr>
            <p:cNvPr id="603" name="Google Shape;603;g3245f3b6b88_4_178"/>
            <p:cNvCxnSpPr/>
            <p:nvPr/>
          </p:nvCxnSpPr>
          <p:spPr>
            <a:xfrm>
              <a:off x="3660529" y="5562600"/>
              <a:ext cx="0" cy="705900"/>
            </a:xfrm>
            <a:prstGeom prst="straightConnector1">
              <a:avLst/>
            </a:prstGeom>
            <a:noFill/>
            <a:ln w="15875" cap="flat" cmpd="sng">
              <a:solidFill>
                <a:schemeClr val="dk1"/>
              </a:solidFill>
              <a:prstDash val="solid"/>
              <a:round/>
              <a:headEnd type="none" w="sm" len="sm"/>
              <a:tailEnd type="stealth" w="med" len="med"/>
            </a:ln>
          </p:spPr>
        </p:cxnSp>
        <p:grpSp>
          <p:nvGrpSpPr>
            <p:cNvPr id="604" name="Google Shape;604;g3245f3b6b88_4_178"/>
            <p:cNvGrpSpPr/>
            <p:nvPr/>
          </p:nvGrpSpPr>
          <p:grpSpPr>
            <a:xfrm>
              <a:off x="9908929" y="1210733"/>
              <a:ext cx="990576" cy="1523988"/>
              <a:chOff x="1027488" y="1676400"/>
              <a:chExt cx="990576" cy="1523988"/>
            </a:xfrm>
          </p:grpSpPr>
          <p:sp>
            <p:nvSpPr>
              <p:cNvPr id="605" name="Google Shape;605;g3245f3b6b88_4_178"/>
              <p:cNvSpPr/>
              <p:nvPr/>
            </p:nvSpPr>
            <p:spPr>
              <a:xfrm>
                <a:off x="1027488" y="1676400"/>
                <a:ext cx="990576" cy="1523988"/>
              </a:xfrm>
              <a:prstGeom prst="flowChartMultidocument">
                <a:avLst/>
              </a:prstGeom>
              <a:solidFill>
                <a:srgbClr val="EAF1DD"/>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ibre Franklin"/>
                    <a:ea typeface="Libre Franklin"/>
                    <a:cs typeface="Libre Franklin"/>
                    <a:sym typeface="Libre Franklin"/>
                  </a:rPr>
                  <a:t>Master Control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Libre Franklin"/>
                  <a:ea typeface="Libre Franklin"/>
                  <a:cs typeface="Libre Franklin"/>
                  <a:sym typeface="Libre Franklin"/>
                </a:endParaRPr>
              </a:p>
            </p:txBody>
          </p:sp>
          <p:sp>
            <p:nvSpPr>
              <p:cNvPr id="606" name="Google Shape;606;g3245f3b6b88_4_178"/>
              <p:cNvSpPr/>
              <p:nvPr/>
            </p:nvSpPr>
            <p:spPr>
              <a:xfrm>
                <a:off x="1097799" y="2450869"/>
                <a:ext cx="723900" cy="304800"/>
              </a:xfrm>
              <a:prstGeom prst="roundRect">
                <a:avLst>
                  <a:gd name="adj" fmla="val 16667"/>
                </a:avLst>
              </a:prstGeom>
              <a:solidFill>
                <a:srgbClr val="CCC0D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Libre Franklin"/>
                    <a:ea typeface="Libre Franklin"/>
                    <a:cs typeface="Libre Franklin"/>
                    <a:sym typeface="Libre Franklin"/>
                  </a:rPr>
                  <a:t>I. Coms</a:t>
                </a:r>
                <a:endParaRPr sz="1400" b="0" i="0" u="none" strike="noStrike" cap="none">
                  <a:solidFill>
                    <a:srgbClr val="000000"/>
                  </a:solidFill>
                  <a:latin typeface="Arial"/>
                  <a:ea typeface="Arial"/>
                  <a:cs typeface="Arial"/>
                  <a:sym typeface="Arial"/>
                </a:endParaRPr>
              </a:p>
            </p:txBody>
          </p:sp>
        </p:grpSp>
        <p:cxnSp>
          <p:nvCxnSpPr>
            <p:cNvPr id="607" name="Google Shape;607;g3245f3b6b88_4_178"/>
            <p:cNvCxnSpPr/>
            <p:nvPr/>
          </p:nvCxnSpPr>
          <p:spPr>
            <a:xfrm>
              <a:off x="2708203" y="2840335"/>
              <a:ext cx="7657800" cy="0"/>
            </a:xfrm>
            <a:prstGeom prst="straightConnector1">
              <a:avLst/>
            </a:prstGeom>
            <a:noFill/>
            <a:ln w="22225" cap="flat" cmpd="dbl">
              <a:solidFill>
                <a:srgbClr val="F5913F"/>
              </a:solidFill>
              <a:prstDash val="solid"/>
              <a:round/>
              <a:headEnd type="none" w="sm" len="sm"/>
              <a:tailEnd type="none" w="sm" len="sm"/>
            </a:ln>
          </p:spPr>
        </p:cxnSp>
        <p:grpSp>
          <p:nvGrpSpPr>
            <p:cNvPr id="608" name="Google Shape;608;g3245f3b6b88_4_178"/>
            <p:cNvGrpSpPr/>
            <p:nvPr/>
          </p:nvGrpSpPr>
          <p:grpSpPr>
            <a:xfrm>
              <a:off x="2611400" y="2840220"/>
              <a:ext cx="483104" cy="2057641"/>
              <a:chOff x="3352800" y="2837731"/>
              <a:chExt cx="876300" cy="2092800"/>
            </a:xfrm>
          </p:grpSpPr>
          <p:cxnSp>
            <p:nvCxnSpPr>
              <p:cNvPr id="609" name="Google Shape;609;g3245f3b6b88_4_178"/>
              <p:cNvCxnSpPr/>
              <p:nvPr/>
            </p:nvCxnSpPr>
            <p:spPr>
              <a:xfrm rot="10800000">
                <a:off x="4226983" y="2837731"/>
                <a:ext cx="0" cy="2092800"/>
              </a:xfrm>
              <a:prstGeom prst="straightConnector1">
                <a:avLst/>
              </a:prstGeom>
              <a:noFill/>
              <a:ln w="22225" cap="flat" cmpd="dbl">
                <a:solidFill>
                  <a:srgbClr val="F5913F"/>
                </a:solidFill>
                <a:prstDash val="solid"/>
                <a:round/>
                <a:headEnd type="none" w="sm" len="sm"/>
                <a:tailEnd type="none" w="sm" len="sm"/>
              </a:ln>
            </p:spPr>
          </p:cxnSp>
          <p:cxnSp>
            <p:nvCxnSpPr>
              <p:cNvPr id="610" name="Google Shape;610;g3245f3b6b88_4_178"/>
              <p:cNvCxnSpPr/>
              <p:nvPr/>
            </p:nvCxnSpPr>
            <p:spPr>
              <a:xfrm flipH="1">
                <a:off x="3352800" y="4922065"/>
                <a:ext cx="876300" cy="8400"/>
              </a:xfrm>
              <a:prstGeom prst="straightConnector1">
                <a:avLst/>
              </a:prstGeom>
              <a:noFill/>
              <a:ln w="22225" cap="flat" cmpd="dbl">
                <a:solidFill>
                  <a:srgbClr val="F5913F"/>
                </a:solidFill>
                <a:prstDash val="solid"/>
                <a:round/>
                <a:headEnd type="none" w="sm" len="sm"/>
                <a:tailEnd type="stealth" w="med" len="med"/>
              </a:ln>
            </p:spPr>
          </p:cxnSp>
        </p:grpSp>
        <p:grpSp>
          <p:nvGrpSpPr>
            <p:cNvPr id="611" name="Google Shape;611;g3245f3b6b88_4_178"/>
            <p:cNvGrpSpPr/>
            <p:nvPr/>
          </p:nvGrpSpPr>
          <p:grpSpPr>
            <a:xfrm>
              <a:off x="4346329" y="2840212"/>
              <a:ext cx="876300" cy="2071872"/>
              <a:chOff x="3352800" y="2837731"/>
              <a:chExt cx="876300" cy="2092800"/>
            </a:xfrm>
          </p:grpSpPr>
          <p:cxnSp>
            <p:nvCxnSpPr>
              <p:cNvPr id="612" name="Google Shape;612;g3245f3b6b88_4_178"/>
              <p:cNvCxnSpPr/>
              <p:nvPr/>
            </p:nvCxnSpPr>
            <p:spPr>
              <a:xfrm rot="10800000">
                <a:off x="4226983" y="2837731"/>
                <a:ext cx="0" cy="2092800"/>
              </a:xfrm>
              <a:prstGeom prst="straightConnector1">
                <a:avLst/>
              </a:prstGeom>
              <a:noFill/>
              <a:ln w="22225" cap="flat" cmpd="dbl">
                <a:solidFill>
                  <a:srgbClr val="F5913F"/>
                </a:solidFill>
                <a:prstDash val="solid"/>
                <a:round/>
                <a:headEnd type="none" w="sm" len="sm"/>
                <a:tailEnd type="none" w="sm" len="sm"/>
              </a:ln>
            </p:spPr>
          </p:cxnSp>
          <p:cxnSp>
            <p:nvCxnSpPr>
              <p:cNvPr id="613" name="Google Shape;613;g3245f3b6b88_4_178"/>
              <p:cNvCxnSpPr/>
              <p:nvPr/>
            </p:nvCxnSpPr>
            <p:spPr>
              <a:xfrm flipH="1">
                <a:off x="3352800" y="4922065"/>
                <a:ext cx="876300" cy="8400"/>
              </a:xfrm>
              <a:prstGeom prst="straightConnector1">
                <a:avLst/>
              </a:prstGeom>
              <a:noFill/>
              <a:ln w="22225" cap="flat" cmpd="dbl">
                <a:solidFill>
                  <a:srgbClr val="F5913F"/>
                </a:solidFill>
                <a:prstDash val="solid"/>
                <a:round/>
                <a:headEnd type="none" w="sm" len="sm"/>
                <a:tailEnd type="stealth" w="med" len="med"/>
              </a:ln>
            </p:spPr>
          </p:cxnSp>
        </p:grpSp>
        <p:grpSp>
          <p:nvGrpSpPr>
            <p:cNvPr id="614" name="Google Shape;614;g3245f3b6b88_4_178"/>
            <p:cNvGrpSpPr/>
            <p:nvPr/>
          </p:nvGrpSpPr>
          <p:grpSpPr>
            <a:xfrm>
              <a:off x="6594229" y="2840066"/>
              <a:ext cx="876300" cy="2049060"/>
              <a:chOff x="3352800" y="2837731"/>
              <a:chExt cx="876300" cy="2092800"/>
            </a:xfrm>
          </p:grpSpPr>
          <p:cxnSp>
            <p:nvCxnSpPr>
              <p:cNvPr id="615" name="Google Shape;615;g3245f3b6b88_4_178"/>
              <p:cNvCxnSpPr/>
              <p:nvPr/>
            </p:nvCxnSpPr>
            <p:spPr>
              <a:xfrm rot="10800000">
                <a:off x="4226983" y="2837731"/>
                <a:ext cx="0" cy="2092800"/>
              </a:xfrm>
              <a:prstGeom prst="straightConnector1">
                <a:avLst/>
              </a:prstGeom>
              <a:noFill/>
              <a:ln w="22225" cap="flat" cmpd="dbl">
                <a:solidFill>
                  <a:srgbClr val="F5913F"/>
                </a:solidFill>
                <a:prstDash val="solid"/>
                <a:round/>
                <a:headEnd type="none" w="sm" len="sm"/>
                <a:tailEnd type="none" w="sm" len="sm"/>
              </a:ln>
            </p:spPr>
          </p:cxnSp>
          <p:cxnSp>
            <p:nvCxnSpPr>
              <p:cNvPr id="616" name="Google Shape;616;g3245f3b6b88_4_178"/>
              <p:cNvCxnSpPr/>
              <p:nvPr/>
            </p:nvCxnSpPr>
            <p:spPr>
              <a:xfrm flipH="1">
                <a:off x="3352800" y="4922065"/>
                <a:ext cx="876300" cy="8400"/>
              </a:xfrm>
              <a:prstGeom prst="straightConnector1">
                <a:avLst/>
              </a:prstGeom>
              <a:noFill/>
              <a:ln w="22225" cap="flat" cmpd="dbl">
                <a:solidFill>
                  <a:srgbClr val="F5913F"/>
                </a:solidFill>
                <a:prstDash val="solid"/>
                <a:round/>
                <a:headEnd type="none" w="sm" len="sm"/>
                <a:tailEnd type="stealth" w="med" len="med"/>
              </a:ln>
            </p:spPr>
          </p:cxnSp>
        </p:grpSp>
        <p:cxnSp>
          <p:nvCxnSpPr>
            <p:cNvPr id="617" name="Google Shape;617;g3245f3b6b88_4_178"/>
            <p:cNvCxnSpPr/>
            <p:nvPr/>
          </p:nvCxnSpPr>
          <p:spPr>
            <a:xfrm rot="10800000">
              <a:off x="10368246" y="2426336"/>
              <a:ext cx="0" cy="414000"/>
            </a:xfrm>
            <a:prstGeom prst="straightConnector1">
              <a:avLst/>
            </a:prstGeom>
            <a:noFill/>
            <a:ln w="22225" cap="flat" cmpd="dbl">
              <a:solidFill>
                <a:srgbClr val="F5913F"/>
              </a:solidFill>
              <a:prstDash val="solid"/>
              <a:round/>
              <a:headEnd type="stealth" w="med" len="med"/>
              <a:tailEnd type="stealth" w="med" len="med"/>
            </a:ln>
          </p:spPr>
        </p:cxnSp>
        <p:cxnSp>
          <p:nvCxnSpPr>
            <p:cNvPr id="618" name="Google Shape;618;g3245f3b6b88_4_178"/>
            <p:cNvCxnSpPr/>
            <p:nvPr/>
          </p:nvCxnSpPr>
          <p:spPr>
            <a:xfrm>
              <a:off x="4452162" y="5540132"/>
              <a:ext cx="0" cy="705900"/>
            </a:xfrm>
            <a:prstGeom prst="straightConnector1">
              <a:avLst/>
            </a:prstGeom>
            <a:noFill/>
            <a:ln w="15875" cap="flat" cmpd="sng">
              <a:solidFill>
                <a:schemeClr val="dk1"/>
              </a:solidFill>
              <a:prstDash val="solid"/>
              <a:round/>
              <a:headEnd type="none" w="sm" len="sm"/>
              <a:tailEnd type="stealth" w="med" len="med"/>
            </a:ln>
          </p:spPr>
        </p:cxnSp>
        <p:grpSp>
          <p:nvGrpSpPr>
            <p:cNvPr id="619" name="Google Shape;619;g3245f3b6b88_4_178"/>
            <p:cNvGrpSpPr/>
            <p:nvPr/>
          </p:nvGrpSpPr>
          <p:grpSpPr>
            <a:xfrm>
              <a:off x="1145929" y="990599"/>
              <a:ext cx="990576" cy="1435860"/>
              <a:chOff x="152400" y="990599"/>
              <a:chExt cx="990576" cy="1435860"/>
            </a:xfrm>
          </p:grpSpPr>
          <p:sp>
            <p:nvSpPr>
              <p:cNvPr id="620" name="Google Shape;620;g3245f3b6b88_4_178"/>
              <p:cNvSpPr/>
              <p:nvPr/>
            </p:nvSpPr>
            <p:spPr>
              <a:xfrm>
                <a:off x="152400" y="990599"/>
                <a:ext cx="990576" cy="1435860"/>
              </a:xfrm>
              <a:prstGeom prst="flowChartMultidocument">
                <a:avLst/>
              </a:prstGeom>
              <a:solidFill>
                <a:srgbClr val="EAF1DD"/>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ibre Franklin"/>
                    <a:ea typeface="Libre Franklin"/>
                    <a:cs typeface="Libre Franklin"/>
                    <a:sym typeface="Libre Franklin"/>
                  </a:rPr>
                  <a:t>GUIs</a:t>
                </a:r>
                <a:endParaRPr sz="1400" b="0" i="0" u="none" strike="noStrike" cap="none">
                  <a:solidFill>
                    <a:srgbClr val="000000"/>
                  </a:solidFill>
                  <a:latin typeface="Arial"/>
                  <a:ea typeface="Arial"/>
                  <a:cs typeface="Arial"/>
                  <a:sym typeface="Arial"/>
                </a:endParaRPr>
              </a:p>
            </p:txBody>
          </p:sp>
          <p:sp>
            <p:nvSpPr>
              <p:cNvPr id="621" name="Google Shape;621;g3245f3b6b88_4_178"/>
              <p:cNvSpPr/>
              <p:nvPr/>
            </p:nvSpPr>
            <p:spPr>
              <a:xfrm>
                <a:off x="225708" y="1757707"/>
                <a:ext cx="723900" cy="304800"/>
              </a:xfrm>
              <a:prstGeom prst="roundRect">
                <a:avLst>
                  <a:gd name="adj" fmla="val 16667"/>
                </a:avLst>
              </a:prstGeom>
              <a:solidFill>
                <a:srgbClr val="CCC0D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Libre Franklin"/>
                    <a:ea typeface="Libre Franklin"/>
                    <a:cs typeface="Libre Franklin"/>
                    <a:sym typeface="Libre Franklin"/>
                  </a:rPr>
                  <a:t>I. Coms</a:t>
                </a:r>
                <a:endParaRPr sz="1400" b="0" i="0" u="none" strike="noStrike" cap="none">
                  <a:solidFill>
                    <a:srgbClr val="000000"/>
                  </a:solidFill>
                  <a:latin typeface="Arial"/>
                  <a:ea typeface="Arial"/>
                  <a:cs typeface="Arial"/>
                  <a:sym typeface="Arial"/>
                </a:endParaRPr>
              </a:p>
            </p:txBody>
          </p:sp>
        </p:grpSp>
        <p:grpSp>
          <p:nvGrpSpPr>
            <p:cNvPr id="622" name="Google Shape;622;g3245f3b6b88_4_178"/>
            <p:cNvGrpSpPr/>
            <p:nvPr/>
          </p:nvGrpSpPr>
          <p:grpSpPr>
            <a:xfrm>
              <a:off x="8765929" y="1052469"/>
              <a:ext cx="1037502" cy="1351026"/>
              <a:chOff x="6705600" y="1052469"/>
              <a:chExt cx="1037502" cy="1351026"/>
            </a:xfrm>
          </p:grpSpPr>
          <p:sp>
            <p:nvSpPr>
              <p:cNvPr id="623" name="Google Shape;623;g3245f3b6b88_4_178"/>
              <p:cNvSpPr/>
              <p:nvPr/>
            </p:nvSpPr>
            <p:spPr>
              <a:xfrm>
                <a:off x="6705600" y="1052469"/>
                <a:ext cx="1037502" cy="1351026"/>
              </a:xfrm>
              <a:prstGeom prst="flowChartMultidocument">
                <a:avLst/>
              </a:prstGeom>
              <a:solidFill>
                <a:srgbClr val="EAF1DD"/>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ibre Franklin"/>
                    <a:ea typeface="Libre Franklin"/>
                    <a:cs typeface="Libre Franklin"/>
                    <a:sym typeface="Libre Franklin"/>
                  </a:rPr>
                  <a:t>PLOTTERS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ibre Franklin"/>
                    <a:ea typeface="Libre Franklin"/>
                    <a:cs typeface="Libre Franklin"/>
                    <a:sym typeface="Libre Franklin"/>
                  </a:rPr>
                  <a:t>LOGGERS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Libre Franklin"/>
                  <a:ea typeface="Libre Franklin"/>
                  <a:cs typeface="Libre Franklin"/>
                  <a:sym typeface="Libre Franklin"/>
                </a:endParaRPr>
              </a:p>
            </p:txBody>
          </p:sp>
          <p:sp>
            <p:nvSpPr>
              <p:cNvPr id="624" name="Google Shape;624;g3245f3b6b88_4_178"/>
              <p:cNvSpPr/>
              <p:nvPr/>
            </p:nvSpPr>
            <p:spPr>
              <a:xfrm>
                <a:off x="6753225" y="1721257"/>
                <a:ext cx="723900" cy="304800"/>
              </a:xfrm>
              <a:prstGeom prst="roundRect">
                <a:avLst>
                  <a:gd name="adj" fmla="val 16667"/>
                </a:avLst>
              </a:prstGeom>
              <a:solidFill>
                <a:srgbClr val="CCC0D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Libre Franklin"/>
                    <a:ea typeface="Libre Franklin"/>
                    <a:cs typeface="Libre Franklin"/>
                    <a:sym typeface="Libre Franklin"/>
                  </a:rPr>
                  <a:t>I. Coms</a:t>
                </a:r>
                <a:endParaRPr sz="1400" b="0" i="0" u="none" strike="noStrike" cap="none">
                  <a:solidFill>
                    <a:srgbClr val="000000"/>
                  </a:solidFill>
                  <a:latin typeface="Arial"/>
                  <a:ea typeface="Arial"/>
                  <a:cs typeface="Arial"/>
                  <a:sym typeface="Arial"/>
                </a:endParaRPr>
              </a:p>
            </p:txBody>
          </p:sp>
        </p:grpSp>
        <p:grpSp>
          <p:nvGrpSpPr>
            <p:cNvPr id="625" name="Google Shape;625;g3245f3b6b88_4_178"/>
            <p:cNvGrpSpPr/>
            <p:nvPr/>
          </p:nvGrpSpPr>
          <p:grpSpPr>
            <a:xfrm>
              <a:off x="4486962" y="2541932"/>
              <a:ext cx="536700" cy="1931400"/>
              <a:chOff x="3493433" y="2541932"/>
              <a:chExt cx="536700" cy="1931400"/>
            </a:xfrm>
          </p:grpSpPr>
          <p:cxnSp>
            <p:nvCxnSpPr>
              <p:cNvPr id="626" name="Google Shape;626;g3245f3b6b88_4_178"/>
              <p:cNvCxnSpPr/>
              <p:nvPr/>
            </p:nvCxnSpPr>
            <p:spPr>
              <a:xfrm rot="10800000">
                <a:off x="4030133" y="2541932"/>
                <a:ext cx="0" cy="1931400"/>
              </a:xfrm>
              <a:prstGeom prst="straightConnector1">
                <a:avLst/>
              </a:prstGeom>
              <a:noFill/>
              <a:ln w="22225" cap="flat" cmpd="dbl">
                <a:solidFill>
                  <a:srgbClr val="7C5F9F"/>
                </a:solidFill>
                <a:prstDash val="solid"/>
                <a:round/>
                <a:headEnd type="none" w="sm" len="sm"/>
                <a:tailEnd type="stealth" w="med" len="med"/>
              </a:ln>
            </p:spPr>
          </p:cxnSp>
          <p:cxnSp>
            <p:nvCxnSpPr>
              <p:cNvPr id="627" name="Google Shape;627;g3245f3b6b88_4_178"/>
              <p:cNvCxnSpPr/>
              <p:nvPr/>
            </p:nvCxnSpPr>
            <p:spPr>
              <a:xfrm rot="10800000">
                <a:off x="3493433" y="4473332"/>
                <a:ext cx="536700" cy="0"/>
              </a:xfrm>
              <a:prstGeom prst="straightConnector1">
                <a:avLst/>
              </a:prstGeom>
              <a:noFill/>
              <a:ln w="22225" cap="flat" cmpd="dbl">
                <a:solidFill>
                  <a:srgbClr val="7C5F9F"/>
                </a:solidFill>
                <a:prstDash val="solid"/>
                <a:round/>
                <a:headEnd type="none" w="sm" len="sm"/>
                <a:tailEnd type="none" w="sm" len="sm"/>
              </a:ln>
            </p:spPr>
          </p:cxnSp>
        </p:grpSp>
        <p:cxnSp>
          <p:nvCxnSpPr>
            <p:cNvPr id="628" name="Google Shape;628;g3245f3b6b88_4_178"/>
            <p:cNvCxnSpPr/>
            <p:nvPr/>
          </p:nvCxnSpPr>
          <p:spPr>
            <a:xfrm rot="10800000">
              <a:off x="7318129" y="2559400"/>
              <a:ext cx="0" cy="1872900"/>
            </a:xfrm>
            <a:prstGeom prst="straightConnector1">
              <a:avLst/>
            </a:prstGeom>
            <a:noFill/>
            <a:ln w="22225" cap="flat" cmpd="dbl">
              <a:solidFill>
                <a:srgbClr val="7C5F9F"/>
              </a:solidFill>
              <a:prstDash val="solid"/>
              <a:round/>
              <a:headEnd type="none" w="sm" len="sm"/>
              <a:tailEnd type="stealth" w="med" len="med"/>
            </a:ln>
          </p:spPr>
        </p:cxnSp>
        <p:cxnSp>
          <p:nvCxnSpPr>
            <p:cNvPr id="629" name="Google Shape;629;g3245f3b6b88_4_178"/>
            <p:cNvCxnSpPr/>
            <p:nvPr/>
          </p:nvCxnSpPr>
          <p:spPr>
            <a:xfrm rot="10800000">
              <a:off x="6540229" y="4432300"/>
              <a:ext cx="777900" cy="0"/>
            </a:xfrm>
            <a:prstGeom prst="straightConnector1">
              <a:avLst/>
            </a:prstGeom>
            <a:noFill/>
            <a:ln w="22225" cap="flat" cmpd="dbl">
              <a:solidFill>
                <a:srgbClr val="7C5F9F"/>
              </a:solidFill>
              <a:prstDash val="solid"/>
              <a:round/>
              <a:headEnd type="none" w="sm" len="sm"/>
              <a:tailEnd type="none" w="sm" len="sm"/>
            </a:ln>
          </p:spPr>
        </p:cxnSp>
        <p:grpSp>
          <p:nvGrpSpPr>
            <p:cNvPr id="630" name="Google Shape;630;g3245f3b6b88_4_178"/>
            <p:cNvGrpSpPr/>
            <p:nvPr/>
          </p:nvGrpSpPr>
          <p:grpSpPr>
            <a:xfrm>
              <a:off x="2594826" y="2559291"/>
              <a:ext cx="395400" cy="1931400"/>
              <a:chOff x="3643201" y="2541932"/>
              <a:chExt cx="395400" cy="1931400"/>
            </a:xfrm>
          </p:grpSpPr>
          <p:cxnSp>
            <p:nvCxnSpPr>
              <p:cNvPr id="631" name="Google Shape;631;g3245f3b6b88_4_178"/>
              <p:cNvCxnSpPr/>
              <p:nvPr/>
            </p:nvCxnSpPr>
            <p:spPr>
              <a:xfrm rot="10800000">
                <a:off x="4030200" y="2541932"/>
                <a:ext cx="8400" cy="1931400"/>
              </a:xfrm>
              <a:prstGeom prst="straightConnector1">
                <a:avLst/>
              </a:prstGeom>
              <a:noFill/>
              <a:ln w="22225" cap="flat" cmpd="dbl">
                <a:solidFill>
                  <a:srgbClr val="7C5F9F"/>
                </a:solidFill>
                <a:prstDash val="solid"/>
                <a:round/>
                <a:headEnd type="none" w="sm" len="sm"/>
                <a:tailEnd type="stealth" w="med" len="med"/>
              </a:ln>
            </p:spPr>
          </p:cxnSp>
          <p:cxnSp>
            <p:nvCxnSpPr>
              <p:cNvPr id="632" name="Google Shape;632;g3245f3b6b88_4_178"/>
              <p:cNvCxnSpPr/>
              <p:nvPr/>
            </p:nvCxnSpPr>
            <p:spPr>
              <a:xfrm rot="10800000">
                <a:off x="3643201" y="4473332"/>
                <a:ext cx="395400" cy="0"/>
              </a:xfrm>
              <a:prstGeom prst="straightConnector1">
                <a:avLst/>
              </a:prstGeom>
              <a:noFill/>
              <a:ln w="22225" cap="flat" cmpd="dbl">
                <a:solidFill>
                  <a:srgbClr val="7C5F9F"/>
                </a:solidFill>
                <a:prstDash val="solid"/>
                <a:round/>
                <a:headEnd type="none" w="sm" len="sm"/>
                <a:tailEnd type="none" w="sm" len="sm"/>
              </a:ln>
            </p:spPr>
          </p:cxnSp>
        </p:grpSp>
        <p:cxnSp>
          <p:nvCxnSpPr>
            <p:cNvPr id="633" name="Google Shape;633;g3245f3b6b88_4_178"/>
            <p:cNvCxnSpPr/>
            <p:nvPr/>
          </p:nvCxnSpPr>
          <p:spPr>
            <a:xfrm>
              <a:off x="4603676" y="1828800"/>
              <a:ext cx="0" cy="713100"/>
            </a:xfrm>
            <a:prstGeom prst="straightConnector1">
              <a:avLst/>
            </a:prstGeom>
            <a:noFill/>
            <a:ln w="22225" cap="flat" cmpd="dbl">
              <a:solidFill>
                <a:srgbClr val="7C5F9F"/>
              </a:solidFill>
              <a:prstDash val="solid"/>
              <a:round/>
              <a:headEnd type="stealth" w="med" len="med"/>
              <a:tailEnd type="none" w="sm" len="sm"/>
            </a:ln>
          </p:spPr>
        </p:cxnSp>
        <p:cxnSp>
          <p:nvCxnSpPr>
            <p:cNvPr id="634" name="Google Shape;634;g3245f3b6b88_4_178"/>
            <p:cNvCxnSpPr/>
            <p:nvPr/>
          </p:nvCxnSpPr>
          <p:spPr>
            <a:xfrm rot="10800000">
              <a:off x="2708203" y="1828736"/>
              <a:ext cx="0" cy="1011600"/>
            </a:xfrm>
            <a:prstGeom prst="straightConnector1">
              <a:avLst/>
            </a:prstGeom>
            <a:noFill/>
            <a:ln w="22225" cap="flat" cmpd="dbl">
              <a:solidFill>
                <a:srgbClr val="F5913F"/>
              </a:solidFill>
              <a:prstDash val="solid"/>
              <a:round/>
              <a:headEnd type="stealth" w="med" len="med"/>
              <a:tailEnd type="stealth" w="med" len="med"/>
            </a:ln>
          </p:spPr>
        </p:cxnSp>
        <p:cxnSp>
          <p:nvCxnSpPr>
            <p:cNvPr id="635" name="Google Shape;635;g3245f3b6b88_4_178"/>
            <p:cNvCxnSpPr/>
            <p:nvPr/>
          </p:nvCxnSpPr>
          <p:spPr>
            <a:xfrm>
              <a:off x="1246599" y="2541994"/>
              <a:ext cx="8890800" cy="0"/>
            </a:xfrm>
            <a:prstGeom prst="straightConnector1">
              <a:avLst/>
            </a:prstGeom>
            <a:noFill/>
            <a:ln w="22225" cap="flat" cmpd="dbl">
              <a:solidFill>
                <a:srgbClr val="7C5F9F"/>
              </a:solidFill>
              <a:prstDash val="solid"/>
              <a:round/>
              <a:headEnd type="none" w="sm" len="sm"/>
              <a:tailEnd type="none" w="sm" len="sm"/>
            </a:ln>
          </p:spPr>
        </p:cxnSp>
        <p:cxnSp>
          <p:nvCxnSpPr>
            <p:cNvPr id="636" name="Google Shape;636;g3245f3b6b88_4_178"/>
            <p:cNvCxnSpPr/>
            <p:nvPr/>
          </p:nvCxnSpPr>
          <p:spPr>
            <a:xfrm>
              <a:off x="1249623" y="2062507"/>
              <a:ext cx="0" cy="479400"/>
            </a:xfrm>
            <a:prstGeom prst="straightConnector1">
              <a:avLst/>
            </a:prstGeom>
            <a:noFill/>
            <a:ln w="22225" cap="flat" cmpd="dbl">
              <a:solidFill>
                <a:srgbClr val="7C5F9F"/>
              </a:solidFill>
              <a:prstDash val="solid"/>
              <a:round/>
              <a:headEnd type="stealth" w="med" len="med"/>
              <a:tailEnd type="none" w="sm" len="sm"/>
            </a:ln>
          </p:spPr>
        </p:cxnSp>
        <p:cxnSp>
          <p:nvCxnSpPr>
            <p:cNvPr id="637" name="Google Shape;637;g3245f3b6b88_4_178"/>
            <p:cNvCxnSpPr/>
            <p:nvPr/>
          </p:nvCxnSpPr>
          <p:spPr>
            <a:xfrm>
              <a:off x="9084329" y="2026056"/>
              <a:ext cx="0" cy="516000"/>
            </a:xfrm>
            <a:prstGeom prst="straightConnector1">
              <a:avLst/>
            </a:prstGeom>
            <a:noFill/>
            <a:ln w="22225" cap="flat" cmpd="dbl">
              <a:solidFill>
                <a:srgbClr val="7C5F9F"/>
              </a:solidFill>
              <a:prstDash val="solid"/>
              <a:round/>
              <a:headEnd type="stealth" w="med" len="med"/>
              <a:tailEnd type="none" w="sm" len="sm"/>
            </a:ln>
          </p:spPr>
        </p:cxnSp>
        <p:cxnSp>
          <p:nvCxnSpPr>
            <p:cNvPr id="638" name="Google Shape;638;g3245f3b6b88_4_178"/>
            <p:cNvCxnSpPr/>
            <p:nvPr/>
          </p:nvCxnSpPr>
          <p:spPr>
            <a:xfrm>
              <a:off x="10515636" y="2286000"/>
              <a:ext cx="0" cy="715800"/>
            </a:xfrm>
            <a:prstGeom prst="straightConnector1">
              <a:avLst/>
            </a:prstGeom>
            <a:noFill/>
            <a:ln w="22225" cap="flat" cmpd="dbl">
              <a:solidFill>
                <a:srgbClr val="C00000"/>
              </a:solidFill>
              <a:prstDash val="solid"/>
              <a:round/>
              <a:headEnd type="stealth" w="med" len="med"/>
              <a:tailEnd type="stealth" w="med" len="med"/>
            </a:ln>
          </p:spPr>
        </p:cxnSp>
        <p:sp>
          <p:nvSpPr>
            <p:cNvPr id="639" name="Google Shape;639;g3245f3b6b88_4_178"/>
            <p:cNvSpPr/>
            <p:nvPr/>
          </p:nvSpPr>
          <p:spPr>
            <a:xfrm>
              <a:off x="3050929" y="2667000"/>
              <a:ext cx="1219200" cy="2127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E36C09"/>
                  </a:solidFill>
                  <a:latin typeface="Libre Franklin"/>
                  <a:ea typeface="Libre Franklin"/>
                  <a:cs typeface="Libre Franklin"/>
                  <a:sym typeface="Libre Franklin"/>
                </a:rPr>
                <a:t>Configuration Data</a:t>
              </a:r>
              <a:endParaRPr sz="1400" b="0" i="0" u="none" strike="noStrike" cap="none">
                <a:solidFill>
                  <a:srgbClr val="000000"/>
                </a:solidFill>
                <a:latin typeface="Arial"/>
                <a:ea typeface="Arial"/>
                <a:cs typeface="Arial"/>
                <a:sym typeface="Arial"/>
              </a:endParaRPr>
            </a:p>
          </p:txBody>
        </p:sp>
        <p:sp>
          <p:nvSpPr>
            <p:cNvPr id="640" name="Google Shape;640;g3245f3b6b88_4_178"/>
            <p:cNvSpPr/>
            <p:nvPr/>
          </p:nvSpPr>
          <p:spPr>
            <a:xfrm>
              <a:off x="4950067" y="2360614"/>
              <a:ext cx="1732200" cy="2127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5F497A"/>
                  </a:solidFill>
                  <a:latin typeface="Libre Franklin"/>
                  <a:ea typeface="Libre Franklin"/>
                  <a:cs typeface="Libre Franklin"/>
                  <a:sym typeface="Libre Franklin"/>
                </a:rPr>
                <a:t>Measurement Data</a:t>
              </a:r>
              <a:endParaRPr sz="1400" b="0" i="0" u="none" strike="noStrike" cap="none">
                <a:solidFill>
                  <a:srgbClr val="000000"/>
                </a:solidFill>
                <a:latin typeface="Arial"/>
                <a:ea typeface="Arial"/>
                <a:cs typeface="Arial"/>
                <a:sym typeface="Arial"/>
              </a:endParaRPr>
            </a:p>
          </p:txBody>
        </p:sp>
        <p:sp>
          <p:nvSpPr>
            <p:cNvPr id="641" name="Google Shape;641;g3245f3b6b88_4_178"/>
            <p:cNvSpPr/>
            <p:nvPr/>
          </p:nvSpPr>
          <p:spPr>
            <a:xfrm>
              <a:off x="10284068" y="2669931"/>
              <a:ext cx="1219200" cy="2127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C00000"/>
                  </a:solidFill>
                  <a:latin typeface="Libre Franklin"/>
                  <a:ea typeface="Libre Franklin"/>
                  <a:cs typeface="Libre Franklin"/>
                  <a:sym typeface="Libre Franklin"/>
                </a:rPr>
                <a:t>Control Commands</a:t>
              </a:r>
              <a:endParaRPr sz="1400" b="0" i="0" u="none" strike="noStrike" cap="none">
                <a:solidFill>
                  <a:srgbClr val="000000"/>
                </a:solidFill>
                <a:latin typeface="Arial"/>
                <a:ea typeface="Arial"/>
                <a:cs typeface="Arial"/>
                <a:sym typeface="Arial"/>
              </a:endParaRPr>
            </a:p>
          </p:txBody>
        </p:sp>
        <p:cxnSp>
          <p:nvCxnSpPr>
            <p:cNvPr id="642" name="Google Shape;642;g3245f3b6b88_4_178"/>
            <p:cNvCxnSpPr/>
            <p:nvPr/>
          </p:nvCxnSpPr>
          <p:spPr>
            <a:xfrm>
              <a:off x="6479929" y="5562600"/>
              <a:ext cx="0" cy="705900"/>
            </a:xfrm>
            <a:prstGeom prst="straightConnector1">
              <a:avLst/>
            </a:prstGeom>
            <a:noFill/>
            <a:ln w="15875" cap="flat" cmpd="sng">
              <a:solidFill>
                <a:schemeClr val="dk1"/>
              </a:solidFill>
              <a:prstDash val="solid"/>
              <a:round/>
              <a:headEnd type="none" w="sm" len="sm"/>
              <a:tailEnd type="stealth" w="med" len="med"/>
            </a:ln>
          </p:spPr>
        </p:cxnSp>
        <p:sp>
          <p:nvSpPr>
            <p:cNvPr id="643" name="Google Shape;643;g3245f3b6b88_4_178"/>
            <p:cNvSpPr/>
            <p:nvPr/>
          </p:nvSpPr>
          <p:spPr>
            <a:xfrm>
              <a:off x="8689729" y="6019800"/>
              <a:ext cx="1219200" cy="381000"/>
            </a:xfrm>
            <a:prstGeom prst="roundRect">
              <a:avLst>
                <a:gd name="adj" fmla="val 16667"/>
              </a:avLst>
            </a:prstGeom>
            <a:solidFill>
              <a:srgbClr val="C4BD97"/>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ibre Franklin"/>
                  <a:ea typeface="Libre Franklin"/>
                  <a:cs typeface="Libre Franklin"/>
                  <a:sym typeface="Libre Franklin"/>
                </a:rPr>
                <a:t>Analysis</a:t>
              </a:r>
              <a:endParaRPr sz="1400" b="0" i="0" u="none" strike="noStrike" cap="none">
                <a:solidFill>
                  <a:srgbClr val="000000"/>
                </a:solidFill>
                <a:latin typeface="Arial"/>
                <a:ea typeface="Arial"/>
                <a:cs typeface="Arial"/>
                <a:sym typeface="Arial"/>
              </a:endParaRPr>
            </a:p>
          </p:txBody>
        </p:sp>
        <p:sp>
          <p:nvSpPr>
            <p:cNvPr id="644" name="Google Shape;644;g3245f3b6b88_4_178"/>
            <p:cNvSpPr/>
            <p:nvPr/>
          </p:nvSpPr>
          <p:spPr>
            <a:xfrm>
              <a:off x="3725153" y="941246"/>
              <a:ext cx="1916700" cy="3381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17365D"/>
                  </a:solidFill>
                  <a:latin typeface="Libre Franklin"/>
                  <a:ea typeface="Libre Franklin"/>
                  <a:cs typeface="Libre Franklin"/>
                  <a:sym typeface="Libre Franklin"/>
                </a:rPr>
                <a:t>Measurement Data  Storage (scans with synchronization)</a:t>
              </a:r>
              <a:endParaRPr sz="1400" b="0" i="0" u="none" strike="noStrike" cap="none">
                <a:solidFill>
                  <a:srgbClr val="000000"/>
                </a:solidFill>
                <a:latin typeface="Arial"/>
                <a:ea typeface="Arial"/>
                <a:cs typeface="Arial"/>
                <a:sym typeface="Arial"/>
              </a:endParaRPr>
            </a:p>
          </p:txBody>
        </p:sp>
        <p:sp>
          <p:nvSpPr>
            <p:cNvPr id="645" name="Google Shape;645;g3245f3b6b88_4_178"/>
            <p:cNvSpPr/>
            <p:nvPr/>
          </p:nvSpPr>
          <p:spPr>
            <a:xfrm>
              <a:off x="7394329" y="1295400"/>
              <a:ext cx="990600" cy="533400"/>
            </a:xfrm>
            <a:prstGeom prst="flowChartMagneticDisk">
              <a:avLst/>
            </a:prstGeom>
            <a:gradFill>
              <a:gsLst>
                <a:gs pos="0">
                  <a:srgbClr val="FBEAC7"/>
                </a:gs>
                <a:gs pos="18000">
                  <a:srgbClr val="FBD49C"/>
                </a:gs>
                <a:gs pos="32000">
                  <a:srgbClr val="FEE7F2"/>
                </a:gs>
                <a:gs pos="78000">
                  <a:srgbClr val="FAC77D"/>
                </a:gs>
                <a:gs pos="100000">
                  <a:srgbClr val="FEE7F2"/>
                </a:gs>
              </a:gsLst>
              <a:path path="circle">
                <a:fillToRect l="100000" t="100000"/>
              </a:path>
              <a:tileRect r="-100000" b="-100000"/>
            </a:gra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Libre Franklin"/>
                  <a:ea typeface="Libre Franklin"/>
                  <a:cs typeface="Libre Franklin"/>
                  <a:sym typeface="Libre Franklin"/>
                </a:rPr>
                <a:t>DB</a:t>
              </a:r>
              <a:endParaRPr sz="1400" b="0" i="0" u="none" strike="noStrike" cap="none">
                <a:solidFill>
                  <a:srgbClr val="000000"/>
                </a:solidFill>
                <a:latin typeface="Arial"/>
                <a:ea typeface="Arial"/>
                <a:cs typeface="Arial"/>
                <a:sym typeface="Arial"/>
              </a:endParaRPr>
            </a:p>
          </p:txBody>
        </p:sp>
        <p:sp>
          <p:nvSpPr>
            <p:cNvPr id="646" name="Google Shape;646;g3245f3b6b88_4_178"/>
            <p:cNvSpPr/>
            <p:nvPr/>
          </p:nvSpPr>
          <p:spPr>
            <a:xfrm>
              <a:off x="7038889" y="1041105"/>
              <a:ext cx="1684500" cy="2127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17365D"/>
                  </a:solidFill>
                  <a:latin typeface="Libre Franklin"/>
                  <a:ea typeface="Libre Franklin"/>
                  <a:cs typeface="Libre Franklin"/>
                  <a:sym typeface="Libre Franklin"/>
                </a:rPr>
                <a:t>Measurement Data Storage (continuous logging)</a:t>
              </a:r>
              <a:endParaRPr sz="1400" b="0" i="0" u="none" strike="noStrike" cap="none">
                <a:solidFill>
                  <a:srgbClr val="000000"/>
                </a:solidFill>
                <a:latin typeface="Arial"/>
                <a:ea typeface="Arial"/>
                <a:cs typeface="Arial"/>
                <a:sym typeface="Arial"/>
              </a:endParaRPr>
            </a:p>
          </p:txBody>
        </p:sp>
        <p:cxnSp>
          <p:nvCxnSpPr>
            <p:cNvPr id="647" name="Google Shape;647;g3245f3b6b88_4_178"/>
            <p:cNvCxnSpPr/>
            <p:nvPr/>
          </p:nvCxnSpPr>
          <p:spPr>
            <a:xfrm>
              <a:off x="8384929" y="1524000"/>
              <a:ext cx="374700" cy="0"/>
            </a:xfrm>
            <a:prstGeom prst="straightConnector1">
              <a:avLst/>
            </a:prstGeom>
            <a:noFill/>
            <a:ln w="22225" cap="flat" cmpd="dbl">
              <a:solidFill>
                <a:srgbClr val="7C5F9F"/>
              </a:solidFill>
              <a:prstDash val="solid"/>
              <a:round/>
              <a:headEnd type="stealth" w="med" len="med"/>
              <a:tailEnd type="stealth" w="med" len="med"/>
            </a:ln>
          </p:spPr>
        </p:cxnSp>
        <p:cxnSp>
          <p:nvCxnSpPr>
            <p:cNvPr id="648" name="Google Shape;648;g3245f3b6b88_4_178"/>
            <p:cNvCxnSpPr/>
            <p:nvPr/>
          </p:nvCxnSpPr>
          <p:spPr>
            <a:xfrm>
              <a:off x="1397387" y="3001925"/>
              <a:ext cx="9121200" cy="0"/>
            </a:xfrm>
            <a:prstGeom prst="straightConnector1">
              <a:avLst/>
            </a:prstGeom>
            <a:noFill/>
            <a:ln w="22225" cap="flat" cmpd="dbl">
              <a:solidFill>
                <a:srgbClr val="C00000"/>
              </a:solidFill>
              <a:prstDash val="solid"/>
              <a:round/>
              <a:headEnd type="none" w="sm" len="sm"/>
              <a:tailEnd type="none" w="sm" len="sm"/>
            </a:ln>
          </p:spPr>
        </p:cxnSp>
        <p:cxnSp>
          <p:nvCxnSpPr>
            <p:cNvPr id="649" name="Google Shape;649;g3245f3b6b88_4_178"/>
            <p:cNvCxnSpPr/>
            <p:nvPr/>
          </p:nvCxnSpPr>
          <p:spPr>
            <a:xfrm>
              <a:off x="9112373" y="2999008"/>
              <a:ext cx="0" cy="277500"/>
            </a:xfrm>
            <a:prstGeom prst="straightConnector1">
              <a:avLst/>
            </a:prstGeom>
            <a:noFill/>
            <a:ln w="22225" cap="flat" cmpd="dbl">
              <a:solidFill>
                <a:srgbClr val="C00000"/>
              </a:solidFill>
              <a:prstDash val="solid"/>
              <a:round/>
              <a:headEnd type="stealth" w="med" len="med"/>
              <a:tailEnd type="stealth" w="med" len="med"/>
            </a:ln>
          </p:spPr>
        </p:cxnSp>
        <p:cxnSp>
          <p:nvCxnSpPr>
            <p:cNvPr id="650" name="Google Shape;650;g3245f3b6b88_4_178"/>
            <p:cNvCxnSpPr/>
            <p:nvPr/>
          </p:nvCxnSpPr>
          <p:spPr>
            <a:xfrm>
              <a:off x="5995262" y="3001925"/>
              <a:ext cx="0" cy="335100"/>
            </a:xfrm>
            <a:prstGeom prst="straightConnector1">
              <a:avLst/>
            </a:prstGeom>
            <a:noFill/>
            <a:ln w="22225" cap="flat" cmpd="dbl">
              <a:solidFill>
                <a:srgbClr val="C00000"/>
              </a:solidFill>
              <a:prstDash val="solid"/>
              <a:round/>
              <a:headEnd type="stealth" w="med" len="med"/>
              <a:tailEnd type="stealth" w="med" len="med"/>
            </a:ln>
          </p:spPr>
        </p:cxnSp>
        <p:cxnSp>
          <p:nvCxnSpPr>
            <p:cNvPr id="651" name="Google Shape;651;g3245f3b6b88_4_178"/>
            <p:cNvCxnSpPr/>
            <p:nvPr/>
          </p:nvCxnSpPr>
          <p:spPr>
            <a:xfrm>
              <a:off x="4438431" y="2987575"/>
              <a:ext cx="0" cy="365100"/>
            </a:xfrm>
            <a:prstGeom prst="straightConnector1">
              <a:avLst/>
            </a:prstGeom>
            <a:noFill/>
            <a:ln w="22225" cap="flat" cmpd="dbl">
              <a:solidFill>
                <a:srgbClr val="C00000"/>
              </a:solidFill>
              <a:prstDash val="solid"/>
              <a:round/>
              <a:headEnd type="stealth" w="med" len="med"/>
              <a:tailEnd type="stealth" w="med" len="med"/>
            </a:ln>
          </p:spPr>
        </p:cxnSp>
        <p:cxnSp>
          <p:nvCxnSpPr>
            <p:cNvPr id="652" name="Google Shape;652;g3245f3b6b88_4_178"/>
            <p:cNvCxnSpPr/>
            <p:nvPr/>
          </p:nvCxnSpPr>
          <p:spPr>
            <a:xfrm>
              <a:off x="1960081" y="2987575"/>
              <a:ext cx="0" cy="288900"/>
            </a:xfrm>
            <a:prstGeom prst="straightConnector1">
              <a:avLst/>
            </a:prstGeom>
            <a:noFill/>
            <a:ln w="22225" cap="flat" cmpd="dbl">
              <a:solidFill>
                <a:srgbClr val="C00000"/>
              </a:solidFill>
              <a:prstDash val="solid"/>
              <a:round/>
              <a:headEnd type="stealth" w="med" len="med"/>
              <a:tailEnd type="stealth" w="med" len="med"/>
            </a:ln>
          </p:spPr>
        </p:cxnSp>
        <p:sp>
          <p:nvSpPr>
            <p:cNvPr id="653" name="Google Shape;653;g3245f3b6b88_4_178"/>
            <p:cNvSpPr/>
            <p:nvPr/>
          </p:nvSpPr>
          <p:spPr>
            <a:xfrm>
              <a:off x="2136529" y="1041104"/>
              <a:ext cx="1337100" cy="2127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17365D"/>
                  </a:solidFill>
                  <a:latin typeface="Libre Franklin"/>
                  <a:ea typeface="Libre Franklin"/>
                  <a:cs typeface="Libre Franklin"/>
                  <a:sym typeface="Libre Franklin"/>
                </a:rPr>
                <a:t>Configuration Data Storage</a:t>
              </a:r>
              <a:endParaRPr sz="1400" b="0" i="0" u="none" strike="noStrike" cap="none">
                <a:solidFill>
                  <a:srgbClr val="000000"/>
                </a:solidFill>
                <a:latin typeface="Arial"/>
                <a:ea typeface="Arial"/>
                <a:cs typeface="Arial"/>
                <a:sym typeface="Arial"/>
              </a:endParaRPr>
            </a:p>
          </p:txBody>
        </p:sp>
        <p:cxnSp>
          <p:nvCxnSpPr>
            <p:cNvPr id="654" name="Google Shape;654;g3245f3b6b88_4_178"/>
            <p:cNvCxnSpPr/>
            <p:nvPr/>
          </p:nvCxnSpPr>
          <p:spPr>
            <a:xfrm>
              <a:off x="10112530" y="2294004"/>
              <a:ext cx="0" cy="248100"/>
            </a:xfrm>
            <a:prstGeom prst="straightConnector1">
              <a:avLst/>
            </a:prstGeom>
            <a:noFill/>
            <a:ln w="22225" cap="flat" cmpd="dbl">
              <a:solidFill>
                <a:srgbClr val="7C5F9F"/>
              </a:solidFill>
              <a:prstDash val="solid"/>
              <a:round/>
              <a:headEnd type="stealth" w="med" len="med"/>
              <a:tailEnd type="stealth" w="med" len="med"/>
            </a:ln>
          </p:spPr>
        </p:cxnSp>
        <p:cxnSp>
          <p:nvCxnSpPr>
            <p:cNvPr id="655" name="Google Shape;655;g3245f3b6b88_4_178"/>
            <p:cNvCxnSpPr/>
            <p:nvPr/>
          </p:nvCxnSpPr>
          <p:spPr>
            <a:xfrm rot="10800000">
              <a:off x="7914761" y="2840474"/>
              <a:ext cx="0" cy="2459100"/>
            </a:xfrm>
            <a:prstGeom prst="straightConnector1">
              <a:avLst/>
            </a:prstGeom>
            <a:noFill/>
            <a:ln w="22225" cap="flat" cmpd="dbl">
              <a:solidFill>
                <a:srgbClr val="F5913F"/>
              </a:solidFill>
              <a:prstDash val="solid"/>
              <a:round/>
              <a:headEnd type="none" w="sm" len="sm"/>
              <a:tailEnd type="none" w="sm" len="sm"/>
            </a:ln>
          </p:spPr>
        </p:cxnSp>
        <p:cxnSp>
          <p:nvCxnSpPr>
            <p:cNvPr id="656" name="Google Shape;656;g3245f3b6b88_4_178"/>
            <p:cNvCxnSpPr/>
            <p:nvPr/>
          </p:nvCxnSpPr>
          <p:spPr>
            <a:xfrm rot="10800000">
              <a:off x="7927879" y="5299574"/>
              <a:ext cx="1085700" cy="0"/>
            </a:xfrm>
            <a:prstGeom prst="straightConnector1">
              <a:avLst/>
            </a:prstGeom>
            <a:noFill/>
            <a:ln w="22225" cap="flat" cmpd="dbl">
              <a:solidFill>
                <a:srgbClr val="F5913F"/>
              </a:solidFill>
              <a:prstDash val="solid"/>
              <a:round/>
              <a:headEnd type="stealth" w="med" len="med"/>
              <a:tailEnd type="none" w="sm" len="sm"/>
            </a:ln>
          </p:spPr>
        </p:cxnSp>
        <p:cxnSp>
          <p:nvCxnSpPr>
            <p:cNvPr id="657" name="Google Shape;657;g3245f3b6b88_4_178"/>
            <p:cNvCxnSpPr/>
            <p:nvPr/>
          </p:nvCxnSpPr>
          <p:spPr>
            <a:xfrm>
              <a:off x="1397387" y="2062507"/>
              <a:ext cx="0" cy="936600"/>
            </a:xfrm>
            <a:prstGeom prst="straightConnector1">
              <a:avLst/>
            </a:prstGeom>
            <a:noFill/>
            <a:ln w="22225" cap="flat" cmpd="dbl">
              <a:solidFill>
                <a:srgbClr val="C00000"/>
              </a:solidFill>
              <a:prstDash val="solid"/>
              <a:round/>
              <a:headEnd type="stealth" w="med" len="med"/>
              <a:tailEnd type="stealth" w="med" len="med"/>
            </a:ln>
          </p:spPr>
        </p:cxnSp>
        <p:grpSp>
          <p:nvGrpSpPr>
            <p:cNvPr id="658" name="Google Shape;658;g3245f3b6b88_4_178"/>
            <p:cNvGrpSpPr/>
            <p:nvPr/>
          </p:nvGrpSpPr>
          <p:grpSpPr>
            <a:xfrm>
              <a:off x="8214301" y="2541900"/>
              <a:ext cx="780662" cy="1725300"/>
              <a:chOff x="4030133" y="2074643"/>
              <a:chExt cx="780662" cy="1725300"/>
            </a:xfrm>
          </p:grpSpPr>
          <p:cxnSp>
            <p:nvCxnSpPr>
              <p:cNvPr id="659" name="Google Shape;659;g3245f3b6b88_4_178"/>
              <p:cNvCxnSpPr/>
              <p:nvPr/>
            </p:nvCxnSpPr>
            <p:spPr>
              <a:xfrm rot="10800000">
                <a:off x="4030133" y="2074643"/>
                <a:ext cx="0" cy="1725300"/>
              </a:xfrm>
              <a:prstGeom prst="straightConnector1">
                <a:avLst/>
              </a:prstGeom>
              <a:noFill/>
              <a:ln w="22225" cap="flat" cmpd="dbl">
                <a:solidFill>
                  <a:srgbClr val="7C5F9F"/>
                </a:solidFill>
                <a:prstDash val="solid"/>
                <a:round/>
                <a:headEnd type="none" w="sm" len="sm"/>
                <a:tailEnd type="stealth" w="med" len="med"/>
              </a:ln>
            </p:spPr>
          </p:cxnSp>
          <p:cxnSp>
            <p:nvCxnSpPr>
              <p:cNvPr id="660" name="Google Shape;660;g3245f3b6b88_4_178"/>
              <p:cNvCxnSpPr/>
              <p:nvPr/>
            </p:nvCxnSpPr>
            <p:spPr>
              <a:xfrm rot="10800000">
                <a:off x="4048495" y="3799943"/>
                <a:ext cx="762300" cy="0"/>
              </a:xfrm>
              <a:prstGeom prst="straightConnector1">
                <a:avLst/>
              </a:prstGeom>
              <a:noFill/>
              <a:ln w="22225" cap="flat" cmpd="dbl">
                <a:solidFill>
                  <a:srgbClr val="7C5F9F"/>
                </a:solidFill>
                <a:prstDash val="solid"/>
                <a:round/>
                <a:headEnd type="stealth" w="med" len="med"/>
                <a:tailEnd type="none" w="sm" len="sm"/>
              </a:ln>
            </p:spPr>
          </p:cxnSp>
        </p:grpSp>
        <p:sp>
          <p:nvSpPr>
            <p:cNvPr id="661" name="Google Shape;661;g3245f3b6b88_4_178"/>
            <p:cNvSpPr/>
            <p:nvPr/>
          </p:nvSpPr>
          <p:spPr>
            <a:xfrm>
              <a:off x="3031879" y="1927623"/>
              <a:ext cx="990576" cy="364176"/>
            </a:xfrm>
            <a:prstGeom prst="flowChartMultidocument">
              <a:avLst/>
            </a:prstGeom>
            <a:solidFill>
              <a:srgbClr val="EAF1DD"/>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Libre Franklin"/>
                  <a:ea typeface="Libre Franklin"/>
                  <a:cs typeface="Libre Franklin"/>
                  <a:sym typeface="Libre Franklin"/>
                </a:rPr>
                <a:t>DB editor</a:t>
              </a:r>
              <a:endParaRPr sz="1400" b="0" i="0" u="none" strike="noStrike" cap="none">
                <a:solidFill>
                  <a:srgbClr val="000000"/>
                </a:solidFill>
                <a:latin typeface="Arial"/>
                <a:ea typeface="Arial"/>
                <a:cs typeface="Arial"/>
                <a:sym typeface="Arial"/>
              </a:endParaRPr>
            </a:p>
          </p:txBody>
        </p:sp>
        <p:cxnSp>
          <p:nvCxnSpPr>
            <p:cNvPr id="662" name="Google Shape;662;g3245f3b6b88_4_178"/>
            <p:cNvCxnSpPr>
              <a:endCxn id="661" idx="1"/>
            </p:cNvCxnSpPr>
            <p:nvPr/>
          </p:nvCxnSpPr>
          <p:spPr>
            <a:xfrm>
              <a:off x="2708179" y="2109711"/>
              <a:ext cx="323700" cy="0"/>
            </a:xfrm>
            <a:prstGeom prst="straightConnector1">
              <a:avLst/>
            </a:prstGeom>
            <a:noFill/>
            <a:ln w="22225" cap="flat" cmpd="dbl">
              <a:solidFill>
                <a:srgbClr val="F5913F"/>
              </a:solidFill>
              <a:prstDash val="solid"/>
              <a:round/>
              <a:headEnd type="stealth" w="med" len="med"/>
              <a:tailEnd type="stealth" w="med" len="med"/>
            </a:ln>
          </p:spPr>
        </p:cxnSp>
        <p:sp>
          <p:nvSpPr>
            <p:cNvPr id="663" name="Google Shape;663;g3245f3b6b88_4_178"/>
            <p:cNvSpPr/>
            <p:nvPr/>
          </p:nvSpPr>
          <p:spPr>
            <a:xfrm>
              <a:off x="5565529" y="1295400"/>
              <a:ext cx="990600" cy="533400"/>
            </a:xfrm>
            <a:prstGeom prst="flowChartMagneticDisk">
              <a:avLst/>
            </a:prstGeom>
            <a:gradFill>
              <a:gsLst>
                <a:gs pos="0">
                  <a:srgbClr val="538CD5"/>
                </a:gs>
                <a:gs pos="18000">
                  <a:srgbClr val="8CB3E3"/>
                </a:gs>
                <a:gs pos="25000">
                  <a:srgbClr val="93B3D7"/>
                </a:gs>
                <a:gs pos="32000">
                  <a:srgbClr val="93B3D7"/>
                </a:gs>
                <a:gs pos="78000">
                  <a:srgbClr val="DAE5F1"/>
                </a:gs>
                <a:gs pos="86250">
                  <a:srgbClr val="B7CCE4"/>
                </a:gs>
                <a:gs pos="100000">
                  <a:srgbClr val="8CB3E3"/>
                </a:gs>
              </a:gsLst>
              <a:path path="circle">
                <a:fillToRect l="100000" t="100000"/>
              </a:path>
              <a:tileRect r="-100000" b="-100000"/>
            </a:gra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Libre Franklin"/>
                  <a:ea typeface="Libre Franklin"/>
                  <a:cs typeface="Libre Franklin"/>
                  <a:sym typeface="Libre Franklin"/>
                </a:rPr>
                <a:t>Analysis Server</a:t>
              </a:r>
              <a:endParaRPr sz="1400" b="0" i="0" u="none" strike="noStrike" cap="none">
                <a:solidFill>
                  <a:srgbClr val="000000"/>
                </a:solidFill>
                <a:latin typeface="Arial"/>
                <a:ea typeface="Arial"/>
                <a:cs typeface="Arial"/>
                <a:sym typeface="Arial"/>
              </a:endParaRPr>
            </a:p>
          </p:txBody>
        </p:sp>
        <p:cxnSp>
          <p:nvCxnSpPr>
            <p:cNvPr id="664" name="Google Shape;664;g3245f3b6b88_4_178"/>
            <p:cNvCxnSpPr>
              <a:stCxn id="663" idx="2"/>
              <a:endCxn id="561" idx="4"/>
            </p:cNvCxnSpPr>
            <p:nvPr/>
          </p:nvCxnSpPr>
          <p:spPr>
            <a:xfrm rot="10800000">
              <a:off x="5099029" y="1562100"/>
              <a:ext cx="466500" cy="0"/>
            </a:xfrm>
            <a:prstGeom prst="straightConnector1">
              <a:avLst/>
            </a:prstGeom>
            <a:noFill/>
            <a:ln w="22225" cap="flat" cmpd="dbl">
              <a:solidFill>
                <a:srgbClr val="7C5F9F"/>
              </a:solidFill>
              <a:prstDash val="solid"/>
              <a:round/>
              <a:headEnd type="stealth" w="med" len="med"/>
              <a:tailEnd type="none" w="sm" len="sm"/>
            </a:ln>
          </p:spPr>
        </p:cxnSp>
      </p:grpSp>
      <p:sp>
        <p:nvSpPr>
          <p:cNvPr id="665" name="Google Shape;665;g3245f3b6b88_4_178"/>
          <p:cNvSpPr txBox="1"/>
          <p:nvPr/>
        </p:nvSpPr>
        <p:spPr>
          <a:xfrm>
            <a:off x="9444351" y="3363924"/>
            <a:ext cx="2606400" cy="3109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Code reuse in device drivers (e.g. camera):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Base device class</a:t>
            </a:r>
            <a:endParaRPr sz="1400" b="0" i="0" u="none" strike="noStrike" cap="none">
              <a:solidFill>
                <a:srgbClr val="000000"/>
              </a:solidFill>
              <a:latin typeface="Arial"/>
              <a:ea typeface="Arial"/>
              <a:cs typeface="Arial"/>
              <a:sym typeface="Arial"/>
            </a:endParaRPr>
          </a:p>
          <a:p>
            <a:pPr marL="0" marR="0" lvl="5"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Camera class</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Thorlabs Camera class</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Basler Camera class</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Single executable for all devices (Base device class), plugin architecture calls device specific code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g3245f3b6b88_4_178"/>
          <p:cNvSpPr txBox="1"/>
          <p:nvPr/>
        </p:nvSpPr>
        <p:spPr>
          <a:xfrm>
            <a:off x="10157405" y="1367150"/>
            <a:ext cx="19833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Code reuse in GUIs: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All GUIs have same communication layer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4_ATAP Blue Footer">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ATAP Blue Footer">
  <a:themeElements>
    <a:clrScheme name="ATAP">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4432</Words>
  <Application>Microsoft Macintosh PowerPoint</Application>
  <PresentationFormat>Widescreen</PresentationFormat>
  <Paragraphs>730</Paragraphs>
  <Slides>35</Slides>
  <Notes>35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Calibri</vt:lpstr>
      <vt:lpstr>Libre Franklin Medium</vt:lpstr>
      <vt:lpstr>Libre Franklin</vt:lpstr>
      <vt:lpstr>Roboto</vt:lpstr>
      <vt:lpstr>Courier New</vt:lpstr>
      <vt:lpstr>Arial</vt:lpstr>
      <vt:lpstr>Times New Roman</vt:lpstr>
      <vt:lpstr>4_ATAP Blue Footer</vt:lpstr>
      <vt:lpstr>5_ATAP Blue Footer</vt:lpstr>
      <vt:lpstr>PowerPoint Presentation</vt:lpstr>
      <vt:lpstr>PowerPoint Presentation</vt:lpstr>
      <vt:lpstr>PowerPoint Presentation</vt:lpstr>
      <vt:lpstr>PowerPoint Presentation</vt:lpstr>
      <vt:lpstr>BELLA Center Mission is to Develop Laser Plasma Accelerators  and Related Technologies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Chetanya Jain</cp:lastModifiedBy>
  <cp:revision>1</cp:revision>
  <dcterms:modified xsi:type="dcterms:W3CDTF">2025-01-14T15:06:49Z</dcterms:modified>
</cp:coreProperties>
</file>