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7" r:id="rId2"/>
  </p:sldMasterIdLst>
  <p:notesMasterIdLst>
    <p:notesMasterId r:id="rId17"/>
  </p:notesMasterIdLst>
  <p:handoutMasterIdLst>
    <p:handoutMasterId r:id="rId18"/>
  </p:handoutMasterIdLst>
  <p:sldIdLst>
    <p:sldId id="286" r:id="rId3"/>
    <p:sldId id="412" r:id="rId4"/>
    <p:sldId id="458" r:id="rId5"/>
    <p:sldId id="459" r:id="rId6"/>
    <p:sldId id="352" r:id="rId7"/>
    <p:sldId id="460" r:id="rId8"/>
    <p:sldId id="461" r:id="rId9"/>
    <p:sldId id="462" r:id="rId10"/>
    <p:sldId id="463" r:id="rId11"/>
    <p:sldId id="468" r:id="rId12"/>
    <p:sldId id="464" r:id="rId13"/>
    <p:sldId id="465" r:id="rId14"/>
    <p:sldId id="466" r:id="rId15"/>
    <p:sldId id="467" r:id="rId1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03BE2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69D60-2223-460E-BE28-B65EF00538CC}" v="124" dt="2018-12-05T19:50:23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3" autoAdjust="0"/>
    <p:restoredTop sz="93068"/>
  </p:normalViewPr>
  <p:slideViewPr>
    <p:cSldViewPr snapToGrid="0" snapToObjects="1">
      <p:cViewPr varScale="1">
        <p:scale>
          <a:sx n="76" d="100"/>
          <a:sy n="76" d="100"/>
        </p:scale>
        <p:origin x="869" y="110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9D2C41-C2D0-FF45-8B99-3885B7F78EB1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948ED6-3360-EB40-9D40-476C2156E9E8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7"/>
            <a:ext cx="9144000" cy="3330301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3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99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t>03/07/2017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0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A.V. Zlobin | U.S. Magnet Development Program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615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1035038"/>
          </a:xfrm>
        </p:spPr>
        <p:txBody>
          <a:bodyPr>
            <a:normAutofit/>
          </a:bodyPr>
          <a:lstStyle/>
          <a:p>
            <a:r>
              <a:rPr lang="en-US" sz="1900" dirty="0"/>
              <a:t>US Magnet Development Program</a:t>
            </a:r>
          </a:p>
          <a:p>
            <a:r>
              <a:rPr lang="en-US" sz="1900" dirty="0"/>
              <a:t>Fermi National Accelerator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787" y="2308412"/>
            <a:ext cx="8226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 Experiment to Study Training in Impregnated Nb</a:t>
            </a:r>
            <a:r>
              <a:rPr lang="en-US" sz="3200" baseline="-25000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chemeClr val="bg1"/>
                </a:solidFill>
              </a:rPr>
              <a:t>Sn Cables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DA63B-2944-498B-8529-ECB32F3D50A7}"/>
              </a:ext>
            </a:extLst>
          </p:cNvPr>
          <p:cNvSpPr/>
          <p:nvPr/>
        </p:nvSpPr>
        <p:spPr>
          <a:xfrm>
            <a:off x="458786" y="3472371"/>
            <a:ext cx="82264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Chris Kovacs, </a:t>
            </a:r>
            <a:r>
              <a:rPr lang="en-US" sz="2400" dirty="0" err="1">
                <a:solidFill>
                  <a:schemeClr val="bg1"/>
                </a:solidFill>
              </a:rPr>
              <a:t>Emanuela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Barzi</a:t>
            </a:r>
            <a:r>
              <a:rPr lang="en-US" sz="2400" dirty="0">
                <a:solidFill>
                  <a:schemeClr val="bg1"/>
                </a:solidFill>
              </a:rPr>
              <a:t>, Daniele </a:t>
            </a:r>
            <a:r>
              <a:rPr lang="en-US" sz="2400" dirty="0" err="1">
                <a:solidFill>
                  <a:schemeClr val="bg1"/>
                </a:solidFill>
              </a:rPr>
              <a:t>Turrioni</a:t>
            </a:r>
            <a:r>
              <a:rPr lang="en-US" sz="24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Alexander </a:t>
            </a:r>
            <a:r>
              <a:rPr lang="en-US" sz="2400" dirty="0" err="1">
                <a:solidFill>
                  <a:schemeClr val="bg1"/>
                </a:solidFill>
              </a:rPr>
              <a:t>Zlobin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OSU PhD Advisor: Michael Sumption</a:t>
            </a: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D0F0-D31A-46CF-98D3-F3020494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Sub-Scale Training Experiments: </a:t>
            </a:r>
            <a:br>
              <a:rPr lang="en-US" dirty="0"/>
            </a:br>
            <a:r>
              <a:rPr lang="en-US" dirty="0"/>
              <a:t>Experimental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C43B-9D6D-415E-817C-91E8824F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4" y="1486693"/>
            <a:ext cx="8709949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/>
              <a:t>EXPERIMENTAL METHOD</a:t>
            </a:r>
          </a:p>
          <a:p>
            <a:pPr lvl="1" algn="just"/>
            <a:r>
              <a:rPr lang="en-US" dirty="0"/>
              <a:t>Record voltage patterns at increasing pressure while at a fixed </a:t>
            </a:r>
            <a:r>
              <a:rPr lang="en-US" i="1" dirty="0"/>
              <a:t>I/</a:t>
            </a:r>
            <a:r>
              <a:rPr lang="en-US" i="1" dirty="0" err="1"/>
              <a:t>I</a:t>
            </a:r>
            <a:r>
              <a:rPr lang="en-US" i="1" baseline="-25000" dirty="0" err="1"/>
              <a:t>c</a:t>
            </a:r>
            <a:r>
              <a:rPr lang="en-US" i="1" dirty="0"/>
              <a:t> </a:t>
            </a:r>
            <a:r>
              <a:rPr lang="en-US" dirty="0"/>
              <a:t>and fixed applied field.  Data will include:</a:t>
            </a:r>
          </a:p>
          <a:p>
            <a:pPr lvl="2" algn="just"/>
            <a:r>
              <a:rPr lang="en-US" dirty="0"/>
              <a:t>Pressure onset of voltage spikes</a:t>
            </a:r>
          </a:p>
          <a:p>
            <a:pPr lvl="2" algn="just"/>
            <a:r>
              <a:rPr lang="en-US" dirty="0"/>
              <a:t>Threshold peak frequency</a:t>
            </a:r>
          </a:p>
          <a:p>
            <a:pPr lvl="2" algn="just"/>
            <a:r>
              <a:rPr lang="en-US" dirty="0"/>
              <a:t>Voltage peak amplitude</a:t>
            </a:r>
            <a:endParaRPr lang="en-US" i="1" dirty="0"/>
          </a:p>
          <a:p>
            <a:pPr algn="just"/>
            <a:r>
              <a:rPr lang="en-US" i="1" dirty="0"/>
              <a:t>I/</a:t>
            </a:r>
            <a:r>
              <a:rPr lang="en-US" i="1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will be above flux-jump region</a:t>
            </a:r>
          </a:p>
          <a:p>
            <a:pPr lvl="1" algn="just"/>
            <a:r>
              <a:rPr lang="en-US" dirty="0"/>
              <a:t>training regimes typically &gt; 0.5 </a:t>
            </a:r>
            <a:r>
              <a:rPr lang="en-US" i="1" dirty="0"/>
              <a:t>I/</a:t>
            </a:r>
            <a:r>
              <a:rPr lang="en-US" i="1" dirty="0" err="1"/>
              <a:t>I</a:t>
            </a:r>
            <a:r>
              <a:rPr lang="en-US" i="1" baseline="-25000" dirty="0" err="1"/>
              <a:t>c</a:t>
            </a:r>
            <a:endParaRPr lang="en-US" i="1" baseline="-25000" dirty="0"/>
          </a:p>
          <a:p>
            <a:pPr algn="just"/>
            <a:r>
              <a:rPr lang="en-US" dirty="0"/>
              <a:t>I-B below and up to magnet load-line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Data Acquisition Specifications:  </a:t>
            </a:r>
          </a:p>
          <a:p>
            <a:pPr algn="just"/>
            <a:r>
              <a:rPr lang="en-US" dirty="0"/>
              <a:t>National Instruments SCXI-1000 with SCXI-1125 module</a:t>
            </a:r>
          </a:p>
          <a:p>
            <a:pPr lvl="1" algn="just"/>
            <a:r>
              <a:rPr lang="en-US" dirty="0"/>
              <a:t>10 kHz, 16-bit, ~80 </a:t>
            </a:r>
            <a:r>
              <a:rPr lang="en-US" dirty="0" err="1"/>
              <a:t>uV</a:t>
            </a:r>
            <a:r>
              <a:rPr lang="en-US" dirty="0"/>
              <a:t> noise</a:t>
            </a:r>
          </a:p>
          <a:p>
            <a:pPr algn="just"/>
            <a:r>
              <a:rPr lang="en-US" dirty="0"/>
              <a:t>NI-Compact RIO with NI-9238 is another option</a:t>
            </a:r>
          </a:p>
          <a:p>
            <a:pPr lvl="1" algn="just"/>
            <a:r>
              <a:rPr lang="en-US" dirty="0"/>
              <a:t>50 kHz, 24-bit, -4 </a:t>
            </a:r>
            <a:r>
              <a:rPr lang="en-US" dirty="0" err="1"/>
              <a:t>uV</a:t>
            </a:r>
            <a:r>
              <a:rPr lang="en-US" dirty="0"/>
              <a:t> noise</a:t>
            </a:r>
          </a:p>
          <a:p>
            <a:pPr algn="just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CCB31-4FE1-4D96-8F71-A3718121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D0F0-D31A-46CF-98D3-F3020494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Sub-Scale Training Experiments: </a:t>
            </a:r>
            <a:br>
              <a:rPr lang="en-US" dirty="0"/>
            </a:br>
            <a:r>
              <a:rPr lang="en-US" dirty="0"/>
              <a:t>Example of Other Impregnation Material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CCB31-4FE1-4D96-8F71-A3718121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6AEB6-E457-4707-88DA-C91B2690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850" y="2002996"/>
            <a:ext cx="3360711" cy="43056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6C621A2-1B50-45E2-923D-CD5480855CBC}"/>
              </a:ext>
            </a:extLst>
          </p:cNvPr>
          <p:cNvGrpSpPr/>
          <p:nvPr/>
        </p:nvGrpSpPr>
        <p:grpSpPr>
          <a:xfrm>
            <a:off x="4727083" y="1213077"/>
            <a:ext cx="1198703" cy="1233400"/>
            <a:chOff x="7697972" y="1157881"/>
            <a:chExt cx="4160466" cy="42808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51EB17-13F2-467D-8883-3D778B7E3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26"/>
            <a:stretch/>
          </p:blipFill>
          <p:spPr>
            <a:xfrm>
              <a:off x="7697972" y="1157881"/>
              <a:ext cx="4160466" cy="428089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F91CC-B53A-4597-9321-6CE49144A996}"/>
                </a:ext>
              </a:extLst>
            </p:cNvPr>
            <p:cNvSpPr/>
            <p:nvPr/>
          </p:nvSpPr>
          <p:spPr>
            <a:xfrm>
              <a:off x="11231418" y="3298327"/>
              <a:ext cx="627020" cy="588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C43B-9D6D-415E-817C-91E8824F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39" y="2377469"/>
            <a:ext cx="5007220" cy="4068110"/>
          </a:xfrm>
        </p:spPr>
        <p:txBody>
          <a:bodyPr>
            <a:normAutofit/>
          </a:bodyPr>
          <a:lstStyle/>
          <a:p>
            <a:r>
              <a:rPr lang="en-US" dirty="0"/>
              <a:t>In the “other” category lies very high thermal conductivity inorganic materials [Wilson 1991]</a:t>
            </a:r>
          </a:p>
          <a:p>
            <a:r>
              <a:rPr lang="en-US" dirty="0"/>
              <a:t>Initial Experiment: Cesium Iodide</a:t>
            </a:r>
          </a:p>
          <a:p>
            <a:r>
              <a:rPr lang="en-US" dirty="0"/>
              <a:t>Other salts and salt mixtures exist to test with very low melting points</a:t>
            </a:r>
          </a:p>
          <a:p>
            <a:r>
              <a:rPr lang="en-US" dirty="0"/>
              <a:t>Can this reduce training while maintaining performance?</a:t>
            </a:r>
          </a:p>
        </p:txBody>
      </p:sp>
    </p:spTree>
    <p:extLst>
      <p:ext uri="{BB962C8B-B14F-4D97-AF65-F5344CB8AC3E}">
        <p14:creationId xmlns:p14="http://schemas.microsoft.com/office/powerpoint/2010/main" val="368752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D0F0-D31A-46CF-98D3-F3020494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Sub-Scale Training Experiments: </a:t>
            </a:r>
            <a:br>
              <a:rPr lang="en-US" dirty="0"/>
            </a:br>
            <a:r>
              <a:rPr lang="en-US" dirty="0"/>
              <a:t>Example of Other Impregnation Material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C43B-9D6D-415E-817C-91E8824F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5" y="1208460"/>
            <a:ext cx="4994476" cy="4669826"/>
          </a:xfrm>
        </p:spPr>
        <p:txBody>
          <a:bodyPr>
            <a:normAutofit/>
          </a:bodyPr>
          <a:lstStyle/>
          <a:p>
            <a:r>
              <a:rPr lang="en-US" dirty="0"/>
              <a:t>Cesium Iodide Spec Checklist</a:t>
            </a:r>
          </a:p>
          <a:p>
            <a:pPr lvl="1"/>
            <a:r>
              <a:rPr lang="en-US" dirty="0"/>
              <a:t>High dielectric breakdown strength</a:t>
            </a:r>
          </a:p>
          <a:p>
            <a:pPr lvl="1"/>
            <a:r>
              <a:rPr lang="en-US" dirty="0"/>
              <a:t>High modulus</a:t>
            </a:r>
          </a:p>
          <a:p>
            <a:pPr lvl="1"/>
            <a:r>
              <a:rPr lang="en-US" dirty="0"/>
              <a:t>High fracture toughness</a:t>
            </a:r>
          </a:p>
          <a:p>
            <a:pPr lvl="1"/>
            <a:r>
              <a:rPr lang="en-US" dirty="0"/>
              <a:t>Low CTE mismatch</a:t>
            </a:r>
          </a:p>
          <a:p>
            <a:pPr lvl="1"/>
            <a:r>
              <a:rPr lang="en-US" dirty="0"/>
              <a:t>Low toxicity</a:t>
            </a:r>
          </a:p>
          <a:p>
            <a:pPr lvl="1"/>
            <a:r>
              <a:rPr lang="en-US" dirty="0"/>
              <a:t>Radiation resistance and safety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CCB31-4FE1-4D96-8F71-A3718121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FFECD-494F-4111-B117-CC26E6232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4" r="1991"/>
          <a:stretch/>
        </p:blipFill>
        <p:spPr>
          <a:xfrm rot="5400000">
            <a:off x="6657438" y="1748081"/>
            <a:ext cx="2891810" cy="1849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6757E-D3BB-472B-8178-157143AD1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32" t="36048" r="11988"/>
          <a:stretch/>
        </p:blipFill>
        <p:spPr>
          <a:xfrm rot="5400000">
            <a:off x="4686172" y="1730976"/>
            <a:ext cx="2878619" cy="1849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307624-8545-43C4-AFE0-AE18AAFC3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02" r="35646" b="8017"/>
          <a:stretch/>
        </p:blipFill>
        <p:spPr>
          <a:xfrm>
            <a:off x="5200570" y="4116696"/>
            <a:ext cx="1849821" cy="2197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C95CA-9D0B-4A80-AB6A-51CFCC45F5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rcRect l="26345" t="-109" b="-1"/>
          <a:stretch/>
        </p:blipFill>
        <p:spPr>
          <a:xfrm>
            <a:off x="7110171" y="4147613"/>
            <a:ext cx="1986344" cy="2024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BA473-C16C-48FE-873B-263E359CC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3884596"/>
            <a:ext cx="3183681" cy="23877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F0ADC6F-8490-4086-891A-16D897449D22}"/>
              </a:ext>
            </a:extLst>
          </p:cNvPr>
          <p:cNvGrpSpPr/>
          <p:nvPr/>
        </p:nvGrpSpPr>
        <p:grpSpPr>
          <a:xfrm>
            <a:off x="518666" y="1626388"/>
            <a:ext cx="255060" cy="272750"/>
            <a:chOff x="1433063" y="4570471"/>
            <a:chExt cx="349105" cy="3733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1CB849E-AAAE-40DC-8F55-17B7E5159693}"/>
                </a:ext>
              </a:extLst>
            </p:cNvPr>
            <p:cNvCxnSpPr>
              <a:cxnSpLocks/>
            </p:cNvCxnSpPr>
            <p:nvPr/>
          </p:nvCxnSpPr>
          <p:spPr>
            <a:xfrm>
              <a:off x="1433063" y="4757130"/>
              <a:ext cx="144528" cy="1866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FBDD4A-9EBC-4BB2-A9DB-5C1ABCE5E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104" y="4570471"/>
              <a:ext cx="221064" cy="3733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1DB0A4-DB0B-48B3-9E2A-EF2203CD92A3}"/>
              </a:ext>
            </a:extLst>
          </p:cNvPr>
          <p:cNvGrpSpPr/>
          <p:nvPr/>
        </p:nvGrpSpPr>
        <p:grpSpPr>
          <a:xfrm>
            <a:off x="554482" y="1959797"/>
            <a:ext cx="255060" cy="272750"/>
            <a:chOff x="1433063" y="4570471"/>
            <a:chExt cx="349105" cy="37331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AC1777-7214-47D0-AFE0-B93AAF257C1E}"/>
                </a:ext>
              </a:extLst>
            </p:cNvPr>
            <p:cNvCxnSpPr>
              <a:cxnSpLocks/>
            </p:cNvCxnSpPr>
            <p:nvPr/>
          </p:nvCxnSpPr>
          <p:spPr>
            <a:xfrm>
              <a:off x="1433063" y="4757130"/>
              <a:ext cx="144528" cy="1866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6663D1-2A90-4F3E-B2BE-98AA5137E0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104" y="4570471"/>
              <a:ext cx="221064" cy="3733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31F582-F9F7-44FF-AA9E-4E16847F5A18}"/>
              </a:ext>
            </a:extLst>
          </p:cNvPr>
          <p:cNvGrpSpPr/>
          <p:nvPr/>
        </p:nvGrpSpPr>
        <p:grpSpPr>
          <a:xfrm>
            <a:off x="556154" y="2700240"/>
            <a:ext cx="255060" cy="272750"/>
            <a:chOff x="1433063" y="4570471"/>
            <a:chExt cx="349105" cy="37331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9155C19-5F6F-4BE7-89D9-C1021EA9C50E}"/>
                </a:ext>
              </a:extLst>
            </p:cNvPr>
            <p:cNvCxnSpPr>
              <a:cxnSpLocks/>
            </p:cNvCxnSpPr>
            <p:nvPr/>
          </p:nvCxnSpPr>
          <p:spPr>
            <a:xfrm>
              <a:off x="1433063" y="4757130"/>
              <a:ext cx="144528" cy="1866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C84C6A-80EC-45F2-8049-EE01C8E5C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104" y="4570471"/>
              <a:ext cx="221064" cy="3733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663785-1FA9-4004-B267-4DEA1FED41A9}"/>
              </a:ext>
            </a:extLst>
          </p:cNvPr>
          <p:cNvGrpSpPr/>
          <p:nvPr/>
        </p:nvGrpSpPr>
        <p:grpSpPr>
          <a:xfrm>
            <a:off x="547042" y="3079036"/>
            <a:ext cx="255060" cy="272750"/>
            <a:chOff x="1433063" y="4570471"/>
            <a:chExt cx="349105" cy="37331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F73E79-FC2F-45CF-AC62-153993D06606}"/>
                </a:ext>
              </a:extLst>
            </p:cNvPr>
            <p:cNvCxnSpPr>
              <a:cxnSpLocks/>
            </p:cNvCxnSpPr>
            <p:nvPr/>
          </p:nvCxnSpPr>
          <p:spPr>
            <a:xfrm>
              <a:off x="1433063" y="4757130"/>
              <a:ext cx="144528" cy="1866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30D44B7-CB4D-4F99-917B-E885C9BC42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104" y="4570471"/>
              <a:ext cx="221064" cy="3733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70125D-83DD-420C-B590-5109E71FFE1F}"/>
              </a:ext>
            </a:extLst>
          </p:cNvPr>
          <p:cNvGrpSpPr/>
          <p:nvPr/>
        </p:nvGrpSpPr>
        <p:grpSpPr>
          <a:xfrm>
            <a:off x="547042" y="2338593"/>
            <a:ext cx="255060" cy="272750"/>
            <a:chOff x="1433063" y="4570471"/>
            <a:chExt cx="349105" cy="37331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B855FB-9C7C-4240-B493-4F023CBBCCDE}"/>
                </a:ext>
              </a:extLst>
            </p:cNvPr>
            <p:cNvCxnSpPr>
              <a:cxnSpLocks/>
            </p:cNvCxnSpPr>
            <p:nvPr/>
          </p:nvCxnSpPr>
          <p:spPr>
            <a:xfrm>
              <a:off x="1433063" y="4757130"/>
              <a:ext cx="144528" cy="1866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C9BE7D-75E2-44A2-BB8F-EDDCC228D9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104" y="4570471"/>
              <a:ext cx="221064" cy="3733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5491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2448D-35EA-4706-81E8-F224AE1E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47DEF-42DF-47BC-B85B-96460F98C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658867"/>
            <a:ext cx="8229600" cy="4181616"/>
          </a:xfrm>
        </p:spPr>
        <p:txBody>
          <a:bodyPr/>
          <a:lstStyle/>
          <a:p>
            <a:r>
              <a:rPr lang="en-US" dirty="0"/>
              <a:t>FNAL has the capability for fast turnaround sub-scale measurements to qualify and predict training in different conductor-insulator composites</a:t>
            </a:r>
          </a:p>
          <a:p>
            <a:r>
              <a:rPr lang="en-US" dirty="0"/>
              <a:t>These sub-scale measurements can speed up the process of successful magnet testing and material R&amp;D</a:t>
            </a:r>
          </a:p>
          <a:p>
            <a:r>
              <a:rPr lang="en-US" dirty="0"/>
              <a:t>Results from these measurements can go towards reducing training to levels acceptable for large scale manufacturing and distribution</a:t>
            </a:r>
          </a:p>
          <a:p>
            <a:r>
              <a:rPr lang="en-US" dirty="0"/>
              <a:t>All of this goes towards preventing excessive stretching of the MDP task-line and budget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89F85-DCBE-4468-8E0C-C3558558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2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84353-7EA4-468A-AA44-A444DD08C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347" y="2523279"/>
            <a:ext cx="6169306" cy="29894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5400" dirty="0"/>
              <a:t>Thank you from the folks at Fermilab!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13A55-23C7-4D49-8FED-3439FEBA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8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6795"/>
            <a:ext cx="8229600" cy="3757710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Insulation in Nb</a:t>
            </a:r>
            <a:r>
              <a:rPr lang="en-US" baseline="-25000" dirty="0"/>
              <a:t>3</a:t>
            </a:r>
            <a:r>
              <a:rPr lang="en-US" dirty="0"/>
              <a:t>Sn accelerator magnets</a:t>
            </a:r>
          </a:p>
          <a:p>
            <a:pPr lvl="1"/>
            <a:r>
              <a:rPr lang="en-US" dirty="0"/>
              <a:t>Impregnation in Nb</a:t>
            </a:r>
            <a:r>
              <a:rPr lang="en-US" baseline="-25000" dirty="0"/>
              <a:t>3</a:t>
            </a:r>
            <a:r>
              <a:rPr lang="en-US" dirty="0"/>
              <a:t>Sn accelerator magnets</a:t>
            </a:r>
          </a:p>
          <a:p>
            <a:pPr lvl="1"/>
            <a:r>
              <a:rPr lang="en-US" dirty="0"/>
              <a:t>Training</a:t>
            </a:r>
          </a:p>
          <a:p>
            <a:r>
              <a:rPr lang="en-US" dirty="0"/>
              <a:t>Proposal for sub-scale training experiments</a:t>
            </a:r>
          </a:p>
          <a:p>
            <a:pPr lvl="1"/>
            <a:r>
              <a:rPr lang="en-US" dirty="0"/>
              <a:t>Qualify expected training in current materials</a:t>
            </a:r>
          </a:p>
          <a:p>
            <a:pPr lvl="1"/>
            <a:r>
              <a:rPr lang="en-US" dirty="0"/>
              <a:t>Qualify expected training in other materials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Magnet Insulation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61" y="2323963"/>
            <a:ext cx="8736997" cy="37577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Electrical insulation</a:t>
            </a:r>
          </a:p>
          <a:p>
            <a:pPr lvl="1"/>
            <a:r>
              <a:rPr lang="en-US" dirty="0"/>
              <a:t>Shorting</a:t>
            </a:r>
          </a:p>
          <a:p>
            <a:pPr lvl="1"/>
            <a:r>
              <a:rPr lang="en-US" dirty="0"/>
              <a:t>Quench Voltages</a:t>
            </a:r>
          </a:p>
          <a:p>
            <a:pPr lvl="1"/>
            <a:r>
              <a:rPr lang="en-US" dirty="0"/>
              <a:t>Space filling</a:t>
            </a:r>
          </a:p>
          <a:p>
            <a:r>
              <a:rPr lang="en-US" dirty="0"/>
              <a:t>Mechanical stabilization</a:t>
            </a:r>
          </a:p>
          <a:p>
            <a:pPr lvl="1"/>
            <a:r>
              <a:rPr lang="en-US" dirty="0"/>
              <a:t>Lorentz forces and stress delocalization</a:t>
            </a:r>
          </a:p>
          <a:p>
            <a:r>
              <a:rPr lang="en-US" dirty="0"/>
              <a:t>Winding and Binder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Formation </a:t>
            </a:r>
            <a:r>
              <a:rPr lang="en-US" dirty="0">
                <a:sym typeface="Wingdings" panose="05000000000000000000" pitchFamily="2" charset="2"/>
              </a:rPr>
              <a:t> Instrumentation  Impregnation  Operation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CTE during reaction down to operation temperature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Extra space from pre-reaction to post-reaction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E021FF92-DA41-4CF2-A03B-F2899DDB0E1B}"/>
              </a:ext>
            </a:extLst>
          </p:cNvPr>
          <p:cNvGrpSpPr/>
          <p:nvPr/>
        </p:nvGrpSpPr>
        <p:grpSpPr>
          <a:xfrm>
            <a:off x="4755775" y="1143000"/>
            <a:ext cx="4328264" cy="2794190"/>
            <a:chOff x="152400" y="4292648"/>
            <a:chExt cx="3662680" cy="2289412"/>
          </a:xfrm>
        </p:grpSpPr>
        <p:pic>
          <p:nvPicPr>
            <p:cNvPr id="8" name="Picture 2" descr="\\thunder\Supercon\Large Magnets\CCT\CCT 10 Turn Test Coil\Coil b\Photos\DSC09579.JPG">
              <a:extLst>
                <a:ext uri="{FF2B5EF4-FFF2-40B4-BE49-F238E27FC236}">
                  <a16:creationId xmlns:a16="http://schemas.microsoft.com/office/drawing/2014/main" id="{729824D9-1D81-4D3F-85D3-A675FBAE9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677060"/>
              <a:ext cx="3662680" cy="1905000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1A03B8-F40C-4F18-B42C-5909E4F45E98}"/>
                </a:ext>
              </a:extLst>
            </p:cNvPr>
            <p:cNvSpPr txBox="1"/>
            <p:nvPr/>
          </p:nvSpPr>
          <p:spPr>
            <a:xfrm>
              <a:off x="211571" y="4292648"/>
              <a:ext cx="3432576" cy="521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Gaps After Heat Treatment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6DAB928-05F5-4D25-A26F-571C1EC40A61}"/>
              </a:ext>
            </a:extLst>
          </p:cNvPr>
          <p:cNvSpPr/>
          <p:nvPr/>
        </p:nvSpPr>
        <p:spPr>
          <a:xfrm>
            <a:off x="5528691" y="3925819"/>
            <a:ext cx="3268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</a:rPr>
              <a:t>“US Magnet Development Program” PPT (2017)</a:t>
            </a:r>
          </a:p>
        </p:txBody>
      </p:sp>
    </p:spTree>
    <p:extLst>
      <p:ext uri="{BB962C8B-B14F-4D97-AF65-F5344CB8AC3E}">
        <p14:creationId xmlns:p14="http://schemas.microsoft.com/office/powerpoint/2010/main" val="124315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Magnet Insulation and Impregnation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07" y="1369538"/>
            <a:ext cx="4643835" cy="483084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S-glass braid</a:t>
            </a:r>
          </a:p>
          <a:p>
            <a:pPr lvl="1"/>
            <a:r>
              <a:rPr lang="en-US" dirty="0"/>
              <a:t>Flexible and conformable</a:t>
            </a:r>
          </a:p>
          <a:p>
            <a:pPr lvl="1"/>
            <a:r>
              <a:rPr lang="en-US" dirty="0"/>
              <a:t>Holds up to Nb</a:t>
            </a:r>
            <a:r>
              <a:rPr lang="en-US" baseline="-25000" dirty="0"/>
              <a:t>3</a:t>
            </a:r>
            <a:r>
              <a:rPr lang="en-US" dirty="0"/>
              <a:t>Sn formation temps</a:t>
            </a:r>
          </a:p>
          <a:p>
            <a:pPr lvl="1"/>
            <a:r>
              <a:rPr lang="en-US" dirty="0"/>
              <a:t>High dielectric strength</a:t>
            </a:r>
          </a:p>
          <a:p>
            <a:pPr lvl="1"/>
            <a:r>
              <a:rPr lang="en-US" dirty="0"/>
              <a:t>High tensile strength</a:t>
            </a:r>
          </a:p>
          <a:p>
            <a:pPr lvl="1"/>
            <a:r>
              <a:rPr lang="en-US" dirty="0"/>
              <a:t>Maintains winding gaps</a:t>
            </a:r>
          </a:p>
          <a:p>
            <a:pPr lvl="1"/>
            <a:r>
              <a:rPr lang="en-US" dirty="0"/>
              <a:t>Epoxy can impregnate through to fill voids</a:t>
            </a:r>
          </a:p>
          <a:p>
            <a:r>
              <a:rPr lang="en-US" dirty="0"/>
              <a:t>Impregnation with desired properties:</a:t>
            </a:r>
          </a:p>
          <a:p>
            <a:pPr lvl="1"/>
            <a:r>
              <a:rPr lang="en-US" dirty="0"/>
              <a:t>High dielectric breakdown strength</a:t>
            </a:r>
          </a:p>
          <a:p>
            <a:pPr lvl="1"/>
            <a:r>
              <a:rPr lang="en-US" dirty="0"/>
              <a:t>High modulus</a:t>
            </a:r>
          </a:p>
          <a:p>
            <a:pPr lvl="1"/>
            <a:r>
              <a:rPr lang="en-US" dirty="0"/>
              <a:t>High fracture toughness</a:t>
            </a:r>
          </a:p>
          <a:p>
            <a:pPr lvl="1"/>
            <a:r>
              <a:rPr lang="en-US" dirty="0"/>
              <a:t>Low CTE mismatch</a:t>
            </a:r>
          </a:p>
          <a:p>
            <a:pPr lvl="1"/>
            <a:r>
              <a:rPr lang="en-US" dirty="0"/>
              <a:t>Low toxicity</a:t>
            </a:r>
          </a:p>
          <a:p>
            <a:pPr lvl="1"/>
            <a:r>
              <a:rPr lang="en-US" dirty="0"/>
              <a:t>Radiation resistance and safety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7AD59-ED2E-4CF1-B996-A58BAD918EE3}"/>
              </a:ext>
            </a:extLst>
          </p:cNvPr>
          <p:cNvSpPr/>
          <p:nvPr/>
        </p:nvSpPr>
        <p:spPr>
          <a:xfrm>
            <a:off x="4500165" y="4845066"/>
            <a:ext cx="4643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</a:rPr>
              <a:t>“FNAL Technological Choices: Cable Insulation and Coils” PPT (2015)</a:t>
            </a:r>
          </a:p>
        </p:txBody>
      </p:sp>
      <p:pic>
        <p:nvPicPr>
          <p:cNvPr id="7" name="Picture 24" descr="Picture1">
            <a:extLst>
              <a:ext uri="{FF2B5EF4-FFF2-40B4-BE49-F238E27FC236}">
                <a16:creationId xmlns:a16="http://schemas.microsoft.com/office/drawing/2014/main" id="{DBCB8C5B-FE75-4629-81E8-8F6AD6FAC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090" y="1278979"/>
            <a:ext cx="4183758" cy="34934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965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11693" y="25098"/>
            <a:ext cx="5932307" cy="1143000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Magnet Plan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62" y="1236672"/>
            <a:ext cx="8229600" cy="5036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4662" y="1600200"/>
            <a:ext cx="8229600" cy="118070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9160" y="2822489"/>
            <a:ext cx="8229600" cy="34922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CDF47A-348A-4101-AB15-94FD351F8C78}"/>
              </a:ext>
            </a:extLst>
          </p:cNvPr>
          <p:cNvSpPr/>
          <p:nvPr/>
        </p:nvSpPr>
        <p:spPr>
          <a:xfrm>
            <a:off x="4012921" y="1701301"/>
            <a:ext cx="2683085" cy="1342203"/>
          </a:xfrm>
          <a:prstGeom prst="ellipse">
            <a:avLst/>
          </a:prstGeom>
          <a:noFill/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E559D2-2708-4659-BDF9-9921CA26B831}"/>
              </a:ext>
            </a:extLst>
          </p:cNvPr>
          <p:cNvSpPr/>
          <p:nvPr/>
        </p:nvSpPr>
        <p:spPr>
          <a:xfrm>
            <a:off x="3494761" y="3298306"/>
            <a:ext cx="1703539" cy="1223590"/>
          </a:xfrm>
          <a:prstGeom prst="ellipse">
            <a:avLst/>
          </a:prstGeom>
          <a:noFill/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8EB27-79CB-487A-868D-E58304F1F597}"/>
              </a:ext>
            </a:extLst>
          </p:cNvPr>
          <p:cNvSpPr txBox="1"/>
          <p:nvPr/>
        </p:nvSpPr>
        <p:spPr>
          <a:xfrm>
            <a:off x="106679" y="5043598"/>
            <a:ext cx="3494761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</a:rPr>
              <a:t>Training issues are still unresolved</a:t>
            </a:r>
          </a:p>
        </p:txBody>
      </p:sp>
    </p:spTree>
    <p:extLst>
      <p:ext uri="{BB962C8B-B14F-4D97-AF65-F5344CB8AC3E}">
        <p14:creationId xmlns:p14="http://schemas.microsoft.com/office/powerpoint/2010/main" val="3693202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DF78-41D5-4EB3-A3F2-DA201BB2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Accelerator Magnet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4E6D6-AE09-4220-AE27-F9D08C921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4595" y="1830387"/>
            <a:ext cx="5631382" cy="4525963"/>
          </a:xfrm>
        </p:spPr>
        <p:txBody>
          <a:bodyPr>
            <a:normAutofit/>
          </a:bodyPr>
          <a:lstStyle/>
          <a:p>
            <a:r>
              <a:rPr lang="en-US" dirty="0"/>
              <a:t>Causes</a:t>
            </a:r>
          </a:p>
          <a:p>
            <a:pPr lvl="1"/>
            <a:r>
              <a:rPr lang="en-US" dirty="0"/>
              <a:t>Impregnation cracking</a:t>
            </a:r>
          </a:p>
          <a:p>
            <a:pPr lvl="1"/>
            <a:r>
              <a:rPr lang="en-US" dirty="0"/>
              <a:t>Conductor mechanical motion</a:t>
            </a:r>
          </a:p>
          <a:p>
            <a:pPr lvl="1"/>
            <a:r>
              <a:rPr lang="en-US" dirty="0"/>
              <a:t>Reduced </a:t>
            </a:r>
            <a:r>
              <a:rPr lang="en-US" i="1" dirty="0" err="1"/>
              <a:t>I</a:t>
            </a:r>
            <a:r>
              <a:rPr lang="en-US" i="1" baseline="-25000" dirty="0" err="1"/>
              <a:t>c</a:t>
            </a:r>
            <a:r>
              <a:rPr lang="en-US" dirty="0"/>
              <a:t> and relief of strain on conductor</a:t>
            </a:r>
          </a:p>
          <a:p>
            <a:r>
              <a:rPr lang="en-US" dirty="0"/>
              <a:t>Costs and Production Rate</a:t>
            </a:r>
          </a:p>
          <a:p>
            <a:pPr lvl="1"/>
            <a:r>
              <a:rPr lang="en-US" dirty="0"/>
              <a:t>Prohibiting MDP pathway</a:t>
            </a:r>
          </a:p>
          <a:p>
            <a:pPr lvl="1"/>
            <a:endParaRPr lang="en-US" dirty="0"/>
          </a:p>
          <a:p>
            <a:r>
              <a:rPr lang="en-US" b="1" u="sng" dirty="0"/>
              <a:t>Need for more knowledge and ability to test cost effective sub-scale solutions to study training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52C34-E6AD-45B6-AF43-59711CD8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9F597-67C8-42B9-9086-2BDDB270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8" t="12002" r="8478" b="4471"/>
          <a:stretch/>
        </p:blipFill>
        <p:spPr>
          <a:xfrm>
            <a:off x="4440009" y="1474083"/>
            <a:ext cx="4703991" cy="3223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FC2FF2-BE4F-43F5-8C88-56B7ECF9E614}"/>
              </a:ext>
            </a:extLst>
          </p:cNvPr>
          <p:cNvSpPr/>
          <p:nvPr/>
        </p:nvSpPr>
        <p:spPr>
          <a:xfrm>
            <a:off x="5875733" y="4752082"/>
            <a:ext cx="3268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</a:rPr>
              <a:t>“US Magnet Development Program” PPT (2017)</a:t>
            </a:r>
          </a:p>
        </p:txBody>
      </p:sp>
    </p:spTree>
    <p:extLst>
      <p:ext uri="{BB962C8B-B14F-4D97-AF65-F5344CB8AC3E}">
        <p14:creationId xmlns:p14="http://schemas.microsoft.com/office/powerpoint/2010/main" val="286126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D0F0-D31A-46CF-98D3-F3020494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Sub-Scale Training Experiments: </a:t>
            </a:r>
            <a:br>
              <a:rPr lang="en-US" dirty="0"/>
            </a:br>
            <a:r>
              <a:rPr lang="en-US" dirty="0"/>
              <a:t>TPI Probe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C43B-9D6D-415E-817C-91E8824F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5" y="1682143"/>
            <a:ext cx="4195823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Cable level measurement</a:t>
            </a:r>
          </a:p>
          <a:p>
            <a:r>
              <a:rPr lang="en-US" dirty="0"/>
              <a:t>FNAL ready to use Transverse Pressure Insert (TPI) probe</a:t>
            </a:r>
          </a:p>
          <a:p>
            <a:pPr lvl="1"/>
            <a:r>
              <a:rPr lang="en-US" dirty="0"/>
              <a:t>Commissioned in 2002</a:t>
            </a:r>
          </a:p>
          <a:p>
            <a:pPr lvl="1"/>
            <a:r>
              <a:rPr lang="en-US" dirty="0"/>
              <a:t>Transverse pressure up to 200 MPa at 4.2 K</a:t>
            </a:r>
          </a:p>
          <a:p>
            <a:r>
              <a:rPr lang="en-US" dirty="0"/>
              <a:t>Applied Fields up to 14-16 T</a:t>
            </a:r>
          </a:p>
          <a:p>
            <a:r>
              <a:rPr lang="en-US" dirty="0"/>
              <a:t>Single-strand excitation</a:t>
            </a:r>
          </a:p>
          <a:p>
            <a:pPr lvl="1"/>
            <a:r>
              <a:rPr lang="en-US" dirty="0"/>
              <a:t>Strand embedded in cable stack</a:t>
            </a:r>
          </a:p>
          <a:p>
            <a:pPr lvl="1"/>
            <a:r>
              <a:rPr lang="en-US" dirty="0"/>
              <a:t> 2000 A max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CCB31-4FE1-4D96-8F71-A3718121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D39BE-7B71-4484-B582-D83A4F93E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15" y="3265772"/>
            <a:ext cx="1557000" cy="2942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A807E-641A-4766-809E-7F7B05A26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615" y="1371528"/>
            <a:ext cx="1557000" cy="174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BF000-FC82-4D26-AE22-11E828E36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8"/>
          <a:stretch/>
        </p:blipFill>
        <p:spPr>
          <a:xfrm>
            <a:off x="5114806" y="1371528"/>
            <a:ext cx="2235118" cy="490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D0F0-D31A-46CF-98D3-F3020494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Sub-Scale Training Experiments: </a:t>
            </a:r>
            <a:br>
              <a:rPr lang="en-US" dirty="0"/>
            </a:br>
            <a:r>
              <a:rPr lang="en-US" dirty="0"/>
              <a:t>TPI Probe Data and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C43B-9D6D-415E-817C-91E8824F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5" y="1486693"/>
            <a:ext cx="447361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Previous data was collected for </a:t>
            </a:r>
            <a:r>
              <a:rPr lang="en-US" u="sng" dirty="0"/>
              <a:t>impregnated cable stacks of BSCCO, Nb</a:t>
            </a:r>
            <a:r>
              <a:rPr lang="en-US" u="sng" baseline="-25000" dirty="0"/>
              <a:t>3</a:t>
            </a:r>
            <a:r>
              <a:rPr lang="en-US" u="sng" dirty="0"/>
              <a:t>Sn, and Nb</a:t>
            </a:r>
            <a:r>
              <a:rPr lang="en-US" u="sng" baseline="-25000" dirty="0"/>
              <a:t>3</a:t>
            </a:r>
            <a:r>
              <a:rPr lang="en-US" u="sng" dirty="0"/>
              <a:t>Al conductors</a:t>
            </a:r>
          </a:p>
          <a:p>
            <a:r>
              <a:rPr lang="en-US" dirty="0"/>
              <a:t>Data collected at fixed pressure and applied field</a:t>
            </a:r>
          </a:p>
          <a:p>
            <a:pPr lvl="1"/>
            <a:r>
              <a:rPr lang="en-US" dirty="0"/>
              <a:t>I-V measurement then performed</a:t>
            </a:r>
          </a:p>
          <a:p>
            <a:pPr lvl="1"/>
            <a:r>
              <a:rPr lang="en-US" dirty="0"/>
              <a:t>Possible to follow load line values though.</a:t>
            </a:r>
          </a:p>
          <a:p>
            <a:r>
              <a:rPr lang="en-US" dirty="0"/>
              <a:t>I-V data analyzed to demonstrate </a:t>
            </a:r>
            <a:r>
              <a:rPr lang="en-US" i="1" dirty="0" err="1"/>
              <a:t>I</a:t>
            </a:r>
            <a:r>
              <a:rPr lang="en-US" i="1" baseline="-25000" dirty="0" err="1"/>
              <a:t>c</a:t>
            </a:r>
            <a:r>
              <a:rPr lang="en-US" dirty="0"/>
              <a:t> degradation</a:t>
            </a:r>
          </a:p>
          <a:p>
            <a:endParaRPr lang="en-US" dirty="0"/>
          </a:p>
          <a:p>
            <a:r>
              <a:rPr lang="en-US" dirty="0"/>
              <a:t>I-V data can also reveal training like signatures due to similar conditions to that in a magnet.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CCB31-4FE1-4D96-8F71-A3718121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792693-AC96-4747-A0C7-2D8FB4831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01" y="1375250"/>
            <a:ext cx="4441799" cy="3055312"/>
          </a:xfrm>
          <a:prstGeom prst="rect">
            <a:avLst/>
          </a:prstGeom>
        </p:spPr>
      </p:pic>
      <p:grpSp>
        <p:nvGrpSpPr>
          <p:cNvPr id="6" name="Group 17">
            <a:extLst>
              <a:ext uri="{FF2B5EF4-FFF2-40B4-BE49-F238E27FC236}">
                <a16:creationId xmlns:a16="http://schemas.microsoft.com/office/drawing/2014/main" id="{2F337E02-BDD2-447D-9633-5FB4307B1B2D}"/>
              </a:ext>
            </a:extLst>
          </p:cNvPr>
          <p:cNvGrpSpPr>
            <a:grpSpLocks/>
          </p:cNvGrpSpPr>
          <p:nvPr/>
        </p:nvGrpSpPr>
        <p:grpSpPr bwMode="auto">
          <a:xfrm>
            <a:off x="7288421" y="4331398"/>
            <a:ext cx="1763408" cy="1952108"/>
            <a:chOff x="3515" y="1275"/>
            <a:chExt cx="1598" cy="1769"/>
          </a:xfrm>
        </p:grpSpPr>
        <p:pic>
          <p:nvPicPr>
            <p:cNvPr id="7" name="Picture 5" descr="TP_sc_sample">
              <a:extLst>
                <a:ext uri="{FF2B5EF4-FFF2-40B4-BE49-F238E27FC236}">
                  <a16:creationId xmlns:a16="http://schemas.microsoft.com/office/drawing/2014/main" id="{D70D3E1E-CD77-477A-BBC6-E020D9B3B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275"/>
              <a:ext cx="1598" cy="1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3E5C82B3-77C0-40E1-8E1E-A053B797BD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1" y="1616"/>
              <a:ext cx="1180" cy="1406"/>
              <a:chOff x="3651" y="1616"/>
              <a:chExt cx="1180" cy="140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DECD677-3646-46E2-BCB7-2A54164F4F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1" y="2604"/>
                <a:ext cx="1180" cy="418"/>
                <a:chOff x="3696" y="2740"/>
                <a:chExt cx="1180" cy="418"/>
              </a:xfrm>
            </p:grpSpPr>
            <p:sp>
              <p:nvSpPr>
                <p:cNvPr id="15" name="Line 6">
                  <a:extLst>
                    <a:ext uri="{FF2B5EF4-FFF2-40B4-BE49-F238E27FC236}">
                      <a16:creationId xmlns:a16="http://schemas.microsoft.com/office/drawing/2014/main" id="{6B3CC743-BDAB-4E62-8795-4B73F0209D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96" y="3022"/>
                  <a:ext cx="454" cy="0"/>
                </a:xfrm>
                <a:prstGeom prst="line">
                  <a:avLst/>
                </a:prstGeom>
                <a:noFill/>
                <a:ln w="38100">
                  <a:solidFill>
                    <a:srgbClr val="1F497D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" name="Line 7">
                  <a:extLst>
                    <a:ext uri="{FF2B5EF4-FFF2-40B4-BE49-F238E27FC236}">
                      <a16:creationId xmlns:a16="http://schemas.microsoft.com/office/drawing/2014/main" id="{E2809AE9-06B6-4B8C-A0D3-C3766B69D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8" y="3022"/>
                  <a:ext cx="408" cy="0"/>
                </a:xfrm>
                <a:prstGeom prst="line">
                  <a:avLst/>
                </a:prstGeom>
                <a:noFill/>
                <a:ln w="38100">
                  <a:solidFill>
                    <a:srgbClr val="1F497D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Text Box 8">
                  <a:extLst>
                    <a:ext uri="{FF2B5EF4-FFF2-40B4-BE49-F238E27FC236}">
                      <a16:creationId xmlns:a16="http://schemas.microsoft.com/office/drawing/2014/main" id="{89FE9EC3-181F-4723-A5B5-AB0B84EC9E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8" y="2740"/>
                  <a:ext cx="426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400" b="1" dirty="0">
                      <a:solidFill>
                        <a:schemeClr val="tx2">
                          <a:lumMod val="75000"/>
                        </a:schemeClr>
                      </a:solidFill>
                    </a:rPr>
                    <a:t>V</a:t>
                  </a:r>
                  <a:r>
                    <a:rPr lang="en-US" altLang="en-US" sz="2400" b="1" baseline="-25000" dirty="0">
                      <a:solidFill>
                        <a:schemeClr val="tx2">
                          <a:lumMod val="75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1" name="Group 15">
                <a:extLst>
                  <a:ext uri="{FF2B5EF4-FFF2-40B4-BE49-F238E27FC236}">
                    <a16:creationId xmlns:a16="http://schemas.microsoft.com/office/drawing/2014/main" id="{B31BE493-8A83-4B44-927B-7AEAF4AFF5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78" y="1616"/>
                <a:ext cx="861" cy="736"/>
                <a:chOff x="3833" y="1661"/>
                <a:chExt cx="861" cy="736"/>
              </a:xfrm>
            </p:grpSpPr>
            <p:sp>
              <p:nvSpPr>
                <p:cNvPr id="12" name="Line 11">
                  <a:extLst>
                    <a:ext uri="{FF2B5EF4-FFF2-40B4-BE49-F238E27FC236}">
                      <a16:creationId xmlns:a16="http://schemas.microsoft.com/office/drawing/2014/main" id="{20041834-A389-472A-8471-2328B6BB60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33" y="1661"/>
                  <a:ext cx="317" cy="409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12">
                  <a:extLst>
                    <a:ext uri="{FF2B5EF4-FFF2-40B4-BE49-F238E27FC236}">
                      <a16:creationId xmlns:a16="http://schemas.microsoft.com/office/drawing/2014/main" id="{DBBC794E-32DC-49AC-B0FC-BD103BA7B9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68" y="1706"/>
                  <a:ext cx="226" cy="364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 Box 13">
                  <a:extLst>
                    <a:ext uri="{FF2B5EF4-FFF2-40B4-BE49-F238E27FC236}">
                      <a16:creationId xmlns:a16="http://schemas.microsoft.com/office/drawing/2014/main" id="{6F3C59C7-E04A-450C-8C13-A4CFF76332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5" y="1979"/>
                  <a:ext cx="426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CC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400" b="1" dirty="0">
                      <a:solidFill>
                        <a:srgbClr val="CC0000"/>
                      </a:solidFill>
                    </a:rPr>
                    <a:t>V</a:t>
                  </a:r>
                  <a:r>
                    <a:rPr lang="en-US" altLang="en-US" sz="2400" b="1" baseline="-25000" dirty="0">
                      <a:solidFill>
                        <a:srgbClr val="CC0000"/>
                      </a:solidFill>
                    </a:rPr>
                    <a:t>1</a:t>
                  </a:r>
                </a:p>
              </p:txBody>
            </p:sp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FE7780-D009-41E8-88FA-32F349095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720" y="4318752"/>
            <a:ext cx="2537652" cy="19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9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D0F0-D31A-46CF-98D3-F3020494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Sub-Scale Training Experiments: </a:t>
            </a:r>
            <a:br>
              <a:rPr lang="en-US" dirty="0"/>
            </a:br>
            <a:r>
              <a:rPr lang="en-US" dirty="0"/>
              <a:t>Qualify Impregnation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C43B-9D6D-415E-817C-91E8824F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4" y="1486693"/>
            <a:ext cx="8709949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600" dirty="0"/>
              <a:t>Differences in mechanical and thermal properties between samples should be realized from differences in simulated training cycles, i.e. the excited strand is the sensor to detect training</a:t>
            </a:r>
          </a:p>
          <a:p>
            <a:pPr algn="just"/>
            <a:endParaRPr lang="en-US" dirty="0"/>
          </a:p>
          <a:p>
            <a:pPr algn="just"/>
            <a:r>
              <a:rPr lang="en-US" sz="2600" dirty="0"/>
              <a:t>Using TPI probe, qualify S-glass insulated identical Nb</a:t>
            </a:r>
            <a:r>
              <a:rPr lang="en-US" sz="2600" baseline="-25000" dirty="0"/>
              <a:t>3</a:t>
            </a:r>
            <a:r>
              <a:rPr lang="en-US" sz="2600" dirty="0"/>
              <a:t>Sn cable stacks impregnated with:</a:t>
            </a:r>
          </a:p>
          <a:p>
            <a:pPr lvl="1" algn="just"/>
            <a:r>
              <a:rPr lang="en-US" sz="2200" dirty="0"/>
              <a:t>CTD-101K</a:t>
            </a:r>
          </a:p>
          <a:p>
            <a:pPr lvl="1" algn="just"/>
            <a:r>
              <a:rPr lang="en-US" sz="2200" dirty="0" err="1"/>
              <a:t>Matrimid</a:t>
            </a:r>
            <a:endParaRPr lang="en-US" sz="2200" dirty="0"/>
          </a:p>
          <a:p>
            <a:pPr lvl="1" algn="just"/>
            <a:r>
              <a:rPr lang="en-US" sz="2200" dirty="0"/>
              <a:t>Thermoplastics</a:t>
            </a:r>
          </a:p>
          <a:p>
            <a:pPr lvl="1" algn="just"/>
            <a:r>
              <a:rPr lang="en-US" sz="2200" dirty="0"/>
              <a:t>NHMFL Mix 61</a:t>
            </a:r>
          </a:p>
          <a:p>
            <a:pPr lvl="1" algn="just"/>
            <a:r>
              <a:rPr lang="en-US" sz="2200" dirty="0"/>
              <a:t>Other</a:t>
            </a:r>
          </a:p>
          <a:p>
            <a:pPr marL="457200" lvl="1" indent="0" algn="just">
              <a:buNone/>
            </a:pP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CCB31-4FE1-4D96-8F71-A3718121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55136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Microsoft Office PowerPoint</Application>
  <PresentationFormat>On-screen Show (4:3)</PresentationFormat>
  <Paragraphs>133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Courier New</vt:lpstr>
      <vt:lpstr>Franklin Gothic Book</vt:lpstr>
      <vt:lpstr>Franklin Gothic Medium</vt:lpstr>
      <vt:lpstr>Helvetica</vt:lpstr>
      <vt:lpstr>ATAP No Footer</vt:lpstr>
      <vt:lpstr>1_ATAP No Footer</vt:lpstr>
      <vt:lpstr>PowerPoint Presentation</vt:lpstr>
      <vt:lpstr>Outline</vt:lpstr>
      <vt:lpstr>Nb3Sn Magnet Insulation Function</vt:lpstr>
      <vt:lpstr>Nb3Sn Magnet Insulation and Impregnation Specifications</vt:lpstr>
      <vt:lpstr>Nb3Sn Magnet Plan </vt:lpstr>
      <vt:lpstr>Nb3Sn Accelerator Magnet Training</vt:lpstr>
      <vt:lpstr>Sub-Scale Training Experiments:  TPI Probe</vt:lpstr>
      <vt:lpstr>Sub-Scale Training Experiments:  TPI Probe Data and Analysis</vt:lpstr>
      <vt:lpstr>Sub-Scale Training Experiments:  Qualify Impregnation Materials</vt:lpstr>
      <vt:lpstr>Sub-Scale Training Experiments:  Experimental Details</vt:lpstr>
      <vt:lpstr>Sub-Scale Training Experiments:  Example of Other Impregnation Material I</vt:lpstr>
      <vt:lpstr>Sub-Scale Training Experiments:  Example of Other Impregnation Material II</vt:lpstr>
      <vt:lpstr>Summary</vt:lpstr>
      <vt:lpstr>PowerPoint Presentation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Chris Kovacs</cp:lastModifiedBy>
  <cp:revision>241</cp:revision>
  <cp:lastPrinted>2017-01-31T21:59:44Z</cp:lastPrinted>
  <dcterms:created xsi:type="dcterms:W3CDTF">2015-07-10T17:44:33Z</dcterms:created>
  <dcterms:modified xsi:type="dcterms:W3CDTF">2018-12-05T19:51:44Z</dcterms:modified>
</cp:coreProperties>
</file>