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03" r:id="rId2"/>
    <p:sldId id="306" r:id="rId3"/>
    <p:sldId id="307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C" initials="JC" lastIdx="4" clrIdx="0">
    <p:extLst>
      <p:ext uri="{19B8F6BF-5375-455C-9EA6-DF929625EA0E}">
        <p15:presenceInfo xmlns:p15="http://schemas.microsoft.com/office/powerpoint/2012/main" userId="J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AF6"/>
    <a:srgbClr val="0D6317"/>
    <a:srgbClr val="A7C46E"/>
    <a:srgbClr val="00CC00"/>
    <a:srgbClr val="25F13D"/>
    <a:srgbClr val="39D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25" autoAdjust="0"/>
  </p:normalViewPr>
  <p:slideViewPr>
    <p:cSldViewPr>
      <p:cViewPr varScale="1">
        <p:scale>
          <a:sx n="116" d="100"/>
          <a:sy n="116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7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B5C84-0018-4E26-898F-8DDCF45B5E07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FF487-2252-419F-AEB2-E08DD5803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54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C564-6776-497C-9D3A-4D5BE8CEE7D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20FA5-32ED-415E-BF5B-FCFE8DF64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42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920FA5-32ED-415E-BF5B-FCFE8DF64C8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1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733800" y="6341075"/>
            <a:ext cx="2088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0" dirty="0" smtClean="0"/>
              <a:t>WANDA Nuclear Data Meeting</a:t>
            </a:r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573882" y="6341074"/>
            <a:ext cx="1245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</a:t>
            </a:r>
            <a:r>
              <a:rPr lang="en-US" sz="1200" baseline="0" dirty="0" smtClean="0"/>
              <a:t> 22, 2019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-Tim-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357586" y="3298289"/>
            <a:ext cx="6391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rgbClr val="336600"/>
                </a:solidFill>
                <a:cs typeface="Arial" panose="020B0604020202020204" pitchFamily="34" charset="0"/>
              </a:rPr>
              <a:t>Dr. Timothy</a:t>
            </a:r>
            <a:r>
              <a:rPr lang="en-US" altLang="en-US" sz="2000" baseline="0" dirty="0" smtClean="0">
                <a:solidFill>
                  <a:srgbClr val="336600"/>
                </a:solidFill>
                <a:cs typeface="Arial" panose="020B0604020202020204" pitchFamily="34" charset="0"/>
              </a:rPr>
              <a:t> Hallman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rgbClr val="336600"/>
                </a:solidFill>
                <a:cs typeface="Arial" panose="020B0604020202020204" pitchFamily="34" charset="0"/>
              </a:rPr>
              <a:t>SC</a:t>
            </a:r>
            <a:r>
              <a:rPr lang="en-US" altLang="en-US" sz="2000" baseline="0" dirty="0" smtClean="0">
                <a:solidFill>
                  <a:srgbClr val="336600"/>
                </a:solidFill>
                <a:cs typeface="Arial" panose="020B0604020202020204" pitchFamily="34" charset="0"/>
              </a:rPr>
              <a:t> AD for Nuclear Physics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baseline="0" dirty="0" smtClean="0">
                <a:solidFill>
                  <a:srgbClr val="336600"/>
                </a:solidFill>
                <a:cs typeface="Arial" panose="020B0604020202020204" pitchFamily="34" charset="0"/>
              </a:rPr>
              <a:t> &amp; Acting PM for Nuclear Data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rgbClr val="336600"/>
                </a:solidFill>
                <a:cs typeface="Arial" panose="020B0604020202020204" pitchFamily="34" charset="0"/>
              </a:rPr>
              <a:t>DOE Office of Science</a:t>
            </a:r>
            <a:endParaRPr lang="en-US" altLang="en-US" sz="2000" dirty="0" smtClean="0"/>
          </a:p>
        </p:txBody>
      </p:sp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595312" y="4800600"/>
            <a:ext cx="7953375" cy="1393825"/>
            <a:chOff x="595676" y="5222034"/>
            <a:chExt cx="7952648" cy="1393496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4" t="1497" r="-447" b="1089"/>
            <a:stretch>
              <a:fillRect/>
            </a:stretch>
          </p:blipFill>
          <p:spPr bwMode="auto">
            <a:xfrm>
              <a:off x="595676" y="5222034"/>
              <a:ext cx="1691390" cy="137496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ATLAS_nj386569f7_onlin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" r="63374" b="1872"/>
            <a:stretch>
              <a:fillRect/>
            </a:stretch>
          </p:blipFill>
          <p:spPr bwMode="auto">
            <a:xfrm>
              <a:off x="2182466" y="5229129"/>
              <a:ext cx="1543076" cy="1379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772" y="5229129"/>
              <a:ext cx="1566552" cy="138640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6"/>
            <a:stretch>
              <a:fillRect/>
            </a:stretch>
          </p:blipFill>
          <p:spPr bwMode="auto">
            <a:xfrm>
              <a:off x="3649326" y="5229129"/>
              <a:ext cx="1959828" cy="138640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2" r="8607"/>
            <a:stretch>
              <a:fillRect/>
            </a:stretch>
          </p:blipFill>
          <p:spPr bwMode="auto">
            <a:xfrm>
              <a:off x="5207738" y="5229129"/>
              <a:ext cx="1782174" cy="1386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2825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27188"/>
            <a:ext cx="64008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rgbClr val="00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9" descr="horizontal-logo-green-text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horizontal-logo-green-text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7107" y="200238"/>
            <a:ext cx="5364274" cy="8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986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2555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06636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 bwMode="auto">
          <a:xfrm>
            <a:off x="1308100" y="2743200"/>
            <a:ext cx="6400800" cy="334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altLang="en-US" sz="1600" dirty="0" smtClean="0"/>
              <a:t>January </a:t>
            </a:r>
            <a:r>
              <a:rPr lang="en-US" altLang="en-US" sz="1600" dirty="0" smtClean="0"/>
              <a:t>22-24</a:t>
            </a:r>
            <a:r>
              <a:rPr lang="en-US" altLang="en-US" sz="1600" dirty="0" smtClean="0"/>
              <a:t>, </a:t>
            </a:r>
            <a:r>
              <a:rPr lang="en-US" altLang="en-US" sz="1600" dirty="0" smtClean="0"/>
              <a:t>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6250" y="1676400"/>
            <a:ext cx="80645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0" dirty="0" smtClean="0"/>
              <a:t>Opening Remarks for the Workshop </a:t>
            </a:r>
            <a:r>
              <a:rPr lang="en-US" b="0" dirty="0"/>
              <a:t>for Applied Nuclear Data Activities (WANDA)</a:t>
            </a:r>
            <a:endParaRPr lang="en-US" b="0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384" y="1676400"/>
            <a:ext cx="7641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has been 80 years, almost to the day, on this very campus that Fermi and Bohr, announced:</a:t>
            </a:r>
          </a:p>
          <a:p>
            <a:endParaRPr lang="en-US" sz="2400" dirty="0"/>
          </a:p>
          <a:p>
            <a:r>
              <a:rPr lang="en-US" sz="2400" dirty="0" smtClean="0"/>
              <a:t>“..the successful disintegration of uranium into barium with the attendant release of approximately two hundred million electron volts of energy per disintegration”</a:t>
            </a:r>
          </a:p>
          <a:p>
            <a:endParaRPr lang="en-US" sz="2400" dirty="0"/>
          </a:p>
          <a:p>
            <a:r>
              <a:rPr lang="en-US" sz="2400" dirty="0" smtClean="0"/>
              <a:t>In many ways, that could be considered the start of the “atomic age”.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46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380"/>
            <a:ext cx="9144000" cy="762000"/>
          </a:xfrm>
        </p:spPr>
        <p:txBody>
          <a:bodyPr/>
          <a:lstStyle/>
          <a:p>
            <a:r>
              <a:rPr lang="en-US" sz="2400" dirty="0" smtClean="0"/>
              <a:t>Eighty Years is Not a Long Time</a:t>
            </a:r>
            <a:r>
              <a:rPr lang="en-US" sz="2400" dirty="0"/>
              <a:t>…. But </a:t>
            </a:r>
            <a:r>
              <a:rPr lang="en-US" sz="2400" dirty="0" smtClean="0"/>
              <a:t>Look Where That Has Led</a:t>
            </a:r>
            <a:r>
              <a:rPr lang="en-US" sz="2400" dirty="0"/>
              <a:t>…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99343"/>
            <a:ext cx="367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uclear </a:t>
            </a:r>
            <a:r>
              <a:rPr lang="en-US" sz="1200" dirty="0"/>
              <a:t>plants generate nearly 20% of the nation’s electricity overall and 63% of its carbon‐free electricity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2" t="19428" r="13967" b="4140"/>
          <a:stretch/>
        </p:blipFill>
        <p:spPr>
          <a:xfrm>
            <a:off x="737677" y="1054807"/>
            <a:ext cx="2772841" cy="1828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13483"/>
            <a:ext cx="2099397" cy="178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9027" y="289931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uclear deterrence has been a major factor in sustaining world peace for almost 75 years. 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96435"/>
            <a:ext cx="3372322" cy="212755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6800" y="5728615"/>
            <a:ext cx="326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Alpha-emitting isotopes are being used to treat late-stage metastasized prostate cancer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0" b="6146"/>
          <a:stretch/>
        </p:blipFill>
        <p:spPr>
          <a:xfrm>
            <a:off x="2212305" y="3652187"/>
            <a:ext cx="1647239" cy="2141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53334"/>
          <a:stretch/>
        </p:blipFill>
        <p:spPr>
          <a:xfrm>
            <a:off x="512371" y="3596435"/>
            <a:ext cx="1625648" cy="21969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2371" y="5793430"/>
            <a:ext cx="341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Fission (and isotopes in general) plays an important role in commercial interests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9501" y="859179"/>
            <a:ext cx="186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Fantastic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259"/>
            <a:ext cx="9144000" cy="762000"/>
          </a:xfrm>
        </p:spPr>
        <p:txBody>
          <a:bodyPr/>
          <a:lstStyle/>
          <a:p>
            <a:r>
              <a:rPr lang="en-US" dirty="0" smtClean="0"/>
              <a:t>And Yet…Despite a great Deal of </a:t>
            </a:r>
            <a:r>
              <a:rPr lang="en-US" dirty="0"/>
              <a:t>G</a:t>
            </a:r>
            <a:r>
              <a:rPr lang="en-US" dirty="0" smtClean="0"/>
              <a:t>reat Earnest Work…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40259"/>
            <a:ext cx="91151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One can readily point to instances where, due to lack of opportunity or the lack of better technology in the past 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Discovery research is being hindered or compromised by a lack of nuclear data …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Nuclear medicine is sometimes hampered by incorrect nuclear data  (e.g., branching fractions)…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Development of new nuclear power technologies could be facilitated by better nuclear data…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Better nuclear data are needed for a variety of federal missions.....to name a few things…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720" y="3897999"/>
            <a:ext cx="8911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The compelling nature of our work on nuclear data is </a:t>
            </a:r>
            <a:r>
              <a:rPr lang="en-US" sz="2400" dirty="0" smtClean="0"/>
              <a:t>clear….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This is not your grandfather’s nuclear data</a:t>
            </a:r>
            <a:r>
              <a:rPr lang="en-US" sz="2400" dirty="0" smtClean="0"/>
              <a:t>….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 smtClean="0"/>
              <a:t>WANDA is a forum for identifying priorities and setting the stage for important next </a:t>
            </a:r>
            <a:r>
              <a:rPr lang="en-US" sz="2400" smtClean="0"/>
              <a:t>steps</a:t>
            </a:r>
            <a:r>
              <a:rPr lang="en-US" sz="2400" smtClean="0"/>
              <a:t>….</a:t>
            </a:r>
            <a:endParaRPr lang="en-US" sz="2400" dirty="0"/>
          </a:p>
          <a:p>
            <a:pPr algn="ctr"/>
            <a:r>
              <a:rPr lang="en-US" sz="2400" dirty="0" smtClean="0"/>
              <a:t>The agencies are here AND THEY ARE LISTENING.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436334"/>
            <a:ext cx="192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 take-away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01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5882</TotalTime>
  <Words>300</Words>
  <Application>Microsoft Office PowerPoint</Application>
  <PresentationFormat>On-screen Show (4:3)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Opening Remarks for the Workshop for Applied Nuclear Data Activities (WANDA)</vt:lpstr>
      <vt:lpstr>PowerPoint Presentation</vt:lpstr>
      <vt:lpstr>Eighty Years is Not a Long Time…. But Look Where That Has Led… </vt:lpstr>
      <vt:lpstr>And Yet…Despite a great Deal of Great Earnest Work…</vt:lpstr>
    </vt:vector>
  </TitlesOfParts>
  <Company>Office of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Policy, the Budget Battles of the 112th Congress, and the EFRCs</dc:title>
  <dc:creator>Ben Brown</dc:creator>
  <cp:lastModifiedBy>Hallman, Timothy</cp:lastModifiedBy>
  <cp:revision>522</cp:revision>
  <dcterms:created xsi:type="dcterms:W3CDTF">2011-05-14T01:28:16Z</dcterms:created>
  <dcterms:modified xsi:type="dcterms:W3CDTF">2019-01-21T23:07:45Z</dcterms:modified>
</cp:coreProperties>
</file>