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31" r:id="rId1"/>
  </p:sldMasterIdLst>
  <p:notesMasterIdLst>
    <p:notesMasterId r:id="rId18"/>
  </p:notesMasterIdLst>
  <p:sldIdLst>
    <p:sldId id="536" r:id="rId2"/>
    <p:sldId id="776" r:id="rId3"/>
    <p:sldId id="774" r:id="rId4"/>
    <p:sldId id="788" r:id="rId5"/>
    <p:sldId id="708" r:id="rId6"/>
    <p:sldId id="724" r:id="rId7"/>
    <p:sldId id="738" r:id="rId8"/>
    <p:sldId id="773" r:id="rId9"/>
    <p:sldId id="777" r:id="rId10"/>
    <p:sldId id="757" r:id="rId11"/>
    <p:sldId id="762" r:id="rId12"/>
    <p:sldId id="764" r:id="rId13"/>
    <p:sldId id="765" r:id="rId14"/>
    <p:sldId id="766" r:id="rId15"/>
    <p:sldId id="785" r:id="rId16"/>
    <p:sldId id="787" r:id="rId17"/>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Trebuchet MS"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rebuchet MS"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rebuchet MS"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rebuchet MS"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rebuchet MS" pitchFamily="34" charset="0"/>
        <a:ea typeface="ＭＳ Ｐゴシック" charset="-128"/>
        <a:cs typeface="+mn-cs"/>
      </a:defRPr>
    </a:lvl5pPr>
    <a:lvl6pPr marL="2286000" algn="l" defTabSz="914400" rtl="0" eaLnBrk="1" latinLnBrk="0" hangingPunct="1">
      <a:defRPr kumimoji="1" kern="1200">
        <a:solidFill>
          <a:schemeClr val="tx1"/>
        </a:solidFill>
        <a:latin typeface="Trebuchet MS" pitchFamily="34" charset="0"/>
        <a:ea typeface="ＭＳ Ｐゴシック" charset="-128"/>
        <a:cs typeface="+mn-cs"/>
      </a:defRPr>
    </a:lvl6pPr>
    <a:lvl7pPr marL="2743200" algn="l" defTabSz="914400" rtl="0" eaLnBrk="1" latinLnBrk="0" hangingPunct="1">
      <a:defRPr kumimoji="1" kern="1200">
        <a:solidFill>
          <a:schemeClr val="tx1"/>
        </a:solidFill>
        <a:latin typeface="Trebuchet MS" pitchFamily="34" charset="0"/>
        <a:ea typeface="ＭＳ Ｐゴシック" charset="-128"/>
        <a:cs typeface="+mn-cs"/>
      </a:defRPr>
    </a:lvl7pPr>
    <a:lvl8pPr marL="3200400" algn="l" defTabSz="914400" rtl="0" eaLnBrk="1" latinLnBrk="0" hangingPunct="1">
      <a:defRPr kumimoji="1" kern="1200">
        <a:solidFill>
          <a:schemeClr val="tx1"/>
        </a:solidFill>
        <a:latin typeface="Trebuchet MS" pitchFamily="34" charset="0"/>
        <a:ea typeface="ＭＳ Ｐゴシック" charset="-128"/>
        <a:cs typeface="+mn-cs"/>
      </a:defRPr>
    </a:lvl8pPr>
    <a:lvl9pPr marL="3657600" algn="l" defTabSz="914400" rtl="0" eaLnBrk="1" latinLnBrk="0" hangingPunct="1">
      <a:defRPr kumimoji="1" kern="1200">
        <a:solidFill>
          <a:schemeClr val="tx1"/>
        </a:solidFill>
        <a:latin typeface="Trebuchet MS"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676" userDrawn="1">
          <p15:clr>
            <a:srgbClr val="A4A3A4"/>
          </p15:clr>
        </p15:guide>
        <p15:guide id="3" pos="163">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las Rodrigue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E19997"/>
    <a:srgbClr val="C53E3B"/>
    <a:srgbClr val="5B93E6"/>
    <a:srgbClr val="FFE89F"/>
    <a:srgbClr val="FFCCFF"/>
    <a:srgbClr val="FF00FF"/>
    <a:srgbClr val="FF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2" autoAdjust="0"/>
    <p:restoredTop sz="86364" autoAdjust="0"/>
  </p:normalViewPr>
  <p:slideViewPr>
    <p:cSldViewPr snapToGrid="0" showGuides="1">
      <p:cViewPr varScale="1">
        <p:scale>
          <a:sx n="127" d="100"/>
          <a:sy n="127" d="100"/>
        </p:scale>
        <p:origin x="188" y="364"/>
      </p:cViewPr>
      <p:guideLst>
        <p:guide orient="horz" pos="2160"/>
        <p:guide pos="2676"/>
        <p:guide pos="163"/>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notesViewPr>
    <p:cSldViewPr snapToGrid="0">
      <p:cViewPr varScale="1">
        <p:scale>
          <a:sx n="76" d="100"/>
          <a:sy n="76" d="100"/>
        </p:scale>
        <p:origin x="-3930" y="-90"/>
      </p:cViewPr>
      <p:guideLst>
        <p:guide orient="horz" pos="3130"/>
        <p:guide pos="2144"/>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1-18T13:45:30.166"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50375" cy="497367"/>
          </a:xfrm>
          <a:prstGeom prst="rect">
            <a:avLst/>
          </a:prstGeom>
        </p:spPr>
        <p:txBody>
          <a:bodyPr vert="horz" lIns="91376" tIns="45687" rIns="91376" bIns="45687"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ー 2"/>
          <p:cNvSpPr>
            <a:spLocks noGrp="1"/>
          </p:cNvSpPr>
          <p:nvPr>
            <p:ph type="dt" idx="1"/>
          </p:nvPr>
        </p:nvSpPr>
        <p:spPr>
          <a:xfrm>
            <a:off x="3856825" y="4"/>
            <a:ext cx="2948770" cy="497367"/>
          </a:xfrm>
          <a:prstGeom prst="rect">
            <a:avLst/>
          </a:prstGeom>
        </p:spPr>
        <p:txBody>
          <a:bodyPr vert="horz" lIns="91376" tIns="45687" rIns="91376" bIns="45687" rtlCol="0"/>
          <a:lstStyle>
            <a:lvl1pPr algn="r" fontAlgn="auto">
              <a:spcBef>
                <a:spcPts val="0"/>
              </a:spcBef>
              <a:spcAft>
                <a:spcPts val="0"/>
              </a:spcAft>
              <a:defRPr sz="1200">
                <a:latin typeface="+mn-lt"/>
                <a:ea typeface="+mn-ea"/>
                <a:cs typeface="+mn-cs"/>
              </a:defRPr>
            </a:lvl1pPr>
          </a:lstStyle>
          <a:p>
            <a:pPr>
              <a:defRPr/>
            </a:pPr>
            <a:fld id="{8DDBCD08-E554-42CE-872E-D3B3075B27A6}" type="datetimeFigureOut">
              <a:rPr lang="ja-JP" altLang="en-US"/>
              <a:pPr>
                <a:defRPr/>
              </a:pPr>
              <a:t>2019/1/20</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76" tIns="45687" rIns="91376" bIns="45687" rtlCol="0" anchor="ctr"/>
          <a:lstStyle/>
          <a:p>
            <a:pPr lvl="0"/>
            <a:endParaRPr lang="ja-JP" altLang="en-US" noProof="0"/>
          </a:p>
        </p:txBody>
      </p:sp>
      <p:sp>
        <p:nvSpPr>
          <p:cNvPr id="5" name="ノート プレースホルダー 4"/>
          <p:cNvSpPr>
            <a:spLocks noGrp="1"/>
          </p:cNvSpPr>
          <p:nvPr>
            <p:ph type="body" sz="quarter" idx="3"/>
          </p:nvPr>
        </p:nvSpPr>
        <p:spPr>
          <a:xfrm>
            <a:off x="680239" y="4720986"/>
            <a:ext cx="5446723" cy="4471502"/>
          </a:xfrm>
          <a:prstGeom prst="rect">
            <a:avLst/>
          </a:prstGeom>
        </p:spPr>
        <p:txBody>
          <a:bodyPr vert="horz" lIns="91376" tIns="45687" rIns="91376" bIns="4568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4" y="9440372"/>
            <a:ext cx="2950375" cy="497366"/>
          </a:xfrm>
          <a:prstGeom prst="rect">
            <a:avLst/>
          </a:prstGeom>
        </p:spPr>
        <p:txBody>
          <a:bodyPr vert="horz" lIns="91376" tIns="45687" rIns="91376" bIns="45687"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3856825" y="9440372"/>
            <a:ext cx="2948770" cy="497366"/>
          </a:xfrm>
          <a:prstGeom prst="rect">
            <a:avLst/>
          </a:prstGeom>
        </p:spPr>
        <p:txBody>
          <a:bodyPr vert="horz" lIns="91376" tIns="45687" rIns="91376" bIns="45687" rtlCol="0" anchor="b"/>
          <a:lstStyle>
            <a:lvl1pPr algn="r" fontAlgn="auto">
              <a:spcBef>
                <a:spcPts val="0"/>
              </a:spcBef>
              <a:spcAft>
                <a:spcPts val="0"/>
              </a:spcAft>
              <a:defRPr sz="1200">
                <a:latin typeface="+mn-lt"/>
                <a:ea typeface="+mn-ea"/>
                <a:cs typeface="+mn-cs"/>
              </a:defRPr>
            </a:lvl1pPr>
          </a:lstStyle>
          <a:p>
            <a:pPr>
              <a:defRPr/>
            </a:pPr>
            <a:fld id="{6A130E74-DE02-4040-BBD6-3DCD1180C607}" type="slidenum">
              <a:rPr lang="ja-JP" altLang="en-US"/>
              <a:pPr>
                <a:defRPr/>
              </a:pPr>
              <a:t>‹#›</a:t>
            </a:fld>
            <a:endParaRPr lang="ja-JP" altLang="en-US"/>
          </a:p>
        </p:txBody>
      </p:sp>
    </p:spTree>
    <p:extLst>
      <p:ext uri="{BB962C8B-B14F-4D97-AF65-F5344CB8AC3E}">
        <p14:creationId xmlns:p14="http://schemas.microsoft.com/office/powerpoint/2010/main" val="1515795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xfrm>
            <a:off x="681847" y="4720986"/>
            <a:ext cx="5443513" cy="447150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ts val="3505"/>
              </a:lnSpc>
              <a:spcBef>
                <a:spcPct val="0"/>
              </a:spcBef>
            </a:pPr>
            <a:r>
              <a:rPr lang="ja-JP" altLang="en-US" dirty="0"/>
              <a:t>ご紹介いただきました</a:t>
            </a:r>
            <a:r>
              <a:rPr lang="en-US" altLang="ja-JP" dirty="0"/>
              <a:t>JAEA</a:t>
            </a:r>
            <a:r>
              <a:rPr lang="ja-JP" altLang="en-US" dirty="0"/>
              <a:t>の直井でございます。</a:t>
            </a:r>
            <a:endParaRPr lang="en-US" altLang="ja-JP" dirty="0"/>
          </a:p>
          <a:p>
            <a:pPr eaLnBrk="1" hangingPunct="1">
              <a:lnSpc>
                <a:spcPts val="3505"/>
              </a:lnSpc>
              <a:spcBef>
                <a:spcPct val="0"/>
              </a:spcBef>
            </a:pPr>
            <a:r>
              <a:rPr lang="ja-JP" altLang="en-US" dirty="0"/>
              <a:t>それではさっそく</a:t>
            </a:r>
            <a:r>
              <a:rPr lang="en-US" altLang="ja-JP" dirty="0"/>
              <a:t>JAEA</a:t>
            </a:r>
            <a:r>
              <a:rPr lang="ja-JP" altLang="en-US" dirty="0"/>
              <a:t>の取り組みについてお話をさせていただきます。</a:t>
            </a:r>
          </a:p>
        </p:txBody>
      </p:sp>
      <p:sp>
        <p:nvSpPr>
          <p:cNvPr id="4" name="スライド番号プレースホルダー 3"/>
          <p:cNvSpPr>
            <a:spLocks noGrp="1"/>
          </p:cNvSpPr>
          <p:nvPr>
            <p:ph type="sldNum" sz="quarter" idx="5"/>
          </p:nvPr>
        </p:nvSpPr>
        <p:spPr/>
        <p:txBody>
          <a:bodyPr/>
          <a:lstStyle/>
          <a:p>
            <a:pPr>
              <a:defRPr/>
            </a:pPr>
            <a:fld id="{EC68F55A-7587-4B36-A615-F16C6EFB7F56}" type="slidenum">
              <a:rPr lang="ja-JP" altLang="en-US" smtClean="0">
                <a:solidFill>
                  <a:prstClr val="black"/>
                </a:solidFill>
              </a:rPr>
              <a:pPr>
                <a:defRPr/>
              </a:pPr>
              <a:t>0</a:t>
            </a:fld>
            <a:endParaRPr lang="en-US" altLang="ja-JP" dirty="0">
              <a:solidFill>
                <a:prstClr val="black"/>
              </a:solidFill>
            </a:endParaRPr>
          </a:p>
        </p:txBody>
      </p:sp>
    </p:spTree>
    <p:extLst>
      <p:ext uri="{BB962C8B-B14F-4D97-AF65-F5344CB8AC3E}">
        <p14:creationId xmlns:p14="http://schemas.microsoft.com/office/powerpoint/2010/main" val="165301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Rectangle 4"/>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j-ea"/>
                <a:ea typeface="+mj-ea"/>
                <a:cs typeface="Arial" charset="0"/>
              </a:rPr>
              <a:t>私共、核不拡散・核セキュリティ総合支援センター</a:t>
            </a:r>
            <a:r>
              <a:rPr lang="en-US" altLang="ja-JP" dirty="0">
                <a:latin typeface="+mj-ea"/>
                <a:ea typeface="+mj-ea"/>
                <a:cs typeface="Arial" charset="0"/>
              </a:rPr>
              <a:t>ISCN</a:t>
            </a:r>
            <a:r>
              <a:rPr lang="ja-JP" altLang="en-US" dirty="0">
                <a:latin typeface="+mj-ea"/>
                <a:ea typeface="+mj-ea"/>
                <a:cs typeface="Arial" charset="0"/>
              </a:rPr>
              <a:t>は、核不拡散・核セキュリティに関わる人材育成支援活動と同分野の技術開発を行って成果を発信し、国際貢献をするという</a:t>
            </a:r>
            <a:r>
              <a:rPr lang="en-US" altLang="ja-JP" dirty="0">
                <a:latin typeface="+mj-ea"/>
                <a:ea typeface="+mj-ea"/>
                <a:cs typeface="Arial" charset="0"/>
              </a:rPr>
              <a:t>2010</a:t>
            </a:r>
            <a:r>
              <a:rPr lang="ja-JP" altLang="en-US" dirty="0">
                <a:latin typeface="+mj-ea"/>
                <a:ea typeface="+mj-ea"/>
                <a:cs typeface="Arial" charset="0"/>
              </a:rPr>
              <a:t>年の核セキュリティサミットの日本政府のコミットメントに基づき設立をされたセンターです。</a:t>
            </a:r>
            <a:endParaRPr lang="en-US" altLang="ja-JP" dirty="0">
              <a:latin typeface="+mj-ea"/>
              <a:ea typeface="+mj-ea"/>
              <a:cs typeface="Arial" charset="0"/>
            </a:endParaRPr>
          </a:p>
          <a:p>
            <a:pPr eaLnBrk="1" hangingPunct="1">
              <a:spcBef>
                <a:spcPct val="0"/>
              </a:spcBef>
            </a:pPr>
            <a:r>
              <a:rPr lang="ja-JP" altLang="en-US" dirty="0">
                <a:latin typeface="+mj-ea"/>
                <a:ea typeface="+mj-ea"/>
                <a:cs typeface="Arial" charset="0"/>
              </a:rPr>
              <a:t>このような活動は</a:t>
            </a:r>
            <a:r>
              <a:rPr lang="en-US" altLang="ja-JP" dirty="0">
                <a:latin typeface="+mj-ea"/>
                <a:ea typeface="+mj-ea"/>
                <a:cs typeface="Arial" charset="0"/>
              </a:rPr>
              <a:t>JAEA</a:t>
            </a:r>
            <a:r>
              <a:rPr lang="ja-JP" altLang="en-US" dirty="0">
                <a:latin typeface="+mj-ea"/>
                <a:ea typeface="+mj-ea"/>
                <a:cs typeface="Arial" charset="0"/>
              </a:rPr>
              <a:t>が発足した</a:t>
            </a:r>
            <a:r>
              <a:rPr lang="en-US" altLang="ja-JP" dirty="0">
                <a:latin typeface="+mj-ea"/>
                <a:ea typeface="+mj-ea"/>
                <a:cs typeface="Arial" charset="0"/>
              </a:rPr>
              <a:t>2005</a:t>
            </a:r>
            <a:r>
              <a:rPr lang="ja-JP" altLang="en-US" dirty="0">
                <a:latin typeface="+mj-ea"/>
                <a:ea typeface="+mj-ea"/>
                <a:cs typeface="Arial" charset="0"/>
              </a:rPr>
              <a:t>年からスタートさせておりまして、核不拡散科学技術センターという部門が、</a:t>
            </a:r>
            <a:r>
              <a:rPr lang="en-US" altLang="ja-JP" dirty="0">
                <a:latin typeface="+mj-ea"/>
                <a:ea typeface="+mj-ea"/>
                <a:cs typeface="Arial" charset="0"/>
              </a:rPr>
              <a:t>ISCN</a:t>
            </a:r>
            <a:r>
              <a:rPr lang="ja-JP" altLang="en-US" dirty="0">
                <a:latin typeface="+mj-ea"/>
                <a:ea typeface="+mj-ea"/>
                <a:cs typeface="Arial" charset="0"/>
              </a:rPr>
              <a:t>の母体となり、一旦は</a:t>
            </a:r>
            <a:r>
              <a:rPr lang="en-US" altLang="ja-JP" dirty="0">
                <a:latin typeface="+mj-ea"/>
                <a:ea typeface="+mj-ea"/>
                <a:cs typeface="Arial" charset="0"/>
              </a:rPr>
              <a:t>2010</a:t>
            </a:r>
            <a:r>
              <a:rPr lang="ja-JP" altLang="en-US" dirty="0">
                <a:latin typeface="+mj-ea"/>
                <a:ea typeface="+mj-ea"/>
                <a:cs typeface="Arial" charset="0"/>
              </a:rPr>
              <a:t>年の</a:t>
            </a:r>
            <a:r>
              <a:rPr lang="en-US" altLang="ja-JP" dirty="0">
                <a:latin typeface="+mj-ea"/>
                <a:ea typeface="+mj-ea"/>
                <a:cs typeface="Arial" charset="0"/>
              </a:rPr>
              <a:t>ISCN</a:t>
            </a:r>
            <a:r>
              <a:rPr lang="ja-JP" altLang="en-US" dirty="0">
                <a:latin typeface="+mj-ea"/>
                <a:ea typeface="+mj-ea"/>
                <a:cs typeface="Arial" charset="0"/>
              </a:rPr>
              <a:t>設立時には</a:t>
            </a:r>
            <a:r>
              <a:rPr lang="en-US" altLang="ja-JP" dirty="0">
                <a:latin typeface="+mj-ea"/>
                <a:ea typeface="+mj-ea"/>
                <a:cs typeface="Arial" charset="0"/>
              </a:rPr>
              <a:t>2</a:t>
            </a:r>
            <a:r>
              <a:rPr lang="ja-JP" altLang="en-US" dirty="0" err="1">
                <a:latin typeface="+mj-ea"/>
                <a:ea typeface="+mj-ea"/>
                <a:cs typeface="Arial" charset="0"/>
              </a:rPr>
              <a:t>つの</a:t>
            </a:r>
            <a:r>
              <a:rPr lang="ja-JP" altLang="en-US" dirty="0">
                <a:latin typeface="+mj-ea"/>
                <a:ea typeface="+mj-ea"/>
                <a:cs typeface="Arial" charset="0"/>
              </a:rPr>
              <a:t>部門で活動しておりましたが、</a:t>
            </a:r>
            <a:r>
              <a:rPr lang="en-US" altLang="ja-JP" dirty="0">
                <a:latin typeface="+mj-ea"/>
                <a:ea typeface="+mj-ea"/>
                <a:cs typeface="Arial" charset="0"/>
              </a:rPr>
              <a:t>2014</a:t>
            </a:r>
            <a:r>
              <a:rPr lang="ja-JP" altLang="en-US" dirty="0">
                <a:latin typeface="+mj-ea"/>
                <a:ea typeface="+mj-ea"/>
                <a:cs typeface="Arial" charset="0"/>
              </a:rPr>
              <a:t>年からは一体となって活動をしております。</a:t>
            </a:r>
            <a:endParaRPr lang="en-US" altLang="ja-JP" dirty="0">
              <a:latin typeface="+mj-ea"/>
              <a:ea typeface="+mj-ea"/>
              <a:cs typeface="Arial" charset="0"/>
            </a:endParaRPr>
          </a:p>
        </p:txBody>
      </p:sp>
    </p:spTree>
    <p:extLst>
      <p:ext uri="{BB962C8B-B14F-4D97-AF65-F5344CB8AC3E}">
        <p14:creationId xmlns:p14="http://schemas.microsoft.com/office/powerpoint/2010/main" val="320334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続いて、輸送コンテナの中等に遮蔽物に隠匿された核物質を検知するための技術開発です。</a:t>
            </a:r>
            <a:endParaRPr kumimoji="1" lang="en-US" altLang="ja-JP" dirty="0"/>
          </a:p>
          <a:p>
            <a:r>
              <a:rPr kumimoji="1" lang="ja-JP" altLang="en-US" dirty="0"/>
              <a:t>核分裂性の核物質である</a:t>
            </a:r>
            <a:r>
              <a:rPr kumimoji="1" lang="en-US" altLang="ja-JP" dirty="0"/>
              <a:t>U-235</a:t>
            </a:r>
            <a:r>
              <a:rPr kumimoji="1" lang="ja-JP" altLang="en-US" dirty="0"/>
              <a:t>は自身から放出されるガンマ線を測定することによって検知しますが、数</a:t>
            </a:r>
            <a:r>
              <a:rPr kumimoji="1" lang="en-US" altLang="ja-JP" dirty="0"/>
              <a:t>mm</a:t>
            </a:r>
            <a:r>
              <a:rPr kumimoji="1" lang="ja-JP" altLang="en-US" dirty="0"/>
              <a:t>の鉄板でガンマ線が遮蔽がされ検知ができなくなります。</a:t>
            </a:r>
            <a:endParaRPr kumimoji="1" lang="en-US" altLang="ja-JP" dirty="0"/>
          </a:p>
          <a:p>
            <a:r>
              <a:rPr lang="en-US" altLang="ja-JP" dirty="0"/>
              <a:t>JAEA</a:t>
            </a:r>
            <a:r>
              <a:rPr lang="ja-JP" altLang="en-US" dirty="0"/>
              <a:t>が進めている研究開発は核共鳴蛍光という現象を使って、遮蔽されていても核物質を検知できる技術の開発です。</a:t>
            </a:r>
            <a:endParaRPr lang="en-US" altLang="ja-JP" dirty="0"/>
          </a:p>
          <a:p>
            <a:r>
              <a:rPr kumimoji="1" lang="ja-JP" altLang="en-US" dirty="0"/>
              <a:t>原子核はある特定のガンマ線を吸収して励起され、再び基底状態に戻るときに同じエネルギーのガンマ線を放出します。この</a:t>
            </a:r>
            <a:r>
              <a:rPr lang="ja-JP" altLang="en-US" dirty="0"/>
              <a:t>ガンマ線はそれぞれの核物質の同位体に特有で、例えば</a:t>
            </a:r>
            <a:r>
              <a:rPr lang="en-US" altLang="ja-JP" dirty="0"/>
              <a:t>Pu-239</a:t>
            </a:r>
            <a:r>
              <a:rPr lang="ja-JP" altLang="en-US" dirty="0"/>
              <a:t>では</a:t>
            </a:r>
            <a:r>
              <a:rPr lang="en-US" altLang="ja-JP" dirty="0"/>
              <a:t>2.143MeV</a:t>
            </a:r>
            <a:r>
              <a:rPr lang="ja-JP" altLang="en-US" dirty="0"/>
              <a:t>のエネルギー、</a:t>
            </a:r>
            <a:r>
              <a:rPr lang="en-US" altLang="ja-JP" dirty="0"/>
              <a:t>U-235</a:t>
            </a:r>
            <a:r>
              <a:rPr lang="ja-JP" altLang="en-US" dirty="0"/>
              <a:t>では</a:t>
            </a:r>
            <a:r>
              <a:rPr lang="en-US" altLang="ja-JP" dirty="0"/>
              <a:t>1.733MeV</a:t>
            </a:r>
            <a:r>
              <a:rPr lang="ja-JP" altLang="en-US" dirty="0"/>
              <a:t>のエネルギーで励起されます。</a:t>
            </a:r>
            <a:endParaRPr lang="en-US" altLang="ja-JP" dirty="0"/>
          </a:p>
          <a:p>
            <a:r>
              <a:rPr lang="en-US" altLang="ja-JP" dirty="0"/>
              <a:t>JAEA</a:t>
            </a:r>
            <a:r>
              <a:rPr lang="ja-JP" altLang="en-US" dirty="0"/>
              <a:t>ではこのガンマ線を電子線加速器とレーザービームを使って作り出す研究開発からスタートさせました。</a:t>
            </a:r>
            <a:endParaRPr kumimoji="1" lang="en-US" altLang="ja-JP" dirty="0"/>
          </a:p>
        </p:txBody>
      </p:sp>
      <p:sp>
        <p:nvSpPr>
          <p:cNvPr id="4" name="スライド番号プレースホルダ 3"/>
          <p:cNvSpPr>
            <a:spLocks noGrp="1"/>
          </p:cNvSpPr>
          <p:nvPr>
            <p:ph type="sldNum" sz="quarter" idx="10"/>
          </p:nvPr>
        </p:nvSpPr>
        <p:spPr/>
        <p:txBody>
          <a:bodyPr/>
          <a:lstStyle/>
          <a:p>
            <a:pPr>
              <a:defRPr/>
            </a:pPr>
            <a:fld id="{6A130E74-DE02-4040-BBD6-3DCD1180C607}" type="slidenum">
              <a:rPr lang="ja-JP" altLang="en-US" smtClean="0"/>
              <a:pPr>
                <a:defRPr/>
              </a:pPr>
              <a:t>10</a:t>
            </a:fld>
            <a:endParaRPr lang="ja-JP" altLang="en-US"/>
          </a:p>
        </p:txBody>
      </p:sp>
    </p:spTree>
    <p:extLst>
      <p:ext uri="{BB962C8B-B14F-4D97-AF65-F5344CB8AC3E}">
        <p14:creationId xmlns:p14="http://schemas.microsoft.com/office/powerpoint/2010/main" val="265819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fld id="{08C1D7F2-2E66-4DE7-8263-98E63900D73D}" type="datetime1">
              <a:rPr lang="ja-JP" altLang="en-US" smtClean="0"/>
              <a:t>2019/1/20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6972555" y="6463475"/>
            <a:ext cx="2133600" cy="365125"/>
          </a:xfrm>
          <a:prstGeom prst="rect">
            <a:avLst/>
          </a:prstGeom>
        </p:spPr>
        <p:txBody>
          <a:bodyPr/>
          <a:lstStyle>
            <a:lvl1pPr fontAlgn="base">
              <a:spcBef>
                <a:spcPct val="0"/>
              </a:spcBef>
              <a:spcAft>
                <a:spcPct val="0"/>
              </a:spcAft>
              <a:defRPr>
                <a:solidFill>
                  <a:prstClr val="black">
                    <a:tint val="75000"/>
                  </a:prstClr>
                </a:solidFill>
                <a:latin typeface="Trebuchet MS" pitchFamily="34" charset="0"/>
                <a:ea typeface="ＭＳ Ｐゴシック" charset="-128"/>
              </a:defRPr>
            </a:lvl1pPr>
          </a:lstStyle>
          <a:p>
            <a:pPr>
              <a:defRPr/>
            </a:pPr>
            <a:fld id="{A38C9FDD-E61B-46CB-AFC5-70C7789A48A3}" type="slidenum">
              <a:rPr lang="ja-JP" altLang="en-US"/>
              <a:pPr>
                <a:defRPr/>
              </a:pPr>
              <a:t>‹#›</a:t>
            </a:fld>
            <a:endParaRPr lang="ja-JP" altLang="en-US"/>
          </a:p>
        </p:txBody>
      </p:sp>
      <p:sp>
        <p:nvSpPr>
          <p:cNvPr id="9" name="テキスト ボックス 8"/>
          <p:cNvSpPr txBox="1">
            <a:spLocks noChangeArrowheads="1"/>
          </p:cNvSpPr>
          <p:nvPr userDrawn="1"/>
        </p:nvSpPr>
        <p:spPr bwMode="auto">
          <a:xfrm>
            <a:off x="8172450" y="-1588"/>
            <a:ext cx="9350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hangingPunct="1">
              <a:defRPr/>
            </a:pPr>
            <a:r>
              <a:rPr lang="en-US" altLang="ja-JP" sz="2400" b="1" dirty="0">
                <a:solidFill>
                  <a:srgbClr val="FFFFFF"/>
                </a:solidFill>
                <a:latin typeface="Calibri" pitchFamily="34" charset="0"/>
                <a:cs typeface="Arial" charset="0"/>
              </a:rPr>
              <a:t>ISCN</a:t>
            </a:r>
            <a:endParaRPr lang="ja-JP" altLang="en-US" sz="2400" b="1" dirty="0">
              <a:solidFill>
                <a:srgbClr val="FFFFFF"/>
              </a:solidFill>
              <a:latin typeface="Calibri" pitchFamily="34" charset="0"/>
              <a:cs typeface="Arial" charset="0"/>
            </a:endParaRPr>
          </a:p>
        </p:txBody>
      </p:sp>
    </p:spTree>
    <p:extLst>
      <p:ext uri="{BB962C8B-B14F-4D97-AF65-F5344CB8AC3E}">
        <p14:creationId xmlns:p14="http://schemas.microsoft.com/office/powerpoint/2010/main" val="167892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grpSp>
        <p:nvGrpSpPr>
          <p:cNvPr id="2" name="グループ化 7"/>
          <p:cNvGrpSpPr>
            <a:grpSpLocks/>
          </p:cNvGrpSpPr>
          <p:nvPr userDrawn="1"/>
        </p:nvGrpSpPr>
        <p:grpSpPr bwMode="auto">
          <a:xfrm>
            <a:off x="0" y="-1588"/>
            <a:ext cx="9144000" cy="6859588"/>
            <a:chOff x="0" y="-1505"/>
            <a:chExt cx="9144587" cy="6859505"/>
          </a:xfrm>
        </p:grpSpPr>
        <p:sp>
          <p:nvSpPr>
            <p:cNvPr id="3" name="正方形/長方形 2"/>
            <p:cNvSpPr/>
            <p:nvPr/>
          </p:nvSpPr>
          <p:spPr>
            <a:xfrm>
              <a:off x="0" y="83"/>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 name="正方形/長方形 3"/>
            <p:cNvSpPr/>
            <p:nvPr/>
          </p:nvSpPr>
          <p:spPr>
            <a:xfrm>
              <a:off x="0" y="6756401"/>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 name="フローチャート : 手操作入力 7"/>
            <p:cNvSpPr/>
            <p:nvPr/>
          </p:nvSpPr>
          <p:spPr>
            <a:xfrm rot="10800000">
              <a:off x="7957061" y="9608"/>
              <a:ext cx="1187526" cy="4921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8"/>
                <a:gd name="connsiteY0" fmla="*/ 5115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5115 h 10000"/>
                <a:gd name="connsiteX0" fmla="*/ 34 w 10004"/>
                <a:gd name="connsiteY0" fmla="*/ 6233 h 10000"/>
                <a:gd name="connsiteX1" fmla="*/ 10004 w 10004"/>
                <a:gd name="connsiteY1" fmla="*/ 0 h 10000"/>
                <a:gd name="connsiteX2" fmla="*/ 10004 w 10004"/>
                <a:gd name="connsiteY2" fmla="*/ 10000 h 10000"/>
                <a:gd name="connsiteX3" fmla="*/ 4 w 10004"/>
                <a:gd name="connsiteY3" fmla="*/ 10000 h 10000"/>
                <a:gd name="connsiteX4" fmla="*/ 34 w 10004"/>
                <a:gd name="connsiteY4" fmla="*/ 6233 h 10000"/>
                <a:gd name="connsiteX0" fmla="*/ 34 w 10004"/>
                <a:gd name="connsiteY0" fmla="*/ 2639 h 6406"/>
                <a:gd name="connsiteX1" fmla="*/ 9975 w 10004"/>
                <a:gd name="connsiteY1" fmla="*/ 0 h 6406"/>
                <a:gd name="connsiteX2" fmla="*/ 10004 w 10004"/>
                <a:gd name="connsiteY2" fmla="*/ 6406 h 6406"/>
                <a:gd name="connsiteX3" fmla="*/ 4 w 10004"/>
                <a:gd name="connsiteY3" fmla="*/ 6406 h 6406"/>
                <a:gd name="connsiteX4" fmla="*/ 34 w 10004"/>
                <a:gd name="connsiteY4" fmla="*/ 2639 h 6406"/>
                <a:gd name="connsiteX0" fmla="*/ 0 w 10024"/>
                <a:gd name="connsiteY0" fmla="*/ 0 h 11366"/>
                <a:gd name="connsiteX1" fmla="*/ 9995 w 10024"/>
                <a:gd name="connsiteY1" fmla="*/ 1366 h 11366"/>
                <a:gd name="connsiteX2" fmla="*/ 10024 w 10024"/>
                <a:gd name="connsiteY2" fmla="*/ 11366 h 11366"/>
                <a:gd name="connsiteX3" fmla="*/ 28 w 10024"/>
                <a:gd name="connsiteY3" fmla="*/ 11366 h 11366"/>
                <a:gd name="connsiteX4" fmla="*/ 0 w 10024"/>
                <a:gd name="connsiteY4" fmla="*/ 0 h 11366"/>
                <a:gd name="connsiteX0" fmla="*/ 0 w 10024"/>
                <a:gd name="connsiteY0" fmla="*/ 0 h 11366"/>
                <a:gd name="connsiteX1" fmla="*/ 9995 w 10024"/>
                <a:gd name="connsiteY1" fmla="*/ 6104 h 11366"/>
                <a:gd name="connsiteX2" fmla="*/ 10024 w 10024"/>
                <a:gd name="connsiteY2" fmla="*/ 11366 h 11366"/>
                <a:gd name="connsiteX3" fmla="*/ 28 w 10024"/>
                <a:gd name="connsiteY3" fmla="*/ 11366 h 11366"/>
                <a:gd name="connsiteX4" fmla="*/ 0 w 10024"/>
                <a:gd name="connsiteY4" fmla="*/ 0 h 11366"/>
                <a:gd name="connsiteX0" fmla="*/ 7 w 10002"/>
                <a:gd name="connsiteY0" fmla="*/ 0 h 7127"/>
                <a:gd name="connsiteX1" fmla="*/ 9973 w 10002"/>
                <a:gd name="connsiteY1" fmla="*/ 1865 h 7127"/>
                <a:gd name="connsiteX2" fmla="*/ 10002 w 10002"/>
                <a:gd name="connsiteY2" fmla="*/ 7127 h 7127"/>
                <a:gd name="connsiteX3" fmla="*/ 6 w 10002"/>
                <a:gd name="connsiteY3" fmla="*/ 7127 h 7127"/>
                <a:gd name="connsiteX4" fmla="*/ 7 w 10002"/>
                <a:gd name="connsiteY4" fmla="*/ 0 h 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7127">
                  <a:moveTo>
                    <a:pt x="7" y="0"/>
                  </a:moveTo>
                  <a:lnTo>
                    <a:pt x="9973" y="1865"/>
                  </a:lnTo>
                  <a:cubicBezTo>
                    <a:pt x="9983" y="5198"/>
                    <a:pt x="9992" y="3794"/>
                    <a:pt x="10002" y="7127"/>
                  </a:cubicBezTo>
                  <a:lnTo>
                    <a:pt x="6" y="7127"/>
                  </a:lnTo>
                  <a:cubicBezTo>
                    <a:pt x="-13" y="4586"/>
                    <a:pt x="26" y="2541"/>
                    <a:pt x="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 name="テキスト ボックス 5"/>
            <p:cNvSpPr txBox="1">
              <a:spLocks noChangeArrowheads="1"/>
            </p:cNvSpPr>
            <p:nvPr/>
          </p:nvSpPr>
          <p:spPr bwMode="auto">
            <a:xfrm>
              <a:off x="8172975" y="-1505"/>
              <a:ext cx="935098" cy="461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hangingPunct="1">
                <a:defRPr/>
              </a:pPr>
              <a:r>
                <a:rPr lang="en-US" altLang="ja-JP" sz="2400" b="1">
                  <a:solidFill>
                    <a:srgbClr val="FFFFFF"/>
                  </a:solidFill>
                  <a:latin typeface="Calibri" pitchFamily="34" charset="0"/>
                  <a:cs typeface="Arial" charset="0"/>
                </a:rPr>
                <a:t>ISCN</a:t>
              </a:r>
              <a:endParaRPr lang="ja-JP" altLang="en-US" sz="2400" b="1">
                <a:solidFill>
                  <a:srgbClr val="FFFFFF"/>
                </a:solidFill>
                <a:latin typeface="Calibri" pitchFamily="34" charset="0"/>
                <a:cs typeface="Arial" charset="0"/>
              </a:endParaRPr>
            </a:p>
          </p:txBody>
        </p:sp>
      </p:grpSp>
      <p:sp>
        <p:nvSpPr>
          <p:cNvPr id="7" name="日付プレースホルダー 1"/>
          <p:cNvSpPr>
            <a:spLocks noGrp="1"/>
          </p:cNvSpPr>
          <p:nvPr>
            <p:ph type="dt" sz="half" idx="10"/>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fld id="{C5F6EB00-429B-4B5E-ABD7-51A1FD7A44A6}" type="datetime1">
              <a:rPr lang="ja-JP" altLang="en-US" smtClean="0"/>
              <a:t>2019/1/20</a:t>
            </a:fld>
            <a:endParaRPr lang="ja-JP" altLang="en-US"/>
          </a:p>
        </p:txBody>
      </p:sp>
      <p:sp>
        <p:nvSpPr>
          <p:cNvPr id="8" name="フッター プレースホルダー 2"/>
          <p:cNvSpPr>
            <a:spLocks noGrp="1"/>
          </p:cNvSpPr>
          <p:nvPr>
            <p:ph type="ftr" sz="quarter" idx="11"/>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endParaRPr lang="ja-JP" altLang="en-US"/>
          </a:p>
        </p:txBody>
      </p:sp>
      <p:sp>
        <p:nvSpPr>
          <p:cNvPr id="9" name="スライド番号プレースホルダー 10"/>
          <p:cNvSpPr>
            <a:spLocks noGrp="1"/>
          </p:cNvSpPr>
          <p:nvPr>
            <p:ph type="sldNum" sz="quarter" idx="12"/>
          </p:nvPr>
        </p:nvSpPr>
        <p:spPr>
          <a:xfrm>
            <a:off x="6973824" y="6466459"/>
            <a:ext cx="2133600" cy="365125"/>
          </a:xfrm>
          <a:prstGeom prst="rect">
            <a:avLst/>
          </a:prstGeom>
        </p:spPr>
        <p:txBody>
          <a:bodyPr/>
          <a:lstStyle>
            <a:lvl1pPr>
              <a:defRPr sz="1200">
                <a:solidFill>
                  <a:schemeClr val="bg1">
                    <a:lumMod val="50000"/>
                  </a:schemeClr>
                </a:solidFill>
                <a:latin typeface="+mj-lt"/>
              </a:defRPr>
            </a:lvl1pPr>
          </a:lstStyle>
          <a:p>
            <a:pPr>
              <a:defRPr/>
            </a:pPr>
            <a:fld id="{AC2029DB-769A-4A54-BAFF-5643F21FC413}" type="slidenum">
              <a:rPr lang="ja-JP" altLang="en-US" smtClean="0"/>
              <a:pPr>
                <a:defRPr/>
              </a:pPr>
              <a:t>‹#›</a:t>
            </a:fld>
            <a:endParaRPr lang="ja-JP" altLang="en-US" dirty="0"/>
          </a:p>
        </p:txBody>
      </p:sp>
    </p:spTree>
    <p:extLst>
      <p:ext uri="{BB962C8B-B14F-4D97-AF65-F5344CB8AC3E}">
        <p14:creationId xmlns:p14="http://schemas.microsoft.com/office/powerpoint/2010/main" val="140675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0737AD4-5F43-4627-B79B-F7DC5E17A337}" type="datetimeFigureOut">
              <a:rPr kumimoji="1" lang="ja-JP" altLang="en-US" smtClean="0"/>
              <a:t>2019/1/20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BB8EDB8-486D-46FB-8C25-AEB78D1B035F}" type="slidenum">
              <a:rPr kumimoji="1" lang="ja-JP" altLang="en-US" smtClean="0"/>
              <a:t>‹#›</a:t>
            </a:fld>
            <a:endParaRPr kumimoji="1" lang="ja-JP" altLang="en-US"/>
          </a:p>
        </p:txBody>
      </p:sp>
    </p:spTree>
    <p:extLst>
      <p:ext uri="{BB962C8B-B14F-4D97-AF65-F5344CB8AC3E}">
        <p14:creationId xmlns:p14="http://schemas.microsoft.com/office/powerpoint/2010/main" val="613501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cs typeface="+mn-cs"/>
              </a:defRPr>
            </a:lvl1pPr>
          </a:lstStyle>
          <a:p>
            <a:pPr>
              <a:defRPr/>
            </a:pPr>
            <a:fld id="{F69D17CE-37A5-4AEB-98EB-EC5B64C117A5}" type="datetime1">
              <a:rPr lang="ja-JP" altLang="en-US" smtClean="0"/>
              <a:t>2019/1/20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cs typeface="+mn-cs"/>
              </a:defRPr>
            </a:lvl1pPr>
          </a:lstStyle>
          <a:p>
            <a:pPr>
              <a:defRPr/>
            </a:pPr>
            <a:endParaRPr lang="ja-JP" altLang="en-US"/>
          </a:p>
        </p:txBody>
      </p:sp>
      <p:sp>
        <p:nvSpPr>
          <p:cNvPr id="7" name="正方形/長方形 6"/>
          <p:cNvSpPr/>
          <p:nvPr userDrawn="1"/>
        </p:nvSpPr>
        <p:spPr>
          <a:xfrm>
            <a:off x="0" y="0"/>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9" name="スライド番号プレースホルダー 10"/>
          <p:cNvSpPr>
            <a:spLocks noGrp="1"/>
          </p:cNvSpPr>
          <p:nvPr>
            <p:ph type="sldNum" sz="quarter" idx="4"/>
          </p:nvPr>
        </p:nvSpPr>
        <p:spPr>
          <a:xfrm>
            <a:off x="6973824" y="6466459"/>
            <a:ext cx="2133600" cy="365125"/>
          </a:xfrm>
          <a:prstGeom prst="rect">
            <a:avLst/>
          </a:prstGeom>
        </p:spPr>
        <p:txBody>
          <a:bodyPr/>
          <a:lstStyle>
            <a:lvl1pPr algn="r">
              <a:defRPr sz="1600"/>
            </a:lvl1pPr>
          </a:lstStyle>
          <a:p>
            <a:pPr>
              <a:defRPr/>
            </a:pPr>
            <a:fld id="{AC2029DB-769A-4A54-BAFF-5643F21FC413}"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5021" r:id="rId1"/>
    <p:sldLayoutId id="2147485022" r:id="rId2"/>
    <p:sldLayoutId id="2147485026" r:id="rId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ur.wikipedia.org/wiki/&#1606;&#1608;&#1740;&#1575;&#1578;&#1740;_&#1575;&#1606;&#1588;&#1602;&#1575;&#1602;"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commons.wikimedia.org/wiki/file:world-trade-center_9-11.jpg" TargetMode="External"/><Relationship Id="rId13"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hyperlink" Target="http://free-illustrations.gatag.net/tag/%E8%88%AA%E7%A9%BA%E6%A9%9F-%E9%A3%9B%E8%A1%8C%E6%A9%9F?ssort=__reaction_buttons_4__________-pm&amp;sdir=desc" TargetMode="External"/><Relationship Id="rId17" Type="http://schemas.openxmlformats.org/officeDocument/2006/relationships/image" Target="../media/image11.png"/><Relationship Id="rId2" Type="http://schemas.openxmlformats.org/officeDocument/2006/relationships/image" Target="../media/image3.emf"/><Relationship Id="rId16" Type="http://schemas.openxmlformats.org/officeDocument/2006/relationships/hyperlink" Target="http://free-illustrations.gatag.net/tag/%e7%bc%b6" TargetMode="External"/><Relationship Id="rId1" Type="http://schemas.openxmlformats.org/officeDocument/2006/relationships/slideLayout" Target="../slideLayouts/slideLayout2.xml"/><Relationship Id="rId6" Type="http://schemas.openxmlformats.org/officeDocument/2006/relationships/hyperlink" Target="http://ja.wikipedia.org/wiki/&#25918;&#23556;&#33021;" TargetMode="External"/><Relationship Id="rId11" Type="http://schemas.openxmlformats.org/officeDocument/2006/relationships/image" Target="../media/image8.jpeg"/><Relationship Id="rId5" Type="http://schemas.openxmlformats.org/officeDocument/2006/relationships/image" Target="../media/image5.png"/><Relationship Id="rId15" Type="http://schemas.openxmlformats.org/officeDocument/2006/relationships/image" Target="../media/image10.jpeg"/><Relationship Id="rId10" Type="http://schemas.openxmlformats.org/officeDocument/2006/relationships/hyperlink" Target="http://free-illustrations.gatag.net/tag/%e8%b2%a8%e7%89%a9%e8%88%b9" TargetMode="External"/><Relationship Id="rId4" Type="http://schemas.openxmlformats.org/officeDocument/2006/relationships/hyperlink" Target="http://www.tecnicosradiologia.com/2013/10/recomendaciones-de-la-iaea-para-la.html" TargetMode="External"/><Relationship Id="rId9" Type="http://schemas.openxmlformats.org/officeDocument/2006/relationships/image" Target="../media/image7.jpeg"/><Relationship Id="rId14" Type="http://schemas.openxmlformats.org/officeDocument/2006/relationships/hyperlink" Target="http://nl.wikipedia.org/wiki/bestand:red_x.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a:spLocks noChangeArrowheads="1"/>
          </p:cNvSpPr>
          <p:nvPr/>
        </p:nvSpPr>
        <p:spPr bwMode="auto">
          <a:xfrm>
            <a:off x="-36793" y="409814"/>
            <a:ext cx="9144000" cy="2554545"/>
          </a:xfrm>
          <a:prstGeom prst="rect">
            <a:avLst/>
          </a:prstGeom>
          <a:noFill/>
          <a:extLst/>
        </p:spPr>
        <p:txBody>
          <a:bodyPr wrap="square" rtlCol="0">
            <a:spAutoFit/>
          </a:bodyPr>
          <a:lstStyle>
            <a:defPPr>
              <a:defRPr lang="ja-JP"/>
            </a:defPPr>
            <a:lvl1pPr marL="0" algn="ctr" defTabSz="914400" eaLnBrk="1" latinLnBrk="0" hangingPunct="1">
              <a:defRPr sz="4000" b="1">
                <a:effectLst>
                  <a:outerShdw blurRad="38100" dist="38100" dir="2700000" algn="tl">
                    <a:srgbClr val="000000">
                      <a:alpha val="43137"/>
                    </a:srgbClr>
                  </a:outerShdw>
                </a:effectLst>
                <a:latin typeface="+mj-lt"/>
                <a:ea typeface="+mn-ea"/>
                <a:cs typeface="Arial"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en-US" altLang="ja-JP" dirty="0" smtClean="0"/>
              <a:t>Nuclear Data Required for Development </a:t>
            </a:r>
            <a:r>
              <a:rPr lang="en-US" altLang="ja-JP" dirty="0"/>
              <a:t>of </a:t>
            </a:r>
            <a:r>
              <a:rPr lang="en-US" altLang="ja-JP" dirty="0" smtClean="0"/>
              <a:t>Detection </a:t>
            </a:r>
            <a:r>
              <a:rPr lang="en-US" altLang="ja-JP" dirty="0"/>
              <a:t>and Measurement Technologies for Nuclear Non-proliferation and Security at JAEA</a:t>
            </a:r>
            <a:endParaRPr lang="en-US" altLang="ja-JP" sz="3200" dirty="0"/>
          </a:p>
        </p:txBody>
      </p:sp>
      <p:sp>
        <p:nvSpPr>
          <p:cNvPr id="10" name="正方形/長方形 9"/>
          <p:cNvSpPr/>
          <p:nvPr/>
        </p:nvSpPr>
        <p:spPr>
          <a:xfrm>
            <a:off x="0" y="4858260"/>
            <a:ext cx="9144000" cy="1999740"/>
          </a:xfrm>
          <a:prstGeom prst="rect">
            <a:avLst/>
          </a:prstGeom>
          <a:solidFill>
            <a:srgbClr val="0066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9299" y="5165632"/>
            <a:ext cx="9144000" cy="1384995"/>
          </a:xfrm>
          <a:prstGeom prst="rect">
            <a:avLst/>
          </a:prstGeom>
          <a:noFill/>
        </p:spPr>
        <p:txBody>
          <a:bodyPr wrap="square" rtlCol="0">
            <a:spAutoFit/>
          </a:bodyPr>
          <a:lstStyle/>
          <a:p>
            <a:pPr algn="ctr"/>
            <a:r>
              <a:rPr lang="en-US" altLang="ja-JP" sz="3200" b="1" dirty="0" err="1" smtClean="0">
                <a:solidFill>
                  <a:schemeClr val="bg1"/>
                </a:solidFill>
                <a:latin typeface="+mj-lt"/>
                <a:ea typeface="+mj-ea"/>
              </a:rPr>
              <a:t>Mitsuo</a:t>
            </a:r>
            <a:r>
              <a:rPr lang="en-US" altLang="ja-JP" sz="3200" b="1" dirty="0" smtClean="0">
                <a:solidFill>
                  <a:schemeClr val="bg1"/>
                </a:solidFill>
                <a:latin typeface="+mj-lt"/>
                <a:ea typeface="+mj-ea"/>
              </a:rPr>
              <a:t> Koizumi</a:t>
            </a:r>
            <a:r>
              <a:rPr lang="ja-JP" altLang="en-US" sz="3200" b="1" dirty="0">
                <a:solidFill>
                  <a:schemeClr val="bg1"/>
                </a:solidFill>
                <a:latin typeface="+mj-lt"/>
                <a:ea typeface="+mj-ea"/>
              </a:rPr>
              <a:t> </a:t>
            </a:r>
            <a:r>
              <a:rPr lang="en-US" altLang="ja-JP" sz="3200" b="1" dirty="0" smtClean="0">
                <a:solidFill>
                  <a:schemeClr val="bg1"/>
                </a:solidFill>
                <a:latin typeface="+mj-lt"/>
                <a:ea typeface="+mj-ea"/>
              </a:rPr>
              <a:t>and Douglas C. Rodriguez </a:t>
            </a:r>
          </a:p>
          <a:p>
            <a:pPr algn="ctr"/>
            <a:r>
              <a:rPr lang="en-US" altLang="ja-JP" sz="2800" b="1" dirty="0">
                <a:solidFill>
                  <a:schemeClr val="bg1"/>
                </a:solidFill>
                <a:latin typeface="+mj-lt"/>
                <a:ea typeface="+mj-ea"/>
              </a:rPr>
              <a:t>Workshop for Applied Nuclear Data Activities (</a:t>
            </a:r>
            <a:r>
              <a:rPr lang="en-US" altLang="ja-JP" sz="2800" b="1" dirty="0" smtClean="0">
                <a:solidFill>
                  <a:schemeClr val="bg1"/>
                </a:solidFill>
                <a:latin typeface="+mj-lt"/>
                <a:ea typeface="+mj-ea"/>
              </a:rPr>
              <a:t>WANDA)</a:t>
            </a:r>
            <a:endParaRPr lang="en-US" altLang="ja-JP" sz="2000" b="1" dirty="0">
              <a:solidFill>
                <a:schemeClr val="bg1"/>
              </a:solidFill>
              <a:latin typeface="+mj-lt"/>
              <a:ea typeface="+mj-ea"/>
            </a:endParaRPr>
          </a:p>
          <a:p>
            <a:pPr algn="ctr"/>
            <a:r>
              <a:rPr lang="en-US" altLang="ja-JP" sz="2400" b="1" dirty="0" smtClean="0">
                <a:solidFill>
                  <a:schemeClr val="bg1"/>
                </a:solidFill>
                <a:latin typeface="+mj-lt"/>
                <a:ea typeface="+mj-ea"/>
              </a:rPr>
              <a:t>22-24 </a:t>
            </a:r>
            <a:r>
              <a:rPr lang="en-US" altLang="ja-JP" sz="2400" b="1" dirty="0">
                <a:solidFill>
                  <a:schemeClr val="bg1"/>
                </a:solidFill>
                <a:latin typeface="+mj-lt"/>
                <a:ea typeface="+mj-ea"/>
              </a:rPr>
              <a:t>January 2019 </a:t>
            </a:r>
            <a:r>
              <a:rPr lang="en-US" altLang="ja-JP" sz="2400" b="1" dirty="0" smtClean="0">
                <a:solidFill>
                  <a:schemeClr val="bg1"/>
                </a:solidFill>
                <a:latin typeface="+mj-lt"/>
                <a:ea typeface="+mj-ea"/>
              </a:rPr>
              <a:t>,</a:t>
            </a:r>
            <a:r>
              <a:rPr lang="en-US" altLang="ja-JP" sz="2400" b="1" dirty="0">
                <a:solidFill>
                  <a:schemeClr val="bg1"/>
                </a:solidFill>
                <a:latin typeface="+mj-lt"/>
                <a:ea typeface="+mj-ea"/>
              </a:rPr>
              <a:t> </a:t>
            </a:r>
            <a:r>
              <a:rPr lang="en-US" altLang="ja-JP" sz="2400" b="1" dirty="0" smtClean="0">
                <a:solidFill>
                  <a:schemeClr val="bg1"/>
                </a:solidFill>
                <a:latin typeface="+mj-lt"/>
                <a:ea typeface="+mj-ea"/>
              </a:rPr>
              <a:t>Washington</a:t>
            </a:r>
            <a:r>
              <a:rPr lang="en-US" altLang="ja-JP" sz="2400" b="1" dirty="0">
                <a:solidFill>
                  <a:schemeClr val="bg1"/>
                </a:solidFill>
                <a:latin typeface="+mj-lt"/>
                <a:ea typeface="+mj-ea"/>
              </a:rPr>
              <a:t>, </a:t>
            </a:r>
            <a:r>
              <a:rPr lang="en-US" altLang="ja-JP" sz="2400" b="1" dirty="0" smtClean="0">
                <a:solidFill>
                  <a:schemeClr val="bg1"/>
                </a:solidFill>
                <a:latin typeface="+mj-lt"/>
                <a:ea typeface="+mj-ea"/>
              </a:rPr>
              <a:t>DC,</a:t>
            </a:r>
            <a:r>
              <a:rPr lang="ja-JP" altLang="en-US" sz="2400" b="1" dirty="0">
                <a:solidFill>
                  <a:schemeClr val="bg1"/>
                </a:solidFill>
                <a:latin typeface="+mj-lt"/>
                <a:ea typeface="+mj-ea"/>
              </a:rPr>
              <a:t> </a:t>
            </a:r>
            <a:r>
              <a:rPr lang="en-US" altLang="ja-JP" sz="2400" b="1" dirty="0" smtClean="0">
                <a:solidFill>
                  <a:schemeClr val="bg1"/>
                </a:solidFill>
                <a:latin typeface="+mj-lt"/>
                <a:ea typeface="+mj-ea"/>
              </a:rPr>
              <a:t>USA</a:t>
            </a:r>
            <a:endParaRPr lang="en-US" altLang="ja-JP" sz="2400" b="1" dirty="0">
              <a:solidFill>
                <a:schemeClr val="bg1"/>
              </a:solidFill>
              <a:latin typeface="+mj-lt"/>
              <a:ea typeface="+mj-ea"/>
            </a:endParaRPr>
          </a:p>
        </p:txBody>
      </p:sp>
      <p:grpSp>
        <p:nvGrpSpPr>
          <p:cNvPr id="17" name="グループ化 16"/>
          <p:cNvGrpSpPr/>
          <p:nvPr/>
        </p:nvGrpSpPr>
        <p:grpSpPr>
          <a:xfrm>
            <a:off x="1257937" y="3183510"/>
            <a:ext cx="6628126" cy="1440160"/>
            <a:chOff x="0" y="-67755"/>
            <a:chExt cx="6628245" cy="1440448"/>
          </a:xfrm>
        </p:grpSpPr>
        <p:sp>
          <p:nvSpPr>
            <p:cNvPr id="18" name="テキスト ボックス 22"/>
            <p:cNvSpPr txBox="1"/>
            <p:nvPr/>
          </p:nvSpPr>
          <p:spPr>
            <a:xfrm>
              <a:off x="1020666" y="-67755"/>
              <a:ext cx="4168140" cy="708028"/>
            </a:xfrm>
            <a:prstGeom prst="rect">
              <a:avLst/>
            </a:prstGeom>
            <a:noFill/>
          </p:spPr>
          <p:txBody>
            <a:bodyPr wrap="square" rtlCol="0">
              <a:spAutoFit/>
            </a:bodyPr>
            <a:lstStyle/>
            <a:p>
              <a:pPr fontAlgn="base">
                <a:spcAft>
                  <a:spcPts val="0"/>
                </a:spcAft>
              </a:pPr>
              <a:r>
                <a:rPr kumimoji="1" lang="en-US" sz="2000" b="1" i="1" kern="1200" dirty="0">
                  <a:solidFill>
                    <a:srgbClr val="000000"/>
                  </a:solidFill>
                  <a:effectLst/>
                  <a:latin typeface="Calibri" pitchFamily="34" charset="0"/>
                  <a:cs typeface="Times New Roman"/>
                </a:rPr>
                <a:t>Integrated Support Center for Nuclear Nonproliferation and Nuclear Security</a:t>
              </a:r>
              <a:endParaRPr lang="ja-JP" sz="2000" dirty="0">
                <a:effectLst/>
                <a:latin typeface="Calibri" pitchFamily="34" charset="0"/>
                <a:cs typeface="ＭＳ Ｐゴシック"/>
              </a:endParaRPr>
            </a:p>
          </p:txBody>
        </p:sp>
        <p:sp>
          <p:nvSpPr>
            <p:cNvPr id="19" name="テキスト ボックス 23"/>
            <p:cNvSpPr txBox="1"/>
            <p:nvPr/>
          </p:nvSpPr>
          <p:spPr>
            <a:xfrm>
              <a:off x="1349791" y="796514"/>
              <a:ext cx="3855076" cy="461757"/>
            </a:xfrm>
            <a:prstGeom prst="rect">
              <a:avLst/>
            </a:prstGeom>
            <a:noFill/>
          </p:spPr>
          <p:txBody>
            <a:bodyPr wrap="square" rtlCol="0">
              <a:spAutoFit/>
            </a:bodyPr>
            <a:lstStyle/>
            <a:p>
              <a:pPr fontAlgn="base">
                <a:spcAft>
                  <a:spcPts val="0"/>
                </a:spcAft>
              </a:pPr>
              <a:r>
                <a:rPr kumimoji="1" lang="en-US" sz="2400" b="1" i="1" kern="1200" dirty="0">
                  <a:solidFill>
                    <a:srgbClr val="000000"/>
                  </a:solidFill>
                  <a:effectLst/>
                  <a:latin typeface="Calibri" pitchFamily="34" charset="0"/>
                  <a:cs typeface="Times New Roman"/>
                </a:rPr>
                <a:t>Japan Atomic Energy Agency </a:t>
              </a:r>
              <a:endParaRPr lang="ja-JP" sz="2400" dirty="0">
                <a:effectLst/>
                <a:latin typeface="Calibri" pitchFamily="34" charset="0"/>
                <a:cs typeface="ＭＳ Ｐゴシック"/>
              </a:endParaRPr>
            </a:p>
          </p:txBody>
        </p:sp>
        <p:pic>
          <p:nvPicPr>
            <p:cNvPr id="20" name="Picture 4" descr="logo_jaea_透過"/>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7061" y="724621"/>
              <a:ext cx="1461184" cy="648072"/>
            </a:xfrm>
            <a:prstGeom prst="rect">
              <a:avLst/>
            </a:prstGeom>
            <a:noFill/>
            <a:ln w="9525">
              <a:noFill/>
              <a:miter lim="800000"/>
              <a:headEnd/>
              <a:tailEnd/>
            </a:ln>
          </p:spPr>
        </p:pic>
        <p:cxnSp>
          <p:nvCxnSpPr>
            <p:cNvPr id="21" name="直線コネクタ 20"/>
            <p:cNvCxnSpPr/>
            <p:nvPr/>
          </p:nvCxnSpPr>
          <p:spPr>
            <a:xfrm>
              <a:off x="0" y="660190"/>
              <a:ext cx="6628243" cy="0"/>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2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6446" y="2967486"/>
            <a:ext cx="884067" cy="878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テキスト ボックス 1">
            <a:extLst>
              <a:ext uri="{FF2B5EF4-FFF2-40B4-BE49-F238E27FC236}">
                <a16:creationId xmlns:a16="http://schemas.microsoft.com/office/drawing/2014/main" xmlns="" id="{FD25C8B7-F766-46FA-B3CB-63347B23976A}"/>
              </a:ext>
            </a:extLst>
          </p:cNvPr>
          <p:cNvSpPr txBox="1"/>
          <p:nvPr/>
        </p:nvSpPr>
        <p:spPr>
          <a:xfrm>
            <a:off x="8018371" y="-17525"/>
            <a:ext cx="803425" cy="338554"/>
          </a:xfrm>
          <a:prstGeom prst="rect">
            <a:avLst/>
          </a:prstGeom>
          <a:noFill/>
        </p:spPr>
        <p:txBody>
          <a:bodyPr wrap="none" rtlCol="0">
            <a:spAutoFit/>
          </a:bodyPr>
          <a:lstStyle/>
          <a:p>
            <a:r>
              <a:rPr kumimoji="1" lang="en-US" altLang="ja-JP" sz="1600" dirty="0" smtClean="0"/>
              <a:t>15 </a:t>
            </a:r>
            <a:r>
              <a:rPr kumimoji="1" lang="en-US" altLang="ja-JP" sz="1600" dirty="0"/>
              <a:t>min</a:t>
            </a:r>
            <a:endParaRPr kumimoji="1" lang="ja-JP" altLang="en-US" sz="1600" dirty="0"/>
          </a:p>
        </p:txBody>
      </p:sp>
    </p:spTree>
    <p:extLst>
      <p:ext uri="{BB962C8B-B14F-4D97-AF65-F5344CB8AC3E}">
        <p14:creationId xmlns:p14="http://schemas.microsoft.com/office/powerpoint/2010/main" val="79410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柱 11"/>
          <p:cNvSpPr/>
          <p:nvPr/>
        </p:nvSpPr>
        <p:spPr>
          <a:xfrm>
            <a:off x="4085857" y="2588110"/>
            <a:ext cx="789715" cy="84089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スライド番号プレースホルダー 1"/>
          <p:cNvSpPr>
            <a:spLocks noGrp="1"/>
          </p:cNvSpPr>
          <p:nvPr>
            <p:ph type="sldNum" sz="quarter" idx="12"/>
          </p:nvPr>
        </p:nvSpPr>
        <p:spPr/>
        <p:txBody>
          <a:bodyPr/>
          <a:lstStyle/>
          <a:p>
            <a:pPr>
              <a:defRPr/>
            </a:pPr>
            <a:fld id="{AC2029DB-769A-4A54-BAFF-5643F21FC413}" type="slidenum">
              <a:rPr lang="ja-JP" altLang="en-US" smtClean="0"/>
              <a:pPr>
                <a:defRPr/>
              </a:pPr>
              <a:t>9</a:t>
            </a:fld>
            <a:endParaRPr lang="ja-JP" altLang="en-US" dirty="0"/>
          </a:p>
        </p:txBody>
      </p:sp>
      <p:sp>
        <p:nvSpPr>
          <p:cNvPr id="6" name="正方形/長方形 5"/>
          <p:cNvSpPr/>
          <p:nvPr/>
        </p:nvSpPr>
        <p:spPr>
          <a:xfrm>
            <a:off x="405789" y="253933"/>
            <a:ext cx="7861889" cy="1384995"/>
          </a:xfrm>
          <a:prstGeom prst="rect">
            <a:avLst/>
          </a:prstGeom>
        </p:spPr>
        <p:txBody>
          <a:bodyPr wrap="square">
            <a:spAutoFit/>
          </a:bodyPr>
          <a:lstStyle/>
          <a:p>
            <a:pPr algn="ctr"/>
            <a:r>
              <a:rPr lang="en-US" altLang="ja-JP" sz="2800" b="1" dirty="0" smtClean="0"/>
              <a:t>2. Development Projects for Detection and Measurement of NM for Nuclear non-proliferation and Security </a:t>
            </a:r>
          </a:p>
        </p:txBody>
      </p:sp>
      <p:sp>
        <p:nvSpPr>
          <p:cNvPr id="7" name="正方形/長方形 6"/>
          <p:cNvSpPr/>
          <p:nvPr/>
        </p:nvSpPr>
        <p:spPr>
          <a:xfrm>
            <a:off x="221876" y="1935416"/>
            <a:ext cx="8426346" cy="461665"/>
          </a:xfrm>
          <a:prstGeom prst="rect">
            <a:avLst/>
          </a:prstGeom>
        </p:spPr>
        <p:txBody>
          <a:bodyPr wrap="none">
            <a:spAutoFit/>
          </a:bodyPr>
          <a:lstStyle/>
          <a:p>
            <a:pPr algn="ctr"/>
            <a:r>
              <a:rPr lang="en-US" altLang="ja-JP" sz="2400" b="1" dirty="0" smtClean="0"/>
              <a:t>Active </a:t>
            </a:r>
            <a:r>
              <a:rPr lang="en-US" altLang="ja-JP" sz="2400" b="1" dirty="0"/>
              <a:t>Interrogation </a:t>
            </a:r>
            <a:r>
              <a:rPr lang="en-US" altLang="ja-JP" sz="2400" b="1" dirty="0" smtClean="0"/>
              <a:t>Nondestructive Assay (NDA) Methods</a:t>
            </a:r>
            <a:endParaRPr lang="ja-JP" altLang="en-US" sz="2400" b="1" dirty="0"/>
          </a:p>
        </p:txBody>
      </p:sp>
      <p:sp>
        <p:nvSpPr>
          <p:cNvPr id="10" name="爆発 1 9"/>
          <p:cNvSpPr/>
          <p:nvPr/>
        </p:nvSpPr>
        <p:spPr>
          <a:xfrm>
            <a:off x="4190537" y="2864169"/>
            <a:ext cx="578094" cy="41931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直線矢印コネクタ 8"/>
          <p:cNvCxnSpPr/>
          <p:nvPr/>
        </p:nvCxnSpPr>
        <p:spPr>
          <a:xfrm flipV="1">
            <a:off x="2390021" y="3040545"/>
            <a:ext cx="1995514" cy="3725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905892" y="2829087"/>
            <a:ext cx="1972015" cy="369332"/>
          </a:xfrm>
          <a:prstGeom prst="rect">
            <a:avLst/>
          </a:prstGeom>
          <a:noFill/>
        </p:spPr>
        <p:txBody>
          <a:bodyPr wrap="none" rtlCol="0">
            <a:spAutoFit/>
          </a:bodyPr>
          <a:lstStyle/>
          <a:p>
            <a:r>
              <a:rPr lang="en-US" dirty="0" smtClean="0"/>
              <a:t>incident particle </a:t>
            </a:r>
            <a:endParaRPr lang="en-US" dirty="0"/>
          </a:p>
        </p:txBody>
      </p:sp>
      <p:sp>
        <p:nvSpPr>
          <p:cNvPr id="13" name="テキスト ボックス 12"/>
          <p:cNvSpPr txBox="1"/>
          <p:nvPr/>
        </p:nvSpPr>
        <p:spPr>
          <a:xfrm>
            <a:off x="4022567" y="3459856"/>
            <a:ext cx="914033" cy="369332"/>
          </a:xfrm>
          <a:prstGeom prst="rect">
            <a:avLst/>
          </a:prstGeom>
          <a:noFill/>
        </p:spPr>
        <p:txBody>
          <a:bodyPr wrap="none" rtlCol="0">
            <a:spAutoFit/>
          </a:bodyPr>
          <a:lstStyle/>
          <a:p>
            <a:r>
              <a:rPr lang="en-US" dirty="0" smtClean="0"/>
              <a:t>sample</a:t>
            </a:r>
            <a:endParaRPr lang="en-US" dirty="0"/>
          </a:p>
        </p:txBody>
      </p:sp>
      <p:cxnSp>
        <p:nvCxnSpPr>
          <p:cNvPr id="15" name="直線矢印コネクタ 14"/>
          <p:cNvCxnSpPr/>
          <p:nvPr/>
        </p:nvCxnSpPr>
        <p:spPr>
          <a:xfrm flipV="1">
            <a:off x="4711117" y="2777610"/>
            <a:ext cx="941163" cy="2162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稲妻 15"/>
          <p:cNvSpPr/>
          <p:nvPr/>
        </p:nvSpPr>
        <p:spPr>
          <a:xfrm rot="10540559">
            <a:off x="4693352" y="3082562"/>
            <a:ext cx="666855" cy="334059"/>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テキスト ボックス 16"/>
          <p:cNvSpPr txBox="1"/>
          <p:nvPr/>
        </p:nvSpPr>
        <p:spPr>
          <a:xfrm>
            <a:off x="5444017" y="3226037"/>
            <a:ext cx="1274708" cy="369332"/>
          </a:xfrm>
          <a:prstGeom prst="rect">
            <a:avLst/>
          </a:prstGeom>
          <a:noFill/>
        </p:spPr>
        <p:txBody>
          <a:bodyPr wrap="none" rtlCol="0">
            <a:spAutoFit/>
          </a:bodyPr>
          <a:lstStyle/>
          <a:p>
            <a:r>
              <a:rPr lang="en-US" dirty="0" smtClean="0"/>
              <a:t>irradiation</a:t>
            </a:r>
            <a:endParaRPr lang="en-US" dirty="0"/>
          </a:p>
        </p:txBody>
      </p:sp>
      <p:graphicFrame>
        <p:nvGraphicFramePr>
          <p:cNvPr id="19" name="表 18"/>
          <p:cNvGraphicFramePr>
            <a:graphicFrameLocks noGrp="1"/>
          </p:cNvGraphicFramePr>
          <p:nvPr>
            <p:extLst>
              <p:ext uri="{D42A27DB-BD31-4B8C-83A1-F6EECF244321}">
                <p14:modId xmlns:p14="http://schemas.microsoft.com/office/powerpoint/2010/main" val="3069905473"/>
              </p:ext>
            </p:extLst>
          </p:nvPr>
        </p:nvGraphicFramePr>
        <p:xfrm>
          <a:off x="363739" y="4112436"/>
          <a:ext cx="8451885" cy="2407920"/>
        </p:xfrm>
        <a:graphic>
          <a:graphicData uri="http://schemas.openxmlformats.org/drawingml/2006/table">
            <a:tbl>
              <a:tblPr firstRow="1" bandRow="1">
                <a:tableStyleId>{5C22544A-7EE6-4342-B048-85BDC9FD1C3A}</a:tableStyleId>
              </a:tblPr>
              <a:tblGrid>
                <a:gridCol w="1758073"/>
                <a:gridCol w="3876517"/>
                <a:gridCol w="2817295"/>
              </a:tblGrid>
              <a:tr h="370840">
                <a:tc>
                  <a:txBody>
                    <a:bodyPr/>
                    <a:lstStyle/>
                    <a:p>
                      <a:pPr algn="ctr"/>
                      <a:r>
                        <a:rPr lang="en-US" sz="2000" dirty="0" smtClean="0"/>
                        <a:t>Incident particle</a:t>
                      </a:r>
                      <a:endParaRPr lang="en-US" sz="2000" dirty="0"/>
                    </a:p>
                  </a:txBody>
                  <a:tcPr/>
                </a:tc>
                <a:tc>
                  <a:txBody>
                    <a:bodyPr/>
                    <a:lstStyle/>
                    <a:p>
                      <a:pPr algn="ctr"/>
                      <a:r>
                        <a:rPr lang="en-US" sz="2000" dirty="0" smtClean="0"/>
                        <a:t>Developing methods</a:t>
                      </a:r>
                      <a:endParaRPr lang="en-US" sz="2000" dirty="0"/>
                    </a:p>
                  </a:txBody>
                  <a:tcPr/>
                </a:tc>
                <a:tc>
                  <a:txBody>
                    <a:bodyPr/>
                    <a:lstStyle/>
                    <a:p>
                      <a:pPr algn="ctr"/>
                      <a:r>
                        <a:rPr lang="en-US" sz="2000" dirty="0" smtClean="0"/>
                        <a:t>Current purpose</a:t>
                      </a:r>
                      <a:endParaRPr lang="en-US" sz="2000" dirty="0"/>
                    </a:p>
                  </a:txBody>
                  <a:tcPr/>
                </a:tc>
              </a:tr>
              <a:tr h="370840">
                <a:tc>
                  <a:txBody>
                    <a:bodyPr/>
                    <a:lstStyle/>
                    <a:p>
                      <a:pPr algn="ctr"/>
                      <a:r>
                        <a:rPr lang="en-US" sz="2000" dirty="0" smtClean="0"/>
                        <a:t>photon </a:t>
                      </a:r>
                    </a:p>
                    <a:p>
                      <a:pPr algn="ctr"/>
                      <a:r>
                        <a:rPr lang="en-US" sz="2000" dirty="0" smtClean="0"/>
                        <a:t>(</a:t>
                      </a:r>
                      <a:r>
                        <a:rPr lang="en-US" sz="2000" dirty="0" smtClean="0">
                          <a:latin typeface="Symbol" panose="05050102010706020507" pitchFamily="18" charset="2"/>
                        </a:rPr>
                        <a:t>g</a:t>
                      </a:r>
                      <a:r>
                        <a:rPr lang="en-US" sz="2000" baseline="0" dirty="0" smtClean="0"/>
                        <a:t>-ray)</a:t>
                      </a:r>
                      <a:endParaRPr lang="en-US" sz="2000" dirty="0"/>
                    </a:p>
                  </a:txBody>
                  <a:tcPr/>
                </a:tc>
                <a:tc>
                  <a:txBody>
                    <a:bodyPr/>
                    <a:lstStyle/>
                    <a:p>
                      <a:r>
                        <a:rPr lang="en-US" sz="2000" dirty="0" smtClean="0"/>
                        <a:t>nuclear</a:t>
                      </a:r>
                      <a:r>
                        <a:rPr lang="en-US" sz="2000" baseline="0" dirty="0" smtClean="0"/>
                        <a:t> reson</a:t>
                      </a:r>
                      <a:r>
                        <a:rPr lang="en-US" altLang="ja-JP" sz="2000" baseline="0" dirty="0" smtClean="0"/>
                        <a:t>an</a:t>
                      </a:r>
                      <a:r>
                        <a:rPr lang="en-US" sz="2000" baseline="0" dirty="0" smtClean="0"/>
                        <a:t>ce fluorescence</a:t>
                      </a:r>
                      <a:r>
                        <a:rPr lang="ja-JP" altLang="en-US" sz="2000" baseline="0" dirty="0" smtClean="0"/>
                        <a:t> </a:t>
                      </a:r>
                      <a:r>
                        <a:rPr lang="en-US" altLang="ja-JP" sz="2000" baseline="0" dirty="0" smtClean="0"/>
                        <a:t>(NRF)</a:t>
                      </a:r>
                      <a:endParaRPr lang="en-US" sz="2000" dirty="0"/>
                    </a:p>
                  </a:txBody>
                  <a:tcPr/>
                </a:tc>
                <a:tc>
                  <a:txBody>
                    <a:bodyPr/>
                    <a:lstStyle/>
                    <a:p>
                      <a:r>
                        <a:rPr lang="en-US" sz="2000" dirty="0" smtClean="0"/>
                        <a:t>NM detection hidden in</a:t>
                      </a:r>
                      <a:r>
                        <a:rPr lang="en-US" sz="2000" baseline="0" dirty="0" smtClean="0"/>
                        <a:t>  a shield</a:t>
                      </a:r>
                    </a:p>
                  </a:txBody>
                  <a:tcPr/>
                </a:tc>
              </a:tr>
              <a:tr h="370840">
                <a:tc>
                  <a:txBody>
                    <a:bodyPr/>
                    <a:lstStyle/>
                    <a:p>
                      <a:pPr algn="ctr"/>
                      <a:r>
                        <a:rPr lang="en-US" sz="2000" dirty="0" smtClean="0"/>
                        <a:t>neutron</a:t>
                      </a:r>
                      <a:endParaRPr lang="en-US" sz="2000" dirty="0"/>
                    </a:p>
                  </a:txBody>
                  <a:tcPr anchor="ctr"/>
                </a:tc>
                <a:tc>
                  <a:txBody>
                    <a:bodyPr/>
                    <a:lstStyle/>
                    <a:p>
                      <a:r>
                        <a:rPr lang="en-US" sz="2000" dirty="0" smtClean="0"/>
                        <a:t>active neutron NDA techniques</a:t>
                      </a:r>
                      <a:endParaRPr lang="en-US" sz="2000" dirty="0"/>
                    </a:p>
                  </a:txBody>
                  <a:tcPr anchor="ctr"/>
                </a:tc>
                <a:tc>
                  <a:txBody>
                    <a:bodyPr/>
                    <a:lstStyle/>
                    <a:p>
                      <a:r>
                        <a:rPr lang="en-US" sz="2000" dirty="0" smtClean="0"/>
                        <a:t>NM measurement of a low- and high-dose radiation sample</a:t>
                      </a:r>
                      <a:endParaRPr lang="en-US" sz="2000" dirty="0"/>
                    </a:p>
                  </a:txBody>
                  <a:tcPr/>
                </a:tc>
              </a:tr>
            </a:tbl>
          </a:graphicData>
        </a:graphic>
      </p:graphicFrame>
    </p:spTree>
    <p:extLst>
      <p:ext uri="{BB962C8B-B14F-4D97-AF65-F5344CB8AC3E}">
        <p14:creationId xmlns:p14="http://schemas.microsoft.com/office/powerpoint/2010/main" val="413624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正方形/長方形 3"/>
          <p:cNvSpPr>
            <a:spLocks noChangeArrowheads="1"/>
          </p:cNvSpPr>
          <p:nvPr/>
        </p:nvSpPr>
        <p:spPr bwMode="auto">
          <a:xfrm>
            <a:off x="96622" y="347434"/>
            <a:ext cx="7752221" cy="683264"/>
          </a:xfrm>
          <a:prstGeom prst="rect">
            <a:avLst/>
          </a:prstGeom>
          <a:noFill/>
          <a:ln>
            <a:noFill/>
          </a:ln>
          <a:extLst/>
        </p:spPr>
        <p:txBody>
          <a:bodyPr wrap="square">
            <a:spAutoFit/>
          </a:bodyPr>
          <a:lstStyle/>
          <a:p>
            <a:pPr algn="ctr">
              <a:lnSpc>
                <a:spcPct val="80000"/>
              </a:lnSpc>
            </a:pPr>
            <a:r>
              <a:rPr lang="en-US" altLang="ja-JP" sz="2400" b="1" dirty="0">
                <a:solidFill>
                  <a:srgbClr val="0000FF"/>
                </a:solidFill>
                <a:latin typeface="+mn-lt"/>
                <a:ea typeface="Arial Unicode MS" pitchFamily="50" charset="-128"/>
                <a:cs typeface="Arial Unicode MS" pitchFamily="50" charset="-128"/>
              </a:rPr>
              <a:t>Development of Nuclear Resonance Fluorescence (NRF) NDA Technology </a:t>
            </a:r>
          </a:p>
        </p:txBody>
      </p:sp>
      <p:pic>
        <p:nvPicPr>
          <p:cNvPr id="12" name="Picture 2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04" y="2516690"/>
            <a:ext cx="6364081" cy="2941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正方形/長方形 16"/>
          <p:cNvSpPr/>
          <p:nvPr/>
        </p:nvSpPr>
        <p:spPr>
          <a:xfrm>
            <a:off x="96622" y="1071585"/>
            <a:ext cx="3562194" cy="400110"/>
          </a:xfrm>
          <a:prstGeom prst="rect">
            <a:avLst/>
          </a:prstGeom>
        </p:spPr>
        <p:txBody>
          <a:bodyPr wrap="none">
            <a:spAutoFit/>
          </a:bodyPr>
          <a:lstStyle/>
          <a:p>
            <a:r>
              <a:rPr lang="en-US" altLang="ja-JP" sz="2000" b="1" u="sng" kern="0" dirty="0">
                <a:latin typeface="+mn-lt"/>
                <a:ea typeface="Meiryo UI" panose="020B0604030504040204" pitchFamily="50" charset="-128"/>
                <a:cs typeface="Meiryo UI" panose="020B0604030504040204" pitchFamily="50" charset="-128"/>
              </a:rPr>
              <a:t>Laser Compton Scattering (LCS) </a:t>
            </a:r>
            <a:endParaRPr lang="ja-JP" altLang="en-US" sz="2000" b="1" u="sng" dirty="0">
              <a:latin typeface="+mn-lt"/>
            </a:endParaRPr>
          </a:p>
        </p:txBody>
      </p:sp>
      <p:sp>
        <p:nvSpPr>
          <p:cNvPr id="18" name="Text Box 14"/>
          <p:cNvSpPr txBox="1">
            <a:spLocks noChangeArrowheads="1"/>
          </p:cNvSpPr>
          <p:nvPr/>
        </p:nvSpPr>
        <p:spPr bwMode="auto">
          <a:xfrm>
            <a:off x="289081" y="1526426"/>
            <a:ext cx="6859313"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ct val="80000"/>
              </a:lnSpc>
              <a:spcBef>
                <a:spcPct val="0"/>
              </a:spcBef>
              <a:buNone/>
            </a:pPr>
            <a:r>
              <a:rPr lang="en-US" altLang="ja-JP" sz="2000" b="1" dirty="0">
                <a:latin typeface="+mn-lt"/>
                <a:cs typeface="Times New Roman" pitchFamily="18" charset="0"/>
              </a:rPr>
              <a:t>Generation of  high-intensity quasi-monochromatic </a:t>
            </a:r>
            <a:r>
              <a:rPr lang="en-US" altLang="ja-JP" sz="2000" b="1" dirty="0">
                <a:solidFill>
                  <a:srgbClr val="000000"/>
                </a:solidFill>
                <a:latin typeface="Symbol" panose="05050102010706020507" pitchFamily="18" charset="2"/>
              </a:rPr>
              <a:t>g</a:t>
            </a:r>
            <a:r>
              <a:rPr lang="en-US" altLang="ja-JP" sz="2000" dirty="0">
                <a:solidFill>
                  <a:srgbClr val="000000"/>
                </a:solidFill>
                <a:latin typeface="Arial" charset="0"/>
              </a:rPr>
              <a:t>-</a:t>
            </a:r>
            <a:r>
              <a:rPr lang="en-US" altLang="ja-JP" sz="2000" b="1" dirty="0">
                <a:latin typeface="+mn-lt"/>
                <a:cs typeface="Times New Roman" pitchFamily="18" charset="0"/>
              </a:rPr>
              <a:t>ray beam</a:t>
            </a:r>
          </a:p>
        </p:txBody>
      </p:sp>
      <p:pic>
        <p:nvPicPr>
          <p:cNvPr id="29" name="Picture 22" descr="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8640" y="720621"/>
            <a:ext cx="1491006" cy="1118087"/>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テキスト ボックス 41"/>
          <p:cNvSpPr txBox="1"/>
          <p:nvPr/>
        </p:nvSpPr>
        <p:spPr>
          <a:xfrm>
            <a:off x="0" y="1879446"/>
            <a:ext cx="4438779" cy="400110"/>
          </a:xfrm>
          <a:prstGeom prst="rect">
            <a:avLst/>
          </a:prstGeom>
          <a:noFill/>
        </p:spPr>
        <p:txBody>
          <a:bodyPr wrap="none" rtlCol="0">
            <a:spAutoFit/>
          </a:bodyPr>
          <a:lstStyle/>
          <a:p>
            <a:pPr algn="ctr"/>
            <a:r>
              <a:rPr lang="en-US" altLang="ja-JP" sz="2000" b="1" u="sng" dirty="0">
                <a:solidFill>
                  <a:srgbClr val="000000"/>
                </a:solidFill>
                <a:latin typeface="+mn-lt"/>
              </a:rPr>
              <a:t>Nuclear Resonance Fluorescence</a:t>
            </a:r>
            <a:r>
              <a:rPr lang="ja-JP" altLang="en-US" sz="2000" b="1" u="sng" dirty="0">
                <a:solidFill>
                  <a:srgbClr val="000000"/>
                </a:solidFill>
                <a:latin typeface="+mn-lt"/>
              </a:rPr>
              <a:t> </a:t>
            </a:r>
            <a:r>
              <a:rPr lang="en-US" altLang="ja-JP" sz="2000" b="1" u="sng" dirty="0">
                <a:solidFill>
                  <a:srgbClr val="000000"/>
                </a:solidFill>
                <a:latin typeface="+mn-lt"/>
              </a:rPr>
              <a:t>(NRF)</a:t>
            </a:r>
            <a:endParaRPr lang="ja-JP" altLang="en-US" sz="2000" b="1" u="sng" dirty="0">
              <a:solidFill>
                <a:srgbClr val="000000"/>
              </a:solidFill>
              <a:latin typeface="+mn-lt"/>
            </a:endParaRPr>
          </a:p>
        </p:txBody>
      </p:sp>
      <p:sp>
        <p:nvSpPr>
          <p:cNvPr id="37" name="Text Box 10"/>
          <p:cNvSpPr txBox="1">
            <a:spLocks noChangeArrowheads="1"/>
          </p:cNvSpPr>
          <p:nvPr/>
        </p:nvSpPr>
        <p:spPr bwMode="auto">
          <a:xfrm>
            <a:off x="5496503" y="1991724"/>
            <a:ext cx="3637523" cy="837152"/>
          </a:xfrm>
          <a:prstGeom prst="rect">
            <a:avLst/>
          </a:prstGeom>
          <a:solidFill>
            <a:srgbClr val="FFFFCC"/>
          </a:solidFill>
          <a:ln>
            <a:solidFill>
              <a:schemeClr val="accent1"/>
            </a:solid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357188" indent="-357188" eaLnBrk="1" hangingPunct="1">
              <a:lnSpc>
                <a:spcPct val="80000"/>
              </a:lnSpc>
              <a:buClr>
                <a:srgbClr val="FF0000"/>
              </a:buClr>
              <a:buFont typeface="Wingdings" pitchFamily="2" charset="2"/>
              <a:buChar char="ü"/>
            </a:pPr>
            <a:r>
              <a:rPr lang="en-US" altLang="ja-JP" sz="2000" b="1" dirty="0" smtClean="0">
                <a:solidFill>
                  <a:srgbClr val="000000"/>
                </a:solidFill>
                <a:latin typeface="+mn-lt"/>
              </a:rPr>
              <a:t> Strong penetration of </a:t>
            </a:r>
            <a:r>
              <a:rPr lang="en-US" altLang="ja-JP" sz="2000" b="1" dirty="0" smtClean="0">
                <a:solidFill>
                  <a:srgbClr val="000000"/>
                </a:solidFill>
                <a:latin typeface="Symbol" panose="05050102010706020507" pitchFamily="18" charset="2"/>
              </a:rPr>
              <a:t>g</a:t>
            </a:r>
            <a:r>
              <a:rPr lang="en-US" altLang="ja-JP" sz="2000" b="1" dirty="0" smtClean="0">
                <a:solidFill>
                  <a:srgbClr val="000000"/>
                </a:solidFill>
                <a:latin typeface="+mn-lt"/>
              </a:rPr>
              <a:t>-ray</a:t>
            </a:r>
          </a:p>
          <a:p>
            <a:pPr marL="357188" indent="-357188" eaLnBrk="1" hangingPunct="1">
              <a:lnSpc>
                <a:spcPct val="80000"/>
              </a:lnSpc>
              <a:buClr>
                <a:srgbClr val="FF0000"/>
              </a:buClr>
              <a:buFont typeface="Wingdings" pitchFamily="2" charset="2"/>
              <a:buChar char="ü"/>
            </a:pPr>
            <a:r>
              <a:rPr lang="en-US" altLang="ja-JP" sz="2000" b="1" dirty="0" smtClean="0">
                <a:solidFill>
                  <a:srgbClr val="000000"/>
                </a:solidFill>
                <a:latin typeface="+mn-lt"/>
              </a:rPr>
              <a:t> Nuclide specific detection</a:t>
            </a:r>
          </a:p>
          <a:p>
            <a:pPr marL="357188" indent="-357188" eaLnBrk="1" hangingPunct="1">
              <a:lnSpc>
                <a:spcPct val="80000"/>
              </a:lnSpc>
              <a:buClr>
                <a:srgbClr val="FF0000"/>
              </a:buClr>
              <a:buFont typeface="Wingdings" pitchFamily="2" charset="2"/>
              <a:buChar char="ü"/>
            </a:pPr>
            <a:r>
              <a:rPr lang="en-US" altLang="ja-JP" sz="2000" b="1" dirty="0" smtClean="0">
                <a:solidFill>
                  <a:srgbClr val="000000"/>
                </a:solidFill>
                <a:latin typeface="+mn-lt"/>
              </a:rPr>
              <a:t> </a:t>
            </a:r>
            <a:r>
              <a:rPr lang="en-US" altLang="ja-JP" sz="2000" b="1" dirty="0">
                <a:solidFill>
                  <a:srgbClr val="000000"/>
                </a:solidFill>
                <a:latin typeface="+mn-lt"/>
              </a:rPr>
              <a:t>No further radio activation</a:t>
            </a:r>
          </a:p>
        </p:txBody>
      </p:sp>
      <p:sp>
        <p:nvSpPr>
          <p:cNvPr id="2" name="スライド番号プレースホルダー 1"/>
          <p:cNvSpPr>
            <a:spLocks noGrp="1"/>
          </p:cNvSpPr>
          <p:nvPr>
            <p:ph type="sldNum" sz="quarter" idx="12"/>
          </p:nvPr>
        </p:nvSpPr>
        <p:spPr/>
        <p:txBody>
          <a:bodyPr/>
          <a:lstStyle/>
          <a:p>
            <a:pPr>
              <a:defRPr/>
            </a:pPr>
            <a:fld id="{AC2029DB-769A-4A54-BAFF-5643F21FC413}" type="slidenum">
              <a:rPr lang="ja-JP" altLang="en-US" smtClean="0"/>
              <a:pPr>
                <a:defRPr/>
              </a:pPr>
              <a:t>10</a:t>
            </a:fld>
            <a:endParaRPr lang="ja-JP" altLang="en-US" dirty="0"/>
          </a:p>
        </p:txBody>
      </p:sp>
      <p:sp>
        <p:nvSpPr>
          <p:cNvPr id="19" name="正方形/長方形 18"/>
          <p:cNvSpPr/>
          <p:nvPr/>
        </p:nvSpPr>
        <p:spPr>
          <a:xfrm>
            <a:off x="2897953" y="50743"/>
            <a:ext cx="5197100" cy="338554"/>
          </a:xfrm>
          <a:prstGeom prst="rect">
            <a:avLst/>
          </a:prstGeom>
        </p:spPr>
        <p:txBody>
          <a:bodyPr wrap="square">
            <a:spAutoFit/>
          </a:bodyPr>
          <a:lstStyle/>
          <a:p>
            <a:pPr algn="ctr"/>
            <a:r>
              <a:rPr lang="en-US" altLang="ja-JP" sz="1600" dirty="0" smtClean="0"/>
              <a:t>collaboration of QST</a:t>
            </a:r>
            <a:r>
              <a:rPr lang="en-US" altLang="ja-JP" sz="1600" dirty="0"/>
              <a:t>, Univ. Hyogo, KEK, and </a:t>
            </a:r>
            <a:r>
              <a:rPr lang="en-US" altLang="ja-JP" sz="1600" dirty="0" smtClean="0"/>
              <a:t>JAEA-ISCN</a:t>
            </a:r>
            <a:endParaRPr lang="en-US" altLang="ja-JP" sz="1600" dirty="0"/>
          </a:p>
        </p:txBody>
      </p:sp>
      <p:sp>
        <p:nvSpPr>
          <p:cNvPr id="20" name="正方形/長方形 19"/>
          <p:cNvSpPr/>
          <p:nvPr/>
        </p:nvSpPr>
        <p:spPr>
          <a:xfrm>
            <a:off x="2219389" y="6318141"/>
            <a:ext cx="6684264" cy="430887"/>
          </a:xfrm>
          <a:prstGeom prst="rect">
            <a:avLst/>
          </a:prstGeom>
        </p:spPr>
        <p:txBody>
          <a:bodyPr wrap="square">
            <a:spAutoFit/>
          </a:bodyPr>
          <a:lstStyle/>
          <a:p>
            <a:r>
              <a:rPr lang="en-US" altLang="ja-JP" sz="1100" dirty="0"/>
              <a:t>QST (national </a:t>
            </a:r>
            <a:r>
              <a:rPr lang="en-US" altLang="ja-JP" sz="1100" dirty="0" smtClean="0"/>
              <a:t>institute </a:t>
            </a:r>
            <a:r>
              <a:rPr lang="en-US" altLang="ja-JP" sz="1100" dirty="0"/>
              <a:t>for Quantum and Radiological Science and Technology)</a:t>
            </a:r>
          </a:p>
          <a:p>
            <a:pPr marL="357188" indent="-357188"/>
            <a:r>
              <a:rPr lang="en-US" altLang="ja-JP" sz="1100" dirty="0"/>
              <a:t>KEK (Inter-University Research Institute Corporation high Energy Accelerator Research Organization)</a:t>
            </a:r>
          </a:p>
        </p:txBody>
      </p:sp>
      <p:sp>
        <p:nvSpPr>
          <p:cNvPr id="3" name="テキスト ボックス 2"/>
          <p:cNvSpPr txBox="1"/>
          <p:nvPr/>
        </p:nvSpPr>
        <p:spPr>
          <a:xfrm>
            <a:off x="355788" y="5806215"/>
            <a:ext cx="8832098" cy="369332"/>
          </a:xfrm>
          <a:prstGeom prst="rect">
            <a:avLst/>
          </a:prstGeom>
          <a:noFill/>
        </p:spPr>
        <p:txBody>
          <a:bodyPr wrap="none" rtlCol="0">
            <a:spAutoFit/>
          </a:bodyPr>
          <a:lstStyle/>
          <a:p>
            <a:r>
              <a:rPr lang="en-US" altLang="ja-JP" b="1" dirty="0" smtClean="0">
                <a:solidFill>
                  <a:srgbClr val="FF0000"/>
                </a:solidFill>
              </a:rPr>
              <a:t>Level information (energy, spin, parity) and transition probability are required </a:t>
            </a:r>
            <a:endParaRPr lang="en-US" b="1" dirty="0">
              <a:solidFill>
                <a:srgbClr val="FF0000"/>
              </a:solidFill>
            </a:endParaRPr>
          </a:p>
        </p:txBody>
      </p:sp>
      <p:sp>
        <p:nvSpPr>
          <p:cNvPr id="21" name="Rectangle 20"/>
          <p:cNvSpPr>
            <a:spLocks noChangeArrowheads="1"/>
          </p:cNvSpPr>
          <p:nvPr/>
        </p:nvSpPr>
        <p:spPr bwMode="auto">
          <a:xfrm>
            <a:off x="4707717" y="5424279"/>
            <a:ext cx="41981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itchFamily="18" charset="0"/>
                <a:ea typeface="Osaka" charset="-128"/>
              </a:defRPr>
            </a:lvl1pPr>
            <a:lvl2pPr marL="742950" indent="-285750">
              <a:spcBef>
                <a:spcPct val="20000"/>
              </a:spcBef>
              <a:buChar char="–"/>
              <a:defRPr kumimoji="1" sz="2800">
                <a:solidFill>
                  <a:schemeClr val="tx1"/>
                </a:solidFill>
                <a:latin typeface="Times" pitchFamily="18" charset="0"/>
                <a:ea typeface="Osaka" charset="-128"/>
              </a:defRPr>
            </a:lvl2pPr>
            <a:lvl3pPr marL="1143000" indent="-228600">
              <a:spcBef>
                <a:spcPct val="20000"/>
              </a:spcBef>
              <a:buChar char="•"/>
              <a:defRPr kumimoji="1" sz="2400">
                <a:solidFill>
                  <a:schemeClr val="tx1"/>
                </a:solidFill>
                <a:latin typeface="Times" pitchFamily="18" charset="0"/>
                <a:ea typeface="Osaka" charset="-128"/>
              </a:defRPr>
            </a:lvl3pPr>
            <a:lvl4pPr marL="1600200" indent="-228600">
              <a:spcBef>
                <a:spcPct val="20000"/>
              </a:spcBef>
              <a:buChar char="–"/>
              <a:defRPr kumimoji="1" sz="2000">
                <a:solidFill>
                  <a:schemeClr val="tx1"/>
                </a:solidFill>
                <a:latin typeface="Times" pitchFamily="18" charset="0"/>
                <a:ea typeface="Osaka" charset="-128"/>
              </a:defRPr>
            </a:lvl4pPr>
            <a:lvl5pPr marL="2057400" indent="-228600">
              <a:spcBef>
                <a:spcPct val="20000"/>
              </a:spcBef>
              <a:buChar char="»"/>
              <a:defRPr kumimoji="1" sz="2000">
                <a:solidFill>
                  <a:schemeClr val="tx1"/>
                </a:solidFill>
                <a:latin typeface="Times"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Osaka" charset="-128"/>
              </a:defRPr>
            </a:lvl9pPr>
          </a:lstStyle>
          <a:p>
            <a:pPr eaLnBrk="1" hangingPunct="1">
              <a:spcBef>
                <a:spcPct val="0"/>
              </a:spcBef>
              <a:buFontTx/>
              <a:buNone/>
            </a:pPr>
            <a:r>
              <a:rPr lang="en-US" altLang="ja-JP" sz="1400" i="1" dirty="0">
                <a:latin typeface="Arial" charset="0"/>
                <a:ea typeface="ＭＳ ゴシック" pitchFamily="49" charset="-128"/>
                <a:cs typeface="Arial" charset="0"/>
              </a:rPr>
              <a:t>R.Hajima, et al., J. Nucl. Sci. Tech. 45, 441 (2008).</a:t>
            </a:r>
          </a:p>
        </p:txBody>
      </p:sp>
    </p:spTree>
    <p:extLst>
      <p:ext uri="{BB962C8B-B14F-4D97-AF65-F5344CB8AC3E}">
        <p14:creationId xmlns:p14="http://schemas.microsoft.com/office/powerpoint/2010/main" val="348594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雲 194"/>
          <p:cNvSpPr/>
          <p:nvPr/>
        </p:nvSpPr>
        <p:spPr>
          <a:xfrm>
            <a:off x="1623293" y="3040897"/>
            <a:ext cx="2087746" cy="2785483"/>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kumimoji="1" lang="ja-JP" altLang="en-US"/>
          </a:p>
        </p:txBody>
      </p:sp>
      <p:sp>
        <p:nvSpPr>
          <p:cNvPr id="3" name="正方形/長方形 2"/>
          <p:cNvSpPr/>
          <p:nvPr/>
        </p:nvSpPr>
        <p:spPr>
          <a:xfrm>
            <a:off x="206284" y="393619"/>
            <a:ext cx="7885202" cy="461793"/>
          </a:xfrm>
          <a:prstGeom prst="rect">
            <a:avLst/>
          </a:prstGeom>
        </p:spPr>
        <p:txBody>
          <a:bodyPr wrap="square">
            <a:spAutoFit/>
          </a:bodyPr>
          <a:lstStyle/>
          <a:p>
            <a:pPr>
              <a:lnSpc>
                <a:spcPct val="80000"/>
              </a:lnSpc>
            </a:pPr>
            <a:r>
              <a:rPr lang="en-US" altLang="ja-JP" sz="2800" b="1" dirty="0">
                <a:solidFill>
                  <a:srgbClr val="0000FF"/>
                </a:solidFill>
                <a:latin typeface="+mn-lt"/>
              </a:rPr>
              <a:t>Development of Active Neutron NDA Techniques</a:t>
            </a:r>
            <a:endParaRPr lang="ja-JP" altLang="en-US" sz="2800" b="1" dirty="0">
              <a:latin typeface="+mn-lt"/>
            </a:endParaRPr>
          </a:p>
        </p:txBody>
      </p:sp>
      <p:grpSp>
        <p:nvGrpSpPr>
          <p:cNvPr id="126" name="グループ化 20"/>
          <p:cNvGrpSpPr/>
          <p:nvPr/>
        </p:nvGrpSpPr>
        <p:grpSpPr>
          <a:xfrm>
            <a:off x="313522" y="4018124"/>
            <a:ext cx="1019830" cy="719835"/>
            <a:chOff x="3417361" y="2564904"/>
            <a:chExt cx="632808" cy="394405"/>
          </a:xfrm>
          <a:solidFill>
            <a:srgbClr val="006600"/>
          </a:solidFill>
        </p:grpSpPr>
        <p:sp>
          <p:nvSpPr>
            <p:cNvPr id="127" name="右矢印 126"/>
            <p:cNvSpPr/>
            <p:nvPr/>
          </p:nvSpPr>
          <p:spPr>
            <a:xfrm>
              <a:off x="3417361" y="2587946"/>
              <a:ext cx="632808" cy="338266"/>
            </a:xfrm>
            <a:prstGeom prst="rightArrow">
              <a:avLst/>
            </a:prstGeom>
            <a:solidFill>
              <a:srgbClr val="FF000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lnSpc>
                  <a:spcPct val="80000"/>
                </a:lnSpc>
                <a:defRPr/>
              </a:pPr>
              <a:endParaRPr lang="ja-JP" altLang="en-US">
                <a:solidFill>
                  <a:srgbClr val="006600"/>
                </a:solidFill>
              </a:endParaRPr>
            </a:p>
          </p:txBody>
        </p:sp>
        <p:sp>
          <p:nvSpPr>
            <p:cNvPr id="128" name="正方形/長方形 127"/>
            <p:cNvSpPr/>
            <p:nvPr/>
          </p:nvSpPr>
          <p:spPr>
            <a:xfrm>
              <a:off x="3484942" y="2564904"/>
              <a:ext cx="45719" cy="37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endParaRPr lang="ja-JP" altLang="en-US">
                <a:solidFill>
                  <a:srgbClr val="006600"/>
                </a:solidFill>
              </a:endParaRPr>
            </a:p>
          </p:txBody>
        </p:sp>
        <p:sp>
          <p:nvSpPr>
            <p:cNvPr id="129" name="正方形/長方形 128"/>
            <p:cNvSpPr/>
            <p:nvPr/>
          </p:nvSpPr>
          <p:spPr>
            <a:xfrm>
              <a:off x="3560111" y="2583178"/>
              <a:ext cx="45719" cy="37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endParaRPr lang="ja-JP" altLang="en-US">
                <a:solidFill>
                  <a:srgbClr val="006600"/>
                </a:solidFill>
              </a:endParaRPr>
            </a:p>
          </p:txBody>
        </p:sp>
        <p:sp>
          <p:nvSpPr>
            <p:cNvPr id="130" name="正方形/長方形 129"/>
            <p:cNvSpPr/>
            <p:nvPr/>
          </p:nvSpPr>
          <p:spPr>
            <a:xfrm>
              <a:off x="3648215" y="2571266"/>
              <a:ext cx="45719" cy="37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endParaRPr lang="ja-JP" altLang="en-US">
                <a:solidFill>
                  <a:srgbClr val="006600"/>
                </a:solidFill>
              </a:endParaRPr>
            </a:p>
          </p:txBody>
        </p:sp>
        <p:sp>
          <p:nvSpPr>
            <p:cNvPr id="131" name="正方形/長方形 130"/>
            <p:cNvSpPr/>
            <p:nvPr/>
          </p:nvSpPr>
          <p:spPr>
            <a:xfrm>
              <a:off x="3736319" y="2573642"/>
              <a:ext cx="45719" cy="37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endParaRPr lang="ja-JP" altLang="en-US">
                <a:solidFill>
                  <a:srgbClr val="006600"/>
                </a:solidFill>
              </a:endParaRPr>
            </a:p>
          </p:txBody>
        </p:sp>
        <p:sp>
          <p:nvSpPr>
            <p:cNvPr id="132" name="正方形/長方形 131"/>
            <p:cNvSpPr/>
            <p:nvPr/>
          </p:nvSpPr>
          <p:spPr>
            <a:xfrm>
              <a:off x="3824423" y="2568874"/>
              <a:ext cx="45719" cy="37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endParaRPr lang="ja-JP" altLang="en-US">
                <a:solidFill>
                  <a:srgbClr val="006600"/>
                </a:solidFill>
              </a:endParaRPr>
            </a:p>
          </p:txBody>
        </p:sp>
      </p:grpSp>
      <p:sp>
        <p:nvSpPr>
          <p:cNvPr id="133" name="テキスト ボックス 96"/>
          <p:cNvSpPr txBox="1">
            <a:spLocks noChangeArrowheads="1"/>
          </p:cNvSpPr>
          <p:nvPr/>
        </p:nvSpPr>
        <p:spPr bwMode="auto">
          <a:xfrm>
            <a:off x="118394" y="3453312"/>
            <a:ext cx="1649449"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80000"/>
              </a:lnSpc>
              <a:spcBef>
                <a:spcPct val="0"/>
              </a:spcBef>
              <a:buFontTx/>
              <a:buNone/>
            </a:pPr>
            <a:r>
              <a:rPr lang="en-US" altLang="ja-JP" sz="2000" b="1" dirty="0">
                <a:solidFill>
                  <a:srgbClr val="FF0000"/>
                </a:solidFill>
                <a:latin typeface="+mn-lt"/>
                <a:cs typeface="Times New Roman" panose="02020603050405020304" pitchFamily="18" charset="0"/>
              </a:rPr>
              <a:t>Interrogation </a:t>
            </a:r>
          </a:p>
          <a:p>
            <a:pPr algn="ctr" eaLnBrk="1" hangingPunct="1">
              <a:lnSpc>
                <a:spcPct val="80000"/>
              </a:lnSpc>
              <a:spcBef>
                <a:spcPct val="0"/>
              </a:spcBef>
              <a:buFontTx/>
              <a:buNone/>
            </a:pPr>
            <a:r>
              <a:rPr lang="en-US" altLang="ja-JP" sz="2000" b="1" dirty="0">
                <a:solidFill>
                  <a:srgbClr val="FF0000"/>
                </a:solidFill>
                <a:latin typeface="+mn-lt"/>
                <a:cs typeface="Times New Roman" panose="02020603050405020304" pitchFamily="18" charset="0"/>
              </a:rPr>
              <a:t>Neutrons</a:t>
            </a:r>
            <a:endParaRPr lang="ja-JP" altLang="en-US" sz="2000" b="1" dirty="0">
              <a:solidFill>
                <a:srgbClr val="FF0000"/>
              </a:solidFill>
              <a:latin typeface="+mn-lt"/>
              <a:cs typeface="Times New Roman" panose="02020603050405020304" pitchFamily="18" charset="0"/>
            </a:endParaRPr>
          </a:p>
        </p:txBody>
      </p:sp>
      <p:grpSp>
        <p:nvGrpSpPr>
          <p:cNvPr id="160" name="グループ化 67"/>
          <p:cNvGrpSpPr/>
          <p:nvPr/>
        </p:nvGrpSpPr>
        <p:grpSpPr>
          <a:xfrm>
            <a:off x="3905230" y="4124787"/>
            <a:ext cx="1080120" cy="538421"/>
            <a:chOff x="3417361" y="2564904"/>
            <a:chExt cx="632808" cy="394405"/>
          </a:xfrm>
          <a:solidFill>
            <a:srgbClr val="006600"/>
          </a:solidFill>
        </p:grpSpPr>
        <p:sp>
          <p:nvSpPr>
            <p:cNvPr id="161" name="右矢印 160"/>
            <p:cNvSpPr/>
            <p:nvPr/>
          </p:nvSpPr>
          <p:spPr>
            <a:xfrm>
              <a:off x="3417361" y="2587946"/>
              <a:ext cx="632808" cy="338266"/>
            </a:xfrm>
            <a:prstGeom prst="rightArrow">
              <a:avLst/>
            </a:prstGeom>
            <a:solidFill>
              <a:srgbClr val="FF000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lnSpc>
                  <a:spcPct val="80000"/>
                </a:lnSpc>
                <a:defRPr/>
              </a:pPr>
              <a:endParaRPr lang="ja-JP" altLang="en-US">
                <a:solidFill>
                  <a:srgbClr val="006600"/>
                </a:solidFill>
              </a:endParaRPr>
            </a:p>
          </p:txBody>
        </p:sp>
        <p:sp>
          <p:nvSpPr>
            <p:cNvPr id="162" name="正方形/長方形 161"/>
            <p:cNvSpPr/>
            <p:nvPr/>
          </p:nvSpPr>
          <p:spPr>
            <a:xfrm>
              <a:off x="3484942" y="2564904"/>
              <a:ext cx="45719" cy="37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endParaRPr lang="ja-JP" altLang="en-US">
                <a:solidFill>
                  <a:srgbClr val="006600"/>
                </a:solidFill>
              </a:endParaRPr>
            </a:p>
          </p:txBody>
        </p:sp>
        <p:sp>
          <p:nvSpPr>
            <p:cNvPr id="163" name="正方形/長方形 162"/>
            <p:cNvSpPr/>
            <p:nvPr/>
          </p:nvSpPr>
          <p:spPr>
            <a:xfrm>
              <a:off x="3560111" y="2583178"/>
              <a:ext cx="45719" cy="37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endParaRPr lang="ja-JP" altLang="en-US">
                <a:solidFill>
                  <a:srgbClr val="006600"/>
                </a:solidFill>
              </a:endParaRPr>
            </a:p>
          </p:txBody>
        </p:sp>
        <p:sp>
          <p:nvSpPr>
            <p:cNvPr id="164" name="正方形/長方形 163"/>
            <p:cNvSpPr/>
            <p:nvPr/>
          </p:nvSpPr>
          <p:spPr>
            <a:xfrm>
              <a:off x="3648215" y="2571266"/>
              <a:ext cx="45719" cy="37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endParaRPr lang="ja-JP" altLang="en-US">
                <a:solidFill>
                  <a:srgbClr val="006600"/>
                </a:solidFill>
              </a:endParaRPr>
            </a:p>
          </p:txBody>
        </p:sp>
        <p:sp>
          <p:nvSpPr>
            <p:cNvPr id="165" name="正方形/長方形 164"/>
            <p:cNvSpPr/>
            <p:nvPr/>
          </p:nvSpPr>
          <p:spPr>
            <a:xfrm>
              <a:off x="3736319" y="2573642"/>
              <a:ext cx="45719" cy="37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endParaRPr lang="ja-JP" altLang="en-US">
                <a:solidFill>
                  <a:srgbClr val="006600"/>
                </a:solidFill>
              </a:endParaRPr>
            </a:p>
          </p:txBody>
        </p:sp>
        <p:sp>
          <p:nvSpPr>
            <p:cNvPr id="166" name="正方形/長方形 165"/>
            <p:cNvSpPr/>
            <p:nvPr/>
          </p:nvSpPr>
          <p:spPr>
            <a:xfrm>
              <a:off x="3824423" y="2568874"/>
              <a:ext cx="45719" cy="37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endParaRPr lang="ja-JP" altLang="en-US">
                <a:solidFill>
                  <a:srgbClr val="006600"/>
                </a:solidFill>
              </a:endParaRPr>
            </a:p>
          </p:txBody>
        </p:sp>
      </p:grpSp>
      <p:sp>
        <p:nvSpPr>
          <p:cNvPr id="167" name="テキスト ボックス 96"/>
          <p:cNvSpPr txBox="1">
            <a:spLocks noChangeArrowheads="1"/>
          </p:cNvSpPr>
          <p:nvPr/>
        </p:nvSpPr>
        <p:spPr bwMode="auto">
          <a:xfrm>
            <a:off x="5014658" y="4129613"/>
            <a:ext cx="3203639" cy="395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2400" b="1" dirty="0">
                <a:solidFill>
                  <a:srgbClr val="0000FF"/>
                </a:solidFill>
                <a:latin typeface="+mn-lt"/>
                <a:cs typeface="Times New Roman" panose="02020603050405020304" pitchFamily="18" charset="0"/>
              </a:rPr>
              <a:t>transmission neutrons</a:t>
            </a:r>
            <a:endParaRPr lang="ja-JP" altLang="en-US" sz="2400" b="1" dirty="0">
              <a:solidFill>
                <a:srgbClr val="0000FF"/>
              </a:solidFill>
              <a:latin typeface="+mn-lt"/>
              <a:cs typeface="Times New Roman" panose="02020603050405020304" pitchFamily="18" charset="0"/>
            </a:endParaRPr>
          </a:p>
        </p:txBody>
      </p:sp>
      <p:cxnSp>
        <p:nvCxnSpPr>
          <p:cNvPr id="168" name="直線矢印コネクタ 167"/>
          <p:cNvCxnSpPr>
            <a:endCxn id="172" idx="3"/>
          </p:cNvCxnSpPr>
          <p:nvPr/>
        </p:nvCxnSpPr>
        <p:spPr>
          <a:xfrm flipV="1">
            <a:off x="3184476" y="1839746"/>
            <a:ext cx="1531305" cy="147060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9" name="テキスト ボックス 143"/>
          <p:cNvSpPr txBox="1">
            <a:spLocks noChangeArrowheads="1"/>
          </p:cNvSpPr>
          <p:nvPr/>
        </p:nvSpPr>
        <p:spPr bwMode="auto">
          <a:xfrm>
            <a:off x="5035302" y="1409854"/>
            <a:ext cx="3733427" cy="395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2400" b="1" dirty="0">
                <a:solidFill>
                  <a:srgbClr val="0000FF"/>
                </a:solidFill>
                <a:latin typeface="+mn-lt"/>
                <a:cs typeface="Times New Roman" panose="02020603050405020304" pitchFamily="18" charset="0"/>
              </a:rPr>
              <a:t>induced fission neutrons</a:t>
            </a:r>
          </a:p>
        </p:txBody>
      </p:sp>
      <p:grpSp>
        <p:nvGrpSpPr>
          <p:cNvPr id="170" name="グループ化 18"/>
          <p:cNvGrpSpPr/>
          <p:nvPr/>
        </p:nvGrpSpPr>
        <p:grpSpPr>
          <a:xfrm>
            <a:off x="4585245" y="1592100"/>
            <a:ext cx="432048" cy="360040"/>
            <a:chOff x="4606603" y="1659607"/>
            <a:chExt cx="325437" cy="312737"/>
          </a:xfrm>
        </p:grpSpPr>
        <p:sp>
          <p:nvSpPr>
            <p:cNvPr id="171" name="円/楕円 170"/>
            <p:cNvSpPr/>
            <p:nvPr/>
          </p:nvSpPr>
          <p:spPr>
            <a:xfrm>
              <a:off x="4606603" y="1659607"/>
              <a:ext cx="325437" cy="312737"/>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lnSpc>
                  <a:spcPct val="80000"/>
                </a:lnSpc>
                <a:defRPr/>
              </a:pPr>
              <a:endParaRPr lang="ja-JP" altLang="en-US" sz="1100" dirty="0">
                <a:solidFill>
                  <a:srgbClr val="FF0000"/>
                </a:solidFill>
              </a:endParaRPr>
            </a:p>
          </p:txBody>
        </p:sp>
        <p:sp>
          <p:nvSpPr>
            <p:cNvPr id="172" name="円/楕円 171"/>
            <p:cNvSpPr/>
            <p:nvPr/>
          </p:nvSpPr>
          <p:spPr>
            <a:xfrm>
              <a:off x="4681215" y="1740569"/>
              <a:ext cx="161925" cy="15716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lnSpc>
                  <a:spcPct val="80000"/>
                </a:lnSpc>
                <a:defRPr/>
              </a:pPr>
              <a:endParaRPr lang="ja-JP" altLang="en-US" sz="1100" dirty="0">
                <a:solidFill>
                  <a:srgbClr val="FF0000"/>
                </a:solidFill>
              </a:endParaRPr>
            </a:p>
          </p:txBody>
        </p:sp>
      </p:grpSp>
      <p:cxnSp>
        <p:nvCxnSpPr>
          <p:cNvPr id="173" name="直線矢印コネクタ 172"/>
          <p:cNvCxnSpPr/>
          <p:nvPr/>
        </p:nvCxnSpPr>
        <p:spPr>
          <a:xfrm flipV="1">
            <a:off x="3574156" y="3011006"/>
            <a:ext cx="1213575" cy="85660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74" name="円/楕円 173"/>
          <p:cNvSpPr/>
          <p:nvPr/>
        </p:nvSpPr>
        <p:spPr>
          <a:xfrm>
            <a:off x="4618260" y="2830985"/>
            <a:ext cx="399033" cy="360040"/>
          </a:xfrm>
          <a:prstGeom prst="ellipse">
            <a:avLst/>
          </a:prstGeom>
          <a:noFill/>
          <a:ln>
            <a:solidFill>
              <a:srgbClr val="0000FF"/>
            </a:solidFill>
          </a:ln>
        </p:spPr>
        <p:style>
          <a:lnRef idx="2">
            <a:schemeClr val="accent2"/>
          </a:lnRef>
          <a:fillRef idx="1">
            <a:schemeClr val="lt1"/>
          </a:fillRef>
          <a:effectRef idx="0">
            <a:schemeClr val="accent2"/>
          </a:effectRef>
          <a:fontRef idx="minor">
            <a:schemeClr val="dk1"/>
          </a:fontRef>
        </p:style>
        <p:txBody>
          <a:bodyPr anchor="ctr"/>
          <a:lstStyle/>
          <a:p>
            <a:pPr algn="ctr">
              <a:lnSpc>
                <a:spcPct val="80000"/>
              </a:lnSpc>
              <a:defRPr/>
            </a:pPr>
            <a:endParaRPr lang="ja-JP" altLang="en-US" sz="1100" dirty="0">
              <a:solidFill>
                <a:srgbClr val="FF0000"/>
              </a:solidFill>
            </a:endParaRPr>
          </a:p>
        </p:txBody>
      </p:sp>
      <p:cxnSp>
        <p:nvCxnSpPr>
          <p:cNvPr id="175" name="直線矢印コネクタ 174"/>
          <p:cNvCxnSpPr>
            <a:cxnSpLocks/>
          </p:cNvCxnSpPr>
          <p:nvPr/>
        </p:nvCxnSpPr>
        <p:spPr>
          <a:xfrm>
            <a:off x="3066969" y="5187014"/>
            <a:ext cx="1720762" cy="63936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76" name="テキスト ボックス 143"/>
          <p:cNvSpPr txBox="1">
            <a:spLocks noChangeArrowheads="1"/>
          </p:cNvSpPr>
          <p:nvPr/>
        </p:nvSpPr>
        <p:spPr bwMode="auto">
          <a:xfrm>
            <a:off x="5134618" y="5327969"/>
            <a:ext cx="3475719" cy="69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2400" b="1" dirty="0">
                <a:solidFill>
                  <a:srgbClr val="0000FF"/>
                </a:solidFill>
                <a:latin typeface="+mn-lt"/>
                <a:cs typeface="Times New Roman" panose="02020603050405020304" pitchFamily="18" charset="0"/>
              </a:rPr>
              <a:t>neutron capture prompt </a:t>
            </a:r>
            <a:r>
              <a:rPr lang="en-US" altLang="ja-JP" sz="2400" b="1" dirty="0">
                <a:solidFill>
                  <a:srgbClr val="0000FF"/>
                </a:solidFill>
                <a:latin typeface="Symbol" panose="05050102010706020507" pitchFamily="18" charset="2"/>
                <a:cs typeface="Times New Roman" panose="02020603050405020304" pitchFamily="18" charset="0"/>
              </a:rPr>
              <a:t>g</a:t>
            </a:r>
            <a:r>
              <a:rPr lang="en-US" altLang="ja-JP" sz="2400" b="1" dirty="0">
                <a:solidFill>
                  <a:srgbClr val="0000FF"/>
                </a:solidFill>
                <a:latin typeface="+mn-lt"/>
                <a:cs typeface="Times New Roman" panose="02020603050405020304" pitchFamily="18" charset="0"/>
              </a:rPr>
              <a:t>-rays</a:t>
            </a:r>
          </a:p>
        </p:txBody>
      </p:sp>
      <p:grpSp>
        <p:nvGrpSpPr>
          <p:cNvPr id="177" name="グループ化 95"/>
          <p:cNvGrpSpPr/>
          <p:nvPr/>
        </p:nvGrpSpPr>
        <p:grpSpPr>
          <a:xfrm>
            <a:off x="4603254" y="5577787"/>
            <a:ext cx="432048" cy="432048"/>
            <a:chOff x="3581400" y="4914875"/>
            <a:chExt cx="325438" cy="314325"/>
          </a:xfrm>
        </p:grpSpPr>
        <p:sp>
          <p:nvSpPr>
            <p:cNvPr id="178" name="円/楕円 177"/>
            <p:cNvSpPr/>
            <p:nvPr/>
          </p:nvSpPr>
          <p:spPr>
            <a:xfrm>
              <a:off x="3581400" y="4914875"/>
              <a:ext cx="325438" cy="314325"/>
            </a:xfrm>
            <a:prstGeom prst="ellipse">
              <a:avLst/>
            </a:prstGeom>
            <a:noFill/>
            <a:ln>
              <a:solidFill>
                <a:srgbClr val="0000FF"/>
              </a:solidFill>
            </a:ln>
          </p:spPr>
          <p:style>
            <a:lnRef idx="2">
              <a:schemeClr val="accent2"/>
            </a:lnRef>
            <a:fillRef idx="1">
              <a:schemeClr val="lt1"/>
            </a:fillRef>
            <a:effectRef idx="0">
              <a:schemeClr val="accent2"/>
            </a:effectRef>
            <a:fontRef idx="minor">
              <a:schemeClr val="dk1"/>
            </a:fontRef>
          </p:style>
          <p:txBody>
            <a:bodyPr anchor="ctr"/>
            <a:lstStyle/>
            <a:p>
              <a:pPr algn="ctr">
                <a:lnSpc>
                  <a:spcPct val="80000"/>
                </a:lnSpc>
                <a:defRPr/>
              </a:pPr>
              <a:r>
                <a:rPr lang="ja-JP" altLang="en-US" sz="1100" dirty="0">
                  <a:solidFill>
                    <a:srgbClr val="FF0000"/>
                  </a:solidFill>
                </a:rPr>
                <a:t>　　　　　　　　　　　　　　　　　　　　　　　　　　　　　　　　　</a:t>
              </a:r>
            </a:p>
          </p:txBody>
        </p:sp>
        <p:sp>
          <p:nvSpPr>
            <p:cNvPr id="179" name="円/楕円 178"/>
            <p:cNvSpPr/>
            <p:nvPr/>
          </p:nvSpPr>
          <p:spPr>
            <a:xfrm>
              <a:off x="3648075" y="4989487"/>
              <a:ext cx="190500" cy="171450"/>
            </a:xfrm>
            <a:prstGeom prst="ellipse">
              <a:avLst/>
            </a:prstGeom>
            <a:noFill/>
            <a:ln>
              <a:solidFill>
                <a:srgbClr val="0000FF"/>
              </a:solidFill>
            </a:ln>
          </p:spPr>
          <p:style>
            <a:lnRef idx="2">
              <a:schemeClr val="accent2"/>
            </a:lnRef>
            <a:fillRef idx="1">
              <a:schemeClr val="lt1"/>
            </a:fillRef>
            <a:effectRef idx="0">
              <a:schemeClr val="accent2"/>
            </a:effectRef>
            <a:fontRef idx="minor">
              <a:schemeClr val="dk1"/>
            </a:fontRef>
          </p:style>
          <p:txBody>
            <a:bodyPr anchor="ctr"/>
            <a:lstStyle/>
            <a:p>
              <a:pPr algn="ctr">
                <a:lnSpc>
                  <a:spcPct val="80000"/>
                </a:lnSpc>
                <a:defRPr/>
              </a:pPr>
              <a:r>
                <a:rPr lang="ja-JP" altLang="en-US" sz="1100" dirty="0">
                  <a:solidFill>
                    <a:srgbClr val="FF0000"/>
                  </a:solidFill>
                </a:rPr>
                <a:t>　</a:t>
              </a:r>
            </a:p>
          </p:txBody>
        </p:sp>
      </p:grpSp>
      <p:sp>
        <p:nvSpPr>
          <p:cNvPr id="180" name="テキスト ボックス 143"/>
          <p:cNvSpPr txBox="1">
            <a:spLocks noChangeArrowheads="1"/>
          </p:cNvSpPr>
          <p:nvPr/>
        </p:nvSpPr>
        <p:spPr bwMode="auto">
          <a:xfrm>
            <a:off x="5080960" y="2527244"/>
            <a:ext cx="3762752" cy="980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2400" b="1" dirty="0">
                <a:solidFill>
                  <a:srgbClr val="0000FF"/>
                </a:solidFill>
                <a:latin typeface="+mn-lt"/>
                <a:cs typeface="Times New Roman" panose="02020603050405020304" pitchFamily="18" charset="0"/>
              </a:rPr>
              <a:t>delayed </a:t>
            </a:r>
            <a:r>
              <a:rPr lang="en-US" altLang="ja-JP" sz="2400" b="1" dirty="0">
                <a:solidFill>
                  <a:srgbClr val="0000FF"/>
                </a:solidFill>
                <a:latin typeface="Symbol" panose="05050102010706020507" pitchFamily="18" charset="2"/>
                <a:cs typeface="Times New Roman" panose="02020603050405020304" pitchFamily="18" charset="0"/>
              </a:rPr>
              <a:t>g</a:t>
            </a:r>
            <a:r>
              <a:rPr lang="en-US" altLang="ja-JP" sz="2400" b="1" dirty="0">
                <a:solidFill>
                  <a:srgbClr val="0000FF"/>
                </a:solidFill>
                <a:latin typeface="+mn-lt"/>
                <a:cs typeface="Times New Roman" panose="02020603050405020304" pitchFamily="18" charset="0"/>
              </a:rPr>
              <a:t>-rays </a:t>
            </a:r>
          </a:p>
          <a:p>
            <a:pPr marL="173038" indent="-173038" eaLnBrk="1" hangingPunct="1">
              <a:lnSpc>
                <a:spcPct val="80000"/>
              </a:lnSpc>
              <a:spcBef>
                <a:spcPct val="0"/>
              </a:spcBef>
              <a:buFontTx/>
              <a:buNone/>
            </a:pPr>
            <a:r>
              <a:rPr lang="ja-JP" altLang="en-US" sz="2400" b="1" dirty="0">
                <a:solidFill>
                  <a:srgbClr val="0000FF"/>
                </a:solidFill>
                <a:latin typeface="+mn-lt"/>
                <a:cs typeface="Times New Roman" panose="02020603050405020304" pitchFamily="18" charset="0"/>
              </a:rPr>
              <a:t>（</a:t>
            </a:r>
            <a:r>
              <a:rPr lang="en-US" altLang="ja-JP" sz="2400" b="1" dirty="0">
                <a:solidFill>
                  <a:srgbClr val="0000FF"/>
                </a:solidFill>
                <a:latin typeface="+mn-lt"/>
                <a:cs typeface="Times New Roman" panose="02020603050405020304" pitchFamily="18" charset="0"/>
              </a:rPr>
              <a:t>decay </a:t>
            </a:r>
            <a:r>
              <a:rPr lang="en-US" altLang="ja-JP" sz="2400" b="1" dirty="0">
                <a:solidFill>
                  <a:srgbClr val="0000FF"/>
                </a:solidFill>
                <a:latin typeface="Symbol" panose="05050102010706020507" pitchFamily="18" charset="2"/>
                <a:cs typeface="Times New Roman" panose="02020603050405020304" pitchFamily="18" charset="0"/>
              </a:rPr>
              <a:t>g</a:t>
            </a:r>
            <a:r>
              <a:rPr lang="en-US" altLang="ja-JP" sz="2400" b="1" dirty="0">
                <a:solidFill>
                  <a:srgbClr val="0000FF"/>
                </a:solidFill>
                <a:latin typeface="+mn-lt"/>
                <a:cs typeface="Times New Roman" panose="02020603050405020304" pitchFamily="18" charset="0"/>
              </a:rPr>
              <a:t>-rays from fission products</a:t>
            </a:r>
            <a:r>
              <a:rPr lang="ja-JP" altLang="en-US" sz="2400" b="1" dirty="0">
                <a:solidFill>
                  <a:srgbClr val="0000FF"/>
                </a:solidFill>
                <a:latin typeface="+mn-lt"/>
                <a:cs typeface="Times New Roman" panose="02020603050405020304" pitchFamily="18" charset="0"/>
              </a:rPr>
              <a:t>）</a:t>
            </a:r>
            <a:endParaRPr lang="en-US" altLang="ja-JP" sz="2400" b="1" dirty="0">
              <a:solidFill>
                <a:srgbClr val="0000FF"/>
              </a:solidFill>
              <a:latin typeface="+mn-lt"/>
              <a:cs typeface="Times New Roman" panose="02020603050405020304" pitchFamily="18" charset="0"/>
            </a:endParaRPr>
          </a:p>
        </p:txBody>
      </p:sp>
      <p:sp>
        <p:nvSpPr>
          <p:cNvPr id="181" name="テキスト ボックス 180"/>
          <p:cNvSpPr txBox="1"/>
          <p:nvPr/>
        </p:nvSpPr>
        <p:spPr>
          <a:xfrm>
            <a:off x="5314425" y="1792012"/>
            <a:ext cx="4160166" cy="690638"/>
          </a:xfrm>
          <a:prstGeom prst="rect">
            <a:avLst/>
          </a:prstGeom>
          <a:noFill/>
        </p:spPr>
        <p:txBody>
          <a:bodyPr wrap="square" rtlCol="0">
            <a:spAutoFit/>
          </a:bodyPr>
          <a:lstStyle/>
          <a:p>
            <a:pPr marL="630238" indent="-630238">
              <a:lnSpc>
                <a:spcPct val="80000"/>
              </a:lnSpc>
            </a:pPr>
            <a:r>
              <a:rPr kumimoji="1" lang="en-US" altLang="ja-JP" sz="2400" b="1" dirty="0">
                <a:latin typeface="+mn-lt"/>
                <a:cs typeface="Times New Roman" panose="02020603050405020304" pitchFamily="18" charset="0"/>
              </a:rPr>
              <a:t>DDA (differential die-away analysis)</a:t>
            </a:r>
            <a:endParaRPr kumimoji="1" lang="ja-JP" altLang="en-US" sz="2400" b="1" dirty="0">
              <a:latin typeface="+mn-lt"/>
              <a:cs typeface="Times New Roman" panose="02020603050405020304" pitchFamily="18" charset="0"/>
            </a:endParaRPr>
          </a:p>
        </p:txBody>
      </p:sp>
      <p:sp>
        <p:nvSpPr>
          <p:cNvPr id="182" name="テキスト ボックス 181"/>
          <p:cNvSpPr txBox="1"/>
          <p:nvPr/>
        </p:nvSpPr>
        <p:spPr>
          <a:xfrm>
            <a:off x="5314425" y="3579954"/>
            <a:ext cx="3977739" cy="395173"/>
          </a:xfrm>
          <a:prstGeom prst="rect">
            <a:avLst/>
          </a:prstGeom>
          <a:noFill/>
        </p:spPr>
        <p:txBody>
          <a:bodyPr wrap="square" rtlCol="0">
            <a:spAutoFit/>
          </a:bodyPr>
          <a:lstStyle/>
          <a:p>
            <a:pPr>
              <a:lnSpc>
                <a:spcPct val="80000"/>
              </a:lnSpc>
            </a:pPr>
            <a:r>
              <a:rPr kumimoji="1" lang="en-US" altLang="ja-JP" sz="2400" b="1" dirty="0">
                <a:latin typeface="+mn-lt"/>
                <a:cs typeface="Times New Roman" panose="02020603050405020304" pitchFamily="18" charset="0"/>
              </a:rPr>
              <a:t>DGA (delayed </a:t>
            </a:r>
            <a:r>
              <a:rPr kumimoji="1" lang="en-US" altLang="ja-JP" sz="2400" b="1" dirty="0">
                <a:latin typeface="Symbol" panose="05050102010706020507" pitchFamily="18" charset="2"/>
                <a:cs typeface="Times New Roman" panose="02020603050405020304" pitchFamily="18" charset="0"/>
              </a:rPr>
              <a:t>g</a:t>
            </a:r>
            <a:r>
              <a:rPr kumimoji="1" lang="en-US" altLang="ja-JP" sz="2400" b="1" dirty="0">
                <a:latin typeface="+mn-lt"/>
                <a:cs typeface="Times New Roman" panose="02020603050405020304" pitchFamily="18" charset="0"/>
              </a:rPr>
              <a:t>-ray analysis)</a:t>
            </a:r>
            <a:endParaRPr kumimoji="1" lang="ja-JP" altLang="en-US" sz="2400" b="1" dirty="0">
              <a:latin typeface="+mn-lt"/>
              <a:cs typeface="Times New Roman" panose="02020603050405020304" pitchFamily="18" charset="0"/>
            </a:endParaRPr>
          </a:p>
        </p:txBody>
      </p:sp>
      <p:sp>
        <p:nvSpPr>
          <p:cNvPr id="183" name="テキスト ボックス 182"/>
          <p:cNvSpPr txBox="1"/>
          <p:nvPr/>
        </p:nvSpPr>
        <p:spPr>
          <a:xfrm>
            <a:off x="5398805" y="4568396"/>
            <a:ext cx="4088263" cy="690638"/>
          </a:xfrm>
          <a:prstGeom prst="rect">
            <a:avLst/>
          </a:prstGeom>
          <a:noFill/>
        </p:spPr>
        <p:txBody>
          <a:bodyPr wrap="square" rtlCol="0">
            <a:spAutoFit/>
          </a:bodyPr>
          <a:lstStyle/>
          <a:p>
            <a:pPr marL="719138" indent="-719138">
              <a:lnSpc>
                <a:spcPct val="80000"/>
              </a:lnSpc>
            </a:pPr>
            <a:r>
              <a:rPr kumimoji="1" lang="en-US" altLang="ja-JP" sz="2400" b="1" dirty="0">
                <a:latin typeface="+mn-lt"/>
                <a:cs typeface="Times New Roman" panose="02020603050405020304" pitchFamily="18" charset="0"/>
              </a:rPr>
              <a:t>NRTA (neutron resonance transmission analysis)</a:t>
            </a:r>
            <a:endParaRPr kumimoji="1" lang="ja-JP" altLang="en-US" sz="2400" b="1" dirty="0">
              <a:latin typeface="+mn-lt"/>
              <a:cs typeface="Times New Roman" panose="02020603050405020304" pitchFamily="18" charset="0"/>
            </a:endParaRPr>
          </a:p>
        </p:txBody>
      </p:sp>
      <p:sp>
        <p:nvSpPr>
          <p:cNvPr id="184" name="テキスト ボックス 183"/>
          <p:cNvSpPr txBox="1"/>
          <p:nvPr/>
        </p:nvSpPr>
        <p:spPr>
          <a:xfrm>
            <a:off x="5398805" y="6009835"/>
            <a:ext cx="3686594" cy="392030"/>
          </a:xfrm>
          <a:prstGeom prst="rect">
            <a:avLst/>
          </a:prstGeom>
          <a:noFill/>
        </p:spPr>
        <p:txBody>
          <a:bodyPr wrap="square" rtlCol="0">
            <a:spAutoFit/>
          </a:bodyPr>
          <a:lstStyle/>
          <a:p>
            <a:pPr>
              <a:lnSpc>
                <a:spcPct val="80000"/>
              </a:lnSpc>
            </a:pPr>
            <a:r>
              <a:rPr kumimoji="1" lang="en-US" altLang="ja-JP" sz="2400" b="1" dirty="0">
                <a:latin typeface="+mn-lt"/>
                <a:cs typeface="Times New Roman" panose="02020603050405020304" pitchFamily="18" charset="0"/>
              </a:rPr>
              <a:t>PGA (prompt </a:t>
            </a:r>
            <a:r>
              <a:rPr lang="en-US" altLang="ja-JP" sz="2400" b="1" dirty="0">
                <a:latin typeface="Symbol" panose="05050102010706020507" pitchFamily="18" charset="2"/>
                <a:cs typeface="Times New Roman" panose="02020603050405020304" pitchFamily="18" charset="0"/>
              </a:rPr>
              <a:t>g</a:t>
            </a:r>
            <a:r>
              <a:rPr kumimoji="1" lang="en-US" altLang="ja-JP" sz="2400" b="1" dirty="0">
                <a:latin typeface="+mn-lt"/>
                <a:cs typeface="Times New Roman" panose="02020603050405020304" pitchFamily="18" charset="0"/>
              </a:rPr>
              <a:t>-ray analysis)</a:t>
            </a:r>
            <a:endParaRPr kumimoji="1" lang="ja-JP" altLang="en-US" sz="2400" b="1" dirty="0">
              <a:latin typeface="+mn-lt"/>
              <a:cs typeface="Times New Roman" panose="02020603050405020304" pitchFamily="18" charset="0"/>
            </a:endParaRPr>
          </a:p>
        </p:txBody>
      </p:sp>
      <p:pic>
        <p:nvPicPr>
          <p:cNvPr id="121" name="図 120">
            <a:extLst>
              <a:ext uri="{FF2B5EF4-FFF2-40B4-BE49-F238E27FC236}">
                <a16:creationId xmlns:a16="http://schemas.microsoft.com/office/drawing/2014/main" xmlns="" id="{96D69C2E-578E-4D29-83F5-395E2B9E16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rot="19506025">
            <a:off x="1956897" y="3167738"/>
            <a:ext cx="1700773" cy="1700773"/>
          </a:xfrm>
          <a:prstGeom prst="rect">
            <a:avLst/>
          </a:prstGeom>
        </p:spPr>
      </p:pic>
      <p:grpSp>
        <p:nvGrpSpPr>
          <p:cNvPr id="189" name="グループ化 188"/>
          <p:cNvGrpSpPr/>
          <p:nvPr/>
        </p:nvGrpSpPr>
        <p:grpSpPr>
          <a:xfrm>
            <a:off x="2092923" y="4575306"/>
            <a:ext cx="1142448" cy="933523"/>
            <a:chOff x="2852722" y="4632468"/>
            <a:chExt cx="1142448" cy="933523"/>
          </a:xfrm>
        </p:grpSpPr>
        <p:pic>
          <p:nvPicPr>
            <p:cNvPr id="187" name="図 186">
              <a:extLst>
                <a:ext uri="{FF2B5EF4-FFF2-40B4-BE49-F238E27FC236}">
                  <a16:creationId xmlns:a16="http://schemas.microsoft.com/office/drawing/2014/main" xmlns="" id="{96D69C2E-578E-4D29-83F5-395E2B9E16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9296" r="35816" b="44040"/>
            <a:stretch/>
          </p:blipFill>
          <p:spPr>
            <a:xfrm rot="18873312">
              <a:off x="2861834" y="4623356"/>
              <a:ext cx="933523" cy="951748"/>
            </a:xfrm>
            <a:prstGeom prst="rect">
              <a:avLst/>
            </a:prstGeom>
          </p:spPr>
        </p:pic>
        <p:sp>
          <p:nvSpPr>
            <p:cNvPr id="188" name="正方形/長方形 187"/>
            <p:cNvSpPr/>
            <p:nvPr/>
          </p:nvSpPr>
          <p:spPr>
            <a:xfrm>
              <a:off x="3623751" y="4901048"/>
              <a:ext cx="371419" cy="5609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kumimoji="1" lang="ja-JP" altLang="en-US"/>
            </a:p>
          </p:txBody>
        </p:sp>
      </p:grpSp>
      <p:sp>
        <p:nvSpPr>
          <p:cNvPr id="190" name="稲妻 189"/>
          <p:cNvSpPr/>
          <p:nvPr/>
        </p:nvSpPr>
        <p:spPr>
          <a:xfrm rot="11050448">
            <a:off x="2713333" y="5171276"/>
            <a:ext cx="977411" cy="467059"/>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kumimoji="1" lang="ja-JP" altLang="en-US"/>
          </a:p>
        </p:txBody>
      </p:sp>
      <p:sp>
        <p:nvSpPr>
          <p:cNvPr id="2" name="テキスト ボックス 1"/>
          <p:cNvSpPr txBox="1"/>
          <p:nvPr/>
        </p:nvSpPr>
        <p:spPr>
          <a:xfrm>
            <a:off x="569377" y="848117"/>
            <a:ext cx="7838579" cy="615553"/>
          </a:xfrm>
          <a:prstGeom prst="rect">
            <a:avLst/>
          </a:prstGeom>
          <a:noFill/>
        </p:spPr>
        <p:txBody>
          <a:bodyPr wrap="square" rtlCol="0">
            <a:spAutoFit/>
          </a:bodyPr>
          <a:lstStyle/>
          <a:p>
            <a:pPr>
              <a:lnSpc>
                <a:spcPct val="85000"/>
              </a:lnSpc>
            </a:pPr>
            <a:r>
              <a:rPr kumimoji="1" lang="en-US" altLang="ja-JP" sz="2000" b="1" dirty="0"/>
              <a:t>Neutron is used to </a:t>
            </a:r>
            <a:r>
              <a:rPr lang="en-US" altLang="ja-JP" sz="2000" b="1" dirty="0"/>
              <a:t>induce nuclear reaction. Induced emission of neutrons and </a:t>
            </a:r>
            <a:r>
              <a:rPr lang="en-US" altLang="ja-JP" sz="2000" b="1" dirty="0">
                <a:latin typeface="Symbol" panose="05050102010706020507" pitchFamily="18" charset="2"/>
              </a:rPr>
              <a:t>g</a:t>
            </a:r>
            <a:r>
              <a:rPr lang="en-US" altLang="ja-JP" sz="2000" b="1" dirty="0"/>
              <a:t>-rays are measured. </a:t>
            </a:r>
            <a:endParaRPr kumimoji="1" lang="ja-JP" altLang="en-US" sz="2000" b="1" dirty="0"/>
          </a:p>
        </p:txBody>
      </p:sp>
      <p:sp>
        <p:nvSpPr>
          <p:cNvPr id="44" name="正方形/長方形 43"/>
          <p:cNvSpPr/>
          <p:nvPr/>
        </p:nvSpPr>
        <p:spPr>
          <a:xfrm>
            <a:off x="3876166" y="47076"/>
            <a:ext cx="4288536" cy="338554"/>
          </a:xfrm>
          <a:prstGeom prst="rect">
            <a:avLst/>
          </a:prstGeom>
        </p:spPr>
        <p:txBody>
          <a:bodyPr wrap="square">
            <a:spAutoFit/>
          </a:bodyPr>
          <a:lstStyle/>
          <a:p>
            <a:pPr algn="ctr"/>
            <a:r>
              <a:rPr lang="en-US" altLang="ja-JP" sz="1600" dirty="0"/>
              <a:t>JAEA-NSEC, JAEA-ISCN and EC-JRC</a:t>
            </a:r>
          </a:p>
        </p:txBody>
      </p:sp>
      <p:sp>
        <p:nvSpPr>
          <p:cNvPr id="45" name="正方形/長方形 44"/>
          <p:cNvSpPr/>
          <p:nvPr/>
        </p:nvSpPr>
        <p:spPr>
          <a:xfrm>
            <a:off x="2934617" y="6331687"/>
            <a:ext cx="6684264" cy="461665"/>
          </a:xfrm>
          <a:prstGeom prst="rect">
            <a:avLst/>
          </a:prstGeom>
        </p:spPr>
        <p:txBody>
          <a:bodyPr wrap="square">
            <a:spAutoFit/>
          </a:bodyPr>
          <a:lstStyle/>
          <a:p>
            <a:r>
              <a:rPr lang="en-US" altLang="ja-JP" sz="1200" dirty="0"/>
              <a:t>NSEC (Nuclear Science and Engineering Center)</a:t>
            </a:r>
          </a:p>
          <a:p>
            <a:r>
              <a:rPr lang="en-US" altLang="ja-JP" sz="1200" dirty="0"/>
              <a:t>ISCN (</a:t>
            </a:r>
            <a:r>
              <a:rPr lang="en-US" altLang="ja-JP" sz="1200" dirty="0" smtClean="0"/>
              <a:t>Integrated </a:t>
            </a:r>
            <a:r>
              <a:rPr lang="en-US" altLang="ja-JP" sz="1200" dirty="0"/>
              <a:t>Support Center for Nuclear Nonproliferation and Nuclear Security)</a:t>
            </a:r>
          </a:p>
        </p:txBody>
      </p:sp>
      <p:sp>
        <p:nvSpPr>
          <p:cNvPr id="4" name="正方形/長方形 3"/>
          <p:cNvSpPr/>
          <p:nvPr/>
        </p:nvSpPr>
        <p:spPr>
          <a:xfrm rot="19112982">
            <a:off x="3263897" y="2297457"/>
            <a:ext cx="1146469" cy="313932"/>
          </a:xfrm>
          <a:prstGeom prst="rect">
            <a:avLst/>
          </a:prstGeom>
        </p:spPr>
        <p:txBody>
          <a:bodyPr wrap="none">
            <a:spAutoFit/>
          </a:bodyPr>
          <a:lstStyle/>
          <a:p>
            <a:pPr algn="ctr">
              <a:lnSpc>
                <a:spcPct val="80000"/>
              </a:lnSpc>
              <a:defRPr/>
            </a:pPr>
            <a:r>
              <a:rPr lang="en-US" altLang="ja-JP" b="1" dirty="0" smtClean="0">
                <a:solidFill>
                  <a:srgbClr val="FF0000"/>
                </a:solidFill>
                <a:cs typeface="Times New Roman" panose="02020603050405020304" pitchFamily="18" charset="0"/>
              </a:rPr>
              <a:t>neutrons</a:t>
            </a:r>
            <a:endParaRPr lang="en-US" altLang="ja-JP" b="1" dirty="0">
              <a:solidFill>
                <a:srgbClr val="FF0000"/>
              </a:solidFill>
              <a:cs typeface="Times New Roman" panose="02020603050405020304" pitchFamily="18" charset="0"/>
            </a:endParaRPr>
          </a:p>
        </p:txBody>
      </p:sp>
      <p:sp>
        <p:nvSpPr>
          <p:cNvPr id="5" name="正方形/長方形 4"/>
          <p:cNvSpPr/>
          <p:nvPr/>
        </p:nvSpPr>
        <p:spPr>
          <a:xfrm rot="19495527">
            <a:off x="3664503" y="3096544"/>
            <a:ext cx="823431" cy="369332"/>
          </a:xfrm>
          <a:prstGeom prst="rect">
            <a:avLst/>
          </a:prstGeom>
        </p:spPr>
        <p:txBody>
          <a:bodyPr wrap="none">
            <a:spAutoFit/>
          </a:bodyPr>
          <a:lstStyle/>
          <a:p>
            <a:r>
              <a:rPr lang="en-US" altLang="ja-JP" b="1" dirty="0" smtClean="0">
                <a:solidFill>
                  <a:srgbClr val="0000FF"/>
                </a:solidFill>
                <a:latin typeface="Symbol" panose="05050102010706020507" pitchFamily="18" charset="2"/>
                <a:cs typeface="Times New Roman" panose="02020603050405020304" pitchFamily="18" charset="0"/>
              </a:rPr>
              <a:t>g</a:t>
            </a:r>
            <a:r>
              <a:rPr lang="en-US" altLang="ja-JP" b="1" dirty="0" smtClean="0">
                <a:solidFill>
                  <a:srgbClr val="0000FF"/>
                </a:solidFill>
                <a:cs typeface="Times New Roman" panose="02020603050405020304" pitchFamily="18" charset="0"/>
              </a:rPr>
              <a:t>-rays</a:t>
            </a:r>
            <a:endParaRPr lang="en-US" dirty="0"/>
          </a:p>
        </p:txBody>
      </p:sp>
      <p:sp>
        <p:nvSpPr>
          <p:cNvPr id="48" name="正方形/長方形 47"/>
          <p:cNvSpPr/>
          <p:nvPr/>
        </p:nvSpPr>
        <p:spPr>
          <a:xfrm>
            <a:off x="3780138" y="3862004"/>
            <a:ext cx="1146469" cy="313932"/>
          </a:xfrm>
          <a:prstGeom prst="rect">
            <a:avLst/>
          </a:prstGeom>
        </p:spPr>
        <p:txBody>
          <a:bodyPr wrap="none">
            <a:spAutoFit/>
          </a:bodyPr>
          <a:lstStyle/>
          <a:p>
            <a:pPr algn="ctr">
              <a:lnSpc>
                <a:spcPct val="80000"/>
              </a:lnSpc>
              <a:defRPr/>
            </a:pPr>
            <a:r>
              <a:rPr lang="en-US" altLang="ja-JP" b="1" dirty="0" smtClean="0">
                <a:solidFill>
                  <a:srgbClr val="FF0000"/>
                </a:solidFill>
                <a:cs typeface="Times New Roman" panose="02020603050405020304" pitchFamily="18" charset="0"/>
              </a:rPr>
              <a:t>neutrons</a:t>
            </a:r>
            <a:endParaRPr lang="en-US" altLang="ja-JP" b="1" dirty="0">
              <a:solidFill>
                <a:srgbClr val="FF0000"/>
              </a:solidFill>
              <a:cs typeface="Times New Roman" panose="02020603050405020304" pitchFamily="18" charset="0"/>
            </a:endParaRPr>
          </a:p>
        </p:txBody>
      </p:sp>
      <p:sp>
        <p:nvSpPr>
          <p:cNvPr id="49" name="正方形/長方形 48"/>
          <p:cNvSpPr/>
          <p:nvPr/>
        </p:nvSpPr>
        <p:spPr>
          <a:xfrm rot="1396767">
            <a:off x="3661298" y="5155563"/>
            <a:ext cx="823431" cy="369332"/>
          </a:xfrm>
          <a:prstGeom prst="rect">
            <a:avLst/>
          </a:prstGeom>
        </p:spPr>
        <p:txBody>
          <a:bodyPr wrap="none">
            <a:spAutoFit/>
          </a:bodyPr>
          <a:lstStyle/>
          <a:p>
            <a:r>
              <a:rPr lang="en-US" altLang="ja-JP" b="1" dirty="0" smtClean="0">
                <a:solidFill>
                  <a:srgbClr val="0000FF"/>
                </a:solidFill>
                <a:latin typeface="Symbol" panose="05050102010706020507" pitchFamily="18" charset="2"/>
                <a:cs typeface="Times New Roman" panose="02020603050405020304" pitchFamily="18" charset="0"/>
              </a:rPr>
              <a:t>g</a:t>
            </a:r>
            <a:r>
              <a:rPr lang="en-US" altLang="ja-JP" b="1" dirty="0" smtClean="0">
                <a:solidFill>
                  <a:srgbClr val="0000FF"/>
                </a:solidFill>
                <a:cs typeface="Times New Roman" panose="02020603050405020304" pitchFamily="18" charset="0"/>
              </a:rPr>
              <a:t>-rays</a:t>
            </a:r>
            <a:endParaRPr lang="en-US" dirty="0"/>
          </a:p>
        </p:txBody>
      </p:sp>
    </p:spTree>
    <p:extLst>
      <p:ext uri="{BB962C8B-B14F-4D97-AF65-F5344CB8AC3E}">
        <p14:creationId xmlns:p14="http://schemas.microsoft.com/office/powerpoint/2010/main" val="8595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12</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423311584"/>
              </p:ext>
            </p:extLst>
          </p:nvPr>
        </p:nvGraphicFramePr>
        <p:xfrm>
          <a:off x="395458" y="992136"/>
          <a:ext cx="8514860" cy="4666488"/>
        </p:xfrm>
        <a:graphic>
          <a:graphicData uri="http://schemas.openxmlformats.org/drawingml/2006/table">
            <a:tbl>
              <a:tblPr firstRow="1" firstCol="1" bandRow="1">
                <a:tableStyleId>{5940675A-B579-460E-94D1-54222C63F5DA}</a:tableStyleId>
              </a:tblPr>
              <a:tblGrid>
                <a:gridCol w="2738119">
                  <a:extLst>
                    <a:ext uri="{9D8B030D-6E8A-4147-A177-3AD203B41FA5}">
                      <a16:colId xmlns:a16="http://schemas.microsoft.com/office/drawing/2014/main" xmlns="" val="20000"/>
                    </a:ext>
                  </a:extLst>
                </a:gridCol>
                <a:gridCol w="3110367">
                  <a:extLst>
                    <a:ext uri="{9D8B030D-6E8A-4147-A177-3AD203B41FA5}">
                      <a16:colId xmlns:a16="http://schemas.microsoft.com/office/drawing/2014/main" xmlns="" val="20002"/>
                    </a:ext>
                  </a:extLst>
                </a:gridCol>
                <a:gridCol w="2666374">
                  <a:extLst>
                    <a:ext uri="{9D8B030D-6E8A-4147-A177-3AD203B41FA5}">
                      <a16:colId xmlns:a16="http://schemas.microsoft.com/office/drawing/2014/main" xmlns="" val="20003"/>
                    </a:ext>
                  </a:extLst>
                </a:gridCol>
              </a:tblGrid>
              <a:tr h="298873">
                <a:tc>
                  <a:txBody>
                    <a:bodyPr/>
                    <a:lstStyle/>
                    <a:p>
                      <a:pPr algn="ctr">
                        <a:spcAft>
                          <a:spcPts val="0"/>
                        </a:spcAft>
                      </a:pPr>
                      <a:r>
                        <a:rPr lang="en-GB" sz="2400" b="1" dirty="0" smtClean="0">
                          <a:solidFill>
                            <a:srgbClr val="0000FF"/>
                          </a:solidFill>
                          <a:effectLst/>
                        </a:rPr>
                        <a:t>Technique</a:t>
                      </a:r>
                      <a:endParaRPr lang="ja-JP" sz="2400" b="1" dirty="0">
                        <a:solidFill>
                          <a:srgbClr val="0000FF"/>
                        </a:solidFill>
                        <a:effectLst/>
                        <a:latin typeface="Times New Roman" panose="02020603050405020304" pitchFamily="18" charset="0"/>
                        <a:ea typeface="ＭＳ 明朝" panose="02020609040205080304" pitchFamily="17" charset="-128"/>
                      </a:endParaRPr>
                    </a:p>
                  </a:txBody>
                  <a:tcPr marL="62861" marR="62861" marT="0" marB="0" anchor="ctr"/>
                </a:tc>
                <a:tc>
                  <a:txBody>
                    <a:bodyPr/>
                    <a:lstStyle/>
                    <a:p>
                      <a:pPr algn="ctr">
                        <a:spcAft>
                          <a:spcPts val="0"/>
                        </a:spcAft>
                      </a:pPr>
                      <a:r>
                        <a:rPr lang="en-US" altLang="ja-JP" sz="2400" b="1" dirty="0">
                          <a:solidFill>
                            <a:srgbClr val="0000FF"/>
                          </a:solidFill>
                        </a:rPr>
                        <a:t>Reaction</a:t>
                      </a:r>
                      <a:endParaRPr lang="ja-JP" sz="2400" b="1" dirty="0">
                        <a:solidFill>
                          <a:srgbClr val="0000FF"/>
                        </a:solidFill>
                        <a:effectLst/>
                        <a:latin typeface="Times New Roman" panose="02020603050405020304" pitchFamily="18" charset="0"/>
                        <a:ea typeface="ＭＳ 明朝" panose="02020609040205080304" pitchFamily="17" charset="-128"/>
                      </a:endParaRPr>
                    </a:p>
                  </a:txBody>
                  <a:tcPr marL="62861" marR="62861" marT="0" marB="0" anchor="ctr"/>
                </a:tc>
                <a:tc>
                  <a:txBody>
                    <a:bodyPr/>
                    <a:lstStyle/>
                    <a:p>
                      <a:pPr algn="ctr">
                        <a:spcAft>
                          <a:spcPts val="0"/>
                        </a:spcAft>
                      </a:pPr>
                      <a:r>
                        <a:rPr lang="en-US" sz="2400" b="1" dirty="0">
                          <a:solidFill>
                            <a:srgbClr val="0000FF"/>
                          </a:solidFill>
                          <a:effectLst/>
                        </a:rPr>
                        <a:t>Perouse</a:t>
                      </a:r>
                      <a:endParaRPr lang="ja-JP" sz="2400" b="1" dirty="0">
                        <a:solidFill>
                          <a:srgbClr val="0000FF"/>
                        </a:solidFill>
                        <a:effectLst/>
                        <a:latin typeface="Times New Roman" panose="02020603050405020304" pitchFamily="18" charset="0"/>
                        <a:ea typeface="ＭＳ 明朝" panose="02020609040205080304" pitchFamily="17" charset="-128"/>
                      </a:endParaRPr>
                    </a:p>
                  </a:txBody>
                  <a:tcPr marL="62861" marR="62861" marT="0" marB="0" anchor="ctr"/>
                </a:tc>
                <a:extLst>
                  <a:ext uri="{0D108BD9-81ED-4DB2-BD59-A6C34878D82A}">
                    <a16:rowId xmlns:a16="http://schemas.microsoft.com/office/drawing/2014/main" xmlns="" val="10000"/>
                  </a:ext>
                </a:extLst>
              </a:tr>
              <a:tr h="926701">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2400" b="1" dirty="0">
                          <a:solidFill>
                            <a:srgbClr val="0000FF"/>
                          </a:solidFill>
                          <a:effectLst/>
                        </a:rPr>
                        <a:t>DDA </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sz="2400" dirty="0">
                          <a:effectLst/>
                        </a:rPr>
                        <a:t>(</a:t>
                      </a:r>
                      <a:r>
                        <a:rPr lang="en-US" altLang="ja-JP" sz="2400" dirty="0">
                          <a:effectLst/>
                        </a:rPr>
                        <a:t>Differential Die-away Analysis</a:t>
                      </a:r>
                      <a:r>
                        <a:rPr lang="en-US" sz="2400" dirty="0">
                          <a:effectLst/>
                        </a:rPr>
                        <a:t>)</a:t>
                      </a:r>
                      <a:endParaRPr lang="ja-JP" sz="2400" dirty="0">
                        <a:effectLst/>
                        <a:latin typeface="Times New Roman" panose="02020603050405020304" pitchFamily="18" charset="0"/>
                        <a:ea typeface="ＭＳ 明朝" panose="02020609040205080304" pitchFamily="17" charset="-128"/>
                      </a:endParaRPr>
                    </a:p>
                  </a:txBody>
                  <a:tcPr marL="62861" marR="62861" marT="0" marB="0" anchor="ctr"/>
                </a:tc>
                <a:tc>
                  <a:txBody>
                    <a:bodyPr/>
                    <a:lstStyle/>
                    <a:p>
                      <a:pPr indent="76200" algn="ctr">
                        <a:lnSpc>
                          <a:spcPct val="85000"/>
                        </a:lnSpc>
                        <a:spcAft>
                          <a:spcPts val="0"/>
                        </a:spcAft>
                      </a:pPr>
                      <a:r>
                        <a:rPr lang="en-US" altLang="ja-JP" sz="2400" b="1" dirty="0">
                          <a:solidFill>
                            <a:srgbClr val="0000FF"/>
                          </a:solidFill>
                          <a:effectLst/>
                        </a:rPr>
                        <a:t>fission</a:t>
                      </a:r>
                    </a:p>
                    <a:p>
                      <a:pPr indent="76200" algn="ctr">
                        <a:lnSpc>
                          <a:spcPct val="85000"/>
                        </a:lnSpc>
                        <a:spcAft>
                          <a:spcPts val="0"/>
                        </a:spcAft>
                      </a:pPr>
                      <a:r>
                        <a:rPr lang="en-US" altLang="ja-JP" sz="2400" dirty="0" smtClean="0">
                          <a:effectLst/>
                          <a:latin typeface="+mn-lt"/>
                          <a:ea typeface="+mn-ea"/>
                        </a:rPr>
                        <a:t>(neutron)</a:t>
                      </a:r>
                      <a:endParaRPr lang="ja-JP" sz="2400" dirty="0">
                        <a:effectLst/>
                        <a:latin typeface="+mn-lt"/>
                        <a:ea typeface="+mn-ea"/>
                      </a:endParaRPr>
                    </a:p>
                  </a:txBody>
                  <a:tcPr marL="68580" marR="68580" marT="0" marB="0" anchor="ctr"/>
                </a:tc>
                <a:tc>
                  <a:txBody>
                    <a:bodyPr/>
                    <a:lstStyle/>
                    <a:p>
                      <a:pPr algn="ctr">
                        <a:lnSpc>
                          <a:spcPct val="85000"/>
                        </a:lnSpc>
                        <a:spcAft>
                          <a:spcPts val="0"/>
                        </a:spcAft>
                      </a:pPr>
                      <a:r>
                        <a:rPr lang="en-US" sz="2400" b="1" baseline="30000" dirty="0">
                          <a:solidFill>
                            <a:srgbClr val="0000FF"/>
                          </a:solidFill>
                          <a:effectLst/>
                        </a:rPr>
                        <a:t>239</a:t>
                      </a:r>
                      <a:r>
                        <a:rPr lang="en-US" sz="2400" b="1" dirty="0">
                          <a:solidFill>
                            <a:srgbClr val="0000FF"/>
                          </a:solidFill>
                          <a:effectLst/>
                        </a:rPr>
                        <a:t>Pu-effective</a:t>
                      </a:r>
                      <a:endParaRPr lang="ja-JP" sz="2400" b="1" dirty="0">
                        <a:solidFill>
                          <a:srgbClr val="0000FF"/>
                        </a:solidFill>
                        <a:effectLst/>
                        <a:latin typeface="+mn-lt"/>
                        <a:ea typeface="+mn-ea"/>
                      </a:endParaRPr>
                    </a:p>
                  </a:txBody>
                  <a:tcPr marL="62861" marR="62861" marT="0" marB="0" anchor="ctr"/>
                </a:tc>
                <a:extLst>
                  <a:ext uri="{0D108BD9-81ED-4DB2-BD59-A6C34878D82A}">
                    <a16:rowId xmlns:a16="http://schemas.microsoft.com/office/drawing/2014/main" xmlns="" val="10001"/>
                  </a:ext>
                </a:extLst>
              </a:tr>
              <a:tr h="703871">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2400" b="1" dirty="0">
                          <a:solidFill>
                            <a:srgbClr val="0000FF"/>
                          </a:solidFill>
                          <a:effectLst/>
                        </a:rPr>
                        <a:t>DGA</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sz="2400" dirty="0">
                          <a:effectLst/>
                        </a:rPr>
                        <a:t> </a:t>
                      </a:r>
                      <a:r>
                        <a:rPr lang="en-US" altLang="ja-JP" sz="2400" dirty="0">
                          <a:effectLst/>
                        </a:rPr>
                        <a:t>(Delayed Gamma-ray Analysis)</a:t>
                      </a:r>
                      <a:endParaRPr lang="ja-JP" altLang="ja-JP" sz="2400" dirty="0">
                        <a:effectLst/>
                        <a:latin typeface="+mn-lt"/>
                        <a:ea typeface="+mn-ea"/>
                      </a:endParaRPr>
                    </a:p>
                  </a:txBody>
                  <a:tcPr marL="62861" marR="62861" marT="0" marB="0" anchor="ctr"/>
                </a:tc>
                <a:tc>
                  <a:txBody>
                    <a:bodyPr/>
                    <a:lstStyle/>
                    <a:p>
                      <a:pPr indent="76200" algn="ctr">
                        <a:lnSpc>
                          <a:spcPct val="85000"/>
                        </a:lnSpc>
                        <a:spcAft>
                          <a:spcPts val="0"/>
                        </a:spcAft>
                      </a:pPr>
                      <a:r>
                        <a:rPr lang="en-US" altLang="ja-JP" sz="2400" b="1" dirty="0">
                          <a:solidFill>
                            <a:srgbClr val="0000FF"/>
                          </a:solidFill>
                          <a:effectLst/>
                        </a:rPr>
                        <a:t>fission</a:t>
                      </a:r>
                    </a:p>
                    <a:p>
                      <a:pPr indent="76200" algn="ctr">
                        <a:lnSpc>
                          <a:spcPct val="85000"/>
                        </a:lnSpc>
                        <a:spcAft>
                          <a:spcPts val="0"/>
                        </a:spcAft>
                      </a:pPr>
                      <a:r>
                        <a:rPr lang="en-US" altLang="ja-JP" sz="2400" dirty="0">
                          <a:effectLst/>
                        </a:rPr>
                        <a:t>(decay </a:t>
                      </a:r>
                      <a:r>
                        <a:rPr lang="en-US" altLang="ja-JP" sz="2400" b="1" dirty="0">
                          <a:latin typeface="Symbol" panose="05050102010706020507" pitchFamily="18" charset="2"/>
                          <a:cs typeface="Times New Roman" panose="02020603050405020304" pitchFamily="18" charset="0"/>
                        </a:rPr>
                        <a:t>g</a:t>
                      </a:r>
                      <a:r>
                        <a:rPr lang="en-US" altLang="ja-JP" sz="2400" dirty="0"/>
                        <a:t>-ray</a:t>
                      </a:r>
                      <a:r>
                        <a:rPr lang="en-US" altLang="ja-JP" sz="2400" dirty="0">
                          <a:effectLst/>
                        </a:rPr>
                        <a:t> from fission products)</a:t>
                      </a:r>
                      <a:endParaRPr lang="ja-JP" sz="2400" dirty="0">
                        <a:effectLst/>
                        <a:latin typeface="+mn-lt"/>
                        <a:ea typeface="+mn-ea"/>
                      </a:endParaRPr>
                    </a:p>
                  </a:txBody>
                  <a:tcPr marL="68580" marR="68580" marT="0" marB="0" anchor="ctr"/>
                </a:tc>
                <a:tc>
                  <a:txBody>
                    <a:bodyPr/>
                    <a:lstStyle/>
                    <a:p>
                      <a:pPr algn="ctr">
                        <a:lnSpc>
                          <a:spcPct val="85000"/>
                        </a:lnSpc>
                        <a:spcAft>
                          <a:spcPts val="0"/>
                        </a:spcAft>
                      </a:pPr>
                      <a:r>
                        <a:rPr lang="en-US" sz="2400" b="1" dirty="0">
                          <a:solidFill>
                            <a:srgbClr val="0000FF"/>
                          </a:solidFill>
                          <a:effectLst/>
                        </a:rPr>
                        <a:t>ratio of</a:t>
                      </a:r>
                      <a:endParaRPr lang="ja-JP" sz="2400" b="1" dirty="0">
                        <a:solidFill>
                          <a:srgbClr val="0000FF"/>
                        </a:solidFill>
                        <a:effectLst/>
                      </a:endParaRPr>
                    </a:p>
                    <a:p>
                      <a:pPr algn="ctr">
                        <a:lnSpc>
                          <a:spcPct val="85000"/>
                        </a:lnSpc>
                        <a:spcAft>
                          <a:spcPts val="0"/>
                        </a:spcAft>
                      </a:pPr>
                      <a:r>
                        <a:rPr lang="en-US" sz="2400" b="1" baseline="30000" dirty="0">
                          <a:solidFill>
                            <a:srgbClr val="0000FF"/>
                          </a:solidFill>
                          <a:effectLst/>
                        </a:rPr>
                        <a:t>235</a:t>
                      </a:r>
                      <a:r>
                        <a:rPr lang="en-US" sz="2400" b="1" dirty="0">
                          <a:solidFill>
                            <a:srgbClr val="0000FF"/>
                          </a:solidFill>
                          <a:effectLst/>
                        </a:rPr>
                        <a:t>U/</a:t>
                      </a:r>
                      <a:r>
                        <a:rPr lang="en-US" sz="2400" b="1" baseline="30000" dirty="0">
                          <a:solidFill>
                            <a:srgbClr val="0000FF"/>
                          </a:solidFill>
                          <a:effectLst/>
                        </a:rPr>
                        <a:t>239</a:t>
                      </a:r>
                      <a:r>
                        <a:rPr lang="en-US" sz="2400" b="1" dirty="0">
                          <a:solidFill>
                            <a:srgbClr val="0000FF"/>
                          </a:solidFill>
                          <a:effectLst/>
                        </a:rPr>
                        <a:t>Pu/</a:t>
                      </a:r>
                      <a:r>
                        <a:rPr lang="en-US" sz="2400" b="1" baseline="30000" dirty="0">
                          <a:solidFill>
                            <a:srgbClr val="0000FF"/>
                          </a:solidFill>
                          <a:effectLst/>
                        </a:rPr>
                        <a:t>241</a:t>
                      </a:r>
                      <a:r>
                        <a:rPr lang="en-US" sz="2400" b="1" dirty="0">
                          <a:solidFill>
                            <a:srgbClr val="0000FF"/>
                          </a:solidFill>
                          <a:effectLst/>
                        </a:rPr>
                        <a:t>Pu</a:t>
                      </a:r>
                      <a:endParaRPr lang="ja-JP" sz="2400" b="1" dirty="0">
                        <a:solidFill>
                          <a:srgbClr val="0000FF"/>
                        </a:solidFill>
                        <a:effectLst/>
                        <a:latin typeface="+mn-lt"/>
                        <a:ea typeface="+mn-ea"/>
                      </a:endParaRPr>
                    </a:p>
                  </a:txBody>
                  <a:tcPr marL="62861" marR="62861" marT="0" marB="0" anchor="ctr"/>
                </a:tc>
                <a:extLst>
                  <a:ext uri="{0D108BD9-81ED-4DB2-BD59-A6C34878D82A}">
                    <a16:rowId xmlns:a16="http://schemas.microsoft.com/office/drawing/2014/main" xmlns="" val="10002"/>
                  </a:ext>
                </a:extLst>
              </a:tr>
              <a:tr h="1112042">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2400" b="1" dirty="0">
                          <a:solidFill>
                            <a:srgbClr val="0000FF"/>
                          </a:solidFill>
                          <a:effectLst/>
                        </a:rPr>
                        <a:t>NRTA </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sz="2400" dirty="0">
                          <a:effectLst/>
                        </a:rPr>
                        <a:t>(</a:t>
                      </a:r>
                      <a:r>
                        <a:rPr lang="en-US" altLang="ja-JP" sz="2400" dirty="0">
                          <a:effectLst/>
                        </a:rPr>
                        <a:t>Neutron Resonance Transmission Analysis</a:t>
                      </a:r>
                      <a:r>
                        <a:rPr lang="en-US" sz="2400" dirty="0">
                          <a:effectLst/>
                        </a:rPr>
                        <a:t>)</a:t>
                      </a:r>
                      <a:endParaRPr lang="ja-JP" sz="2400" dirty="0">
                        <a:effectLst/>
                        <a:latin typeface="Times New Roman" panose="02020603050405020304" pitchFamily="18" charset="0"/>
                        <a:ea typeface="ＭＳ 明朝" panose="02020609040205080304" pitchFamily="17" charset="-128"/>
                      </a:endParaRPr>
                    </a:p>
                  </a:txBody>
                  <a:tcPr marL="62861" marR="62861" marT="0" marB="0" anchor="ctr"/>
                </a:tc>
                <a:tc>
                  <a:txBody>
                    <a:bodyPr/>
                    <a:lstStyle/>
                    <a:p>
                      <a:pPr indent="76200" algn="ctr">
                        <a:lnSpc>
                          <a:spcPct val="85000"/>
                        </a:lnSpc>
                        <a:spcAft>
                          <a:spcPts val="0"/>
                        </a:spcAft>
                      </a:pPr>
                      <a:r>
                        <a:rPr lang="en-US" altLang="ja-JP" sz="2400" b="1" dirty="0">
                          <a:solidFill>
                            <a:srgbClr val="0000FF"/>
                          </a:solidFill>
                          <a:effectLst/>
                        </a:rPr>
                        <a:t>all</a:t>
                      </a:r>
                      <a:r>
                        <a:rPr lang="en-US" altLang="ja-JP" sz="2400" b="1" baseline="0" dirty="0">
                          <a:solidFill>
                            <a:srgbClr val="0000FF"/>
                          </a:solidFill>
                          <a:effectLst/>
                        </a:rPr>
                        <a:t> nuclear reaction</a:t>
                      </a:r>
                      <a:endParaRPr lang="en-US" altLang="ja-JP" sz="2400" b="1" dirty="0">
                        <a:solidFill>
                          <a:srgbClr val="0000FF"/>
                        </a:solidFill>
                        <a:effectLst/>
                      </a:endParaRPr>
                    </a:p>
                    <a:p>
                      <a:pPr indent="76200" algn="ctr">
                        <a:lnSpc>
                          <a:spcPct val="85000"/>
                        </a:lnSpc>
                        <a:spcAft>
                          <a:spcPts val="0"/>
                        </a:spcAft>
                      </a:pPr>
                      <a:r>
                        <a:rPr lang="en-US" altLang="ja-JP" sz="2400" dirty="0">
                          <a:effectLst/>
                        </a:rPr>
                        <a:t>(transmission of neutron)</a:t>
                      </a:r>
                      <a:endParaRPr lang="ja-JP" sz="2400" dirty="0">
                        <a:effectLst/>
                        <a:latin typeface="+mn-lt"/>
                        <a:ea typeface="+mn-ea"/>
                      </a:endParaRPr>
                    </a:p>
                  </a:txBody>
                  <a:tcPr marL="68580" marR="68580" marT="0" marB="0" anchor="ctr"/>
                </a:tc>
                <a:tc>
                  <a:txBody>
                    <a:bodyPr/>
                    <a:lstStyle/>
                    <a:p>
                      <a:pPr algn="ctr">
                        <a:lnSpc>
                          <a:spcPct val="85000"/>
                        </a:lnSpc>
                        <a:spcAft>
                          <a:spcPts val="0"/>
                        </a:spcAft>
                      </a:pPr>
                      <a:r>
                        <a:rPr lang="en-US" sz="2400" b="1" dirty="0">
                          <a:solidFill>
                            <a:srgbClr val="0000FF"/>
                          </a:solidFill>
                          <a:effectLst/>
                        </a:rPr>
                        <a:t>Quantity of each of U and Pu nuclide</a:t>
                      </a:r>
                      <a:endParaRPr lang="ja-JP" sz="2400" b="1" dirty="0">
                        <a:solidFill>
                          <a:srgbClr val="0000FF"/>
                        </a:solidFill>
                        <a:effectLst/>
                        <a:latin typeface="+mn-lt"/>
                        <a:ea typeface="+mn-ea"/>
                      </a:endParaRPr>
                    </a:p>
                  </a:txBody>
                  <a:tcPr marL="62861" marR="62861" marT="0" marB="0" anchor="ctr"/>
                </a:tc>
                <a:extLst>
                  <a:ext uri="{0D108BD9-81ED-4DB2-BD59-A6C34878D82A}">
                    <a16:rowId xmlns:a16="http://schemas.microsoft.com/office/drawing/2014/main" xmlns="" val="10003"/>
                  </a:ext>
                </a:extLst>
              </a:tr>
              <a:tr h="926701">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2400" b="1" dirty="0">
                          <a:solidFill>
                            <a:srgbClr val="0000FF"/>
                          </a:solidFill>
                          <a:effectLst/>
                        </a:rPr>
                        <a:t>PGA</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altLang="ja-JP" sz="2400" dirty="0">
                          <a:effectLst/>
                        </a:rPr>
                        <a:t>(Prompt Gamma-ray Analysis)</a:t>
                      </a:r>
                      <a:endParaRPr lang="ja-JP" altLang="ja-JP" sz="2400" dirty="0">
                        <a:solidFill>
                          <a:schemeClr val="tx1"/>
                        </a:solidFill>
                        <a:effectLst/>
                        <a:latin typeface="+mn-lt"/>
                        <a:ea typeface="+mn-ea"/>
                      </a:endParaRPr>
                    </a:p>
                  </a:txBody>
                  <a:tcPr marL="62861" marR="62861" marT="0" marB="0" anchor="ctr"/>
                </a:tc>
                <a:tc>
                  <a:txBody>
                    <a:bodyPr/>
                    <a:lstStyle/>
                    <a:p>
                      <a:pPr indent="76200" algn="ctr">
                        <a:lnSpc>
                          <a:spcPct val="85000"/>
                        </a:lnSpc>
                        <a:spcAft>
                          <a:spcPts val="0"/>
                        </a:spcAft>
                      </a:pPr>
                      <a:r>
                        <a:rPr lang="en-US" altLang="ja-JP" sz="2400" b="1" dirty="0">
                          <a:solidFill>
                            <a:srgbClr val="0000FF"/>
                          </a:solidFill>
                          <a:effectLst/>
                        </a:rPr>
                        <a:t>neutron capture</a:t>
                      </a:r>
                    </a:p>
                    <a:p>
                      <a:pPr indent="76200" algn="ctr">
                        <a:lnSpc>
                          <a:spcPct val="85000"/>
                        </a:lnSpc>
                        <a:spcAft>
                          <a:spcPts val="0"/>
                        </a:spcAft>
                      </a:pPr>
                      <a:r>
                        <a:rPr lang="en-US" altLang="ja-JP" sz="2400" dirty="0">
                          <a:effectLst/>
                        </a:rPr>
                        <a:t>(capture</a:t>
                      </a:r>
                      <a:r>
                        <a:rPr lang="en-US" altLang="ja-JP" sz="2400" baseline="0" dirty="0">
                          <a:effectLst/>
                        </a:rPr>
                        <a:t> </a:t>
                      </a:r>
                      <a:r>
                        <a:rPr lang="en-US" altLang="ja-JP" sz="2400" b="1" dirty="0">
                          <a:latin typeface="Symbol" panose="05050102010706020507" pitchFamily="18" charset="2"/>
                          <a:cs typeface="Times New Roman" panose="02020603050405020304" pitchFamily="18" charset="0"/>
                        </a:rPr>
                        <a:t>g</a:t>
                      </a:r>
                      <a:r>
                        <a:rPr lang="en-US" altLang="ja-JP" sz="2400" dirty="0"/>
                        <a:t>-ray)</a:t>
                      </a:r>
                      <a:endParaRPr lang="ja-JP" sz="2400" dirty="0">
                        <a:solidFill>
                          <a:schemeClr val="tx1"/>
                        </a:solidFill>
                        <a:effectLst/>
                        <a:latin typeface="+mn-lt"/>
                        <a:ea typeface="+mn-ea"/>
                      </a:endParaRPr>
                    </a:p>
                  </a:txBody>
                  <a:tcPr marL="68580" marR="68580" marT="0" marB="0" anchor="ctr"/>
                </a:tc>
                <a:tc>
                  <a:txBody>
                    <a:bodyPr/>
                    <a:lstStyle/>
                    <a:p>
                      <a:pPr algn="ctr">
                        <a:lnSpc>
                          <a:spcPct val="85000"/>
                        </a:lnSpc>
                        <a:spcAft>
                          <a:spcPts val="0"/>
                        </a:spcAft>
                      </a:pPr>
                      <a:r>
                        <a:rPr lang="en-US" sz="2400" b="1" dirty="0">
                          <a:solidFill>
                            <a:srgbClr val="0000FF"/>
                          </a:solidFill>
                          <a:effectLst/>
                        </a:rPr>
                        <a:t>existence of specific nuclear species</a:t>
                      </a:r>
                    </a:p>
                    <a:p>
                      <a:pPr algn="ctr">
                        <a:lnSpc>
                          <a:spcPct val="85000"/>
                        </a:lnSpc>
                        <a:spcAft>
                          <a:spcPts val="0"/>
                        </a:spcAft>
                      </a:pPr>
                      <a:r>
                        <a:rPr lang="en-US" altLang="ja-JP" sz="2400" b="1" dirty="0">
                          <a:solidFill>
                            <a:srgbClr val="0000FF"/>
                          </a:solidFill>
                          <a:effectLst/>
                          <a:latin typeface="+mn-lt"/>
                          <a:ea typeface="+mn-ea"/>
                        </a:rPr>
                        <a:t>(</a:t>
                      </a:r>
                      <a:r>
                        <a:rPr lang="en-US" altLang="ja-JP" sz="2400" b="1" dirty="0" err="1" smtClean="0">
                          <a:solidFill>
                            <a:srgbClr val="0000FF"/>
                          </a:solidFill>
                          <a:effectLst/>
                          <a:latin typeface="+mn-lt"/>
                          <a:ea typeface="+mn-ea"/>
                        </a:rPr>
                        <a:t>eg</a:t>
                      </a:r>
                      <a:r>
                        <a:rPr lang="en-US" altLang="ja-JP" sz="2400" b="1" dirty="0" smtClean="0">
                          <a:solidFill>
                            <a:srgbClr val="0000FF"/>
                          </a:solidFill>
                          <a:effectLst/>
                          <a:latin typeface="+mn-lt"/>
                          <a:ea typeface="+mn-ea"/>
                        </a:rPr>
                        <a:t>.,</a:t>
                      </a:r>
                      <a:r>
                        <a:rPr lang="en-US" altLang="ja-JP" sz="2400" b="1" baseline="0" dirty="0" smtClean="0">
                          <a:solidFill>
                            <a:srgbClr val="0000FF"/>
                          </a:solidFill>
                          <a:effectLst/>
                          <a:latin typeface="+mn-lt"/>
                          <a:ea typeface="+mn-ea"/>
                        </a:rPr>
                        <a:t> </a:t>
                      </a:r>
                      <a:r>
                        <a:rPr lang="en-US" altLang="ja-JP" sz="2400" b="1" baseline="0" dirty="0">
                          <a:solidFill>
                            <a:srgbClr val="0000FF"/>
                          </a:solidFill>
                          <a:effectLst/>
                          <a:latin typeface="+mn-lt"/>
                          <a:ea typeface="+mn-ea"/>
                        </a:rPr>
                        <a:t>explosive etc</a:t>
                      </a:r>
                      <a:r>
                        <a:rPr lang="en-US" altLang="ja-JP" sz="2400" b="1" baseline="0" dirty="0" smtClean="0">
                          <a:solidFill>
                            <a:srgbClr val="0000FF"/>
                          </a:solidFill>
                          <a:effectLst/>
                          <a:latin typeface="+mn-lt"/>
                          <a:ea typeface="+mn-ea"/>
                        </a:rPr>
                        <a:t>. </a:t>
                      </a:r>
                      <a:r>
                        <a:rPr lang="en-US" altLang="ja-JP" sz="2000" b="1" baseline="0" dirty="0" smtClean="0">
                          <a:solidFill>
                            <a:srgbClr val="0000FF"/>
                          </a:solidFill>
                          <a:effectLst/>
                          <a:latin typeface="+mn-lt"/>
                          <a:ea typeface="+mn-ea"/>
                        </a:rPr>
                        <a:t>for security purpose</a:t>
                      </a:r>
                      <a:r>
                        <a:rPr lang="en-US" altLang="ja-JP" sz="2000" b="1" dirty="0" smtClean="0">
                          <a:solidFill>
                            <a:srgbClr val="0000FF"/>
                          </a:solidFill>
                          <a:effectLst/>
                          <a:latin typeface="+mn-lt"/>
                          <a:ea typeface="+mn-ea"/>
                        </a:rPr>
                        <a:t>)</a:t>
                      </a:r>
                      <a:endParaRPr lang="ja-JP" sz="2000" b="1" dirty="0">
                        <a:solidFill>
                          <a:srgbClr val="0000FF"/>
                        </a:solidFill>
                        <a:effectLst/>
                        <a:latin typeface="+mn-lt"/>
                        <a:ea typeface="+mn-ea"/>
                      </a:endParaRPr>
                    </a:p>
                  </a:txBody>
                  <a:tcPr marL="62861" marR="62861" marT="0" marB="0" anchor="ctr"/>
                </a:tc>
                <a:extLst>
                  <a:ext uri="{0D108BD9-81ED-4DB2-BD59-A6C34878D82A}">
                    <a16:rowId xmlns:a16="http://schemas.microsoft.com/office/drawing/2014/main" xmlns="" val="10004"/>
                  </a:ext>
                </a:extLst>
              </a:tr>
            </a:tbl>
          </a:graphicData>
        </a:graphic>
      </p:graphicFrame>
      <p:sp>
        <p:nvSpPr>
          <p:cNvPr id="6" name="テキスト ボックス 5"/>
          <p:cNvSpPr txBox="1"/>
          <p:nvPr/>
        </p:nvSpPr>
        <p:spPr>
          <a:xfrm>
            <a:off x="1043500" y="87665"/>
            <a:ext cx="7218777" cy="824841"/>
          </a:xfrm>
          <a:prstGeom prst="rect">
            <a:avLst/>
          </a:prstGeom>
          <a:noFill/>
        </p:spPr>
        <p:txBody>
          <a:bodyPr wrap="square" rtlCol="0">
            <a:spAutoFit/>
          </a:bodyPr>
          <a:lstStyle/>
          <a:p>
            <a:pPr algn="ctr">
              <a:lnSpc>
                <a:spcPct val="85000"/>
              </a:lnSpc>
            </a:pPr>
            <a:r>
              <a:rPr lang="en-US" altLang="ja-JP" sz="2800" b="1" dirty="0"/>
              <a:t>Four neutron interrogation </a:t>
            </a:r>
            <a:r>
              <a:rPr lang="en-US" altLang="ja-JP" sz="2800" b="1" dirty="0" smtClean="0"/>
              <a:t>techniques chosen </a:t>
            </a:r>
            <a:r>
              <a:rPr lang="en-US" altLang="ja-JP" sz="2800" b="1" dirty="0"/>
              <a:t>to be developed</a:t>
            </a:r>
            <a:endParaRPr lang="ja-JP" altLang="en-US" sz="2800" b="1" dirty="0"/>
          </a:p>
        </p:txBody>
      </p:sp>
      <p:sp>
        <p:nvSpPr>
          <p:cNvPr id="8" name="テキスト ボックス 7"/>
          <p:cNvSpPr txBox="1"/>
          <p:nvPr/>
        </p:nvSpPr>
        <p:spPr>
          <a:xfrm>
            <a:off x="454232" y="5698772"/>
            <a:ext cx="8193865" cy="991041"/>
          </a:xfrm>
          <a:prstGeom prst="rect">
            <a:avLst/>
          </a:prstGeom>
          <a:noFill/>
        </p:spPr>
        <p:txBody>
          <a:bodyPr wrap="square" rtlCol="0">
            <a:spAutoFit/>
          </a:bodyPr>
          <a:lstStyle/>
          <a:p>
            <a:pPr>
              <a:lnSpc>
                <a:spcPct val="80000"/>
              </a:lnSpc>
            </a:pPr>
            <a:r>
              <a:rPr kumimoji="1" lang="en-US" altLang="ja-JP" sz="2400" b="1" dirty="0">
                <a:latin typeface="+mn-lt"/>
              </a:rPr>
              <a:t>Neutron interrogation techniques are used for NM analysis in a </a:t>
            </a:r>
            <a:r>
              <a:rPr kumimoji="1" lang="en-US" altLang="ja-JP" sz="2400" b="1" dirty="0" smtClean="0">
                <a:latin typeface="+mn-lt"/>
              </a:rPr>
              <a:t>complementary </a:t>
            </a:r>
            <a:r>
              <a:rPr kumimoji="1" lang="en-US" altLang="ja-JP" sz="2400" b="1" dirty="0">
                <a:latin typeface="+mn-lt"/>
              </a:rPr>
              <a:t>way.</a:t>
            </a:r>
          </a:p>
          <a:p>
            <a:pPr>
              <a:lnSpc>
                <a:spcPct val="80000"/>
              </a:lnSpc>
            </a:pPr>
            <a:r>
              <a:rPr lang="en-US" altLang="ja-JP" sz="2400" b="1" dirty="0">
                <a:latin typeface="+mn-lt"/>
              </a:rPr>
              <a:t>B</a:t>
            </a:r>
            <a:r>
              <a:rPr kumimoji="1" lang="en-US" altLang="ja-JP" sz="2400" b="1" dirty="0">
                <a:latin typeface="+mn-lt"/>
              </a:rPr>
              <a:t>asic technological developments are in progress.</a:t>
            </a:r>
            <a:endParaRPr kumimoji="1" lang="ja-JP" altLang="en-US" sz="2400" b="1" dirty="0">
              <a:latin typeface="+mn-lt"/>
            </a:endParaRPr>
          </a:p>
        </p:txBody>
      </p:sp>
    </p:spTree>
    <p:extLst>
      <p:ext uri="{BB962C8B-B14F-4D97-AF65-F5344CB8AC3E}">
        <p14:creationId xmlns:p14="http://schemas.microsoft.com/office/powerpoint/2010/main" val="3913869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BB8EDB8-486D-46FB-8C25-AEB78D1B035F}" type="slidenum">
              <a:rPr kumimoji="1" lang="ja-JP" altLang="en-US" smtClean="0"/>
              <a:t>13</a:t>
            </a:fld>
            <a:endParaRPr kumimoji="1" lang="ja-JP" altLang="en-US"/>
          </a:p>
        </p:txBody>
      </p:sp>
      <p:sp>
        <p:nvSpPr>
          <p:cNvPr id="13" name="テキスト ボックス 12"/>
          <p:cNvSpPr txBox="1"/>
          <p:nvPr/>
        </p:nvSpPr>
        <p:spPr>
          <a:xfrm>
            <a:off x="939081" y="551643"/>
            <a:ext cx="4116833" cy="338554"/>
          </a:xfrm>
          <a:prstGeom prst="rect">
            <a:avLst/>
          </a:prstGeom>
          <a:noFill/>
        </p:spPr>
        <p:txBody>
          <a:bodyPr wrap="none" rtlCol="0">
            <a:spAutoFit/>
          </a:bodyPr>
          <a:lstStyle/>
          <a:p>
            <a:r>
              <a:rPr kumimoji="1" lang="en-US" altLang="ja-JP" sz="1600" b="1" dirty="0">
                <a:solidFill>
                  <a:srgbClr val="0000FF"/>
                </a:solidFill>
              </a:rPr>
              <a:t>(1) Development of an Integrated syste</a:t>
            </a:r>
            <a:r>
              <a:rPr lang="en-US" altLang="ja-JP" sz="1600" b="1" dirty="0">
                <a:solidFill>
                  <a:srgbClr val="0000FF"/>
                </a:solidFill>
              </a:rPr>
              <a:t>m</a:t>
            </a:r>
            <a:endParaRPr kumimoji="1" lang="ja-JP" altLang="en-US" sz="1600" b="1" dirty="0">
              <a:solidFill>
                <a:srgbClr val="0000FF"/>
              </a:solidFill>
            </a:endParaRPr>
          </a:p>
        </p:txBody>
      </p:sp>
      <p:grpSp>
        <p:nvGrpSpPr>
          <p:cNvPr id="72" name="グループ化 71"/>
          <p:cNvGrpSpPr>
            <a:grpSpLocks noChangeAspect="1"/>
          </p:cNvGrpSpPr>
          <p:nvPr/>
        </p:nvGrpSpPr>
        <p:grpSpPr>
          <a:xfrm>
            <a:off x="1606573" y="823891"/>
            <a:ext cx="5569186" cy="2515525"/>
            <a:chOff x="805732" y="559336"/>
            <a:chExt cx="7330553" cy="3311110"/>
          </a:xfrm>
        </p:grpSpPr>
        <p:pic>
          <p:nvPicPr>
            <p:cNvPr id="5" name="Picture 2" descr="C:\toh\文書など\予算と研究評価と計画関係\H31年度\Active-N概算\背景白・ローアングル・横長.png"/>
            <p:cNvPicPr>
              <a:picLocks noChangeAspect="1" noChangeArrowheads="1"/>
            </p:cNvPicPr>
            <p:nvPr/>
          </p:nvPicPr>
          <p:blipFill rotWithShape="1">
            <a:blip r:embed="rId2">
              <a:extLst>
                <a:ext uri="{28A0092B-C50C-407E-A947-70E740481C1C}">
                  <a14:useLocalDpi xmlns:a14="http://schemas.microsoft.com/office/drawing/2010/main" val="0"/>
                </a:ext>
              </a:extLst>
            </a:blip>
            <a:srcRect l="9940" t="24875" r="12625" b="20237"/>
            <a:stretch/>
          </p:blipFill>
          <p:spPr bwMode="auto">
            <a:xfrm>
              <a:off x="1556149" y="909963"/>
              <a:ext cx="6529242" cy="296048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テキスト ボックス 5"/>
            <p:cNvSpPr txBox="1"/>
            <p:nvPr/>
          </p:nvSpPr>
          <p:spPr>
            <a:xfrm>
              <a:off x="6205173" y="1335030"/>
              <a:ext cx="764854" cy="399330"/>
            </a:xfrm>
            <a:prstGeom prst="rect">
              <a:avLst/>
            </a:prstGeom>
            <a:noFill/>
          </p:spPr>
          <p:txBody>
            <a:bodyPr wrap="none" rtlCol="0">
              <a:spAutoFit/>
            </a:bodyPr>
            <a:lstStyle/>
            <a:p>
              <a:r>
                <a:rPr kumimoji="1" lang="en-US" altLang="ja-JP" sz="1600" dirty="0"/>
                <a:t>NRTA</a:t>
              </a:r>
              <a:endParaRPr kumimoji="1" lang="ja-JP" altLang="en-US" sz="1600" dirty="0"/>
            </a:p>
          </p:txBody>
        </p:sp>
        <p:sp>
          <p:nvSpPr>
            <p:cNvPr id="7" name="テキスト ボックス 6"/>
            <p:cNvSpPr txBox="1"/>
            <p:nvPr/>
          </p:nvSpPr>
          <p:spPr>
            <a:xfrm>
              <a:off x="805732" y="766315"/>
              <a:ext cx="1812324" cy="602626"/>
            </a:xfrm>
            <a:prstGeom prst="rect">
              <a:avLst/>
            </a:prstGeom>
            <a:noFill/>
          </p:spPr>
          <p:txBody>
            <a:bodyPr wrap="square" rtlCol="0">
              <a:spAutoFit/>
            </a:bodyPr>
            <a:lstStyle/>
            <a:p>
              <a:pPr algn="ctr">
                <a:lnSpc>
                  <a:spcPct val="85000"/>
                </a:lnSpc>
              </a:pPr>
              <a:r>
                <a:rPr kumimoji="1" lang="en-US" altLang="ja-JP" sz="1600" dirty="0"/>
                <a:t>DT neutron generator</a:t>
              </a:r>
              <a:endParaRPr kumimoji="1" lang="ja-JP" altLang="en-US" sz="1600" dirty="0"/>
            </a:p>
          </p:txBody>
        </p:sp>
        <p:sp>
          <p:nvSpPr>
            <p:cNvPr id="8" name="テキスト ボックス 7"/>
            <p:cNvSpPr txBox="1"/>
            <p:nvPr/>
          </p:nvSpPr>
          <p:spPr>
            <a:xfrm>
              <a:off x="2602877" y="559336"/>
              <a:ext cx="660257" cy="399330"/>
            </a:xfrm>
            <a:prstGeom prst="rect">
              <a:avLst/>
            </a:prstGeom>
            <a:noFill/>
          </p:spPr>
          <p:txBody>
            <a:bodyPr wrap="none" rtlCol="0">
              <a:spAutoFit/>
            </a:bodyPr>
            <a:lstStyle/>
            <a:p>
              <a:r>
                <a:rPr kumimoji="1" lang="en-US" altLang="ja-JP" sz="1600" dirty="0"/>
                <a:t>DDA</a:t>
              </a:r>
              <a:endParaRPr kumimoji="1" lang="ja-JP" altLang="en-US" sz="1600" dirty="0"/>
            </a:p>
          </p:txBody>
        </p:sp>
        <p:sp>
          <p:nvSpPr>
            <p:cNvPr id="9" name="テキスト ボックス 8"/>
            <p:cNvSpPr txBox="1"/>
            <p:nvPr/>
          </p:nvSpPr>
          <p:spPr>
            <a:xfrm>
              <a:off x="4370197" y="702863"/>
              <a:ext cx="660257" cy="399330"/>
            </a:xfrm>
            <a:prstGeom prst="rect">
              <a:avLst/>
            </a:prstGeom>
            <a:noFill/>
          </p:spPr>
          <p:txBody>
            <a:bodyPr wrap="none" rtlCol="0">
              <a:spAutoFit/>
            </a:bodyPr>
            <a:lstStyle/>
            <a:p>
              <a:r>
                <a:rPr kumimoji="1" lang="en-US" altLang="ja-JP" sz="1600" dirty="0"/>
                <a:t>PGA</a:t>
              </a:r>
              <a:endParaRPr kumimoji="1" lang="ja-JP" altLang="en-US" sz="1600" dirty="0"/>
            </a:p>
          </p:txBody>
        </p:sp>
        <p:sp>
          <p:nvSpPr>
            <p:cNvPr id="10" name="テキスト ボックス 9"/>
            <p:cNvSpPr txBox="1"/>
            <p:nvPr/>
          </p:nvSpPr>
          <p:spPr>
            <a:xfrm>
              <a:off x="1805304" y="2739473"/>
              <a:ext cx="981687" cy="399330"/>
            </a:xfrm>
            <a:prstGeom prst="rect">
              <a:avLst/>
            </a:prstGeom>
            <a:noFill/>
          </p:spPr>
          <p:txBody>
            <a:bodyPr wrap="none" rtlCol="0">
              <a:spAutoFit/>
            </a:bodyPr>
            <a:lstStyle/>
            <a:p>
              <a:r>
                <a:rPr kumimoji="1" lang="en-US" altLang="ja-JP" sz="1600" dirty="0"/>
                <a:t>sample</a:t>
              </a:r>
              <a:endParaRPr kumimoji="1" lang="ja-JP" altLang="en-US" sz="1600" dirty="0"/>
            </a:p>
          </p:txBody>
        </p:sp>
        <p:cxnSp>
          <p:nvCxnSpPr>
            <p:cNvPr id="12" name="直線矢印コネクタ 11"/>
            <p:cNvCxnSpPr>
              <a:cxnSpLocks/>
            </p:cNvCxnSpPr>
            <p:nvPr/>
          </p:nvCxnSpPr>
          <p:spPr>
            <a:xfrm>
              <a:off x="3175797" y="938131"/>
              <a:ext cx="287371" cy="20442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cxnSpLocks/>
            </p:cNvCxnSpPr>
            <p:nvPr/>
          </p:nvCxnSpPr>
          <p:spPr>
            <a:xfrm>
              <a:off x="2420898" y="1062065"/>
              <a:ext cx="1158546" cy="73266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右中かっこ 15"/>
            <p:cNvSpPr/>
            <p:nvPr/>
          </p:nvSpPr>
          <p:spPr>
            <a:xfrm rot="6478515" flipH="1" flipV="1">
              <a:off x="6248673" y="46684"/>
              <a:ext cx="255317" cy="3519907"/>
            </a:xfrm>
            <a:prstGeom prst="rightBrace">
              <a:avLst>
                <a:gd name="adj1" fmla="val 22877"/>
                <a:gd name="adj2" fmla="val 50707"/>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00"/>
            </a:p>
          </p:txBody>
        </p:sp>
        <p:cxnSp>
          <p:nvCxnSpPr>
            <p:cNvPr id="17" name="直線矢印コネクタ 16"/>
            <p:cNvCxnSpPr/>
            <p:nvPr/>
          </p:nvCxnSpPr>
          <p:spPr>
            <a:xfrm flipH="1">
              <a:off x="3967893" y="940924"/>
              <a:ext cx="424791" cy="2363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cxnSpLocks/>
            </p:cNvCxnSpPr>
            <p:nvPr/>
          </p:nvCxnSpPr>
          <p:spPr>
            <a:xfrm flipV="1">
              <a:off x="2277611" y="2084422"/>
              <a:ext cx="728292" cy="72465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xmlns="" id="{1F77E251-75F8-4CE1-B5BF-C577F605A090}"/>
              </a:ext>
            </a:extLst>
          </p:cNvPr>
          <p:cNvSpPr/>
          <p:nvPr/>
        </p:nvSpPr>
        <p:spPr>
          <a:xfrm>
            <a:off x="857173" y="525857"/>
            <a:ext cx="7659810" cy="3041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xmlns="" id="{C4266B90-A6B8-445C-A5F5-E7B503B5EDD0}"/>
              </a:ext>
            </a:extLst>
          </p:cNvPr>
          <p:cNvSpPr txBox="1"/>
          <p:nvPr/>
        </p:nvSpPr>
        <p:spPr>
          <a:xfrm rot="1079534">
            <a:off x="4653960" y="1675618"/>
            <a:ext cx="1869423" cy="276999"/>
          </a:xfrm>
          <a:prstGeom prst="rect">
            <a:avLst/>
          </a:prstGeom>
          <a:noFill/>
        </p:spPr>
        <p:txBody>
          <a:bodyPr wrap="none" rtlCol="0">
            <a:spAutoFit/>
          </a:bodyPr>
          <a:lstStyle/>
          <a:p>
            <a:r>
              <a:rPr kumimoji="1" lang="en-US" altLang="ja-JP" sz="1200" b="1" dirty="0"/>
              <a:t>5 m neutron flight path</a:t>
            </a:r>
            <a:endParaRPr kumimoji="1" lang="ja-JP" altLang="en-US" sz="1200" b="1" dirty="0"/>
          </a:p>
        </p:txBody>
      </p:sp>
      <p:sp>
        <p:nvSpPr>
          <p:cNvPr id="67" name="正方形/長方形 66">
            <a:extLst>
              <a:ext uri="{FF2B5EF4-FFF2-40B4-BE49-F238E27FC236}">
                <a16:creationId xmlns:a16="http://schemas.microsoft.com/office/drawing/2014/main" xmlns="" id="{949ED23C-B541-41AF-B466-A8C472B97ED5}"/>
              </a:ext>
            </a:extLst>
          </p:cNvPr>
          <p:cNvSpPr/>
          <p:nvPr/>
        </p:nvSpPr>
        <p:spPr>
          <a:xfrm>
            <a:off x="4263529" y="3253292"/>
            <a:ext cx="4703872" cy="31026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xmlns="" id="{7418E91F-10E5-4484-88C1-940313DAFA3D}"/>
              </a:ext>
            </a:extLst>
          </p:cNvPr>
          <p:cNvSpPr/>
          <p:nvPr/>
        </p:nvSpPr>
        <p:spPr>
          <a:xfrm>
            <a:off x="258613" y="2892252"/>
            <a:ext cx="4178229" cy="3591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グループ化 17">
            <a:extLst>
              <a:ext uri="{FF2B5EF4-FFF2-40B4-BE49-F238E27FC236}">
                <a16:creationId xmlns:a16="http://schemas.microsoft.com/office/drawing/2014/main" xmlns="" id="{E27A9AB3-B189-4021-B56B-F3DE3A3A4EB3}"/>
              </a:ext>
            </a:extLst>
          </p:cNvPr>
          <p:cNvGrpSpPr>
            <a:grpSpLocks noChangeAspect="1"/>
          </p:cNvGrpSpPr>
          <p:nvPr/>
        </p:nvGrpSpPr>
        <p:grpSpPr>
          <a:xfrm>
            <a:off x="646480" y="3180712"/>
            <a:ext cx="3306792" cy="2655868"/>
            <a:chOff x="2310521" y="886398"/>
            <a:chExt cx="7296074" cy="5859875"/>
          </a:xfrm>
        </p:grpSpPr>
        <p:sp>
          <p:nvSpPr>
            <p:cNvPr id="19" name="正方形/長方形 18">
              <a:extLst>
                <a:ext uri="{FF2B5EF4-FFF2-40B4-BE49-F238E27FC236}">
                  <a16:creationId xmlns:a16="http://schemas.microsoft.com/office/drawing/2014/main" xmlns="" id="{1110974D-9CBC-4AB0-83DB-82E0E5949176}"/>
                </a:ext>
              </a:extLst>
            </p:cNvPr>
            <p:cNvSpPr/>
            <p:nvPr/>
          </p:nvSpPr>
          <p:spPr>
            <a:xfrm>
              <a:off x="4033282" y="2502940"/>
              <a:ext cx="164897" cy="129331"/>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xmlns="" id="{97D99DFF-FC70-4F7B-9F9F-F3481455D093}"/>
                </a:ext>
              </a:extLst>
            </p:cNvPr>
            <p:cNvCxnSpPr/>
            <p:nvPr/>
          </p:nvCxnSpPr>
          <p:spPr>
            <a:xfrm>
              <a:off x="2535750" y="3947313"/>
              <a:ext cx="7696" cy="191988"/>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xmlns="" id="{39273046-5B3D-4912-89BB-38B604534058}"/>
                </a:ext>
              </a:extLst>
            </p:cNvPr>
            <p:cNvSpPr/>
            <p:nvPr/>
          </p:nvSpPr>
          <p:spPr>
            <a:xfrm rot="2711884">
              <a:off x="2538842" y="3971092"/>
              <a:ext cx="221745" cy="49529"/>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xmlns="" id="{3EF47305-8B73-4417-BF63-BEF3D1F23CD1}"/>
                </a:ext>
              </a:extLst>
            </p:cNvPr>
            <p:cNvSpPr/>
            <p:nvPr/>
          </p:nvSpPr>
          <p:spPr>
            <a:xfrm rot="2711884">
              <a:off x="2419333" y="3850438"/>
              <a:ext cx="221745" cy="66505"/>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xmlns="" id="{99434B86-319D-412B-87F6-3A627C8E711F}"/>
                </a:ext>
              </a:extLst>
            </p:cNvPr>
            <p:cNvSpPr/>
            <p:nvPr/>
          </p:nvSpPr>
          <p:spPr>
            <a:xfrm>
              <a:off x="2403979" y="3713421"/>
              <a:ext cx="106815" cy="114087"/>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xmlns="" id="{DFF92C97-B88E-4C26-92EA-2EA0B1BCE081}"/>
                </a:ext>
              </a:extLst>
            </p:cNvPr>
            <p:cNvSpPr/>
            <p:nvPr/>
          </p:nvSpPr>
          <p:spPr>
            <a:xfrm>
              <a:off x="2406027" y="2540092"/>
              <a:ext cx="307942" cy="92179"/>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xmlns="" id="{E8B85619-8264-499C-99FC-23912F9ECE9A}"/>
                </a:ext>
              </a:extLst>
            </p:cNvPr>
            <p:cNvSpPr/>
            <p:nvPr/>
          </p:nvSpPr>
          <p:spPr>
            <a:xfrm flipV="1">
              <a:off x="4266018" y="4019613"/>
              <a:ext cx="550151" cy="96337"/>
            </a:xfrm>
            <a:prstGeom prst="rect">
              <a:avLst/>
            </a:prstGeom>
            <a:solidFill>
              <a:schemeClr val="accent6">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27" name="フレーム 26">
              <a:extLst>
                <a:ext uri="{FF2B5EF4-FFF2-40B4-BE49-F238E27FC236}">
                  <a16:creationId xmlns:a16="http://schemas.microsoft.com/office/drawing/2014/main" xmlns="" id="{4FCEC107-A222-4891-A2F3-6CC951D91D8F}"/>
                </a:ext>
              </a:extLst>
            </p:cNvPr>
            <p:cNvSpPr/>
            <p:nvPr/>
          </p:nvSpPr>
          <p:spPr>
            <a:xfrm>
              <a:off x="3028049" y="1643266"/>
              <a:ext cx="3510390" cy="2886321"/>
            </a:xfrm>
            <a:prstGeom prst="frame">
              <a:avLst>
                <a:gd name="adj1" fmla="val 12342"/>
              </a:avLst>
            </a:prstGeom>
            <a:solidFill>
              <a:schemeClr val="accent3">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prstClr val="black"/>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xmlns="" id="{B220E64C-FCAA-4AFC-981D-EA369ADC5542}"/>
                </a:ext>
              </a:extLst>
            </p:cNvPr>
            <p:cNvSpPr/>
            <p:nvPr/>
          </p:nvSpPr>
          <p:spPr>
            <a:xfrm>
              <a:off x="3418092" y="4529586"/>
              <a:ext cx="2730303" cy="218424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xmlns="" id="{4CD7C89C-3BB9-475D-BA63-51EBCC9B447D}"/>
                </a:ext>
              </a:extLst>
            </p:cNvPr>
            <p:cNvSpPr/>
            <p:nvPr/>
          </p:nvSpPr>
          <p:spPr>
            <a:xfrm>
              <a:off x="5290300" y="3983526"/>
              <a:ext cx="390043" cy="187220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xmlns="" id="{625EF7E8-8A09-4E36-9292-0748D6817EE3}"/>
                </a:ext>
              </a:extLst>
            </p:cNvPr>
            <p:cNvSpPr/>
            <p:nvPr/>
          </p:nvSpPr>
          <p:spPr>
            <a:xfrm>
              <a:off x="5056274" y="3827508"/>
              <a:ext cx="780087" cy="3120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31" name="太陽 30">
              <a:extLst>
                <a:ext uri="{FF2B5EF4-FFF2-40B4-BE49-F238E27FC236}">
                  <a16:creationId xmlns:a16="http://schemas.microsoft.com/office/drawing/2014/main" xmlns="" id="{E8AA66E6-C071-4CE8-8949-122C3E6EE113}"/>
                </a:ext>
              </a:extLst>
            </p:cNvPr>
            <p:cNvSpPr/>
            <p:nvPr/>
          </p:nvSpPr>
          <p:spPr>
            <a:xfrm>
              <a:off x="5290300" y="5387681"/>
              <a:ext cx="390044" cy="390044"/>
            </a:xfrm>
            <a:prstGeom prst="sun">
              <a:avLst/>
            </a:prstGeom>
            <a:solidFill>
              <a:srgbClr val="ED7D3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32" name="太陽 31">
              <a:extLst>
                <a:ext uri="{FF2B5EF4-FFF2-40B4-BE49-F238E27FC236}">
                  <a16:creationId xmlns:a16="http://schemas.microsoft.com/office/drawing/2014/main" xmlns="" id="{63DED9C3-847C-4392-B8AC-BF1683D7CAF3}"/>
                </a:ext>
              </a:extLst>
            </p:cNvPr>
            <p:cNvSpPr/>
            <p:nvPr/>
          </p:nvSpPr>
          <p:spPr>
            <a:xfrm>
              <a:off x="4528716" y="5475757"/>
              <a:ext cx="366531" cy="312035"/>
            </a:xfrm>
            <a:prstGeom prst="sun">
              <a:avLst/>
            </a:prstGeom>
            <a:solidFill>
              <a:srgbClr val="FF0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grpSp>
          <p:nvGrpSpPr>
            <p:cNvPr id="33" name="グループ化 32">
              <a:extLst>
                <a:ext uri="{FF2B5EF4-FFF2-40B4-BE49-F238E27FC236}">
                  <a16:creationId xmlns:a16="http://schemas.microsoft.com/office/drawing/2014/main" xmlns="" id="{2D92A16D-BDAC-478D-8175-BE46D4B4FCBB}"/>
                </a:ext>
              </a:extLst>
            </p:cNvPr>
            <p:cNvGrpSpPr/>
            <p:nvPr/>
          </p:nvGrpSpPr>
          <p:grpSpPr>
            <a:xfrm>
              <a:off x="6304413" y="3125430"/>
              <a:ext cx="1716191" cy="546061"/>
              <a:chOff x="6084168" y="2996952"/>
              <a:chExt cx="1584176" cy="504056"/>
            </a:xfrm>
          </p:grpSpPr>
          <p:sp>
            <p:nvSpPr>
              <p:cNvPr id="61" name="正方形/長方形 60">
                <a:extLst>
                  <a:ext uri="{FF2B5EF4-FFF2-40B4-BE49-F238E27FC236}">
                    <a16:creationId xmlns:a16="http://schemas.microsoft.com/office/drawing/2014/main" xmlns="" id="{7B41C8B5-20DB-409B-BDB9-2F964773F1CD}"/>
                  </a:ext>
                </a:extLst>
              </p:cNvPr>
              <p:cNvSpPr/>
              <p:nvPr/>
            </p:nvSpPr>
            <p:spPr>
              <a:xfrm>
                <a:off x="6084168" y="3140968"/>
                <a:ext cx="504056" cy="216024"/>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xmlns="" id="{00A63388-E066-4C4B-8977-FBB35F87FE7B}"/>
                  </a:ext>
                </a:extLst>
              </p:cNvPr>
              <p:cNvSpPr/>
              <p:nvPr/>
            </p:nvSpPr>
            <p:spPr>
              <a:xfrm>
                <a:off x="6588224" y="3212976"/>
                <a:ext cx="288032" cy="72008"/>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xmlns="" id="{D5BE6B12-2623-48DA-8060-92AA1944C031}"/>
                  </a:ext>
                </a:extLst>
              </p:cNvPr>
              <p:cNvSpPr/>
              <p:nvPr/>
            </p:nvSpPr>
            <p:spPr>
              <a:xfrm>
                <a:off x="6876256" y="2996952"/>
                <a:ext cx="792088" cy="504056"/>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grpSp>
        <p:cxnSp>
          <p:nvCxnSpPr>
            <p:cNvPr id="34" name="直線矢印コネクタ 33">
              <a:extLst>
                <a:ext uri="{FF2B5EF4-FFF2-40B4-BE49-F238E27FC236}">
                  <a16:creationId xmlns:a16="http://schemas.microsoft.com/office/drawing/2014/main" xmlns="" id="{88FF689A-1FFA-4995-ACED-030FDC1376D4}"/>
                </a:ext>
              </a:extLst>
            </p:cNvPr>
            <p:cNvCxnSpPr>
              <a:stCxn id="30" idx="0"/>
            </p:cNvCxnSpPr>
            <p:nvPr/>
          </p:nvCxnSpPr>
          <p:spPr>
            <a:xfrm>
              <a:off x="5446318" y="3827508"/>
              <a:ext cx="0" cy="148216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太陽 34">
              <a:extLst>
                <a:ext uri="{FF2B5EF4-FFF2-40B4-BE49-F238E27FC236}">
                  <a16:creationId xmlns:a16="http://schemas.microsoft.com/office/drawing/2014/main" xmlns="" id="{E1DF1507-0887-4AED-A961-520923452DBE}"/>
                </a:ext>
              </a:extLst>
            </p:cNvPr>
            <p:cNvSpPr/>
            <p:nvPr/>
          </p:nvSpPr>
          <p:spPr>
            <a:xfrm>
              <a:off x="5257466" y="3203439"/>
              <a:ext cx="390044" cy="390044"/>
            </a:xfrm>
            <a:prstGeom prst="sun">
              <a:avLst/>
            </a:prstGeom>
            <a:solidFill>
              <a:srgbClr val="ED7D3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xmlns="" id="{042F1A77-76B7-4AA4-B33E-889553460F62}"/>
                </a:ext>
              </a:extLst>
            </p:cNvPr>
            <p:cNvSpPr/>
            <p:nvPr/>
          </p:nvSpPr>
          <p:spPr>
            <a:xfrm>
              <a:off x="3028049" y="4529586"/>
              <a:ext cx="312035" cy="2184243"/>
            </a:xfrm>
            <a:prstGeom prst="rect">
              <a:avLst/>
            </a:prstGeom>
            <a:solidFill>
              <a:schemeClr val="tx1">
                <a:lumMod val="65000"/>
                <a:lumOff val="3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xmlns="" id="{9FE4C266-2B39-41C6-A05A-4A2589DA2739}"/>
                </a:ext>
              </a:extLst>
            </p:cNvPr>
            <p:cNvSpPr/>
            <p:nvPr/>
          </p:nvSpPr>
          <p:spPr>
            <a:xfrm>
              <a:off x="6226404" y="4529586"/>
              <a:ext cx="312035" cy="2184243"/>
            </a:xfrm>
            <a:prstGeom prst="rect">
              <a:avLst/>
            </a:prstGeom>
            <a:solidFill>
              <a:schemeClr val="tx1">
                <a:lumMod val="65000"/>
                <a:lumOff val="3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xmlns="" id="{3F67F622-04DC-42AA-A7F2-CC2A0BC74704}"/>
                </a:ext>
              </a:extLst>
            </p:cNvPr>
            <p:cNvSpPr txBox="1"/>
            <p:nvPr/>
          </p:nvSpPr>
          <p:spPr>
            <a:xfrm>
              <a:off x="3504068" y="886398"/>
              <a:ext cx="5781842" cy="611167"/>
            </a:xfrm>
            <a:prstGeom prst="rect">
              <a:avLst/>
            </a:prstGeom>
            <a:noFill/>
            <a:ln w="9525">
              <a:noFill/>
            </a:ln>
          </p:spPr>
          <p:txBody>
            <a:bodyPr wrap="square" rtlCol="0">
              <a:spAutoFit/>
            </a:bodyPr>
            <a:lstStyle/>
            <a:p>
              <a:pPr algn="ctr" defTabSz="779164">
                <a:defRPr/>
              </a:pPr>
              <a:r>
                <a:rPr kumimoji="0" lang="en-US" altLang="ja-JP" sz="1200" b="1" kern="0" dirty="0" smtClean="0">
                  <a:solidFill>
                    <a:sysClr val="windowText" lastClr="000000"/>
                  </a:solidFill>
                  <a:latin typeface="Meiryo UI" panose="020B0604030504040204" pitchFamily="50" charset="-128"/>
                  <a:ea typeface="Meiryo UI" panose="020B0604030504040204" pitchFamily="50" charset="-128"/>
                </a:rPr>
                <a:t>high-level </a:t>
              </a:r>
              <a:r>
                <a:rPr kumimoji="0" lang="en-US" altLang="ja-JP" sz="1200" b="1" kern="0" dirty="0">
                  <a:solidFill>
                    <a:sysClr val="windowText" lastClr="000000"/>
                  </a:solidFill>
                  <a:latin typeface="Meiryo UI" panose="020B0604030504040204" pitchFamily="50" charset="-128"/>
                  <a:ea typeface="Meiryo UI" panose="020B0604030504040204" pitchFamily="50" charset="-128"/>
                </a:rPr>
                <a:t>radio active sample </a:t>
              </a:r>
              <a:endParaRPr kumimoji="0" lang="ja-JP" altLang="en-US" sz="1200" b="1" kern="0" dirty="0">
                <a:solidFill>
                  <a:sysClr val="windowText" lastClr="000000"/>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xmlns="" id="{48CDD1A7-4F60-4D95-BFBA-E8DDAFE575C5}"/>
                </a:ext>
              </a:extLst>
            </p:cNvPr>
            <p:cNvSpPr txBox="1"/>
            <p:nvPr/>
          </p:nvSpPr>
          <p:spPr>
            <a:xfrm>
              <a:off x="3374314" y="5855110"/>
              <a:ext cx="2808314" cy="891163"/>
            </a:xfrm>
            <a:prstGeom prst="rect">
              <a:avLst/>
            </a:prstGeom>
            <a:noFill/>
            <a:ln w="9525">
              <a:noFill/>
            </a:ln>
          </p:spPr>
          <p:txBody>
            <a:bodyPr wrap="square" rtlCol="0">
              <a:spAutoFit/>
            </a:bodyPr>
            <a:lstStyle/>
            <a:p>
              <a:pPr algn="ctr" defTabSz="779164">
                <a:lnSpc>
                  <a:spcPct val="90000"/>
                </a:lnSpc>
                <a:defRPr/>
              </a:pPr>
              <a:r>
                <a:rPr kumimoji="0" lang="en-US" altLang="ja-JP" sz="1200" b="1" kern="0" dirty="0">
                  <a:solidFill>
                    <a:schemeClr val="bg1"/>
                  </a:solidFill>
                  <a:latin typeface="Meiryo UI" panose="020B0604030504040204" pitchFamily="50" charset="-128"/>
                  <a:ea typeface="Meiryo UI" panose="020B0604030504040204" pitchFamily="50" charset="-128"/>
                </a:rPr>
                <a:t>neutron moderator</a:t>
              </a:r>
              <a:endParaRPr kumimoji="0" lang="ja-JP" altLang="en-US" sz="1200" b="1" kern="0" dirty="0">
                <a:solidFill>
                  <a:schemeClr val="bg1"/>
                </a:solidFill>
                <a:latin typeface="Meiryo UI" panose="020B0604030504040204" pitchFamily="50" charset="-128"/>
                <a:ea typeface="Meiryo UI" panose="020B0604030504040204" pitchFamily="50" charset="-128"/>
              </a:endParaRPr>
            </a:p>
          </p:txBody>
        </p:sp>
        <p:cxnSp>
          <p:nvCxnSpPr>
            <p:cNvPr id="40" name="直線矢印コネクタ 39">
              <a:extLst>
                <a:ext uri="{FF2B5EF4-FFF2-40B4-BE49-F238E27FC236}">
                  <a16:creationId xmlns:a16="http://schemas.microsoft.com/office/drawing/2014/main" xmlns="" id="{A2AE3594-3DE2-403E-AC92-59CA18ED6537}"/>
                </a:ext>
              </a:extLst>
            </p:cNvPr>
            <p:cNvCxnSpPr>
              <a:cxnSpLocks/>
            </p:cNvCxnSpPr>
            <p:nvPr/>
          </p:nvCxnSpPr>
          <p:spPr>
            <a:xfrm flipH="1">
              <a:off x="5485322" y="1346725"/>
              <a:ext cx="567182" cy="17397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xmlns="" id="{A226431B-76A2-4290-A9DF-920D33B49BE7}"/>
                </a:ext>
              </a:extLst>
            </p:cNvPr>
            <p:cNvSpPr/>
            <p:nvPr/>
          </p:nvSpPr>
          <p:spPr>
            <a:xfrm>
              <a:off x="5992378" y="3047422"/>
              <a:ext cx="234026" cy="780087"/>
            </a:xfrm>
            <a:prstGeom prst="rect">
              <a:avLst/>
            </a:prstGeom>
            <a:solidFill>
              <a:schemeClr val="accent4">
                <a:lumMod val="65000"/>
                <a:lumOff val="3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xmlns="" id="{CA2EDE36-61C8-403F-A33E-48C86F63ED86}"/>
                </a:ext>
              </a:extLst>
            </p:cNvPr>
            <p:cNvSpPr txBox="1"/>
            <p:nvPr/>
          </p:nvSpPr>
          <p:spPr>
            <a:xfrm>
              <a:off x="3435508" y="4474029"/>
              <a:ext cx="1837384" cy="891163"/>
            </a:xfrm>
            <a:prstGeom prst="rect">
              <a:avLst/>
            </a:prstGeom>
            <a:noFill/>
            <a:ln w="9525">
              <a:noFill/>
            </a:ln>
          </p:spPr>
          <p:txBody>
            <a:bodyPr wrap="square" rtlCol="0">
              <a:spAutoFit/>
            </a:bodyPr>
            <a:lstStyle/>
            <a:p>
              <a:pPr algn="ctr" defTabSz="779164">
                <a:lnSpc>
                  <a:spcPct val="90000"/>
                </a:lnSpc>
                <a:defRPr/>
              </a:pPr>
              <a:r>
                <a:rPr kumimoji="0" lang="en-US" altLang="ja-JP" sz="1200" b="1" kern="0" dirty="0">
                  <a:solidFill>
                    <a:schemeClr val="bg1"/>
                  </a:solidFill>
                  <a:latin typeface="Meiryo UI" panose="020B0604030504040204" pitchFamily="50" charset="-128"/>
                  <a:ea typeface="Meiryo UI" panose="020B0604030504040204" pitchFamily="50" charset="-128"/>
                </a:rPr>
                <a:t>neutron source</a:t>
              </a:r>
              <a:endParaRPr kumimoji="0" lang="ja-JP" altLang="en-US" sz="1200" b="1" kern="0" dirty="0">
                <a:solidFill>
                  <a:schemeClr val="bg1"/>
                </a:solidFill>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xmlns="" id="{E7FCADA2-2424-405C-9A4E-B2930A3B5307}"/>
                </a:ext>
              </a:extLst>
            </p:cNvPr>
            <p:cNvSpPr txBox="1"/>
            <p:nvPr/>
          </p:nvSpPr>
          <p:spPr>
            <a:xfrm>
              <a:off x="6532575" y="3671491"/>
              <a:ext cx="2716187" cy="968655"/>
            </a:xfrm>
            <a:prstGeom prst="rect">
              <a:avLst/>
            </a:prstGeom>
            <a:noFill/>
            <a:ln w="9525">
              <a:noFill/>
            </a:ln>
          </p:spPr>
          <p:txBody>
            <a:bodyPr wrap="square" rtlCol="0">
              <a:spAutoFit/>
            </a:bodyPr>
            <a:lstStyle/>
            <a:p>
              <a:pPr algn="ctr" defTabSz="779164">
                <a:defRPr/>
              </a:pPr>
              <a:r>
                <a:rPr kumimoji="0" lang="en-US" altLang="ja-JP" sz="1200" b="1" kern="0" dirty="0">
                  <a:solidFill>
                    <a:sysClr val="windowText" lastClr="000000"/>
                  </a:solidFill>
                  <a:latin typeface="Symbol" panose="05050102010706020507" pitchFamily="18" charset="2"/>
                  <a:ea typeface="Meiryo UI" panose="020B0604030504040204" pitchFamily="50" charset="-128"/>
                </a:rPr>
                <a:t>g</a:t>
              </a:r>
              <a:r>
                <a:rPr kumimoji="0" lang="en-US" altLang="ja-JP" sz="1200" b="1" kern="0" dirty="0">
                  <a:solidFill>
                    <a:sysClr val="windowText" lastClr="000000"/>
                  </a:solidFill>
                  <a:latin typeface="Meiryo UI" panose="020B0604030504040204" pitchFamily="50" charset="-128"/>
                  <a:ea typeface="Meiryo UI" panose="020B0604030504040204" pitchFamily="50" charset="-128"/>
                </a:rPr>
                <a:t>-ray detector</a:t>
              </a:r>
            </a:p>
          </p:txBody>
        </p:sp>
        <p:cxnSp>
          <p:nvCxnSpPr>
            <p:cNvPr id="44" name="直線矢印コネクタ 43">
              <a:extLst>
                <a:ext uri="{FF2B5EF4-FFF2-40B4-BE49-F238E27FC236}">
                  <a16:creationId xmlns:a16="http://schemas.microsoft.com/office/drawing/2014/main" xmlns="" id="{8394A835-09DA-4214-B010-D21D1F06DD1C}"/>
                </a:ext>
              </a:extLst>
            </p:cNvPr>
            <p:cNvCxnSpPr>
              <a:stCxn id="45" idx="1"/>
            </p:cNvCxnSpPr>
            <p:nvPr/>
          </p:nvCxnSpPr>
          <p:spPr>
            <a:xfrm flipH="1" flipV="1">
              <a:off x="5739875" y="5066011"/>
              <a:ext cx="1364257" cy="2126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xmlns="" id="{0D245E30-2BF3-4D8E-885E-720D303F50D6}"/>
                </a:ext>
              </a:extLst>
            </p:cNvPr>
            <p:cNvSpPr txBox="1"/>
            <p:nvPr/>
          </p:nvSpPr>
          <p:spPr>
            <a:xfrm>
              <a:off x="7104132" y="4833042"/>
              <a:ext cx="1832942" cy="891163"/>
            </a:xfrm>
            <a:prstGeom prst="rect">
              <a:avLst/>
            </a:prstGeom>
            <a:noFill/>
            <a:ln w="9525">
              <a:noFill/>
            </a:ln>
          </p:spPr>
          <p:txBody>
            <a:bodyPr wrap="square" rtlCol="0">
              <a:spAutoFit/>
            </a:bodyPr>
            <a:lstStyle/>
            <a:p>
              <a:pPr defTabSz="779164">
                <a:lnSpc>
                  <a:spcPct val="90000"/>
                </a:lnSpc>
                <a:defRPr/>
              </a:pPr>
              <a:r>
                <a:rPr kumimoji="0" lang="en-US" altLang="ja-JP" sz="1200" b="1" kern="0" dirty="0">
                  <a:solidFill>
                    <a:sysClr val="windowText" lastClr="000000"/>
                  </a:solidFill>
                  <a:latin typeface="Meiryo UI" panose="020B0604030504040204" pitchFamily="50" charset="-128"/>
                  <a:ea typeface="Meiryo UI" panose="020B0604030504040204" pitchFamily="50" charset="-128"/>
                </a:rPr>
                <a:t>sample tube</a:t>
              </a:r>
            </a:p>
          </p:txBody>
        </p:sp>
        <p:sp>
          <p:nvSpPr>
            <p:cNvPr id="46" name="テキスト ボックス 45">
              <a:extLst>
                <a:ext uri="{FF2B5EF4-FFF2-40B4-BE49-F238E27FC236}">
                  <a16:creationId xmlns:a16="http://schemas.microsoft.com/office/drawing/2014/main" xmlns="" id="{5BA6085D-4ABF-47D2-891F-E8ADE78B978D}"/>
                </a:ext>
              </a:extLst>
            </p:cNvPr>
            <p:cNvSpPr txBox="1"/>
            <p:nvPr/>
          </p:nvSpPr>
          <p:spPr>
            <a:xfrm>
              <a:off x="7037169" y="1704741"/>
              <a:ext cx="2569426" cy="891163"/>
            </a:xfrm>
            <a:prstGeom prst="rect">
              <a:avLst/>
            </a:prstGeom>
            <a:noFill/>
            <a:ln w="9525">
              <a:noFill/>
            </a:ln>
          </p:spPr>
          <p:txBody>
            <a:bodyPr wrap="square" rtlCol="0">
              <a:spAutoFit/>
            </a:bodyPr>
            <a:lstStyle/>
            <a:p>
              <a:pPr algn="ctr" defTabSz="779164">
                <a:lnSpc>
                  <a:spcPct val="90000"/>
                </a:lnSpc>
                <a:defRPr/>
              </a:pPr>
              <a:r>
                <a:rPr kumimoji="0" lang="en-US" altLang="ja-JP" sz="1200" b="1" kern="0" dirty="0">
                  <a:solidFill>
                    <a:sysClr val="windowText" lastClr="000000"/>
                  </a:solidFill>
                  <a:latin typeface="Meiryo UI" panose="020B0604030504040204" pitchFamily="50" charset="-128"/>
                  <a:ea typeface="Meiryo UI" panose="020B0604030504040204" pitchFamily="50" charset="-128"/>
                </a:rPr>
                <a:t>low energy </a:t>
              </a:r>
              <a:r>
                <a:rPr kumimoji="0" lang="en-US" altLang="ja-JP" sz="1200" b="1" kern="0" dirty="0">
                  <a:solidFill>
                    <a:sysClr val="windowText" lastClr="000000"/>
                  </a:solidFill>
                  <a:latin typeface="Symbol" panose="05050102010706020507" pitchFamily="18" charset="2"/>
                  <a:ea typeface="Meiryo UI" panose="020B0604030504040204" pitchFamily="50" charset="-128"/>
                </a:rPr>
                <a:t>g</a:t>
              </a:r>
              <a:r>
                <a:rPr kumimoji="0" lang="en-US" altLang="ja-JP" sz="1200" b="1" kern="0" dirty="0">
                  <a:solidFill>
                    <a:sysClr val="windowText" lastClr="000000"/>
                  </a:solidFill>
                  <a:latin typeface="Meiryo UI" panose="020B0604030504040204" pitchFamily="50" charset="-128"/>
                  <a:ea typeface="Meiryo UI" panose="020B0604030504040204" pitchFamily="50" charset="-128"/>
                </a:rPr>
                <a:t>-ray filter</a:t>
              </a:r>
            </a:p>
          </p:txBody>
        </p:sp>
        <p:cxnSp>
          <p:nvCxnSpPr>
            <p:cNvPr id="47" name="直線矢印コネクタ 46">
              <a:extLst>
                <a:ext uri="{FF2B5EF4-FFF2-40B4-BE49-F238E27FC236}">
                  <a16:creationId xmlns:a16="http://schemas.microsoft.com/office/drawing/2014/main" xmlns="" id="{0CC9E401-F937-4389-BD07-46EF8CFC7C9E}"/>
                </a:ext>
              </a:extLst>
            </p:cNvPr>
            <p:cNvCxnSpPr/>
            <p:nvPr/>
          </p:nvCxnSpPr>
          <p:spPr>
            <a:xfrm flipH="1">
              <a:off x="6070387" y="2189326"/>
              <a:ext cx="1092121" cy="1014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xmlns="" id="{08692896-8B3D-4B8B-9EE4-81BEF5089478}"/>
                </a:ext>
              </a:extLst>
            </p:cNvPr>
            <p:cNvSpPr/>
            <p:nvPr/>
          </p:nvSpPr>
          <p:spPr>
            <a:xfrm>
              <a:off x="4470528" y="3569975"/>
              <a:ext cx="307942" cy="49529"/>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xmlns="" id="{E737A9B3-55E2-495B-8809-8D797878C4C2}"/>
                </a:ext>
              </a:extLst>
            </p:cNvPr>
            <p:cNvSpPr/>
            <p:nvPr/>
          </p:nvSpPr>
          <p:spPr>
            <a:xfrm rot="2711884">
              <a:off x="4211537" y="3430148"/>
              <a:ext cx="390042" cy="117013"/>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xmlns="" id="{17109591-AD3F-4FD2-909C-C9F7D2F0A72B}"/>
                </a:ext>
              </a:extLst>
            </p:cNvPr>
            <p:cNvSpPr/>
            <p:nvPr/>
          </p:nvSpPr>
          <p:spPr>
            <a:xfrm>
              <a:off x="4117085" y="3327975"/>
              <a:ext cx="320916" cy="88075"/>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xmlns="" id="{B288CBCE-1BBE-4C31-9B08-A47E907F5169}"/>
                </a:ext>
              </a:extLst>
            </p:cNvPr>
            <p:cNvSpPr/>
            <p:nvPr/>
          </p:nvSpPr>
          <p:spPr>
            <a:xfrm>
              <a:off x="4091502" y="3274311"/>
              <a:ext cx="359239" cy="84904"/>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xmlns="" id="{C0EDDBCF-0819-4EF9-B22B-717F0C0C9179}"/>
                </a:ext>
              </a:extLst>
            </p:cNvPr>
            <p:cNvSpPr/>
            <p:nvPr/>
          </p:nvSpPr>
          <p:spPr>
            <a:xfrm>
              <a:off x="4072964" y="3216823"/>
              <a:ext cx="397563" cy="88075"/>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xmlns="" id="{FC85E4D1-ECEA-427C-8A50-2F8EE6FBED89}"/>
                </a:ext>
              </a:extLst>
            </p:cNvPr>
            <p:cNvSpPr/>
            <p:nvPr/>
          </p:nvSpPr>
          <p:spPr>
            <a:xfrm>
              <a:off x="4149613" y="2447724"/>
              <a:ext cx="204584" cy="769098"/>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xmlns="" id="{65830BCA-D3BA-4333-BB22-14F3F3633621}"/>
                </a:ext>
              </a:extLst>
            </p:cNvPr>
            <p:cNvSpPr/>
            <p:nvPr/>
          </p:nvSpPr>
          <p:spPr>
            <a:xfrm>
              <a:off x="2645848" y="2444113"/>
              <a:ext cx="1465440" cy="284137"/>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xmlns="" id="{0E246E1C-EB71-4E18-A887-83085CCC131D}"/>
                </a:ext>
              </a:extLst>
            </p:cNvPr>
            <p:cNvSpPr/>
            <p:nvPr/>
          </p:nvSpPr>
          <p:spPr>
            <a:xfrm>
              <a:off x="2369114" y="1724515"/>
              <a:ext cx="203224" cy="2024985"/>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xmlns="" id="{B159A77B-2D3E-44A9-AFB2-EDC0D841897D}"/>
                </a:ext>
              </a:extLst>
            </p:cNvPr>
            <p:cNvSpPr/>
            <p:nvPr/>
          </p:nvSpPr>
          <p:spPr>
            <a:xfrm>
              <a:off x="2310521" y="2408941"/>
              <a:ext cx="307942" cy="404213"/>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xmlns="" id="{0B3CA256-3D91-4C25-B528-C89D31F3BDF0}"/>
                </a:ext>
              </a:extLst>
            </p:cNvPr>
            <p:cNvSpPr/>
            <p:nvPr/>
          </p:nvSpPr>
          <p:spPr>
            <a:xfrm rot="18928802">
              <a:off x="2342669" y="3971090"/>
              <a:ext cx="313318" cy="49529"/>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58" name="円/楕円 43">
              <a:extLst>
                <a:ext uri="{FF2B5EF4-FFF2-40B4-BE49-F238E27FC236}">
                  <a16:creationId xmlns:a16="http://schemas.microsoft.com/office/drawing/2014/main" xmlns="" id="{4EDD56DA-418D-487C-A860-70B28EE7603B}"/>
                </a:ext>
              </a:extLst>
            </p:cNvPr>
            <p:cNvSpPr/>
            <p:nvPr/>
          </p:nvSpPr>
          <p:spPr>
            <a:xfrm>
              <a:off x="2709935" y="4058853"/>
              <a:ext cx="78009" cy="88112"/>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xmlns="" id="{06EE698C-6BDB-4131-8458-C8A8D3A87197}"/>
                </a:ext>
              </a:extLst>
            </p:cNvPr>
            <p:cNvSpPr txBox="1"/>
            <p:nvPr/>
          </p:nvSpPr>
          <p:spPr>
            <a:xfrm>
              <a:off x="4197606" y="1524107"/>
              <a:ext cx="1635281" cy="581193"/>
            </a:xfrm>
            <a:prstGeom prst="rect">
              <a:avLst/>
            </a:prstGeom>
            <a:noFill/>
            <a:ln w="9525">
              <a:noFill/>
            </a:ln>
          </p:spPr>
          <p:txBody>
            <a:bodyPr wrap="none" rtlCol="0">
              <a:spAutoFit/>
            </a:bodyPr>
            <a:lstStyle/>
            <a:p>
              <a:pPr defTabSz="779164">
                <a:defRPr/>
              </a:pPr>
              <a:r>
                <a:rPr kumimoji="0" lang="en-US" altLang="ja-JP" sz="1200" b="1" kern="0" dirty="0">
                  <a:solidFill>
                    <a:schemeClr val="bg1"/>
                  </a:solidFill>
                  <a:latin typeface="Meiryo UI" panose="020B0604030504040204" pitchFamily="50" charset="-128"/>
                  <a:ea typeface="Meiryo UI" panose="020B0604030504040204" pitchFamily="50" charset="-128"/>
                </a:rPr>
                <a:t>hot cell</a:t>
              </a:r>
              <a:endParaRPr kumimoji="0" lang="ja-JP" altLang="en-US" sz="1200" b="1" kern="0" dirty="0">
                <a:solidFill>
                  <a:schemeClr val="bg1"/>
                </a:solidFill>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xmlns="" id="{03A050B2-FCEE-4301-BFEC-85279398AD3E}"/>
                </a:ext>
              </a:extLst>
            </p:cNvPr>
            <p:cNvSpPr/>
            <p:nvPr/>
          </p:nvSpPr>
          <p:spPr>
            <a:xfrm>
              <a:off x="2899095" y="2883397"/>
              <a:ext cx="518998" cy="1094854"/>
            </a:xfrm>
            <a:prstGeom prst="rect">
              <a:avLst/>
            </a:prstGeom>
            <a:solidFill>
              <a:srgbClr val="FFCC99"/>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kern="0">
                <a:solidFill>
                  <a:sysClr val="windowText" lastClr="000000"/>
                </a:solidFill>
                <a:latin typeface="Meiryo UI" panose="020B0604030504040204" pitchFamily="50" charset="-128"/>
                <a:ea typeface="Meiryo UI" panose="020B0604030504040204" pitchFamily="50" charset="-128"/>
              </a:endParaRPr>
            </a:p>
          </p:txBody>
        </p:sp>
      </p:grpSp>
      <p:sp>
        <p:nvSpPr>
          <p:cNvPr id="65" name="テキスト ボックス 64">
            <a:extLst>
              <a:ext uri="{FF2B5EF4-FFF2-40B4-BE49-F238E27FC236}">
                <a16:creationId xmlns:a16="http://schemas.microsoft.com/office/drawing/2014/main" xmlns="" id="{95E37DFD-C00D-4E65-B50B-1B199B2E6C9E}"/>
              </a:ext>
            </a:extLst>
          </p:cNvPr>
          <p:cNvSpPr txBox="1"/>
          <p:nvPr/>
        </p:nvSpPr>
        <p:spPr>
          <a:xfrm>
            <a:off x="213284" y="2892818"/>
            <a:ext cx="4030416" cy="338554"/>
          </a:xfrm>
          <a:prstGeom prst="rect">
            <a:avLst/>
          </a:prstGeom>
          <a:noFill/>
        </p:spPr>
        <p:txBody>
          <a:bodyPr wrap="square" rtlCol="0">
            <a:spAutoFit/>
          </a:bodyPr>
          <a:lstStyle/>
          <a:p>
            <a:r>
              <a:rPr kumimoji="1" lang="en-US" altLang="ja-JP" sz="1600" b="1" dirty="0">
                <a:solidFill>
                  <a:srgbClr val="0000FF"/>
                </a:solidFill>
              </a:rPr>
              <a:t>(2) Development a practical DGA system </a:t>
            </a:r>
            <a:endParaRPr kumimoji="1" lang="ja-JP" altLang="en-US" sz="1600" b="1" dirty="0">
              <a:solidFill>
                <a:srgbClr val="0000FF"/>
              </a:solidFill>
            </a:endParaRPr>
          </a:p>
        </p:txBody>
      </p:sp>
      <p:sp>
        <p:nvSpPr>
          <p:cNvPr id="68" name="テキスト ボックス 67">
            <a:extLst>
              <a:ext uri="{FF2B5EF4-FFF2-40B4-BE49-F238E27FC236}">
                <a16:creationId xmlns:a16="http://schemas.microsoft.com/office/drawing/2014/main" xmlns="" id="{2A22AF14-6680-48C9-BECD-3F2180B4EF0A}"/>
              </a:ext>
            </a:extLst>
          </p:cNvPr>
          <p:cNvSpPr txBox="1"/>
          <p:nvPr/>
        </p:nvSpPr>
        <p:spPr>
          <a:xfrm>
            <a:off x="4503431" y="3273511"/>
            <a:ext cx="4466175" cy="510909"/>
          </a:xfrm>
          <a:prstGeom prst="rect">
            <a:avLst/>
          </a:prstGeom>
          <a:noFill/>
        </p:spPr>
        <p:txBody>
          <a:bodyPr wrap="square" rtlCol="0">
            <a:spAutoFit/>
          </a:bodyPr>
          <a:lstStyle/>
          <a:p>
            <a:pPr marL="361950" indent="-361950">
              <a:lnSpc>
                <a:spcPct val="85000"/>
              </a:lnSpc>
            </a:pPr>
            <a:r>
              <a:rPr kumimoji="1" lang="en-US" altLang="ja-JP" sz="1600" b="1" dirty="0">
                <a:solidFill>
                  <a:srgbClr val="0000FF"/>
                </a:solidFill>
              </a:rPr>
              <a:t>(3) Development a laser driven neutron </a:t>
            </a:r>
            <a:r>
              <a:rPr lang="en-US" altLang="ja-JP" sz="1600" b="1" dirty="0">
                <a:solidFill>
                  <a:srgbClr val="0000FF"/>
                </a:solidFill>
              </a:rPr>
              <a:t>s</a:t>
            </a:r>
            <a:r>
              <a:rPr kumimoji="1" lang="en-US" altLang="ja-JP" sz="1600" b="1" dirty="0">
                <a:solidFill>
                  <a:srgbClr val="0000FF"/>
                </a:solidFill>
              </a:rPr>
              <a:t>ource for an NRTA measurement</a:t>
            </a:r>
            <a:endParaRPr kumimoji="1" lang="ja-JP" altLang="en-US" sz="1600" b="1" dirty="0">
              <a:solidFill>
                <a:srgbClr val="0000FF"/>
              </a:solidFill>
            </a:endParaRPr>
          </a:p>
        </p:txBody>
      </p:sp>
      <p:grpSp>
        <p:nvGrpSpPr>
          <p:cNvPr id="70" name="グループ化 69">
            <a:extLst>
              <a:ext uri="{FF2B5EF4-FFF2-40B4-BE49-F238E27FC236}">
                <a16:creationId xmlns:a16="http://schemas.microsoft.com/office/drawing/2014/main" xmlns="" id="{9BC2A346-0D75-472D-941E-FB65C3B83F6A}"/>
              </a:ext>
            </a:extLst>
          </p:cNvPr>
          <p:cNvGrpSpPr>
            <a:grpSpLocks noChangeAspect="1"/>
          </p:cNvGrpSpPr>
          <p:nvPr/>
        </p:nvGrpSpPr>
        <p:grpSpPr>
          <a:xfrm>
            <a:off x="4545664" y="3717786"/>
            <a:ext cx="4234310" cy="2019722"/>
            <a:chOff x="534946" y="4960776"/>
            <a:chExt cx="4246557" cy="2025562"/>
          </a:xfrm>
        </p:grpSpPr>
        <p:sp>
          <p:nvSpPr>
            <p:cNvPr id="71" name="円柱 70">
              <a:extLst>
                <a:ext uri="{FF2B5EF4-FFF2-40B4-BE49-F238E27FC236}">
                  <a16:creationId xmlns:a16="http://schemas.microsoft.com/office/drawing/2014/main" xmlns="" id="{22A47466-8264-4F84-9B50-760228A66A12}"/>
                </a:ext>
              </a:extLst>
            </p:cNvPr>
            <p:cNvSpPr/>
            <p:nvPr/>
          </p:nvSpPr>
          <p:spPr bwMode="auto">
            <a:xfrm rot="16200000">
              <a:off x="1395295" y="5834651"/>
              <a:ext cx="384921" cy="149818"/>
            </a:xfrm>
            <a:prstGeom prst="can">
              <a:avLst>
                <a:gd name="adj" fmla="val 50000"/>
              </a:avLst>
            </a:prstGeom>
            <a:solidFill>
              <a:srgbClr val="00B050"/>
            </a:solidFill>
            <a:ln w="9525" cap="flat" cmpd="sng" algn="ctr">
              <a:solidFill>
                <a:schemeClr val="tx1"/>
              </a:solidFill>
              <a:prstDash val="solid"/>
              <a:round/>
              <a:headEnd type="none" w="med" len="med"/>
              <a:tailEnd type="none" w="med" len="med"/>
            </a:ln>
            <a:effectLst/>
            <a:extLst/>
          </p:spPr>
          <p:txBody>
            <a:bodyPr vert="eaVert" wrap="none" lIns="46012" tIns="30675" rIns="46012" bIns="30675" numCol="1" rtlCol="0" anchor="ctr" anchorCtr="0" compatLnSpc="1">
              <a:prstTxWarp prst="textNoShape">
                <a:avLst/>
              </a:prstTxWarp>
            </a:bodyPr>
            <a:lstStyle/>
            <a:p>
              <a:pPr defTabSz="779164">
                <a:defRPr/>
              </a:pPr>
              <a:endParaRPr lang="ja-JP" altLang="en-US" sz="1200" b="1" kern="0">
                <a:solidFill>
                  <a:prstClr val="black"/>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xmlns="" id="{A9A4ACC3-8E3B-4E6C-B8DC-987842DECFB5}"/>
                </a:ext>
              </a:extLst>
            </p:cNvPr>
            <p:cNvSpPr/>
            <p:nvPr/>
          </p:nvSpPr>
          <p:spPr>
            <a:xfrm>
              <a:off x="978285" y="5432014"/>
              <a:ext cx="703395" cy="963488"/>
            </a:xfrm>
            <a:prstGeom prst="rect">
              <a:avLst/>
            </a:prstGeom>
            <a:solidFill>
              <a:srgbClr val="FFFFCC"/>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64">
                <a:defRPr/>
              </a:pPr>
              <a:endParaRPr kumimoji="0" lang="ja-JP" altLang="en-US" sz="1200" b="1" kern="0">
                <a:solidFill>
                  <a:sysClr val="windowText" lastClr="000000"/>
                </a:solidFill>
                <a:latin typeface="Meiryo UI" panose="020B0604030504040204" pitchFamily="50" charset="-128"/>
                <a:ea typeface="Meiryo UI" panose="020B0604030504040204" pitchFamily="50" charset="-128"/>
              </a:endParaRPr>
            </a:p>
          </p:txBody>
        </p:sp>
        <p:cxnSp>
          <p:nvCxnSpPr>
            <p:cNvPr id="74" name="直線矢印コネクタ 73">
              <a:extLst>
                <a:ext uri="{FF2B5EF4-FFF2-40B4-BE49-F238E27FC236}">
                  <a16:creationId xmlns:a16="http://schemas.microsoft.com/office/drawing/2014/main" xmlns="" id="{A181DE07-4C09-480C-8DD4-3791CB11E2FC}"/>
                </a:ext>
              </a:extLst>
            </p:cNvPr>
            <p:cNvCxnSpPr/>
            <p:nvPr/>
          </p:nvCxnSpPr>
          <p:spPr>
            <a:xfrm flipV="1">
              <a:off x="1829377" y="5901716"/>
              <a:ext cx="459184" cy="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32">
              <a:extLst>
                <a:ext uri="{FF2B5EF4-FFF2-40B4-BE49-F238E27FC236}">
                  <a16:creationId xmlns:a16="http://schemas.microsoft.com/office/drawing/2014/main" xmlns="" id="{D3D85EAB-4DBF-4EF4-A552-AE357C92C98A}"/>
                </a:ext>
              </a:extLst>
            </p:cNvPr>
            <p:cNvSpPr txBox="1">
              <a:spLocks noChangeArrowheads="1"/>
            </p:cNvSpPr>
            <p:nvPr/>
          </p:nvSpPr>
          <p:spPr bwMode="auto">
            <a:xfrm>
              <a:off x="534946" y="6398941"/>
              <a:ext cx="1198620" cy="554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779164">
                <a:spcBef>
                  <a:spcPct val="0"/>
                </a:spcBef>
                <a:buNone/>
                <a:defRPr/>
              </a:pPr>
              <a:r>
                <a:rPr lang="en-US" altLang="ja-JP" sz="1200" b="1" kern="0" dirty="0">
                  <a:solidFill>
                    <a:prstClr val="black"/>
                  </a:solidFill>
                  <a:latin typeface="Meiryo UI" panose="020B0604030504040204" pitchFamily="50" charset="-128"/>
                  <a:ea typeface="Meiryo UI" panose="020B0604030504040204" pitchFamily="50" charset="-128"/>
                </a:rPr>
                <a:t>neutron source</a:t>
              </a:r>
              <a:endParaRPr lang="ja-JP" altLang="en-US" sz="1200" b="1" kern="0" dirty="0">
                <a:solidFill>
                  <a:prstClr val="black"/>
                </a:solidFill>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xmlns="" id="{0BB6C26E-5CE2-45E5-8BE1-C2131F5D5039}"/>
                </a:ext>
              </a:extLst>
            </p:cNvPr>
            <p:cNvSpPr/>
            <p:nvPr/>
          </p:nvSpPr>
          <p:spPr>
            <a:xfrm>
              <a:off x="1681681" y="5275513"/>
              <a:ext cx="2365568" cy="1248569"/>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64">
                <a:defRPr/>
              </a:pPr>
              <a:endParaRPr kumimoji="0" lang="ja-JP" altLang="en-US" sz="1200" b="1" kern="0">
                <a:solidFill>
                  <a:sysClr val="windowText" lastClr="000000"/>
                </a:solidFill>
                <a:latin typeface="Meiryo UI" panose="020B0604030504040204" pitchFamily="50" charset="-128"/>
                <a:ea typeface="Meiryo UI" panose="020B0604030504040204" pitchFamily="50" charset="-128"/>
              </a:endParaRPr>
            </a:p>
          </p:txBody>
        </p:sp>
        <p:sp>
          <p:nvSpPr>
            <p:cNvPr id="77" name="テキスト ボックス 42">
              <a:extLst>
                <a:ext uri="{FF2B5EF4-FFF2-40B4-BE49-F238E27FC236}">
                  <a16:creationId xmlns:a16="http://schemas.microsoft.com/office/drawing/2014/main" xmlns="" id="{C1B39AA0-F0FF-4A4A-A86B-F176CA56ED22}"/>
                </a:ext>
              </a:extLst>
            </p:cNvPr>
            <p:cNvSpPr txBox="1">
              <a:spLocks noChangeArrowheads="1"/>
            </p:cNvSpPr>
            <p:nvPr/>
          </p:nvSpPr>
          <p:spPr bwMode="auto">
            <a:xfrm>
              <a:off x="2443351" y="6538235"/>
              <a:ext cx="1149171" cy="332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779164">
                <a:spcBef>
                  <a:spcPct val="0"/>
                </a:spcBef>
                <a:buNone/>
                <a:defRPr/>
              </a:pPr>
              <a:r>
                <a:rPr lang="en-US" altLang="ja-JP" sz="1200" b="1" kern="0" dirty="0">
                  <a:solidFill>
                    <a:prstClr val="black"/>
                  </a:solidFill>
                  <a:latin typeface="Meiryo UI" panose="020B0604030504040204" pitchFamily="50" charset="-128"/>
                  <a:ea typeface="Meiryo UI" panose="020B0604030504040204" pitchFamily="50" charset="-128"/>
                </a:rPr>
                <a:t>sample</a:t>
              </a:r>
              <a:endParaRPr lang="ja-JP" altLang="en-US" sz="1200" b="1" kern="0" dirty="0">
                <a:solidFill>
                  <a:prstClr val="black"/>
                </a:solidFill>
                <a:latin typeface="Meiryo UI" panose="020B0604030504040204" pitchFamily="50" charset="-128"/>
                <a:ea typeface="Meiryo UI" panose="020B0604030504040204" pitchFamily="50" charset="-128"/>
              </a:endParaRPr>
            </a:p>
          </p:txBody>
        </p:sp>
        <p:grpSp>
          <p:nvGrpSpPr>
            <p:cNvPr id="78" name="グループ化 77">
              <a:extLst>
                <a:ext uri="{FF2B5EF4-FFF2-40B4-BE49-F238E27FC236}">
                  <a16:creationId xmlns:a16="http://schemas.microsoft.com/office/drawing/2014/main" xmlns="" id="{7ED2AD41-AE0C-4463-B872-D24491D3CE7D}"/>
                </a:ext>
              </a:extLst>
            </p:cNvPr>
            <p:cNvGrpSpPr/>
            <p:nvPr/>
          </p:nvGrpSpPr>
          <p:grpSpPr>
            <a:xfrm>
              <a:off x="2655283" y="5530043"/>
              <a:ext cx="1395050" cy="770925"/>
              <a:chOff x="7100612" y="3951288"/>
              <a:chExt cx="1695450" cy="711623"/>
            </a:xfrm>
          </p:grpSpPr>
          <p:sp>
            <p:nvSpPr>
              <p:cNvPr id="95" name="正方形/長方形 94">
                <a:extLst>
                  <a:ext uri="{FF2B5EF4-FFF2-40B4-BE49-F238E27FC236}">
                    <a16:creationId xmlns:a16="http://schemas.microsoft.com/office/drawing/2014/main" xmlns="" id="{036D9B25-9BA9-4837-9686-FCF36917D322}"/>
                  </a:ext>
                </a:extLst>
              </p:cNvPr>
              <p:cNvSpPr/>
              <p:nvPr/>
            </p:nvSpPr>
            <p:spPr>
              <a:xfrm>
                <a:off x="7100612" y="3951288"/>
                <a:ext cx="1695450" cy="711623"/>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b="1" kern="0">
                  <a:solidFill>
                    <a:sysClr val="windowText" lastClr="000000"/>
                  </a:solidFill>
                  <a:latin typeface="Meiryo UI" panose="020B0604030504040204" pitchFamily="50" charset="-128"/>
                  <a:ea typeface="Meiryo UI" panose="020B0604030504040204" pitchFamily="50" charset="-128"/>
                </a:endParaRPr>
              </a:p>
            </p:txBody>
          </p:sp>
          <p:sp>
            <p:nvSpPr>
              <p:cNvPr id="96" name="正方形/長方形 12">
                <a:extLst>
                  <a:ext uri="{FF2B5EF4-FFF2-40B4-BE49-F238E27FC236}">
                    <a16:creationId xmlns:a16="http://schemas.microsoft.com/office/drawing/2014/main" xmlns="" id="{8967A99C-1749-44D8-856C-E1B063478CDE}"/>
                  </a:ext>
                </a:extLst>
              </p:cNvPr>
              <p:cNvSpPr/>
              <p:nvPr/>
            </p:nvSpPr>
            <p:spPr>
              <a:xfrm>
                <a:off x="7101452" y="4150123"/>
                <a:ext cx="1694610" cy="298450"/>
              </a:xfrm>
              <a:custGeom>
                <a:avLst/>
                <a:gdLst>
                  <a:gd name="connsiteX0" fmla="*/ 0 w 1694610"/>
                  <a:gd name="connsiteY0" fmla="*/ 0 h 298450"/>
                  <a:gd name="connsiteX1" fmla="*/ 1694610 w 1694610"/>
                  <a:gd name="connsiteY1" fmla="*/ 0 h 298450"/>
                  <a:gd name="connsiteX2" fmla="*/ 1694610 w 1694610"/>
                  <a:gd name="connsiteY2" fmla="*/ 298450 h 298450"/>
                  <a:gd name="connsiteX3" fmla="*/ 0 w 1694610"/>
                  <a:gd name="connsiteY3" fmla="*/ 298450 h 298450"/>
                  <a:gd name="connsiteX4" fmla="*/ 0 w 1694610"/>
                  <a:gd name="connsiteY4" fmla="*/ 0 h 298450"/>
                  <a:gd name="connsiteX0" fmla="*/ 0 w 1694610"/>
                  <a:gd name="connsiteY0" fmla="*/ 0 h 298450"/>
                  <a:gd name="connsiteX1" fmla="*/ 1694610 w 1694610"/>
                  <a:gd name="connsiteY1" fmla="*/ 0 h 298450"/>
                  <a:gd name="connsiteX2" fmla="*/ 1694610 w 1694610"/>
                  <a:gd name="connsiteY2" fmla="*/ 298450 h 298450"/>
                  <a:gd name="connsiteX3" fmla="*/ 0 w 1694610"/>
                  <a:gd name="connsiteY3" fmla="*/ 248209 h 298450"/>
                  <a:gd name="connsiteX4" fmla="*/ 0 w 1694610"/>
                  <a:gd name="connsiteY4" fmla="*/ 0 h 298450"/>
                  <a:gd name="connsiteX0" fmla="*/ 0 w 1694610"/>
                  <a:gd name="connsiteY0" fmla="*/ 80387 h 298450"/>
                  <a:gd name="connsiteX1" fmla="*/ 1694610 w 1694610"/>
                  <a:gd name="connsiteY1" fmla="*/ 0 h 298450"/>
                  <a:gd name="connsiteX2" fmla="*/ 1694610 w 1694610"/>
                  <a:gd name="connsiteY2" fmla="*/ 298450 h 298450"/>
                  <a:gd name="connsiteX3" fmla="*/ 0 w 1694610"/>
                  <a:gd name="connsiteY3" fmla="*/ 248209 h 298450"/>
                  <a:gd name="connsiteX4" fmla="*/ 0 w 1694610"/>
                  <a:gd name="connsiteY4" fmla="*/ 80387 h 298450"/>
                  <a:gd name="connsiteX0" fmla="*/ 0 w 1694610"/>
                  <a:gd name="connsiteY0" fmla="*/ 80387 h 298450"/>
                  <a:gd name="connsiteX1" fmla="*/ 1694610 w 1694610"/>
                  <a:gd name="connsiteY1" fmla="*/ 0 h 298450"/>
                  <a:gd name="connsiteX2" fmla="*/ 1694610 w 1694610"/>
                  <a:gd name="connsiteY2" fmla="*/ 298450 h 298450"/>
                  <a:gd name="connsiteX3" fmla="*/ 0 w 1694610"/>
                  <a:gd name="connsiteY3" fmla="*/ 208016 h 298450"/>
                  <a:gd name="connsiteX4" fmla="*/ 0 w 1694610"/>
                  <a:gd name="connsiteY4" fmla="*/ 80387 h 2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610" h="298450">
                    <a:moveTo>
                      <a:pt x="0" y="80387"/>
                    </a:moveTo>
                    <a:lnTo>
                      <a:pt x="1694610" y="0"/>
                    </a:lnTo>
                    <a:lnTo>
                      <a:pt x="1694610" y="298450"/>
                    </a:lnTo>
                    <a:lnTo>
                      <a:pt x="0" y="208016"/>
                    </a:lnTo>
                    <a:lnTo>
                      <a:pt x="0" y="8038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b="1" kern="0">
                  <a:solidFill>
                    <a:sysClr val="windowText" lastClr="000000"/>
                  </a:solidFill>
                  <a:latin typeface="Meiryo UI" panose="020B0604030504040204" pitchFamily="50" charset="-128"/>
                  <a:ea typeface="Meiryo UI" panose="020B0604030504040204" pitchFamily="50" charset="-128"/>
                </a:endParaRPr>
              </a:p>
            </p:txBody>
          </p:sp>
        </p:grpSp>
        <p:sp>
          <p:nvSpPr>
            <p:cNvPr id="79" name="正方形/長方形 78">
              <a:extLst>
                <a:ext uri="{FF2B5EF4-FFF2-40B4-BE49-F238E27FC236}">
                  <a16:creationId xmlns:a16="http://schemas.microsoft.com/office/drawing/2014/main" xmlns="" id="{AB28EFBF-C6D8-469B-AC3B-9910AE66414E}"/>
                </a:ext>
              </a:extLst>
            </p:cNvPr>
            <p:cNvSpPr/>
            <p:nvPr/>
          </p:nvSpPr>
          <p:spPr>
            <a:xfrm>
              <a:off x="4232759" y="6021862"/>
              <a:ext cx="87212" cy="381794"/>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64">
                <a:defRPr/>
              </a:pPr>
              <a:endParaRPr kumimoji="0" lang="ja-JP" altLang="en-US" sz="1200" b="1" kern="0">
                <a:solidFill>
                  <a:sysClr val="windowText" lastClr="000000"/>
                </a:solidFill>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xmlns="" id="{32AA9897-4061-4ACD-B40C-AFF5ED2BF237}"/>
                </a:ext>
              </a:extLst>
            </p:cNvPr>
            <p:cNvSpPr txBox="1"/>
            <p:nvPr/>
          </p:nvSpPr>
          <p:spPr>
            <a:xfrm>
              <a:off x="3801654" y="6488761"/>
              <a:ext cx="979849" cy="497577"/>
            </a:xfrm>
            <a:prstGeom prst="rect">
              <a:avLst/>
            </a:prstGeom>
            <a:noFill/>
          </p:spPr>
          <p:txBody>
            <a:bodyPr wrap="square" rtlCol="0">
              <a:spAutoFit/>
            </a:bodyPr>
            <a:lstStyle/>
            <a:p>
              <a:pPr algn="ctr" defTabSz="779164">
                <a:defRPr/>
              </a:pPr>
              <a:r>
                <a:rPr kumimoji="0" lang="en-US" altLang="ja-JP" sz="1200" b="1" kern="0" dirty="0">
                  <a:solidFill>
                    <a:sysClr val="windowText" lastClr="000000"/>
                  </a:solidFill>
                  <a:latin typeface="Meiryo UI" panose="020B0604030504040204" pitchFamily="50" charset="-128"/>
                  <a:ea typeface="Meiryo UI" panose="020B0604030504040204" pitchFamily="50" charset="-128"/>
                </a:rPr>
                <a:t>neutron detector</a:t>
              </a:r>
              <a:endParaRPr kumimoji="0" lang="ja-JP" altLang="en-US" sz="1200" b="1" kern="0" dirty="0">
                <a:solidFill>
                  <a:sysClr val="windowText" lastClr="000000"/>
                </a:solidFill>
                <a:latin typeface="Meiryo UI" panose="020B0604030504040204" pitchFamily="50" charset="-128"/>
                <a:ea typeface="Meiryo UI" panose="020B0604030504040204" pitchFamily="50" charset="-128"/>
              </a:endParaRPr>
            </a:p>
          </p:txBody>
        </p:sp>
        <p:sp>
          <p:nvSpPr>
            <p:cNvPr id="81" name="テキスト ボックス 80">
              <a:extLst>
                <a:ext uri="{FF2B5EF4-FFF2-40B4-BE49-F238E27FC236}">
                  <a16:creationId xmlns:a16="http://schemas.microsoft.com/office/drawing/2014/main" xmlns="" id="{CA372ADD-E762-4BF1-A42B-866BBBB87729}"/>
                </a:ext>
              </a:extLst>
            </p:cNvPr>
            <p:cNvSpPr txBox="1"/>
            <p:nvPr/>
          </p:nvSpPr>
          <p:spPr>
            <a:xfrm>
              <a:off x="1662667" y="4960776"/>
              <a:ext cx="2413547" cy="298546"/>
            </a:xfrm>
            <a:prstGeom prst="rect">
              <a:avLst/>
            </a:prstGeom>
            <a:noFill/>
          </p:spPr>
          <p:txBody>
            <a:bodyPr wrap="square" rtlCol="0">
              <a:spAutoFit/>
            </a:bodyPr>
            <a:lstStyle/>
            <a:p>
              <a:pPr defTabSz="779164">
                <a:defRPr/>
              </a:pPr>
              <a:r>
                <a:rPr kumimoji="0" lang="en-US" altLang="ja-JP" sz="1200" b="1" kern="0" dirty="0">
                  <a:solidFill>
                    <a:sysClr val="windowText" lastClr="000000"/>
                  </a:solidFill>
                  <a:latin typeface="Meiryo UI" panose="020B0604030504040204" pitchFamily="50" charset="-128"/>
                  <a:ea typeface="Meiryo UI" panose="020B0604030504040204" pitchFamily="50" charset="-128"/>
                </a:rPr>
                <a:t>compact</a:t>
              </a:r>
              <a:r>
                <a:rPr kumimoji="0" lang="ja-JP" altLang="en-US" sz="1200" b="1" kern="0" dirty="0">
                  <a:solidFill>
                    <a:sysClr val="windowText" lastClr="000000"/>
                  </a:solidFill>
                  <a:latin typeface="Meiryo UI" panose="020B0604030504040204" pitchFamily="50" charset="-128"/>
                  <a:ea typeface="Meiryo UI" panose="020B0604030504040204" pitchFamily="50" charset="-128"/>
                </a:rPr>
                <a:t> </a:t>
              </a:r>
              <a:r>
                <a:rPr kumimoji="0" lang="en-US" altLang="ja-JP" sz="1200" b="1" kern="0" dirty="0">
                  <a:solidFill>
                    <a:sysClr val="windowText" lastClr="000000"/>
                  </a:solidFill>
                  <a:latin typeface="Meiryo UI" panose="020B0604030504040204" pitchFamily="50" charset="-128"/>
                  <a:ea typeface="Meiryo UI" panose="020B0604030504040204" pitchFamily="50" charset="-128"/>
                </a:rPr>
                <a:t>NRTA system</a:t>
              </a:r>
              <a:endParaRPr kumimoji="0" lang="ja-JP" altLang="en-US" sz="1200" b="1" kern="0" dirty="0">
                <a:solidFill>
                  <a:sysClr val="windowText" lastClr="000000"/>
                </a:solidFill>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xmlns="" id="{D408438F-8674-4293-BCB0-54CBE7F57824}"/>
                </a:ext>
              </a:extLst>
            </p:cNvPr>
            <p:cNvSpPr/>
            <p:nvPr/>
          </p:nvSpPr>
          <p:spPr bwMode="auto">
            <a:xfrm>
              <a:off x="2506648" y="5752751"/>
              <a:ext cx="69644" cy="300566"/>
            </a:xfrm>
            <a:prstGeom prst="rect">
              <a:avLst/>
            </a:prstGeom>
            <a:solidFill>
              <a:srgbClr val="FF0000"/>
            </a:solidFill>
            <a:ln w="19050" cap="flat" cmpd="sng" algn="ctr">
              <a:solidFill>
                <a:srgbClr val="FF0000"/>
              </a:solidFill>
              <a:prstDash val="solid"/>
              <a:round/>
              <a:headEnd type="none" w="med" len="med"/>
              <a:tailEnd type="none" w="med" len="med"/>
            </a:ln>
            <a:effectLst/>
            <a:extLst/>
          </p:spPr>
          <p:txBody>
            <a:bodyPr vert="eaVert" wrap="none" lIns="46012" tIns="30675" rIns="46012" bIns="30675" numCol="1" rtlCol="0" anchor="ctr" anchorCtr="0" compatLnSpc="1">
              <a:prstTxWarp prst="textNoShape">
                <a:avLst/>
              </a:prstTxWarp>
            </a:bodyPr>
            <a:lstStyle/>
            <a:p>
              <a:pPr defTabSz="779164">
                <a:defRPr/>
              </a:pPr>
              <a:endParaRPr lang="ja-JP" altLang="en-US" sz="1200" b="1" kern="0">
                <a:solidFill>
                  <a:prstClr val="black"/>
                </a:solidFill>
                <a:latin typeface="Meiryo UI" panose="020B0604030504040204" pitchFamily="50" charset="-128"/>
                <a:ea typeface="Meiryo UI" panose="020B0604030504040204" pitchFamily="50" charset="-128"/>
              </a:endParaRPr>
            </a:p>
          </p:txBody>
        </p:sp>
        <p:sp>
          <p:nvSpPr>
            <p:cNvPr id="83" name="円柱 82">
              <a:extLst>
                <a:ext uri="{FF2B5EF4-FFF2-40B4-BE49-F238E27FC236}">
                  <a16:creationId xmlns:a16="http://schemas.microsoft.com/office/drawing/2014/main" xmlns="" id="{5E4D7859-2748-4B55-A12D-2042185EAB51}"/>
                </a:ext>
              </a:extLst>
            </p:cNvPr>
            <p:cNvSpPr/>
            <p:nvPr/>
          </p:nvSpPr>
          <p:spPr bwMode="auto">
            <a:xfrm rot="16200000">
              <a:off x="1298524" y="5835207"/>
              <a:ext cx="384921" cy="149818"/>
            </a:xfrm>
            <a:prstGeom prst="can">
              <a:avLst>
                <a:gd name="adj" fmla="val 50000"/>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p:spPr>
          <p:txBody>
            <a:bodyPr vert="eaVert" wrap="none" lIns="46012" tIns="30675" rIns="46012" bIns="30675" numCol="1" rtlCol="0" anchor="ctr" anchorCtr="0" compatLnSpc="1">
              <a:prstTxWarp prst="textNoShape">
                <a:avLst/>
              </a:prstTxWarp>
            </a:bodyPr>
            <a:lstStyle/>
            <a:p>
              <a:pPr defTabSz="779164">
                <a:defRPr/>
              </a:pPr>
              <a:endParaRPr lang="ja-JP" altLang="en-US" sz="1200" b="1" kern="0">
                <a:solidFill>
                  <a:prstClr val="black"/>
                </a:solidFill>
                <a:latin typeface="Meiryo UI" panose="020B0604030504040204" pitchFamily="50" charset="-128"/>
                <a:ea typeface="Meiryo UI" panose="020B0604030504040204" pitchFamily="50" charset="-128"/>
              </a:endParaRPr>
            </a:p>
          </p:txBody>
        </p:sp>
        <p:sp>
          <p:nvSpPr>
            <p:cNvPr id="84" name="円/楕円 33">
              <a:extLst>
                <a:ext uri="{FF2B5EF4-FFF2-40B4-BE49-F238E27FC236}">
                  <a16:creationId xmlns:a16="http://schemas.microsoft.com/office/drawing/2014/main" xmlns="" id="{2BD0E3CA-2E9A-4368-8C0D-F491A694A66E}"/>
                </a:ext>
              </a:extLst>
            </p:cNvPr>
            <p:cNvSpPr/>
            <p:nvPr/>
          </p:nvSpPr>
          <p:spPr bwMode="auto">
            <a:xfrm>
              <a:off x="1358000" y="5719278"/>
              <a:ext cx="70236" cy="383299"/>
            </a:xfrm>
            <a:prstGeom prst="ellipse">
              <a:avLst/>
            </a:prstGeom>
            <a:solidFill>
              <a:srgbClr val="C4C4EC"/>
            </a:solidFill>
            <a:ln w="9525" cap="flat" cmpd="sng" algn="ctr">
              <a:solidFill>
                <a:schemeClr val="tx1"/>
              </a:solidFill>
              <a:prstDash val="solid"/>
              <a:round/>
              <a:headEnd type="none" w="med" len="med"/>
              <a:tailEnd type="none" w="med" len="med"/>
            </a:ln>
            <a:effectLst/>
            <a:extLst/>
          </p:spPr>
          <p:txBody>
            <a:bodyPr vert="eaVert" wrap="none" lIns="46012" tIns="30675" rIns="46012" bIns="30675" numCol="1" rtlCol="0" anchor="ctr" anchorCtr="0" compatLnSpc="1">
              <a:prstTxWarp prst="textNoShape">
                <a:avLst/>
              </a:prstTxWarp>
            </a:bodyPr>
            <a:lstStyle/>
            <a:p>
              <a:pPr defTabSz="779164">
                <a:defRPr/>
              </a:pPr>
              <a:endParaRPr lang="ja-JP" altLang="en-US" sz="1200" b="1" kern="0">
                <a:solidFill>
                  <a:prstClr val="black"/>
                </a:solidFill>
                <a:latin typeface="Meiryo UI" panose="020B0604030504040204" pitchFamily="50" charset="-128"/>
                <a:ea typeface="Meiryo UI" panose="020B0604030504040204" pitchFamily="50" charset="-128"/>
              </a:endParaRPr>
            </a:p>
          </p:txBody>
        </p:sp>
        <p:sp>
          <p:nvSpPr>
            <p:cNvPr id="85" name="二等辺三角形 84">
              <a:extLst>
                <a:ext uri="{FF2B5EF4-FFF2-40B4-BE49-F238E27FC236}">
                  <a16:creationId xmlns:a16="http://schemas.microsoft.com/office/drawing/2014/main" xmlns="" id="{AEDF842A-5E9F-4B6C-A9F8-FFDB8C4897F1}"/>
                </a:ext>
              </a:extLst>
            </p:cNvPr>
            <p:cNvSpPr/>
            <p:nvPr/>
          </p:nvSpPr>
          <p:spPr bwMode="auto">
            <a:xfrm rot="5400000">
              <a:off x="920071" y="5599745"/>
              <a:ext cx="338072" cy="612542"/>
            </a:xfrm>
            <a:prstGeom prst="triangle">
              <a:avLst/>
            </a:prstGeom>
            <a:gradFill flip="none" rotWithShape="1">
              <a:gsLst>
                <a:gs pos="0">
                  <a:srgbClr val="FF0000"/>
                </a:gs>
                <a:gs pos="100000">
                  <a:srgbClr val="FFC000"/>
                </a:gs>
                <a:gs pos="100000">
                  <a:srgbClr val="FFC000"/>
                </a:gs>
              </a:gsLst>
              <a:lin ang="5400000" scaled="1"/>
              <a:tileRect/>
            </a:gradFill>
            <a:ln w="19050" cap="flat" cmpd="sng" algn="ctr">
              <a:noFill/>
              <a:prstDash val="solid"/>
              <a:round/>
              <a:headEnd type="none" w="med" len="med"/>
              <a:tailEnd type="none" w="med" len="med"/>
            </a:ln>
            <a:effectLst/>
            <a:extLst/>
          </p:spPr>
          <p:txBody>
            <a:bodyPr vert="eaVert" wrap="none" lIns="46012" tIns="30675" rIns="46012" bIns="30675" numCol="1" rtlCol="0" anchor="ctr" anchorCtr="0" compatLnSpc="1">
              <a:prstTxWarp prst="textNoShape">
                <a:avLst/>
              </a:prstTxWarp>
            </a:bodyPr>
            <a:lstStyle/>
            <a:p>
              <a:pPr defTabSz="779164">
                <a:defRPr/>
              </a:pPr>
              <a:endParaRPr lang="ja-JP" altLang="en-US" sz="1200" b="1" kern="0">
                <a:solidFill>
                  <a:prstClr val="black"/>
                </a:solidFill>
                <a:latin typeface="Meiryo UI" panose="020B0604030504040204" pitchFamily="50" charset="-128"/>
                <a:ea typeface="Meiryo UI" panose="020B0604030504040204" pitchFamily="50" charset="-128"/>
              </a:endParaRPr>
            </a:p>
          </p:txBody>
        </p:sp>
        <p:sp>
          <p:nvSpPr>
            <p:cNvPr id="86" name="正方形/長方形 38">
              <a:extLst>
                <a:ext uri="{FF2B5EF4-FFF2-40B4-BE49-F238E27FC236}">
                  <a16:creationId xmlns:a16="http://schemas.microsoft.com/office/drawing/2014/main" xmlns="" id="{B7C0C07D-FD00-4752-B9DC-61F10844DC95}"/>
                </a:ext>
              </a:extLst>
            </p:cNvPr>
            <p:cNvSpPr/>
            <p:nvPr/>
          </p:nvSpPr>
          <p:spPr bwMode="auto">
            <a:xfrm>
              <a:off x="1686144" y="5461061"/>
              <a:ext cx="765313" cy="314318"/>
            </a:xfrm>
            <a:custGeom>
              <a:avLst/>
              <a:gdLst>
                <a:gd name="connsiteX0" fmla="*/ 0 w 765313"/>
                <a:gd name="connsiteY0" fmla="*/ 0 h 226912"/>
                <a:gd name="connsiteX1" fmla="*/ 765313 w 765313"/>
                <a:gd name="connsiteY1" fmla="*/ 0 h 226912"/>
                <a:gd name="connsiteX2" fmla="*/ 765313 w 765313"/>
                <a:gd name="connsiteY2" fmla="*/ 226912 h 226912"/>
                <a:gd name="connsiteX3" fmla="*/ 0 w 765313"/>
                <a:gd name="connsiteY3" fmla="*/ 226912 h 226912"/>
                <a:gd name="connsiteX4" fmla="*/ 0 w 765313"/>
                <a:gd name="connsiteY4" fmla="*/ 0 h 226912"/>
                <a:gd name="connsiteX0" fmla="*/ 0 w 765313"/>
                <a:gd name="connsiteY0" fmla="*/ 0 h 314318"/>
                <a:gd name="connsiteX1" fmla="*/ 765313 w 765313"/>
                <a:gd name="connsiteY1" fmla="*/ 0 h 314318"/>
                <a:gd name="connsiteX2" fmla="*/ 765313 w 765313"/>
                <a:gd name="connsiteY2" fmla="*/ 314318 h 314318"/>
                <a:gd name="connsiteX3" fmla="*/ 0 w 765313"/>
                <a:gd name="connsiteY3" fmla="*/ 226912 h 314318"/>
                <a:gd name="connsiteX4" fmla="*/ 0 w 765313"/>
                <a:gd name="connsiteY4" fmla="*/ 0 h 31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313" h="314318">
                  <a:moveTo>
                    <a:pt x="0" y="0"/>
                  </a:moveTo>
                  <a:lnTo>
                    <a:pt x="765313" y="0"/>
                  </a:lnTo>
                  <a:lnTo>
                    <a:pt x="765313" y="314318"/>
                  </a:lnTo>
                  <a:lnTo>
                    <a:pt x="0" y="226912"/>
                  </a:lnTo>
                  <a:lnTo>
                    <a:pt x="0" y="0"/>
                  </a:lnTo>
                  <a:close/>
                </a:path>
              </a:pathLst>
            </a:custGeom>
            <a:solidFill>
              <a:schemeClr val="accent3">
                <a:lumMod val="75000"/>
              </a:schemeClr>
            </a:solidFill>
            <a:ln w="12700" cap="flat" cmpd="sng" algn="ctr">
              <a:solidFill>
                <a:schemeClr val="tx1"/>
              </a:solidFill>
              <a:prstDash val="solid"/>
              <a:round/>
              <a:headEnd type="none" w="med" len="med"/>
              <a:tailEnd type="none" w="med" len="med"/>
            </a:ln>
            <a:effectLst/>
            <a:extLst/>
          </p:spPr>
          <p:txBody>
            <a:bodyPr vert="eaVert" wrap="none" lIns="46012" tIns="30675" rIns="46012" bIns="30675" numCol="1" rtlCol="0" anchor="ctr" anchorCtr="0" compatLnSpc="1">
              <a:prstTxWarp prst="textNoShape">
                <a:avLst/>
              </a:prstTxWarp>
            </a:bodyPr>
            <a:lstStyle/>
            <a:p>
              <a:pPr defTabSz="779164">
                <a:defRPr/>
              </a:pPr>
              <a:endParaRPr lang="ja-JP" altLang="en-US" sz="1200" b="1" kern="0" dirty="0">
                <a:solidFill>
                  <a:prstClr val="black"/>
                </a:solidFill>
                <a:latin typeface="Meiryo UI" panose="020B0604030504040204" pitchFamily="50" charset="-128"/>
                <a:ea typeface="Meiryo UI" panose="020B0604030504040204" pitchFamily="50" charset="-128"/>
              </a:endParaRPr>
            </a:p>
          </p:txBody>
        </p:sp>
        <p:sp>
          <p:nvSpPr>
            <p:cNvPr id="87" name="正方形/長方形 337">
              <a:extLst>
                <a:ext uri="{FF2B5EF4-FFF2-40B4-BE49-F238E27FC236}">
                  <a16:creationId xmlns:a16="http://schemas.microsoft.com/office/drawing/2014/main" xmlns="" id="{A888E519-F987-42D2-BE09-20476667B442}"/>
                </a:ext>
              </a:extLst>
            </p:cNvPr>
            <p:cNvSpPr/>
            <p:nvPr/>
          </p:nvSpPr>
          <p:spPr bwMode="auto">
            <a:xfrm>
              <a:off x="1692042" y="6038403"/>
              <a:ext cx="765313" cy="314318"/>
            </a:xfrm>
            <a:custGeom>
              <a:avLst/>
              <a:gdLst>
                <a:gd name="connsiteX0" fmla="*/ 0 w 765313"/>
                <a:gd name="connsiteY0" fmla="*/ 0 h 226912"/>
                <a:gd name="connsiteX1" fmla="*/ 765313 w 765313"/>
                <a:gd name="connsiteY1" fmla="*/ 0 h 226912"/>
                <a:gd name="connsiteX2" fmla="*/ 765313 w 765313"/>
                <a:gd name="connsiteY2" fmla="*/ 226912 h 226912"/>
                <a:gd name="connsiteX3" fmla="*/ 0 w 765313"/>
                <a:gd name="connsiteY3" fmla="*/ 226912 h 226912"/>
                <a:gd name="connsiteX4" fmla="*/ 0 w 765313"/>
                <a:gd name="connsiteY4" fmla="*/ 0 h 226912"/>
                <a:gd name="connsiteX0" fmla="*/ 0 w 765313"/>
                <a:gd name="connsiteY0" fmla="*/ 87406 h 314318"/>
                <a:gd name="connsiteX1" fmla="*/ 751866 w 765313"/>
                <a:gd name="connsiteY1" fmla="*/ 0 h 314318"/>
                <a:gd name="connsiteX2" fmla="*/ 765313 w 765313"/>
                <a:gd name="connsiteY2" fmla="*/ 314318 h 314318"/>
                <a:gd name="connsiteX3" fmla="*/ 0 w 765313"/>
                <a:gd name="connsiteY3" fmla="*/ 314318 h 314318"/>
                <a:gd name="connsiteX4" fmla="*/ 0 w 765313"/>
                <a:gd name="connsiteY4" fmla="*/ 87406 h 31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313" h="314318">
                  <a:moveTo>
                    <a:pt x="0" y="87406"/>
                  </a:moveTo>
                  <a:lnTo>
                    <a:pt x="751866" y="0"/>
                  </a:lnTo>
                  <a:lnTo>
                    <a:pt x="765313" y="314318"/>
                  </a:lnTo>
                  <a:lnTo>
                    <a:pt x="0" y="314318"/>
                  </a:lnTo>
                  <a:lnTo>
                    <a:pt x="0" y="87406"/>
                  </a:lnTo>
                  <a:close/>
                </a:path>
              </a:pathLst>
            </a:custGeom>
            <a:solidFill>
              <a:schemeClr val="accent3">
                <a:lumMod val="75000"/>
              </a:schemeClr>
            </a:solidFill>
            <a:ln w="12700" cap="flat" cmpd="sng" algn="ctr">
              <a:solidFill>
                <a:schemeClr val="tx1"/>
              </a:solidFill>
              <a:prstDash val="solid"/>
              <a:round/>
              <a:headEnd type="none" w="med" len="med"/>
              <a:tailEnd type="none" w="med" len="med"/>
            </a:ln>
            <a:effectLst/>
            <a:extLst/>
          </p:spPr>
          <p:txBody>
            <a:bodyPr vert="eaVert" wrap="none" lIns="46012" tIns="30675" rIns="46012" bIns="30675" numCol="1" rtlCol="0" anchor="ctr" anchorCtr="0" compatLnSpc="1">
              <a:prstTxWarp prst="textNoShape">
                <a:avLst/>
              </a:prstTxWarp>
            </a:bodyPr>
            <a:lstStyle/>
            <a:p>
              <a:pPr defTabSz="779164">
                <a:defRPr/>
              </a:pPr>
              <a:endParaRPr lang="ja-JP" altLang="en-US" sz="1200" b="1" kern="0" dirty="0">
                <a:solidFill>
                  <a:prstClr val="black"/>
                </a:solidFill>
                <a:latin typeface="Meiryo UI" panose="020B0604030504040204" pitchFamily="50" charset="-128"/>
                <a:ea typeface="Meiryo UI" panose="020B0604030504040204" pitchFamily="50" charset="-128"/>
              </a:endParaRPr>
            </a:p>
          </p:txBody>
        </p:sp>
        <p:cxnSp>
          <p:nvCxnSpPr>
            <p:cNvPr id="88" name="直線矢印コネクタ 87">
              <a:extLst>
                <a:ext uri="{FF2B5EF4-FFF2-40B4-BE49-F238E27FC236}">
                  <a16:creationId xmlns:a16="http://schemas.microsoft.com/office/drawing/2014/main" xmlns="" id="{22056277-6914-4231-89D4-A0346AA24A8E}"/>
                </a:ext>
              </a:extLst>
            </p:cNvPr>
            <p:cNvCxnSpPr/>
            <p:nvPr/>
          </p:nvCxnSpPr>
          <p:spPr>
            <a:xfrm flipV="1">
              <a:off x="1780097" y="5511830"/>
              <a:ext cx="333732" cy="2567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xmlns="" id="{534EF847-437E-41DC-A073-820298E66280}"/>
                </a:ext>
              </a:extLst>
            </p:cNvPr>
            <p:cNvCxnSpPr/>
            <p:nvPr/>
          </p:nvCxnSpPr>
          <p:spPr>
            <a:xfrm>
              <a:off x="1783051" y="6046875"/>
              <a:ext cx="394001" cy="183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xmlns="" id="{EE098A34-6D05-4CBE-A25D-550E1918DCB2}"/>
                </a:ext>
              </a:extLst>
            </p:cNvPr>
            <p:cNvCxnSpPr/>
            <p:nvPr/>
          </p:nvCxnSpPr>
          <p:spPr bwMode="auto">
            <a:xfrm>
              <a:off x="2539031" y="6125809"/>
              <a:ext cx="138030" cy="473911"/>
            </a:xfrm>
            <a:prstGeom prst="line">
              <a:avLst/>
            </a:prstGeom>
            <a:solidFill>
              <a:srgbClr val="FFCCFF"/>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107763" dir="2700000" algn="ctr" rotWithShape="0">
                      <a:schemeClr val="bg2">
                        <a:alpha val="50000"/>
                      </a:schemeClr>
                    </a:outerShdw>
                  </a:effectLst>
                </a14:hiddenEffects>
              </a:ext>
            </a:extLst>
          </p:spPr>
        </p:cxnSp>
        <p:cxnSp>
          <p:nvCxnSpPr>
            <p:cNvPr id="91" name="直線矢印コネクタ 90">
              <a:extLst>
                <a:ext uri="{FF2B5EF4-FFF2-40B4-BE49-F238E27FC236}">
                  <a16:creationId xmlns:a16="http://schemas.microsoft.com/office/drawing/2014/main" xmlns="" id="{32938AF9-C8B6-4226-8E75-B384B0F8A16C}"/>
                </a:ext>
              </a:extLst>
            </p:cNvPr>
            <p:cNvCxnSpPr/>
            <p:nvPr/>
          </p:nvCxnSpPr>
          <p:spPr>
            <a:xfrm>
              <a:off x="2324748" y="5910316"/>
              <a:ext cx="179103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直方体 91">
              <a:extLst>
                <a:ext uri="{FF2B5EF4-FFF2-40B4-BE49-F238E27FC236}">
                  <a16:creationId xmlns:a16="http://schemas.microsoft.com/office/drawing/2014/main" xmlns="" id="{E884518B-096A-49D0-B6F3-9AD1B5D98DC5}"/>
                </a:ext>
              </a:extLst>
            </p:cNvPr>
            <p:cNvSpPr/>
            <p:nvPr/>
          </p:nvSpPr>
          <p:spPr bwMode="auto">
            <a:xfrm rot="16200000">
              <a:off x="4031023" y="5859975"/>
              <a:ext cx="483597" cy="162323"/>
            </a:xfrm>
            <a:prstGeom prst="cube">
              <a:avLst>
                <a:gd name="adj" fmla="val 54461"/>
              </a:avLst>
            </a:prstGeom>
            <a:solidFill>
              <a:srgbClr val="FFC000"/>
            </a:solidFill>
            <a:ln w="12700" cap="flat" cmpd="sng" algn="ctr">
              <a:solidFill>
                <a:schemeClr val="tx1"/>
              </a:solidFill>
              <a:prstDash val="solid"/>
              <a:round/>
              <a:headEnd type="none" w="med" len="med"/>
              <a:tailEnd type="none" w="med" len="med"/>
            </a:ln>
            <a:effectLst/>
            <a:extLst/>
          </p:spPr>
          <p:txBody>
            <a:bodyPr vert="eaVert" wrap="none" lIns="46012" tIns="30675" rIns="46012" bIns="30675" numCol="1" rtlCol="0" anchor="ctr" anchorCtr="0" compatLnSpc="1">
              <a:prstTxWarp prst="textNoShape">
                <a:avLst/>
              </a:prstTxWarp>
            </a:bodyPr>
            <a:lstStyle/>
            <a:p>
              <a:pPr defTabSz="779164">
                <a:defRPr/>
              </a:pPr>
              <a:endParaRPr lang="ja-JP" altLang="en-US" sz="1200" b="1" kern="0">
                <a:solidFill>
                  <a:prstClr val="black"/>
                </a:solidFill>
                <a:latin typeface="Meiryo UI" panose="020B0604030504040204" pitchFamily="50" charset="-128"/>
                <a:ea typeface="Meiryo UI" panose="020B0604030504040204" pitchFamily="50" charset="-128"/>
              </a:endParaRPr>
            </a:p>
          </p:txBody>
        </p:sp>
        <p:cxnSp>
          <p:nvCxnSpPr>
            <p:cNvPr id="93" name="直線矢印コネクタ 92">
              <a:extLst>
                <a:ext uri="{FF2B5EF4-FFF2-40B4-BE49-F238E27FC236}">
                  <a16:creationId xmlns:a16="http://schemas.microsoft.com/office/drawing/2014/main" xmlns="" id="{D85CA4BF-8A96-4656-85BE-6B274F3E7B13}"/>
                </a:ext>
              </a:extLst>
            </p:cNvPr>
            <p:cNvCxnSpPr/>
            <p:nvPr/>
          </p:nvCxnSpPr>
          <p:spPr>
            <a:xfrm flipV="1">
              <a:off x="1796210" y="5721670"/>
              <a:ext cx="489229" cy="115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xmlns="" id="{0F670560-B272-40DB-97ED-132A38051E79}"/>
                </a:ext>
              </a:extLst>
            </p:cNvPr>
            <p:cNvCxnSpPr/>
            <p:nvPr/>
          </p:nvCxnSpPr>
          <p:spPr>
            <a:xfrm>
              <a:off x="1806256" y="5987340"/>
              <a:ext cx="442005" cy="1052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8" name="テキスト ボックス 97">
            <a:extLst>
              <a:ext uri="{FF2B5EF4-FFF2-40B4-BE49-F238E27FC236}">
                <a16:creationId xmlns:a16="http://schemas.microsoft.com/office/drawing/2014/main" xmlns="" id="{64BFBD9F-EB64-4446-8D0A-E8AE7293FB23}"/>
              </a:ext>
            </a:extLst>
          </p:cNvPr>
          <p:cNvSpPr txBox="1"/>
          <p:nvPr/>
        </p:nvSpPr>
        <p:spPr>
          <a:xfrm>
            <a:off x="5474491" y="734336"/>
            <a:ext cx="2854742" cy="641714"/>
          </a:xfrm>
          <a:prstGeom prst="rect">
            <a:avLst/>
          </a:prstGeom>
          <a:noFill/>
        </p:spPr>
        <p:txBody>
          <a:bodyPr wrap="square" rtlCol="0">
            <a:spAutoFit/>
          </a:bodyPr>
          <a:lstStyle/>
          <a:p>
            <a:pPr>
              <a:lnSpc>
                <a:spcPct val="85000"/>
              </a:lnSpc>
            </a:pPr>
            <a:r>
              <a:rPr kumimoji="1" lang="en-US" altLang="ja-JP" sz="1400" dirty="0"/>
              <a:t>Basic technological development of interrogation methods for </a:t>
            </a:r>
            <a:r>
              <a:rPr kumimoji="1" lang="en-US" altLang="ja-JP" sz="1400" dirty="0" smtClean="0"/>
              <a:t>complementary </a:t>
            </a:r>
            <a:r>
              <a:rPr kumimoji="1" lang="en-US" altLang="ja-JP" sz="1400" dirty="0"/>
              <a:t>analysis.</a:t>
            </a:r>
            <a:endParaRPr kumimoji="1" lang="ja-JP" altLang="en-US" sz="1400" dirty="0"/>
          </a:p>
        </p:txBody>
      </p:sp>
      <p:sp>
        <p:nvSpPr>
          <p:cNvPr id="99" name="テキスト ボックス 98">
            <a:extLst>
              <a:ext uri="{FF2B5EF4-FFF2-40B4-BE49-F238E27FC236}">
                <a16:creationId xmlns:a16="http://schemas.microsoft.com/office/drawing/2014/main" xmlns="" id="{6AEB68C7-E3CD-4CF0-B9B1-CAAD8F095F35}"/>
              </a:ext>
            </a:extLst>
          </p:cNvPr>
          <p:cNvSpPr txBox="1"/>
          <p:nvPr/>
        </p:nvSpPr>
        <p:spPr>
          <a:xfrm>
            <a:off x="371538" y="5857912"/>
            <a:ext cx="3792324" cy="641714"/>
          </a:xfrm>
          <a:prstGeom prst="rect">
            <a:avLst/>
          </a:prstGeom>
          <a:noFill/>
        </p:spPr>
        <p:txBody>
          <a:bodyPr wrap="square" rtlCol="0">
            <a:spAutoFit/>
          </a:bodyPr>
          <a:lstStyle/>
          <a:p>
            <a:pPr>
              <a:lnSpc>
                <a:spcPct val="85000"/>
              </a:lnSpc>
            </a:pPr>
            <a:r>
              <a:rPr kumimoji="1" lang="en-US" altLang="ja-JP" sz="1400" dirty="0"/>
              <a:t>Development of a compact </a:t>
            </a:r>
            <a:r>
              <a:rPr kumimoji="1" lang="en-US" altLang="ja-JP" sz="1400" dirty="0" smtClean="0"/>
              <a:t>system </a:t>
            </a:r>
            <a:r>
              <a:rPr kumimoji="1" lang="en-US" altLang="ja-JP" sz="1400" dirty="0"/>
              <a:t>equipped with a DD neutron generator or </a:t>
            </a:r>
            <a:r>
              <a:rPr kumimoji="1" lang="en-US" altLang="ja-JP" sz="1400" baseline="30000" dirty="0"/>
              <a:t>252</a:t>
            </a:r>
            <a:r>
              <a:rPr kumimoji="1" lang="en-US" altLang="ja-JP" sz="1400" dirty="0"/>
              <a:t>Cf neutron source. </a:t>
            </a:r>
            <a:endParaRPr kumimoji="1" lang="ja-JP" altLang="en-US" sz="1400" dirty="0"/>
          </a:p>
        </p:txBody>
      </p:sp>
      <p:sp>
        <p:nvSpPr>
          <p:cNvPr id="100" name="テキスト ボックス 99">
            <a:extLst>
              <a:ext uri="{FF2B5EF4-FFF2-40B4-BE49-F238E27FC236}">
                <a16:creationId xmlns:a16="http://schemas.microsoft.com/office/drawing/2014/main" xmlns="" id="{DBCCC114-3102-4142-8DA1-2CD727051733}"/>
              </a:ext>
            </a:extLst>
          </p:cNvPr>
          <p:cNvSpPr txBox="1"/>
          <p:nvPr/>
        </p:nvSpPr>
        <p:spPr>
          <a:xfrm>
            <a:off x="4560366" y="5659368"/>
            <a:ext cx="4141793" cy="641714"/>
          </a:xfrm>
          <a:prstGeom prst="rect">
            <a:avLst/>
          </a:prstGeom>
          <a:noFill/>
        </p:spPr>
        <p:txBody>
          <a:bodyPr wrap="square" rtlCol="0">
            <a:spAutoFit/>
          </a:bodyPr>
          <a:lstStyle/>
          <a:p>
            <a:pPr>
              <a:lnSpc>
                <a:spcPct val="85000"/>
              </a:lnSpc>
            </a:pPr>
            <a:r>
              <a:rPr kumimoji="1" lang="en-US" altLang="ja-JP" sz="1400" dirty="0"/>
              <a:t>Development of a laser driven neutron source,</a:t>
            </a:r>
            <a:r>
              <a:rPr lang="en-US" altLang="ja-JP" sz="1400" dirty="0"/>
              <a:t> </a:t>
            </a:r>
            <a:r>
              <a:rPr lang="en-US" altLang="ja-JP" sz="1400" dirty="0" smtClean="0"/>
              <a:t>for which </a:t>
            </a:r>
            <a:r>
              <a:rPr kumimoji="1" lang="en-US" altLang="ja-JP" sz="1400" dirty="0"/>
              <a:t>short</a:t>
            </a:r>
            <a:r>
              <a:rPr lang="en-US" altLang="ja-JP" sz="1400" dirty="0"/>
              <a:t>-pulse</a:t>
            </a:r>
            <a:r>
              <a:rPr kumimoji="1" lang="en-US" altLang="ja-JP" sz="1400" dirty="0"/>
              <a:t>-neutron generation improves the accuracy in measurement of NRTA.</a:t>
            </a:r>
            <a:endParaRPr kumimoji="1" lang="ja-JP" altLang="en-US" sz="1400" dirty="0"/>
          </a:p>
        </p:txBody>
      </p:sp>
      <p:sp>
        <p:nvSpPr>
          <p:cNvPr id="105" name="テキスト ボックス 104">
            <a:extLst>
              <a:ext uri="{FF2B5EF4-FFF2-40B4-BE49-F238E27FC236}">
                <a16:creationId xmlns:a16="http://schemas.microsoft.com/office/drawing/2014/main" xmlns="" id="{91B2D2C7-BEFC-4A11-9AC3-79A4F1891C27}"/>
              </a:ext>
            </a:extLst>
          </p:cNvPr>
          <p:cNvSpPr txBox="1"/>
          <p:nvPr/>
        </p:nvSpPr>
        <p:spPr>
          <a:xfrm>
            <a:off x="185204" y="78140"/>
            <a:ext cx="8110115" cy="461665"/>
          </a:xfrm>
          <a:prstGeom prst="rect">
            <a:avLst/>
          </a:prstGeom>
          <a:noFill/>
        </p:spPr>
        <p:txBody>
          <a:bodyPr wrap="square" rtlCol="0">
            <a:spAutoFit/>
          </a:bodyPr>
          <a:lstStyle/>
          <a:p>
            <a:r>
              <a:rPr kumimoji="1" lang="en-US" altLang="ja-JP" sz="2400" b="1" dirty="0"/>
              <a:t>Development of active neutron NDA technique at JAEA</a:t>
            </a:r>
            <a:endParaRPr kumimoji="1" lang="ja-JP" altLang="en-US" sz="2400" b="1" dirty="0"/>
          </a:p>
        </p:txBody>
      </p:sp>
      <p:sp>
        <p:nvSpPr>
          <p:cNvPr id="11" name="テキスト ボックス 10"/>
          <p:cNvSpPr txBox="1"/>
          <p:nvPr/>
        </p:nvSpPr>
        <p:spPr>
          <a:xfrm>
            <a:off x="0" y="6422971"/>
            <a:ext cx="9211176" cy="369332"/>
          </a:xfrm>
          <a:prstGeom prst="rect">
            <a:avLst/>
          </a:prstGeom>
          <a:noFill/>
        </p:spPr>
        <p:txBody>
          <a:bodyPr wrap="none" rtlCol="0">
            <a:spAutoFit/>
          </a:bodyPr>
          <a:lstStyle/>
          <a:p>
            <a:r>
              <a:rPr lang="en-US" dirty="0" smtClean="0">
                <a:solidFill>
                  <a:srgbClr val="FF0000"/>
                </a:solidFill>
              </a:rPr>
              <a:t>Accurate nuclear data are required for designing devices by simulation and </a:t>
            </a:r>
            <a:r>
              <a:rPr lang="en-US" dirty="0" smtClean="0">
                <a:solidFill>
                  <a:srgbClr val="FF0000"/>
                </a:solidFill>
              </a:rPr>
              <a:t>for analysis </a:t>
            </a:r>
            <a:endParaRPr lang="en-US" dirty="0">
              <a:solidFill>
                <a:srgbClr val="FF0000"/>
              </a:solidFill>
            </a:endParaRPr>
          </a:p>
        </p:txBody>
      </p:sp>
    </p:spTree>
    <p:extLst>
      <p:ext uri="{BB962C8B-B14F-4D97-AF65-F5344CB8AC3E}">
        <p14:creationId xmlns:p14="http://schemas.microsoft.com/office/powerpoint/2010/main" val="407161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BB8EDB8-486D-46FB-8C25-AEB78D1B035F}" type="slidenum">
              <a:rPr kumimoji="1" lang="ja-JP" altLang="en-US" smtClean="0"/>
              <a:t>14</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758905368"/>
              </p:ext>
            </p:extLst>
          </p:nvPr>
        </p:nvGraphicFramePr>
        <p:xfrm>
          <a:off x="936839" y="1973373"/>
          <a:ext cx="7646396" cy="4577080"/>
        </p:xfrm>
        <a:graphic>
          <a:graphicData uri="http://schemas.openxmlformats.org/drawingml/2006/table">
            <a:tbl>
              <a:tblPr firstRow="1" bandRow="1">
                <a:tableStyleId>{5C22544A-7EE6-4342-B048-85BDC9FD1C3A}</a:tableStyleId>
              </a:tblPr>
              <a:tblGrid>
                <a:gridCol w="1089596"/>
                <a:gridCol w="6556800"/>
              </a:tblGrid>
              <a:tr h="370840">
                <a:tc>
                  <a:txBody>
                    <a:bodyPr/>
                    <a:lstStyle/>
                    <a:p>
                      <a:pPr algn="ctr"/>
                      <a:r>
                        <a:rPr lang="en-US" b="1" dirty="0" smtClean="0"/>
                        <a:t>method</a:t>
                      </a:r>
                      <a:endParaRPr lang="en-US" b="1" dirty="0"/>
                    </a:p>
                  </a:txBody>
                  <a:tcPr/>
                </a:tc>
                <a:tc>
                  <a:txBody>
                    <a:bodyPr/>
                    <a:lstStyle/>
                    <a:p>
                      <a:pPr algn="ctr"/>
                      <a:r>
                        <a:rPr lang="en-US" b="1" dirty="0" smtClean="0"/>
                        <a:t>nuclear data required </a:t>
                      </a:r>
                      <a:endParaRPr lang="en-US" b="1" dirty="0"/>
                    </a:p>
                  </a:txBody>
                  <a:tcPr/>
                </a:tc>
              </a:tr>
              <a:tr h="370840">
                <a:tc>
                  <a:txBody>
                    <a:bodyPr/>
                    <a:lstStyle/>
                    <a:p>
                      <a:pPr algn="ctr"/>
                      <a:r>
                        <a:rPr lang="en-US" b="1" dirty="0" smtClean="0"/>
                        <a:t>DDA</a:t>
                      </a:r>
                      <a:endParaRPr lang="en-US" b="1" dirty="0"/>
                    </a:p>
                  </a:txBody>
                  <a:tcPr/>
                </a:tc>
                <a:tc>
                  <a:txBody>
                    <a:bodyPr/>
                    <a:lstStyle/>
                    <a:p>
                      <a:pPr algn="l"/>
                      <a:r>
                        <a:rPr lang="en-US" sz="1800" b="1" dirty="0" smtClean="0"/>
                        <a:t>fission cross section</a:t>
                      </a:r>
                    </a:p>
                    <a:p>
                      <a:pPr algn="l"/>
                      <a:r>
                        <a:rPr lang="en-US" sz="1800" b="1" baseline="0" dirty="0" smtClean="0"/>
                        <a:t>fission </a:t>
                      </a:r>
                      <a:r>
                        <a:rPr lang="en-US" sz="1800" b="1" dirty="0" smtClean="0"/>
                        <a:t>neutron emission</a:t>
                      </a:r>
                    </a:p>
                    <a:p>
                      <a:pPr algn="l"/>
                      <a:r>
                        <a:rPr lang="en-US" sz="1800" b="1" dirty="0" smtClean="0"/>
                        <a:t>fission yield, </a:t>
                      </a:r>
                      <a:r>
                        <a:rPr lang="en-US" altLang="ja-JP" sz="1800" b="1" dirty="0" smtClean="0"/>
                        <a:t>branching ratio of </a:t>
                      </a:r>
                      <a:r>
                        <a:rPr lang="en-US" sz="1800" b="1" dirty="0" smtClean="0"/>
                        <a:t>delayed neutron </a:t>
                      </a:r>
                    </a:p>
                    <a:p>
                      <a:pPr algn="l"/>
                      <a:r>
                        <a:rPr lang="en-US" sz="1800" b="1" dirty="0" smtClean="0"/>
                        <a:t>...</a:t>
                      </a:r>
                    </a:p>
                  </a:txBody>
                  <a:tcPr/>
                </a:tc>
              </a:tr>
              <a:tr h="1337086">
                <a:tc>
                  <a:txBody>
                    <a:bodyPr/>
                    <a:lstStyle/>
                    <a:p>
                      <a:pPr algn="ctr"/>
                      <a:r>
                        <a:rPr lang="en-US" altLang="ja-JP" b="1" dirty="0" smtClean="0"/>
                        <a:t>DGA</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fission</a:t>
                      </a:r>
                      <a:r>
                        <a:rPr lang="en-US" sz="1800" b="1" baseline="0" dirty="0" smtClean="0"/>
                        <a:t> cross section, fission yield</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t>fission </a:t>
                      </a:r>
                      <a:r>
                        <a:rPr lang="en-US" sz="1800" b="1" dirty="0" smtClean="0"/>
                        <a:t>neutron emission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t>nuclear structure </a:t>
                      </a:r>
                      <a:r>
                        <a:rPr lang="en-US" altLang="ja-JP" sz="1800" b="1" baseline="0" dirty="0" smtClean="0"/>
                        <a:t>data</a:t>
                      </a:r>
                      <a:r>
                        <a:rPr lang="ja-JP" altLang="en-US" sz="1800" b="1" baseline="0" dirty="0" smtClean="0"/>
                        <a:t> </a:t>
                      </a:r>
                      <a:r>
                        <a:rPr lang="en-US" altLang="ja-JP" sz="1800" b="1" baseline="0" dirty="0" smtClean="0"/>
                        <a:t>(decay mode, gamma-yield, </a:t>
                      </a:r>
                      <a:r>
                        <a:rPr lang="en-US" altLang="ja-JP" sz="1800" b="1" baseline="0" dirty="0" smtClean="0"/>
                        <a:t>half-lives ...) </a:t>
                      </a:r>
                      <a:endParaRPr lang="en-US" altLang="ja-JP" sz="18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baseline="0" dirty="0" smtClean="0"/>
                        <a:t>total and sub-reaction cross sections (interference)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baseline="0" dirty="0" smtClean="0"/>
                        <a:t>...</a:t>
                      </a:r>
                    </a:p>
                  </a:txBody>
                  <a:tcPr/>
                </a:tc>
              </a:tr>
              <a:tr h="370840">
                <a:tc>
                  <a:txBody>
                    <a:bodyPr/>
                    <a:lstStyle/>
                    <a:p>
                      <a:pPr algn="ctr"/>
                      <a:r>
                        <a:rPr lang="en-US" b="1" dirty="0" smtClean="0"/>
                        <a:t>NRTA</a:t>
                      </a:r>
                      <a:endParaRPr lang="en-US" b="1" dirty="0"/>
                    </a:p>
                  </a:txBody>
                  <a:tcPr/>
                </a:tc>
                <a:tc>
                  <a:txBody>
                    <a:bodyPr/>
                    <a:lstStyle/>
                    <a:p>
                      <a:pPr algn="l"/>
                      <a:r>
                        <a:rPr lang="en-US" sz="1800" b="1" dirty="0" smtClean="0"/>
                        <a:t>total neutron cross</a:t>
                      </a:r>
                      <a:r>
                        <a:rPr lang="en-US" sz="1800" b="1" baseline="0" dirty="0" smtClean="0"/>
                        <a:t> section (resonance parameters)  </a:t>
                      </a:r>
                    </a:p>
                    <a:p>
                      <a:pPr algn="l"/>
                      <a:r>
                        <a:rPr lang="en-US" sz="1800" b="1" dirty="0" smtClean="0"/>
                        <a:t>...</a:t>
                      </a:r>
                    </a:p>
                  </a:txBody>
                  <a:tcPr/>
                </a:tc>
              </a:tr>
              <a:tr h="370840">
                <a:tc>
                  <a:txBody>
                    <a:bodyPr/>
                    <a:lstStyle/>
                    <a:p>
                      <a:pPr algn="ctr"/>
                      <a:r>
                        <a:rPr lang="en-US" b="1" dirty="0" smtClean="0"/>
                        <a:t>PGA</a:t>
                      </a:r>
                      <a:endParaRPr lang="en-US" b="1" dirty="0"/>
                    </a:p>
                  </a:txBody>
                  <a:tcPr/>
                </a:tc>
                <a:tc>
                  <a:txBody>
                    <a:bodyPr/>
                    <a:lstStyle/>
                    <a:p>
                      <a:pPr algn="l"/>
                      <a:r>
                        <a:rPr lang="en-US" sz="1800" b="1" dirty="0" smtClean="0"/>
                        <a:t>neutron</a:t>
                      </a:r>
                      <a:r>
                        <a:rPr lang="en-US" sz="1800" b="1" baseline="0" dirty="0" smtClean="0"/>
                        <a:t> capture cross section</a:t>
                      </a:r>
                    </a:p>
                    <a:p>
                      <a:pPr algn="l"/>
                      <a:r>
                        <a:rPr lang="en-US" sz="1800" b="1" baseline="0" dirty="0" smtClean="0"/>
                        <a:t>gamma ray emission probability</a:t>
                      </a:r>
                    </a:p>
                    <a:p>
                      <a:pPr algn="l"/>
                      <a:r>
                        <a:rPr lang="en-US" sz="1800" b="1" baseline="0" dirty="0" smtClean="0"/>
                        <a:t>...</a:t>
                      </a:r>
                    </a:p>
                  </a:txBody>
                  <a:tcPr/>
                </a:tc>
              </a:tr>
            </a:tbl>
          </a:graphicData>
        </a:graphic>
      </p:graphicFrame>
      <p:sp>
        <p:nvSpPr>
          <p:cNvPr id="6" name="テキスト ボックス 5"/>
          <p:cNvSpPr txBox="1"/>
          <p:nvPr/>
        </p:nvSpPr>
        <p:spPr>
          <a:xfrm>
            <a:off x="-162560" y="115701"/>
            <a:ext cx="9157816" cy="830997"/>
          </a:xfrm>
          <a:prstGeom prst="rect">
            <a:avLst/>
          </a:prstGeom>
          <a:noFill/>
        </p:spPr>
        <p:txBody>
          <a:bodyPr wrap="square" rtlCol="0">
            <a:spAutoFit/>
          </a:bodyPr>
          <a:lstStyle/>
          <a:p>
            <a:pPr algn="ctr"/>
            <a:r>
              <a:rPr lang="en-US" sz="2400" b="1" dirty="0" smtClean="0"/>
              <a:t>Nuclear data used in the development of </a:t>
            </a:r>
          </a:p>
          <a:p>
            <a:pPr algn="ctr"/>
            <a:r>
              <a:rPr lang="en-US" sz="2400" b="1" dirty="0" smtClean="0"/>
              <a:t>active neutron NDA techniques</a:t>
            </a:r>
            <a:endParaRPr lang="en-US" sz="2400" b="1" dirty="0"/>
          </a:p>
        </p:txBody>
      </p:sp>
      <p:sp>
        <p:nvSpPr>
          <p:cNvPr id="7" name="正方形/長方形 6"/>
          <p:cNvSpPr/>
          <p:nvPr/>
        </p:nvSpPr>
        <p:spPr>
          <a:xfrm>
            <a:off x="1910080" y="1327042"/>
            <a:ext cx="7233920" cy="646331"/>
          </a:xfrm>
          <a:prstGeom prst="rect">
            <a:avLst/>
          </a:prstGeom>
        </p:spPr>
        <p:txBody>
          <a:bodyPr wrap="square">
            <a:spAutoFit/>
          </a:bodyPr>
          <a:lstStyle/>
          <a:p>
            <a:r>
              <a:rPr lang="en-US" dirty="0"/>
              <a:t>neutron scattering cross section and </a:t>
            </a:r>
            <a:r>
              <a:rPr lang="en-US" dirty="0" smtClean="0"/>
              <a:t>scattering angular distribution</a:t>
            </a:r>
          </a:p>
          <a:p>
            <a:r>
              <a:rPr lang="en-US" dirty="0" smtClean="0"/>
              <a:t>nuclear reaction cross </a:t>
            </a:r>
            <a:r>
              <a:rPr lang="en-US" dirty="0" smtClean="0"/>
              <a:t>section ...</a:t>
            </a:r>
            <a:endParaRPr lang="en-US" dirty="0"/>
          </a:p>
        </p:txBody>
      </p:sp>
      <p:sp>
        <p:nvSpPr>
          <p:cNvPr id="8" name="テキスト ボックス 7"/>
          <p:cNvSpPr txBox="1"/>
          <p:nvPr/>
        </p:nvSpPr>
        <p:spPr>
          <a:xfrm>
            <a:off x="1047982" y="993736"/>
            <a:ext cx="5045356" cy="369332"/>
          </a:xfrm>
          <a:prstGeom prst="rect">
            <a:avLst/>
          </a:prstGeom>
          <a:noFill/>
        </p:spPr>
        <p:txBody>
          <a:bodyPr wrap="none" rtlCol="0">
            <a:spAutoFit/>
          </a:bodyPr>
          <a:lstStyle/>
          <a:p>
            <a:r>
              <a:rPr lang="en-US" b="1" dirty="0" smtClean="0"/>
              <a:t>For design</a:t>
            </a:r>
            <a:r>
              <a:rPr lang="en-US" altLang="ja-JP" b="1" dirty="0" smtClean="0"/>
              <a:t>ing</a:t>
            </a:r>
            <a:r>
              <a:rPr lang="en-US" b="1" dirty="0" smtClean="0"/>
              <a:t> a neutron interrogation system</a:t>
            </a:r>
            <a:endParaRPr lang="en-US" b="1" dirty="0"/>
          </a:p>
        </p:txBody>
      </p:sp>
    </p:spTree>
    <p:extLst>
      <p:ext uri="{BB962C8B-B14F-4D97-AF65-F5344CB8AC3E}">
        <p14:creationId xmlns:p14="http://schemas.microsoft.com/office/powerpoint/2010/main" val="287490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BB8EDB8-486D-46FB-8C25-AEB78D1B035F}" type="slidenum">
              <a:rPr kumimoji="1" lang="ja-JP" altLang="en-US" smtClean="0"/>
              <a:t>15</a:t>
            </a:fld>
            <a:endParaRPr kumimoji="1" lang="ja-JP" altLang="en-US"/>
          </a:p>
        </p:txBody>
      </p:sp>
      <p:sp>
        <p:nvSpPr>
          <p:cNvPr id="2" name="タイトル 1"/>
          <p:cNvSpPr>
            <a:spLocks noGrp="1"/>
          </p:cNvSpPr>
          <p:nvPr>
            <p:ph type="title" idx="4294967295"/>
          </p:nvPr>
        </p:nvSpPr>
        <p:spPr>
          <a:xfrm>
            <a:off x="2971800" y="2084070"/>
            <a:ext cx="2700338" cy="873125"/>
          </a:xfrm>
        </p:spPr>
        <p:txBody>
          <a:bodyPr/>
          <a:lstStyle/>
          <a:p>
            <a:r>
              <a:rPr lang="ja-JP" altLang="en-US" dirty="0" smtClean="0"/>
              <a:t>おわり</a:t>
            </a:r>
            <a:endParaRPr lang="en-US" dirty="0"/>
          </a:p>
        </p:txBody>
      </p:sp>
      <p:sp>
        <p:nvSpPr>
          <p:cNvPr id="3" name="コンテンツ プレースホルダー 2"/>
          <p:cNvSpPr>
            <a:spLocks noGrp="1"/>
          </p:cNvSpPr>
          <p:nvPr>
            <p:ph idx="4294967295"/>
          </p:nvPr>
        </p:nvSpPr>
        <p:spPr>
          <a:xfrm>
            <a:off x="2700338" y="3140075"/>
            <a:ext cx="4495800" cy="577850"/>
          </a:xfrm>
        </p:spPr>
        <p:txBody>
          <a:bodyPr/>
          <a:lstStyle/>
          <a:p>
            <a:pPr marL="0" indent="0">
              <a:buNone/>
            </a:pPr>
            <a:r>
              <a:rPr lang="en-US" altLang="ja-JP" sz="3600" dirty="0" smtClean="0">
                <a:latin typeface="Freestyle Script" panose="030804020302050B0404" pitchFamily="66" charset="0"/>
              </a:rPr>
              <a:t>Thank you for your attention</a:t>
            </a:r>
            <a:endParaRPr lang="en-US" sz="3600" dirty="0">
              <a:latin typeface="Freestyle Script" panose="030804020302050B0404" pitchFamily="66" charset="0"/>
            </a:endParaRPr>
          </a:p>
        </p:txBody>
      </p:sp>
    </p:spTree>
    <p:extLst>
      <p:ext uri="{BB962C8B-B14F-4D97-AF65-F5344CB8AC3E}">
        <p14:creationId xmlns:p14="http://schemas.microsoft.com/office/powerpoint/2010/main" val="125831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C2029DB-769A-4A54-BAFF-5643F21FC413}" type="slidenum">
              <a:rPr lang="ja-JP" altLang="en-US" smtClean="0"/>
              <a:pPr>
                <a:defRPr/>
              </a:pPr>
              <a:t>1</a:t>
            </a:fld>
            <a:endParaRPr lang="ja-JP" altLang="en-US" dirty="0"/>
          </a:p>
        </p:txBody>
      </p:sp>
      <p:sp>
        <p:nvSpPr>
          <p:cNvPr id="4" name="テキスト ボックス 3"/>
          <p:cNvSpPr txBox="1"/>
          <p:nvPr/>
        </p:nvSpPr>
        <p:spPr>
          <a:xfrm>
            <a:off x="313898" y="448690"/>
            <a:ext cx="1677062" cy="523220"/>
          </a:xfrm>
          <a:prstGeom prst="rect">
            <a:avLst/>
          </a:prstGeom>
          <a:noFill/>
        </p:spPr>
        <p:txBody>
          <a:bodyPr wrap="none" rtlCol="0">
            <a:spAutoFit/>
          </a:bodyPr>
          <a:lstStyle/>
          <a:p>
            <a:r>
              <a:rPr kumimoji="1" lang="en-US" altLang="ja-JP" sz="2800" b="1" dirty="0"/>
              <a:t>Contents</a:t>
            </a:r>
            <a:endParaRPr kumimoji="1" lang="ja-JP" altLang="en-US" sz="2800" b="1" dirty="0"/>
          </a:p>
        </p:txBody>
      </p:sp>
      <p:sp>
        <p:nvSpPr>
          <p:cNvPr id="7" name="テキスト ボックス 6"/>
          <p:cNvSpPr txBox="1"/>
          <p:nvPr/>
        </p:nvSpPr>
        <p:spPr>
          <a:xfrm>
            <a:off x="857523" y="1926804"/>
            <a:ext cx="7361917" cy="2308324"/>
          </a:xfrm>
          <a:prstGeom prst="rect">
            <a:avLst/>
          </a:prstGeom>
          <a:noFill/>
        </p:spPr>
        <p:txBody>
          <a:bodyPr wrap="square" rtlCol="0">
            <a:spAutoFit/>
          </a:bodyPr>
          <a:lstStyle/>
          <a:p>
            <a:r>
              <a:rPr lang="en-US" altLang="ja-JP" sz="2400" dirty="0"/>
              <a:t>1. Introduction</a:t>
            </a:r>
          </a:p>
          <a:p>
            <a:r>
              <a:rPr lang="en-US" altLang="ja-JP" sz="2400" dirty="0"/>
              <a:t>  Activities of technological development</a:t>
            </a:r>
            <a:r>
              <a:rPr lang="ja-JP" altLang="en-US" sz="2400" dirty="0"/>
              <a:t> </a:t>
            </a:r>
            <a:r>
              <a:rPr lang="en-US" altLang="ja-JP" sz="2400" dirty="0"/>
              <a:t>of </a:t>
            </a:r>
            <a:r>
              <a:rPr lang="en-US" altLang="ja-JP" sz="2400" dirty="0" smtClean="0"/>
              <a:t>JAEA</a:t>
            </a:r>
          </a:p>
          <a:p>
            <a:endParaRPr lang="en-US" altLang="ja-JP" sz="2400" dirty="0"/>
          </a:p>
          <a:p>
            <a:pPr marL="265113" indent="-265113"/>
            <a:r>
              <a:rPr lang="en-US" altLang="ja-JP" sz="2400" dirty="0"/>
              <a:t>2. Development Projects for Detection and Measurement of NM for Nuclear non-proliferation and Security </a:t>
            </a:r>
            <a:endParaRPr lang="ja-JP" altLang="en-US" sz="2400" dirty="0"/>
          </a:p>
        </p:txBody>
      </p:sp>
    </p:spTree>
    <p:extLst>
      <p:ext uri="{BB962C8B-B14F-4D97-AF65-F5344CB8AC3E}">
        <p14:creationId xmlns:p14="http://schemas.microsoft.com/office/powerpoint/2010/main" val="275590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C2029DB-769A-4A54-BAFF-5643F21FC413}" type="slidenum">
              <a:rPr lang="ja-JP" altLang="en-US" smtClean="0"/>
              <a:pPr>
                <a:defRPr/>
              </a:pPr>
              <a:t>2</a:t>
            </a:fld>
            <a:endParaRPr lang="ja-JP" altLang="en-US" dirty="0"/>
          </a:p>
        </p:txBody>
      </p:sp>
      <p:sp>
        <p:nvSpPr>
          <p:cNvPr id="3" name="テキスト ボックス 2"/>
          <p:cNvSpPr txBox="1"/>
          <p:nvPr/>
        </p:nvSpPr>
        <p:spPr>
          <a:xfrm>
            <a:off x="3206653" y="2415282"/>
            <a:ext cx="2937022" cy="584775"/>
          </a:xfrm>
          <a:prstGeom prst="rect">
            <a:avLst/>
          </a:prstGeom>
          <a:noFill/>
        </p:spPr>
        <p:txBody>
          <a:bodyPr wrap="none" rtlCol="0">
            <a:spAutoFit/>
          </a:bodyPr>
          <a:lstStyle/>
          <a:p>
            <a:r>
              <a:rPr kumimoji="1" lang="en-US" altLang="ja-JP" sz="3200" dirty="0"/>
              <a:t>1. Introduction</a:t>
            </a:r>
            <a:endParaRPr kumimoji="1" lang="ja-JP" altLang="en-US" sz="3200" dirty="0"/>
          </a:p>
        </p:txBody>
      </p:sp>
      <p:sp>
        <p:nvSpPr>
          <p:cNvPr id="4" name="正方形/長方形 3"/>
          <p:cNvSpPr/>
          <p:nvPr/>
        </p:nvSpPr>
        <p:spPr>
          <a:xfrm>
            <a:off x="1493790" y="3487435"/>
            <a:ext cx="6968574" cy="461665"/>
          </a:xfrm>
          <a:prstGeom prst="rect">
            <a:avLst/>
          </a:prstGeom>
        </p:spPr>
        <p:txBody>
          <a:bodyPr wrap="none">
            <a:spAutoFit/>
          </a:bodyPr>
          <a:lstStyle/>
          <a:p>
            <a:r>
              <a:rPr lang="en-US" altLang="ja-JP" sz="2400" dirty="0"/>
              <a:t>Activities of technological development of JAEA</a:t>
            </a:r>
          </a:p>
        </p:txBody>
      </p:sp>
    </p:spTree>
    <p:extLst>
      <p:ext uri="{BB962C8B-B14F-4D97-AF65-F5344CB8AC3E}">
        <p14:creationId xmlns:p14="http://schemas.microsoft.com/office/powerpoint/2010/main" val="424945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0CB4FD9B-8F42-42BC-815B-A4380DFD7369}"/>
              </a:ext>
            </a:extLst>
          </p:cNvPr>
          <p:cNvSpPr>
            <a:spLocks noGrp="1"/>
          </p:cNvSpPr>
          <p:nvPr>
            <p:ph type="sldNum" sz="quarter" idx="12"/>
          </p:nvPr>
        </p:nvSpPr>
        <p:spPr/>
        <p:txBody>
          <a:bodyPr/>
          <a:lstStyle/>
          <a:p>
            <a:pPr>
              <a:defRPr/>
            </a:pPr>
            <a:fld id="{C93205AB-1B35-460B-950A-EA5559C0268D}" type="slidenum">
              <a:rPr lang="ja-JP" altLang="en-US" smtClean="0"/>
              <a:pPr>
                <a:defRPr/>
              </a:pPr>
              <a:t>3</a:t>
            </a:fld>
            <a:endParaRPr lang="ja-JP" altLang="en-US"/>
          </a:p>
        </p:txBody>
      </p:sp>
      <p:pic>
        <p:nvPicPr>
          <p:cNvPr id="4" name="図 3">
            <a:extLst>
              <a:ext uri="{FF2B5EF4-FFF2-40B4-BE49-F238E27FC236}">
                <a16:creationId xmlns:a16="http://schemas.microsoft.com/office/drawing/2014/main" xmlns="" id="{B6D4B3ED-B040-4EFD-9207-A50784C363B6}"/>
              </a:ext>
            </a:extLst>
          </p:cNvPr>
          <p:cNvPicPr>
            <a:picLocks noChangeAspect="1"/>
          </p:cNvPicPr>
          <p:nvPr/>
        </p:nvPicPr>
        <p:blipFill>
          <a:blip r:embed="rId2"/>
          <a:stretch>
            <a:fillRect/>
          </a:stretch>
        </p:blipFill>
        <p:spPr>
          <a:xfrm>
            <a:off x="45557" y="885471"/>
            <a:ext cx="5866310" cy="3811905"/>
          </a:xfrm>
          <a:prstGeom prst="rect">
            <a:avLst/>
          </a:prstGeom>
        </p:spPr>
      </p:pic>
      <p:pic>
        <p:nvPicPr>
          <p:cNvPr id="8" name="図 7">
            <a:extLst>
              <a:ext uri="{FF2B5EF4-FFF2-40B4-BE49-F238E27FC236}">
                <a16:creationId xmlns:a16="http://schemas.microsoft.com/office/drawing/2014/main" xmlns="" id="{77C429BD-3D3B-4717-AD5C-7B40CEA53A3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44914" y="5310754"/>
            <a:ext cx="1295852" cy="935151"/>
          </a:xfrm>
          <a:prstGeom prst="rect">
            <a:avLst/>
          </a:prstGeom>
        </p:spPr>
      </p:pic>
      <p:grpSp>
        <p:nvGrpSpPr>
          <p:cNvPr id="14" name="グループ化 13">
            <a:extLst>
              <a:ext uri="{FF2B5EF4-FFF2-40B4-BE49-F238E27FC236}">
                <a16:creationId xmlns:a16="http://schemas.microsoft.com/office/drawing/2014/main" xmlns="" id="{3806C425-F9A0-4E8F-85FF-211419F489F2}"/>
              </a:ext>
            </a:extLst>
          </p:cNvPr>
          <p:cNvGrpSpPr>
            <a:grpSpLocks noChangeAspect="1"/>
          </p:cNvGrpSpPr>
          <p:nvPr/>
        </p:nvGrpSpPr>
        <p:grpSpPr>
          <a:xfrm rot="17635081">
            <a:off x="4770392" y="5891552"/>
            <a:ext cx="1158846" cy="288812"/>
            <a:chOff x="5472546" y="5695805"/>
            <a:chExt cx="2714106" cy="676420"/>
          </a:xfrm>
        </p:grpSpPr>
        <p:grpSp>
          <p:nvGrpSpPr>
            <p:cNvPr id="11" name="グループ化 10">
              <a:extLst>
                <a:ext uri="{FF2B5EF4-FFF2-40B4-BE49-F238E27FC236}">
                  <a16:creationId xmlns:a16="http://schemas.microsoft.com/office/drawing/2014/main" xmlns="" id="{0856E44A-45CD-4283-A943-BD33F415D8D3}"/>
                </a:ext>
              </a:extLst>
            </p:cNvPr>
            <p:cNvGrpSpPr/>
            <p:nvPr/>
          </p:nvGrpSpPr>
          <p:grpSpPr>
            <a:xfrm>
              <a:off x="5472546" y="5695805"/>
              <a:ext cx="2714106" cy="676420"/>
              <a:chOff x="5472546" y="5695805"/>
              <a:chExt cx="2714106" cy="676420"/>
            </a:xfrm>
            <a:solidFill>
              <a:schemeClr val="bg1"/>
            </a:solidFill>
          </p:grpSpPr>
          <p:sp>
            <p:nvSpPr>
              <p:cNvPr id="10" name="正方形/長方形 9">
                <a:extLst>
                  <a:ext uri="{FF2B5EF4-FFF2-40B4-BE49-F238E27FC236}">
                    <a16:creationId xmlns:a16="http://schemas.microsoft.com/office/drawing/2014/main" xmlns="" id="{0E3AF03A-5A0E-4EFC-9910-796A047CD59B}"/>
                  </a:ext>
                </a:extLst>
              </p:cNvPr>
              <p:cNvSpPr/>
              <p:nvPr/>
            </p:nvSpPr>
            <p:spPr>
              <a:xfrm>
                <a:off x="5472546" y="5695805"/>
                <a:ext cx="352182" cy="6764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xmlns="" id="{137D3BC1-6D2B-420A-AFB7-FB05BD975224}"/>
                  </a:ext>
                </a:extLst>
              </p:cNvPr>
              <p:cNvSpPr/>
              <p:nvPr/>
            </p:nvSpPr>
            <p:spPr>
              <a:xfrm>
                <a:off x="5472546" y="5889680"/>
                <a:ext cx="2714106" cy="330425"/>
              </a:xfrm>
              <a:custGeom>
                <a:avLst/>
                <a:gdLst>
                  <a:gd name="connsiteX0" fmla="*/ 0 w 2022764"/>
                  <a:gd name="connsiteY0" fmla="*/ 0 h 277091"/>
                  <a:gd name="connsiteX1" fmla="*/ 2022764 w 2022764"/>
                  <a:gd name="connsiteY1" fmla="*/ 0 h 277091"/>
                  <a:gd name="connsiteX2" fmla="*/ 2022764 w 2022764"/>
                  <a:gd name="connsiteY2" fmla="*/ 277091 h 277091"/>
                  <a:gd name="connsiteX3" fmla="*/ 0 w 2022764"/>
                  <a:gd name="connsiteY3" fmla="*/ 277091 h 277091"/>
                  <a:gd name="connsiteX4" fmla="*/ 0 w 2022764"/>
                  <a:gd name="connsiteY4" fmla="*/ 0 h 277091"/>
                  <a:gd name="connsiteX0" fmla="*/ 0 w 2036619"/>
                  <a:gd name="connsiteY0" fmla="*/ 0 h 277091"/>
                  <a:gd name="connsiteX1" fmla="*/ 2022764 w 2036619"/>
                  <a:gd name="connsiteY1" fmla="*/ 0 h 277091"/>
                  <a:gd name="connsiteX2" fmla="*/ 2036619 w 2036619"/>
                  <a:gd name="connsiteY2" fmla="*/ 152400 h 277091"/>
                  <a:gd name="connsiteX3" fmla="*/ 2022764 w 2036619"/>
                  <a:gd name="connsiteY3" fmla="*/ 277091 h 277091"/>
                  <a:gd name="connsiteX4" fmla="*/ 0 w 2036619"/>
                  <a:gd name="connsiteY4" fmla="*/ 277091 h 277091"/>
                  <a:gd name="connsiteX5" fmla="*/ 0 w 2036619"/>
                  <a:gd name="connsiteY5" fmla="*/ 0 h 277091"/>
                  <a:gd name="connsiteX0" fmla="*/ 0 w 2576946"/>
                  <a:gd name="connsiteY0" fmla="*/ 0 h 277091"/>
                  <a:gd name="connsiteX1" fmla="*/ 2022764 w 2576946"/>
                  <a:gd name="connsiteY1" fmla="*/ 0 h 277091"/>
                  <a:gd name="connsiteX2" fmla="*/ 2576946 w 2576946"/>
                  <a:gd name="connsiteY2" fmla="*/ 166255 h 277091"/>
                  <a:gd name="connsiteX3" fmla="*/ 2022764 w 2576946"/>
                  <a:gd name="connsiteY3" fmla="*/ 277091 h 277091"/>
                  <a:gd name="connsiteX4" fmla="*/ 0 w 2576946"/>
                  <a:gd name="connsiteY4" fmla="*/ 277091 h 277091"/>
                  <a:gd name="connsiteX5" fmla="*/ 0 w 2576946"/>
                  <a:gd name="connsiteY5" fmla="*/ 0 h 277091"/>
                  <a:gd name="connsiteX0" fmla="*/ 0 w 2576946"/>
                  <a:gd name="connsiteY0" fmla="*/ 28129 h 305220"/>
                  <a:gd name="connsiteX1" fmla="*/ 2022764 w 2576946"/>
                  <a:gd name="connsiteY1" fmla="*/ 28129 h 305220"/>
                  <a:gd name="connsiteX2" fmla="*/ 2576946 w 2576946"/>
                  <a:gd name="connsiteY2" fmla="*/ 194384 h 305220"/>
                  <a:gd name="connsiteX3" fmla="*/ 2022764 w 2576946"/>
                  <a:gd name="connsiteY3" fmla="*/ 305220 h 305220"/>
                  <a:gd name="connsiteX4" fmla="*/ 0 w 2576946"/>
                  <a:gd name="connsiteY4" fmla="*/ 305220 h 305220"/>
                  <a:gd name="connsiteX5" fmla="*/ 0 w 2576946"/>
                  <a:gd name="connsiteY5" fmla="*/ 28129 h 305220"/>
                  <a:gd name="connsiteX0" fmla="*/ 0 w 2576946"/>
                  <a:gd name="connsiteY0" fmla="*/ 28129 h 336488"/>
                  <a:gd name="connsiteX1" fmla="*/ 2022764 w 2576946"/>
                  <a:gd name="connsiteY1" fmla="*/ 28129 h 336488"/>
                  <a:gd name="connsiteX2" fmla="*/ 2576946 w 2576946"/>
                  <a:gd name="connsiteY2" fmla="*/ 194384 h 336488"/>
                  <a:gd name="connsiteX3" fmla="*/ 2022764 w 2576946"/>
                  <a:gd name="connsiteY3" fmla="*/ 305220 h 336488"/>
                  <a:gd name="connsiteX4" fmla="*/ 0 w 2576946"/>
                  <a:gd name="connsiteY4" fmla="*/ 305220 h 336488"/>
                  <a:gd name="connsiteX5" fmla="*/ 0 w 2576946"/>
                  <a:gd name="connsiteY5" fmla="*/ 28129 h 336488"/>
                  <a:gd name="connsiteX0" fmla="*/ 0 w 2576946"/>
                  <a:gd name="connsiteY0" fmla="*/ 28129 h 336488"/>
                  <a:gd name="connsiteX1" fmla="*/ 2022764 w 2576946"/>
                  <a:gd name="connsiteY1" fmla="*/ 28129 h 336488"/>
                  <a:gd name="connsiteX2" fmla="*/ 2576946 w 2576946"/>
                  <a:gd name="connsiteY2" fmla="*/ 194384 h 336488"/>
                  <a:gd name="connsiteX3" fmla="*/ 2022764 w 2576946"/>
                  <a:gd name="connsiteY3" fmla="*/ 305220 h 336488"/>
                  <a:gd name="connsiteX4" fmla="*/ 0 w 2576946"/>
                  <a:gd name="connsiteY4" fmla="*/ 305220 h 336488"/>
                  <a:gd name="connsiteX5" fmla="*/ 0 w 2576946"/>
                  <a:gd name="connsiteY5" fmla="*/ 28129 h 336488"/>
                  <a:gd name="connsiteX0" fmla="*/ 0 w 2576946"/>
                  <a:gd name="connsiteY0" fmla="*/ 28129 h 330547"/>
                  <a:gd name="connsiteX1" fmla="*/ 2022764 w 2576946"/>
                  <a:gd name="connsiteY1" fmla="*/ 28129 h 330547"/>
                  <a:gd name="connsiteX2" fmla="*/ 2576946 w 2576946"/>
                  <a:gd name="connsiteY2" fmla="*/ 194384 h 330547"/>
                  <a:gd name="connsiteX3" fmla="*/ 2022764 w 2576946"/>
                  <a:gd name="connsiteY3" fmla="*/ 305220 h 330547"/>
                  <a:gd name="connsiteX4" fmla="*/ 0 w 2576946"/>
                  <a:gd name="connsiteY4" fmla="*/ 305220 h 330547"/>
                  <a:gd name="connsiteX5" fmla="*/ 0 w 2576946"/>
                  <a:gd name="connsiteY5" fmla="*/ 28129 h 330547"/>
                  <a:gd name="connsiteX0" fmla="*/ 0 w 2586090"/>
                  <a:gd name="connsiteY0" fmla="*/ 27638 h 330452"/>
                  <a:gd name="connsiteX1" fmla="*/ 2022764 w 2586090"/>
                  <a:gd name="connsiteY1" fmla="*/ 27638 h 330452"/>
                  <a:gd name="connsiteX2" fmla="*/ 2586090 w 2586090"/>
                  <a:gd name="connsiteY2" fmla="*/ 184749 h 330452"/>
                  <a:gd name="connsiteX3" fmla="*/ 2022764 w 2586090"/>
                  <a:gd name="connsiteY3" fmla="*/ 304729 h 330452"/>
                  <a:gd name="connsiteX4" fmla="*/ 0 w 2586090"/>
                  <a:gd name="connsiteY4" fmla="*/ 304729 h 330452"/>
                  <a:gd name="connsiteX5" fmla="*/ 0 w 2586090"/>
                  <a:gd name="connsiteY5" fmla="*/ 27638 h 330452"/>
                  <a:gd name="connsiteX0" fmla="*/ 0 w 2714106"/>
                  <a:gd name="connsiteY0" fmla="*/ 28629 h 330552"/>
                  <a:gd name="connsiteX1" fmla="*/ 2022764 w 2714106"/>
                  <a:gd name="connsiteY1" fmla="*/ 28629 h 330552"/>
                  <a:gd name="connsiteX2" fmla="*/ 2714106 w 2714106"/>
                  <a:gd name="connsiteY2" fmla="*/ 204028 h 330552"/>
                  <a:gd name="connsiteX3" fmla="*/ 2022764 w 2714106"/>
                  <a:gd name="connsiteY3" fmla="*/ 305720 h 330552"/>
                  <a:gd name="connsiteX4" fmla="*/ 0 w 2714106"/>
                  <a:gd name="connsiteY4" fmla="*/ 305720 h 330552"/>
                  <a:gd name="connsiteX5" fmla="*/ 0 w 2714106"/>
                  <a:gd name="connsiteY5" fmla="*/ 28629 h 330552"/>
                  <a:gd name="connsiteX0" fmla="*/ 0 w 2714106"/>
                  <a:gd name="connsiteY0" fmla="*/ 28629 h 330552"/>
                  <a:gd name="connsiteX1" fmla="*/ 2022764 w 2714106"/>
                  <a:gd name="connsiteY1" fmla="*/ 28629 h 330552"/>
                  <a:gd name="connsiteX2" fmla="*/ 2714106 w 2714106"/>
                  <a:gd name="connsiteY2" fmla="*/ 204028 h 330552"/>
                  <a:gd name="connsiteX3" fmla="*/ 2022764 w 2714106"/>
                  <a:gd name="connsiteY3" fmla="*/ 305720 h 330552"/>
                  <a:gd name="connsiteX4" fmla="*/ 0 w 2714106"/>
                  <a:gd name="connsiteY4" fmla="*/ 305720 h 330552"/>
                  <a:gd name="connsiteX5" fmla="*/ 0 w 2714106"/>
                  <a:gd name="connsiteY5" fmla="*/ 28629 h 330552"/>
                  <a:gd name="connsiteX0" fmla="*/ 0 w 2714106"/>
                  <a:gd name="connsiteY0" fmla="*/ 26210 h 330425"/>
                  <a:gd name="connsiteX1" fmla="*/ 2022764 w 2714106"/>
                  <a:gd name="connsiteY1" fmla="*/ 26210 h 330425"/>
                  <a:gd name="connsiteX2" fmla="*/ 2714106 w 2714106"/>
                  <a:gd name="connsiteY2" fmla="*/ 155889 h 330425"/>
                  <a:gd name="connsiteX3" fmla="*/ 2022764 w 2714106"/>
                  <a:gd name="connsiteY3" fmla="*/ 303301 h 330425"/>
                  <a:gd name="connsiteX4" fmla="*/ 0 w 2714106"/>
                  <a:gd name="connsiteY4" fmla="*/ 303301 h 330425"/>
                  <a:gd name="connsiteX5" fmla="*/ 0 w 2714106"/>
                  <a:gd name="connsiteY5" fmla="*/ 26210 h 330425"/>
                  <a:gd name="connsiteX0" fmla="*/ 0 w 2714106"/>
                  <a:gd name="connsiteY0" fmla="*/ 26210 h 330425"/>
                  <a:gd name="connsiteX1" fmla="*/ 2022764 w 2714106"/>
                  <a:gd name="connsiteY1" fmla="*/ 26210 h 330425"/>
                  <a:gd name="connsiteX2" fmla="*/ 2714106 w 2714106"/>
                  <a:gd name="connsiteY2" fmla="*/ 155889 h 330425"/>
                  <a:gd name="connsiteX3" fmla="*/ 2022764 w 2714106"/>
                  <a:gd name="connsiteY3" fmla="*/ 303301 h 330425"/>
                  <a:gd name="connsiteX4" fmla="*/ 0 w 2714106"/>
                  <a:gd name="connsiteY4" fmla="*/ 303301 h 330425"/>
                  <a:gd name="connsiteX5" fmla="*/ 0 w 2714106"/>
                  <a:gd name="connsiteY5" fmla="*/ 26210 h 3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06" h="330425">
                    <a:moveTo>
                      <a:pt x="0" y="26210"/>
                    </a:moveTo>
                    <a:cubicBezTo>
                      <a:pt x="337127" y="-19972"/>
                      <a:pt x="1570413" y="4597"/>
                      <a:pt x="2022764" y="26210"/>
                    </a:cubicBezTo>
                    <a:cubicBezTo>
                      <a:pt x="2475115" y="47823"/>
                      <a:pt x="2531226" y="73131"/>
                      <a:pt x="2714106" y="155889"/>
                    </a:cubicBezTo>
                    <a:cubicBezTo>
                      <a:pt x="2538523" y="256842"/>
                      <a:pt x="2475115" y="278732"/>
                      <a:pt x="2022764" y="303301"/>
                    </a:cubicBezTo>
                    <a:cubicBezTo>
                      <a:pt x="1570413" y="327870"/>
                      <a:pt x="337127" y="349483"/>
                      <a:pt x="0" y="303301"/>
                    </a:cubicBezTo>
                    <a:lnTo>
                      <a:pt x="0" y="26210"/>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図 12">
              <a:extLst>
                <a:ext uri="{FF2B5EF4-FFF2-40B4-BE49-F238E27FC236}">
                  <a16:creationId xmlns:a16="http://schemas.microsoft.com/office/drawing/2014/main" xmlns="" id="{ABAF8938-A179-4C76-A3BF-21DE7992CFC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rot="5627171">
              <a:off x="7516611" y="5948643"/>
              <a:ext cx="243317" cy="212497"/>
            </a:xfrm>
            <a:prstGeom prst="rect">
              <a:avLst/>
            </a:prstGeom>
          </p:spPr>
        </p:pic>
      </p:grpSp>
      <p:pic>
        <p:nvPicPr>
          <p:cNvPr id="16" name="図 15">
            <a:extLst>
              <a:ext uri="{FF2B5EF4-FFF2-40B4-BE49-F238E27FC236}">
                <a16:creationId xmlns:a16="http://schemas.microsoft.com/office/drawing/2014/main" xmlns="" id="{C55CDA07-FF30-436B-A65E-90E3C681B31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6002068" y="4238249"/>
            <a:ext cx="3386942" cy="2290551"/>
          </a:xfrm>
          <a:prstGeom prst="rect">
            <a:avLst/>
          </a:prstGeom>
        </p:spPr>
      </p:pic>
      <p:grpSp>
        <p:nvGrpSpPr>
          <p:cNvPr id="17" name="グループ化 16">
            <a:extLst>
              <a:ext uri="{FF2B5EF4-FFF2-40B4-BE49-F238E27FC236}">
                <a16:creationId xmlns:a16="http://schemas.microsoft.com/office/drawing/2014/main" xmlns="" id="{E841090E-C88D-45C6-B6BF-E2915C2EF55E}"/>
              </a:ext>
            </a:extLst>
          </p:cNvPr>
          <p:cNvGrpSpPr>
            <a:grpSpLocks noChangeAspect="1"/>
          </p:cNvGrpSpPr>
          <p:nvPr/>
        </p:nvGrpSpPr>
        <p:grpSpPr>
          <a:xfrm rot="17193948">
            <a:off x="4411510" y="5798444"/>
            <a:ext cx="1158846" cy="288812"/>
            <a:chOff x="5472546" y="5695805"/>
            <a:chExt cx="2714106" cy="676420"/>
          </a:xfrm>
        </p:grpSpPr>
        <p:grpSp>
          <p:nvGrpSpPr>
            <p:cNvPr id="18" name="グループ化 17">
              <a:extLst>
                <a:ext uri="{FF2B5EF4-FFF2-40B4-BE49-F238E27FC236}">
                  <a16:creationId xmlns:a16="http://schemas.microsoft.com/office/drawing/2014/main" xmlns="" id="{E6F51466-5DE3-4931-843E-CE92F74C6A03}"/>
                </a:ext>
              </a:extLst>
            </p:cNvPr>
            <p:cNvGrpSpPr/>
            <p:nvPr/>
          </p:nvGrpSpPr>
          <p:grpSpPr>
            <a:xfrm>
              <a:off x="5472546" y="5695805"/>
              <a:ext cx="2714106" cy="676420"/>
              <a:chOff x="5472546" y="5695805"/>
              <a:chExt cx="2714106" cy="676420"/>
            </a:xfrm>
            <a:solidFill>
              <a:schemeClr val="bg1"/>
            </a:solidFill>
          </p:grpSpPr>
          <p:sp>
            <p:nvSpPr>
              <p:cNvPr id="20" name="正方形/長方形 19">
                <a:extLst>
                  <a:ext uri="{FF2B5EF4-FFF2-40B4-BE49-F238E27FC236}">
                    <a16:creationId xmlns:a16="http://schemas.microsoft.com/office/drawing/2014/main" xmlns="" id="{BB547A1F-D2FD-4FD2-A42D-92C81C269B94}"/>
                  </a:ext>
                </a:extLst>
              </p:cNvPr>
              <p:cNvSpPr/>
              <p:nvPr/>
            </p:nvSpPr>
            <p:spPr>
              <a:xfrm>
                <a:off x="5472546" y="5695805"/>
                <a:ext cx="352182" cy="6764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8">
                <a:extLst>
                  <a:ext uri="{FF2B5EF4-FFF2-40B4-BE49-F238E27FC236}">
                    <a16:creationId xmlns:a16="http://schemas.microsoft.com/office/drawing/2014/main" xmlns="" id="{3145DAE8-D520-462D-B74B-FB7D31EE8551}"/>
                  </a:ext>
                </a:extLst>
              </p:cNvPr>
              <p:cNvSpPr/>
              <p:nvPr/>
            </p:nvSpPr>
            <p:spPr>
              <a:xfrm>
                <a:off x="5472546" y="5889680"/>
                <a:ext cx="2714106" cy="330425"/>
              </a:xfrm>
              <a:custGeom>
                <a:avLst/>
                <a:gdLst>
                  <a:gd name="connsiteX0" fmla="*/ 0 w 2022764"/>
                  <a:gd name="connsiteY0" fmla="*/ 0 h 277091"/>
                  <a:gd name="connsiteX1" fmla="*/ 2022764 w 2022764"/>
                  <a:gd name="connsiteY1" fmla="*/ 0 h 277091"/>
                  <a:gd name="connsiteX2" fmla="*/ 2022764 w 2022764"/>
                  <a:gd name="connsiteY2" fmla="*/ 277091 h 277091"/>
                  <a:gd name="connsiteX3" fmla="*/ 0 w 2022764"/>
                  <a:gd name="connsiteY3" fmla="*/ 277091 h 277091"/>
                  <a:gd name="connsiteX4" fmla="*/ 0 w 2022764"/>
                  <a:gd name="connsiteY4" fmla="*/ 0 h 277091"/>
                  <a:gd name="connsiteX0" fmla="*/ 0 w 2036619"/>
                  <a:gd name="connsiteY0" fmla="*/ 0 h 277091"/>
                  <a:gd name="connsiteX1" fmla="*/ 2022764 w 2036619"/>
                  <a:gd name="connsiteY1" fmla="*/ 0 h 277091"/>
                  <a:gd name="connsiteX2" fmla="*/ 2036619 w 2036619"/>
                  <a:gd name="connsiteY2" fmla="*/ 152400 h 277091"/>
                  <a:gd name="connsiteX3" fmla="*/ 2022764 w 2036619"/>
                  <a:gd name="connsiteY3" fmla="*/ 277091 h 277091"/>
                  <a:gd name="connsiteX4" fmla="*/ 0 w 2036619"/>
                  <a:gd name="connsiteY4" fmla="*/ 277091 h 277091"/>
                  <a:gd name="connsiteX5" fmla="*/ 0 w 2036619"/>
                  <a:gd name="connsiteY5" fmla="*/ 0 h 277091"/>
                  <a:gd name="connsiteX0" fmla="*/ 0 w 2576946"/>
                  <a:gd name="connsiteY0" fmla="*/ 0 h 277091"/>
                  <a:gd name="connsiteX1" fmla="*/ 2022764 w 2576946"/>
                  <a:gd name="connsiteY1" fmla="*/ 0 h 277091"/>
                  <a:gd name="connsiteX2" fmla="*/ 2576946 w 2576946"/>
                  <a:gd name="connsiteY2" fmla="*/ 166255 h 277091"/>
                  <a:gd name="connsiteX3" fmla="*/ 2022764 w 2576946"/>
                  <a:gd name="connsiteY3" fmla="*/ 277091 h 277091"/>
                  <a:gd name="connsiteX4" fmla="*/ 0 w 2576946"/>
                  <a:gd name="connsiteY4" fmla="*/ 277091 h 277091"/>
                  <a:gd name="connsiteX5" fmla="*/ 0 w 2576946"/>
                  <a:gd name="connsiteY5" fmla="*/ 0 h 277091"/>
                  <a:gd name="connsiteX0" fmla="*/ 0 w 2576946"/>
                  <a:gd name="connsiteY0" fmla="*/ 28129 h 305220"/>
                  <a:gd name="connsiteX1" fmla="*/ 2022764 w 2576946"/>
                  <a:gd name="connsiteY1" fmla="*/ 28129 h 305220"/>
                  <a:gd name="connsiteX2" fmla="*/ 2576946 w 2576946"/>
                  <a:gd name="connsiteY2" fmla="*/ 194384 h 305220"/>
                  <a:gd name="connsiteX3" fmla="*/ 2022764 w 2576946"/>
                  <a:gd name="connsiteY3" fmla="*/ 305220 h 305220"/>
                  <a:gd name="connsiteX4" fmla="*/ 0 w 2576946"/>
                  <a:gd name="connsiteY4" fmla="*/ 305220 h 305220"/>
                  <a:gd name="connsiteX5" fmla="*/ 0 w 2576946"/>
                  <a:gd name="connsiteY5" fmla="*/ 28129 h 305220"/>
                  <a:gd name="connsiteX0" fmla="*/ 0 w 2576946"/>
                  <a:gd name="connsiteY0" fmla="*/ 28129 h 336488"/>
                  <a:gd name="connsiteX1" fmla="*/ 2022764 w 2576946"/>
                  <a:gd name="connsiteY1" fmla="*/ 28129 h 336488"/>
                  <a:gd name="connsiteX2" fmla="*/ 2576946 w 2576946"/>
                  <a:gd name="connsiteY2" fmla="*/ 194384 h 336488"/>
                  <a:gd name="connsiteX3" fmla="*/ 2022764 w 2576946"/>
                  <a:gd name="connsiteY3" fmla="*/ 305220 h 336488"/>
                  <a:gd name="connsiteX4" fmla="*/ 0 w 2576946"/>
                  <a:gd name="connsiteY4" fmla="*/ 305220 h 336488"/>
                  <a:gd name="connsiteX5" fmla="*/ 0 w 2576946"/>
                  <a:gd name="connsiteY5" fmla="*/ 28129 h 336488"/>
                  <a:gd name="connsiteX0" fmla="*/ 0 w 2576946"/>
                  <a:gd name="connsiteY0" fmla="*/ 28129 h 336488"/>
                  <a:gd name="connsiteX1" fmla="*/ 2022764 w 2576946"/>
                  <a:gd name="connsiteY1" fmla="*/ 28129 h 336488"/>
                  <a:gd name="connsiteX2" fmla="*/ 2576946 w 2576946"/>
                  <a:gd name="connsiteY2" fmla="*/ 194384 h 336488"/>
                  <a:gd name="connsiteX3" fmla="*/ 2022764 w 2576946"/>
                  <a:gd name="connsiteY3" fmla="*/ 305220 h 336488"/>
                  <a:gd name="connsiteX4" fmla="*/ 0 w 2576946"/>
                  <a:gd name="connsiteY4" fmla="*/ 305220 h 336488"/>
                  <a:gd name="connsiteX5" fmla="*/ 0 w 2576946"/>
                  <a:gd name="connsiteY5" fmla="*/ 28129 h 336488"/>
                  <a:gd name="connsiteX0" fmla="*/ 0 w 2576946"/>
                  <a:gd name="connsiteY0" fmla="*/ 28129 h 330547"/>
                  <a:gd name="connsiteX1" fmla="*/ 2022764 w 2576946"/>
                  <a:gd name="connsiteY1" fmla="*/ 28129 h 330547"/>
                  <a:gd name="connsiteX2" fmla="*/ 2576946 w 2576946"/>
                  <a:gd name="connsiteY2" fmla="*/ 194384 h 330547"/>
                  <a:gd name="connsiteX3" fmla="*/ 2022764 w 2576946"/>
                  <a:gd name="connsiteY3" fmla="*/ 305220 h 330547"/>
                  <a:gd name="connsiteX4" fmla="*/ 0 w 2576946"/>
                  <a:gd name="connsiteY4" fmla="*/ 305220 h 330547"/>
                  <a:gd name="connsiteX5" fmla="*/ 0 w 2576946"/>
                  <a:gd name="connsiteY5" fmla="*/ 28129 h 330547"/>
                  <a:gd name="connsiteX0" fmla="*/ 0 w 2586090"/>
                  <a:gd name="connsiteY0" fmla="*/ 27638 h 330452"/>
                  <a:gd name="connsiteX1" fmla="*/ 2022764 w 2586090"/>
                  <a:gd name="connsiteY1" fmla="*/ 27638 h 330452"/>
                  <a:gd name="connsiteX2" fmla="*/ 2586090 w 2586090"/>
                  <a:gd name="connsiteY2" fmla="*/ 184749 h 330452"/>
                  <a:gd name="connsiteX3" fmla="*/ 2022764 w 2586090"/>
                  <a:gd name="connsiteY3" fmla="*/ 304729 h 330452"/>
                  <a:gd name="connsiteX4" fmla="*/ 0 w 2586090"/>
                  <a:gd name="connsiteY4" fmla="*/ 304729 h 330452"/>
                  <a:gd name="connsiteX5" fmla="*/ 0 w 2586090"/>
                  <a:gd name="connsiteY5" fmla="*/ 27638 h 330452"/>
                  <a:gd name="connsiteX0" fmla="*/ 0 w 2714106"/>
                  <a:gd name="connsiteY0" fmla="*/ 28629 h 330552"/>
                  <a:gd name="connsiteX1" fmla="*/ 2022764 w 2714106"/>
                  <a:gd name="connsiteY1" fmla="*/ 28629 h 330552"/>
                  <a:gd name="connsiteX2" fmla="*/ 2714106 w 2714106"/>
                  <a:gd name="connsiteY2" fmla="*/ 204028 h 330552"/>
                  <a:gd name="connsiteX3" fmla="*/ 2022764 w 2714106"/>
                  <a:gd name="connsiteY3" fmla="*/ 305720 h 330552"/>
                  <a:gd name="connsiteX4" fmla="*/ 0 w 2714106"/>
                  <a:gd name="connsiteY4" fmla="*/ 305720 h 330552"/>
                  <a:gd name="connsiteX5" fmla="*/ 0 w 2714106"/>
                  <a:gd name="connsiteY5" fmla="*/ 28629 h 330552"/>
                  <a:gd name="connsiteX0" fmla="*/ 0 w 2714106"/>
                  <a:gd name="connsiteY0" fmla="*/ 28629 h 330552"/>
                  <a:gd name="connsiteX1" fmla="*/ 2022764 w 2714106"/>
                  <a:gd name="connsiteY1" fmla="*/ 28629 h 330552"/>
                  <a:gd name="connsiteX2" fmla="*/ 2714106 w 2714106"/>
                  <a:gd name="connsiteY2" fmla="*/ 204028 h 330552"/>
                  <a:gd name="connsiteX3" fmla="*/ 2022764 w 2714106"/>
                  <a:gd name="connsiteY3" fmla="*/ 305720 h 330552"/>
                  <a:gd name="connsiteX4" fmla="*/ 0 w 2714106"/>
                  <a:gd name="connsiteY4" fmla="*/ 305720 h 330552"/>
                  <a:gd name="connsiteX5" fmla="*/ 0 w 2714106"/>
                  <a:gd name="connsiteY5" fmla="*/ 28629 h 330552"/>
                  <a:gd name="connsiteX0" fmla="*/ 0 w 2714106"/>
                  <a:gd name="connsiteY0" fmla="*/ 26210 h 330425"/>
                  <a:gd name="connsiteX1" fmla="*/ 2022764 w 2714106"/>
                  <a:gd name="connsiteY1" fmla="*/ 26210 h 330425"/>
                  <a:gd name="connsiteX2" fmla="*/ 2714106 w 2714106"/>
                  <a:gd name="connsiteY2" fmla="*/ 155889 h 330425"/>
                  <a:gd name="connsiteX3" fmla="*/ 2022764 w 2714106"/>
                  <a:gd name="connsiteY3" fmla="*/ 303301 h 330425"/>
                  <a:gd name="connsiteX4" fmla="*/ 0 w 2714106"/>
                  <a:gd name="connsiteY4" fmla="*/ 303301 h 330425"/>
                  <a:gd name="connsiteX5" fmla="*/ 0 w 2714106"/>
                  <a:gd name="connsiteY5" fmla="*/ 26210 h 330425"/>
                  <a:gd name="connsiteX0" fmla="*/ 0 w 2714106"/>
                  <a:gd name="connsiteY0" fmla="*/ 26210 h 330425"/>
                  <a:gd name="connsiteX1" fmla="*/ 2022764 w 2714106"/>
                  <a:gd name="connsiteY1" fmla="*/ 26210 h 330425"/>
                  <a:gd name="connsiteX2" fmla="*/ 2714106 w 2714106"/>
                  <a:gd name="connsiteY2" fmla="*/ 155889 h 330425"/>
                  <a:gd name="connsiteX3" fmla="*/ 2022764 w 2714106"/>
                  <a:gd name="connsiteY3" fmla="*/ 303301 h 330425"/>
                  <a:gd name="connsiteX4" fmla="*/ 0 w 2714106"/>
                  <a:gd name="connsiteY4" fmla="*/ 303301 h 330425"/>
                  <a:gd name="connsiteX5" fmla="*/ 0 w 2714106"/>
                  <a:gd name="connsiteY5" fmla="*/ 26210 h 3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06" h="330425">
                    <a:moveTo>
                      <a:pt x="0" y="26210"/>
                    </a:moveTo>
                    <a:cubicBezTo>
                      <a:pt x="337127" y="-19972"/>
                      <a:pt x="1570413" y="4597"/>
                      <a:pt x="2022764" y="26210"/>
                    </a:cubicBezTo>
                    <a:cubicBezTo>
                      <a:pt x="2475115" y="47823"/>
                      <a:pt x="2531226" y="73131"/>
                      <a:pt x="2714106" y="155889"/>
                    </a:cubicBezTo>
                    <a:cubicBezTo>
                      <a:pt x="2538523" y="256842"/>
                      <a:pt x="2475115" y="278732"/>
                      <a:pt x="2022764" y="303301"/>
                    </a:cubicBezTo>
                    <a:cubicBezTo>
                      <a:pt x="1570413" y="327870"/>
                      <a:pt x="337127" y="349483"/>
                      <a:pt x="0" y="303301"/>
                    </a:cubicBezTo>
                    <a:lnTo>
                      <a:pt x="0" y="26210"/>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図 18">
              <a:extLst>
                <a:ext uri="{FF2B5EF4-FFF2-40B4-BE49-F238E27FC236}">
                  <a16:creationId xmlns:a16="http://schemas.microsoft.com/office/drawing/2014/main" xmlns="" id="{95802ADF-53B9-40BE-80FC-E56AA301560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rot="5627171">
              <a:off x="7516611" y="5948643"/>
              <a:ext cx="243317" cy="212497"/>
            </a:xfrm>
            <a:prstGeom prst="rect">
              <a:avLst/>
            </a:prstGeom>
          </p:spPr>
        </p:pic>
      </p:grpSp>
      <p:pic>
        <p:nvPicPr>
          <p:cNvPr id="23" name="図 22">
            <a:extLst>
              <a:ext uri="{FF2B5EF4-FFF2-40B4-BE49-F238E27FC236}">
                <a16:creationId xmlns:a16="http://schemas.microsoft.com/office/drawing/2014/main" xmlns="" id="{45D49AC2-5876-4C26-8834-73BB6208C5E9}"/>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rot="167671" flipH="1">
            <a:off x="7103725" y="2648189"/>
            <a:ext cx="1515478" cy="927934"/>
          </a:xfrm>
          <a:prstGeom prst="rect">
            <a:avLst/>
          </a:prstGeom>
        </p:spPr>
      </p:pic>
      <p:pic>
        <p:nvPicPr>
          <p:cNvPr id="29" name="図 28">
            <a:extLst>
              <a:ext uri="{FF2B5EF4-FFF2-40B4-BE49-F238E27FC236}">
                <a16:creationId xmlns:a16="http://schemas.microsoft.com/office/drawing/2014/main" xmlns="" id="{EEE392B6-18B8-4A10-AD8A-6008CBFE35CC}"/>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rot="1292850">
            <a:off x="7350384" y="1586780"/>
            <a:ext cx="1673261" cy="1098078"/>
          </a:xfrm>
          <a:prstGeom prst="rect">
            <a:avLst/>
          </a:prstGeom>
        </p:spPr>
      </p:pic>
      <p:sp>
        <p:nvSpPr>
          <p:cNvPr id="32" name="矢印: 下 31">
            <a:extLst>
              <a:ext uri="{FF2B5EF4-FFF2-40B4-BE49-F238E27FC236}">
                <a16:creationId xmlns:a16="http://schemas.microsoft.com/office/drawing/2014/main" xmlns="" id="{DEB4E783-EC9C-45B1-A6DB-3B4C235A2A7C}"/>
              </a:ext>
            </a:extLst>
          </p:cNvPr>
          <p:cNvSpPr/>
          <p:nvPr/>
        </p:nvSpPr>
        <p:spPr>
          <a:xfrm rot="19757995">
            <a:off x="4513123" y="4784762"/>
            <a:ext cx="337604" cy="824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xmlns="" id="{61EE6D9A-E4F4-4740-A553-20CBFA2AA085}"/>
              </a:ext>
            </a:extLst>
          </p:cNvPr>
          <p:cNvSpPr txBox="1"/>
          <p:nvPr/>
        </p:nvSpPr>
        <p:spPr>
          <a:xfrm>
            <a:off x="1493643" y="5309035"/>
            <a:ext cx="2870560" cy="1200329"/>
          </a:xfrm>
          <a:prstGeom prst="rect">
            <a:avLst/>
          </a:prstGeom>
          <a:noFill/>
        </p:spPr>
        <p:txBody>
          <a:bodyPr wrap="square" rtlCol="0">
            <a:spAutoFit/>
          </a:bodyPr>
          <a:lstStyle/>
          <a:p>
            <a:r>
              <a:rPr kumimoji="1" lang="en-US" altLang="ja-JP" dirty="0"/>
              <a:t>IAEA</a:t>
            </a:r>
            <a:r>
              <a:rPr kumimoji="1" lang="ja-JP" altLang="en-US" dirty="0"/>
              <a:t> </a:t>
            </a:r>
            <a:r>
              <a:rPr kumimoji="1" lang="en-US" altLang="ja-JP" dirty="0"/>
              <a:t>monitors</a:t>
            </a:r>
            <a:r>
              <a:rPr kumimoji="1" lang="ja-JP" altLang="en-US" dirty="0"/>
              <a:t> </a:t>
            </a:r>
            <a:r>
              <a:rPr kumimoji="1" lang="en-US" altLang="ja-JP" dirty="0"/>
              <a:t>the</a:t>
            </a:r>
            <a:r>
              <a:rPr kumimoji="1" lang="ja-JP" altLang="en-US" dirty="0"/>
              <a:t> </a:t>
            </a:r>
            <a:r>
              <a:rPr kumimoji="1" lang="en-US" altLang="ja-JP" dirty="0"/>
              <a:t>flow</a:t>
            </a:r>
            <a:r>
              <a:rPr kumimoji="1" lang="ja-JP" altLang="en-US" dirty="0"/>
              <a:t> </a:t>
            </a:r>
            <a:r>
              <a:rPr kumimoji="1" lang="en-US" altLang="ja-JP" dirty="0"/>
              <a:t>of</a:t>
            </a:r>
            <a:r>
              <a:rPr kumimoji="1" lang="ja-JP" altLang="en-US" dirty="0"/>
              <a:t> </a:t>
            </a:r>
            <a:r>
              <a:rPr kumimoji="1" lang="en-US" altLang="ja-JP" dirty="0"/>
              <a:t>nuclear</a:t>
            </a:r>
            <a:r>
              <a:rPr kumimoji="1" lang="ja-JP" altLang="en-US" dirty="0"/>
              <a:t> </a:t>
            </a:r>
            <a:r>
              <a:rPr kumimoji="1" lang="en-US" altLang="ja-JP" dirty="0"/>
              <a:t>materials</a:t>
            </a:r>
            <a:r>
              <a:rPr kumimoji="1" lang="ja-JP" altLang="en-US" dirty="0"/>
              <a:t> </a:t>
            </a:r>
            <a:r>
              <a:rPr kumimoji="1" lang="en-US" altLang="ja-JP" dirty="0"/>
              <a:t>to</a:t>
            </a:r>
            <a:r>
              <a:rPr kumimoji="1" lang="ja-JP" altLang="en-US" dirty="0"/>
              <a:t> </a:t>
            </a:r>
            <a:r>
              <a:rPr kumimoji="1" lang="en-US" altLang="ja-JP" dirty="0"/>
              <a:t>prevent from being used as nuclear weapons</a:t>
            </a:r>
            <a:endParaRPr kumimoji="1" lang="ja-JP" altLang="en-US" dirty="0"/>
          </a:p>
        </p:txBody>
      </p:sp>
      <p:sp>
        <p:nvSpPr>
          <p:cNvPr id="34" name="楕円 33">
            <a:extLst>
              <a:ext uri="{FF2B5EF4-FFF2-40B4-BE49-F238E27FC236}">
                <a16:creationId xmlns:a16="http://schemas.microsoft.com/office/drawing/2014/main" xmlns="" id="{4CF95BC4-A9EF-40A0-A10C-CB1578DDF76D}"/>
              </a:ext>
            </a:extLst>
          </p:cNvPr>
          <p:cNvSpPr/>
          <p:nvPr/>
        </p:nvSpPr>
        <p:spPr>
          <a:xfrm>
            <a:off x="63249" y="348636"/>
            <a:ext cx="5960954" cy="47457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xmlns="" id="{E1E8B229-161C-4E78-86FE-61B75FB164A8}"/>
              </a:ext>
            </a:extLst>
          </p:cNvPr>
          <p:cNvSpPr txBox="1"/>
          <p:nvPr/>
        </p:nvSpPr>
        <p:spPr>
          <a:xfrm>
            <a:off x="1868317" y="4332910"/>
            <a:ext cx="2361544" cy="707886"/>
          </a:xfrm>
          <a:prstGeom prst="rect">
            <a:avLst/>
          </a:prstGeom>
          <a:noFill/>
        </p:spPr>
        <p:txBody>
          <a:bodyPr wrap="none" rtlCol="0">
            <a:spAutoFit/>
          </a:bodyPr>
          <a:lstStyle/>
          <a:p>
            <a:r>
              <a:rPr kumimoji="1" lang="en-US" altLang="ja-JP" sz="2000" dirty="0"/>
              <a:t>Nuclear safeguards</a:t>
            </a:r>
          </a:p>
          <a:p>
            <a:r>
              <a:rPr lang="en-US" altLang="ja-JP" sz="2000" dirty="0"/>
              <a:t>(non-proliferation)</a:t>
            </a:r>
            <a:endParaRPr kumimoji="1" lang="ja-JP" altLang="en-US" sz="2000" dirty="0"/>
          </a:p>
        </p:txBody>
      </p:sp>
      <p:sp>
        <p:nvSpPr>
          <p:cNvPr id="51" name="矢印: 下 50">
            <a:extLst>
              <a:ext uri="{FF2B5EF4-FFF2-40B4-BE49-F238E27FC236}">
                <a16:creationId xmlns:a16="http://schemas.microsoft.com/office/drawing/2014/main" xmlns="" id="{FA5CBB14-F210-4B17-9C41-C1B693D420F9}"/>
              </a:ext>
            </a:extLst>
          </p:cNvPr>
          <p:cNvSpPr/>
          <p:nvPr/>
        </p:nvSpPr>
        <p:spPr>
          <a:xfrm rot="14602693">
            <a:off x="5913844" y="784332"/>
            <a:ext cx="337604" cy="864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xmlns="" id="{C5DABA88-41F7-419D-B4FC-2CC2EBC5E584}"/>
              </a:ext>
            </a:extLst>
          </p:cNvPr>
          <p:cNvSpPr txBox="1"/>
          <p:nvPr/>
        </p:nvSpPr>
        <p:spPr>
          <a:xfrm>
            <a:off x="6060302" y="4306710"/>
            <a:ext cx="2786583" cy="646331"/>
          </a:xfrm>
          <a:prstGeom prst="rect">
            <a:avLst/>
          </a:prstGeom>
          <a:noFill/>
        </p:spPr>
        <p:txBody>
          <a:bodyPr wrap="square" rtlCol="0">
            <a:spAutoFit/>
          </a:bodyPr>
          <a:lstStyle/>
          <a:p>
            <a:r>
              <a:rPr kumimoji="1" lang="en-US" altLang="ja-JP" dirty="0"/>
              <a:t>Each state have to prevent  malicious act of terrorists</a:t>
            </a:r>
            <a:endParaRPr kumimoji="1" lang="ja-JP" altLang="en-US" dirty="0"/>
          </a:p>
        </p:txBody>
      </p:sp>
      <p:sp>
        <p:nvSpPr>
          <p:cNvPr id="38" name="テキスト ボックス 37">
            <a:extLst>
              <a:ext uri="{FF2B5EF4-FFF2-40B4-BE49-F238E27FC236}">
                <a16:creationId xmlns:a16="http://schemas.microsoft.com/office/drawing/2014/main" xmlns="" id="{22A6E584-A2C3-4CCB-802F-13614983AF23}"/>
              </a:ext>
            </a:extLst>
          </p:cNvPr>
          <p:cNvSpPr txBox="1"/>
          <p:nvPr/>
        </p:nvSpPr>
        <p:spPr>
          <a:xfrm>
            <a:off x="6207298" y="3799939"/>
            <a:ext cx="2209259" cy="461665"/>
          </a:xfrm>
          <a:prstGeom prst="rect">
            <a:avLst/>
          </a:prstGeom>
          <a:noFill/>
        </p:spPr>
        <p:txBody>
          <a:bodyPr wrap="none" rtlCol="0">
            <a:spAutoFit/>
          </a:bodyPr>
          <a:lstStyle/>
          <a:p>
            <a:r>
              <a:rPr kumimoji="1" lang="en-US" altLang="ja-JP" sz="2400" dirty="0"/>
              <a:t>Nuclear security</a:t>
            </a:r>
            <a:endParaRPr kumimoji="1" lang="ja-JP" altLang="en-US" sz="2400" dirty="0"/>
          </a:p>
        </p:txBody>
      </p:sp>
      <p:sp>
        <p:nvSpPr>
          <p:cNvPr id="54" name="矢印: 下 53">
            <a:extLst>
              <a:ext uri="{FF2B5EF4-FFF2-40B4-BE49-F238E27FC236}">
                <a16:creationId xmlns:a16="http://schemas.microsoft.com/office/drawing/2014/main" xmlns="" id="{197DC3BA-10B8-4E11-9476-6F0D5C1040B8}"/>
              </a:ext>
            </a:extLst>
          </p:cNvPr>
          <p:cNvSpPr/>
          <p:nvPr/>
        </p:nvSpPr>
        <p:spPr>
          <a:xfrm rot="545688">
            <a:off x="6639559" y="1904309"/>
            <a:ext cx="337604" cy="1909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7" name="図 56">
            <a:extLst>
              <a:ext uri="{FF2B5EF4-FFF2-40B4-BE49-F238E27FC236}">
                <a16:creationId xmlns:a16="http://schemas.microsoft.com/office/drawing/2014/main" xmlns="" id="{56AAE82D-5A8C-4C71-AC1C-6B2FEFDF4AE5}"/>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6487486" y="2812382"/>
            <a:ext cx="553875" cy="553875"/>
          </a:xfrm>
          <a:prstGeom prst="rect">
            <a:avLst/>
          </a:prstGeom>
        </p:spPr>
      </p:pic>
      <p:pic>
        <p:nvPicPr>
          <p:cNvPr id="58" name="図 57">
            <a:extLst>
              <a:ext uri="{FF2B5EF4-FFF2-40B4-BE49-F238E27FC236}">
                <a16:creationId xmlns:a16="http://schemas.microsoft.com/office/drawing/2014/main" xmlns="" id="{4B212171-5574-4C0B-8EFF-9D14F9653083}"/>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rot="19805035">
            <a:off x="4367178" y="4820072"/>
            <a:ext cx="553875" cy="553875"/>
          </a:xfrm>
          <a:prstGeom prst="rect">
            <a:avLst/>
          </a:prstGeom>
        </p:spPr>
      </p:pic>
      <p:pic>
        <p:nvPicPr>
          <p:cNvPr id="40" name="図 39">
            <a:extLst>
              <a:ext uri="{FF2B5EF4-FFF2-40B4-BE49-F238E27FC236}">
                <a16:creationId xmlns:a16="http://schemas.microsoft.com/office/drawing/2014/main" xmlns="" id="{55CE7593-F672-4D89-A22C-BDE06C26299D}"/>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5709587" y="978141"/>
            <a:ext cx="553875" cy="553875"/>
          </a:xfrm>
          <a:prstGeom prst="rect">
            <a:avLst/>
          </a:prstGeom>
        </p:spPr>
      </p:pic>
      <p:sp>
        <p:nvSpPr>
          <p:cNvPr id="3" name="テキスト ボックス 2">
            <a:extLst>
              <a:ext uri="{FF2B5EF4-FFF2-40B4-BE49-F238E27FC236}">
                <a16:creationId xmlns:a16="http://schemas.microsoft.com/office/drawing/2014/main" xmlns="" id="{52EAD6CF-0DA0-470E-81F5-6B0ABBBEAD61}"/>
              </a:ext>
            </a:extLst>
          </p:cNvPr>
          <p:cNvSpPr txBox="1"/>
          <p:nvPr/>
        </p:nvSpPr>
        <p:spPr>
          <a:xfrm>
            <a:off x="7868544" y="655286"/>
            <a:ext cx="1250546" cy="923330"/>
          </a:xfrm>
          <a:prstGeom prst="rect">
            <a:avLst/>
          </a:prstGeom>
          <a:noFill/>
        </p:spPr>
        <p:txBody>
          <a:bodyPr wrap="square" rtlCol="0">
            <a:spAutoFit/>
          </a:bodyPr>
          <a:lstStyle/>
          <a:p>
            <a:r>
              <a:rPr kumimoji="1" lang="en-US" altLang="ja-JP" dirty="0"/>
              <a:t>materials out of regulation</a:t>
            </a:r>
            <a:endParaRPr kumimoji="1" lang="ja-JP" altLang="en-US" dirty="0"/>
          </a:p>
        </p:txBody>
      </p:sp>
      <p:sp>
        <p:nvSpPr>
          <p:cNvPr id="5" name="正方形/長方形 4"/>
          <p:cNvSpPr/>
          <p:nvPr/>
        </p:nvSpPr>
        <p:spPr>
          <a:xfrm>
            <a:off x="0" y="119150"/>
            <a:ext cx="8071658" cy="400110"/>
          </a:xfrm>
          <a:prstGeom prst="rect">
            <a:avLst/>
          </a:prstGeom>
          <a:solidFill>
            <a:schemeClr val="bg1"/>
          </a:solidFill>
        </p:spPr>
        <p:txBody>
          <a:bodyPr wrap="square">
            <a:spAutoFit/>
          </a:bodyPr>
          <a:lstStyle/>
          <a:p>
            <a:pPr fontAlgn="auto">
              <a:spcBef>
                <a:spcPts val="0"/>
              </a:spcBef>
              <a:spcAft>
                <a:spcPts val="0"/>
              </a:spcAft>
              <a:defRPr/>
            </a:pPr>
            <a:r>
              <a:rPr lang="en-US" altLang="ja-JP" sz="2000" b="1" dirty="0"/>
              <a:t>Measurement and Detection of Nuclear Material for peaceful use</a:t>
            </a:r>
          </a:p>
        </p:txBody>
      </p:sp>
      <p:grpSp>
        <p:nvGrpSpPr>
          <p:cNvPr id="7" name="グループ化 6">
            <a:extLst>
              <a:ext uri="{FF2B5EF4-FFF2-40B4-BE49-F238E27FC236}">
                <a16:creationId xmlns:a16="http://schemas.microsoft.com/office/drawing/2014/main" xmlns="" id="{64119B9B-0D32-402C-97BD-E4F3BBA26295}"/>
              </a:ext>
            </a:extLst>
          </p:cNvPr>
          <p:cNvGrpSpPr/>
          <p:nvPr/>
        </p:nvGrpSpPr>
        <p:grpSpPr>
          <a:xfrm>
            <a:off x="6600504" y="488482"/>
            <a:ext cx="1258746" cy="1339135"/>
            <a:chOff x="6577833" y="255301"/>
            <a:chExt cx="1258746" cy="1339135"/>
          </a:xfrm>
        </p:grpSpPr>
        <p:grpSp>
          <p:nvGrpSpPr>
            <p:cNvPr id="39" name="グループ化 38">
              <a:extLst>
                <a:ext uri="{FF2B5EF4-FFF2-40B4-BE49-F238E27FC236}">
                  <a16:creationId xmlns:a16="http://schemas.microsoft.com/office/drawing/2014/main" xmlns="" id="{CE19B8FC-1DA4-436C-8F3B-40810D24E21B}"/>
                </a:ext>
              </a:extLst>
            </p:cNvPr>
            <p:cNvGrpSpPr/>
            <p:nvPr/>
          </p:nvGrpSpPr>
          <p:grpSpPr>
            <a:xfrm>
              <a:off x="6794854" y="887645"/>
              <a:ext cx="379026" cy="515528"/>
              <a:chOff x="6220763" y="1361714"/>
              <a:chExt cx="379026" cy="515528"/>
            </a:xfrm>
          </p:grpSpPr>
          <p:pic>
            <p:nvPicPr>
              <p:cNvPr id="31" name="図 30">
                <a:extLst>
                  <a:ext uri="{FF2B5EF4-FFF2-40B4-BE49-F238E27FC236}">
                    <a16:creationId xmlns:a16="http://schemas.microsoft.com/office/drawing/2014/main" xmlns="" id="{AA3A8774-C5FE-452D-AD4E-547D41D2E83F}"/>
                  </a:ext>
                </a:extLst>
              </p:cNvPr>
              <p:cNvPicPr>
                <a:picLocks noChangeAspect="1"/>
              </p:cNvPicPr>
              <p:nvPr/>
            </p:nvPicPr>
            <p:blipFill rotWithShape="1">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rcRect l="14116" r="12362"/>
              <a:stretch/>
            </p:blipFill>
            <p:spPr>
              <a:xfrm>
                <a:off x="6220763" y="1361714"/>
                <a:ext cx="379026" cy="515528"/>
              </a:xfrm>
              <a:prstGeom prst="rect">
                <a:avLst/>
              </a:prstGeom>
            </p:spPr>
          </p:pic>
          <p:pic>
            <p:nvPicPr>
              <p:cNvPr id="35" name="図 34">
                <a:extLst>
                  <a:ext uri="{FF2B5EF4-FFF2-40B4-BE49-F238E27FC236}">
                    <a16:creationId xmlns:a16="http://schemas.microsoft.com/office/drawing/2014/main" xmlns="" id="{41C8D50B-E1F9-4F39-AA96-823A7C7AA1C4}"/>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281414" y="1534872"/>
                <a:ext cx="281896" cy="246190"/>
              </a:xfrm>
              <a:prstGeom prst="rect">
                <a:avLst/>
              </a:prstGeom>
            </p:spPr>
          </p:pic>
        </p:grpSp>
        <p:grpSp>
          <p:nvGrpSpPr>
            <p:cNvPr id="43" name="グループ化 42">
              <a:extLst>
                <a:ext uri="{FF2B5EF4-FFF2-40B4-BE49-F238E27FC236}">
                  <a16:creationId xmlns:a16="http://schemas.microsoft.com/office/drawing/2014/main" xmlns="" id="{1DFEAC6F-146F-46F9-B0C4-00A92E1177CC}"/>
                </a:ext>
              </a:extLst>
            </p:cNvPr>
            <p:cNvGrpSpPr/>
            <p:nvPr/>
          </p:nvGrpSpPr>
          <p:grpSpPr>
            <a:xfrm>
              <a:off x="7264081" y="907054"/>
              <a:ext cx="379026" cy="515528"/>
              <a:chOff x="6220763" y="1361714"/>
              <a:chExt cx="379026" cy="515528"/>
            </a:xfrm>
          </p:grpSpPr>
          <p:pic>
            <p:nvPicPr>
              <p:cNvPr id="44" name="図 43">
                <a:extLst>
                  <a:ext uri="{FF2B5EF4-FFF2-40B4-BE49-F238E27FC236}">
                    <a16:creationId xmlns:a16="http://schemas.microsoft.com/office/drawing/2014/main" xmlns="" id="{E5A56D56-3135-4345-82FD-0546E09010E1}"/>
                  </a:ext>
                </a:extLst>
              </p:cNvPr>
              <p:cNvPicPr>
                <a:picLocks noChangeAspect="1"/>
              </p:cNvPicPr>
              <p:nvPr/>
            </p:nvPicPr>
            <p:blipFill rotWithShape="1">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rcRect l="14116" r="12362"/>
              <a:stretch/>
            </p:blipFill>
            <p:spPr>
              <a:xfrm>
                <a:off x="6220763" y="1361714"/>
                <a:ext cx="379026" cy="515528"/>
              </a:xfrm>
              <a:prstGeom prst="rect">
                <a:avLst/>
              </a:prstGeom>
            </p:spPr>
          </p:pic>
          <p:pic>
            <p:nvPicPr>
              <p:cNvPr id="45" name="図 44">
                <a:extLst>
                  <a:ext uri="{FF2B5EF4-FFF2-40B4-BE49-F238E27FC236}">
                    <a16:creationId xmlns:a16="http://schemas.microsoft.com/office/drawing/2014/main" xmlns="" id="{5522BC76-919C-416E-935F-A65924E149F9}"/>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281414" y="1534872"/>
                <a:ext cx="281896" cy="246190"/>
              </a:xfrm>
              <a:prstGeom prst="rect">
                <a:avLst/>
              </a:prstGeom>
            </p:spPr>
          </p:pic>
        </p:grpSp>
        <p:grpSp>
          <p:nvGrpSpPr>
            <p:cNvPr id="46" name="グループ化 45">
              <a:extLst>
                <a:ext uri="{FF2B5EF4-FFF2-40B4-BE49-F238E27FC236}">
                  <a16:creationId xmlns:a16="http://schemas.microsoft.com/office/drawing/2014/main" xmlns="" id="{30DEC917-4B13-4A8D-91FC-467776F46240}"/>
                </a:ext>
              </a:extLst>
            </p:cNvPr>
            <p:cNvGrpSpPr/>
            <p:nvPr/>
          </p:nvGrpSpPr>
          <p:grpSpPr>
            <a:xfrm>
              <a:off x="7021355" y="346133"/>
              <a:ext cx="379026" cy="515528"/>
              <a:chOff x="6220763" y="1361714"/>
              <a:chExt cx="379026" cy="515528"/>
            </a:xfrm>
          </p:grpSpPr>
          <p:pic>
            <p:nvPicPr>
              <p:cNvPr id="47" name="図 46">
                <a:extLst>
                  <a:ext uri="{FF2B5EF4-FFF2-40B4-BE49-F238E27FC236}">
                    <a16:creationId xmlns:a16="http://schemas.microsoft.com/office/drawing/2014/main" xmlns="" id="{A3C68D9D-0CE2-428D-9222-CC6CA1884728}"/>
                  </a:ext>
                </a:extLst>
              </p:cNvPr>
              <p:cNvPicPr>
                <a:picLocks noChangeAspect="1"/>
              </p:cNvPicPr>
              <p:nvPr/>
            </p:nvPicPr>
            <p:blipFill rotWithShape="1">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rcRect l="14116" r="12362"/>
              <a:stretch/>
            </p:blipFill>
            <p:spPr>
              <a:xfrm>
                <a:off x="6220763" y="1361714"/>
                <a:ext cx="379026" cy="515528"/>
              </a:xfrm>
              <a:prstGeom prst="rect">
                <a:avLst/>
              </a:prstGeom>
            </p:spPr>
          </p:pic>
          <p:pic>
            <p:nvPicPr>
              <p:cNvPr id="48" name="図 47">
                <a:extLst>
                  <a:ext uri="{FF2B5EF4-FFF2-40B4-BE49-F238E27FC236}">
                    <a16:creationId xmlns:a16="http://schemas.microsoft.com/office/drawing/2014/main" xmlns="" id="{99610B53-FA24-4268-8AD8-F38456F41D4A}"/>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281414" y="1534872"/>
                <a:ext cx="281896" cy="246190"/>
              </a:xfrm>
              <a:prstGeom prst="rect">
                <a:avLst/>
              </a:prstGeom>
            </p:spPr>
          </p:pic>
        </p:grpSp>
        <p:sp>
          <p:nvSpPr>
            <p:cNvPr id="49" name="楕円 48">
              <a:extLst>
                <a:ext uri="{FF2B5EF4-FFF2-40B4-BE49-F238E27FC236}">
                  <a16:creationId xmlns:a16="http://schemas.microsoft.com/office/drawing/2014/main" xmlns="" id="{56DC6713-B1A0-41BE-9036-269DCAB6DD77}"/>
                </a:ext>
              </a:extLst>
            </p:cNvPr>
            <p:cNvSpPr/>
            <p:nvPr/>
          </p:nvSpPr>
          <p:spPr>
            <a:xfrm>
              <a:off x="6577833" y="255301"/>
              <a:ext cx="1258746" cy="13391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xmlns="" id="{434B709C-7E94-493E-BD91-FDE0BDD58FFA}"/>
              </a:ext>
            </a:extLst>
          </p:cNvPr>
          <p:cNvSpPr txBox="1"/>
          <p:nvPr/>
        </p:nvSpPr>
        <p:spPr>
          <a:xfrm>
            <a:off x="4290334" y="598159"/>
            <a:ext cx="2142702" cy="369332"/>
          </a:xfrm>
          <a:prstGeom prst="rect">
            <a:avLst/>
          </a:prstGeom>
          <a:solidFill>
            <a:schemeClr val="bg1"/>
          </a:solidFill>
        </p:spPr>
        <p:txBody>
          <a:bodyPr wrap="none" rtlCol="0">
            <a:spAutoFit/>
          </a:bodyPr>
          <a:lstStyle/>
          <a:p>
            <a:r>
              <a:rPr kumimoji="1" lang="en-US" altLang="ja-JP" dirty="0"/>
              <a:t>Physical Protection</a:t>
            </a:r>
            <a:endParaRPr kumimoji="1" lang="ja-JP" altLang="en-US" dirty="0"/>
          </a:p>
        </p:txBody>
      </p:sp>
    </p:spTree>
    <p:extLst>
      <p:ext uri="{BB962C8B-B14F-4D97-AF65-F5344CB8AC3E}">
        <p14:creationId xmlns:p14="http://schemas.microsoft.com/office/powerpoint/2010/main" val="9003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11"/>
          <p:cNvSpPr txBox="1">
            <a:spLocks noChangeArrowheads="1"/>
          </p:cNvSpPr>
          <p:nvPr/>
        </p:nvSpPr>
        <p:spPr bwMode="auto">
          <a:xfrm>
            <a:off x="85725" y="892653"/>
            <a:ext cx="6585586" cy="13542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spcAft>
                <a:spcPct val="45000"/>
              </a:spcAft>
              <a:buFontTx/>
              <a:buNone/>
            </a:pPr>
            <a:r>
              <a:rPr lang="en-US" altLang="ja-JP" sz="1800" b="1" dirty="0">
                <a:solidFill>
                  <a:srgbClr val="C00000"/>
                </a:solidFill>
                <a:ea typeface="Arial Unicode MS" pitchFamily="50" charset="-128"/>
                <a:cs typeface="Arial Unicode MS" pitchFamily="50" charset="-128"/>
              </a:rPr>
              <a:t>Japan’s National Statement at 2010 Nuclear Security Summit : </a:t>
            </a:r>
            <a:r>
              <a:rPr lang="en-US" altLang="ja-JP" sz="1600" b="1" dirty="0">
                <a:solidFill>
                  <a:srgbClr val="000000"/>
                </a:solidFill>
                <a:ea typeface="Arial Unicode MS" pitchFamily="50" charset="-128"/>
                <a:cs typeface="Arial Unicode MS" pitchFamily="50" charset="-128"/>
              </a:rPr>
              <a:t>Establishment of an integrated support center for nuclear nonproliferation and nuclear security in JAEA </a:t>
            </a:r>
            <a:r>
              <a:rPr lang="ja-JP" altLang="en-US" sz="1600" b="1" dirty="0">
                <a:solidFill>
                  <a:srgbClr val="000000"/>
                </a:solidFill>
                <a:ea typeface="Arial Unicode MS" pitchFamily="50" charset="-128"/>
                <a:cs typeface="Arial Unicode MS" pitchFamily="50" charset="-128"/>
              </a:rPr>
              <a:t> </a:t>
            </a:r>
            <a:r>
              <a:rPr lang="en-US" altLang="ja-JP" sz="1600" b="1" dirty="0">
                <a:solidFill>
                  <a:srgbClr val="000000"/>
                </a:solidFill>
                <a:ea typeface="Arial Unicode MS" pitchFamily="50" charset="-128"/>
                <a:cs typeface="Arial Unicode MS" pitchFamily="50" charset="-128"/>
              </a:rPr>
              <a:t>and </a:t>
            </a:r>
            <a:r>
              <a:rPr lang="en-US" altLang="ja-JP" sz="1600" b="1" u="sng" dirty="0">
                <a:solidFill>
                  <a:srgbClr val="000000"/>
                </a:solidFill>
                <a:ea typeface="Arial Unicode MS" pitchFamily="50" charset="-128"/>
                <a:cs typeface="Arial Unicode MS" pitchFamily="50" charset="-128"/>
              </a:rPr>
              <a:t>d</a:t>
            </a:r>
            <a:r>
              <a:rPr lang="ja-JP" altLang="ja-JP" sz="1600" b="1" u="sng" dirty="0">
                <a:solidFill>
                  <a:prstClr val="black"/>
                </a:solidFill>
                <a:cs typeface="Arial" charset="0"/>
              </a:rPr>
              <a:t>evelopment of </a:t>
            </a:r>
            <a:r>
              <a:rPr lang="en-US" altLang="ja-JP" sz="1600" b="1" u="sng" dirty="0">
                <a:solidFill>
                  <a:prstClr val="black"/>
                </a:solidFill>
                <a:cs typeface="Arial" charset="0"/>
              </a:rPr>
              <a:t>t</a:t>
            </a:r>
            <a:r>
              <a:rPr lang="ja-JP" altLang="ja-JP" sz="1600" b="1" u="sng" dirty="0">
                <a:solidFill>
                  <a:prstClr val="black"/>
                </a:solidFill>
                <a:cs typeface="Arial" charset="0"/>
              </a:rPr>
              <a:t>echnology related to </a:t>
            </a:r>
            <a:r>
              <a:rPr lang="en-US" altLang="ja-JP" sz="1600" b="1" u="sng" dirty="0">
                <a:solidFill>
                  <a:prstClr val="black"/>
                </a:solidFill>
                <a:cs typeface="Arial" charset="0"/>
              </a:rPr>
              <a:t>m</a:t>
            </a:r>
            <a:r>
              <a:rPr lang="ja-JP" altLang="ja-JP" sz="1600" b="1" u="sng" dirty="0">
                <a:solidFill>
                  <a:prstClr val="black"/>
                </a:solidFill>
                <a:cs typeface="Arial" charset="0"/>
              </a:rPr>
              <a:t>easurement and </a:t>
            </a:r>
            <a:r>
              <a:rPr lang="en-US" altLang="ja-JP" sz="1600" b="1" u="sng" dirty="0">
                <a:solidFill>
                  <a:prstClr val="black"/>
                </a:solidFill>
                <a:cs typeface="Arial" charset="0"/>
              </a:rPr>
              <a:t>d</a:t>
            </a:r>
            <a:r>
              <a:rPr lang="ja-JP" altLang="ja-JP" sz="1600" b="1" u="sng" dirty="0">
                <a:solidFill>
                  <a:prstClr val="black"/>
                </a:solidFill>
                <a:cs typeface="Arial" charset="0"/>
              </a:rPr>
              <a:t>etection of </a:t>
            </a:r>
            <a:r>
              <a:rPr lang="en-US" altLang="ja-JP" sz="1600" b="1" u="sng" dirty="0">
                <a:solidFill>
                  <a:prstClr val="black"/>
                </a:solidFill>
                <a:cs typeface="Arial" charset="0"/>
              </a:rPr>
              <a:t>n</a:t>
            </a:r>
            <a:r>
              <a:rPr lang="ja-JP" altLang="ja-JP" sz="1600" b="1" u="sng" dirty="0">
                <a:solidFill>
                  <a:prstClr val="black"/>
                </a:solidFill>
                <a:cs typeface="Arial" charset="0"/>
              </a:rPr>
              <a:t>uclear </a:t>
            </a:r>
            <a:r>
              <a:rPr lang="en-US" altLang="ja-JP" sz="1600" b="1" u="sng" dirty="0">
                <a:solidFill>
                  <a:prstClr val="black"/>
                </a:solidFill>
                <a:cs typeface="Arial" charset="0"/>
              </a:rPr>
              <a:t>m</a:t>
            </a:r>
            <a:r>
              <a:rPr lang="ja-JP" altLang="ja-JP" sz="1600" b="1" u="sng" dirty="0">
                <a:solidFill>
                  <a:prstClr val="black"/>
                </a:solidFill>
                <a:cs typeface="Arial" charset="0"/>
              </a:rPr>
              <a:t>aterial </a:t>
            </a:r>
            <a:r>
              <a:rPr lang="ja-JP" altLang="ja-JP" sz="1600" b="1" dirty="0">
                <a:solidFill>
                  <a:prstClr val="black"/>
                </a:solidFill>
                <a:cs typeface="Arial" charset="0"/>
              </a:rPr>
              <a:t>and </a:t>
            </a:r>
            <a:r>
              <a:rPr lang="en-US" altLang="ja-JP" sz="1600" b="1" dirty="0">
                <a:solidFill>
                  <a:prstClr val="black"/>
                </a:solidFill>
                <a:cs typeface="Arial" charset="0"/>
              </a:rPr>
              <a:t>n</a:t>
            </a:r>
            <a:r>
              <a:rPr lang="ja-JP" altLang="ja-JP" sz="1600" b="1" dirty="0">
                <a:solidFill>
                  <a:prstClr val="black"/>
                </a:solidFill>
                <a:cs typeface="Arial" charset="0"/>
              </a:rPr>
              <a:t>uclear </a:t>
            </a:r>
            <a:r>
              <a:rPr lang="en-US" altLang="ja-JP" sz="1600" b="1" dirty="0">
                <a:solidFill>
                  <a:prstClr val="black"/>
                </a:solidFill>
                <a:cs typeface="Arial" charset="0"/>
              </a:rPr>
              <a:t>f</a:t>
            </a:r>
            <a:r>
              <a:rPr lang="ja-JP" altLang="ja-JP" sz="1600" b="1" dirty="0">
                <a:solidFill>
                  <a:prstClr val="black"/>
                </a:solidFill>
                <a:cs typeface="Arial" charset="0"/>
              </a:rPr>
              <a:t>orensics based on </a:t>
            </a:r>
            <a:r>
              <a:rPr lang="en-US" altLang="ja-JP" sz="1600" b="1" dirty="0" err="1">
                <a:solidFill>
                  <a:prstClr val="black"/>
                </a:solidFill>
                <a:cs typeface="Arial" charset="0"/>
              </a:rPr>
              <a:t>i</a:t>
            </a:r>
            <a:r>
              <a:rPr lang="ja-JP" altLang="ja-JP" sz="1600" b="1" dirty="0">
                <a:solidFill>
                  <a:prstClr val="black"/>
                </a:solidFill>
                <a:cs typeface="Arial" charset="0"/>
              </a:rPr>
              <a:t>nternational </a:t>
            </a:r>
            <a:r>
              <a:rPr lang="en-US" altLang="ja-JP" sz="1600" b="1" dirty="0">
                <a:solidFill>
                  <a:prstClr val="black"/>
                </a:solidFill>
                <a:cs typeface="Arial" charset="0"/>
              </a:rPr>
              <a:t>c</a:t>
            </a:r>
            <a:r>
              <a:rPr lang="ja-JP" altLang="ja-JP" sz="1600" b="1" dirty="0">
                <a:solidFill>
                  <a:prstClr val="black"/>
                </a:solidFill>
                <a:cs typeface="Arial" charset="0"/>
              </a:rPr>
              <a:t>ooperation</a:t>
            </a:r>
            <a:endParaRPr lang="en-US" altLang="ja-JP" sz="1600" b="1" dirty="0">
              <a:solidFill>
                <a:srgbClr val="000000"/>
              </a:solidFill>
              <a:ea typeface="Arial Unicode MS" pitchFamily="50" charset="-128"/>
              <a:cs typeface="Arial Unicode MS" pitchFamily="50" charset="-128"/>
            </a:endParaRPr>
          </a:p>
        </p:txBody>
      </p:sp>
      <p:sp>
        <p:nvSpPr>
          <p:cNvPr id="10243"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pic>
        <p:nvPicPr>
          <p:cNvPr id="10244" name="Picture 8" descr="http://www.globalgiants.com/archives/fotos25/NucFlowers-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1877" y="492045"/>
            <a:ext cx="1994051" cy="1994051"/>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10245" name="Text Box 4"/>
          <p:cNvSpPr txBox="1">
            <a:spLocks noChangeArrowheads="1"/>
          </p:cNvSpPr>
          <p:nvPr/>
        </p:nvSpPr>
        <p:spPr bwMode="auto">
          <a:xfrm>
            <a:off x="208079" y="159870"/>
            <a:ext cx="8533249" cy="65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2000" tIns="18000" rIns="72000" bIns="18000" anchor="ctr"/>
          <a:lstStyle>
            <a:defPPr>
              <a:defRPr lang="ja-JP"/>
            </a:defPPr>
            <a:lvl1pPr eaLnBrk="1" hangingPunct="1">
              <a:lnSpc>
                <a:spcPts val="3200"/>
              </a:lnSpc>
              <a:buFontTx/>
              <a:buNone/>
              <a:defRPr sz="30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pPr marL="268288" indent="-268288">
              <a:lnSpc>
                <a:spcPct val="90000"/>
              </a:lnSpc>
            </a:pPr>
            <a:r>
              <a:rPr lang="en-US" altLang="ja-JP" sz="2800" dirty="0"/>
              <a:t>Activity of detection and measurement technology development of JAEA </a:t>
            </a:r>
            <a:r>
              <a:rPr lang="en-US" altLang="ja-JP" sz="2400" dirty="0"/>
              <a:t>(Establishment of ISCN)</a:t>
            </a:r>
          </a:p>
        </p:txBody>
      </p:sp>
      <p:sp>
        <p:nvSpPr>
          <p:cNvPr id="11" name="AutoShape 9"/>
          <p:cNvSpPr>
            <a:spLocks noChangeArrowheads="1"/>
          </p:cNvSpPr>
          <p:nvPr/>
        </p:nvSpPr>
        <p:spPr bwMode="auto">
          <a:xfrm>
            <a:off x="1290983" y="2194748"/>
            <a:ext cx="194952" cy="137190"/>
          </a:xfrm>
          <a:prstGeom prst="rightArrow">
            <a:avLst>
              <a:gd name="adj1" fmla="val 50157"/>
              <a:gd name="adj2" fmla="val 35537"/>
            </a:avLst>
          </a:prstGeom>
          <a:solidFill>
            <a:srgbClr val="FF0000"/>
          </a:solidFill>
          <a:ln>
            <a:noFill/>
          </a:ln>
          <a:effectLst>
            <a:prstShdw prst="shdw17" dist="17961" dir="2700000">
              <a:schemeClr val="accent2">
                <a:gamma/>
                <a:shade val="60000"/>
                <a:invGamma/>
              </a:schemeClr>
            </a:prstShdw>
          </a:effectLst>
          <a:extLst/>
        </p:spPr>
        <p:txBody>
          <a:bodyPr wrap="none" lIns="91396" tIns="45700" rIns="91396" bIns="45700" anchor="ctr"/>
          <a:lstStyle/>
          <a:p>
            <a:pPr algn="ctr">
              <a:defRPr/>
            </a:pPr>
            <a:endParaRPr lang="en-US" altLang="ja-JP" dirty="0">
              <a:solidFill>
                <a:srgbClr val="C3260C"/>
              </a:solidFill>
              <a:latin typeface="ＭＳ Ｐゴシック" charset="-128"/>
              <a:ea typeface="Arial Unicode MS" pitchFamily="50" charset="-128"/>
              <a:cs typeface="Arial Unicode MS" pitchFamily="50" charset="-128"/>
            </a:endParaRPr>
          </a:p>
        </p:txBody>
      </p:sp>
      <p:sp>
        <p:nvSpPr>
          <p:cNvPr id="13" name="Text Box 10"/>
          <p:cNvSpPr txBox="1">
            <a:spLocks noChangeArrowheads="1"/>
          </p:cNvSpPr>
          <p:nvPr/>
        </p:nvSpPr>
        <p:spPr bwMode="auto">
          <a:xfrm>
            <a:off x="1485935" y="2104211"/>
            <a:ext cx="4832350" cy="338514"/>
          </a:xfrm>
          <a:prstGeom prst="rect">
            <a:avLst/>
          </a:prstGeom>
          <a:noFill/>
          <a:ln>
            <a:noFill/>
          </a:ln>
          <a:effectLst>
            <a:prstShdw prst="shdw17" dist="17961" dir="2700000">
              <a:schemeClr val="accent1">
                <a:gamma/>
                <a:shade val="60000"/>
                <a:invGamma/>
              </a:schemeClr>
            </a:prstShdw>
          </a:effectLst>
          <a:extLst/>
        </p:spPr>
        <p:txBody>
          <a:bodyPr wrap="square" lIns="91396" tIns="45700" rIns="91396" bIns="45700">
            <a:spAutoFit/>
          </a:bodyPr>
          <a:lstStyle/>
          <a:p>
            <a:pPr fontAlgn="auto">
              <a:spcBef>
                <a:spcPts val="0"/>
              </a:spcBef>
              <a:spcAft>
                <a:spcPts val="0"/>
              </a:spcAft>
              <a:defRPr/>
            </a:pPr>
            <a:r>
              <a:rPr lang="en-US" altLang="ja-JP" sz="1600" b="1" dirty="0">
                <a:solidFill>
                  <a:srgbClr val="0000FF"/>
                </a:solidFill>
                <a:latin typeface="Calibri"/>
                <a:ea typeface="Arial Unicode MS" pitchFamily="50" charset="-128"/>
                <a:cs typeface="Arial Unicode MS" pitchFamily="50" charset="-128"/>
              </a:rPr>
              <a:t>On December 27, 2010,  ISCN was established in JAEA. </a:t>
            </a:r>
            <a:endParaRPr lang="ja-JP" altLang="en-US" sz="1600" b="1" dirty="0">
              <a:solidFill>
                <a:srgbClr val="0000FF"/>
              </a:solidFill>
              <a:latin typeface="Calibri"/>
              <a:ea typeface="Arial Unicode MS" pitchFamily="50" charset="-128"/>
              <a:cs typeface="Arial Unicode MS" pitchFamily="50" charset="-128"/>
            </a:endParaRPr>
          </a:p>
        </p:txBody>
      </p:sp>
      <p:pic>
        <p:nvPicPr>
          <p:cNvPr id="10248" name="Picture 2" descr="http://www.thenuclearsecuritysummit.org/eng_common/view_image.jsp?img_file_path=2012_03_27_13_5527_0_eseouln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128" y="2464158"/>
            <a:ext cx="3592642" cy="1530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テキスト ボックス 2"/>
          <p:cNvSpPr txBox="1"/>
          <p:nvPr/>
        </p:nvSpPr>
        <p:spPr bwMode="auto">
          <a:xfrm>
            <a:off x="3902110" y="2495938"/>
            <a:ext cx="5203790" cy="1124717"/>
          </a:xfrm>
          <a:prstGeom prst="rect">
            <a:avLst/>
          </a:prstGeom>
          <a:noFill/>
          <a:ln>
            <a:noFill/>
          </a:ln>
          <a:extLst/>
        </p:spPr>
        <p:style>
          <a:lnRef idx="2">
            <a:schemeClr val="dk1"/>
          </a:lnRef>
          <a:fillRef idx="1">
            <a:schemeClr val="lt1"/>
          </a:fillRef>
          <a:effectRef idx="0">
            <a:schemeClr val="dk1"/>
          </a:effectRef>
          <a:fontRef idx="minor">
            <a:schemeClr val="dk1"/>
          </a:fontRef>
        </p:style>
        <p:txBody>
          <a:bodyPr wrap="square" lIns="144000" tIns="36000" rIns="0" bIns="72000">
            <a:spAutoFit/>
          </a:bodyPr>
          <a:lstStyle/>
          <a:p>
            <a:pPr>
              <a:defRPr/>
            </a:pPr>
            <a:r>
              <a:rPr lang="en-US" altLang="ja-JP" b="1" dirty="0">
                <a:solidFill>
                  <a:srgbClr val="C00000"/>
                </a:solidFill>
              </a:rPr>
              <a:t>Japan PM Speech at 2012 Nuclear Security Summit </a:t>
            </a:r>
          </a:p>
          <a:p>
            <a:pPr>
              <a:defRPr/>
            </a:pPr>
            <a:r>
              <a:rPr lang="en-US" altLang="ja-JP" sz="1600" b="1" dirty="0">
                <a:solidFill>
                  <a:prstClr val="black"/>
                </a:solidFill>
              </a:rPr>
              <a:t>“In particular, through our "ISCN" established in late 2010, Japan will expand its hosting and training of human resources. “</a:t>
            </a:r>
          </a:p>
        </p:txBody>
      </p:sp>
      <p:pic>
        <p:nvPicPr>
          <p:cNvPr id="1027" name="Picture 3" descr="C:\Users\admin\Pictures\NSS2014トリミング.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7562" y="3310566"/>
            <a:ext cx="3386930" cy="1822148"/>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テキスト ボックス 13"/>
          <p:cNvSpPr txBox="1"/>
          <p:nvPr/>
        </p:nvSpPr>
        <p:spPr bwMode="auto">
          <a:xfrm>
            <a:off x="85725" y="4017241"/>
            <a:ext cx="5330033" cy="1124717"/>
          </a:xfrm>
          <a:prstGeom prst="rect">
            <a:avLst/>
          </a:prstGeom>
          <a:noFill/>
          <a:ln>
            <a:noFill/>
          </a:ln>
          <a:extLst/>
        </p:spPr>
        <p:style>
          <a:lnRef idx="2">
            <a:schemeClr val="dk1"/>
          </a:lnRef>
          <a:fillRef idx="1">
            <a:schemeClr val="lt1"/>
          </a:fillRef>
          <a:effectRef idx="0">
            <a:schemeClr val="dk1"/>
          </a:effectRef>
          <a:fontRef idx="minor">
            <a:schemeClr val="dk1"/>
          </a:fontRef>
        </p:style>
        <p:txBody>
          <a:bodyPr wrap="square" lIns="144000" tIns="36000" rIns="0" bIns="72000">
            <a:spAutoFit/>
          </a:bodyPr>
          <a:lstStyle/>
          <a:p>
            <a:pPr>
              <a:defRPr/>
            </a:pPr>
            <a:r>
              <a:rPr lang="en-US" altLang="ja-JP" b="1" dirty="0">
                <a:solidFill>
                  <a:srgbClr val="C00000"/>
                </a:solidFill>
              </a:rPr>
              <a:t>Japan PM Speech at 2014 Nuclear Security Summit </a:t>
            </a:r>
          </a:p>
          <a:p>
            <a:pPr>
              <a:defRPr/>
            </a:pPr>
            <a:r>
              <a:rPr lang="en-US" altLang="ja-JP" sz="1600" b="1" u="sng" dirty="0">
                <a:solidFill>
                  <a:prstClr val="black"/>
                </a:solidFill>
              </a:rPr>
              <a:t>We will further promote research and development activities for leading-edge technologies including nuclear forensics and nuclear detection capabilities at JAEA.</a:t>
            </a:r>
            <a:r>
              <a:rPr lang="en-US" altLang="ja-JP" sz="1600" b="1" dirty="0">
                <a:solidFill>
                  <a:prstClr val="black"/>
                </a:solidFill>
              </a:rPr>
              <a:t> </a:t>
            </a:r>
          </a:p>
        </p:txBody>
      </p:sp>
      <p:sp>
        <p:nvSpPr>
          <p:cNvPr id="2" name="スライド番号プレースホルダー 1"/>
          <p:cNvSpPr>
            <a:spLocks noGrp="1"/>
          </p:cNvSpPr>
          <p:nvPr>
            <p:ph type="sldNum" sz="quarter" idx="12"/>
          </p:nvPr>
        </p:nvSpPr>
        <p:spPr/>
        <p:txBody>
          <a:bodyPr/>
          <a:lstStyle/>
          <a:p>
            <a:pPr>
              <a:defRPr/>
            </a:pPr>
            <a:fld id="{AC2029DB-769A-4A54-BAFF-5643F21FC413}" type="slidenum">
              <a:rPr lang="ja-JP" altLang="en-US" smtClean="0">
                <a:solidFill>
                  <a:prstClr val="white">
                    <a:lumMod val="50000"/>
                  </a:prstClr>
                </a:solidFill>
              </a:rPr>
              <a:pPr>
                <a:defRPr/>
              </a:pPr>
              <a:t>4</a:t>
            </a:fld>
            <a:endParaRPr lang="ja-JP" altLang="en-US" dirty="0">
              <a:solidFill>
                <a:prstClr val="white">
                  <a:lumMod val="50000"/>
                </a:prstClr>
              </a:solidFill>
            </a:endParaRPr>
          </a:p>
        </p:txBody>
      </p:sp>
      <p:pic>
        <p:nvPicPr>
          <p:cNvPr id="15" name="Picture 2" descr="C:\Users\admin\Desktop\00014496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8079" y="5069715"/>
            <a:ext cx="3097019" cy="1663423"/>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テキスト ボックス 15"/>
          <p:cNvSpPr txBox="1"/>
          <p:nvPr/>
        </p:nvSpPr>
        <p:spPr bwMode="auto">
          <a:xfrm>
            <a:off x="3231809" y="5397026"/>
            <a:ext cx="6106194" cy="1293994"/>
          </a:xfrm>
          <a:prstGeom prst="rect">
            <a:avLst/>
          </a:prstGeom>
          <a:noFill/>
          <a:ln>
            <a:noFill/>
          </a:ln>
          <a:extLst/>
        </p:spPr>
        <p:style>
          <a:lnRef idx="2">
            <a:schemeClr val="dk1"/>
          </a:lnRef>
          <a:fillRef idx="1">
            <a:schemeClr val="lt1"/>
          </a:fillRef>
          <a:effectRef idx="0">
            <a:schemeClr val="dk1"/>
          </a:effectRef>
          <a:fontRef idx="minor">
            <a:schemeClr val="dk1"/>
          </a:fontRef>
        </p:style>
        <p:txBody>
          <a:bodyPr wrap="square" lIns="144000" tIns="36000" rIns="0" bIns="72000">
            <a:spAutoFit/>
          </a:bodyPr>
          <a:lstStyle/>
          <a:p>
            <a:pPr>
              <a:defRPr/>
            </a:pPr>
            <a:r>
              <a:rPr lang="en-US" altLang="ja-JP" sz="1700" b="1" dirty="0">
                <a:solidFill>
                  <a:srgbClr val="C00000"/>
                </a:solidFill>
              </a:rPr>
              <a:t>U.S.-Japan Joint Statement</a:t>
            </a:r>
            <a:r>
              <a:rPr lang="ja-JP" altLang="en-US" sz="1700" b="1" dirty="0">
                <a:solidFill>
                  <a:srgbClr val="C00000"/>
                </a:solidFill>
              </a:rPr>
              <a:t> </a:t>
            </a:r>
            <a:r>
              <a:rPr lang="en-US" altLang="ja-JP" sz="1700" b="1" dirty="0">
                <a:solidFill>
                  <a:srgbClr val="C00000"/>
                </a:solidFill>
              </a:rPr>
              <a:t>at 2016 Nuclear Security Summit </a:t>
            </a:r>
          </a:p>
          <a:p>
            <a:pPr>
              <a:defRPr/>
            </a:pPr>
            <a:r>
              <a:rPr lang="en-US" altLang="ja-JP" sz="1500" b="1" dirty="0">
                <a:solidFill>
                  <a:prstClr val="black"/>
                </a:solidFill>
              </a:rPr>
              <a:t>The United States especially applauds the indispensable role which the JAEA’s ISCN is playing in the capacity building of personnel from other countries, particularly those from Asian countries, and expects ISCN to continue to serve as a leading Center of Excellence in this area. </a:t>
            </a:r>
          </a:p>
        </p:txBody>
      </p:sp>
    </p:spTree>
    <p:extLst>
      <p:ext uri="{BB962C8B-B14F-4D97-AF65-F5344CB8AC3E}">
        <p14:creationId xmlns:p14="http://schemas.microsoft.com/office/powerpoint/2010/main" val="38592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47"/>
          <p:cNvSpPr/>
          <p:nvPr/>
        </p:nvSpPr>
        <p:spPr>
          <a:xfrm>
            <a:off x="6189930" y="5224689"/>
            <a:ext cx="2747606" cy="553352"/>
          </a:xfrm>
          <a:prstGeom prst="roundRect">
            <a:avLst>
              <a:gd name="adj" fmla="val 26383"/>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50351" y="1787242"/>
            <a:ext cx="4740505" cy="4306521"/>
          </a:xfrm>
          <a:prstGeom prst="roundRect">
            <a:avLst>
              <a:gd name="adj" fmla="val 911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72647" y="2106856"/>
            <a:ext cx="3881200" cy="311737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1"/>
              </a:solidFill>
            </a:endParaRPr>
          </a:p>
        </p:txBody>
      </p:sp>
      <p:sp>
        <p:nvSpPr>
          <p:cNvPr id="41" name="角丸四角形 40"/>
          <p:cNvSpPr/>
          <p:nvPr/>
        </p:nvSpPr>
        <p:spPr>
          <a:xfrm>
            <a:off x="766532" y="2463086"/>
            <a:ext cx="3234310" cy="2180223"/>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角丸四角形 37"/>
          <p:cNvSpPr/>
          <p:nvPr/>
        </p:nvSpPr>
        <p:spPr>
          <a:xfrm>
            <a:off x="365574" y="698316"/>
            <a:ext cx="4853912" cy="521145"/>
          </a:xfrm>
          <a:prstGeom prst="roundRect">
            <a:avLst>
              <a:gd name="adj" fmla="val 3350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角丸四角形 30"/>
          <p:cNvSpPr/>
          <p:nvPr/>
        </p:nvSpPr>
        <p:spPr>
          <a:xfrm>
            <a:off x="6189930" y="2037553"/>
            <a:ext cx="2747606" cy="1330228"/>
          </a:xfrm>
          <a:prstGeom prst="roundRect">
            <a:avLst>
              <a:gd name="adj" fmla="val 911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6189930" y="3701012"/>
            <a:ext cx="2747606" cy="1243346"/>
          </a:xfrm>
          <a:prstGeom prst="roundRect">
            <a:avLst>
              <a:gd name="adj" fmla="val 911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AC2029DB-769A-4A54-BAFF-5643F21FC413}" type="slidenum">
              <a:rPr lang="ja-JP" altLang="en-US" smtClean="0"/>
              <a:pPr>
                <a:defRPr/>
              </a:pPr>
              <a:t>5</a:t>
            </a:fld>
            <a:endParaRPr lang="ja-JP" altLang="en-US" dirty="0"/>
          </a:p>
        </p:txBody>
      </p:sp>
      <p:sp>
        <p:nvSpPr>
          <p:cNvPr id="4" name="Text Box 4"/>
          <p:cNvSpPr txBox="1">
            <a:spLocks noChangeArrowheads="1"/>
          </p:cNvSpPr>
          <p:nvPr/>
        </p:nvSpPr>
        <p:spPr bwMode="auto">
          <a:xfrm>
            <a:off x="179120" y="174626"/>
            <a:ext cx="8910638" cy="505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2000" tIns="18000" rIns="72000" bIns="1800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3200"/>
              </a:lnSpc>
              <a:spcBef>
                <a:spcPct val="0"/>
              </a:spcBef>
              <a:buFontTx/>
              <a:buNone/>
            </a:pPr>
            <a:r>
              <a:rPr lang="en-US" altLang="ja-JP" sz="3000" b="1" u="sng" dirty="0">
                <a:solidFill>
                  <a:srgbClr val="002060"/>
                </a:solidFill>
                <a:ea typeface="Arial Unicode MS" pitchFamily="50" charset="-128"/>
                <a:cs typeface="Arial Unicode MS" pitchFamily="50" charset="-128"/>
              </a:rPr>
              <a:t>Structure of technology development activities</a:t>
            </a:r>
            <a:endParaRPr lang="ja-JP" altLang="en-US" sz="3000" b="1" u="sng" dirty="0">
              <a:solidFill>
                <a:srgbClr val="002060"/>
              </a:solidFill>
              <a:ea typeface="Arial Unicode MS" pitchFamily="50" charset="-128"/>
              <a:cs typeface="Arial Unicode MS" pitchFamily="50" charset="-128"/>
            </a:endParaRPr>
          </a:p>
        </p:txBody>
      </p:sp>
      <p:sp>
        <p:nvSpPr>
          <p:cNvPr id="6" name="テキスト ボックス 5"/>
          <p:cNvSpPr txBox="1"/>
          <p:nvPr/>
        </p:nvSpPr>
        <p:spPr>
          <a:xfrm>
            <a:off x="659045" y="1458040"/>
            <a:ext cx="901785" cy="523220"/>
          </a:xfrm>
          <a:prstGeom prst="rect">
            <a:avLst/>
          </a:prstGeom>
          <a:solidFill>
            <a:schemeClr val="bg1"/>
          </a:solidFill>
        </p:spPr>
        <p:txBody>
          <a:bodyPr wrap="none" rtlCol="0">
            <a:spAutoFit/>
          </a:bodyPr>
          <a:lstStyle/>
          <a:p>
            <a:r>
              <a:rPr kumimoji="1" lang="en-US" altLang="ja-JP" sz="2800" b="1" dirty="0">
                <a:latin typeface="+mn-lt"/>
              </a:rPr>
              <a:t>JAEA</a:t>
            </a:r>
            <a:endParaRPr kumimoji="1" lang="ja-JP" altLang="en-US" sz="2800" b="1" dirty="0">
              <a:latin typeface="+mn-lt"/>
            </a:endParaRPr>
          </a:p>
        </p:txBody>
      </p:sp>
      <p:sp>
        <p:nvSpPr>
          <p:cNvPr id="7" name="テキスト ボックス 6"/>
          <p:cNvSpPr txBox="1"/>
          <p:nvPr/>
        </p:nvSpPr>
        <p:spPr>
          <a:xfrm>
            <a:off x="1046058" y="1859882"/>
            <a:ext cx="878767" cy="523220"/>
          </a:xfrm>
          <a:prstGeom prst="rect">
            <a:avLst/>
          </a:prstGeom>
          <a:solidFill>
            <a:schemeClr val="bg1"/>
          </a:solidFill>
        </p:spPr>
        <p:txBody>
          <a:bodyPr wrap="none" rtlCol="0">
            <a:spAutoFit/>
          </a:bodyPr>
          <a:lstStyle/>
          <a:p>
            <a:r>
              <a:rPr kumimoji="1" lang="en-US" altLang="ja-JP" sz="2800" b="1" dirty="0">
                <a:latin typeface="+mn-lt"/>
              </a:rPr>
              <a:t>ISCN</a:t>
            </a:r>
            <a:endParaRPr kumimoji="1" lang="ja-JP" altLang="en-US" sz="2800" b="1" dirty="0">
              <a:latin typeface="+mn-lt"/>
            </a:endParaRPr>
          </a:p>
        </p:txBody>
      </p:sp>
      <p:sp>
        <p:nvSpPr>
          <p:cNvPr id="9" name="テキスト ボックス 8"/>
          <p:cNvSpPr txBox="1"/>
          <p:nvPr/>
        </p:nvSpPr>
        <p:spPr>
          <a:xfrm>
            <a:off x="1525654" y="5577473"/>
            <a:ext cx="3327835" cy="523220"/>
          </a:xfrm>
          <a:prstGeom prst="rect">
            <a:avLst/>
          </a:prstGeom>
          <a:noFill/>
        </p:spPr>
        <p:txBody>
          <a:bodyPr wrap="square" rtlCol="0">
            <a:spAutoFit/>
          </a:bodyPr>
          <a:lstStyle/>
          <a:p>
            <a:r>
              <a:rPr lang="en-US" altLang="ja-JP" sz="2800" b="1" dirty="0"/>
              <a:t>NSEC, </a:t>
            </a:r>
            <a:r>
              <a:rPr lang="en-US" altLang="ja-JP" sz="2800" b="1" dirty="0">
                <a:latin typeface="+mn-lt"/>
              </a:rPr>
              <a:t>J-PARC, </a:t>
            </a:r>
            <a:r>
              <a:rPr lang="en-US" altLang="ja-JP" sz="2800" b="1" dirty="0"/>
              <a:t>etc.</a:t>
            </a:r>
            <a:endParaRPr kumimoji="1" lang="ja-JP" altLang="en-US" sz="2800" b="1" dirty="0">
              <a:latin typeface="+mn-lt"/>
            </a:endParaRPr>
          </a:p>
        </p:txBody>
      </p:sp>
      <p:sp>
        <p:nvSpPr>
          <p:cNvPr id="10" name="テキスト ボックス 9"/>
          <p:cNvSpPr txBox="1"/>
          <p:nvPr/>
        </p:nvSpPr>
        <p:spPr>
          <a:xfrm>
            <a:off x="3577094" y="6167406"/>
            <a:ext cx="5360442" cy="584775"/>
          </a:xfrm>
          <a:prstGeom prst="rect">
            <a:avLst/>
          </a:prstGeom>
          <a:noFill/>
        </p:spPr>
        <p:txBody>
          <a:bodyPr wrap="none" rtlCol="0">
            <a:spAutoFit/>
          </a:bodyPr>
          <a:lstStyle/>
          <a:p>
            <a:r>
              <a:rPr kumimoji="1" lang="en-US" altLang="ja-JP" sz="1600" b="1" dirty="0">
                <a:latin typeface="+mn-lt"/>
              </a:rPr>
              <a:t>NSEC (Nuclear science and engineering center of JAEA)</a:t>
            </a:r>
          </a:p>
          <a:p>
            <a:r>
              <a:rPr lang="en-US" altLang="ja-JP" sz="1600" b="1" dirty="0">
                <a:latin typeface="+mn-lt"/>
              </a:rPr>
              <a:t>QST (national  institutes of quantum science and technology)</a:t>
            </a:r>
            <a:endParaRPr kumimoji="1" lang="ja-JP" altLang="en-US" sz="1600" b="1" dirty="0">
              <a:latin typeface="+mn-lt"/>
            </a:endParaRPr>
          </a:p>
        </p:txBody>
      </p:sp>
      <p:sp>
        <p:nvSpPr>
          <p:cNvPr id="11" name="テキスト ボックス 10"/>
          <p:cNvSpPr txBox="1"/>
          <p:nvPr/>
        </p:nvSpPr>
        <p:spPr>
          <a:xfrm>
            <a:off x="6648707" y="3863885"/>
            <a:ext cx="775853" cy="523220"/>
          </a:xfrm>
          <a:prstGeom prst="rect">
            <a:avLst/>
          </a:prstGeom>
          <a:noFill/>
        </p:spPr>
        <p:txBody>
          <a:bodyPr wrap="none" rtlCol="0">
            <a:spAutoFit/>
          </a:bodyPr>
          <a:lstStyle/>
          <a:p>
            <a:r>
              <a:rPr kumimoji="1" lang="en-US" altLang="ja-JP" sz="2800" b="1" dirty="0">
                <a:latin typeface="+mn-lt"/>
              </a:rPr>
              <a:t>QST</a:t>
            </a:r>
            <a:endParaRPr kumimoji="1" lang="ja-JP" altLang="en-US" sz="2800" b="1" dirty="0">
              <a:latin typeface="+mn-lt"/>
            </a:endParaRPr>
          </a:p>
        </p:txBody>
      </p:sp>
      <p:sp>
        <p:nvSpPr>
          <p:cNvPr id="12" name="テキスト ボックス 11"/>
          <p:cNvSpPr txBox="1"/>
          <p:nvPr/>
        </p:nvSpPr>
        <p:spPr>
          <a:xfrm>
            <a:off x="6648707" y="4292454"/>
            <a:ext cx="1938672" cy="523220"/>
          </a:xfrm>
          <a:prstGeom prst="rect">
            <a:avLst/>
          </a:prstGeom>
          <a:noFill/>
        </p:spPr>
        <p:txBody>
          <a:bodyPr wrap="none" rtlCol="0">
            <a:spAutoFit/>
          </a:bodyPr>
          <a:lstStyle/>
          <a:p>
            <a:r>
              <a:rPr kumimoji="1" lang="en-US" altLang="ja-JP" sz="2800" b="1" dirty="0">
                <a:latin typeface="+mn-lt"/>
              </a:rPr>
              <a:t>Universities</a:t>
            </a:r>
            <a:endParaRPr kumimoji="1" lang="ja-JP" altLang="en-US" sz="2800" b="1" dirty="0">
              <a:latin typeface="+mn-lt"/>
            </a:endParaRPr>
          </a:p>
        </p:txBody>
      </p:sp>
      <p:sp>
        <p:nvSpPr>
          <p:cNvPr id="13" name="テキスト ボックス 12"/>
          <p:cNvSpPr txBox="1"/>
          <p:nvPr/>
        </p:nvSpPr>
        <p:spPr>
          <a:xfrm>
            <a:off x="6731779" y="2844560"/>
            <a:ext cx="1153521" cy="523220"/>
          </a:xfrm>
          <a:prstGeom prst="rect">
            <a:avLst/>
          </a:prstGeom>
          <a:noFill/>
        </p:spPr>
        <p:txBody>
          <a:bodyPr wrap="none" rtlCol="0">
            <a:spAutoFit/>
          </a:bodyPr>
          <a:lstStyle/>
          <a:p>
            <a:r>
              <a:rPr kumimoji="1" lang="en-US" altLang="ja-JP" sz="2800" b="1" dirty="0">
                <a:latin typeface="+mn-lt"/>
              </a:rPr>
              <a:t>EC-JRC</a:t>
            </a:r>
            <a:endParaRPr kumimoji="1" lang="ja-JP" altLang="en-US" sz="2800" b="1" dirty="0">
              <a:latin typeface="+mn-lt"/>
            </a:endParaRPr>
          </a:p>
        </p:txBody>
      </p:sp>
      <p:sp>
        <p:nvSpPr>
          <p:cNvPr id="14" name="テキスト ボックス 13"/>
          <p:cNvSpPr txBox="1"/>
          <p:nvPr/>
        </p:nvSpPr>
        <p:spPr>
          <a:xfrm>
            <a:off x="6697318" y="2375651"/>
            <a:ext cx="1385316" cy="523220"/>
          </a:xfrm>
          <a:prstGeom prst="rect">
            <a:avLst/>
          </a:prstGeom>
          <a:noFill/>
        </p:spPr>
        <p:txBody>
          <a:bodyPr wrap="none" rtlCol="0">
            <a:spAutoFit/>
          </a:bodyPr>
          <a:lstStyle/>
          <a:p>
            <a:r>
              <a:rPr kumimoji="1" lang="en-US" altLang="ja-JP" sz="2800" b="1" dirty="0">
                <a:latin typeface="+mn-lt"/>
              </a:rPr>
              <a:t>US/DOE</a:t>
            </a:r>
            <a:endParaRPr kumimoji="1" lang="ja-JP" altLang="en-US" sz="2800" b="1" dirty="0">
              <a:latin typeface="+mn-lt"/>
            </a:endParaRPr>
          </a:p>
        </p:txBody>
      </p:sp>
      <p:sp>
        <p:nvSpPr>
          <p:cNvPr id="15" name="テキスト ボックス 14"/>
          <p:cNvSpPr txBox="1"/>
          <p:nvPr/>
        </p:nvSpPr>
        <p:spPr>
          <a:xfrm>
            <a:off x="946688" y="2891158"/>
            <a:ext cx="2375843" cy="461665"/>
          </a:xfrm>
          <a:prstGeom prst="rect">
            <a:avLst/>
          </a:prstGeom>
          <a:noFill/>
        </p:spPr>
        <p:txBody>
          <a:bodyPr wrap="none" rtlCol="0">
            <a:spAutoFit/>
          </a:bodyPr>
          <a:lstStyle/>
          <a:p>
            <a:r>
              <a:rPr kumimoji="1" lang="en-US" altLang="ja-JP" sz="2400" b="1" u="sng" dirty="0">
                <a:solidFill>
                  <a:srgbClr val="0000FF"/>
                </a:solidFill>
                <a:latin typeface="+mn-lt"/>
              </a:rPr>
              <a:t>Nuclear forensics</a:t>
            </a:r>
            <a:endParaRPr kumimoji="1" lang="ja-JP" altLang="en-US" sz="2400" b="1" u="sng" dirty="0">
              <a:solidFill>
                <a:srgbClr val="0000FF"/>
              </a:solidFill>
              <a:latin typeface="+mn-lt"/>
            </a:endParaRPr>
          </a:p>
        </p:txBody>
      </p:sp>
      <p:sp>
        <p:nvSpPr>
          <p:cNvPr id="16" name="テキスト ボックス 15"/>
          <p:cNvSpPr txBox="1"/>
          <p:nvPr/>
        </p:nvSpPr>
        <p:spPr>
          <a:xfrm>
            <a:off x="928305" y="3359753"/>
            <a:ext cx="2592889" cy="461665"/>
          </a:xfrm>
          <a:prstGeom prst="rect">
            <a:avLst/>
          </a:prstGeom>
          <a:noFill/>
        </p:spPr>
        <p:txBody>
          <a:bodyPr wrap="none" rtlCol="0">
            <a:spAutoFit/>
          </a:bodyPr>
          <a:lstStyle/>
          <a:p>
            <a:r>
              <a:rPr kumimoji="1" lang="en-US" altLang="ja-JP" sz="2400" b="1" u="sng" dirty="0">
                <a:solidFill>
                  <a:srgbClr val="FF0000"/>
                </a:solidFill>
                <a:latin typeface="+mn-lt"/>
              </a:rPr>
              <a:t>Nuclear detection/</a:t>
            </a:r>
          </a:p>
        </p:txBody>
      </p:sp>
      <p:sp>
        <p:nvSpPr>
          <p:cNvPr id="17" name="テキスト ボックス 16"/>
          <p:cNvSpPr txBox="1"/>
          <p:nvPr/>
        </p:nvSpPr>
        <p:spPr>
          <a:xfrm>
            <a:off x="960585" y="4643309"/>
            <a:ext cx="1049711" cy="461665"/>
          </a:xfrm>
          <a:prstGeom prst="rect">
            <a:avLst/>
          </a:prstGeom>
          <a:noFill/>
        </p:spPr>
        <p:txBody>
          <a:bodyPr wrap="none" rtlCol="0">
            <a:spAutoFit/>
          </a:bodyPr>
          <a:lstStyle/>
          <a:p>
            <a:r>
              <a:rPr kumimoji="1" lang="en-US" altLang="ja-JP" sz="2400" b="1" dirty="0">
                <a:solidFill>
                  <a:srgbClr val="0000FF"/>
                </a:solidFill>
                <a:latin typeface="+mn-lt"/>
              </a:rPr>
              <a:t>Others</a:t>
            </a:r>
            <a:endParaRPr kumimoji="1" lang="ja-JP" altLang="en-US" sz="2400" b="1" dirty="0">
              <a:solidFill>
                <a:srgbClr val="0000FF"/>
              </a:solidFill>
              <a:latin typeface="+mn-lt"/>
            </a:endParaRPr>
          </a:p>
        </p:txBody>
      </p:sp>
      <p:sp>
        <p:nvSpPr>
          <p:cNvPr id="19" name="正方形/長方形 18"/>
          <p:cNvSpPr/>
          <p:nvPr/>
        </p:nvSpPr>
        <p:spPr>
          <a:xfrm>
            <a:off x="1677709" y="3650234"/>
            <a:ext cx="2090701" cy="461665"/>
          </a:xfrm>
          <a:prstGeom prst="rect">
            <a:avLst/>
          </a:prstGeom>
        </p:spPr>
        <p:txBody>
          <a:bodyPr wrap="none">
            <a:spAutoFit/>
          </a:bodyPr>
          <a:lstStyle/>
          <a:p>
            <a:pPr lvl="0"/>
            <a:r>
              <a:rPr lang="en-US" altLang="ja-JP" sz="2400" b="1" u="sng" dirty="0">
                <a:solidFill>
                  <a:srgbClr val="FF0000"/>
                </a:solidFill>
                <a:latin typeface="Calibri"/>
              </a:rPr>
              <a:t>measurements</a:t>
            </a:r>
            <a:endParaRPr lang="ja-JP" altLang="en-US" sz="2400" b="1" u="sng" dirty="0">
              <a:solidFill>
                <a:srgbClr val="FF0000"/>
              </a:solidFill>
              <a:latin typeface="Calibri"/>
            </a:endParaRPr>
          </a:p>
        </p:txBody>
      </p:sp>
      <p:cxnSp>
        <p:nvCxnSpPr>
          <p:cNvPr id="26" name="直線矢印コネクタ 25"/>
          <p:cNvCxnSpPr>
            <a:cxnSpLocks/>
          </p:cNvCxnSpPr>
          <p:nvPr/>
        </p:nvCxnSpPr>
        <p:spPr>
          <a:xfrm>
            <a:off x="2878756" y="4318623"/>
            <a:ext cx="0" cy="102135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363057" y="3439402"/>
            <a:ext cx="1578445" cy="523220"/>
          </a:xfrm>
          <a:prstGeom prst="rect">
            <a:avLst/>
          </a:prstGeom>
          <a:solidFill>
            <a:schemeClr val="bg1"/>
          </a:solidFill>
        </p:spPr>
        <p:txBody>
          <a:bodyPr wrap="none" rtlCol="0">
            <a:spAutoFit/>
          </a:bodyPr>
          <a:lstStyle/>
          <a:p>
            <a:r>
              <a:rPr kumimoji="1" lang="en-US" altLang="ja-JP" sz="2800" b="1" dirty="0">
                <a:latin typeface="+mn-lt"/>
              </a:rPr>
              <a:t>Domestic</a:t>
            </a:r>
            <a:endParaRPr kumimoji="1" lang="ja-JP" altLang="en-US" sz="2800" b="1" dirty="0">
              <a:latin typeface="+mn-lt"/>
            </a:endParaRPr>
          </a:p>
        </p:txBody>
      </p:sp>
      <p:sp>
        <p:nvSpPr>
          <p:cNvPr id="33" name="テキスト ボックス 32"/>
          <p:cNvSpPr txBox="1"/>
          <p:nvPr/>
        </p:nvSpPr>
        <p:spPr>
          <a:xfrm>
            <a:off x="6400334" y="1804972"/>
            <a:ext cx="2130904" cy="523220"/>
          </a:xfrm>
          <a:prstGeom prst="rect">
            <a:avLst/>
          </a:prstGeom>
          <a:solidFill>
            <a:schemeClr val="bg1"/>
          </a:solidFill>
        </p:spPr>
        <p:txBody>
          <a:bodyPr wrap="none" rtlCol="0">
            <a:spAutoFit/>
          </a:bodyPr>
          <a:lstStyle/>
          <a:p>
            <a:r>
              <a:rPr kumimoji="1" lang="en-US" altLang="ja-JP" sz="2800" b="1" dirty="0">
                <a:latin typeface="+mn-lt"/>
              </a:rPr>
              <a:t>International</a:t>
            </a:r>
            <a:endParaRPr kumimoji="1" lang="ja-JP" altLang="en-US" sz="2800" b="1" dirty="0">
              <a:latin typeface="+mn-lt"/>
            </a:endParaRPr>
          </a:p>
        </p:txBody>
      </p:sp>
      <p:cxnSp>
        <p:nvCxnSpPr>
          <p:cNvPr id="34" name="直線矢印コネクタ 33"/>
          <p:cNvCxnSpPr/>
          <p:nvPr/>
        </p:nvCxnSpPr>
        <p:spPr>
          <a:xfrm>
            <a:off x="5231875" y="4318623"/>
            <a:ext cx="826196" cy="0"/>
          </a:xfrm>
          <a:prstGeom prst="straightConnector1">
            <a:avLst/>
          </a:prstGeom>
          <a:ln w="5715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5231875" y="2647389"/>
            <a:ext cx="826196" cy="0"/>
          </a:xfrm>
          <a:prstGeom prst="straightConnector1">
            <a:avLst/>
          </a:prstGeom>
          <a:ln w="5715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629577" y="655113"/>
            <a:ext cx="4705134" cy="523220"/>
          </a:xfrm>
          <a:prstGeom prst="rect">
            <a:avLst/>
          </a:prstGeom>
          <a:noFill/>
        </p:spPr>
        <p:txBody>
          <a:bodyPr wrap="none" rtlCol="0">
            <a:spAutoFit/>
          </a:bodyPr>
          <a:lstStyle/>
          <a:p>
            <a:r>
              <a:rPr kumimoji="1" lang="en-US" altLang="ja-JP" sz="2800" b="1" dirty="0">
                <a:latin typeface="+mn-lt"/>
              </a:rPr>
              <a:t>MEXT (Japanese government)</a:t>
            </a:r>
            <a:endParaRPr kumimoji="1" lang="ja-JP" altLang="en-US" sz="2800" b="1" dirty="0">
              <a:latin typeface="+mn-lt"/>
            </a:endParaRPr>
          </a:p>
        </p:txBody>
      </p:sp>
      <p:sp>
        <p:nvSpPr>
          <p:cNvPr id="46" name="テキスト ボックス 45"/>
          <p:cNvSpPr txBox="1"/>
          <p:nvPr/>
        </p:nvSpPr>
        <p:spPr>
          <a:xfrm>
            <a:off x="6839348" y="5239755"/>
            <a:ext cx="887231" cy="523220"/>
          </a:xfrm>
          <a:prstGeom prst="rect">
            <a:avLst/>
          </a:prstGeom>
          <a:noFill/>
        </p:spPr>
        <p:txBody>
          <a:bodyPr wrap="none" rtlCol="0">
            <a:spAutoFit/>
          </a:bodyPr>
          <a:lstStyle/>
          <a:p>
            <a:r>
              <a:rPr kumimoji="1" lang="en-US" altLang="ja-JP" sz="2800" b="1" dirty="0">
                <a:latin typeface="+mn-lt"/>
              </a:rPr>
              <a:t>IAEA</a:t>
            </a:r>
            <a:endParaRPr kumimoji="1" lang="ja-JP" altLang="en-US" sz="2800" b="1" dirty="0">
              <a:latin typeface="+mn-lt"/>
            </a:endParaRPr>
          </a:p>
        </p:txBody>
      </p:sp>
      <p:cxnSp>
        <p:nvCxnSpPr>
          <p:cNvPr id="47" name="直線矢印コネクタ 46"/>
          <p:cNvCxnSpPr/>
          <p:nvPr/>
        </p:nvCxnSpPr>
        <p:spPr>
          <a:xfrm>
            <a:off x="5206519" y="5466128"/>
            <a:ext cx="826196" cy="0"/>
          </a:xfrm>
          <a:prstGeom prst="straightConnector1">
            <a:avLst/>
          </a:prstGeom>
          <a:ln w="57150">
            <a:solidFill>
              <a:schemeClr val="accent5">
                <a:lumMod val="60000"/>
                <a:lumOff val="40000"/>
              </a:schemeClr>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928306" y="2417658"/>
            <a:ext cx="2375843" cy="461665"/>
          </a:xfrm>
          <a:prstGeom prst="rect">
            <a:avLst/>
          </a:prstGeom>
          <a:noFill/>
        </p:spPr>
        <p:txBody>
          <a:bodyPr wrap="none" rtlCol="0">
            <a:spAutoFit/>
          </a:bodyPr>
          <a:lstStyle/>
          <a:p>
            <a:r>
              <a:rPr lang="en-US" altLang="ja-JP" sz="2400" b="1" u="sng" dirty="0">
                <a:solidFill>
                  <a:srgbClr val="0000FF"/>
                </a:solidFill>
                <a:latin typeface="+mn-lt"/>
              </a:rPr>
              <a:t>Capacity building</a:t>
            </a:r>
            <a:endParaRPr kumimoji="1" lang="ja-JP" altLang="en-US" sz="2400" b="1" u="sng" dirty="0">
              <a:solidFill>
                <a:srgbClr val="0000FF"/>
              </a:solidFill>
              <a:latin typeface="+mn-lt"/>
            </a:endParaRPr>
          </a:p>
        </p:txBody>
      </p:sp>
      <p:sp>
        <p:nvSpPr>
          <p:cNvPr id="23" name="角丸四角形 22"/>
          <p:cNvSpPr/>
          <p:nvPr/>
        </p:nvSpPr>
        <p:spPr>
          <a:xfrm>
            <a:off x="928305" y="3381240"/>
            <a:ext cx="2840105" cy="7598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786533" y="1247879"/>
            <a:ext cx="2702984" cy="400110"/>
          </a:xfrm>
          <a:prstGeom prst="rect">
            <a:avLst/>
          </a:prstGeom>
          <a:noFill/>
        </p:spPr>
        <p:txBody>
          <a:bodyPr wrap="none" rtlCol="0">
            <a:spAutoFit/>
          </a:bodyPr>
          <a:lstStyle/>
          <a:p>
            <a:r>
              <a:rPr kumimoji="1" lang="en-US" altLang="ja-JP" sz="2000" b="1" dirty="0"/>
              <a:t>support of subsidiary</a:t>
            </a:r>
            <a:endParaRPr kumimoji="1" lang="ja-JP" altLang="en-US" sz="2000" b="1" dirty="0"/>
          </a:p>
        </p:txBody>
      </p:sp>
      <p:sp>
        <p:nvSpPr>
          <p:cNvPr id="29" name="テキスト ボックス 28"/>
          <p:cNvSpPr txBox="1"/>
          <p:nvPr/>
        </p:nvSpPr>
        <p:spPr>
          <a:xfrm>
            <a:off x="1022667" y="5224234"/>
            <a:ext cx="3148619" cy="400110"/>
          </a:xfrm>
          <a:prstGeom prst="rect">
            <a:avLst/>
          </a:prstGeom>
          <a:noFill/>
        </p:spPr>
        <p:txBody>
          <a:bodyPr wrap="none" rtlCol="0">
            <a:spAutoFit/>
          </a:bodyPr>
          <a:lstStyle/>
          <a:p>
            <a:r>
              <a:rPr kumimoji="1" lang="en-US" altLang="ja-JP" sz="2000" b="1" dirty="0">
                <a:solidFill>
                  <a:srgbClr val="0000FF"/>
                </a:solidFill>
              </a:rPr>
              <a:t>research sectors in JAEA</a:t>
            </a:r>
            <a:endParaRPr kumimoji="1" lang="ja-JP" altLang="en-US" sz="2000" b="1" dirty="0">
              <a:solidFill>
                <a:srgbClr val="0000FF"/>
              </a:solidFill>
            </a:endParaRPr>
          </a:p>
        </p:txBody>
      </p:sp>
      <p:sp>
        <p:nvSpPr>
          <p:cNvPr id="32" name="テキスト ボックス 31"/>
          <p:cNvSpPr txBox="1"/>
          <p:nvPr/>
        </p:nvSpPr>
        <p:spPr>
          <a:xfrm>
            <a:off x="5919179" y="1330277"/>
            <a:ext cx="2234907" cy="461665"/>
          </a:xfrm>
          <a:prstGeom prst="rect">
            <a:avLst/>
          </a:prstGeom>
          <a:noFill/>
        </p:spPr>
        <p:txBody>
          <a:bodyPr wrap="none" rtlCol="0">
            <a:spAutoFit/>
          </a:bodyPr>
          <a:lstStyle/>
          <a:p>
            <a:r>
              <a:rPr kumimoji="1" lang="en-US" altLang="ja-JP" sz="2400" b="1" dirty="0"/>
              <a:t>Collaborations</a:t>
            </a:r>
            <a:endParaRPr kumimoji="1" lang="ja-JP" altLang="en-US" sz="2400" b="1" dirty="0"/>
          </a:p>
        </p:txBody>
      </p:sp>
      <p:cxnSp>
        <p:nvCxnSpPr>
          <p:cNvPr id="39" name="直線矢印コネクタ 38"/>
          <p:cNvCxnSpPr>
            <a:cxnSpLocks/>
          </p:cNvCxnSpPr>
          <p:nvPr/>
        </p:nvCxnSpPr>
        <p:spPr>
          <a:xfrm>
            <a:off x="2827956" y="1361752"/>
            <a:ext cx="0" cy="102135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977308" y="4181644"/>
            <a:ext cx="1049711" cy="461665"/>
          </a:xfrm>
          <a:prstGeom prst="rect">
            <a:avLst/>
          </a:prstGeom>
          <a:noFill/>
        </p:spPr>
        <p:txBody>
          <a:bodyPr wrap="none" rtlCol="0">
            <a:spAutoFit/>
          </a:bodyPr>
          <a:lstStyle/>
          <a:p>
            <a:r>
              <a:rPr kumimoji="1" lang="en-US" altLang="ja-JP" sz="2400" b="1" dirty="0">
                <a:solidFill>
                  <a:srgbClr val="0000FF"/>
                </a:solidFill>
                <a:latin typeface="+mn-lt"/>
              </a:rPr>
              <a:t>Others</a:t>
            </a:r>
            <a:endParaRPr kumimoji="1" lang="ja-JP" altLang="en-US" sz="2400" b="1" dirty="0">
              <a:solidFill>
                <a:srgbClr val="0000FF"/>
              </a:solidFill>
              <a:latin typeface="+mn-lt"/>
            </a:endParaRPr>
          </a:p>
        </p:txBody>
      </p:sp>
    </p:spTree>
    <p:extLst>
      <p:ext uri="{BB962C8B-B14F-4D97-AF65-F5344CB8AC3E}">
        <p14:creationId xmlns:p14="http://schemas.microsoft.com/office/powerpoint/2010/main" val="114315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42869" y="268448"/>
            <a:ext cx="7888698" cy="523220"/>
          </a:xfrm>
          <a:prstGeom prst="rect">
            <a:avLst/>
          </a:prstGeom>
          <a:noFill/>
        </p:spPr>
        <p:txBody>
          <a:bodyPr wrap="none" rtlCol="0">
            <a:spAutoFit/>
          </a:bodyPr>
          <a:lstStyle/>
          <a:p>
            <a:r>
              <a:rPr kumimoji="1" lang="en-US" altLang="ja-JP" sz="2800" b="1" dirty="0">
                <a:solidFill>
                  <a:srgbClr val="0000FF"/>
                </a:solidFill>
              </a:rPr>
              <a:t>Basic concepts for technological development</a:t>
            </a:r>
            <a:endParaRPr kumimoji="1" lang="ja-JP" altLang="en-US" sz="2800" b="1" dirty="0">
              <a:solidFill>
                <a:srgbClr val="0000FF"/>
              </a:solidFill>
            </a:endParaRPr>
          </a:p>
        </p:txBody>
      </p:sp>
      <p:sp>
        <p:nvSpPr>
          <p:cNvPr id="4" name="テキスト ボックス 3"/>
          <p:cNvSpPr txBox="1"/>
          <p:nvPr/>
        </p:nvSpPr>
        <p:spPr>
          <a:xfrm>
            <a:off x="553795" y="981212"/>
            <a:ext cx="8439285" cy="502291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altLang="ja-JP" sz="2400" u="sng" dirty="0"/>
              <a:t>Technological developments is based on JAEA’s advantages</a:t>
            </a:r>
            <a:r>
              <a:rPr lang="en-US" altLang="ja-JP" sz="2400" dirty="0"/>
              <a:t>, </a:t>
            </a:r>
            <a:r>
              <a:rPr lang="en-US" altLang="ja-JP" sz="2000" dirty="0"/>
              <a:t>such as knowledges, experiences, basic technologies, nuclear and radioactive materials, and facilities.</a:t>
            </a:r>
            <a:endParaRPr lang="en-US" altLang="ja-JP" sz="2400" dirty="0"/>
          </a:p>
          <a:p>
            <a:pPr marL="285750" indent="-285750">
              <a:lnSpc>
                <a:spcPct val="90000"/>
              </a:lnSpc>
              <a:buFont typeface="Arial" panose="020B0604020202020204" pitchFamily="34" charset="0"/>
              <a:buChar char="•"/>
            </a:pPr>
            <a:r>
              <a:rPr lang="en-US" altLang="ja-JP" sz="2400" dirty="0"/>
              <a:t>Topics and needs are chosen by using international survey and its analysis.</a:t>
            </a:r>
          </a:p>
          <a:p>
            <a:pPr marL="285750" indent="-285750">
              <a:lnSpc>
                <a:spcPct val="90000"/>
              </a:lnSpc>
              <a:buFont typeface="Arial" panose="020B0604020202020204" pitchFamily="34" charset="0"/>
              <a:buChar char="•"/>
            </a:pPr>
            <a:r>
              <a:rPr lang="en-US" altLang="ja-JP" sz="2400" dirty="0"/>
              <a:t>Technological development are implemented basically under an international co</a:t>
            </a:r>
            <a:r>
              <a:rPr kumimoji="1" lang="en-US" altLang="ja-JP" sz="2400" dirty="0"/>
              <a:t>llaboration with the partner DOE-NNSA (US National Laboratory under DOE) or EC-JRC. </a:t>
            </a:r>
          </a:p>
          <a:p>
            <a:pPr marL="285750" indent="-285750">
              <a:lnSpc>
                <a:spcPct val="90000"/>
              </a:lnSpc>
              <a:buFont typeface="Arial" panose="020B0604020202020204" pitchFamily="34" charset="0"/>
              <a:buChar char="•"/>
            </a:pPr>
            <a:r>
              <a:rPr kumimoji="1" lang="en-US" altLang="ja-JP" sz="2400" dirty="0"/>
              <a:t>The topics of are chosen for relatively large scale </a:t>
            </a:r>
            <a:r>
              <a:rPr lang="en-US" altLang="ja-JP" sz="2400" dirty="0"/>
              <a:t>development </a:t>
            </a:r>
            <a:r>
              <a:rPr kumimoji="1" lang="en-US" altLang="ja-JP" sz="2400" dirty="0"/>
              <a:t>and those of </a:t>
            </a:r>
            <a:r>
              <a:rPr lang="en-US" altLang="ja-JP" sz="2400" dirty="0"/>
              <a:t>low </a:t>
            </a:r>
            <a:r>
              <a:rPr kumimoji="1" lang="en-US" altLang="ja-JP" sz="2400" dirty="0"/>
              <a:t>technology readiness level</a:t>
            </a:r>
          </a:p>
          <a:p>
            <a:pPr marL="285750" indent="-285750">
              <a:lnSpc>
                <a:spcPct val="90000"/>
              </a:lnSpc>
              <a:buFont typeface="Arial" panose="020B0604020202020204" pitchFamily="34" charset="0"/>
              <a:buChar char="•"/>
            </a:pPr>
            <a:r>
              <a:rPr lang="en-US" altLang="ja-JP" sz="2400" dirty="0"/>
              <a:t>R&amp;D are on ...</a:t>
            </a:r>
          </a:p>
          <a:p>
            <a:pPr marL="742950" lvl="1" indent="-285750">
              <a:lnSpc>
                <a:spcPct val="90000"/>
              </a:lnSpc>
              <a:buFont typeface="Wingdings" panose="05000000000000000000" pitchFamily="2" charset="2"/>
              <a:buChar char="ü"/>
            </a:pPr>
            <a:r>
              <a:rPr lang="en-US" altLang="ja-JP" sz="2400" dirty="0"/>
              <a:t>core technology development</a:t>
            </a:r>
          </a:p>
          <a:p>
            <a:pPr marL="742950" lvl="1" indent="-285750">
              <a:lnSpc>
                <a:spcPct val="90000"/>
              </a:lnSpc>
              <a:buFont typeface="Wingdings" panose="05000000000000000000" pitchFamily="2" charset="2"/>
              <a:buChar char="ü"/>
            </a:pPr>
            <a:r>
              <a:rPr lang="en-US" altLang="ja-JP" sz="2400" dirty="0"/>
              <a:t>model system development </a:t>
            </a:r>
          </a:p>
          <a:p>
            <a:pPr marL="742950" lvl="1" indent="-285750">
              <a:lnSpc>
                <a:spcPct val="90000"/>
              </a:lnSpc>
              <a:buFont typeface="Wingdings" panose="05000000000000000000" pitchFamily="2" charset="2"/>
              <a:buChar char="ü"/>
            </a:pPr>
            <a:r>
              <a:rPr lang="en-US" altLang="ja-JP" sz="2400" dirty="0"/>
              <a:t>performance test and demonstration experiment </a:t>
            </a:r>
          </a:p>
          <a:p>
            <a:pPr marL="742950" lvl="1" indent="-285750">
              <a:lnSpc>
                <a:spcPct val="90000"/>
              </a:lnSpc>
              <a:buFont typeface="Wingdings" panose="05000000000000000000" pitchFamily="2" charset="2"/>
              <a:buChar char="ü"/>
            </a:pPr>
            <a:r>
              <a:rPr kumimoji="1" lang="en-US" altLang="ja-JP" sz="2400" dirty="0"/>
              <a:t>nuclear data </a:t>
            </a:r>
            <a:r>
              <a:rPr lang="en-US" altLang="ja-JP" sz="2400" dirty="0"/>
              <a:t>measurement (not yet implemented)</a:t>
            </a:r>
            <a:r>
              <a:rPr kumimoji="1" lang="en-US" altLang="ja-JP" sz="2400" dirty="0"/>
              <a:t>  </a:t>
            </a:r>
            <a:endParaRPr kumimoji="1" lang="ja-JP" altLang="en-US" sz="2400" dirty="0"/>
          </a:p>
        </p:txBody>
      </p:sp>
    </p:spTree>
    <p:extLst>
      <p:ext uri="{BB962C8B-B14F-4D97-AF65-F5344CB8AC3E}">
        <p14:creationId xmlns:p14="http://schemas.microsoft.com/office/powerpoint/2010/main" val="40902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上下矢印 3"/>
          <p:cNvSpPr/>
          <p:nvPr/>
        </p:nvSpPr>
        <p:spPr>
          <a:xfrm flipH="1">
            <a:off x="6503965" y="3127762"/>
            <a:ext cx="1389679" cy="2943903"/>
          </a:xfrm>
          <a:prstGeom prst="upDownArrow">
            <a:avLst/>
          </a:prstGeom>
          <a:gradFill flip="none" rotWithShape="1">
            <a:gsLst>
              <a:gs pos="0">
                <a:srgbClr val="FFFF00">
                  <a:alpha val="52000"/>
                </a:srgbClr>
              </a:gs>
              <a:gs pos="50000">
                <a:srgbClr val="FFC000">
                  <a:alpha val="56000"/>
                </a:srgbClr>
              </a:gs>
              <a:gs pos="100000">
                <a:srgbClr val="FF0000">
                  <a:alpha val="5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6538363" y="841850"/>
            <a:ext cx="2373393" cy="3904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2000"/>
          </a:p>
        </p:txBody>
      </p:sp>
      <p:sp>
        <p:nvSpPr>
          <p:cNvPr id="32" name="角丸四角形 31"/>
          <p:cNvSpPr/>
          <p:nvPr/>
        </p:nvSpPr>
        <p:spPr>
          <a:xfrm>
            <a:off x="6531455" y="1257981"/>
            <a:ext cx="2373393" cy="3904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2000"/>
          </a:p>
        </p:txBody>
      </p:sp>
      <p:sp>
        <p:nvSpPr>
          <p:cNvPr id="33" name="角丸四角形 32"/>
          <p:cNvSpPr/>
          <p:nvPr/>
        </p:nvSpPr>
        <p:spPr>
          <a:xfrm>
            <a:off x="6531455" y="1674112"/>
            <a:ext cx="2373393" cy="3904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2000"/>
          </a:p>
        </p:txBody>
      </p:sp>
      <p:sp>
        <p:nvSpPr>
          <p:cNvPr id="34" name="角丸四角形 33"/>
          <p:cNvSpPr/>
          <p:nvPr/>
        </p:nvSpPr>
        <p:spPr>
          <a:xfrm>
            <a:off x="6538363" y="2090243"/>
            <a:ext cx="2373393" cy="3904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2000"/>
          </a:p>
        </p:txBody>
      </p:sp>
      <p:grpSp>
        <p:nvGrpSpPr>
          <p:cNvPr id="21" name="グループ化 20"/>
          <p:cNvGrpSpPr/>
          <p:nvPr/>
        </p:nvGrpSpPr>
        <p:grpSpPr>
          <a:xfrm>
            <a:off x="1775622" y="1195812"/>
            <a:ext cx="3443809" cy="5389345"/>
            <a:chOff x="41948" y="822330"/>
            <a:chExt cx="3852714" cy="5885439"/>
          </a:xfrm>
        </p:grpSpPr>
        <p:sp>
          <p:nvSpPr>
            <p:cNvPr id="24" name="ホームベース 23"/>
            <p:cNvSpPr/>
            <p:nvPr/>
          </p:nvSpPr>
          <p:spPr>
            <a:xfrm rot="16200000">
              <a:off x="1223993" y="-345851"/>
              <a:ext cx="1502487" cy="3838850"/>
            </a:xfrm>
            <a:prstGeom prst="homePlate">
              <a:avLst>
                <a:gd name="adj" fmla="val 25048"/>
              </a:avLst>
            </a:prstGeom>
            <a:solidFill>
              <a:schemeClr val="accent6">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ホームベース 24"/>
            <p:cNvSpPr/>
            <p:nvPr/>
          </p:nvSpPr>
          <p:spPr>
            <a:xfrm rot="16200000">
              <a:off x="1223992" y="775667"/>
              <a:ext cx="1502487" cy="3838850"/>
            </a:xfrm>
            <a:prstGeom prst="homePlate">
              <a:avLst>
                <a:gd name="adj" fmla="val 25048"/>
              </a:avLst>
            </a:pr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ホームベース 25"/>
            <p:cNvSpPr/>
            <p:nvPr/>
          </p:nvSpPr>
          <p:spPr>
            <a:xfrm rot="16200000">
              <a:off x="1223990" y="1857824"/>
              <a:ext cx="1502487" cy="3838850"/>
            </a:xfrm>
            <a:prstGeom prst="homePlate">
              <a:avLst>
                <a:gd name="adj" fmla="val 25048"/>
              </a:avLst>
            </a:pr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ホームベース 26"/>
            <p:cNvSpPr/>
            <p:nvPr/>
          </p:nvSpPr>
          <p:spPr>
            <a:xfrm rot="16200000">
              <a:off x="1210129" y="2915583"/>
              <a:ext cx="1502487" cy="3838850"/>
            </a:xfrm>
            <a:prstGeom prst="homePlate">
              <a:avLst>
                <a:gd name="adj" fmla="val 25048"/>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ホームベース 28"/>
            <p:cNvSpPr/>
            <p:nvPr/>
          </p:nvSpPr>
          <p:spPr>
            <a:xfrm rot="16200000">
              <a:off x="1217059" y="4037101"/>
              <a:ext cx="1502487" cy="3838850"/>
            </a:xfrm>
            <a:prstGeom prst="homePlate">
              <a:avLst>
                <a:gd name="adj" fmla="val 25048"/>
              </a:avLst>
            </a:pr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 name="スライド番号プレースホルダー 1"/>
          <p:cNvSpPr>
            <a:spLocks noGrp="1"/>
          </p:cNvSpPr>
          <p:nvPr>
            <p:ph type="sldNum" sz="quarter" idx="12"/>
          </p:nvPr>
        </p:nvSpPr>
        <p:spPr/>
        <p:txBody>
          <a:bodyPr/>
          <a:lstStyle/>
          <a:p>
            <a:pPr>
              <a:defRPr/>
            </a:pPr>
            <a:fld id="{AC2029DB-769A-4A54-BAFF-5643F21FC413}" type="slidenum">
              <a:rPr lang="ja-JP" altLang="en-US" smtClean="0"/>
              <a:pPr>
                <a:defRPr/>
              </a:pPr>
              <a:t>7</a:t>
            </a:fld>
            <a:endParaRPr lang="ja-JP" altLang="en-US" dirty="0"/>
          </a:p>
        </p:txBody>
      </p:sp>
      <p:sp>
        <p:nvSpPr>
          <p:cNvPr id="3" name="テキスト ボックス 2"/>
          <p:cNvSpPr txBox="1"/>
          <p:nvPr/>
        </p:nvSpPr>
        <p:spPr>
          <a:xfrm>
            <a:off x="1907666" y="5637700"/>
            <a:ext cx="3192105" cy="867930"/>
          </a:xfrm>
          <a:prstGeom prst="rect">
            <a:avLst/>
          </a:prstGeom>
          <a:noFill/>
        </p:spPr>
        <p:txBody>
          <a:bodyPr wrap="square" rtlCol="0">
            <a:spAutoFit/>
          </a:bodyPr>
          <a:lstStyle/>
          <a:p>
            <a:pPr algn="ctr">
              <a:lnSpc>
                <a:spcPct val="90000"/>
              </a:lnSpc>
            </a:pPr>
            <a:r>
              <a:rPr lang="en-US" altLang="ja-JP" sz="2800" b="1" dirty="0">
                <a:solidFill>
                  <a:schemeClr val="bg1">
                    <a:lumMod val="95000"/>
                  </a:schemeClr>
                </a:solidFill>
              </a:rPr>
              <a:t>b</a:t>
            </a:r>
            <a:r>
              <a:rPr kumimoji="1" lang="en-US" altLang="ja-JP" sz="2800" b="1" dirty="0">
                <a:solidFill>
                  <a:schemeClr val="bg1">
                    <a:lumMod val="95000"/>
                  </a:schemeClr>
                </a:solidFill>
              </a:rPr>
              <a:t>asic technology</a:t>
            </a:r>
          </a:p>
          <a:p>
            <a:pPr algn="ctr">
              <a:lnSpc>
                <a:spcPct val="90000"/>
              </a:lnSpc>
            </a:pPr>
            <a:r>
              <a:rPr lang="en-US" altLang="ja-JP" sz="2800" b="1" dirty="0">
                <a:solidFill>
                  <a:schemeClr val="bg1">
                    <a:lumMod val="95000"/>
                  </a:schemeClr>
                </a:solidFill>
              </a:rPr>
              <a:t>research</a:t>
            </a:r>
            <a:endParaRPr kumimoji="1" lang="ja-JP" altLang="en-US" sz="2800" b="1" dirty="0">
              <a:solidFill>
                <a:schemeClr val="bg1">
                  <a:lumMod val="95000"/>
                </a:schemeClr>
              </a:solidFill>
            </a:endParaRPr>
          </a:p>
        </p:txBody>
      </p:sp>
      <p:sp>
        <p:nvSpPr>
          <p:cNvPr id="5" name="テキスト ボックス 4"/>
          <p:cNvSpPr txBox="1"/>
          <p:nvPr/>
        </p:nvSpPr>
        <p:spPr>
          <a:xfrm>
            <a:off x="7118076" y="1230705"/>
            <a:ext cx="1056700" cy="461665"/>
          </a:xfrm>
          <a:prstGeom prst="rect">
            <a:avLst/>
          </a:prstGeom>
          <a:noFill/>
        </p:spPr>
        <p:txBody>
          <a:bodyPr wrap="none" rtlCol="0">
            <a:spAutoFit/>
          </a:bodyPr>
          <a:lstStyle/>
          <a:p>
            <a:r>
              <a:rPr kumimoji="1" lang="en-US" altLang="ja-JP" sz="2400" dirty="0"/>
              <a:t>robust</a:t>
            </a:r>
            <a:endParaRPr kumimoji="1" lang="ja-JP" altLang="en-US" sz="2400" dirty="0"/>
          </a:p>
        </p:txBody>
      </p:sp>
      <p:sp>
        <p:nvSpPr>
          <p:cNvPr id="6" name="テキスト ボックス 5"/>
          <p:cNvSpPr txBox="1"/>
          <p:nvPr/>
        </p:nvSpPr>
        <p:spPr>
          <a:xfrm>
            <a:off x="6720420" y="2019062"/>
            <a:ext cx="2087431" cy="461665"/>
          </a:xfrm>
          <a:prstGeom prst="rect">
            <a:avLst/>
          </a:prstGeom>
          <a:noFill/>
        </p:spPr>
        <p:txBody>
          <a:bodyPr wrap="none" rtlCol="0">
            <a:spAutoFit/>
          </a:bodyPr>
          <a:lstStyle/>
          <a:p>
            <a:r>
              <a:rPr kumimoji="1" lang="en-US" altLang="ja-JP" sz="2400" dirty="0"/>
              <a:t>cost effective</a:t>
            </a:r>
            <a:endParaRPr kumimoji="1" lang="ja-JP" altLang="en-US" sz="2400" dirty="0"/>
          </a:p>
        </p:txBody>
      </p:sp>
      <p:sp>
        <p:nvSpPr>
          <p:cNvPr id="8" name="テキスト ボックス 7"/>
          <p:cNvSpPr txBox="1"/>
          <p:nvPr/>
        </p:nvSpPr>
        <p:spPr>
          <a:xfrm>
            <a:off x="5207038" y="4275905"/>
            <a:ext cx="1984839" cy="461665"/>
          </a:xfrm>
          <a:prstGeom prst="rect">
            <a:avLst/>
          </a:prstGeom>
          <a:noFill/>
        </p:spPr>
        <p:txBody>
          <a:bodyPr wrap="none" rtlCol="0">
            <a:spAutoFit/>
          </a:bodyPr>
          <a:lstStyle/>
          <a:p>
            <a:r>
              <a:rPr kumimoji="1" lang="en-US" altLang="ja-JP" sz="2400" dirty="0"/>
              <a:t>development</a:t>
            </a:r>
            <a:endParaRPr kumimoji="1" lang="ja-JP" altLang="en-US" sz="2400" dirty="0"/>
          </a:p>
        </p:txBody>
      </p:sp>
      <p:sp>
        <p:nvSpPr>
          <p:cNvPr id="11" name="テキスト ボックス 10"/>
          <p:cNvSpPr txBox="1"/>
          <p:nvPr/>
        </p:nvSpPr>
        <p:spPr>
          <a:xfrm>
            <a:off x="7052495" y="1647829"/>
            <a:ext cx="1364476" cy="461665"/>
          </a:xfrm>
          <a:prstGeom prst="rect">
            <a:avLst/>
          </a:prstGeom>
          <a:noFill/>
        </p:spPr>
        <p:txBody>
          <a:bodyPr wrap="none" rtlCol="0">
            <a:spAutoFit/>
          </a:bodyPr>
          <a:lstStyle/>
          <a:p>
            <a:r>
              <a:rPr kumimoji="1" lang="en-US" altLang="ja-JP" sz="2400" dirty="0"/>
              <a:t>compact</a:t>
            </a:r>
            <a:endParaRPr kumimoji="1" lang="ja-JP" altLang="en-US" sz="2400" dirty="0"/>
          </a:p>
        </p:txBody>
      </p:sp>
      <p:sp>
        <p:nvSpPr>
          <p:cNvPr id="12" name="テキスト ボックス 11"/>
          <p:cNvSpPr txBox="1"/>
          <p:nvPr/>
        </p:nvSpPr>
        <p:spPr>
          <a:xfrm>
            <a:off x="188552" y="3758578"/>
            <a:ext cx="1388753" cy="830997"/>
          </a:xfrm>
          <a:prstGeom prst="rect">
            <a:avLst/>
          </a:prstGeom>
          <a:noFill/>
        </p:spPr>
        <p:txBody>
          <a:bodyPr wrap="square" rtlCol="0">
            <a:spAutoFit/>
          </a:bodyPr>
          <a:lstStyle/>
          <a:p>
            <a:r>
              <a:rPr kumimoji="1" lang="en-US" altLang="ja-JP" sz="2400" dirty="0"/>
              <a:t>research institute</a:t>
            </a:r>
            <a:endParaRPr kumimoji="1" lang="ja-JP" altLang="en-US" sz="2400" dirty="0"/>
          </a:p>
        </p:txBody>
      </p:sp>
      <p:sp>
        <p:nvSpPr>
          <p:cNvPr id="13" name="テキスト ボックス 12"/>
          <p:cNvSpPr txBox="1"/>
          <p:nvPr/>
        </p:nvSpPr>
        <p:spPr>
          <a:xfrm>
            <a:off x="147074" y="5568255"/>
            <a:ext cx="1736427" cy="461665"/>
          </a:xfrm>
          <a:prstGeom prst="rect">
            <a:avLst/>
          </a:prstGeom>
          <a:noFill/>
        </p:spPr>
        <p:txBody>
          <a:bodyPr wrap="square" rtlCol="0">
            <a:spAutoFit/>
          </a:bodyPr>
          <a:lstStyle/>
          <a:p>
            <a:r>
              <a:rPr kumimoji="1" lang="en-US" altLang="ja-JP" sz="2400" dirty="0"/>
              <a:t>university</a:t>
            </a:r>
            <a:endParaRPr kumimoji="1" lang="ja-JP" altLang="en-US" sz="2400" dirty="0"/>
          </a:p>
        </p:txBody>
      </p:sp>
      <p:sp>
        <p:nvSpPr>
          <p:cNvPr id="14" name="テキスト ボックス 13"/>
          <p:cNvSpPr txBox="1"/>
          <p:nvPr/>
        </p:nvSpPr>
        <p:spPr>
          <a:xfrm>
            <a:off x="188552" y="1810712"/>
            <a:ext cx="1595077" cy="461665"/>
          </a:xfrm>
          <a:prstGeom prst="rect">
            <a:avLst/>
          </a:prstGeom>
          <a:noFill/>
        </p:spPr>
        <p:txBody>
          <a:bodyPr wrap="square" rtlCol="0">
            <a:spAutoFit/>
          </a:bodyPr>
          <a:lstStyle/>
          <a:p>
            <a:r>
              <a:rPr kumimoji="1" lang="en-US" altLang="ja-JP" sz="2400" dirty="0"/>
              <a:t>company</a:t>
            </a:r>
            <a:endParaRPr kumimoji="1" lang="ja-JP" altLang="en-US" sz="2400" dirty="0"/>
          </a:p>
        </p:txBody>
      </p:sp>
      <p:sp>
        <p:nvSpPr>
          <p:cNvPr id="15" name="テキスト ボックス 14"/>
          <p:cNvSpPr txBox="1"/>
          <p:nvPr/>
        </p:nvSpPr>
        <p:spPr>
          <a:xfrm>
            <a:off x="2058651" y="4538101"/>
            <a:ext cx="3084112" cy="523220"/>
          </a:xfrm>
          <a:prstGeom prst="rect">
            <a:avLst/>
          </a:prstGeom>
          <a:noFill/>
        </p:spPr>
        <p:txBody>
          <a:bodyPr wrap="square" rtlCol="0">
            <a:spAutoFit/>
          </a:bodyPr>
          <a:lstStyle/>
          <a:p>
            <a:r>
              <a:rPr kumimoji="1" lang="en-US" altLang="ja-JP" sz="2800" b="1" dirty="0">
                <a:solidFill>
                  <a:schemeClr val="bg1">
                    <a:lumMod val="85000"/>
                  </a:schemeClr>
                </a:solidFill>
              </a:rPr>
              <a:t>core technology</a:t>
            </a:r>
            <a:endParaRPr kumimoji="1" lang="ja-JP" altLang="en-US" sz="2800" b="1" dirty="0">
              <a:solidFill>
                <a:schemeClr val="bg1">
                  <a:lumMod val="85000"/>
                </a:schemeClr>
              </a:solidFill>
            </a:endParaRPr>
          </a:p>
        </p:txBody>
      </p:sp>
      <p:sp>
        <p:nvSpPr>
          <p:cNvPr id="17" name="テキスト ボックス 16"/>
          <p:cNvSpPr txBox="1"/>
          <p:nvPr/>
        </p:nvSpPr>
        <p:spPr>
          <a:xfrm>
            <a:off x="2123981" y="1390876"/>
            <a:ext cx="2821835" cy="867930"/>
          </a:xfrm>
          <a:prstGeom prst="rect">
            <a:avLst/>
          </a:prstGeom>
          <a:noFill/>
        </p:spPr>
        <p:txBody>
          <a:bodyPr wrap="square" rtlCol="0">
            <a:spAutoFit/>
          </a:bodyPr>
          <a:lstStyle/>
          <a:p>
            <a:pPr algn="ctr">
              <a:lnSpc>
                <a:spcPct val="90000"/>
              </a:lnSpc>
            </a:pPr>
            <a:r>
              <a:rPr kumimoji="1" lang="en-US" altLang="ja-JP" sz="2800" b="1" dirty="0"/>
              <a:t>product development</a:t>
            </a:r>
            <a:endParaRPr kumimoji="1" lang="ja-JP" altLang="en-US" sz="2800" b="1" dirty="0"/>
          </a:p>
        </p:txBody>
      </p:sp>
      <p:sp>
        <p:nvSpPr>
          <p:cNvPr id="19" name="テキスト ボックス 18"/>
          <p:cNvSpPr txBox="1"/>
          <p:nvPr/>
        </p:nvSpPr>
        <p:spPr>
          <a:xfrm>
            <a:off x="2217031" y="3567857"/>
            <a:ext cx="2657288" cy="523220"/>
          </a:xfrm>
          <a:prstGeom prst="rect">
            <a:avLst/>
          </a:prstGeom>
          <a:noFill/>
        </p:spPr>
        <p:txBody>
          <a:bodyPr wrap="square" rtlCol="0">
            <a:spAutoFit/>
          </a:bodyPr>
          <a:lstStyle/>
          <a:p>
            <a:r>
              <a:rPr kumimoji="1" lang="en-US" altLang="ja-JP" sz="2800" b="1" dirty="0">
                <a:solidFill>
                  <a:schemeClr val="bg1">
                    <a:lumMod val="50000"/>
                  </a:schemeClr>
                </a:solidFill>
              </a:rPr>
              <a:t>model system</a:t>
            </a:r>
            <a:endParaRPr kumimoji="1" lang="ja-JP" altLang="en-US" sz="2800" b="1" dirty="0">
              <a:solidFill>
                <a:schemeClr val="bg1">
                  <a:lumMod val="50000"/>
                </a:schemeClr>
              </a:solidFill>
            </a:endParaRPr>
          </a:p>
        </p:txBody>
      </p:sp>
      <p:sp>
        <p:nvSpPr>
          <p:cNvPr id="28" name="テキスト ボックス 27"/>
          <p:cNvSpPr txBox="1"/>
          <p:nvPr/>
        </p:nvSpPr>
        <p:spPr>
          <a:xfrm>
            <a:off x="1929976" y="2562797"/>
            <a:ext cx="3213229" cy="523220"/>
          </a:xfrm>
          <a:prstGeom prst="rect">
            <a:avLst/>
          </a:prstGeom>
          <a:noFill/>
        </p:spPr>
        <p:txBody>
          <a:bodyPr wrap="square" rtlCol="0">
            <a:spAutoFit/>
          </a:bodyPr>
          <a:lstStyle/>
          <a:p>
            <a:r>
              <a:rPr kumimoji="1" lang="en-US" altLang="ja-JP" sz="2800" b="1" dirty="0">
                <a:solidFill>
                  <a:schemeClr val="bg1">
                    <a:lumMod val="50000"/>
                  </a:schemeClr>
                </a:solidFill>
              </a:rPr>
              <a:t>performance</a:t>
            </a:r>
            <a:r>
              <a:rPr lang="ja-JP" altLang="en-US" sz="2800" b="1" dirty="0">
                <a:solidFill>
                  <a:schemeClr val="bg1">
                    <a:lumMod val="50000"/>
                  </a:schemeClr>
                </a:solidFill>
              </a:rPr>
              <a:t> </a:t>
            </a:r>
            <a:r>
              <a:rPr kumimoji="1" lang="en-US" altLang="ja-JP" sz="2800" b="1" dirty="0">
                <a:solidFill>
                  <a:schemeClr val="bg1">
                    <a:lumMod val="50000"/>
                  </a:schemeClr>
                </a:solidFill>
              </a:rPr>
              <a:t>test</a:t>
            </a:r>
            <a:endParaRPr kumimoji="1" lang="ja-JP" altLang="en-US" sz="2800" b="1" dirty="0">
              <a:solidFill>
                <a:schemeClr val="bg1">
                  <a:lumMod val="50000"/>
                </a:schemeClr>
              </a:solidFill>
            </a:endParaRPr>
          </a:p>
        </p:txBody>
      </p:sp>
      <p:sp>
        <p:nvSpPr>
          <p:cNvPr id="30" name="円/楕円 29"/>
          <p:cNvSpPr/>
          <p:nvPr/>
        </p:nvSpPr>
        <p:spPr>
          <a:xfrm>
            <a:off x="2356146" y="286624"/>
            <a:ext cx="2295144" cy="1064489"/>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sz="2000"/>
          </a:p>
        </p:txBody>
      </p:sp>
      <p:sp>
        <p:nvSpPr>
          <p:cNvPr id="9" name="テキスト ボックス 8"/>
          <p:cNvSpPr txBox="1"/>
          <p:nvPr/>
        </p:nvSpPr>
        <p:spPr>
          <a:xfrm>
            <a:off x="2822560" y="807178"/>
            <a:ext cx="1560042" cy="461665"/>
          </a:xfrm>
          <a:prstGeom prst="rect">
            <a:avLst/>
          </a:prstGeom>
          <a:noFill/>
        </p:spPr>
        <p:txBody>
          <a:bodyPr wrap="none" rtlCol="0">
            <a:spAutoFit/>
          </a:bodyPr>
          <a:lstStyle/>
          <a:p>
            <a:r>
              <a:rPr kumimoji="1" lang="en-US" altLang="ja-JP" sz="2400" dirty="0"/>
              <a:t>IAEA, etc.</a:t>
            </a:r>
            <a:endParaRPr kumimoji="1" lang="ja-JP" altLang="en-US" sz="2400" dirty="0"/>
          </a:p>
        </p:txBody>
      </p:sp>
      <p:sp>
        <p:nvSpPr>
          <p:cNvPr id="10" name="テキスト ボックス 9"/>
          <p:cNvSpPr txBox="1"/>
          <p:nvPr/>
        </p:nvSpPr>
        <p:spPr>
          <a:xfrm>
            <a:off x="2716646" y="381723"/>
            <a:ext cx="1576072" cy="523220"/>
          </a:xfrm>
          <a:prstGeom prst="rect">
            <a:avLst/>
          </a:prstGeom>
          <a:noFill/>
        </p:spPr>
        <p:txBody>
          <a:bodyPr wrap="none" rtlCol="0">
            <a:spAutoFit/>
          </a:bodyPr>
          <a:lstStyle/>
          <a:p>
            <a:r>
              <a:rPr kumimoji="1" lang="en-US" altLang="ja-JP" sz="2800" dirty="0"/>
              <a:t>operator</a:t>
            </a:r>
            <a:endParaRPr kumimoji="1" lang="ja-JP" altLang="en-US" sz="2800" dirty="0"/>
          </a:p>
        </p:txBody>
      </p:sp>
      <p:sp>
        <p:nvSpPr>
          <p:cNvPr id="7" name="テキスト ボックス 6"/>
          <p:cNvSpPr txBox="1"/>
          <p:nvPr/>
        </p:nvSpPr>
        <p:spPr>
          <a:xfrm>
            <a:off x="6645992" y="776688"/>
            <a:ext cx="2194832" cy="461665"/>
          </a:xfrm>
          <a:prstGeom prst="rect">
            <a:avLst/>
          </a:prstGeom>
          <a:noFill/>
        </p:spPr>
        <p:txBody>
          <a:bodyPr wrap="none" rtlCol="0">
            <a:spAutoFit/>
          </a:bodyPr>
          <a:lstStyle/>
          <a:p>
            <a:r>
              <a:rPr kumimoji="1" lang="en-US" altLang="ja-JP" sz="2400" dirty="0"/>
              <a:t>easy to handle</a:t>
            </a:r>
            <a:endParaRPr kumimoji="1" lang="ja-JP" altLang="en-US" sz="2400" dirty="0"/>
          </a:p>
        </p:txBody>
      </p:sp>
      <p:sp>
        <p:nvSpPr>
          <p:cNvPr id="35" name="角丸四角形 34"/>
          <p:cNvSpPr/>
          <p:nvPr/>
        </p:nvSpPr>
        <p:spPr>
          <a:xfrm>
            <a:off x="6531455" y="2506374"/>
            <a:ext cx="2373393" cy="3904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2000"/>
          </a:p>
        </p:txBody>
      </p:sp>
      <p:sp>
        <p:nvSpPr>
          <p:cNvPr id="36" name="テキスト ボックス 35"/>
          <p:cNvSpPr txBox="1"/>
          <p:nvPr/>
        </p:nvSpPr>
        <p:spPr>
          <a:xfrm>
            <a:off x="7312984" y="2461534"/>
            <a:ext cx="740908" cy="461665"/>
          </a:xfrm>
          <a:prstGeom prst="rect">
            <a:avLst/>
          </a:prstGeom>
          <a:noFill/>
        </p:spPr>
        <p:txBody>
          <a:bodyPr wrap="none" rtlCol="0">
            <a:spAutoFit/>
          </a:bodyPr>
          <a:lstStyle/>
          <a:p>
            <a:r>
              <a:rPr kumimoji="1" lang="en-US" altLang="ja-JP" sz="2400" dirty="0"/>
              <a:t>etc.</a:t>
            </a:r>
            <a:endParaRPr kumimoji="1" lang="ja-JP" altLang="en-US" sz="2400" dirty="0"/>
          </a:p>
        </p:txBody>
      </p:sp>
      <p:cxnSp>
        <p:nvCxnSpPr>
          <p:cNvPr id="38" name="直線コネクタ 37"/>
          <p:cNvCxnSpPr/>
          <p:nvPr/>
        </p:nvCxnSpPr>
        <p:spPr>
          <a:xfrm flipV="1">
            <a:off x="4716137" y="1023796"/>
            <a:ext cx="1815319" cy="775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a:endCxn id="32" idx="1"/>
          </p:cNvCxnSpPr>
          <p:nvPr/>
        </p:nvCxnSpPr>
        <p:spPr>
          <a:xfrm flipV="1">
            <a:off x="4772368" y="1453223"/>
            <a:ext cx="1759087" cy="42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4796402" y="1854846"/>
            <a:ext cx="1724346" cy="123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816790" y="2067189"/>
            <a:ext cx="1703958" cy="203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796402" y="2164946"/>
            <a:ext cx="1724346" cy="479597"/>
          </a:xfrm>
          <a:prstGeom prst="line">
            <a:avLst/>
          </a:prstGeom>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180860" y="5434011"/>
            <a:ext cx="2387192" cy="461665"/>
          </a:xfrm>
          <a:prstGeom prst="rect">
            <a:avLst/>
          </a:prstGeom>
          <a:noFill/>
        </p:spPr>
        <p:txBody>
          <a:bodyPr wrap="none" rtlCol="0">
            <a:spAutoFit/>
          </a:bodyPr>
          <a:lstStyle/>
          <a:p>
            <a:r>
              <a:rPr kumimoji="1" lang="en-US" altLang="ja-JP" sz="2400" dirty="0"/>
              <a:t>feasibility study</a:t>
            </a:r>
            <a:endParaRPr kumimoji="1" lang="ja-JP" altLang="en-US" sz="2400" dirty="0"/>
          </a:p>
        </p:txBody>
      </p:sp>
      <p:sp>
        <p:nvSpPr>
          <p:cNvPr id="54" name="テキスト ボックス 53"/>
          <p:cNvSpPr txBox="1"/>
          <p:nvPr/>
        </p:nvSpPr>
        <p:spPr>
          <a:xfrm>
            <a:off x="5207038" y="3367802"/>
            <a:ext cx="2185214" cy="461665"/>
          </a:xfrm>
          <a:prstGeom prst="rect">
            <a:avLst/>
          </a:prstGeom>
          <a:noFill/>
        </p:spPr>
        <p:txBody>
          <a:bodyPr wrap="none" rtlCol="0">
            <a:spAutoFit/>
          </a:bodyPr>
          <a:lstStyle/>
          <a:p>
            <a:r>
              <a:rPr kumimoji="1" lang="en-US" altLang="ja-JP" sz="2400" dirty="0"/>
              <a:t>demonstration</a:t>
            </a:r>
            <a:endParaRPr kumimoji="1" lang="ja-JP" altLang="en-US" sz="2400" dirty="0"/>
          </a:p>
        </p:txBody>
      </p:sp>
      <p:sp>
        <p:nvSpPr>
          <p:cNvPr id="55" name="テキスト ボックス 54"/>
          <p:cNvSpPr txBox="1"/>
          <p:nvPr/>
        </p:nvSpPr>
        <p:spPr>
          <a:xfrm>
            <a:off x="4709229" y="622087"/>
            <a:ext cx="1515158" cy="461665"/>
          </a:xfrm>
          <a:prstGeom prst="rect">
            <a:avLst/>
          </a:prstGeom>
          <a:noFill/>
        </p:spPr>
        <p:txBody>
          <a:bodyPr wrap="none" rtlCol="0">
            <a:spAutoFit/>
          </a:bodyPr>
          <a:lstStyle/>
          <a:p>
            <a:r>
              <a:rPr kumimoji="1" lang="en-US" altLang="ja-JP" sz="2400" dirty="0"/>
              <a:t>operation</a:t>
            </a:r>
            <a:endParaRPr kumimoji="1" lang="ja-JP" altLang="en-US" sz="2400" dirty="0"/>
          </a:p>
        </p:txBody>
      </p:sp>
    </p:spTree>
    <p:extLst>
      <p:ext uri="{BB962C8B-B14F-4D97-AF65-F5344CB8AC3E}">
        <p14:creationId xmlns:p14="http://schemas.microsoft.com/office/powerpoint/2010/main" val="409746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7653" y="829810"/>
            <a:ext cx="8703006" cy="2847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34763" y="6489156"/>
            <a:ext cx="2133600" cy="365125"/>
          </a:xfrm>
        </p:spPr>
        <p:txBody>
          <a:bodyPr/>
          <a:lstStyle/>
          <a:p>
            <a:pPr>
              <a:lnSpc>
                <a:spcPct val="85000"/>
              </a:lnSpc>
              <a:defRPr/>
            </a:pPr>
            <a:fld id="{AC2029DB-769A-4A54-BAFF-5643F21FC413}" type="slidenum">
              <a:rPr lang="ja-JP" altLang="en-US" smtClean="0"/>
              <a:pPr>
                <a:lnSpc>
                  <a:spcPct val="85000"/>
                </a:lnSpc>
                <a:defRPr/>
              </a:pPr>
              <a:t>8</a:t>
            </a:fld>
            <a:endParaRPr lang="ja-JP" altLang="en-US" dirty="0"/>
          </a:p>
        </p:txBody>
      </p:sp>
      <p:sp>
        <p:nvSpPr>
          <p:cNvPr id="16" name="テキスト ボックス 15"/>
          <p:cNvSpPr txBox="1"/>
          <p:nvPr/>
        </p:nvSpPr>
        <p:spPr>
          <a:xfrm>
            <a:off x="355386" y="600516"/>
            <a:ext cx="5806046" cy="469359"/>
          </a:xfrm>
          <a:prstGeom prst="rect">
            <a:avLst/>
          </a:prstGeom>
          <a:solidFill>
            <a:schemeClr val="bg1"/>
          </a:solidFill>
        </p:spPr>
        <p:txBody>
          <a:bodyPr wrap="none" rtlCol="0">
            <a:spAutoFit/>
          </a:bodyPr>
          <a:lstStyle/>
          <a:p>
            <a:pPr>
              <a:lnSpc>
                <a:spcPct val="85000"/>
              </a:lnSpc>
            </a:pPr>
            <a:r>
              <a:rPr lang="en-US" altLang="ja-JP" sz="2800" b="1" dirty="0">
                <a:solidFill>
                  <a:srgbClr val="0000FF"/>
                </a:solidFill>
                <a:latin typeface="+mn-lt"/>
              </a:rPr>
              <a:t>Nuclear </a:t>
            </a:r>
            <a:r>
              <a:rPr lang="en-US" altLang="ja-JP" sz="2800" b="1" dirty="0" smtClean="0">
                <a:solidFill>
                  <a:srgbClr val="0000FF"/>
                </a:solidFill>
                <a:latin typeface="+mn-lt"/>
              </a:rPr>
              <a:t>nonproliferation </a:t>
            </a:r>
            <a:r>
              <a:rPr lang="en-US" altLang="ja-JP" sz="2800" b="1" dirty="0">
                <a:solidFill>
                  <a:srgbClr val="0000FF"/>
                </a:solidFill>
                <a:latin typeface="+mn-lt"/>
              </a:rPr>
              <a:t>(safeguards)</a:t>
            </a:r>
            <a:endParaRPr lang="ja-JP" altLang="en-US" sz="2800" b="1" dirty="0">
              <a:solidFill>
                <a:srgbClr val="0000FF"/>
              </a:solidFill>
              <a:latin typeface="+mn-lt"/>
            </a:endParaRPr>
          </a:p>
        </p:txBody>
      </p:sp>
      <p:sp>
        <p:nvSpPr>
          <p:cNvPr id="18" name="テキスト ボックス 17"/>
          <p:cNvSpPr txBox="1"/>
          <p:nvPr/>
        </p:nvSpPr>
        <p:spPr>
          <a:xfrm>
            <a:off x="398567" y="2376452"/>
            <a:ext cx="2998128" cy="461793"/>
          </a:xfrm>
          <a:prstGeom prst="rect">
            <a:avLst/>
          </a:prstGeom>
          <a:noFill/>
        </p:spPr>
        <p:txBody>
          <a:bodyPr wrap="none" rtlCol="0">
            <a:spAutoFit/>
          </a:bodyPr>
          <a:lstStyle/>
          <a:p>
            <a:pPr marL="182563" indent="-182563">
              <a:lnSpc>
                <a:spcPct val="85000"/>
              </a:lnSpc>
              <a:buFont typeface="Arial" panose="020B0604020202020204" pitchFamily="34" charset="0"/>
              <a:buChar char="•"/>
            </a:pPr>
            <a:r>
              <a:rPr lang="en-US" altLang="ja-JP" sz="2800" b="1" dirty="0">
                <a:latin typeface="+mn-lt"/>
              </a:rPr>
              <a:t>Decommissioning</a:t>
            </a:r>
            <a:endParaRPr lang="ja-JP" altLang="en-US" sz="2800" b="1" dirty="0">
              <a:latin typeface="+mn-lt"/>
            </a:endParaRPr>
          </a:p>
        </p:txBody>
      </p:sp>
      <p:sp>
        <p:nvSpPr>
          <p:cNvPr id="3" name="テキスト ボックス 2">
            <a:extLst>
              <a:ext uri="{FF2B5EF4-FFF2-40B4-BE49-F238E27FC236}">
                <a16:creationId xmlns:a16="http://schemas.microsoft.com/office/drawing/2014/main" xmlns="" id="{65A5248C-594B-4D78-869B-769206F84F38}"/>
              </a:ext>
            </a:extLst>
          </p:cNvPr>
          <p:cNvSpPr txBox="1"/>
          <p:nvPr/>
        </p:nvSpPr>
        <p:spPr>
          <a:xfrm>
            <a:off x="355386" y="975990"/>
            <a:ext cx="8161209" cy="469359"/>
          </a:xfrm>
          <a:prstGeom prst="rect">
            <a:avLst/>
          </a:prstGeom>
          <a:noFill/>
        </p:spPr>
        <p:txBody>
          <a:bodyPr wrap="none" rtlCol="0">
            <a:spAutoFit/>
          </a:bodyPr>
          <a:lstStyle/>
          <a:p>
            <a:pPr marL="182563" indent="-182563">
              <a:lnSpc>
                <a:spcPct val="85000"/>
              </a:lnSpc>
              <a:buFont typeface="Arial" panose="020B0604020202020204" pitchFamily="34" charset="0"/>
              <a:buChar char="•"/>
            </a:pPr>
            <a:r>
              <a:rPr lang="en-US" altLang="ja-JP" sz="2800" b="1" u="sng" dirty="0">
                <a:latin typeface="+mn-lt"/>
              </a:rPr>
              <a:t>NDA technologies for </a:t>
            </a:r>
            <a:r>
              <a:rPr lang="en-US" altLang="ja-JP" sz="2800" b="1" u="sng" dirty="0" smtClean="0">
                <a:latin typeface="+mn-lt"/>
              </a:rPr>
              <a:t>high-radioactivity </a:t>
            </a:r>
            <a:r>
              <a:rPr lang="en-US" altLang="ja-JP" sz="2800" b="1" u="sng" dirty="0">
                <a:latin typeface="+mn-lt"/>
              </a:rPr>
              <a:t>NM samples </a:t>
            </a:r>
            <a:endParaRPr lang="ja-JP" altLang="en-US" sz="2800" b="1" u="sng" dirty="0">
              <a:latin typeface="+mn-lt"/>
            </a:endParaRPr>
          </a:p>
        </p:txBody>
      </p:sp>
      <p:sp>
        <p:nvSpPr>
          <p:cNvPr id="4" name="テキスト ボックス 3">
            <a:extLst>
              <a:ext uri="{FF2B5EF4-FFF2-40B4-BE49-F238E27FC236}">
                <a16:creationId xmlns:a16="http://schemas.microsoft.com/office/drawing/2014/main" xmlns="" id="{AF2A7DAE-D303-450F-BBEA-D8D67982979E}"/>
              </a:ext>
            </a:extLst>
          </p:cNvPr>
          <p:cNvSpPr txBox="1"/>
          <p:nvPr/>
        </p:nvSpPr>
        <p:spPr>
          <a:xfrm>
            <a:off x="1022713" y="1434576"/>
            <a:ext cx="5707716" cy="1061829"/>
          </a:xfrm>
          <a:prstGeom prst="rect">
            <a:avLst/>
          </a:prstGeom>
          <a:noFill/>
        </p:spPr>
        <p:txBody>
          <a:bodyPr wrap="none" rtlCol="0">
            <a:spAutoFit/>
          </a:bodyPr>
          <a:lstStyle/>
          <a:p>
            <a:pPr marL="457200" indent="-457200">
              <a:lnSpc>
                <a:spcPct val="75000"/>
              </a:lnSpc>
              <a:buFont typeface="Wingdings" panose="05000000000000000000" pitchFamily="2" charset="2"/>
              <a:buChar char="ü"/>
            </a:pPr>
            <a:r>
              <a:rPr lang="en-US" altLang="ja-JP" sz="2800" b="1" dirty="0">
                <a:latin typeface="+mn-lt"/>
              </a:rPr>
              <a:t>fuel with MA</a:t>
            </a:r>
          </a:p>
          <a:p>
            <a:pPr marL="457200" indent="-457200">
              <a:lnSpc>
                <a:spcPct val="75000"/>
              </a:lnSpc>
              <a:buFont typeface="Wingdings" panose="05000000000000000000" pitchFamily="2" charset="2"/>
              <a:buChar char="ü"/>
            </a:pPr>
            <a:r>
              <a:rPr lang="en-US" altLang="ja-JP" sz="2800" b="1" dirty="0">
                <a:latin typeface="+mn-lt"/>
              </a:rPr>
              <a:t>spent fuel</a:t>
            </a:r>
          </a:p>
          <a:p>
            <a:pPr marL="457200" indent="-457200">
              <a:lnSpc>
                <a:spcPct val="75000"/>
              </a:lnSpc>
              <a:buFont typeface="Wingdings" panose="05000000000000000000" pitchFamily="2" charset="2"/>
              <a:buChar char="ü"/>
            </a:pPr>
            <a:r>
              <a:rPr lang="en-US" altLang="ja-JP" sz="2800" b="1" dirty="0">
                <a:latin typeface="+mn-lt"/>
              </a:rPr>
              <a:t>samples from reprocessing facility</a:t>
            </a:r>
            <a:endParaRPr lang="ja-JP" altLang="en-US" sz="2800" b="1" dirty="0">
              <a:latin typeface="+mn-lt"/>
            </a:endParaRPr>
          </a:p>
        </p:txBody>
      </p:sp>
      <p:sp>
        <p:nvSpPr>
          <p:cNvPr id="19" name="テキスト ボックス 18">
            <a:extLst>
              <a:ext uri="{FF2B5EF4-FFF2-40B4-BE49-F238E27FC236}">
                <a16:creationId xmlns:a16="http://schemas.microsoft.com/office/drawing/2014/main" xmlns="" id="{DD7B0DA6-D975-4AF1-B383-89DE1D262503}"/>
              </a:ext>
            </a:extLst>
          </p:cNvPr>
          <p:cNvSpPr txBox="1"/>
          <p:nvPr/>
        </p:nvSpPr>
        <p:spPr>
          <a:xfrm>
            <a:off x="384053" y="4169521"/>
            <a:ext cx="8048747" cy="1726113"/>
          </a:xfrm>
          <a:prstGeom prst="rect">
            <a:avLst/>
          </a:prstGeom>
          <a:noFill/>
        </p:spPr>
        <p:txBody>
          <a:bodyPr wrap="square" rtlCol="0">
            <a:spAutoFit/>
          </a:bodyPr>
          <a:lstStyle/>
          <a:p>
            <a:pPr marL="182563" indent="-182563">
              <a:lnSpc>
                <a:spcPct val="75000"/>
              </a:lnSpc>
              <a:buFont typeface="Arial" panose="020B0604020202020204" pitchFamily="34" charset="0"/>
              <a:buChar char="•"/>
            </a:pPr>
            <a:r>
              <a:rPr lang="en-US" altLang="ja-JP" sz="2800" b="1" u="sng" dirty="0">
                <a:latin typeface="+mn-lt"/>
              </a:rPr>
              <a:t>detection of nuclear materials in </a:t>
            </a:r>
            <a:r>
              <a:rPr lang="en-US" altLang="ja-JP" sz="2800" b="1" u="sng" dirty="0" smtClean="0">
                <a:latin typeface="+mn-lt"/>
              </a:rPr>
              <a:t>a heavy </a:t>
            </a:r>
            <a:r>
              <a:rPr lang="en-US" altLang="ja-JP" sz="2800" b="1" u="sng" dirty="0">
                <a:latin typeface="+mn-lt"/>
              </a:rPr>
              <a:t>shield</a:t>
            </a:r>
          </a:p>
          <a:p>
            <a:pPr marL="182563" indent="-182563">
              <a:lnSpc>
                <a:spcPct val="75000"/>
              </a:lnSpc>
              <a:buFont typeface="Arial" panose="020B0604020202020204" pitchFamily="34" charset="0"/>
              <a:buChar char="•"/>
            </a:pPr>
            <a:r>
              <a:rPr lang="en-US" altLang="ja-JP" sz="2800" b="1" dirty="0">
                <a:latin typeface="+mn-lt"/>
              </a:rPr>
              <a:t>detection of dirty bomb</a:t>
            </a:r>
          </a:p>
          <a:p>
            <a:pPr marL="182563" indent="-182563">
              <a:lnSpc>
                <a:spcPct val="75000"/>
              </a:lnSpc>
              <a:buFont typeface="Arial" panose="020B0604020202020204" pitchFamily="34" charset="0"/>
              <a:buChar char="•"/>
            </a:pPr>
            <a:r>
              <a:rPr lang="en-US" altLang="ja-JP" sz="2800" b="1" dirty="0">
                <a:latin typeface="+mn-lt"/>
              </a:rPr>
              <a:t>system against </a:t>
            </a:r>
            <a:r>
              <a:rPr lang="en-US" altLang="ja-JP" sz="2800" b="1" dirty="0" smtClean="0">
                <a:latin typeface="+mn-lt"/>
              </a:rPr>
              <a:t>CBRNE </a:t>
            </a:r>
            <a:endParaRPr lang="en-US" altLang="ja-JP" sz="2800" b="1" dirty="0">
              <a:latin typeface="+mn-lt"/>
            </a:endParaRPr>
          </a:p>
          <a:p>
            <a:pPr algn="r">
              <a:lnSpc>
                <a:spcPct val="75000"/>
              </a:lnSpc>
            </a:pPr>
            <a:r>
              <a:rPr lang="en-US" altLang="ja-JP" sz="2800" b="1" dirty="0">
                <a:latin typeface="+mn-lt"/>
              </a:rPr>
              <a:t>  </a:t>
            </a:r>
            <a:r>
              <a:rPr lang="en-US" altLang="ja-JP" sz="2000" b="1" dirty="0">
                <a:latin typeface="+mn-lt"/>
              </a:rPr>
              <a:t>(chemical, biological, radiological, </a:t>
            </a:r>
            <a:r>
              <a:rPr lang="en-US" altLang="ja-JP" sz="2000" b="1" dirty="0" smtClean="0">
                <a:latin typeface="+mn-lt"/>
              </a:rPr>
              <a:t>nuclear, and </a:t>
            </a:r>
            <a:r>
              <a:rPr lang="en-US" altLang="ja-JP" sz="2000" b="1" dirty="0">
                <a:latin typeface="+mn-lt"/>
              </a:rPr>
              <a:t>explosive)</a:t>
            </a:r>
            <a:endParaRPr lang="en-US" altLang="ja-JP" sz="2800" b="1" dirty="0">
              <a:latin typeface="+mn-lt"/>
            </a:endParaRPr>
          </a:p>
          <a:p>
            <a:pPr marL="182563" indent="-182563">
              <a:lnSpc>
                <a:spcPct val="75000"/>
              </a:lnSpc>
              <a:buFont typeface="Arial" panose="020B0604020202020204" pitchFamily="34" charset="0"/>
              <a:buChar char="•"/>
            </a:pPr>
            <a:r>
              <a:rPr lang="en-US" altLang="ja-JP" sz="2800" b="1" dirty="0">
                <a:latin typeface="+mn-lt"/>
              </a:rPr>
              <a:t>wide range monitoring system </a:t>
            </a:r>
            <a:endParaRPr lang="ja-JP" altLang="en-US" sz="2800" b="1" dirty="0">
              <a:latin typeface="+mn-lt"/>
            </a:endParaRPr>
          </a:p>
        </p:txBody>
      </p:sp>
      <p:sp>
        <p:nvSpPr>
          <p:cNvPr id="20" name="テキスト ボックス 19">
            <a:extLst>
              <a:ext uri="{FF2B5EF4-FFF2-40B4-BE49-F238E27FC236}">
                <a16:creationId xmlns:a16="http://schemas.microsoft.com/office/drawing/2014/main" xmlns="" id="{673A1F9D-DAC7-4C92-A446-2BE69612A75B}"/>
              </a:ext>
            </a:extLst>
          </p:cNvPr>
          <p:cNvSpPr txBox="1"/>
          <p:nvPr/>
        </p:nvSpPr>
        <p:spPr>
          <a:xfrm>
            <a:off x="1022713" y="2808096"/>
            <a:ext cx="7947945" cy="738664"/>
          </a:xfrm>
          <a:prstGeom prst="rect">
            <a:avLst/>
          </a:prstGeom>
          <a:noFill/>
        </p:spPr>
        <p:txBody>
          <a:bodyPr wrap="none" rtlCol="0">
            <a:spAutoFit/>
          </a:bodyPr>
          <a:lstStyle/>
          <a:p>
            <a:pPr marL="457200" indent="-457200">
              <a:lnSpc>
                <a:spcPct val="75000"/>
              </a:lnSpc>
              <a:buFont typeface="Wingdings" panose="05000000000000000000" pitchFamily="2" charset="2"/>
              <a:buChar char="ü"/>
            </a:pPr>
            <a:r>
              <a:rPr lang="en-US" altLang="ja-JP" sz="2800" b="1" dirty="0">
                <a:latin typeface="+mn-lt"/>
              </a:rPr>
              <a:t>Accountancy of NM in a decommissioning facility</a:t>
            </a:r>
          </a:p>
          <a:p>
            <a:pPr marL="457200" indent="-457200">
              <a:lnSpc>
                <a:spcPct val="75000"/>
              </a:lnSpc>
              <a:buFont typeface="Wingdings" panose="05000000000000000000" pitchFamily="2" charset="2"/>
              <a:buChar char="ü"/>
            </a:pPr>
            <a:r>
              <a:rPr lang="en-US" altLang="ja-JP" sz="2800" b="1" dirty="0">
                <a:latin typeface="+mn-lt"/>
              </a:rPr>
              <a:t>Survey of trace nuclear material in waste</a:t>
            </a:r>
            <a:endParaRPr lang="ja-JP" altLang="en-US" sz="2800" b="1" dirty="0">
              <a:latin typeface="+mn-lt"/>
            </a:endParaRPr>
          </a:p>
        </p:txBody>
      </p:sp>
      <p:sp>
        <p:nvSpPr>
          <p:cNvPr id="21" name="テキスト ボックス 20">
            <a:extLst>
              <a:ext uri="{FF2B5EF4-FFF2-40B4-BE49-F238E27FC236}">
                <a16:creationId xmlns:a16="http://schemas.microsoft.com/office/drawing/2014/main" xmlns="" id="{954B86B5-46D0-4E0C-ABD1-5428A97996C3}"/>
              </a:ext>
            </a:extLst>
          </p:cNvPr>
          <p:cNvSpPr txBox="1"/>
          <p:nvPr/>
        </p:nvSpPr>
        <p:spPr>
          <a:xfrm>
            <a:off x="169099" y="144473"/>
            <a:ext cx="5979522" cy="510909"/>
          </a:xfrm>
          <a:prstGeom prst="rect">
            <a:avLst/>
          </a:prstGeom>
          <a:noFill/>
        </p:spPr>
        <p:txBody>
          <a:bodyPr wrap="none" rtlCol="0">
            <a:spAutoFit/>
          </a:bodyPr>
          <a:lstStyle/>
          <a:p>
            <a:pPr>
              <a:lnSpc>
                <a:spcPct val="85000"/>
              </a:lnSpc>
            </a:pPr>
            <a:r>
              <a:rPr kumimoji="1" lang="en-US" altLang="ja-JP" sz="3200" b="1" dirty="0"/>
              <a:t>Important development tasks</a:t>
            </a:r>
            <a:endParaRPr kumimoji="1" lang="ja-JP" altLang="en-US" sz="3200" b="1" dirty="0"/>
          </a:p>
        </p:txBody>
      </p:sp>
      <p:sp>
        <p:nvSpPr>
          <p:cNvPr id="11" name="テキスト ボックス 10"/>
          <p:cNvSpPr txBox="1"/>
          <p:nvPr/>
        </p:nvSpPr>
        <p:spPr>
          <a:xfrm>
            <a:off x="369539" y="5772012"/>
            <a:ext cx="2929456" cy="461793"/>
          </a:xfrm>
          <a:prstGeom prst="rect">
            <a:avLst/>
          </a:prstGeom>
          <a:noFill/>
        </p:spPr>
        <p:txBody>
          <a:bodyPr wrap="none" rtlCol="0">
            <a:spAutoFit/>
          </a:bodyPr>
          <a:lstStyle/>
          <a:p>
            <a:pPr marL="182563" indent="-182563">
              <a:lnSpc>
                <a:spcPct val="85000"/>
              </a:lnSpc>
              <a:buFont typeface="Arial" panose="020B0604020202020204" pitchFamily="34" charset="0"/>
              <a:buChar char="•"/>
            </a:pPr>
            <a:r>
              <a:rPr lang="en-US" altLang="ja-JP" sz="2800" b="1" u="sng" dirty="0">
                <a:latin typeface="+mn-lt"/>
              </a:rPr>
              <a:t>Nuclear forensics</a:t>
            </a:r>
            <a:endParaRPr lang="ja-JP" altLang="en-US" sz="2800" b="1" u="sng" dirty="0">
              <a:latin typeface="+mn-lt"/>
            </a:endParaRPr>
          </a:p>
        </p:txBody>
      </p:sp>
      <p:sp>
        <p:nvSpPr>
          <p:cNvPr id="12" name="テキスト ボックス 11"/>
          <p:cNvSpPr txBox="1"/>
          <p:nvPr/>
        </p:nvSpPr>
        <p:spPr>
          <a:xfrm>
            <a:off x="369539" y="6138498"/>
            <a:ext cx="5204182" cy="458587"/>
          </a:xfrm>
          <a:prstGeom prst="rect">
            <a:avLst/>
          </a:prstGeom>
          <a:noFill/>
        </p:spPr>
        <p:txBody>
          <a:bodyPr wrap="none" rtlCol="0">
            <a:spAutoFit/>
          </a:bodyPr>
          <a:lstStyle/>
          <a:p>
            <a:pPr marL="182563" indent="-182563">
              <a:lnSpc>
                <a:spcPct val="85000"/>
              </a:lnSpc>
              <a:buFont typeface="Arial" panose="020B0604020202020204" pitchFamily="34" charset="0"/>
              <a:buChar char="•"/>
            </a:pPr>
            <a:r>
              <a:rPr lang="en-US" altLang="ja-JP" sz="2800" b="1" u="sng" dirty="0">
                <a:latin typeface="+mn-lt"/>
              </a:rPr>
              <a:t>Evaluation of NM attractiveness </a:t>
            </a:r>
            <a:endParaRPr lang="ja-JP" altLang="en-US" sz="2800" b="1" u="sng" dirty="0">
              <a:latin typeface="+mn-lt"/>
            </a:endParaRPr>
          </a:p>
        </p:txBody>
      </p:sp>
      <p:sp>
        <p:nvSpPr>
          <p:cNvPr id="17" name="正方形/長方形 16"/>
          <p:cNvSpPr/>
          <p:nvPr/>
        </p:nvSpPr>
        <p:spPr>
          <a:xfrm>
            <a:off x="258763" y="3989335"/>
            <a:ext cx="8711895" cy="2672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55386" y="3742208"/>
            <a:ext cx="2600392" cy="458587"/>
          </a:xfrm>
          <a:prstGeom prst="rect">
            <a:avLst/>
          </a:prstGeom>
          <a:solidFill>
            <a:schemeClr val="bg1"/>
          </a:solidFill>
        </p:spPr>
        <p:txBody>
          <a:bodyPr wrap="none" rtlCol="0">
            <a:spAutoFit/>
          </a:bodyPr>
          <a:lstStyle/>
          <a:p>
            <a:pPr>
              <a:lnSpc>
                <a:spcPct val="85000"/>
              </a:lnSpc>
            </a:pPr>
            <a:r>
              <a:rPr lang="en-US" altLang="ja-JP" sz="2800" b="1" dirty="0">
                <a:solidFill>
                  <a:srgbClr val="0000FF"/>
                </a:solidFill>
                <a:latin typeface="+mn-lt"/>
              </a:rPr>
              <a:t>Nuclear security</a:t>
            </a:r>
            <a:endParaRPr lang="ja-JP" altLang="en-US" sz="2800" b="1" dirty="0">
              <a:solidFill>
                <a:srgbClr val="0000FF"/>
              </a:solidFill>
              <a:latin typeface="+mn-lt"/>
            </a:endParaRPr>
          </a:p>
        </p:txBody>
      </p:sp>
    </p:spTree>
    <p:extLst>
      <p:ext uri="{BB962C8B-B14F-4D97-AF65-F5344CB8AC3E}">
        <p14:creationId xmlns:p14="http://schemas.microsoft.com/office/powerpoint/2010/main" val="302150193"/>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18817</TotalTime>
  <Words>1567</Words>
  <Application>Microsoft Office PowerPoint</Application>
  <PresentationFormat>画面に合わせる (4:3)</PresentationFormat>
  <Paragraphs>254</Paragraphs>
  <Slides>16</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Arial Unicode MS</vt:lpstr>
      <vt:lpstr>Meiryo UI</vt:lpstr>
      <vt:lpstr>ＭＳ Ｐゴシック</vt:lpstr>
      <vt:lpstr>ＭＳ ゴシック</vt:lpstr>
      <vt:lpstr>ＭＳ 明朝</vt:lpstr>
      <vt:lpstr>Arial</vt:lpstr>
      <vt:lpstr>Calibri</vt:lpstr>
      <vt:lpstr>Freestyle Script</vt:lpstr>
      <vt:lpstr>Symbol</vt:lpstr>
      <vt:lpstr>Times New Roman</vt:lpstr>
      <vt:lpstr>Trebuchet MS</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おわり</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dc:creator>
  <cp:lastModifiedBy>小泉光生</cp:lastModifiedBy>
  <cp:revision>1699</cp:revision>
  <cp:lastPrinted>2018-07-18T08:51:48Z</cp:lastPrinted>
  <dcterms:created xsi:type="dcterms:W3CDTF">2011-10-17T06:23:21Z</dcterms:created>
  <dcterms:modified xsi:type="dcterms:W3CDTF">2019-01-20T05:53:19Z</dcterms:modified>
</cp:coreProperties>
</file>