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7"/>
  </p:notesMasterIdLst>
  <p:handoutMasterIdLst>
    <p:handoutMasterId r:id="rId8"/>
  </p:handoutMasterIdLst>
  <p:sldIdLst>
    <p:sldId id="493" r:id="rId2"/>
    <p:sldId id="538" r:id="rId3"/>
    <p:sldId id="256" r:id="rId4"/>
    <p:sldId id="257" r:id="rId5"/>
    <p:sldId id="537" r:id="rId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 autoAdjust="0"/>
    <p:restoredTop sz="96367" autoAdjust="0"/>
  </p:normalViewPr>
  <p:slideViewPr>
    <p:cSldViewPr snapToGrid="0">
      <p:cViewPr varScale="1">
        <p:scale>
          <a:sx n="176" d="100"/>
          <a:sy n="176" d="100"/>
        </p:scale>
        <p:origin x="280" y="184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1/16/19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EB95-2D49-0A49-9926-DDF4E424B1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8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EB95-2D49-0A49-9926-DDF4E424B1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LLNL-PRES-765922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4999-72C8-264A-AB0C-F2EE338DB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F8FDE-32E7-844F-9047-822FFE933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30FE-9A17-564E-877C-4A577977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3FD9-4EB5-134F-BDB2-85899E4E6999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9C0CC-61F8-EB4F-B56D-950C7926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AB4D4-716E-0245-AC6B-29C03731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3F4-E146-6144-AD6F-3CBB54D6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+mn-lt"/>
                <a:cs typeface="Arial"/>
              </a:rPr>
              <a:t>LLNL-PRES-765922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" y="6489127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  <p:sldLayoutId id="2147483724" r:id="rId11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65126"/>
            <a:ext cx="8229600" cy="144757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Electron- and photon-atomic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reaction data at LLNL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8738" indent="-158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WANDA,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Ian Thompson</a:t>
            </a:r>
          </a:p>
          <a:p>
            <a:pPr lvl="0"/>
            <a:r>
              <a:rPr lang="en-US" dirty="0"/>
              <a:t>Mark </a:t>
            </a:r>
            <a:r>
              <a:rPr lang="en-US" dirty="0" err="1"/>
              <a:t>Foord</a:t>
            </a:r>
            <a:endParaRPr lang="en-US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January 24,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AEB790-0006-6D48-B882-07D0613A1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41524"/>
            <a:ext cx="8338457" cy="49068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LLNL has provided this EPICS data for several decades now</a:t>
            </a:r>
          </a:p>
          <a:p>
            <a:pPr lvl="1"/>
            <a:r>
              <a:rPr lang="en-US" dirty="0"/>
              <a:t>Including spectra from products after final relaxation process.</a:t>
            </a:r>
          </a:p>
          <a:p>
            <a:r>
              <a:rPr lang="en-US" dirty="0"/>
              <a:t>Evaluator - Red Cullen: </a:t>
            </a:r>
          </a:p>
          <a:p>
            <a:pPr lvl="1"/>
            <a:r>
              <a:rPr lang="en-US" dirty="0"/>
              <a:t>‘evaluated evaluations’ from various reaction models</a:t>
            </a:r>
          </a:p>
          <a:p>
            <a:pPr lvl="1"/>
            <a:r>
              <a:rPr lang="en-US" dirty="0"/>
              <a:t>Collated a uniform set for Z=1 – 100,  E=10 eV – 100 GeV</a:t>
            </a:r>
          </a:p>
          <a:p>
            <a:pPr lvl="1"/>
            <a:r>
              <a:rPr lang="en-US" dirty="0"/>
              <a:t>Provided to LLNL in ENDL format, nationally in ENDF format: ENDF/B-VIII</a:t>
            </a:r>
          </a:p>
          <a:p>
            <a:pPr lvl="1"/>
            <a:r>
              <a:rPr lang="en-US" dirty="0"/>
              <a:t>Not validated to experiment data directly, only to other models.</a:t>
            </a:r>
          </a:p>
          <a:p>
            <a:r>
              <a:rPr lang="en-US" dirty="0"/>
              <a:t>For cold, neutral, isolated atoms</a:t>
            </a:r>
          </a:p>
          <a:p>
            <a:pPr lvl="1"/>
            <a:r>
              <a:rPr lang="en-US" dirty="0"/>
              <a:t>NOT:   high temperatures, or ions, or molecules or liquids or solids</a:t>
            </a:r>
          </a:p>
          <a:p>
            <a:pPr lvl="1"/>
            <a:r>
              <a:rPr lang="en-US" dirty="0"/>
              <a:t>However, high density and low temperature conditions typically approach cold material properties.</a:t>
            </a:r>
          </a:p>
          <a:p>
            <a:r>
              <a:rPr lang="en-US" dirty="0"/>
              <a:t>Cullen has now retired. </a:t>
            </a:r>
          </a:p>
          <a:p>
            <a:pPr lvl="1"/>
            <a:r>
              <a:rPr lang="en-US" dirty="0"/>
              <a:t>Other LLNL codes can be adapted for this purpose </a:t>
            </a:r>
          </a:p>
          <a:p>
            <a:pPr lvl="1"/>
            <a:r>
              <a:rPr lang="en-US" dirty="0"/>
              <a:t>Experimental validations (</a:t>
            </a:r>
            <a:r>
              <a:rPr lang="en-US" dirty="0" err="1"/>
              <a:t>eg.</a:t>
            </a:r>
            <a:r>
              <a:rPr lang="en-US" dirty="0"/>
              <a:t> with extended EXFOR) still needed.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E34B4D-6701-0840-A122-37E254E9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and Photon Interaction Cross-sections</a:t>
            </a:r>
          </a:p>
        </p:txBody>
      </p:sp>
    </p:spTree>
    <p:extLst>
      <p:ext uri="{BB962C8B-B14F-4D97-AF65-F5344CB8AC3E}">
        <p14:creationId xmlns:p14="http://schemas.microsoft.com/office/powerpoint/2010/main" val="401081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214D96-600D-644D-97CD-AB7D46024D2F}"/>
              </a:ext>
            </a:extLst>
          </p:cNvPr>
          <p:cNvSpPr txBox="1"/>
          <p:nvPr/>
        </p:nvSpPr>
        <p:spPr>
          <a:xfrm>
            <a:off x="243598" y="110817"/>
            <a:ext cx="9045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LLNL develops codes to model </a:t>
            </a:r>
            <a:b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 interactions with matter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F0ADC-05FA-5D4B-AC1F-6E13E0C41C96}"/>
              </a:ext>
            </a:extLst>
          </p:cNvPr>
          <p:cNvSpPr txBox="1"/>
          <p:nvPr/>
        </p:nvSpPr>
        <p:spPr>
          <a:xfrm>
            <a:off x="198376" y="1327830"/>
            <a:ext cx="42429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Basic atomic cross-sections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Detailed line-accounting codes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Statistical line-accounting codes</a:t>
            </a:r>
          </a:p>
          <a:p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Hybrid statistical/detailed codes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We are currently developing a new hybrid opacity code that utilizes modern machine architecture, parallelization, and UQ.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661A1-1FC9-7C4F-9362-CFA163738C89}"/>
              </a:ext>
            </a:extLst>
          </p:cNvPr>
          <p:cNvSpPr txBox="1"/>
          <p:nvPr/>
        </p:nvSpPr>
        <p:spPr>
          <a:xfrm>
            <a:off x="188686" y="4824619"/>
            <a:ext cx="5718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 interest in high energy density (HED) and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warm dense matter (WDM) conditions (X-rays).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Charged particle </a:t>
            </a:r>
            <a:r>
              <a:rPr lang="en-US" dirty="0" err="1"/>
              <a:t>d</a:t>
            </a:r>
            <a:r>
              <a:rPr lang="en-US" i="1" dirty="0" err="1"/>
              <a:t>E</a:t>
            </a:r>
            <a:r>
              <a:rPr lang="en-US" dirty="0"/>
              <a:t>/d</a:t>
            </a:r>
            <a:r>
              <a:rPr lang="en-US" i="1" dirty="0"/>
              <a:t>x</a:t>
            </a:r>
            <a:r>
              <a:rPr lang="en-US" dirty="0"/>
              <a:t> in cold and plasma media.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However, high density and low temperature conditions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typically approach cold material properties.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9B828-6FAA-C247-BB3F-FEFE4126A42D}"/>
              </a:ext>
            </a:extLst>
          </p:cNvPr>
          <p:cNvSpPr txBox="1"/>
          <p:nvPr/>
        </p:nvSpPr>
        <p:spPr>
          <a:xfrm>
            <a:off x="7199914" y="5369270"/>
            <a:ext cx="17043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Photon Energy (eV)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EFBB59-CB73-4841-ACC7-B01D20A73152}"/>
              </a:ext>
            </a:extLst>
          </p:cNvPr>
          <p:cNvSpPr txBox="1"/>
          <p:nvPr/>
        </p:nvSpPr>
        <p:spPr>
          <a:xfrm>
            <a:off x="5258409" y="1547522"/>
            <a:ext cx="31277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Photon absorption and scattering with </a:t>
            </a:r>
          </a:p>
          <a:p>
            <a:r>
              <a:rPr lang="en-US" sz="1350" dirty="0"/>
              <a:t>near-solid density Boron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45445-364C-B94A-8BEB-D5D5C26C5C92}"/>
              </a:ext>
            </a:extLst>
          </p:cNvPr>
          <p:cNvSpPr txBox="1"/>
          <p:nvPr/>
        </p:nvSpPr>
        <p:spPr>
          <a:xfrm rot="16200000">
            <a:off x="3864430" y="3012712"/>
            <a:ext cx="155042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Opacity (cm2/gm)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1D08B7-DE34-5845-B76A-42115C98C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348" y="2123291"/>
            <a:ext cx="4034880" cy="31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9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0DF5-9F35-AB4A-9EA6-ED65FB3D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DAC8-558F-6244-8A96-9C5214B3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 codes and library data</a:t>
            </a:r>
            <a:br>
              <a:rPr lang="en-US" dirty="0"/>
            </a:br>
            <a:r>
              <a:rPr lang="en-US" dirty="0"/>
              <a:t>by comparisons with differential experimental data.</a:t>
            </a:r>
            <a:br>
              <a:rPr lang="en-US" dirty="0"/>
            </a:br>
            <a:r>
              <a:rPr lang="en-US" dirty="0"/>
              <a:t>(atomic EXFOR would be useful).</a:t>
            </a:r>
          </a:p>
          <a:p>
            <a:r>
              <a:rPr lang="en-US" dirty="0"/>
              <a:t>See how other groups validate their evaluation libraries.</a:t>
            </a:r>
          </a:p>
          <a:p>
            <a:r>
              <a:rPr lang="en-US" dirty="0"/>
              <a:t>Translate existing libraries to modern GNDS format</a:t>
            </a:r>
          </a:p>
          <a:p>
            <a:pPr lvl="1"/>
            <a:r>
              <a:rPr lang="en-US" dirty="0"/>
              <a:t>Check completeness</a:t>
            </a:r>
          </a:p>
          <a:p>
            <a:r>
              <a:rPr lang="en-US" dirty="0"/>
              <a:t>Apply LLNL codes as needed for cold-neutral-isolated atomic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3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2015_PPT_UNC_V7</Template>
  <TotalTime>149</TotalTime>
  <Words>235</Words>
  <Application>Microsoft Macintosh PowerPoint</Application>
  <PresentationFormat>On-screen Show (4:3)</PresentationFormat>
  <Paragraphs>45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Lucida Grande</vt:lpstr>
      <vt:lpstr>Lucida Handwriting</vt:lpstr>
      <vt:lpstr>Wingdings</vt:lpstr>
      <vt:lpstr>Wingdings 2</vt:lpstr>
      <vt:lpstr>2015_PPT_UNC_V7.06 (1)</vt:lpstr>
      <vt:lpstr>Electron- and photon-atomic reaction data at LLNL</vt:lpstr>
      <vt:lpstr>Electron and Photon Interaction Cross-sections</vt:lpstr>
      <vt:lpstr>PowerPoint Presentation</vt:lpstr>
      <vt:lpstr>Way Forward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Thompson, Ian J.</dc:creator>
  <cp:lastModifiedBy>Thompson, Ian J.</cp:lastModifiedBy>
  <cp:revision>11</cp:revision>
  <cp:lastPrinted>2019-01-15T17:26:55Z</cp:lastPrinted>
  <dcterms:created xsi:type="dcterms:W3CDTF">2019-01-15T16:59:57Z</dcterms:created>
  <dcterms:modified xsi:type="dcterms:W3CDTF">2019-01-17T00:01:51Z</dcterms:modified>
</cp:coreProperties>
</file>