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80" r:id="rId4"/>
    <p:sldId id="277" r:id="rId5"/>
    <p:sldId id="278" r:id="rId6"/>
    <p:sldId id="279" r:id="rId7"/>
    <p:sldId id="282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39" autoAdjust="0"/>
    <p:restoredTop sz="94694" autoAdjust="0"/>
  </p:normalViewPr>
  <p:slideViewPr>
    <p:cSldViewPr snapToGrid="0" snapToObjects="1">
      <p:cViewPr varScale="1">
        <p:scale>
          <a:sx n="84" d="100"/>
          <a:sy n="84" d="100"/>
        </p:scale>
        <p:origin x="-408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16" y="1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/Users/boris/EXFOR/NRDC2019/X4Cente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EXFOR</a:t>
            </a:r>
            <a:r>
              <a:rPr lang="en-US" baseline="0"/>
              <a:t> Contributions Worldwide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146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35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E1D-7642-ABFA-ECB2B5D75A6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E1D-7642-ABFA-ECB2B5D75A6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E1D-7642-ABFA-ECB2B5D75A6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E1D-7642-ABFA-ECB2B5D75A6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E1D-7642-ABFA-ECB2B5D75A6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E1D-7642-ABFA-ECB2B5D75A6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E1D-7642-ABFA-ECB2B5D75A6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8E1D-7642-ABFA-ECB2B5D75A6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8E1D-7642-ABFA-ECB2B5D75A6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8E1D-7642-ABFA-ECB2B5D75A6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8E1D-7642-ABFA-ECB2B5D75A61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8E1D-7642-ABFA-ECB2B5D75A6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8E1D-7642-ABFA-ECB2B5D75A61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8E1D-7642-ABFA-ECB2B5D75A61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8E1D-7642-ABFA-ECB2B5D75A61}"/>
              </c:ext>
            </c:extLst>
          </c:dPt>
          <c:cat>
            <c:strRef>
              <c:f>Sheet1!$A$2:$A$16</c:f>
              <c:strCache>
                <c:ptCount val="15"/>
                <c:pt idx="0">
                  <c:v>NNDC</c:v>
                </c:pt>
                <c:pt idx="1">
                  <c:v>NEA-DB</c:v>
                </c:pt>
                <c:pt idx="2">
                  <c:v>NDS</c:v>
                </c:pt>
                <c:pt idx="3">
                  <c:v>CJD</c:v>
                </c:pt>
                <c:pt idx="4">
                  <c:v>ATOMKI</c:v>
                </c:pt>
                <c:pt idx="5">
                  <c:v>CDFE</c:v>
                </c:pt>
                <c:pt idx="6">
                  <c:v>CNDC</c:v>
                </c:pt>
                <c:pt idx="7">
                  <c:v>CNPD</c:v>
                </c:pt>
                <c:pt idx="8">
                  <c:v>JCPRG</c:v>
                </c:pt>
                <c:pt idx="9">
                  <c:v>UkrNDS</c:v>
                </c:pt>
                <c:pt idx="10">
                  <c:v>NDPCI</c:v>
                </c:pt>
                <c:pt idx="11">
                  <c:v>KNDC</c:v>
                </c:pt>
                <c:pt idx="12">
                  <c:v>CAJaD</c:v>
                </c:pt>
                <c:pt idx="13">
                  <c:v>KCPDG</c:v>
                </c:pt>
                <c:pt idx="14">
                  <c:v>RIKEN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7052.0</c:v>
                </c:pt>
                <c:pt idx="1">
                  <c:v>5552.0</c:v>
                </c:pt>
                <c:pt idx="2">
                  <c:v>2372.0</c:v>
                </c:pt>
                <c:pt idx="3">
                  <c:v>1648.0</c:v>
                </c:pt>
                <c:pt idx="4">
                  <c:v>384.0</c:v>
                </c:pt>
                <c:pt idx="5">
                  <c:v>966.0</c:v>
                </c:pt>
                <c:pt idx="6">
                  <c:v>338.0</c:v>
                </c:pt>
                <c:pt idx="7">
                  <c:v>2068.0</c:v>
                </c:pt>
                <c:pt idx="8">
                  <c:v>1198.0</c:v>
                </c:pt>
                <c:pt idx="9">
                  <c:v>243.0</c:v>
                </c:pt>
                <c:pt idx="10">
                  <c:v>413.0</c:v>
                </c:pt>
                <c:pt idx="11">
                  <c:v>85.0</c:v>
                </c:pt>
                <c:pt idx="12">
                  <c:v>878.0</c:v>
                </c:pt>
                <c:pt idx="13">
                  <c:v>180.0</c:v>
                </c:pt>
                <c:pt idx="14">
                  <c:v>52.0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8E1D-7642-ABFA-ECB2B5D75A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7" y="987611"/>
            <a:ext cx="11118573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827" y="3467286"/>
            <a:ext cx="11118573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45504"/>
            <a:ext cx="10972800" cy="39206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857500" cy="528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365125"/>
            <a:ext cx="7962900" cy="52849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573" y="1709740"/>
            <a:ext cx="1113182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573" y="4589465"/>
            <a:ext cx="11131827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079" y="1825625"/>
            <a:ext cx="54864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4864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79" y="365127"/>
            <a:ext cx="1087830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079" y="1681163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079" y="2505075"/>
            <a:ext cx="54864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4864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7" y="457200"/>
            <a:ext cx="430819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987427"/>
            <a:ext cx="63992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7" y="2057400"/>
            <a:ext cx="430819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987427"/>
            <a:ext cx="639921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3827" y="457200"/>
            <a:ext cx="430819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7" y="2057400"/>
            <a:ext cx="430819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7080" y="365127"/>
            <a:ext cx="1110532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080" y="1825625"/>
            <a:ext cx="1110532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371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tif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nds.iaea.org/public/exfor/x4compil/exfor_input.htm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-nds.iaea.org/exfor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ndc.bnl.gov/nsr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Atomic data support in EXFOR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i="1" dirty="0">
                <a:solidFill>
                  <a:schemeClr val="accent1"/>
                </a:solidFill>
              </a:rPr>
              <a:t>Boris </a:t>
            </a:r>
            <a:r>
              <a:rPr lang="en-US" i="1" dirty="0" err="1">
                <a:solidFill>
                  <a:schemeClr val="accent1"/>
                </a:solidFill>
              </a:rPr>
              <a:t>Pritychenko</a:t>
            </a:r>
            <a:endParaRPr lang="en-US" i="1" dirty="0">
              <a:solidFill>
                <a:schemeClr val="accent1"/>
              </a:solidFill>
            </a:endParaRPr>
          </a:p>
          <a:p>
            <a:pPr algn="r"/>
            <a:r>
              <a:rPr lang="en-US" i="1" dirty="0">
                <a:solidFill>
                  <a:schemeClr val="accent1"/>
                </a:solidFill>
              </a:rPr>
              <a:t>National Nuclear Data Center, BNL, Upton, NY 11973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Nuclear Reaction Data Compilations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080" y="1825625"/>
            <a:ext cx="6754167" cy="4324452"/>
          </a:xfrm>
        </p:spPr>
        <p:txBody>
          <a:bodyPr>
            <a:noAutofit/>
          </a:bodyPr>
          <a:lstStyle/>
          <a:p>
            <a:r>
              <a:rPr lang="en-US" sz="1600" dirty="0"/>
              <a:t>Experimental neutron reaction data compilations have been pioneered </a:t>
            </a:r>
            <a:r>
              <a:rPr lang="en-US" sz="1600" dirty="0" smtClean="0"/>
              <a:t>at</a:t>
            </a:r>
            <a:r>
              <a:rPr lang="en-US" sz="1600" dirty="0" smtClean="0"/>
              <a:t> </a:t>
            </a:r>
            <a:r>
              <a:rPr lang="en-US" sz="1600" dirty="0"/>
              <a:t>Brookhaven National </a:t>
            </a:r>
            <a:r>
              <a:rPr lang="en-US" sz="1600" dirty="0" smtClean="0"/>
              <a:t>Laboratory. </a:t>
            </a:r>
            <a:endParaRPr lang="en-US" sz="1600" dirty="0"/>
          </a:p>
          <a:p>
            <a:r>
              <a:rPr lang="en-US" sz="1600" dirty="0"/>
              <a:t>Donald J. Hughes (1915-1960) </a:t>
            </a:r>
            <a:r>
              <a:rPr lang="en-US" sz="1600" dirty="0" smtClean="0"/>
              <a:t>compiled </a:t>
            </a:r>
            <a:r>
              <a:rPr lang="en-US" sz="1600" dirty="0"/>
              <a:t>data since </a:t>
            </a:r>
            <a:r>
              <a:rPr lang="en-US" sz="1600" dirty="0" smtClean="0"/>
              <a:t>1950.</a:t>
            </a:r>
            <a:endParaRPr lang="en-US" sz="1600" dirty="0"/>
          </a:p>
          <a:p>
            <a:r>
              <a:rPr lang="en-US" sz="1600" dirty="0"/>
              <a:t>BNL-170 was published in 1952; it is a precursor of BNL-325.</a:t>
            </a:r>
          </a:p>
          <a:p>
            <a:r>
              <a:rPr lang="en-US" sz="1600" dirty="0"/>
              <a:t>Second UN International Conference on Peaceful Uses of Atomic Energy, Geneva, 1958.</a:t>
            </a:r>
          </a:p>
          <a:p>
            <a:r>
              <a:rPr lang="en-US" sz="1600" dirty="0"/>
              <a:t>SCISRS (Sigma Center Information and Retrieval System) at BNL (1964) was a precursor of EXFOR.</a:t>
            </a:r>
          </a:p>
          <a:p>
            <a:r>
              <a:rPr lang="en-US" sz="1600" dirty="0"/>
              <a:t>Other data centers were created in </a:t>
            </a:r>
            <a:r>
              <a:rPr lang="en-US" sz="1600" dirty="0" smtClean="0"/>
              <a:t>Vienna, Austria (NDS-IAEA), Paris, France (NEA-Databank) and  </a:t>
            </a:r>
            <a:r>
              <a:rPr lang="en-US" sz="1600" dirty="0" err="1" smtClean="0"/>
              <a:t>Obninsk</a:t>
            </a:r>
            <a:r>
              <a:rPr lang="en-US" sz="1600" dirty="0" smtClean="0"/>
              <a:t>, USSR (IPPE) in </a:t>
            </a:r>
            <a:r>
              <a:rPr lang="en-US" sz="1600" dirty="0"/>
              <a:t>1963-1964.</a:t>
            </a:r>
          </a:p>
          <a:p>
            <a:r>
              <a:rPr lang="en-US" sz="1600" dirty="0"/>
              <a:t>Data Centers Interchange Format (EXFOR) was introduced in 1970 and Nuclear Data </a:t>
            </a:r>
            <a:r>
              <a:rPr lang="en-US" sz="1600" dirty="0" err="1"/>
              <a:t>Centres</a:t>
            </a:r>
            <a:r>
              <a:rPr lang="en-US" sz="1600" dirty="0"/>
              <a:t> Reaction (NRDC) </a:t>
            </a:r>
            <a:r>
              <a:rPr lang="en-US" sz="1600" dirty="0" smtClean="0"/>
              <a:t>network was </a:t>
            </a:r>
            <a:r>
              <a:rPr lang="en-US" sz="1600" dirty="0" smtClean="0"/>
              <a:t>formed under the auspices of the IAEA.</a:t>
            </a:r>
            <a:endParaRPr lang="en-US" sz="1600" dirty="0"/>
          </a:p>
          <a:p>
            <a:r>
              <a:rPr lang="en-US" sz="1600" dirty="0" smtClean="0"/>
              <a:t>NNDC </a:t>
            </a:r>
            <a:r>
              <a:rPr lang="en-US" sz="1600" dirty="0"/>
              <a:t>EXFOR Team: B. </a:t>
            </a:r>
            <a:r>
              <a:rPr lang="en-US" sz="1600" dirty="0" err="1"/>
              <a:t>Pritychenko</a:t>
            </a:r>
            <a:r>
              <a:rPr lang="en-US" sz="1600" dirty="0"/>
              <a:t>, S. </a:t>
            </a:r>
            <a:r>
              <a:rPr lang="en-US" sz="1600" dirty="0" err="1"/>
              <a:t>Hlavac</a:t>
            </a:r>
            <a:r>
              <a:rPr lang="en-US" sz="1600" dirty="0"/>
              <a:t>, O. </a:t>
            </a:r>
            <a:r>
              <a:rPr lang="en-US" sz="1600" dirty="0" err="1" smtClean="0"/>
              <a:t>Schwerer</a:t>
            </a:r>
            <a:r>
              <a:rPr lang="en-US" sz="1600" dirty="0" smtClean="0"/>
              <a:t>, and     V</a:t>
            </a:r>
            <a:r>
              <a:rPr lang="en-US" sz="1600" dirty="0"/>
              <a:t>. </a:t>
            </a:r>
            <a:r>
              <a:rPr lang="en-US" sz="1600" dirty="0" err="1"/>
              <a:t>Zerkin</a:t>
            </a:r>
            <a:r>
              <a:rPr lang="en-US" sz="1600" dirty="0"/>
              <a:t> (IAEA) covers U.S. and Canada.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5360627-88E4-8040-9974-76F34B8D1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513" y="1690690"/>
            <a:ext cx="3096715" cy="3657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D29244D-FCA2-AE4C-8332-8118C692C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028" y="4114800"/>
            <a:ext cx="4243279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B4D9468-F6D9-E748-B3F4-B178EFA1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1907" y="2664802"/>
            <a:ext cx="3200400" cy="4114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056B7A9-F10A-2642-998D-75F952B33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7061" y="3657600"/>
            <a:ext cx="2475246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546399F-20D5-F141-97D3-AED1A46BB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7456" y="3673280"/>
            <a:ext cx="4794851" cy="3200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3075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CADD55-20DA-6C4C-BF08-A5B666386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EXFOR???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826E96-F105-0D4C-936C-785C7525A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81" y="1825624"/>
            <a:ext cx="5946660" cy="4705445"/>
          </a:xfrm>
        </p:spPr>
        <p:txBody>
          <a:bodyPr>
            <a:noAutofit/>
          </a:bodyPr>
          <a:lstStyle/>
          <a:p>
            <a:r>
              <a:rPr lang="en-US" sz="1600" dirty="0"/>
              <a:t>The </a:t>
            </a:r>
            <a:r>
              <a:rPr lang="en-US" sz="1600" dirty="0" err="1"/>
              <a:t>EXchange</a:t>
            </a:r>
            <a:r>
              <a:rPr lang="en-US" sz="1600" dirty="0"/>
              <a:t> </a:t>
            </a:r>
            <a:r>
              <a:rPr lang="en-US" sz="1600" dirty="0" err="1"/>
              <a:t>FORmat</a:t>
            </a:r>
            <a:r>
              <a:rPr lang="en-US" sz="1600" dirty="0"/>
              <a:t> (EXFOR) experimental nuclear reaction database </a:t>
            </a:r>
            <a:r>
              <a:rPr lang="en-US" sz="1600" dirty="0" smtClean="0"/>
              <a:t>and format for low</a:t>
            </a:r>
            <a:r>
              <a:rPr lang="en-US" sz="1600" dirty="0"/>
              <a:t>- and intermediate-energy </a:t>
            </a:r>
            <a:r>
              <a:rPr lang="en-US" sz="1600" dirty="0" smtClean="0"/>
              <a:t>physics</a:t>
            </a:r>
            <a:endParaRPr lang="en-US" sz="1600" dirty="0"/>
          </a:p>
          <a:p>
            <a:pPr lvl="1"/>
            <a:r>
              <a:rPr lang="en-US" sz="1400" dirty="0" smtClean="0"/>
              <a:t>22,376 </a:t>
            </a:r>
            <a:r>
              <a:rPr lang="en-US" sz="1400" dirty="0"/>
              <a:t>experimental works</a:t>
            </a:r>
          </a:p>
          <a:p>
            <a:pPr lvl="1"/>
            <a:r>
              <a:rPr lang="en-US" sz="1400" dirty="0"/>
              <a:t>172,641 reaction data tables</a:t>
            </a:r>
          </a:p>
          <a:p>
            <a:pPr lvl="1"/>
            <a:r>
              <a:rPr lang="en-US" sz="1400" dirty="0"/>
              <a:t>T</a:t>
            </a:r>
            <a:r>
              <a:rPr lang="en-US" sz="1400" dirty="0" smtClean="0"/>
              <a:t>otal </a:t>
            </a:r>
            <a:r>
              <a:rPr lang="en-US" sz="1400" dirty="0"/>
              <a:t>and differential cross sections, resonance parameters, fission yields, thick-target and product yields, multiplicities, …</a:t>
            </a:r>
            <a:r>
              <a:rPr lang="en-US" sz="1400" dirty="0" smtClean="0"/>
              <a:t>.</a:t>
            </a:r>
          </a:p>
          <a:p>
            <a:pPr lvl="1"/>
            <a:r>
              <a:rPr lang="en-US" sz="1400" dirty="0"/>
              <a:t>Originally neutron-induced reactions, charged particles and photons were added later</a:t>
            </a:r>
            <a:r>
              <a:rPr lang="en-US" sz="1400" dirty="0" smtClean="0"/>
              <a:t>.</a:t>
            </a:r>
            <a:endParaRPr lang="en-US" sz="1400" dirty="0"/>
          </a:p>
          <a:p>
            <a:pPr lvl="1"/>
            <a:r>
              <a:rPr lang="en-US" sz="1400" dirty="0"/>
              <a:t>All compilations go through a strict quality assurance process.</a:t>
            </a:r>
          </a:p>
          <a:p>
            <a:r>
              <a:rPr lang="en-US" sz="1600" dirty="0"/>
              <a:t>Available at </a:t>
            </a:r>
            <a:r>
              <a:rPr lang="en-US" sz="1600" dirty="0">
                <a:solidFill>
                  <a:schemeClr val="accent1"/>
                </a:solidFill>
              </a:rPr>
              <a:t>https://</a:t>
            </a:r>
            <a:r>
              <a:rPr lang="en-US" sz="1600" dirty="0" err="1">
                <a:solidFill>
                  <a:schemeClr val="accent1"/>
                </a:solidFill>
              </a:rPr>
              <a:t>www.nndc.bnl.gov</a:t>
            </a:r>
            <a:r>
              <a:rPr lang="en-US" sz="1600" dirty="0">
                <a:solidFill>
                  <a:schemeClr val="accent1"/>
                </a:solidFill>
              </a:rPr>
              <a:t>/</a:t>
            </a:r>
            <a:r>
              <a:rPr lang="en-US" sz="1600" dirty="0" err="1">
                <a:solidFill>
                  <a:schemeClr val="accent1"/>
                </a:solidFill>
              </a:rPr>
              <a:t>exfor</a:t>
            </a:r>
            <a:r>
              <a:rPr lang="en-US" sz="1600" dirty="0"/>
              <a:t> and </a:t>
            </a:r>
            <a:r>
              <a:rPr lang="en-US" sz="1600" dirty="0">
                <a:solidFill>
                  <a:schemeClr val="accent1"/>
                </a:solidFill>
                <a:hlinkClick r:id="rId2"/>
              </a:rPr>
              <a:t>https://www-nds.iaea.org/exfor</a:t>
            </a:r>
            <a:r>
              <a:rPr lang="en-US" sz="1600" dirty="0"/>
              <a:t>. </a:t>
            </a:r>
            <a:endParaRPr lang="en-US" sz="1600" dirty="0" smtClean="0"/>
          </a:p>
          <a:p>
            <a:r>
              <a:rPr lang="en-US" sz="1600" dirty="0" smtClean="0"/>
              <a:t>EXFOR statistics, the </a:t>
            </a:r>
            <a:r>
              <a:rPr lang="en-US" sz="1600" dirty="0"/>
              <a:t>IAEA official count of </a:t>
            </a:r>
            <a:r>
              <a:rPr lang="en-US" sz="1600" dirty="0" smtClean="0"/>
              <a:t>compilations: </a:t>
            </a:r>
            <a:r>
              <a:rPr lang="en-US" sz="1600" dirty="0">
                <a:hlinkClick r:id="rId3"/>
              </a:rPr>
              <a:t>https://www-nds.iaea.org/public/exfor/x4compil/</a:t>
            </a:r>
            <a:r>
              <a:rPr lang="en-US" sz="1600" dirty="0" smtClean="0">
                <a:hlinkClick r:id="rId3"/>
              </a:rPr>
              <a:t>exfor_input.htm</a:t>
            </a:r>
            <a:r>
              <a:rPr lang="en-US" sz="1600" dirty="0" smtClean="0"/>
              <a:t>.</a:t>
            </a:r>
            <a:endParaRPr lang="en-US" sz="1600" dirty="0"/>
          </a:p>
          <a:p>
            <a:r>
              <a:rPr lang="en-US" sz="1600" dirty="0" smtClean="0"/>
              <a:t>Data </a:t>
            </a:r>
            <a:r>
              <a:rPr lang="en-US" sz="1600" dirty="0" smtClean="0"/>
              <a:t>c</a:t>
            </a:r>
            <a:r>
              <a:rPr lang="en-US" sz="1600" dirty="0" smtClean="0"/>
              <a:t>ompi</a:t>
            </a:r>
            <a:r>
              <a:rPr lang="en-US" sz="1600" dirty="0"/>
              <a:t>l</a:t>
            </a:r>
            <a:r>
              <a:rPr lang="en-US" sz="1600" dirty="0" smtClean="0"/>
              <a:t>ations were </a:t>
            </a:r>
            <a:r>
              <a:rPr lang="en-US" sz="1600" dirty="0"/>
              <a:t>started in United States</a:t>
            </a:r>
            <a:r>
              <a:rPr lang="en-US" sz="1600" dirty="0" smtClean="0"/>
              <a:t>, </a:t>
            </a:r>
            <a:r>
              <a:rPr lang="en-US" sz="1600" dirty="0" smtClean="0"/>
              <a:t>centers split data geographically.  Therefore NNDC </a:t>
            </a:r>
            <a:r>
              <a:rPr lang="en-US" sz="1600" dirty="0"/>
              <a:t>has the largest individual contribution to the EXFOR library followed by NEA-Databank (Paris), NDS-IAEA (Vienna) and others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E35B95D-407E-2744-9D01-AE6CB6C87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181" y="1690690"/>
            <a:ext cx="4787217" cy="3200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82412E0-1539-E640-AD90-5B2DE440D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1634" y="2113903"/>
            <a:ext cx="3001900" cy="411480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1D5D2EDE-B0F5-BB4A-B734-04B2534556C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323108" y="360203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2558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D8E92B-DBAB-3F4D-A7A6-AE7C14E90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Value of Atomic </a:t>
            </a:r>
            <a:r>
              <a:rPr lang="en-US" dirty="0"/>
              <a:t>Cross 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7C3ACC-94FA-F74B-B5A3-607D096E5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80" y="1825625"/>
            <a:ext cx="6886440" cy="4886598"/>
          </a:xfrm>
        </p:spPr>
        <p:txBody>
          <a:bodyPr>
            <a:noAutofit/>
          </a:bodyPr>
          <a:lstStyle/>
          <a:p>
            <a:r>
              <a:rPr lang="en-US" sz="1600" dirty="0" smtClean="0"/>
              <a:t>User perspective: </a:t>
            </a:r>
            <a:r>
              <a:rPr lang="en-US" sz="1600" dirty="0" smtClean="0"/>
              <a:t>In gamma</a:t>
            </a:r>
            <a:r>
              <a:rPr lang="en-US" sz="1600" dirty="0"/>
              <a:t>-</a:t>
            </a:r>
            <a:r>
              <a:rPr lang="en-US" sz="1600" dirty="0" smtClean="0"/>
              <a:t>ray, </a:t>
            </a:r>
            <a:r>
              <a:rPr lang="en-US" sz="1600" dirty="0"/>
              <a:t>neutron </a:t>
            </a:r>
            <a:r>
              <a:rPr lang="en-US" sz="1600" dirty="0" smtClean="0"/>
              <a:t>shielding and detector </a:t>
            </a:r>
            <a:r>
              <a:rPr lang="en-US" sz="1600" dirty="0"/>
              <a:t>projects </a:t>
            </a:r>
            <a:r>
              <a:rPr lang="en-US" sz="1600" dirty="0" smtClean="0"/>
              <a:t>we use </a:t>
            </a:r>
            <a:r>
              <a:rPr lang="en-US" sz="1600" dirty="0" smtClean="0"/>
              <a:t>Photo</a:t>
            </a:r>
            <a:r>
              <a:rPr lang="en-US" sz="1600" dirty="0"/>
              <a:t>, Compton and pair </a:t>
            </a:r>
            <a:r>
              <a:rPr lang="en-US" sz="1600" dirty="0" smtClean="0"/>
              <a:t>production </a:t>
            </a:r>
            <a:r>
              <a:rPr lang="en-US" sz="1600" dirty="0"/>
              <a:t>cross </a:t>
            </a:r>
            <a:r>
              <a:rPr lang="en-US" sz="1600" dirty="0" smtClean="0"/>
              <a:t>sections.</a:t>
            </a:r>
            <a:endParaRPr lang="en-US" sz="1600" dirty="0"/>
          </a:p>
          <a:p>
            <a:r>
              <a:rPr lang="en-US" sz="1600" dirty="0"/>
              <a:t>Storm, E. and Israel, H., </a:t>
            </a:r>
            <a:r>
              <a:rPr lang="en-US" sz="1600" i="1" dirty="0"/>
              <a:t>Proton Cross Sections from 0.001 to 100 MeV for Elements 1 through 100</a:t>
            </a:r>
            <a:r>
              <a:rPr lang="en-US" sz="1600" dirty="0"/>
              <a:t>, New Mexico: Los Alamos Sci. Lab., 1967. Translated under the title </a:t>
            </a:r>
            <a:r>
              <a:rPr lang="en-US" sz="1600" i="1" dirty="0"/>
              <a:t>Secheniya </a:t>
            </a:r>
            <a:r>
              <a:rPr lang="en-US" sz="1600" i="1" dirty="0" err="1"/>
              <a:t>vzaimodeistviy</a:t>
            </a:r>
            <a:r>
              <a:rPr lang="en-US" sz="1600" i="1" dirty="0"/>
              <a:t> gamma-</a:t>
            </a:r>
            <a:r>
              <a:rPr lang="en-US" sz="1600" i="1" dirty="0" err="1"/>
              <a:t>izlucheniya</a:t>
            </a:r>
            <a:r>
              <a:rPr lang="en-US" sz="1600" dirty="0"/>
              <a:t>. Spravochnik, Moscow: </a:t>
            </a:r>
            <a:r>
              <a:rPr lang="en-US" sz="1600" dirty="0" err="1"/>
              <a:t>Atomizdat</a:t>
            </a:r>
            <a:r>
              <a:rPr lang="en-US" sz="1600" dirty="0"/>
              <a:t>, 1973, p. 256.</a:t>
            </a:r>
          </a:p>
          <a:p>
            <a:r>
              <a:rPr lang="en-US" sz="1600" dirty="0"/>
              <a:t>Also published in </a:t>
            </a:r>
            <a:r>
              <a:rPr lang="en-US" sz="1600" dirty="0" smtClean="0"/>
              <a:t>Nuclear </a:t>
            </a:r>
            <a:r>
              <a:rPr lang="en-US" sz="1600" dirty="0"/>
              <a:t>Data </a:t>
            </a:r>
            <a:r>
              <a:rPr lang="en-US" sz="1600" dirty="0" smtClean="0"/>
              <a:t>Tables (ADNDT) </a:t>
            </a:r>
            <a:r>
              <a:rPr lang="en-US" sz="1600" dirty="0"/>
              <a:t>journal in 1970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ENDF/B-VIII.0 contains a </a:t>
            </a:r>
            <a:r>
              <a:rPr lang="en-US" sz="1600" dirty="0"/>
              <a:t> Photo-atomic </a:t>
            </a:r>
            <a:r>
              <a:rPr lang="en-US" sz="1600" dirty="0" err="1"/>
              <a:t>sublibrary</a:t>
            </a:r>
            <a:r>
              <a:rPr lang="en-US" sz="1600" dirty="0"/>
              <a:t>: describes the </a:t>
            </a:r>
            <a:r>
              <a:rPr lang="en-US" sz="1600" dirty="0" smtClean="0"/>
              <a:t>interaction of </a:t>
            </a:r>
            <a:r>
              <a:rPr lang="en-US" sz="1600" dirty="0"/>
              <a:t>photons with matter as well the direct </a:t>
            </a:r>
            <a:r>
              <a:rPr lang="en-US" sz="1600" dirty="0" smtClean="0"/>
              <a:t>production of </a:t>
            </a:r>
            <a:r>
              <a:rPr lang="en-US" sz="1600" dirty="0"/>
              <a:t>secondary photons and electrons</a:t>
            </a:r>
            <a:r>
              <a:rPr lang="en-US" sz="1600" dirty="0" smtClean="0"/>
              <a:t>.</a:t>
            </a:r>
            <a:endParaRPr lang="en-US" sz="1600" dirty="0"/>
          </a:p>
          <a:p>
            <a:r>
              <a:rPr lang="en-US" sz="1600" dirty="0" smtClean="0"/>
              <a:t>ENDF/B-VIII.0 contains an  </a:t>
            </a:r>
            <a:r>
              <a:rPr lang="en-US" sz="1600" dirty="0"/>
              <a:t>Atomic relaxation </a:t>
            </a:r>
            <a:r>
              <a:rPr lang="en-US" sz="1600" dirty="0" err="1"/>
              <a:t>sublibrary</a:t>
            </a:r>
            <a:r>
              <a:rPr lang="en-US" sz="1600" dirty="0"/>
              <a:t>: describes the </a:t>
            </a:r>
            <a:r>
              <a:rPr lang="en-US" sz="1600" dirty="0" smtClean="0"/>
              <a:t>relaxation of </a:t>
            </a:r>
            <a:r>
              <a:rPr lang="en-US" sz="1600" dirty="0"/>
              <a:t>atoms back to neutrality following </a:t>
            </a:r>
            <a:r>
              <a:rPr lang="en-US" sz="1600" dirty="0" smtClean="0"/>
              <a:t>an ionizing </a:t>
            </a:r>
            <a:r>
              <a:rPr lang="en-US" sz="1600" dirty="0"/>
              <a:t>event. It describes the spectra of </a:t>
            </a:r>
            <a:r>
              <a:rPr lang="en-US" sz="1600" dirty="0" smtClean="0"/>
              <a:t>fluorescence photons </a:t>
            </a:r>
            <a:r>
              <a:rPr lang="en-US" sz="1600" dirty="0"/>
              <a:t>from </a:t>
            </a:r>
            <a:r>
              <a:rPr lang="en-US" sz="1600" dirty="0" err="1"/>
              <a:t>radiative</a:t>
            </a:r>
            <a:r>
              <a:rPr lang="en-US" sz="1600" dirty="0"/>
              <a:t> transitions as an </a:t>
            </a:r>
            <a:r>
              <a:rPr lang="en-US" sz="1600" dirty="0" smtClean="0"/>
              <a:t>ionized atom </a:t>
            </a:r>
            <a:r>
              <a:rPr lang="en-US" sz="1600" dirty="0"/>
              <a:t>returns to neutrality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ENDF/B-VIII.0 contains an Electro</a:t>
            </a:r>
            <a:r>
              <a:rPr lang="en-US" sz="1600" dirty="0"/>
              <a:t>-atomic </a:t>
            </a:r>
            <a:r>
              <a:rPr lang="en-US" sz="1600" dirty="0" err="1"/>
              <a:t>sublibrary</a:t>
            </a:r>
            <a:r>
              <a:rPr lang="en-US" sz="1600" dirty="0"/>
              <a:t>: describes the </a:t>
            </a:r>
            <a:r>
              <a:rPr lang="en-US" sz="1600" dirty="0" smtClean="0"/>
              <a:t>interaction of </a:t>
            </a:r>
            <a:r>
              <a:rPr lang="en-US" sz="1600" dirty="0"/>
              <a:t>electrons with matter as well as the </a:t>
            </a:r>
            <a:r>
              <a:rPr lang="en-US" sz="1600" dirty="0" smtClean="0"/>
              <a:t>direct production </a:t>
            </a:r>
            <a:r>
              <a:rPr lang="en-US" sz="1600" dirty="0"/>
              <a:t>of secondary electrons and photons.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379697-8F0E-CD48-B429-923B408D2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520" y="1825625"/>
            <a:ext cx="3805806" cy="2743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476861-EFC6-B841-9CAC-9A421AA0F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665" y="3436375"/>
            <a:ext cx="3380736" cy="2743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086539" y="-20732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3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DBFD4-4CFE-F14E-9DD3-610CDEDF2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Atomic </a:t>
            </a:r>
            <a:r>
              <a:rPr lang="en-US" dirty="0" smtClean="0"/>
              <a:t>Cross </a:t>
            </a:r>
            <a:r>
              <a:rPr lang="en-US" dirty="0"/>
              <a:t>Sections in EXFOR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D75D42-0189-0641-B71E-6A3547118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03" y="1825625"/>
            <a:ext cx="6099520" cy="4545679"/>
          </a:xfrm>
        </p:spPr>
        <p:txBody>
          <a:bodyPr>
            <a:noAutofit/>
          </a:bodyPr>
          <a:lstStyle/>
          <a:p>
            <a:r>
              <a:rPr lang="en-US" sz="1600" dirty="0"/>
              <a:t>No obligatory compilations for atomic data in EXFOR.</a:t>
            </a:r>
          </a:p>
          <a:p>
            <a:r>
              <a:rPr lang="en-US" sz="1600" dirty="0"/>
              <a:t>R</a:t>
            </a:r>
            <a:r>
              <a:rPr lang="en-US" sz="1600" dirty="0" smtClean="0"/>
              <a:t>equest of </a:t>
            </a:r>
            <a:r>
              <a:rPr lang="en-US" sz="1600" dirty="0"/>
              <a:t>M. White, LANL: L0143 (Compton backscattering, Free Election Laser Laboratory), L0216 (56Co, Decay Gammas) </a:t>
            </a:r>
            <a:r>
              <a:rPr lang="en-US" sz="1600" dirty="0" smtClean="0"/>
              <a:t>was processed </a:t>
            </a:r>
            <a:r>
              <a:rPr lang="en-US" sz="1600" dirty="0"/>
              <a:t>by NNDC.</a:t>
            </a:r>
          </a:p>
          <a:p>
            <a:r>
              <a:rPr lang="en-US" sz="1600" dirty="0"/>
              <a:t>Other entries: M0041 (BRST), M0420 (TAGS) were added by CDFE (Moscow State University).</a:t>
            </a:r>
          </a:p>
          <a:p>
            <a:r>
              <a:rPr lang="en-US" sz="1600" dirty="0"/>
              <a:t>Reaction code in EXFOR is </a:t>
            </a:r>
            <a:r>
              <a:rPr lang="en-US" sz="1600" i="1" dirty="0"/>
              <a:t>XX(G,TOT),,SIG,, MSC </a:t>
            </a:r>
            <a:r>
              <a:rPr lang="en-US" sz="1600" dirty="0"/>
              <a:t>or </a:t>
            </a:r>
            <a:r>
              <a:rPr lang="en-US" sz="1600" i="1" dirty="0"/>
              <a:t>XX(G,TOT),,SIG,,BRS/MSC</a:t>
            </a:r>
            <a:r>
              <a:rPr lang="en-US" sz="1600" dirty="0"/>
              <a:t> or </a:t>
            </a:r>
          </a:p>
          <a:p>
            <a:pPr marL="0" indent="0">
              <a:buNone/>
            </a:pPr>
            <a:r>
              <a:rPr lang="en-US" sz="1600" dirty="0"/>
              <a:t>   </a:t>
            </a:r>
            <a:r>
              <a:rPr lang="en-US" sz="1600" i="1" dirty="0"/>
              <a:t>XX(G,TOT),,SIG</a:t>
            </a:r>
            <a:r>
              <a:rPr lang="en-US" sz="1600" dirty="0"/>
              <a:t>.</a:t>
            </a:r>
          </a:p>
          <a:p>
            <a:r>
              <a:rPr lang="en-US" sz="1600" dirty="0"/>
              <a:t>We have experimental cross sections in EXFOR for Be, C, Al, Cu, Sm, </a:t>
            </a:r>
            <a:r>
              <a:rPr lang="en-US" sz="1600" dirty="0" err="1"/>
              <a:t>Gd</a:t>
            </a:r>
            <a:r>
              <a:rPr lang="en-US" sz="1600" dirty="0"/>
              <a:t>, Ho, </a:t>
            </a:r>
            <a:r>
              <a:rPr lang="en-US" sz="1600" dirty="0" err="1"/>
              <a:t>Er</a:t>
            </a:r>
            <a:r>
              <a:rPr lang="en-US" sz="1600" dirty="0"/>
              <a:t>, Ta, </a:t>
            </a:r>
            <a:r>
              <a:rPr lang="en-US" sz="1600" dirty="0" err="1"/>
              <a:t>Yb</a:t>
            </a:r>
            <a:r>
              <a:rPr lang="en-US" sz="1600" dirty="0"/>
              <a:t>, </a:t>
            </a:r>
            <a:r>
              <a:rPr lang="en-US" sz="1600" dirty="0" err="1"/>
              <a:t>Hf</a:t>
            </a:r>
            <a:r>
              <a:rPr lang="en-US" sz="1600" dirty="0"/>
              <a:t>, Ta, W, Au, </a:t>
            </a:r>
            <a:r>
              <a:rPr lang="en-US" sz="1600" dirty="0" err="1"/>
              <a:t>Pb</a:t>
            </a:r>
            <a:r>
              <a:rPr lang="en-US" sz="1600" dirty="0"/>
              <a:t>, Bi, U. </a:t>
            </a:r>
          </a:p>
          <a:p>
            <a:r>
              <a:rPr lang="en-US" sz="1600" dirty="0"/>
              <a:t>"Total </a:t>
            </a:r>
            <a:r>
              <a:rPr lang="en-US" sz="1600" dirty="0" err="1"/>
              <a:t>photoabsorption</a:t>
            </a:r>
            <a:r>
              <a:rPr lang="en-US" sz="1600" dirty="0"/>
              <a:t>" cross section equal to sum of "total photonuclear" + "total </a:t>
            </a:r>
            <a:r>
              <a:rPr lang="en-US" sz="1600" dirty="0" err="1"/>
              <a:t>photoatomic</a:t>
            </a:r>
            <a:r>
              <a:rPr lang="en-US" sz="1600" dirty="0"/>
              <a:t>" cross sections. Atomic cross sections are in barns while nuclear in </a:t>
            </a:r>
            <a:r>
              <a:rPr lang="en-US" sz="1600" dirty="0" err="1"/>
              <a:t>mb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EXFOR is already contains complete infrastructure for atomic cross section compilations.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56D4EFE-32CC-064C-A8CC-FF254DBDB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153" y="1825625"/>
            <a:ext cx="2848059" cy="3657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191FDBB-086E-144D-8CBF-87FAD9F0A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768" y="2580969"/>
            <a:ext cx="3412487" cy="3657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BA741CC-6150-0A41-A5AB-266FE7C72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2790" y="3495369"/>
            <a:ext cx="2925887" cy="2743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38219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58421A-9A51-DE47-89A0-7EBDF7D1C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Electron Cross Sections in EXFOR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258FE7-09B4-3D40-AD01-C2E747008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80" y="1825625"/>
            <a:ext cx="5599255" cy="3929132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Limited data: 22 compilations.</a:t>
            </a:r>
          </a:p>
          <a:p>
            <a:r>
              <a:rPr lang="en-US" sz="1600" dirty="0"/>
              <a:t>Nuclear processes only.</a:t>
            </a:r>
          </a:p>
          <a:p>
            <a:r>
              <a:rPr lang="en-US" sz="1600" dirty="0"/>
              <a:t>Reaction code in EXFOR is XX(E,*),,</a:t>
            </a:r>
            <a:r>
              <a:rPr lang="en-US" sz="1600" dirty="0" smtClean="0"/>
              <a:t>SIG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ast </a:t>
            </a:r>
            <a:r>
              <a:rPr lang="en-US" sz="1600" dirty="0"/>
              <a:t>electrons energy losses are outside the EXFOR scope</a:t>
            </a:r>
            <a:r>
              <a:rPr lang="en-US" sz="1600" dirty="0" smtClean="0"/>
              <a:t>.</a:t>
            </a:r>
            <a:endParaRPr lang="en-US" sz="1600" dirty="0"/>
          </a:p>
          <a:p>
            <a:r>
              <a:rPr lang="en-US" sz="1600" dirty="0" smtClean="0"/>
              <a:t>The </a:t>
            </a:r>
            <a:r>
              <a:rPr lang="en-US" sz="1600" dirty="0"/>
              <a:t>famous Bethe-Bloch f</a:t>
            </a:r>
            <a:r>
              <a:rPr lang="en-US" sz="1600" dirty="0" smtClean="0"/>
              <a:t>ormula for ionization losses</a:t>
            </a:r>
            <a:r>
              <a:rPr lang="en-US" sz="1600" dirty="0"/>
              <a:t>;</a:t>
            </a:r>
            <a:r>
              <a:rPr lang="en-US" sz="1600" dirty="0" smtClean="0"/>
              <a:t> </a:t>
            </a:r>
            <a:r>
              <a:rPr lang="en-US" sz="1600" dirty="0" smtClean="0"/>
              <a:t>bremsstrahlung </a:t>
            </a:r>
            <a:r>
              <a:rPr lang="en-US" sz="1600" dirty="0" smtClean="0"/>
              <a:t>or braking </a:t>
            </a:r>
            <a:r>
              <a:rPr lang="en-US" sz="1600" dirty="0" smtClean="0"/>
              <a:t>radiation. </a:t>
            </a:r>
            <a:r>
              <a:rPr lang="en-US" sz="1600" dirty="0" smtClean="0"/>
              <a:t>There are also transition and Cherenkov radiations. </a:t>
            </a:r>
            <a:r>
              <a:rPr lang="en-US" sz="1600" dirty="0" smtClean="0"/>
              <a:t>All these </a:t>
            </a:r>
            <a:r>
              <a:rPr lang="en-US" sz="1600" dirty="0" smtClean="0"/>
              <a:t>effects </a:t>
            </a:r>
            <a:r>
              <a:rPr lang="en-US" sz="1600" dirty="0" smtClean="0"/>
              <a:t> </a:t>
            </a:r>
            <a:r>
              <a:rPr lang="en-US" sz="1600" dirty="0" smtClean="0"/>
              <a:t>produce</a:t>
            </a:r>
            <a:r>
              <a:rPr lang="en-US" sz="1600" dirty="0" smtClean="0"/>
              <a:t> </a:t>
            </a:r>
            <a:r>
              <a:rPr lang="en-US" sz="1600" dirty="0" smtClean="0"/>
              <a:t>electron/ion, electron/hole pairs, light and phonons.</a:t>
            </a:r>
          </a:p>
          <a:p>
            <a:r>
              <a:rPr lang="en-US" sz="1600" dirty="0" smtClean="0"/>
              <a:t>Ionization and X-ray cross sections are published in NIM/B, PR/A, Can. J. Phys. and ADNDT journals. Currently no ionization cross sections in EXFOR.</a:t>
            </a:r>
          </a:p>
          <a:p>
            <a:r>
              <a:rPr lang="en-US" sz="1600" dirty="0" smtClean="0"/>
              <a:t>Bibliographic search of experimental papers to </a:t>
            </a:r>
            <a:r>
              <a:rPr lang="en-US" sz="1600" dirty="0"/>
              <a:t>validate the calculated results.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D2DD3F4-FB53-AB42-8A59-6C4B9FEE8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199" y="1961391"/>
            <a:ext cx="4197107" cy="3657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03457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A16CC6-6BA9-9740-BD78-38E57A837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Complimentary Search with Nuclear Science References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01D6DD-84B7-744E-AC42-EB18AD91D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80" y="1825623"/>
            <a:ext cx="6417419" cy="4872953"/>
          </a:xfrm>
        </p:spPr>
        <p:txBody>
          <a:bodyPr>
            <a:noAutofit/>
          </a:bodyPr>
          <a:lstStyle/>
          <a:p>
            <a:r>
              <a:rPr lang="en-US" sz="1600" dirty="0"/>
              <a:t>NSR is a </a:t>
            </a:r>
            <a:r>
              <a:rPr lang="en-US" sz="1600" dirty="0" smtClean="0"/>
              <a:t>primary </a:t>
            </a:r>
            <a:r>
              <a:rPr lang="en-US" sz="1600" dirty="0"/>
              <a:t>nuclear and atomic physics bibliography database</a:t>
            </a:r>
          </a:p>
          <a:p>
            <a:pPr lvl="1"/>
            <a:r>
              <a:rPr lang="en-US" sz="1400" dirty="0" smtClean="0"/>
              <a:t>Total </a:t>
            </a:r>
            <a:r>
              <a:rPr lang="en-US" sz="1400" dirty="0"/>
              <a:t>number of references is 230,432 </a:t>
            </a:r>
          </a:p>
          <a:p>
            <a:pPr lvl="1"/>
            <a:r>
              <a:rPr lang="en-US" sz="1400" dirty="0" smtClean="0"/>
              <a:t>Total </a:t>
            </a:r>
            <a:r>
              <a:rPr lang="en-US" sz="1400" dirty="0"/>
              <a:t>number of nuclei is 7,211</a:t>
            </a:r>
          </a:p>
          <a:p>
            <a:pPr lvl="1"/>
            <a:r>
              <a:rPr lang="en-US" sz="1400" dirty="0"/>
              <a:t>Total number of reactions is 8,438</a:t>
            </a:r>
          </a:p>
          <a:p>
            <a:pPr lvl="1"/>
            <a:r>
              <a:rPr lang="en-US" sz="1400" dirty="0"/>
              <a:t>Total number of decays is 738</a:t>
            </a:r>
          </a:p>
          <a:p>
            <a:r>
              <a:rPr lang="en-US" sz="1600" dirty="0" smtClean="0"/>
              <a:t>Simple </a:t>
            </a:r>
            <a:r>
              <a:rPr lang="en-US" sz="1600" dirty="0"/>
              <a:t>text search for “atomic cross” produced two entries for a NUCLEAR REACTIONS </a:t>
            </a:r>
            <a:r>
              <a:rPr lang="en-US" sz="1600" dirty="0" smtClean="0"/>
              <a:t>topic. </a:t>
            </a:r>
          </a:p>
          <a:p>
            <a:r>
              <a:rPr lang="en-US" sz="1600" dirty="0" smtClean="0"/>
              <a:t>These </a:t>
            </a:r>
            <a:r>
              <a:rPr lang="en-US" sz="1600" dirty="0"/>
              <a:t>NSR entries will be added to EXFOR as C2358 and L0241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Text search for “ionization cross” results in 37 experimental papers for NUCLEAR REACTIONS and ATOMIC PHYSICS topics.</a:t>
            </a:r>
          </a:p>
          <a:p>
            <a:r>
              <a:rPr lang="en-US" sz="1600" dirty="0" smtClean="0"/>
              <a:t>Text search for “X-ray” and “Auger” result in 3255 and 262 experimental papers, respectively.</a:t>
            </a:r>
            <a:endParaRPr lang="en-US" sz="1600" dirty="0"/>
          </a:p>
          <a:p>
            <a:r>
              <a:rPr lang="en-US" sz="1600" dirty="0" smtClean="0"/>
              <a:t>NNDC NSR </a:t>
            </a:r>
            <a:r>
              <a:rPr lang="en-US" sz="1600" dirty="0"/>
              <a:t>team: B. </a:t>
            </a:r>
            <a:r>
              <a:rPr lang="en-US" sz="1600" dirty="0" err="1"/>
              <a:t>Pritychenko</a:t>
            </a:r>
            <a:r>
              <a:rPr lang="en-US" sz="1600" dirty="0"/>
              <a:t>, J. </a:t>
            </a:r>
            <a:r>
              <a:rPr lang="en-US" sz="1600" dirty="0" err="1"/>
              <a:t>Totans</a:t>
            </a:r>
            <a:r>
              <a:rPr lang="en-US" sz="1600" dirty="0"/>
              <a:t>, B. Singh, E. </a:t>
            </a:r>
            <a:r>
              <a:rPr lang="en-US" sz="1600" dirty="0" err="1" smtClean="0"/>
              <a:t>Betak</a:t>
            </a:r>
            <a:r>
              <a:rPr lang="en-US" sz="1600" dirty="0" smtClean="0"/>
              <a:t>, </a:t>
            </a:r>
            <a:r>
              <a:rPr lang="en-US" sz="1600" dirty="0"/>
              <a:t>and V. </a:t>
            </a:r>
            <a:r>
              <a:rPr lang="en-US" sz="1600" dirty="0" err="1"/>
              <a:t>Zerkin</a:t>
            </a:r>
            <a:r>
              <a:rPr lang="en-US" sz="1600" dirty="0"/>
              <a:t> (IAEA).</a:t>
            </a:r>
          </a:p>
          <a:p>
            <a:r>
              <a:rPr lang="en-US" sz="1600" dirty="0"/>
              <a:t>Available at: </a:t>
            </a:r>
            <a:r>
              <a:rPr lang="en-US" sz="1600" dirty="0">
                <a:solidFill>
                  <a:schemeClr val="accent1"/>
                </a:solidFill>
                <a:hlinkClick r:id="rId2"/>
              </a:rPr>
              <a:t>https://www.nndc.bnl.gov/</a:t>
            </a:r>
            <a:r>
              <a:rPr lang="en-US" sz="1600" dirty="0" smtClean="0">
                <a:solidFill>
                  <a:schemeClr val="accent1"/>
                </a:solidFill>
                <a:hlinkClick r:id="rId2"/>
              </a:rPr>
              <a:t>nsr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smtClean="0"/>
              <a:t>and</a:t>
            </a:r>
            <a:r>
              <a:rPr lang="en-US" sz="1600" dirty="0" smtClean="0">
                <a:solidFill>
                  <a:schemeClr val="accent1"/>
                </a:solidFill>
              </a:rPr>
              <a:t> https://www-</a:t>
            </a:r>
            <a:r>
              <a:rPr lang="en-US" sz="1600" dirty="0" err="1" smtClean="0">
                <a:solidFill>
                  <a:schemeClr val="accent1"/>
                </a:solidFill>
              </a:rPr>
              <a:t>nds.iaea.org</a:t>
            </a:r>
            <a:r>
              <a:rPr lang="en-US" sz="1600" dirty="0" smtClean="0">
                <a:solidFill>
                  <a:schemeClr val="accent1"/>
                </a:solidFill>
              </a:rPr>
              <a:t>/</a:t>
            </a:r>
            <a:r>
              <a:rPr lang="en-US" sz="1600" dirty="0" err="1" smtClean="0">
                <a:solidFill>
                  <a:schemeClr val="accent1"/>
                </a:solidFill>
              </a:rPr>
              <a:t>nsr</a:t>
            </a:r>
            <a:r>
              <a:rPr lang="en-US" sz="1600" dirty="0" smtClean="0">
                <a:solidFill>
                  <a:schemeClr val="accent1"/>
                </a:solidFill>
              </a:rPr>
              <a:t>.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985EF00-2523-BE4A-AC17-DEDA977B9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50750" y="2888577"/>
            <a:ext cx="48768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BDC06A-0873-9A48-A483-E85C9928B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083" y="1825625"/>
            <a:ext cx="5341238" cy="3200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7ABE74B-4D09-F048-B422-69D2DE53D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665" y="2024743"/>
            <a:ext cx="4048963" cy="411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Frame 7">
            <a:extLst>
              <a:ext uri="{FF2B5EF4-FFF2-40B4-BE49-F238E27FC236}">
                <a16:creationId xmlns="" xmlns:a16="http://schemas.microsoft.com/office/drawing/2014/main" id="{7F7A43DB-C204-C145-B8E6-A5C878A33EAC}"/>
              </a:ext>
            </a:extLst>
          </p:cNvPr>
          <p:cNvSpPr/>
          <p:nvPr/>
        </p:nvSpPr>
        <p:spPr>
          <a:xfrm>
            <a:off x="8017329" y="5861957"/>
            <a:ext cx="894453" cy="277586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5225E98-31B2-A248-BA21-00B83E449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1310" y="3425825"/>
            <a:ext cx="3978186" cy="3200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 descr="Screen Shot 2019-01-23 at 7.20.43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56" y="3883025"/>
            <a:ext cx="3782844" cy="27432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 descr="Screen Shot 2019-01-23 at 7.21.19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96" y="3883025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9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560303-DF2E-154A-B49C-94BD2A544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A2FB9A-28EC-654A-AAA8-14F8940B4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NNDC </a:t>
            </a:r>
            <a:r>
              <a:rPr lang="en-US" sz="1800" dirty="0"/>
              <a:t>d</a:t>
            </a:r>
            <a:r>
              <a:rPr lang="en-US" sz="1800" dirty="0" smtClean="0"/>
              <a:t>ata </a:t>
            </a:r>
            <a:r>
              <a:rPr lang="en-US" sz="1800" dirty="0"/>
              <a:t>compilation effort is complex and well-organized.</a:t>
            </a:r>
          </a:p>
          <a:p>
            <a:r>
              <a:rPr lang="en-US" sz="1800" dirty="0"/>
              <a:t>It based </a:t>
            </a:r>
            <a:r>
              <a:rPr lang="en-US" sz="1800" dirty="0" smtClean="0"/>
              <a:t>on direct interactions </a:t>
            </a:r>
            <a:r>
              <a:rPr lang="en-US" sz="1800" dirty="0"/>
              <a:t>with research laboratories and universities in U.S. and </a:t>
            </a:r>
            <a:r>
              <a:rPr lang="en-US" sz="1800" dirty="0" smtClean="0"/>
              <a:t>Canada, and users worldwide.</a:t>
            </a:r>
            <a:endParaRPr lang="en-US" sz="1800" dirty="0"/>
          </a:p>
          <a:p>
            <a:r>
              <a:rPr lang="en-US" sz="1800" dirty="0" smtClean="0"/>
              <a:t>We store different data, </a:t>
            </a:r>
            <a:r>
              <a:rPr lang="en-US" sz="1800" dirty="0"/>
              <a:t>and atomic </a:t>
            </a:r>
            <a:r>
              <a:rPr lang="en-US" sz="1800" dirty="0" smtClean="0"/>
              <a:t>measurements</a:t>
            </a:r>
            <a:r>
              <a:rPr lang="en-US" sz="1800" dirty="0" smtClean="0"/>
              <a:t> could be one of them.</a:t>
            </a:r>
            <a:endParaRPr lang="en-US" sz="1800" dirty="0" smtClean="0"/>
          </a:p>
          <a:p>
            <a:r>
              <a:rPr lang="en-US" sz="1800" dirty="0" smtClean="0"/>
              <a:t>Historically, EXFOR compilations stayed away from atomic data; however, it is designed to support ENDF, and an argument can be made for complete support of reaction data sets in ENDF libraries.</a:t>
            </a:r>
            <a:endParaRPr lang="en-US" sz="1800" dirty="0"/>
          </a:p>
          <a:p>
            <a:r>
              <a:rPr lang="en-US" sz="1800" dirty="0" smtClean="0"/>
              <a:t>We would be happy to collect recommendation from the WANDA 2019 attendees for atomic data </a:t>
            </a:r>
            <a:r>
              <a:rPr lang="en-US" sz="1800" dirty="0" smtClean="0"/>
              <a:t>compilations.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4318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NL_PPT_Template_Widescreen_Update_2018_Gray" id="{6D5D0459-A709-304C-9DB0-42D07B8396B5}" vid="{5BA428CC-F424-DA43-AB00-D1F12DEF8F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503</TotalTime>
  <Words>1159</Words>
  <Application>Microsoft Macintosh PowerPoint</Application>
  <PresentationFormat>Custom</PresentationFormat>
  <Paragraphs>65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Atomic data support in EXFOR</vt:lpstr>
      <vt:lpstr>Nuclear Reaction Data Compilations</vt:lpstr>
      <vt:lpstr>What is EXFOR???</vt:lpstr>
      <vt:lpstr>Value of Atomic Cross Sections</vt:lpstr>
      <vt:lpstr>Atomic Cross Sections in EXFOR</vt:lpstr>
      <vt:lpstr>Electron Cross Sections in EXFOR</vt:lpstr>
      <vt:lpstr>Complimentary Search with Nuclear Science References Database</vt:lpstr>
      <vt:lpstr>Conclusions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Pritychenko, Boris</dc:creator>
  <cp:keywords/>
  <dc:description/>
  <cp:lastModifiedBy>Boris Pritychenko</cp:lastModifiedBy>
  <cp:revision>298</cp:revision>
  <dcterms:created xsi:type="dcterms:W3CDTF">2018-10-19T14:22:59Z</dcterms:created>
  <dcterms:modified xsi:type="dcterms:W3CDTF">2019-01-23T23:16:46Z</dcterms:modified>
  <cp:category/>
</cp:coreProperties>
</file>