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318" r:id="rId3"/>
    <p:sldId id="265" r:id="rId4"/>
    <p:sldId id="317" r:id="rId5"/>
    <p:sldId id="267" r:id="rId6"/>
    <p:sldId id="314" r:id="rId7"/>
    <p:sldId id="275" r:id="rId8"/>
    <p:sldId id="276" r:id="rId9"/>
    <p:sldId id="280" r:id="rId10"/>
    <p:sldId id="278" r:id="rId11"/>
    <p:sldId id="279" r:id="rId12"/>
    <p:sldId id="266" r:id="rId13"/>
    <p:sldId id="316" r:id="rId14"/>
    <p:sldId id="31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2F0D9"/>
    <a:srgbClr val="DEF0DA"/>
    <a:srgbClr val="FFCD05"/>
    <a:srgbClr val="DDC723"/>
    <a:srgbClr val="F6F4D4"/>
    <a:srgbClr val="B62E38"/>
    <a:srgbClr val="093BCE"/>
    <a:srgbClr val="B5907B"/>
    <a:srgbClr val="FFD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6055" autoAdjust="0"/>
  </p:normalViewPr>
  <p:slideViewPr>
    <p:cSldViewPr snapToGrid="0">
      <p:cViewPr varScale="1">
        <p:scale>
          <a:sx n="98" d="100"/>
          <a:sy n="98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7F24BD-5354-44F6-B319-71A8F438801F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724F96-CA6C-4029-AD78-952FCA95E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6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E132-138F-40B4-B57B-D364A6284B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1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E132-138F-40B4-B57B-D364A6284B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04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6B2B-6F91-4B53-BAFD-E6EFB0F51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1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-781050" y="514350"/>
            <a:ext cx="46037" cy="142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39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0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9320784" y="63724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AFC6AF-CF24-4E1A-8CA4-37323DB0ECF1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3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1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9320784" y="63724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AFC6AF-CF24-4E1A-8CA4-37323DB0ECF1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6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8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4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0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1"/>
            </a:gs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70993"/>
            <a:ext cx="10515600" cy="4636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FC6AF-CF24-4E1A-8CA4-37323DB0ECF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7" descr="NNSA Logo copy"/>
          <p:cNvPicPr>
            <a:picLocks noChangeAspect="1" noChangeArrowheads="1"/>
          </p:cNvPicPr>
          <p:nvPr userDrawn="1"/>
        </p:nvPicPr>
        <p:blipFill>
          <a:blip r:embed="rId13" cstate="print"/>
          <a:srcRect t="21671" b="24805"/>
          <a:stretch>
            <a:fillRect/>
          </a:stretch>
        </p:blipFill>
        <p:spPr bwMode="auto">
          <a:xfrm>
            <a:off x="0" y="6254856"/>
            <a:ext cx="2080260" cy="5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38197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783421" y="0"/>
            <a:ext cx="4408579" cy="369332"/>
          </a:xfrm>
          <a:prstGeom prst="rect">
            <a:avLst/>
          </a:prstGeom>
          <a:noFill/>
        </p:spPr>
        <p:txBody>
          <a:bodyPr wrap="none" lIns="45720" rIns="45720" rtlCol="0" anchor="ctr" anchorCtr="0">
            <a:spAutoFit/>
          </a:bodyPr>
          <a:lstStyle/>
          <a:p>
            <a:r>
              <a:rPr lang="en-US" b="1" i="1" dirty="0">
                <a:solidFill>
                  <a:srgbClr val="0033CC"/>
                </a:solidFill>
              </a:rPr>
              <a:t>DEFENSE</a:t>
            </a:r>
            <a:r>
              <a:rPr lang="en-US" b="1" i="1" baseline="0" dirty="0">
                <a:solidFill>
                  <a:srgbClr val="0033CC"/>
                </a:solidFill>
              </a:rPr>
              <a:t> NUCLEAR NONPROLIFERATION R&amp;D</a:t>
            </a:r>
            <a:endParaRPr lang="en-US" b="1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4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1828802" y="1869899"/>
            <a:ext cx="8715910" cy="18118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1" hangingPunct="1"/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Workshop on Applied Nuclear Data Activities (WANDA)</a:t>
            </a:r>
          </a:p>
          <a:p>
            <a:pPr algn="ctr" eaLnBrk="1" hangingPunct="1"/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/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Safeguards</a:t>
            </a:r>
          </a:p>
          <a:p>
            <a:pPr algn="ctr" eaLnBrk="1" hangingPunct="1"/>
            <a:endParaRPr lang="en-US" sz="20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/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January 22-24, 2019</a:t>
            </a:r>
          </a:p>
          <a:p>
            <a:pPr algn="ctr" eaLnBrk="1" hangingPunct="1"/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/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DNN R&amp;D Program Manager: </a:t>
            </a:r>
            <a:r>
              <a:rPr lang="en-US" sz="2000" b="1" dirty="0">
                <a:latin typeface="Arial" charset="0"/>
              </a:rPr>
              <a:t>Dr. Chris Ramos</a:t>
            </a:r>
          </a:p>
          <a:p>
            <a:pPr algn="ctr" eaLnBrk="1" hangingPunct="1"/>
            <a:r>
              <a:rPr lang="en-US" sz="2000" b="1" dirty="0">
                <a:latin typeface="Arial" charset="0"/>
              </a:rPr>
              <a:t>Technical Advisor: Chris A. Pickett</a:t>
            </a:r>
          </a:p>
          <a:p>
            <a:pPr lvl="0" algn="ctr" eaLnBrk="1" hangingPunct="1"/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/>
            <a:br>
              <a:rPr lang="en-US" sz="2400" b="1" dirty="0">
                <a:solidFill>
                  <a:srgbClr val="000000"/>
                </a:solidFill>
                <a:latin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/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AE08E-1AC0-4A16-9D98-464C33E3303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572814" y="503046"/>
            <a:ext cx="8229600" cy="731838"/>
          </a:xfrm>
        </p:spPr>
        <p:txBody>
          <a:bodyPr/>
          <a:lstStyle/>
          <a:p>
            <a:r>
              <a:rPr lang="en-US" b="1" dirty="0"/>
              <a:t>In general: The MBA equation</a:t>
            </a:r>
          </a:p>
        </p:txBody>
      </p:sp>
      <p:sp>
        <p:nvSpPr>
          <p:cNvPr id="9220" name="Rectangle 3"/>
          <p:cNvSpPr>
            <a:spLocks noGrp="1"/>
          </p:cNvSpPr>
          <p:nvPr>
            <p:ph type="body" idx="4294967295"/>
          </p:nvPr>
        </p:nvSpPr>
        <p:spPr>
          <a:xfrm>
            <a:off x="1292773" y="1498504"/>
            <a:ext cx="9827172" cy="4594225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None/>
            </a:pPr>
            <a:endParaRPr lang="en-US" b="1" baseline="-25000" dirty="0"/>
          </a:p>
          <a:p>
            <a:r>
              <a:rPr lang="en-US" b="1" dirty="0"/>
              <a:t>0 = </a:t>
            </a:r>
            <a:r>
              <a:rPr lang="en-US" b="1" dirty="0" err="1"/>
              <a:t>BI</a:t>
            </a:r>
            <a:r>
              <a:rPr lang="en-US" b="1" baseline="-25000" dirty="0" err="1"/>
              <a:t>n</a:t>
            </a:r>
            <a:r>
              <a:rPr lang="en-US" b="1" dirty="0"/>
              <a:t> + I </a:t>
            </a:r>
            <a:r>
              <a:rPr lang="en-US" b="1" baseline="-25000" dirty="0"/>
              <a:t>n</a:t>
            </a:r>
            <a:r>
              <a:rPr lang="en-US" b="1" dirty="0"/>
              <a:t> – O</a:t>
            </a:r>
            <a:r>
              <a:rPr lang="en-US" b="1" baseline="-25000" dirty="0"/>
              <a:t>n</a:t>
            </a:r>
            <a:r>
              <a:rPr lang="en-US" b="1" dirty="0"/>
              <a:t> – </a:t>
            </a:r>
            <a:r>
              <a:rPr lang="en-US" b="1" dirty="0" err="1"/>
              <a:t>EI</a:t>
            </a:r>
            <a:r>
              <a:rPr lang="en-US" b="1" baseline="-25000" dirty="0" err="1"/>
              <a:t>n</a:t>
            </a:r>
            <a:endParaRPr lang="en-US" b="1" baseline="-25000" dirty="0"/>
          </a:p>
          <a:p>
            <a:r>
              <a:rPr lang="en-US" b="1" dirty="0"/>
              <a:t> or 0 = EI</a:t>
            </a:r>
            <a:r>
              <a:rPr lang="en-US" b="1" baseline="-25000" dirty="0"/>
              <a:t>n-1</a:t>
            </a:r>
            <a:r>
              <a:rPr lang="en-US" b="1" dirty="0"/>
              <a:t> + I </a:t>
            </a:r>
            <a:r>
              <a:rPr lang="en-US" b="1" baseline="-25000" dirty="0"/>
              <a:t>n</a:t>
            </a:r>
            <a:r>
              <a:rPr lang="en-US" b="1" dirty="0"/>
              <a:t> – O</a:t>
            </a:r>
            <a:r>
              <a:rPr lang="en-US" b="1" baseline="-25000" dirty="0"/>
              <a:t>n</a:t>
            </a:r>
            <a:r>
              <a:rPr lang="en-US" b="1" dirty="0"/>
              <a:t> – </a:t>
            </a:r>
            <a:r>
              <a:rPr lang="en-US" b="1" dirty="0" err="1"/>
              <a:t>EI</a:t>
            </a:r>
            <a:r>
              <a:rPr lang="en-US" b="1" baseline="-25000" dirty="0" err="1"/>
              <a:t>n</a:t>
            </a:r>
            <a:endParaRPr lang="en-US" b="1" dirty="0"/>
          </a:p>
          <a:p>
            <a:pPr lvl="1"/>
            <a:r>
              <a:rPr lang="en-US" b="1" dirty="0"/>
              <a:t>Where n is the n</a:t>
            </a:r>
            <a:r>
              <a:rPr lang="en-US" b="1" baseline="30000" dirty="0"/>
              <a:t>th</a:t>
            </a:r>
            <a:r>
              <a:rPr lang="en-US" b="1" dirty="0"/>
              <a:t> inventory period</a:t>
            </a:r>
          </a:p>
          <a:p>
            <a:r>
              <a:rPr lang="en-US" b="1" dirty="0"/>
              <a:t>However in nearly all nuclear material processes, each term is subject to uncertainty and is not perfectly known, therefore:</a:t>
            </a:r>
          </a:p>
          <a:p>
            <a:pPr lvl="1"/>
            <a:r>
              <a:rPr lang="en-US" b="1" dirty="0"/>
              <a:t>We define the Inventory Difference (ID) or Material Unaccounted For (MUF) as:</a:t>
            </a:r>
          </a:p>
          <a:p>
            <a:pPr lvl="1">
              <a:buFont typeface="Arial" pitchFamily="34" charset="0"/>
              <a:buNone/>
            </a:pPr>
            <a:r>
              <a:rPr lang="en-US" sz="2800" b="1" dirty="0"/>
              <a:t>	</a:t>
            </a:r>
            <a:r>
              <a:rPr lang="en-US" sz="2800" b="1" dirty="0">
                <a:solidFill>
                  <a:srgbClr val="FF0000"/>
                </a:solidFill>
              </a:rPr>
              <a:t>ID = MUF = BI + I – O – EI</a:t>
            </a:r>
          </a:p>
          <a:p>
            <a:pPr lvl="0"/>
            <a:r>
              <a:rPr lang="en-US" b="1" dirty="0">
                <a:solidFill>
                  <a:srgbClr val="000000"/>
                </a:solidFill>
              </a:rPr>
              <a:t>Sometimes Inputs (I) and Outputs (O) are referred to as Additions (A) and Removals (R)</a:t>
            </a:r>
          </a:p>
          <a:p>
            <a:pPr lvl="0">
              <a:buFont typeface="Arial" pitchFamily="34" charset="0"/>
              <a:buNone/>
            </a:pPr>
            <a:endParaRPr lang="en-US" sz="3200" b="1" dirty="0"/>
          </a:p>
          <a:p>
            <a:pPr lvl="1">
              <a:buFont typeface="Arial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6186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A90ACFD-53F1-4BEF-B021-BE3FDA282028}" type="slidenum">
              <a:rPr lang="en-US">
                <a:latin typeface="Times New Roman" pitchFamily="18" charset="0"/>
              </a:rPr>
              <a:pPr eaLnBrk="1" hangingPunct="1"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 idx="4294967295"/>
          </p:nvPr>
        </p:nvSpPr>
        <p:spPr>
          <a:xfrm>
            <a:off x="388883" y="394138"/>
            <a:ext cx="67818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MUF or ID is not “0”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4294967295"/>
          </p:nvPr>
        </p:nvSpPr>
        <p:spPr>
          <a:xfrm>
            <a:off x="2438400" y="1676401"/>
            <a:ext cx="8229600" cy="4430109"/>
          </a:xfrm>
        </p:spPr>
        <p:txBody>
          <a:bodyPr/>
          <a:lstStyle/>
          <a:p>
            <a:r>
              <a:rPr lang="en-US" b="1" dirty="0"/>
              <a:t>Errors in the inventory</a:t>
            </a:r>
          </a:p>
          <a:p>
            <a:r>
              <a:rPr lang="en-US" b="1" dirty="0"/>
              <a:t>Errors in the inventory process</a:t>
            </a:r>
          </a:p>
          <a:p>
            <a:r>
              <a:rPr lang="en-US" b="1" dirty="0"/>
              <a:t>Process upsets</a:t>
            </a:r>
          </a:p>
          <a:p>
            <a:r>
              <a:rPr lang="en-US" b="1" dirty="0"/>
              <a:t>Human errors</a:t>
            </a:r>
          </a:p>
          <a:p>
            <a:r>
              <a:rPr lang="en-US" b="1" dirty="0"/>
              <a:t>Measurement uncertainty</a:t>
            </a:r>
          </a:p>
          <a:p>
            <a:r>
              <a:rPr lang="en-US" b="1" dirty="0"/>
              <a:t>Incorrect adjustments</a:t>
            </a:r>
          </a:p>
          <a:p>
            <a:r>
              <a:rPr lang="en-US" b="1" dirty="0"/>
              <a:t>Unmeasured losses</a:t>
            </a:r>
          </a:p>
          <a:p>
            <a:r>
              <a:rPr lang="en-US" b="1" dirty="0"/>
              <a:t>Theft/Diversion</a:t>
            </a:r>
          </a:p>
          <a:p>
            <a:pPr algn="ctr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3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7AC7-21EF-459F-8DBF-4DE798D4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Accountancy - DA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5CE5B-26E1-4EEF-B87B-FACBE3165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Destructive Analyses (DA)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Spectrometry,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Densitometry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(i.e., Davis-Grey),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Coulometry, and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Gravimetric Analysis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Along with mass measurements DA methods are used to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“the book values” for NM Safeguards and all rely on nuclear and atomic data to determine their accuracy and precision.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B40E5-789C-44C7-A82F-7AD07E6B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4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BBE9-5A9F-4AF7-B531-45A74BE1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Accountancy - NDA Measurements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D7987-0A1A-458F-9E4F-7C0CA4B7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Non-Destructive Analyses (NDA)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gamma spectroscopy,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and active neutron correlation counting,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calorimetry,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X-ray fluorescence techniques, and 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measurements typically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“the book values”  of NM declarations and utilize nuclear and atomic data as part of their algorithms for determining isotopic content and material quantity.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03E0D-CC42-4A2F-A251-8A272FBB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9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9818" y="294283"/>
            <a:ext cx="10037618" cy="82484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Keystone for Drawing Safeguards Conclusions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969818" y="1634837"/>
            <a:ext cx="108758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Built on a foundation of nuclear material accountancy (NMA) and containment and surveillance measures (C/S), Continuity of Knowledge (</a:t>
            </a:r>
            <a:r>
              <a:rPr lang="en-US" sz="2000" b="1" dirty="0" err="1"/>
              <a:t>CoK</a:t>
            </a:r>
            <a:r>
              <a:rPr lang="en-US" sz="2000" b="1" dirty="0"/>
              <a:t>) provides the confidence to support a safeguards conclusion.</a:t>
            </a:r>
          </a:p>
        </p:txBody>
      </p:sp>
      <p:pic>
        <p:nvPicPr>
          <p:cNvPr id="8" name="Picture 7" descr="CoK Arch.JPG"/>
          <p:cNvPicPr/>
          <p:nvPr/>
        </p:nvPicPr>
        <p:blipFill>
          <a:blip r:embed="rId2" cstate="print"/>
          <a:srcRect l="2286" t="3398" r="10286" b="1699"/>
          <a:stretch>
            <a:fillRect/>
          </a:stretch>
        </p:blipFill>
        <p:spPr>
          <a:xfrm>
            <a:off x="3505200" y="2489196"/>
            <a:ext cx="4253939" cy="291242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1DFAAC-74C6-4897-8D43-FB452B255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290" y="5608205"/>
            <a:ext cx="11637819" cy="6096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Our ability to accurately measure is foundational for obtaining meaningful safeguards conclusions!</a:t>
            </a:r>
          </a:p>
        </p:txBody>
      </p:sp>
    </p:spTree>
    <p:extLst>
      <p:ext uri="{BB962C8B-B14F-4D97-AF65-F5344CB8AC3E}">
        <p14:creationId xmlns:p14="http://schemas.microsoft.com/office/powerpoint/2010/main" val="47662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55373-F2DD-45B2-8C42-25BE8634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WANDA Breakout Session -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4EC9-E460-4812-83CB-5F894F51B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Nuclear Data Overview </a:t>
            </a:r>
            <a:r>
              <a:rPr lang="en-US" dirty="0"/>
              <a:t>– Chris Ramos </a:t>
            </a:r>
          </a:p>
          <a:p>
            <a:r>
              <a:rPr lang="en-US" b="1" dirty="0"/>
              <a:t>Safeguards Primer: Defining the Need </a:t>
            </a:r>
            <a:r>
              <a:rPr lang="en-US" dirty="0"/>
              <a:t>- Chris Pickett</a:t>
            </a:r>
          </a:p>
          <a:p>
            <a:r>
              <a:rPr lang="en-US" b="1" dirty="0"/>
              <a:t>Destructive Analyses (DA) Methods &amp; Nuclear Data Needs - </a:t>
            </a:r>
            <a:r>
              <a:rPr lang="en-US" dirty="0"/>
              <a:t>Brian Ticknor</a:t>
            </a:r>
          </a:p>
          <a:p>
            <a:r>
              <a:rPr lang="en-US" b="1" dirty="0"/>
              <a:t>Nondestructive Analysis (NDA) Methods &amp; Nuclear Data Needs - </a:t>
            </a:r>
            <a:r>
              <a:rPr lang="en-US" dirty="0"/>
              <a:t>Stephen Croft/Andrea </a:t>
            </a:r>
            <a:r>
              <a:rPr lang="en-US" dirty="0" err="1"/>
              <a:t>Favalli</a:t>
            </a:r>
            <a:endParaRPr lang="en-US" dirty="0"/>
          </a:p>
          <a:p>
            <a:r>
              <a:rPr lang="en-US" b="1" dirty="0"/>
              <a:t>Brainstorming, Prioritizing, and Summarizing </a:t>
            </a:r>
            <a:r>
              <a:rPr lang="en-US" dirty="0"/>
              <a:t>- All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AB757-7E7D-4ADE-87C7-F6A07BE4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8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Nuclear Data - Safeguards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080" y="1551329"/>
            <a:ext cx="11153468" cy="46360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Safeguards programs utilize many destructive and nondestructive measurement methods to characterize and quantify special nuclear material (SNM). </a:t>
            </a:r>
          </a:p>
          <a:p>
            <a:pPr>
              <a:spcBef>
                <a:spcPts val="0"/>
              </a:spcBef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underlying codes (software) associated with these measurement methods are very reliant on the quality of nuclear data being utilized.</a:t>
            </a:r>
          </a:p>
          <a:p>
            <a:pPr>
              <a:spcBef>
                <a:spcPts val="0"/>
              </a:spcBef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many cases (for the data being used today), the original source of this data and the associated uncertainties are unknown!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Without this information; safeguards measurement methods are limited on how well they can quantify measurement uncertainty or on how well they can verify the correctness of a State’s Declaration.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079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C099-7916-4FC0-B449-24721E27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Nuclear Data - Safeguards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17EB-794C-45CC-9BC1-D75F8135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993"/>
            <a:ext cx="11049000" cy="463602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nuclear and atomic data can become the limiting factors in design and calibration of DA and NDA systems used in safeguards applications.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 nuclear data that are very poorly known are the neutron yields from the (a, n) reaction in low Z nuclides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nuclear data needs for Safeguards include: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Fission yields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Fission cross-sections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reaction data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Delayed neutron yields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Half-lives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Accurate knowledge of Gamma ray energies and yields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4AF85-5903-4D12-8840-A92EB5B7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4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44CE-0E8C-49FF-8D51-1A85DC92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Safeguards Primer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E0371-52AF-4E09-9CB8-69B292BA8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097" y="1560483"/>
            <a:ext cx="10515600" cy="46360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Safeguards methods are designed to determine the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completeness and correctness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State’s declared inventories of SNM.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Safeguards programs are intended to provide effective and efficient: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Accountancy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(item counting, DA, NDA, and Mass Measurements),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Control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Containment &amp; Surveillance)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these functions are important to our ability to maintain Continuity of Knowledge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detect: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diversion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misuse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B0A7E-F553-453D-ADE2-E7A74824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C6AF-CF24-4E1A-8CA4-37323DB0ECF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41" y="377092"/>
            <a:ext cx="9916980" cy="12727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Safeguards Effectiveness is a function of many things: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779" y="1649876"/>
            <a:ext cx="9137073" cy="358832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Knowledge –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of our original information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Capabilities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ability to collect, measure, authenticate, and verify information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of our information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Monitor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(declared) and what do not know (undeclared)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650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/>
          </p:cNvSpPr>
          <p:nvPr>
            <p:ph type="title" idx="4294967295"/>
          </p:nvPr>
        </p:nvSpPr>
        <p:spPr>
          <a:xfrm>
            <a:off x="1416269" y="514087"/>
            <a:ext cx="7391400" cy="59848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process?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114800" y="2119313"/>
            <a:ext cx="38100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476500" y="3493411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73375" y="3729143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Inputs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232775" y="3687713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Outputs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562600" y="3048000"/>
            <a:ext cx="100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Process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endParaRPr lang="en-US" dirty="0"/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7924800" y="3463431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1905001" y="5316607"/>
            <a:ext cx="85043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b="1" dirty="0"/>
              <a:t>One or more chemical/manufacturing processes can be in an area</a:t>
            </a:r>
          </a:p>
          <a:p>
            <a:pPr eaLnBrk="1" hangingPunct="1"/>
            <a:r>
              <a:rPr lang="en-US" sz="2000" b="1" dirty="0"/>
              <a:t>One or more areas may be defined as Material Balance Areas (MBAs)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6269" y="1566669"/>
            <a:ext cx="447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Anything with inputs and outputs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E18A4-D008-492A-A884-7A596FACEB2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4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AE08E-1AC0-4A16-9D98-464C33E3303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171" name="Rectangle 2"/>
          <p:cNvSpPr>
            <a:spLocks noGrp="1"/>
          </p:cNvSpPr>
          <p:nvPr>
            <p:ph type="title" idx="4294967295"/>
          </p:nvPr>
        </p:nvSpPr>
        <p:spPr>
          <a:xfrm>
            <a:off x="706821" y="378372"/>
            <a:ext cx="8229600" cy="7889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one determine a Material Balance?</a:t>
            </a:r>
          </a:p>
        </p:txBody>
      </p:sp>
      <p:sp>
        <p:nvSpPr>
          <p:cNvPr id="7172" name="Rectangle 3"/>
          <p:cNvSpPr>
            <a:spLocks noGrp="1"/>
          </p:cNvSpPr>
          <p:nvPr>
            <p:ph type="body" idx="4294967295"/>
          </p:nvPr>
        </p:nvSpPr>
        <p:spPr>
          <a:xfrm>
            <a:off x="2144110" y="1482725"/>
            <a:ext cx="8471338" cy="5238750"/>
          </a:xfrm>
        </p:spPr>
        <p:txBody>
          <a:bodyPr/>
          <a:lstStyle/>
          <a:p>
            <a:r>
              <a:rPr lang="en-US" sz="2000" b="1" dirty="0"/>
              <a:t>Material enters, leaves, and may remain in a process</a:t>
            </a:r>
          </a:p>
          <a:p>
            <a:r>
              <a:rPr lang="en-US" sz="2000" b="1" dirty="0"/>
              <a:t>If </a:t>
            </a:r>
            <a:r>
              <a:rPr lang="en-US" sz="2000" b="1" u="sng" dirty="0"/>
              <a:t>all</a:t>
            </a:r>
            <a:r>
              <a:rPr lang="en-US" sz="2000" b="1" dirty="0"/>
              <a:t> material that enters the process leaves the process, then:</a:t>
            </a:r>
          </a:p>
          <a:p>
            <a:pPr lvl="1">
              <a:buFont typeface="Arial" pitchFamily="34" charset="0"/>
              <a:buNone/>
            </a:pPr>
            <a:r>
              <a:rPr lang="en-US" b="1" dirty="0"/>
              <a:t>		Outputs = Inputs</a:t>
            </a:r>
          </a:p>
          <a:p>
            <a:r>
              <a:rPr lang="en-US" sz="2000" b="1" dirty="0"/>
              <a:t>If some material remains on </a:t>
            </a:r>
            <a:r>
              <a:rPr lang="en-US" sz="2000" b="1" u="sng" dirty="0"/>
              <a:t>inventory at a point in time</a:t>
            </a:r>
            <a:r>
              <a:rPr lang="en-US" sz="2000" b="1" dirty="0"/>
              <a:t>:</a:t>
            </a:r>
          </a:p>
          <a:p>
            <a:pPr lvl="1">
              <a:buFont typeface="Arial" pitchFamily="34" charset="0"/>
              <a:buNone/>
            </a:pPr>
            <a:r>
              <a:rPr lang="en-US" b="1" dirty="0"/>
              <a:t>		 Inputs = Outputs + Ending Inventory </a:t>
            </a:r>
          </a:p>
          <a:p>
            <a:r>
              <a:rPr lang="en-US" sz="2000" b="1" dirty="0"/>
              <a:t>Thus for the very first inventory period (beginning inventory =0):</a:t>
            </a:r>
          </a:p>
          <a:p>
            <a:pPr lvl="1">
              <a:buFont typeface="Arial" pitchFamily="34" charset="0"/>
              <a:buNone/>
            </a:pPr>
            <a:r>
              <a:rPr lang="en-US" b="1" dirty="0"/>
              <a:t>		0 = Inputs – Outputs –  Ending Inventory </a:t>
            </a:r>
          </a:p>
          <a:p>
            <a:r>
              <a:rPr lang="en-US" sz="2000" b="1" dirty="0"/>
              <a:t>At the second inventory at a point in time, the ending inventory of the first period becomes the beginning inventory of the second period, i.e. BI</a:t>
            </a:r>
            <a:r>
              <a:rPr lang="en-US" sz="2000" b="1" baseline="-25000" dirty="0"/>
              <a:t>2</a:t>
            </a:r>
            <a:r>
              <a:rPr lang="en-US" sz="2000" b="1" dirty="0"/>
              <a:t> = EI</a:t>
            </a:r>
            <a:r>
              <a:rPr lang="en-US" sz="2000" b="1" baseline="-25000" dirty="0"/>
              <a:t>1</a:t>
            </a:r>
            <a:r>
              <a:rPr lang="en-US" sz="2000" b="1" dirty="0"/>
              <a:t>:</a:t>
            </a:r>
          </a:p>
          <a:p>
            <a:pPr lvl="1"/>
            <a:r>
              <a:rPr lang="en-US" b="1" dirty="0"/>
              <a:t>0 = Beginning Inventory</a:t>
            </a:r>
            <a:r>
              <a:rPr lang="en-US" b="1" baseline="-25000" dirty="0"/>
              <a:t>2</a:t>
            </a:r>
            <a:r>
              <a:rPr lang="en-US" b="1" dirty="0"/>
              <a:t> + Inputs</a:t>
            </a:r>
            <a:r>
              <a:rPr lang="en-US" b="1" baseline="-25000" dirty="0"/>
              <a:t>2 </a:t>
            </a:r>
            <a:r>
              <a:rPr lang="en-US" b="1" dirty="0"/>
              <a:t>– Outputs</a:t>
            </a:r>
            <a:r>
              <a:rPr lang="en-US" b="1" baseline="-25000" dirty="0"/>
              <a:t>2</a:t>
            </a:r>
            <a:r>
              <a:rPr lang="en-US" b="1" dirty="0"/>
              <a:t> – Ending Inventory</a:t>
            </a:r>
            <a:r>
              <a:rPr lang="en-US" b="1" baseline="-25000" dirty="0"/>
              <a:t>2</a:t>
            </a:r>
          </a:p>
          <a:p>
            <a:pPr lvl="1"/>
            <a:r>
              <a:rPr lang="en-US" b="1" dirty="0"/>
              <a:t>0 = BI</a:t>
            </a:r>
            <a:r>
              <a:rPr lang="en-US" b="1" baseline="-25000" dirty="0"/>
              <a:t>2</a:t>
            </a:r>
            <a:r>
              <a:rPr lang="en-US" b="1" dirty="0"/>
              <a:t> + I</a:t>
            </a:r>
            <a:r>
              <a:rPr lang="en-US" b="1" baseline="-25000" dirty="0"/>
              <a:t>2</a:t>
            </a:r>
            <a:r>
              <a:rPr lang="en-US" b="1" dirty="0"/>
              <a:t> – O</a:t>
            </a:r>
            <a:r>
              <a:rPr lang="en-US" b="1" baseline="-25000" dirty="0"/>
              <a:t>2</a:t>
            </a:r>
            <a:r>
              <a:rPr lang="en-US" b="1" dirty="0"/>
              <a:t> – EI</a:t>
            </a:r>
            <a:r>
              <a:rPr lang="en-US" b="1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123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title" idx="4294967295"/>
          </p:nvPr>
        </p:nvSpPr>
        <p:spPr>
          <a:xfrm>
            <a:off x="1066800" y="440584"/>
            <a:ext cx="8229600" cy="6826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Balance Overview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114800" y="2119364"/>
            <a:ext cx="3810000" cy="2164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38400" y="3338564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14600" y="2881365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Raw Material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001000" y="2957565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Product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267200" y="2652765"/>
            <a:ext cx="3429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/>
              <a:t>Process equipment</a:t>
            </a:r>
          </a:p>
          <a:p>
            <a:pPr algn="ctr" eaLnBrk="1" hangingPunct="1"/>
            <a:endParaRPr lang="en-US"/>
          </a:p>
          <a:p>
            <a:pPr eaLnBrk="1" hangingPunct="1"/>
            <a:r>
              <a:rPr lang="en-US"/>
              <a:t>Inventory including off-specification product, samples, scrap and storage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010400" y="428392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00800" y="4898776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Recoverable</a:t>
            </a:r>
          </a:p>
          <a:p>
            <a:pPr algn="ctr" eaLnBrk="1" hangingPunct="1"/>
            <a:r>
              <a:rPr lang="en-US" dirty="0"/>
              <a:t>Process Losses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58288" y="4922120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Unrecoverable,</a:t>
            </a:r>
          </a:p>
          <a:p>
            <a:pPr algn="ctr" eaLnBrk="1" hangingPunct="1"/>
            <a:r>
              <a:rPr lang="en-US" dirty="0"/>
              <a:t>Process Losses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856813" y="428392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505200" y="1662165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905000" y="1662165"/>
            <a:ext cx="747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dirty="0"/>
              <a:t>Reality: Many material balances in nuclear programs are non-trivial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924800" y="3338564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438400" y="3948164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209800" y="4100565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Recycle Material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413438" y="5707968"/>
            <a:ext cx="91939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/>
              <a:t>We define </a:t>
            </a:r>
            <a:r>
              <a:rPr lang="en-US" sz="2400" b="1" u="sng" dirty="0"/>
              <a:t>Material Balance Areas or MBAs</a:t>
            </a:r>
            <a:r>
              <a:rPr lang="en-US" sz="2400" b="1" dirty="0"/>
              <a:t> as distinct geographical areas where inventories are performed.</a:t>
            </a:r>
          </a:p>
        </p:txBody>
      </p:sp>
    </p:spTree>
    <p:extLst>
      <p:ext uri="{BB962C8B-B14F-4D97-AF65-F5344CB8AC3E}">
        <p14:creationId xmlns:p14="http://schemas.microsoft.com/office/powerpoint/2010/main" val="102787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N R&amp;D Template" id="{23E6DEB1-6F4F-4033-B75E-4A97CDFFBB75}" vid="{084E2EEC-F8FC-4FBF-914D-E4F6779DC2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5613</TotalTime>
  <Words>833</Words>
  <Application>Microsoft Office PowerPoint</Application>
  <PresentationFormat>Widescreen</PresentationFormat>
  <Paragraphs>136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WANDA Breakout Session - Safeguards</vt:lpstr>
      <vt:lpstr>Nuclear Data - Safeguards</vt:lpstr>
      <vt:lpstr>Nuclear Data - Safeguards</vt:lpstr>
      <vt:lpstr>Safeguards Primer</vt:lpstr>
      <vt:lpstr>Safeguards Effectiveness is a function of many things: </vt:lpstr>
      <vt:lpstr>What is a process?</vt:lpstr>
      <vt:lpstr>How does one determine a Material Balance?</vt:lpstr>
      <vt:lpstr>Material Balance Overview</vt:lpstr>
      <vt:lpstr>In general: The MBA equation</vt:lpstr>
      <vt:lpstr>Why is MUF or ID is not “0”</vt:lpstr>
      <vt:lpstr>Material Accountancy - DA Measurements</vt:lpstr>
      <vt:lpstr>Material Accountancy - NDA Measurements</vt:lpstr>
      <vt:lpstr>CoK is the Keystone for Drawing Safeguards Conclusions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Lagraffe, David</dc:creator>
  <cp:lastModifiedBy>Chris Pickett</cp:lastModifiedBy>
  <cp:revision>244</cp:revision>
  <cp:lastPrinted>2016-11-22T19:53:26Z</cp:lastPrinted>
  <dcterms:created xsi:type="dcterms:W3CDTF">2016-08-13T13:29:21Z</dcterms:created>
  <dcterms:modified xsi:type="dcterms:W3CDTF">2019-01-21T21:11:46Z</dcterms:modified>
</cp:coreProperties>
</file>