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7" r:id="rId2"/>
    <p:sldId id="260" r:id="rId3"/>
    <p:sldId id="259" r:id="rId4"/>
    <p:sldId id="273" r:id="rId5"/>
    <p:sldId id="272" r:id="rId6"/>
    <p:sldId id="262" r:id="rId7"/>
    <p:sldId id="263" r:id="rId8"/>
    <p:sldId id="276" r:id="rId9"/>
    <p:sldId id="277" r:id="rId10"/>
    <p:sldId id="270" r:id="rId11"/>
    <p:sldId id="283" r:id="rId12"/>
    <p:sldId id="261" r:id="rId13"/>
    <p:sldId id="280" r:id="rId14"/>
    <p:sldId id="284" r:id="rId15"/>
    <p:sldId id="281" r:id="rId16"/>
    <p:sldId id="282"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38" autoAdjust="0"/>
    <p:restoredTop sz="94282"/>
  </p:normalViewPr>
  <p:slideViewPr>
    <p:cSldViewPr snapToGrid="0">
      <p:cViewPr varScale="1">
        <p:scale>
          <a:sx n="205" d="100"/>
          <a:sy n="205" d="100"/>
        </p:scale>
        <p:origin x="136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8F468B-1CC4-4064-9C49-541155DFFEF1}" type="datetimeFigureOut">
              <a:rPr lang="en-US" smtClean="0"/>
              <a:t>1/23/19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899C3-9C6D-41EE-BAF8-C7E5D7E8F823}" type="slidenum">
              <a:rPr lang="en-US" smtClean="0"/>
              <a:t>‹#›</a:t>
            </a:fld>
            <a:endParaRPr lang="en-US"/>
          </a:p>
        </p:txBody>
      </p:sp>
    </p:spTree>
    <p:extLst>
      <p:ext uri="{BB962C8B-B14F-4D97-AF65-F5344CB8AC3E}">
        <p14:creationId xmlns:p14="http://schemas.microsoft.com/office/powerpoint/2010/main" val="1597831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t>Go to </a:t>
            </a:r>
            <a:r>
              <a:rPr kumimoji="0" lang="ja-JP"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t>”</a:t>
            </a:r>
            <a:r>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t>Insert (View) | Header and Footer" to add your organization, sponsor, meeting name here; then, click "Apply to All"</a:t>
            </a:r>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57699C-D827-4644-BB9E-5DE5A962515A}"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965986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High-energy ion irradiation can only be done in a limited number of facilities. Fortunately, we have ATLAS facility at Argonne.</a:t>
            </a:r>
          </a:p>
          <a:p>
            <a:endParaRPr lang="en-US" dirty="0"/>
          </a:p>
          <a:p>
            <a:r>
              <a:rPr lang="en-US" dirty="0"/>
              <a:t>ATLAS is a nuclear structure research facility supported by DOE. It has a series of </a:t>
            </a:r>
            <a:r>
              <a:rPr lang="en-US" dirty="0" err="1"/>
              <a:t>linacs</a:t>
            </a:r>
            <a:r>
              <a:rPr lang="en-US" dirty="0"/>
              <a:t> powered by superconducting technology. It is capable of accelerating ions up to 17 MeV per nucleon energy (~1000 MeV level). More importantly, it can accelerate full range of all stable ions from proton to lead. Some radioactive ions, such as uranium, can also be accelerated.</a:t>
            </a:r>
          </a:p>
        </p:txBody>
      </p:sp>
      <p:sp>
        <p:nvSpPr>
          <p:cNvPr id="4" name="Slide Number Placeholder 3"/>
          <p:cNvSpPr>
            <a:spLocks noGrp="1"/>
          </p:cNvSpPr>
          <p:nvPr>
            <p:ph type="sldNum" sz="quarter" idx="10"/>
          </p:nvPr>
        </p:nvSpPr>
        <p:spPr/>
        <p:txBody>
          <a:bodyPr/>
          <a:lstStyle/>
          <a:p>
            <a:fld id="{53F899C3-9C6D-41EE-BAF8-C7E5D7E8F823}" type="slidenum">
              <a:rPr lang="en-US" smtClean="0"/>
              <a:t>12</a:t>
            </a:fld>
            <a:endParaRPr lang="en-US"/>
          </a:p>
        </p:txBody>
      </p:sp>
    </p:spTree>
    <p:extLst>
      <p:ext uri="{BB962C8B-B14F-4D97-AF65-F5344CB8AC3E}">
        <p14:creationId xmlns:p14="http://schemas.microsoft.com/office/powerpoint/2010/main" val="3948894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buFontTx/>
              <a:buChar char="•"/>
            </a:pPr>
            <a:r>
              <a:rPr lang="en-US" altLang="en-US" dirty="0"/>
              <a:t>It provides a unique (first-ever) opportunity to simulate the effects of fission fragments in nuclear fuels, where  ions of all elements can be accelerated to fission fragment energies, while being characterized</a:t>
            </a:r>
            <a:r>
              <a:rPr lang="en-US" altLang="en-US" i="1" dirty="0"/>
              <a:t> in situ</a:t>
            </a:r>
            <a:r>
              <a:rPr lang="en-US" altLang="en-US" dirty="0"/>
              <a:t>.   </a:t>
            </a:r>
            <a:r>
              <a:rPr lang="en-US" altLang="en-US" b="1" dirty="0"/>
              <a:t>Moreover, the penetration depth of energetic ions allow peak damage levels exceeding the equivalent of 50% </a:t>
            </a:r>
            <a:r>
              <a:rPr lang="en-US" altLang="en-US" b="1" dirty="0" err="1"/>
              <a:t>burnup</a:t>
            </a:r>
            <a:r>
              <a:rPr lang="en-US" altLang="en-US" b="1" dirty="0"/>
              <a:t> to be achieved in fuel samples in only a few days.  In this energy range all fission fragment damage mechanisms are accessible.  </a:t>
            </a:r>
          </a:p>
          <a:p>
            <a:pPr marL="285750" indent="-285750" eaLnBrk="1" hangingPunct="1">
              <a:buFontTx/>
              <a:buChar char="•"/>
            </a:pPr>
            <a:r>
              <a:rPr lang="en-US" altLang="en-US" dirty="0"/>
              <a:t>For cladding and structural materials, the increased penetration depth of energetic ions allows the “bulk behavior” to be examined, essentially eliminating surface-sink effects not representative of neutron damage.  </a:t>
            </a:r>
            <a:r>
              <a:rPr lang="en-US" altLang="en-US" b="1" dirty="0"/>
              <a:t>Moreover, distinct damage mechanisms are separated over  ~10 micron ion penetration depth, with the collisional (neutron like) damage isolated both from the surface sink and from other ion processes such as added interstitials.  This enables x-ray interrogation of the collisional damage, facilitating its correlation to actual neutron damage and revealing key fundamental parameters needed to improve computational modeling. </a:t>
            </a:r>
          </a:p>
          <a:p>
            <a:pPr marL="285750" indent="-285750"/>
            <a:r>
              <a:rPr lang="en-US" altLang="en-US" dirty="0"/>
              <a:t>The in situ  penetrating ability of the APS focusable hard x-rays, applied during ion irradiation, is another key advancement of XMAT that allows the interrogation of individual grains within solid material samples during irradiation.  </a:t>
            </a:r>
            <a:r>
              <a:rPr lang="en-US" altLang="en-US" b="1" dirty="0"/>
              <a:t>It reveals in a single sample many of the features of radiation damage, including the effects of added interstitials, swift ion effects, and the role of interstitial/vacancy trapping.   </a:t>
            </a:r>
            <a:r>
              <a:rPr lang="en-US" altLang="en-US" dirty="0"/>
              <a:t>With this information and related computational modeling, the differences between ion and neutron irradiation as well as the impact of fission products damage become much more understandable. </a:t>
            </a:r>
          </a:p>
          <a:p>
            <a:pPr marL="285750" indent="-285750"/>
            <a:endParaRPr lang="en-US" altLang="en-US" dirty="0"/>
          </a:p>
          <a:p>
            <a:pPr marL="285750" indent="-285750" eaLnBrk="1" hangingPunct="1"/>
            <a:endParaRPr lang="en-US" altLang="en-US" dirty="0"/>
          </a:p>
          <a:p>
            <a:pPr marL="285750" indent="-285750" eaLnBrk="1" hangingPunct="1"/>
            <a:r>
              <a:rPr lang="en-US" altLang="en-US" dirty="0"/>
              <a:t>While constructing all parts are working on parallel</a:t>
            </a:r>
            <a:r>
              <a:rPr lang="en-US" altLang="en-US" baseline="0" dirty="0"/>
              <a:t> already   at some level there is minimal risk of success of the </a:t>
            </a:r>
            <a:r>
              <a:rPr lang="en-US" altLang="en-US" baseline="0" dirty="0" err="1"/>
              <a:t>facity</a:t>
            </a:r>
            <a:r>
              <a:rPr lang="en-US" altLang="en-US" baseline="0" dirty="0"/>
              <a:t> outcome</a:t>
            </a:r>
          </a:p>
          <a:p>
            <a:pPr marL="285750" indent="-285750" eaLnBrk="1" hangingPunct="1"/>
            <a:endParaRPr lang="en-US" altLang="en-US" dirty="0"/>
          </a:p>
        </p:txBody>
      </p:sp>
    </p:spTree>
    <p:extLst>
      <p:ext uri="{BB962C8B-B14F-4D97-AF65-F5344CB8AC3E}">
        <p14:creationId xmlns:p14="http://schemas.microsoft.com/office/powerpoint/2010/main" val="2718040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ltLang="en-US"/>
              <a:t>Go to </a:t>
            </a:r>
            <a:r>
              <a:rPr lang="ja-JP" altLang="en-US"/>
              <a:t>”</a:t>
            </a:r>
            <a:r>
              <a:rPr lang="en-US" altLang="ja-JP"/>
              <a:t>Insert (View) | Header and Footer" to add your organization, sponsor, meeting name here; then, click "Apply to All"</a:t>
            </a:r>
            <a:endParaRPr lang="en-US" altLang="en-US"/>
          </a:p>
        </p:txBody>
      </p:sp>
      <p:sp>
        <p:nvSpPr>
          <p:cNvPr id="5" name="Slide Number Placeholder 4"/>
          <p:cNvSpPr>
            <a:spLocks noGrp="1"/>
          </p:cNvSpPr>
          <p:nvPr>
            <p:ph type="sldNum" sz="quarter" idx="11"/>
          </p:nvPr>
        </p:nvSpPr>
        <p:spPr/>
        <p:txBody>
          <a:bodyPr/>
          <a:lstStyle/>
          <a:p>
            <a:fld id="{ED57699C-D827-4644-BB9E-5DE5A962515A}" type="slidenum">
              <a:rPr lang="en-US" altLang="en-US" smtClean="0"/>
              <a:pPr/>
              <a:t>15</a:t>
            </a:fld>
            <a:endParaRPr lang="en-US" altLang="en-US"/>
          </a:p>
        </p:txBody>
      </p:sp>
    </p:spTree>
    <p:extLst>
      <p:ext uri="{BB962C8B-B14F-4D97-AF65-F5344CB8AC3E}">
        <p14:creationId xmlns:p14="http://schemas.microsoft.com/office/powerpoint/2010/main" val="1143860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 that the APS hutches sit underneath the Ion Source. ANL has built already and recently both an energetic ion beam line (XMAT would utilize the front end of this design) and a hard xray beam line. </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580FBFB-16C0-4ED2-AC56-CDDB93571670}" type="slidenum">
              <a:rPr lang="en-US" altLang="en-US" sz="1200"/>
              <a:pPr eaLnBrk="1" hangingPunct="1"/>
              <a:t>16</a:t>
            </a:fld>
            <a:endParaRPr lang="en-US" altLang="en-US" sz="1200"/>
          </a:p>
        </p:txBody>
      </p:sp>
    </p:spTree>
    <p:extLst>
      <p:ext uri="{BB962C8B-B14F-4D97-AF65-F5344CB8AC3E}">
        <p14:creationId xmlns:p14="http://schemas.microsoft.com/office/powerpoint/2010/main" val="1879189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the ion irradiation experiments are done using low-energy ions (&lt; approximately 10 MeV). This is convenient become ion accelerators such as van der Graaf are inexpensive to procure and maintain. Thus, this kind of experiments can be done in many research institutes.</a:t>
            </a:r>
          </a:p>
          <a:p>
            <a:endParaRPr lang="en-US" dirty="0"/>
          </a:p>
          <a:p>
            <a:r>
              <a:rPr lang="en-US" dirty="0"/>
              <a:t>Although advanced accelerators such as linear accelerators (</a:t>
            </a:r>
            <a:r>
              <a:rPr lang="en-US" dirty="0" err="1"/>
              <a:t>Linacs</a:t>
            </a:r>
            <a:r>
              <a:rPr lang="en-US" dirty="0"/>
              <a:t>), which are less common and expensive to build and maintain, are required to increase the ion energy way beyond 10 MeV, ions with higher kinetic energy (e.g. 50~100 MeV) have several advantages for nuclear materials research. </a:t>
            </a:r>
          </a:p>
          <a:p>
            <a:endParaRPr lang="en-US" dirty="0"/>
          </a:p>
          <a:p>
            <a:r>
              <a:rPr lang="en-US" dirty="0"/>
              <a:t>For nuclear fuels, as mentioned before, the majority of the radiation effects come from fission fragments, which are pairs of heavy ions sharing ~169 MeV energy. These high-energy heavy ions can be exactly replicated by a high-energy ion accelerator. Thus, high-energy ion irradiation experiments are particularly suitable for nuclear fuel studies. In addition to solely using ion irradiation, it can also be used to irradiation fuels that have been pre-irradiation in reactor to reach higher burnup/dose level. Meanwhile, high-energy heavy ions can be used to implant nuclear fuels to simulate gaseous and solid fission products’ behavior in fuels.</a:t>
            </a:r>
          </a:p>
        </p:txBody>
      </p:sp>
      <p:sp>
        <p:nvSpPr>
          <p:cNvPr id="4" name="Slide Number Placeholder 3"/>
          <p:cNvSpPr>
            <a:spLocks noGrp="1"/>
          </p:cNvSpPr>
          <p:nvPr>
            <p:ph type="sldNum" sz="quarter" idx="10"/>
          </p:nvPr>
        </p:nvSpPr>
        <p:spPr/>
        <p:txBody>
          <a:bodyPr/>
          <a:lstStyle/>
          <a:p>
            <a:fld id="{53F899C3-9C6D-41EE-BAF8-C7E5D7E8F823}" type="slidenum">
              <a:rPr lang="en-US" smtClean="0"/>
              <a:t>2</a:t>
            </a:fld>
            <a:endParaRPr lang="en-US"/>
          </a:p>
        </p:txBody>
      </p:sp>
    </p:spTree>
    <p:extLst>
      <p:ext uri="{BB962C8B-B14F-4D97-AF65-F5344CB8AC3E}">
        <p14:creationId xmlns:p14="http://schemas.microsoft.com/office/powerpoint/2010/main" val="211885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in nuclear reactors experience extreme radiation conditions. </a:t>
            </a:r>
          </a:p>
          <a:p>
            <a:endParaRPr lang="en-US" dirty="0"/>
          </a:p>
          <a:p>
            <a:r>
              <a:rPr lang="en-US" dirty="0"/>
              <a:t>In nuclear fuels, where fission reactions occur, the majority of the radiation effects originate from fission products, which are heavy ions with ~100 MeV energy. These energetic heavy ions are stopped within the fuel materials and deposit their high energy into the fuel. These deposited energy leads to a series of microstructural modifications in fuels: </a:t>
            </a:r>
          </a:p>
          <a:p>
            <a:endParaRPr lang="en-US" b="1" dirty="0"/>
          </a:p>
          <a:p>
            <a:pPr marL="228600" indent="-228600">
              <a:buAutoNum type="arabicParenBoth"/>
            </a:pPr>
            <a:r>
              <a:rPr lang="en-US" b="1" dirty="0"/>
              <a:t>point defects formed</a:t>
            </a:r>
            <a:r>
              <a:rPr lang="en-US" dirty="0"/>
              <a:t> as the results of displacement cascades can </a:t>
            </a:r>
            <a:r>
              <a:rPr lang="en-US" b="1" dirty="0"/>
              <a:t>cluster and evolve into dislocations and voids</a:t>
            </a:r>
            <a:r>
              <a:rPr lang="en-US" dirty="0"/>
              <a:t>;</a:t>
            </a:r>
          </a:p>
          <a:p>
            <a:pPr marL="228600" indent="-228600">
              <a:buAutoNum type="arabicParenBoth"/>
            </a:pPr>
            <a:r>
              <a:rPr lang="en-US" dirty="0"/>
              <a:t>high density of radiation damage may cause </a:t>
            </a:r>
            <a:r>
              <a:rPr lang="en-US" b="1" dirty="0" err="1"/>
              <a:t>amorphization</a:t>
            </a:r>
            <a:r>
              <a:rPr lang="en-US" b="1" dirty="0"/>
              <a:t> and phase decomposition </a:t>
            </a:r>
            <a:r>
              <a:rPr lang="en-US" dirty="0"/>
              <a:t>to lower the local free energy; </a:t>
            </a:r>
          </a:p>
          <a:p>
            <a:pPr marL="228600" indent="-228600">
              <a:buAutoNum type="arabicParenBoth"/>
            </a:pPr>
            <a:r>
              <a:rPr lang="en-US" dirty="0"/>
              <a:t>recrystallization or localized accumulation of dislocation arrays can also result in </a:t>
            </a:r>
            <a:r>
              <a:rPr lang="en-US" b="1" dirty="0"/>
              <a:t>grain subdivision (</a:t>
            </a:r>
            <a:r>
              <a:rPr lang="en-US" b="1" dirty="0" err="1"/>
              <a:t>nanocrystallization</a:t>
            </a:r>
            <a:r>
              <a:rPr lang="en-US" b="1" dirty="0"/>
              <a:t>).</a:t>
            </a:r>
            <a:endParaRPr lang="en-US" dirty="0"/>
          </a:p>
          <a:p>
            <a:endParaRPr lang="en-US" dirty="0"/>
          </a:p>
          <a:p>
            <a:r>
              <a:rPr lang="en-US" dirty="0"/>
              <a:t>On the other hand, once these fission fragments are stopped in fuel, they become foreign atoms. Depending on their properties, they may form </a:t>
            </a:r>
            <a:r>
              <a:rPr lang="en-US" b="1" dirty="0"/>
              <a:t>gas bubbles or secondary phase precipitates</a:t>
            </a:r>
            <a:r>
              <a:rPr lang="en-US" dirty="0"/>
              <a:t>. </a:t>
            </a:r>
          </a:p>
          <a:p>
            <a:endParaRPr lang="en-US" dirty="0"/>
          </a:p>
          <a:p>
            <a:r>
              <a:rPr lang="en-US" dirty="0"/>
              <a:t>In structural materials that are free of fission reactions, the radiation effects are mainly caused by neutrons. Neutrons interact with structural materials and form secondary ions. These event will form similar microstructural modifications as mentioned early for fuels. Meanwhile, neutrons can react with atoms in structural materials and form foreign atoms. For instance, (n, alpha) reactions of Ni account for the formation of He bubbles in Ni alloys and stainless steels.</a:t>
            </a:r>
          </a:p>
          <a:p>
            <a:endParaRPr lang="en-US" dirty="0"/>
          </a:p>
          <a:p>
            <a:r>
              <a:rPr lang="en-US" dirty="0"/>
              <a:t>All these microstructural modifications alter the materials’ properties, and may cause degradation of material performance in reactor. Thus, the mechanisms and kinetics of these radiation-induced microstructural modification in both fuel and structural materials must be well understood to improve the performance of current nuclear fleet and support development of advanced reactors.</a:t>
            </a:r>
          </a:p>
        </p:txBody>
      </p:sp>
      <p:sp>
        <p:nvSpPr>
          <p:cNvPr id="4" name="Slide Number Placeholder 3"/>
          <p:cNvSpPr>
            <a:spLocks noGrp="1"/>
          </p:cNvSpPr>
          <p:nvPr>
            <p:ph type="sldNum" sz="quarter" idx="10"/>
          </p:nvPr>
        </p:nvSpPr>
        <p:spPr/>
        <p:txBody>
          <a:bodyPr/>
          <a:lstStyle/>
          <a:p>
            <a:fld id="{53F899C3-9C6D-41EE-BAF8-C7E5D7E8F823}" type="slidenum">
              <a:rPr lang="en-US" smtClean="0"/>
              <a:t>3</a:t>
            </a:fld>
            <a:endParaRPr lang="en-US"/>
          </a:p>
        </p:txBody>
      </p:sp>
    </p:spTree>
    <p:extLst>
      <p:ext uri="{BB962C8B-B14F-4D97-AF65-F5344CB8AC3E}">
        <p14:creationId xmlns:p14="http://schemas.microsoft.com/office/powerpoint/2010/main" val="4093893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In-pile irradiation experiments suffer </a:t>
            </a:r>
            <a:r>
              <a:rPr lang="en-US" b="1" dirty="0"/>
              <a:t>high cost and long project timespan</a:t>
            </a:r>
            <a:r>
              <a:rPr lang="en-US" dirty="0"/>
              <a:t>. In addition, as neutrons can activate materials, in-pile irradiated materials usually have very high radioactivity and therefore require special handling to control </a:t>
            </a:r>
            <a:r>
              <a:rPr lang="en-US" b="1" dirty="0"/>
              <a:t>the radiation hazards</a:t>
            </a:r>
            <a:r>
              <a:rPr lang="en-US" dirty="0"/>
              <a:t>.</a:t>
            </a:r>
          </a:p>
          <a:p>
            <a:endParaRPr lang="en-US" dirty="0"/>
          </a:p>
          <a:p>
            <a:r>
              <a:rPr lang="en-US" dirty="0"/>
              <a:t>On the other hand, ion irradiation can be used to simulate the microstructural modifications induced by in-pile neutron irradiation. Low-energy ions can be produced by accelerators that can be found in many institutes. Even for high-energy ion accelerators that are available in only a few research institutes, the cost and timespan of the irradiation experiments are still much lower than in-pile irradiation. More important, the energy threshold for ions to activate materials is much higher than that of neutron. So, ion irradiation experiments usually do not induce extra radiation hazards.</a:t>
            </a:r>
          </a:p>
          <a:p>
            <a:endParaRPr lang="en-US" dirty="0"/>
          </a:p>
          <a:p>
            <a:r>
              <a:rPr lang="en-US" dirty="0"/>
              <a:t>With well-designed experiment conditions and proper PIEs and data analysis methods, ion irradiation is capable of replicating or simulating a series microstructure modifications observed in in-pile irradiation materials and providing valuable information.</a:t>
            </a:r>
          </a:p>
          <a:p>
            <a:endParaRPr lang="en-US" dirty="0"/>
          </a:p>
          <a:p>
            <a:r>
              <a:rPr lang="en-US" dirty="0"/>
              <a:t>Although in-pile irradiation cannot be fully replaced, ion irradiation can be used to guide the in-pile irradiation experiment design and to help understand the phenomena observed in-pile irradiation experiments. Thus, it is a complementary methods to in=pile irradiation that can significantly facilitate nuclear material studies.</a:t>
            </a:r>
          </a:p>
        </p:txBody>
      </p:sp>
      <p:sp>
        <p:nvSpPr>
          <p:cNvPr id="4" name="Slide Number Placeholder 3"/>
          <p:cNvSpPr>
            <a:spLocks noGrp="1"/>
          </p:cNvSpPr>
          <p:nvPr>
            <p:ph type="sldNum" sz="quarter" idx="10"/>
          </p:nvPr>
        </p:nvSpPr>
        <p:spPr/>
        <p:txBody>
          <a:bodyPr/>
          <a:lstStyle/>
          <a:p>
            <a:fld id="{53F899C3-9C6D-41EE-BAF8-C7E5D7E8F823}" type="slidenum">
              <a:rPr lang="en-US" smtClean="0"/>
              <a:t>4</a:t>
            </a:fld>
            <a:endParaRPr lang="en-US"/>
          </a:p>
        </p:txBody>
      </p:sp>
    </p:spTree>
    <p:extLst>
      <p:ext uri="{BB962C8B-B14F-4D97-AF65-F5344CB8AC3E}">
        <p14:creationId xmlns:p14="http://schemas.microsoft.com/office/powerpoint/2010/main" val="202887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nuclear structural materials, the situation is different, since the radiation effects originate from neutrons instead of heavy ions.</a:t>
            </a:r>
          </a:p>
          <a:p>
            <a:endParaRPr lang="en-US" dirty="0"/>
          </a:p>
          <a:p>
            <a:r>
              <a:rPr lang="en-US" dirty="0"/>
              <a:t>However, neutrons interact with structural material atoms to form secondary ions (knock-on ions). These secondary ions further deposit energy</a:t>
            </a:r>
            <a:r>
              <a:rPr lang="zh-CN" altLang="en-US" dirty="0"/>
              <a:t> </a:t>
            </a:r>
            <a:r>
              <a:rPr lang="en-US" altLang="zh-CN" dirty="0"/>
              <a:t>in materials and cause radiation damages. Thus, self-ion irradiation can simulate this procedure. </a:t>
            </a:r>
          </a:p>
          <a:p>
            <a:endParaRPr lang="en-US" dirty="0"/>
          </a:p>
          <a:p>
            <a:r>
              <a:rPr lang="en-US" dirty="0"/>
              <a:t>Although high-energy heavy ions (self-ions) usually have a kinetic energy higher than typical secondary ions, they provide some extra advantages in structural material studies. Due to the high energy, it takes a much longer distance (ion range) to stop these high-energy ions. Thus, the radiation damage profile of high-energy ions go much deeper into the sample surface. Compared to ~1 micron profile created by conventional ion irradiation, high-energy ions can go as deep as ~10 micron into the surface. As we know, within a damage profile, microstructure evolution close to surface is affected by surface effect and needs to be averted. Likewise, the area near the ion range is interfered by added interstitial. Thus, only a fraction of damage profile in the middle is useful. Thus, we have a significantly larger useful region in high-energy ion irradiation experiments, as shown in these two SRIM calculation (use steel as an example).</a:t>
            </a:r>
          </a:p>
          <a:p>
            <a:endParaRPr lang="en-US" dirty="0"/>
          </a:p>
          <a:p>
            <a:r>
              <a:rPr lang="en-US" dirty="0"/>
              <a:t>The wider damage profile also facilitate microstructure characterization. As damage profile dimension is increased by ~10 times, microstructure characterization techniques with lower spatial resolution can be used now. For example, synchrotron X-ray can only be focused to submicron (e.g. ~0.4 micron at APS sector 34) level, which can be used for high-energy ion irradiated samples.</a:t>
            </a:r>
          </a:p>
          <a:p>
            <a:endParaRPr lang="en-US" dirty="0"/>
          </a:p>
          <a:p>
            <a:r>
              <a:rPr lang="en-US" dirty="0"/>
              <a:t>Last but not least, due to the surface sputtering effect, low-energy ion irradiation cannot reach ultra high doses (10^4 </a:t>
            </a:r>
            <a:r>
              <a:rPr lang="en-US" dirty="0" err="1"/>
              <a:t>dpa</a:t>
            </a:r>
            <a:r>
              <a:rPr lang="en-US" dirty="0"/>
              <a:t>), as surface sputtering will eventually remove the previously irradiated zone.</a:t>
            </a:r>
          </a:p>
        </p:txBody>
      </p:sp>
      <p:sp>
        <p:nvSpPr>
          <p:cNvPr id="4" name="Slide Number Placeholder 3"/>
          <p:cNvSpPr>
            <a:spLocks noGrp="1"/>
          </p:cNvSpPr>
          <p:nvPr>
            <p:ph type="sldNum" sz="quarter" idx="10"/>
          </p:nvPr>
        </p:nvSpPr>
        <p:spPr/>
        <p:txBody>
          <a:bodyPr/>
          <a:lstStyle/>
          <a:p>
            <a:fld id="{53F899C3-9C6D-41EE-BAF8-C7E5D7E8F823}" type="slidenum">
              <a:rPr lang="en-US" smtClean="0"/>
              <a:t>5</a:t>
            </a:fld>
            <a:endParaRPr lang="en-US"/>
          </a:p>
        </p:txBody>
      </p:sp>
    </p:spTree>
    <p:extLst>
      <p:ext uri="{BB962C8B-B14F-4D97-AF65-F5344CB8AC3E}">
        <p14:creationId xmlns:p14="http://schemas.microsoft.com/office/powerpoint/2010/main" val="2319222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take use of ATLAS’s advantageous ion acceleration capabilities for nuclear material studies, we developed an ion irradiation chamber at ATLAS. </a:t>
            </a:r>
          </a:p>
          <a:p>
            <a:endParaRPr lang="en-US" dirty="0"/>
          </a:p>
          <a:p>
            <a:r>
              <a:rPr lang="en-US" dirty="0"/>
              <a:t>We do not need the full power of ATLAS. So we established the chamber between PIII and Booster </a:t>
            </a:r>
            <a:r>
              <a:rPr lang="en-US" dirty="0" err="1"/>
              <a:t>Linacs</a:t>
            </a:r>
            <a:r>
              <a:rPr lang="en-US" dirty="0"/>
              <a:t> at ATLAS. At this position, ATLAS can accelerate ions up to ~1.5 MeV per nucleon for ions from proton to uranium. (for instance, we can use 56 MeV Fe ions to irradiate steels or use 131 MeV </a:t>
            </a:r>
            <a:r>
              <a:rPr lang="en-US" dirty="0" err="1"/>
              <a:t>Xe</a:t>
            </a:r>
            <a:r>
              <a:rPr lang="en-US" dirty="0"/>
              <a:t> to implant fuels). The current can be as high as 1 particle </a:t>
            </a:r>
            <a:r>
              <a:rPr lang="en-US" dirty="0" err="1"/>
              <a:t>nano</a:t>
            </a:r>
            <a:r>
              <a:rPr lang="en-US" dirty="0"/>
              <a:t> ampere with a 2D Gaussian profile. </a:t>
            </a:r>
          </a:p>
          <a:p>
            <a:endParaRPr lang="en-US" dirty="0"/>
          </a:p>
          <a:p>
            <a:r>
              <a:rPr lang="en-US" dirty="0"/>
              <a:t>We developed multiple sample stages dedicated for different applications. Now we have both Hi-Temp and Lo-Temp stages that can holder multiple samples to save pumping time. The irradiation temperature can range from room temperature to 900C.</a:t>
            </a:r>
          </a:p>
        </p:txBody>
      </p:sp>
      <p:sp>
        <p:nvSpPr>
          <p:cNvPr id="4" name="Slide Number Placeholder 3"/>
          <p:cNvSpPr>
            <a:spLocks noGrp="1"/>
          </p:cNvSpPr>
          <p:nvPr>
            <p:ph type="sldNum" sz="quarter" idx="10"/>
          </p:nvPr>
        </p:nvSpPr>
        <p:spPr/>
        <p:txBody>
          <a:bodyPr/>
          <a:lstStyle/>
          <a:p>
            <a:fld id="{53F899C3-9C6D-41EE-BAF8-C7E5D7E8F823}" type="slidenum">
              <a:rPr lang="en-US" smtClean="0"/>
              <a:t>6</a:t>
            </a:fld>
            <a:endParaRPr lang="en-US"/>
          </a:p>
        </p:txBody>
      </p:sp>
    </p:spTree>
    <p:extLst>
      <p:ext uri="{BB962C8B-B14F-4D97-AF65-F5344CB8AC3E}">
        <p14:creationId xmlns:p14="http://schemas.microsoft.com/office/powerpoint/2010/main" val="944787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these experiment setup at ATLAS, we have been working on a series of nuclear materials in the past few years.</a:t>
            </a:r>
          </a:p>
          <a:p>
            <a:endParaRPr lang="en-US" dirty="0"/>
          </a:p>
          <a:p>
            <a:r>
              <a:rPr lang="en-US" dirty="0"/>
              <a:t>For nuclear fuel studies, we used fission product ions to irradiate fuels to induce accumulation of defects. Also, we implanted </a:t>
            </a:r>
            <a:r>
              <a:rPr lang="en-US" dirty="0" err="1"/>
              <a:t>Xe</a:t>
            </a:r>
            <a:r>
              <a:rPr lang="en-US" dirty="0"/>
              <a:t> ions to study the morphology of fission gas bubbles and their evolution kinetics. We have worked on a series of nuclear fuel materials, including conventional ceramic fuel UO2, ATF concept fuel U3Si2, RERTR fuel for high-power research reactors U-Mo, and fast reactor fuel U-</a:t>
            </a:r>
            <a:r>
              <a:rPr lang="en-US" dirty="0" err="1"/>
              <a:t>Zr</a:t>
            </a:r>
            <a:r>
              <a:rPr lang="en-US" dirty="0"/>
              <a:t>.</a:t>
            </a:r>
          </a:p>
          <a:p>
            <a:endParaRPr lang="en-US" dirty="0"/>
          </a:p>
          <a:p>
            <a:r>
              <a:rPr lang="en-US" dirty="0"/>
              <a:t>On the other hand, we did self-ion irradiation for some structural materials to study the formation of radiation-induced microstructures and their impacts on mechanical properties. </a:t>
            </a:r>
          </a:p>
        </p:txBody>
      </p:sp>
      <p:sp>
        <p:nvSpPr>
          <p:cNvPr id="4" name="Slide Number Placeholder 3"/>
          <p:cNvSpPr>
            <a:spLocks noGrp="1"/>
          </p:cNvSpPr>
          <p:nvPr>
            <p:ph type="sldNum" sz="quarter" idx="10"/>
          </p:nvPr>
        </p:nvSpPr>
        <p:spPr/>
        <p:txBody>
          <a:bodyPr/>
          <a:lstStyle/>
          <a:p>
            <a:fld id="{53F899C3-9C6D-41EE-BAF8-C7E5D7E8F823}" type="slidenum">
              <a:rPr lang="en-US" smtClean="0"/>
              <a:t>7</a:t>
            </a:fld>
            <a:endParaRPr lang="en-US"/>
          </a:p>
        </p:txBody>
      </p:sp>
    </p:spTree>
    <p:extLst>
      <p:ext uri="{BB962C8B-B14F-4D97-AF65-F5344CB8AC3E}">
        <p14:creationId xmlns:p14="http://schemas.microsoft.com/office/powerpoint/2010/main" val="1869907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Concept: We have come to expect materials subject to extreme environments to fail. This expectation leads to redundancy and inefficiency. No where is this more evident than in nuclear power generation where improved materials are needed to address almost all the grand challenges facing the industry including cost, lifetime extension, accident tolerance, and advanced reactor implementation.</a:t>
            </a:r>
          </a:p>
          <a:p>
            <a:pPr eaLnBrk="1" hangingPunct="1">
              <a:spcBef>
                <a:spcPct val="0"/>
              </a:spcBef>
            </a:pPr>
            <a:endParaRPr lang="en-US" altLang="en-US" dirty="0"/>
          </a:p>
          <a:p>
            <a:pPr eaLnBrk="1" hangingPunct="1">
              <a:spcBef>
                <a:spcPct val="0"/>
              </a:spcBef>
            </a:pPr>
            <a:r>
              <a:rPr lang="en-US" altLang="en-US" dirty="0"/>
              <a:t>Multi-modal imaging at the APS is shown in the figure; it includes absorption, WAXS and SAXS modalities.  By rotating the sample about the vertical axis, 3D tomographic information can be obtained. While hard x-ray scattering is shown, additional x-ray studies including </a:t>
            </a:r>
            <a:r>
              <a:rPr lang="en-US" altLang="en-US" dirty="0" err="1"/>
              <a:t>Exafs</a:t>
            </a:r>
            <a:r>
              <a:rPr lang="en-US" altLang="en-US" dirty="0"/>
              <a:t> </a:t>
            </a:r>
            <a:r>
              <a:rPr lang="en-US" altLang="en-US" dirty="0" err="1"/>
              <a:t>etc</a:t>
            </a:r>
            <a:r>
              <a:rPr lang="en-US" altLang="en-US" dirty="0"/>
              <a:t> are all possible.</a:t>
            </a:r>
          </a:p>
          <a:p>
            <a:pPr eaLnBrk="1" hangingPunct="1">
              <a:spcBef>
                <a:spcPct val="0"/>
              </a:spcBef>
            </a:pPr>
            <a:endParaRPr lang="en-US" altLang="en-US" dirty="0"/>
          </a:p>
          <a:p>
            <a:pPr eaLnBrk="1" hangingPunct="1">
              <a:spcBef>
                <a:spcPct val="0"/>
              </a:spcBef>
            </a:pPr>
            <a:r>
              <a:rPr lang="en-US" altLang="en-US" dirty="0"/>
              <a:t>Testing new materials to the high radiation doses necessary can require many years if not decades hindering the development of new materials. Even waiting for induced radioactivity to wain can take years. We propose to combine two unique Argonne capabilities (ATLAS and APS) to test, understand and develop materials in the style of Argonne</a:t>
            </a:r>
            <a:r>
              <a:rPr lang="ja-JP" altLang="en-US" dirty="0"/>
              <a:t>’</a:t>
            </a:r>
            <a:r>
              <a:rPr lang="en-US" altLang="ja-JP" dirty="0"/>
              <a:t>s highly successful IVEM Tandem, but with dramatically enhanced capabilities.</a:t>
            </a:r>
            <a:endParaRPr lang="en-US" altLang="en-US" dirty="0"/>
          </a:p>
        </p:txBody>
      </p:sp>
      <p:sp>
        <p:nvSpPr>
          <p:cNvPr id="18435"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t>Go to "View | Header and Footer" to add your organization, sponsor, meeting name here; then, click "Apply to All"</a:t>
            </a:r>
          </a:p>
        </p:txBody>
      </p:sp>
      <p:sp>
        <p:nvSpPr>
          <p:cNvPr id="1843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A113B902-A6FA-456E-84F6-21DA8CB4C552}" type="slidenum">
              <a:rPr lang="en-US" altLang="en-US" sz="1200"/>
              <a:pPr eaLnBrk="1" hangingPunct="1"/>
              <a:t>8</a:t>
            </a:fld>
            <a:endParaRPr lang="en-US" altLang="en-US" sz="1200"/>
          </a:p>
        </p:txBody>
      </p:sp>
    </p:spTree>
    <p:extLst>
      <p:ext uri="{BB962C8B-B14F-4D97-AF65-F5344CB8AC3E}">
        <p14:creationId xmlns:p14="http://schemas.microsoft.com/office/powerpoint/2010/main" val="918966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XMAT</a:t>
            </a:r>
            <a:r>
              <a:rPr lang="en-US" altLang="en-US" baseline="0" dirty="0"/>
              <a:t> has both an </a:t>
            </a:r>
            <a:r>
              <a:rPr lang="en-US" altLang="en-US" i="1" baseline="0" dirty="0"/>
              <a:t>ex situ </a:t>
            </a:r>
            <a:r>
              <a:rPr lang="en-US" altLang="en-US" baseline="0" dirty="0"/>
              <a:t>and an </a:t>
            </a:r>
            <a:r>
              <a:rPr lang="en-US" altLang="en-US" i="1" baseline="0" dirty="0"/>
              <a:t>in situ </a:t>
            </a:r>
            <a:r>
              <a:rPr lang="en-US" altLang="en-US" baseline="0" dirty="0"/>
              <a:t>irradiation station. The </a:t>
            </a:r>
            <a:r>
              <a:rPr lang="en-US" altLang="en-US" i="1" baseline="0" dirty="0"/>
              <a:t>ex situ </a:t>
            </a:r>
            <a:r>
              <a:rPr lang="en-US" altLang="en-US" baseline="0" dirty="0"/>
              <a:t>station will allow hundreds to thousands of samples to be irradiated for days to years. These samples can then be moved to any of a variety of analytical facilities ranging from SAX, WAXS, </a:t>
            </a:r>
            <a:r>
              <a:rPr lang="en-US" altLang="en-US" baseline="0" dirty="0" err="1"/>
              <a:t>etc</a:t>
            </a:r>
            <a:r>
              <a:rPr lang="en-US" altLang="en-US" baseline="0" dirty="0"/>
              <a:t> at the APS to FIB, SEM, TEM, EDAXS, </a:t>
            </a:r>
            <a:r>
              <a:rPr lang="en-US" altLang="en-US" i="1" baseline="0" dirty="0"/>
              <a:t>etc. </a:t>
            </a:r>
            <a:r>
              <a:rPr lang="en-US" altLang="en-US" baseline="0" dirty="0"/>
              <a:t>at microscope facilities. The </a:t>
            </a:r>
            <a:r>
              <a:rPr lang="en-US" altLang="en-US" i="1" baseline="0" dirty="0"/>
              <a:t>in situ </a:t>
            </a:r>
            <a:r>
              <a:rPr lang="en-US" altLang="en-US" baseline="0" dirty="0"/>
              <a:t>station will fully evaluate the three dimensional radiation rate dependence of a sample’s structural changes in concert with thermal or stress gradients. Surface corrosion can also be investigated in for instance gas reactor environments.</a:t>
            </a:r>
          </a:p>
          <a:p>
            <a:pPr eaLnBrk="1" hangingPunct="1"/>
            <a:endParaRPr lang="en-US" altLang="en-US" baseline="0" dirty="0"/>
          </a:p>
          <a:p>
            <a:pPr eaLnBrk="1" hangingPunct="1"/>
            <a:r>
              <a:rPr lang="en-US" altLang="en-US" baseline="0" dirty="0"/>
              <a:t>The construction timeline is 5 years. However, we propose to construct the ex situ sample station and provide high energy ions to the NE user community in the first year reaching 1000-2000 beam hours in the second through fifth year. These samples can studied with sequential x-ray analysis at the APS or elsewhere. </a:t>
            </a:r>
          </a:p>
          <a:p>
            <a:pPr eaLnBrk="1" hangingPunct="1"/>
            <a:endParaRPr lang="en-US" altLang="en-US" baseline="0" dirty="0"/>
          </a:p>
          <a:p>
            <a:pPr eaLnBrk="1" hangingPunct="1"/>
            <a:r>
              <a:rPr lang="en-US" altLang="en-US" baseline="0" dirty="0"/>
              <a:t>In concert an accelerator based on the ATLAS design will be constructed @ an extended high energy x-ray beamline to be constructed at the APS during its upgrade. This accelerator (optimized for radiation damage study) will include an ex situ station providing roughly an order of magnitude more high energy ion beam for NE sample irradiation.</a:t>
            </a:r>
          </a:p>
          <a:p>
            <a:pPr eaLnBrk="1" hangingPunct="1"/>
            <a:endParaRPr lang="en-US" altLang="en-US" baseline="0" dirty="0"/>
          </a:p>
          <a:p>
            <a:pPr eaLnBrk="1" hangingPunct="1"/>
            <a:r>
              <a:rPr lang="en-US" altLang="en-US" baseline="0" dirty="0"/>
              <a:t>It will also include an in situ station for combined APS study under irradiation. Crucially this will allow direct study of rate effects and its competition with thermal, stress and corrosion </a:t>
            </a:r>
            <a:r>
              <a:rPr lang="en-US" altLang="en-US" baseline="0" dirty="0" err="1"/>
              <a:t>gradiants</a:t>
            </a:r>
            <a:r>
              <a:rPr lang="en-US" altLang="en-US" baseline="0" dirty="0"/>
              <a:t>. Access here will be based on use proposals and on NE investments.</a:t>
            </a:r>
          </a:p>
          <a:p>
            <a:pPr eaLnBrk="1" hangingPunct="1"/>
            <a:endParaRPr lang="en-US" altLang="en-US" baseline="0" dirty="0"/>
          </a:p>
          <a:p>
            <a:pPr eaLnBrk="1" hangingPunct="1"/>
            <a:r>
              <a:rPr lang="en-US" altLang="en-US" baseline="0" dirty="0"/>
              <a:t>At CD1 stage upgrade</a:t>
            </a:r>
          </a:p>
          <a:p>
            <a:pPr eaLnBrk="1" hangingPunct="1"/>
            <a:r>
              <a:rPr lang="en-US" altLang="en-US" baseline="0" dirty="0"/>
              <a:t>Planned for 2020 and will take one year</a:t>
            </a:r>
          </a:p>
          <a:p>
            <a:pPr eaLnBrk="1" hangingPunct="1"/>
            <a:endParaRPr lang="en-US" altLang="en-US" baseline="0" dirty="0"/>
          </a:p>
          <a:p>
            <a:pPr eaLnBrk="1" hangingPunct="1"/>
            <a:endParaRPr lang="en-US" altLang="en-US" baseline="0" dirty="0"/>
          </a:p>
          <a:p>
            <a:pPr eaLnBrk="1" hangingPunct="1"/>
            <a:r>
              <a:rPr lang="en-US" altLang="en-US" baseline="0" dirty="0"/>
              <a:t>Current is 3 times </a:t>
            </a:r>
            <a:r>
              <a:rPr lang="en-US" altLang="en-US" baseline="0" dirty="0" err="1"/>
              <a:t>highr</a:t>
            </a:r>
            <a:r>
              <a:rPr lang="en-US" altLang="en-US" baseline="0" dirty="0"/>
              <a:t> than Atlas</a:t>
            </a:r>
          </a:p>
          <a:p>
            <a:pPr eaLnBrk="1" hangingPunct="1"/>
            <a:r>
              <a:rPr lang="en-US" altLang="en-US" baseline="0" dirty="0" err="1"/>
              <a:t>Usyage</a:t>
            </a:r>
            <a:r>
              <a:rPr lang="en-US" altLang="en-US" baseline="0" dirty="0"/>
              <a:t> is 3 times more    </a:t>
            </a:r>
          </a:p>
          <a:p>
            <a:pPr eaLnBrk="1" hangingPunct="1"/>
            <a:r>
              <a:rPr lang="en-US" altLang="en-US" baseline="0" dirty="0"/>
              <a:t>10 times </a:t>
            </a:r>
            <a:r>
              <a:rPr lang="en-US" altLang="en-US" baseline="0" dirty="0" err="1"/>
              <a:t>utlization</a:t>
            </a:r>
            <a:endParaRPr lang="en-US" altLang="en-US" baseline="0" dirty="0"/>
          </a:p>
          <a:p>
            <a:pPr eaLnBrk="1" hangingPunct="1"/>
            <a:r>
              <a:rPr lang="en-US" altLang="en-US" baseline="0" dirty="0"/>
              <a:t>More samples</a:t>
            </a:r>
          </a:p>
          <a:p>
            <a:pPr eaLnBrk="1" hangingPunct="1"/>
            <a:endParaRPr lang="en-US" altLang="en-US" dirty="0"/>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842DC5B-3611-4582-9B83-95D10C750FE4}" type="slidenum">
              <a:rPr lang="en-US" altLang="en-US" sz="1200">
                <a:latin typeface="Arial" pitchFamily="34" charset="0"/>
              </a:rPr>
              <a:pPr eaLnBrk="1" hangingPunct="1"/>
              <a:t>9</a:t>
            </a:fld>
            <a:endParaRPr lang="en-US" altLang="en-US" sz="1200">
              <a:latin typeface="Arial" pitchFamily="34" charset="0"/>
            </a:endParaRPr>
          </a:p>
        </p:txBody>
      </p:sp>
    </p:spTree>
    <p:extLst>
      <p:ext uri="{BB962C8B-B14F-4D97-AF65-F5344CB8AC3E}">
        <p14:creationId xmlns:p14="http://schemas.microsoft.com/office/powerpoint/2010/main" val="2427150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oe_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4963" y="6456363"/>
            <a:ext cx="9604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itle footer_Blue_64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794500"/>
            <a:ext cx="91440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85838" y="1671638"/>
            <a:ext cx="7696200" cy="1069975"/>
          </a:xfrm>
        </p:spPr>
        <p:txBody>
          <a:bodyPr/>
          <a:lstStyle>
            <a:lvl1pPr>
              <a:defRPr sz="300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r>
              <a:rPr lang="en-US"/>
              <a:t>Click to edit Master subtitle style</a:t>
            </a:r>
            <a:endParaRPr lang="en-US" dirty="0"/>
          </a:p>
        </p:txBody>
      </p:sp>
    </p:spTree>
    <p:extLst>
      <p:ext uri="{BB962C8B-B14F-4D97-AF65-F5344CB8AC3E}">
        <p14:creationId xmlns:p14="http://schemas.microsoft.com/office/powerpoint/2010/main" val="3217714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723FFF89-93F2-4BCD-9BC3-B283DA9FE08A}" type="datetime1">
              <a:rPr lang="en-US" altLang="en-US"/>
              <a:pPr/>
              <a:t>1/23/19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NSUF Ion Beam Investment Options Workshop March 22-24, 2016 </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94989F03-7F46-42CE-AD0D-CA4CACD81B37}" type="slidenum">
              <a:rPr lang="en-US" altLang="en-US"/>
              <a:pPr/>
              <a:t>‹#›</a:t>
            </a:fld>
            <a:endParaRPr lang="en-US" altLang="en-US"/>
          </a:p>
        </p:txBody>
      </p:sp>
    </p:spTree>
    <p:extLst>
      <p:ext uri="{BB962C8B-B14F-4D97-AF65-F5344CB8AC3E}">
        <p14:creationId xmlns:p14="http://schemas.microsoft.com/office/powerpoint/2010/main" val="374401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26D42A1E-27C6-48BA-97FA-B4A503176BD1}" type="datetime1">
              <a:rPr lang="en-US" altLang="en-US"/>
              <a:pPr/>
              <a:t>1/23/19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NSUF Ion Beam Investment Options Workshop March 22-24, 2016 </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7EC5EA56-AF1F-42FC-A67A-C82F24A2AEDB}" type="slidenum">
              <a:rPr lang="en-US" altLang="en-US"/>
              <a:pPr/>
              <a:t>‹#›</a:t>
            </a:fld>
            <a:endParaRPr lang="en-US" altLang="en-US"/>
          </a:p>
        </p:txBody>
      </p:sp>
    </p:spTree>
    <p:extLst>
      <p:ext uri="{BB962C8B-B14F-4D97-AF65-F5344CB8AC3E}">
        <p14:creationId xmlns:p14="http://schemas.microsoft.com/office/powerpoint/2010/main" val="3353637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6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06B48250-71C5-428E-8072-40E8931C3BB1}" type="datetime1">
              <a:rPr lang="en-US" altLang="en-US"/>
              <a:pPr/>
              <a:t>1/23/19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NSUF Ion Beam Investment Options Workshop March 22-24, 2016 </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C545FC4-4992-4C8C-8BA2-9A8EFB8494E2}" type="slidenum">
              <a:rPr lang="en-US" altLang="en-US"/>
              <a:pPr/>
              <a:t>‹#›</a:t>
            </a:fld>
            <a:endParaRPr lang="en-US" altLang="en-US"/>
          </a:p>
        </p:txBody>
      </p:sp>
    </p:spTree>
    <p:extLst>
      <p:ext uri="{BB962C8B-B14F-4D97-AF65-F5344CB8AC3E}">
        <p14:creationId xmlns:p14="http://schemas.microsoft.com/office/powerpoint/2010/main" val="4272510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30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2BC2C73-C920-41E0-8B24-5B60AB17E3B5}" type="datetime1">
              <a:rPr lang="en-US" altLang="en-US"/>
              <a:pPr/>
              <a:t>1/23/19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NSUF Ion Beam Investment Options Workshop March 22-24, 2016 </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2D7535C2-EB8D-4F2B-8CCA-EC3D056F4158}" type="slidenum">
              <a:rPr lang="en-US" altLang="en-US"/>
              <a:pPr/>
              <a:t>‹#›</a:t>
            </a:fld>
            <a:endParaRPr lang="en-US" altLang="en-US"/>
          </a:p>
        </p:txBody>
      </p:sp>
    </p:spTree>
    <p:extLst>
      <p:ext uri="{BB962C8B-B14F-4D97-AF65-F5344CB8AC3E}">
        <p14:creationId xmlns:p14="http://schemas.microsoft.com/office/powerpoint/2010/main" val="151710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FAB89E61-DF97-4BE3-8B65-D4B3121BB57E}" type="datetime1">
              <a:rPr lang="en-US" altLang="en-US"/>
              <a:pPr/>
              <a:t>1/23/19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NSUF Ion Beam Investment Options Workshop March 22-24, 2016 </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D0CB0FFB-2334-4989-A831-5D75DCEF9BC1}" type="slidenum">
              <a:rPr lang="en-US" altLang="en-US"/>
              <a:pPr/>
              <a:t>‹#›</a:t>
            </a:fld>
            <a:endParaRPr lang="en-US" altLang="en-US"/>
          </a:p>
        </p:txBody>
      </p:sp>
    </p:spTree>
    <p:extLst>
      <p:ext uri="{BB962C8B-B14F-4D97-AF65-F5344CB8AC3E}">
        <p14:creationId xmlns:p14="http://schemas.microsoft.com/office/powerpoint/2010/main" val="393957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fld id="{F4993153-3AFF-42FA-8E42-C1A6496478AF}" type="datetime1">
              <a:rPr lang="en-US" altLang="en-US"/>
              <a:pPr/>
              <a:t>1/23/19</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NSUF Ion Beam Investment Options Workshop March 22-24, 2016 </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0A66A2E8-3F4A-4215-8F07-5C685F53C54B}" type="slidenum">
              <a:rPr lang="en-US" altLang="en-US"/>
              <a:pPr/>
              <a:t>‹#›</a:t>
            </a:fld>
            <a:endParaRPr lang="en-US" altLang="en-US"/>
          </a:p>
        </p:txBody>
      </p:sp>
    </p:spTree>
    <p:extLst>
      <p:ext uri="{BB962C8B-B14F-4D97-AF65-F5344CB8AC3E}">
        <p14:creationId xmlns:p14="http://schemas.microsoft.com/office/powerpoint/2010/main" val="277051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fld id="{4F1EC540-6F9E-4563-9F1B-4C95715673AC}" type="datetime1">
              <a:rPr lang="en-US" altLang="en-US"/>
              <a:pPr/>
              <a:t>1/23/19</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NSUF Ion Beam Investment Options Workshop March 22-24, 2016 </a:t>
            </a:r>
            <a:endParaRPr lang="en-US" dirty="0"/>
          </a:p>
        </p:txBody>
      </p:sp>
      <p:sp>
        <p:nvSpPr>
          <p:cNvPr id="5" name="Rectangle 6"/>
          <p:cNvSpPr>
            <a:spLocks noGrp="1" noChangeArrowheads="1"/>
          </p:cNvSpPr>
          <p:nvPr>
            <p:ph type="sldNum" sz="quarter" idx="12"/>
          </p:nvPr>
        </p:nvSpPr>
        <p:spPr>
          <a:ln/>
        </p:spPr>
        <p:txBody>
          <a:bodyPr/>
          <a:lstStyle>
            <a:lvl1pPr>
              <a:defRPr/>
            </a:lvl1pPr>
          </a:lstStyle>
          <a:p>
            <a:fld id="{B0BEDF51-2723-42EE-8431-67905B16C8F3}" type="slidenum">
              <a:rPr lang="en-US" altLang="en-US"/>
              <a:pPr/>
              <a:t>‹#›</a:t>
            </a:fld>
            <a:endParaRPr lang="en-US" altLang="en-US"/>
          </a:p>
        </p:txBody>
      </p:sp>
    </p:spTree>
    <p:extLst>
      <p:ext uri="{BB962C8B-B14F-4D97-AF65-F5344CB8AC3E}">
        <p14:creationId xmlns:p14="http://schemas.microsoft.com/office/powerpoint/2010/main" val="3704925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0439F62-4545-4B80-AFA0-8D83EEDAB670}" type="datetime1">
              <a:rPr lang="en-US" altLang="en-US"/>
              <a:pPr/>
              <a:t>1/23/19</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NSUF Ion Beam Investment Options Workshop March 22-24, 2016 </a:t>
            </a:r>
            <a:endParaRPr lang="en-US" dirty="0"/>
          </a:p>
        </p:txBody>
      </p:sp>
      <p:sp>
        <p:nvSpPr>
          <p:cNvPr id="4" name="Rectangle 6"/>
          <p:cNvSpPr>
            <a:spLocks noGrp="1" noChangeArrowheads="1"/>
          </p:cNvSpPr>
          <p:nvPr>
            <p:ph type="sldNum" sz="quarter" idx="12"/>
          </p:nvPr>
        </p:nvSpPr>
        <p:spPr>
          <a:ln/>
        </p:spPr>
        <p:txBody>
          <a:bodyPr/>
          <a:lstStyle>
            <a:lvl1pPr>
              <a:defRPr/>
            </a:lvl1pPr>
          </a:lstStyle>
          <a:p>
            <a:fld id="{DF928D20-B172-412E-887A-A93AAD967058}" type="slidenum">
              <a:rPr lang="en-US" altLang="en-US"/>
              <a:pPr/>
              <a:t>‹#›</a:t>
            </a:fld>
            <a:endParaRPr lang="en-US" altLang="en-US"/>
          </a:p>
        </p:txBody>
      </p:sp>
    </p:spTree>
    <p:extLst>
      <p:ext uri="{BB962C8B-B14F-4D97-AF65-F5344CB8AC3E}">
        <p14:creationId xmlns:p14="http://schemas.microsoft.com/office/powerpoint/2010/main" val="224176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lstStyle>
            <a:lvl1pPr algn="l">
              <a:defRPr sz="26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752601"/>
            <a:ext cx="3008313"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84E86EA-C868-47D0-9468-1DEE68D6EC0D}" type="datetime1">
              <a:rPr lang="en-US" altLang="en-US"/>
              <a:pPr/>
              <a:t>1/23/19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NSUF Ion Beam Investment Options Workshop March 22-24, 2016 </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48331100-91D5-4187-A60D-CF90AE17E23F}" type="slidenum">
              <a:rPr lang="en-US" altLang="en-US"/>
              <a:pPr/>
              <a:t>‹#›</a:t>
            </a:fld>
            <a:endParaRPr lang="en-US" altLang="en-US"/>
          </a:p>
        </p:txBody>
      </p:sp>
    </p:spTree>
    <p:extLst>
      <p:ext uri="{BB962C8B-B14F-4D97-AF65-F5344CB8AC3E}">
        <p14:creationId xmlns:p14="http://schemas.microsoft.com/office/powerpoint/2010/main" val="1579033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6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9732B31F-957D-4EA0-B30A-C486FD6F3186}" type="datetime1">
              <a:rPr lang="en-US" altLang="en-US"/>
              <a:pPr/>
              <a:t>1/23/19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NSUF Ion Beam Investment Options Workshop March 22-24, 2016 </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A19A3796-A6C3-4A16-89AE-7AD97B9BA081}" type="slidenum">
              <a:rPr lang="en-US" altLang="en-US"/>
              <a:pPr/>
              <a:t>‹#›</a:t>
            </a:fld>
            <a:endParaRPr lang="en-US" altLang="en-US"/>
          </a:p>
        </p:txBody>
      </p:sp>
    </p:spTree>
    <p:extLst>
      <p:ext uri="{BB962C8B-B14F-4D97-AF65-F5344CB8AC3E}">
        <p14:creationId xmlns:p14="http://schemas.microsoft.com/office/powerpoint/2010/main" val="2270486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slide footer_blue_646.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324600"/>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7010400" y="6572250"/>
            <a:ext cx="13716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09E0F629-736D-49C5-A063-7B43D63EEF40}" type="datetime1">
              <a:rPr lang="en-US" altLang="en-US"/>
              <a:pPr/>
              <a:t>1/23/19</a:t>
            </a:fld>
            <a:endParaRPr lang="en-US" altLang="en-US"/>
          </a:p>
        </p:txBody>
      </p:sp>
      <p:sp>
        <p:nvSpPr>
          <p:cNvPr id="1029" name="Rectangle 5"/>
          <p:cNvSpPr>
            <a:spLocks noGrp="1" noChangeArrowheads="1"/>
          </p:cNvSpPr>
          <p:nvPr>
            <p:ph type="ftr" sz="quarter" idx="3"/>
          </p:nvPr>
        </p:nvSpPr>
        <p:spPr bwMode="auto">
          <a:xfrm>
            <a:off x="657225" y="6307138"/>
            <a:ext cx="594201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900">
                <a:latin typeface="+mn-lt"/>
                <a:ea typeface="+mn-ea"/>
                <a:cs typeface="+mn-cs"/>
              </a:defRPr>
            </a:lvl1pPr>
          </a:lstStyle>
          <a:p>
            <a:pPr>
              <a:defRPr/>
            </a:pPr>
            <a:r>
              <a:rPr lang="en-US"/>
              <a:t>NSUF Ion Beam Investment Options Workshop March 22-24, 2016 </a:t>
            </a:r>
            <a:endParaRPr lang="en-US" dirty="0"/>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0DA5F837-CD03-4008-A4D1-EEAD710EF8BF}" type="slidenum">
              <a:rPr lang="en-US" altLang="en-US"/>
              <a:pPr/>
              <a:t>‹#›</a:t>
            </a:fld>
            <a:endParaRPr lang="en-US" altLang="en-US"/>
          </a:p>
        </p:txBody>
      </p:sp>
      <p:pic>
        <p:nvPicPr>
          <p:cNvPr id="1032" name="Picture 7" descr="slide header_646.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865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0" fontAlgn="base" hangingPunct="0">
        <a:spcBef>
          <a:spcPct val="0"/>
        </a:spcBef>
        <a:spcAft>
          <a:spcPct val="0"/>
        </a:spcAft>
        <a:defRPr sz="2600" b="1">
          <a:solidFill>
            <a:schemeClr val="tx2"/>
          </a:solidFill>
          <a:latin typeface="+mj-lt"/>
          <a:ea typeface="MS PGothic" pitchFamily="34" charset="-128"/>
          <a:cs typeface="+mj-cs"/>
        </a:defRPr>
      </a:lvl1pPr>
      <a:lvl2pPr algn="l" rtl="0" eaLnBrk="0" fontAlgn="base" hangingPunct="0">
        <a:spcBef>
          <a:spcPct val="0"/>
        </a:spcBef>
        <a:spcAft>
          <a:spcPct val="0"/>
        </a:spcAft>
        <a:defRPr sz="2600" b="1">
          <a:solidFill>
            <a:schemeClr val="tx2"/>
          </a:solidFill>
          <a:latin typeface="Trebuchet MS" pitchFamily="34" charset="0"/>
          <a:ea typeface="MS PGothic" pitchFamily="34" charset="-128"/>
        </a:defRPr>
      </a:lvl2pPr>
      <a:lvl3pPr algn="l" rtl="0" eaLnBrk="0" fontAlgn="base" hangingPunct="0">
        <a:spcBef>
          <a:spcPct val="0"/>
        </a:spcBef>
        <a:spcAft>
          <a:spcPct val="0"/>
        </a:spcAft>
        <a:defRPr sz="2600" b="1">
          <a:solidFill>
            <a:schemeClr val="tx2"/>
          </a:solidFill>
          <a:latin typeface="Trebuchet MS" pitchFamily="34" charset="0"/>
          <a:ea typeface="MS PGothic" pitchFamily="34" charset="-128"/>
        </a:defRPr>
      </a:lvl3pPr>
      <a:lvl4pPr algn="l" rtl="0" eaLnBrk="0" fontAlgn="base" hangingPunct="0">
        <a:spcBef>
          <a:spcPct val="0"/>
        </a:spcBef>
        <a:spcAft>
          <a:spcPct val="0"/>
        </a:spcAft>
        <a:defRPr sz="2600" b="1">
          <a:solidFill>
            <a:schemeClr val="tx2"/>
          </a:solidFill>
          <a:latin typeface="Trebuchet MS" pitchFamily="34" charset="0"/>
          <a:ea typeface="MS PGothic" pitchFamily="34" charset="-128"/>
        </a:defRPr>
      </a:lvl4pPr>
      <a:lvl5pPr algn="l" rtl="0" eaLnBrk="0" fontAlgn="base" hangingPunct="0">
        <a:spcBef>
          <a:spcPct val="0"/>
        </a:spcBef>
        <a:spcAft>
          <a:spcPct val="0"/>
        </a:spcAft>
        <a:defRPr sz="2600" b="1">
          <a:solidFill>
            <a:schemeClr val="tx2"/>
          </a:solidFill>
          <a:latin typeface="Trebuchet MS" pitchFamily="34" charset="0"/>
          <a:ea typeface="MS PGothic" pitchFamily="34" charset="-128"/>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rgbClr val="1F497D"/>
        </a:buClr>
        <a:buFont typeface="Wingdings" pitchFamily="2" charset="2"/>
        <a:buChar char="§"/>
        <a:defRPr>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1F497D"/>
        </a:buClr>
        <a:buFont typeface="Arial" pitchFamily="34" charset="0"/>
        <a:buChar char="»"/>
        <a:defRPr sz="1400">
          <a:solidFill>
            <a:schemeClr val="tx1"/>
          </a:solidFill>
          <a:latin typeface="+mn-lt"/>
          <a:ea typeface="MS PGothic" pitchFamily="34" charset="-128"/>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6"/>
          <p:cNvSpPr>
            <a:spLocks noGrp="1"/>
          </p:cNvSpPr>
          <p:nvPr>
            <p:ph type="ctrTitle"/>
          </p:nvPr>
        </p:nvSpPr>
        <p:spPr>
          <a:xfrm>
            <a:off x="357447" y="1354975"/>
            <a:ext cx="8595360" cy="1654231"/>
          </a:xfrm>
        </p:spPr>
        <p:txBody>
          <a:bodyPr/>
          <a:lstStyle/>
          <a:p>
            <a:pPr algn="ctr" eaLnBrk="1" hangingPunct="1"/>
            <a:r>
              <a:rPr lang="en-US" altLang="en-US" dirty="0"/>
              <a:t>Applications of Heavy Ion Linear Accelerator</a:t>
            </a:r>
            <a:br>
              <a:rPr lang="en-US" altLang="en-US" dirty="0"/>
            </a:br>
            <a:r>
              <a:rPr lang="en-US" altLang="en-US" dirty="0"/>
              <a:t> for Studies of Radiation Effects </a:t>
            </a:r>
            <a:br>
              <a:rPr lang="en-US" altLang="en-US" dirty="0"/>
            </a:br>
            <a:r>
              <a:rPr lang="en-US" altLang="en-US" dirty="0"/>
              <a:t>in Nuclear Fuel and Structural Materials</a:t>
            </a:r>
          </a:p>
        </p:txBody>
      </p:sp>
      <p:sp>
        <p:nvSpPr>
          <p:cNvPr id="15362" name="Subtitle 7"/>
          <p:cNvSpPr txBox="1">
            <a:spLocks/>
          </p:cNvSpPr>
          <p:nvPr/>
        </p:nvSpPr>
        <p:spPr bwMode="auto">
          <a:xfrm>
            <a:off x="698269" y="3366654"/>
            <a:ext cx="7597833" cy="27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itchFamily="2" charset="2"/>
              <a:buNone/>
              <a:tabLst/>
              <a:defRPr/>
            </a:pPr>
            <a:r>
              <a:rPr kumimoji="0" lang="en-US" altLang="zh-CN" sz="1800" b="0" i="0" u="none" strike="noStrike" kern="1200" cap="none" spc="0" normalizeH="0" baseline="0" noProof="0" dirty="0">
                <a:ln>
                  <a:noFill/>
                </a:ln>
                <a:solidFill>
                  <a:srgbClr val="616161"/>
                </a:solidFill>
                <a:effectLst/>
                <a:uLnTx/>
                <a:uFillTx/>
                <a:latin typeface="Calibri" pitchFamily="34" charset="0"/>
                <a:ea typeface="MS PGothic" pitchFamily="34" charset="-128"/>
                <a:cs typeface="+mn-cs"/>
              </a:rPr>
              <a:t>Jerry</a:t>
            </a:r>
            <a:r>
              <a:rPr kumimoji="0" lang="zh-CN" altLang="en-US" sz="1800" b="0" i="0" u="none" strike="noStrike" kern="1200" cap="none" spc="0" normalizeH="0" baseline="0" noProof="0" dirty="0">
                <a:ln>
                  <a:noFill/>
                </a:ln>
                <a:solidFill>
                  <a:srgbClr val="616161"/>
                </a:solidFill>
                <a:effectLst/>
                <a:uLnTx/>
                <a:uFillTx/>
                <a:latin typeface="Calibri" pitchFamily="34" charset="0"/>
                <a:ea typeface="MS PGothic" pitchFamily="34" charset="-128"/>
                <a:cs typeface="+mn-cs"/>
              </a:rPr>
              <a:t> </a:t>
            </a:r>
            <a:r>
              <a:rPr kumimoji="0" lang="en-US" altLang="zh-CN" sz="1800" b="0" i="0" u="none" strike="noStrike" kern="1200" cap="none" spc="0" normalizeH="0" baseline="0" noProof="0" dirty="0">
                <a:ln>
                  <a:noFill/>
                </a:ln>
                <a:solidFill>
                  <a:srgbClr val="616161"/>
                </a:solidFill>
                <a:effectLst/>
                <a:uLnTx/>
                <a:uFillTx/>
                <a:latin typeface="Calibri" pitchFamily="34" charset="0"/>
                <a:ea typeface="MS PGothic" pitchFamily="34" charset="-128"/>
                <a:cs typeface="+mn-cs"/>
              </a:rPr>
              <a:t>Nolen</a:t>
            </a:r>
            <a:endParaRPr kumimoji="0" lang="en-US" altLang="en-US" sz="1800" b="0" i="0" u="none" strike="noStrike" kern="1200" cap="none" spc="0" normalizeH="0" baseline="0" noProof="0" dirty="0">
              <a:ln>
                <a:noFill/>
              </a:ln>
              <a:solidFill>
                <a:srgbClr val="616161"/>
              </a:solidFill>
              <a:effectLst/>
              <a:uLnTx/>
              <a:uFillTx/>
              <a:latin typeface="Calibri" pitchFamily="34" charset="0"/>
              <a:ea typeface="MS PGothic" pitchFamily="34" charset="-128"/>
              <a:cs typeface="+mn-cs"/>
            </a:endParaRPr>
          </a:p>
          <a:p>
            <a:pPr marL="0" marR="0" lvl="0" indent="0" algn="l" defTabSz="914400" rtl="0" eaLnBrk="1" fontAlgn="base" latinLnBrk="0" hangingPunct="1">
              <a:lnSpc>
                <a:spcPct val="100000"/>
              </a:lnSpc>
              <a:spcBef>
                <a:spcPct val="20000"/>
              </a:spcBef>
              <a:spcAft>
                <a:spcPct val="0"/>
              </a:spcAft>
              <a:buClr>
                <a:srgbClr val="1F497D"/>
              </a:buClr>
              <a:buSzTx/>
              <a:buFont typeface="Wingdings" pitchFamily="2" charset="2"/>
              <a:buNone/>
              <a:tabLst/>
              <a:defRPr/>
            </a:pPr>
            <a:r>
              <a:rPr kumimoji="0" lang="en-US" altLang="en-US" sz="1800" b="0" i="0" u="none" strike="noStrike" kern="1200" cap="none" spc="0" normalizeH="0" baseline="0" noProof="0" dirty="0">
                <a:ln>
                  <a:noFill/>
                </a:ln>
                <a:solidFill>
                  <a:srgbClr val="616161"/>
                </a:solidFill>
                <a:effectLst/>
                <a:uLnTx/>
                <a:uFillTx/>
                <a:latin typeface="Calibri" pitchFamily="34" charset="0"/>
                <a:ea typeface="MS PGothic" pitchFamily="34" charset="-128"/>
                <a:cs typeface="+mn-cs"/>
              </a:rPr>
              <a:t>Chemical &amp; Fuel</a:t>
            </a:r>
            <a:r>
              <a:rPr kumimoji="0" lang="en-US" altLang="en-US" sz="1800" b="0" i="0" u="none" strike="noStrike" kern="1200" cap="none" spc="0" normalizeH="0" noProof="0" dirty="0">
                <a:ln>
                  <a:noFill/>
                </a:ln>
                <a:solidFill>
                  <a:srgbClr val="616161"/>
                </a:solidFill>
                <a:effectLst/>
                <a:uLnTx/>
                <a:uFillTx/>
                <a:latin typeface="Calibri" pitchFamily="34" charset="0"/>
                <a:ea typeface="MS PGothic" pitchFamily="34" charset="-128"/>
                <a:cs typeface="+mn-cs"/>
              </a:rPr>
              <a:t> Cycle Technologies Division</a:t>
            </a:r>
            <a:endParaRPr kumimoji="0" lang="en-US" altLang="en-US" sz="1800" b="0" i="0" u="none" strike="noStrike" kern="1200" cap="none" spc="0" normalizeH="0" baseline="0" noProof="0" dirty="0">
              <a:ln>
                <a:noFill/>
              </a:ln>
              <a:solidFill>
                <a:srgbClr val="616161"/>
              </a:solidFill>
              <a:effectLst/>
              <a:uLnTx/>
              <a:uFillTx/>
              <a:latin typeface="Calibri" pitchFamily="34" charset="0"/>
              <a:ea typeface="MS PGothic" pitchFamily="34" charset="-128"/>
              <a:cs typeface="+mn-cs"/>
            </a:endParaRPr>
          </a:p>
          <a:p>
            <a:pPr marL="0" marR="0" lvl="0" indent="0" algn="l" defTabSz="914400" rtl="0" eaLnBrk="1" fontAlgn="base" latinLnBrk="0" hangingPunct="1">
              <a:lnSpc>
                <a:spcPct val="100000"/>
              </a:lnSpc>
              <a:spcBef>
                <a:spcPct val="20000"/>
              </a:spcBef>
              <a:spcAft>
                <a:spcPct val="0"/>
              </a:spcAft>
              <a:buClr>
                <a:srgbClr val="1F497D"/>
              </a:buClr>
              <a:buSzTx/>
              <a:buFont typeface="Wingdings" pitchFamily="2" charset="2"/>
              <a:buNone/>
              <a:tabLst/>
              <a:defRPr/>
            </a:pPr>
            <a:r>
              <a:rPr kumimoji="0" lang="en-US" altLang="en-US" sz="1800" b="0" i="0" u="none" strike="noStrike" kern="1200" cap="none" spc="0" normalizeH="0" baseline="0" noProof="0" dirty="0">
                <a:ln>
                  <a:noFill/>
                </a:ln>
                <a:solidFill>
                  <a:srgbClr val="616161"/>
                </a:solidFill>
                <a:effectLst/>
                <a:uLnTx/>
                <a:uFillTx/>
                <a:latin typeface="Calibri" pitchFamily="34" charset="0"/>
                <a:ea typeface="MS PGothic" pitchFamily="34" charset="-128"/>
                <a:cs typeface="+mn-cs"/>
              </a:rPr>
              <a:t>Argonne National Laboratory</a:t>
            </a:r>
          </a:p>
          <a:p>
            <a:pPr marL="0" marR="0" lvl="0" indent="0" algn="l" defTabSz="914400" rtl="0" eaLnBrk="1" fontAlgn="base" latinLnBrk="0" hangingPunct="1">
              <a:lnSpc>
                <a:spcPct val="100000"/>
              </a:lnSpc>
              <a:spcBef>
                <a:spcPct val="20000"/>
              </a:spcBef>
              <a:spcAft>
                <a:spcPct val="0"/>
              </a:spcAft>
              <a:buClr>
                <a:srgbClr val="1F497D"/>
              </a:buClr>
              <a:buSzTx/>
              <a:buFont typeface="Wingdings" pitchFamily="2" charset="2"/>
              <a:buNone/>
              <a:tabLst/>
              <a:defRPr/>
            </a:pPr>
            <a:endParaRPr kumimoji="0" lang="en-US" altLang="en-US" sz="1800" b="0" i="0" u="none" strike="noStrike" kern="1200" cap="none" spc="0" normalizeH="0" baseline="0" noProof="0" dirty="0">
              <a:ln>
                <a:noFill/>
              </a:ln>
              <a:solidFill>
                <a:srgbClr val="616161"/>
              </a:solidFill>
              <a:effectLst/>
              <a:uLnTx/>
              <a:uFillTx/>
              <a:latin typeface="Calibri" pitchFamily="34" charset="0"/>
              <a:ea typeface="MS PGothic" pitchFamily="34" charset="-128"/>
              <a:cs typeface="+mn-cs"/>
            </a:endParaRPr>
          </a:p>
          <a:p>
            <a:pPr marL="0" marR="0" lvl="0" indent="0" algn="l" defTabSz="914400" rtl="0" eaLnBrk="1" fontAlgn="base" latinLnBrk="0" hangingPunct="1">
              <a:lnSpc>
                <a:spcPct val="100000"/>
              </a:lnSpc>
              <a:spcBef>
                <a:spcPct val="20000"/>
              </a:spcBef>
              <a:spcAft>
                <a:spcPct val="0"/>
              </a:spcAft>
              <a:buClr>
                <a:srgbClr val="1F497D"/>
              </a:buClr>
              <a:buSzTx/>
              <a:buFont typeface="Wingdings" pitchFamily="2" charset="2"/>
              <a:buNone/>
              <a:tabLst/>
              <a:defRPr/>
            </a:pPr>
            <a:endParaRPr kumimoji="0" lang="en-US" altLang="en-US" sz="1800" b="0" i="0" u="none" strike="noStrike" kern="1200" cap="none" spc="0" normalizeH="0" baseline="0" noProof="0" dirty="0">
              <a:ln>
                <a:noFill/>
              </a:ln>
              <a:solidFill>
                <a:srgbClr val="616161"/>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671241413"/>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313"/>
            <a:ext cx="8229600" cy="1143000"/>
          </a:xfrm>
        </p:spPr>
        <p:txBody>
          <a:bodyPr/>
          <a:lstStyle/>
          <a:p>
            <a:r>
              <a:rPr lang="en-US" dirty="0"/>
              <a:t>Summary: Heavy Ion Irradiation Using a LINAC (ATLAS) for Radiation Effects Studies</a:t>
            </a:r>
          </a:p>
        </p:txBody>
      </p:sp>
      <p:sp>
        <p:nvSpPr>
          <p:cNvPr id="5" name="Slide Number Placeholder 4"/>
          <p:cNvSpPr>
            <a:spLocks noGrp="1"/>
          </p:cNvSpPr>
          <p:nvPr>
            <p:ph type="sldNum" sz="quarter" idx="12"/>
          </p:nvPr>
        </p:nvSpPr>
        <p:spPr/>
        <p:txBody>
          <a:bodyPr/>
          <a:lstStyle/>
          <a:p>
            <a:fld id="{BC545FC4-4992-4C8C-8BA2-9A8EFB8494E2}" type="slidenum">
              <a:rPr lang="en-US" altLang="en-US" smtClean="0"/>
              <a:pPr/>
              <a:t>10</a:t>
            </a:fld>
            <a:endParaRPr lang="en-US" altLang="en-US"/>
          </a:p>
        </p:txBody>
      </p:sp>
      <p:sp>
        <p:nvSpPr>
          <p:cNvPr id="6" name="Content Placeholder 2"/>
          <p:cNvSpPr>
            <a:spLocks noGrp="1"/>
          </p:cNvSpPr>
          <p:nvPr>
            <p:ph idx="1"/>
          </p:nvPr>
        </p:nvSpPr>
        <p:spPr>
          <a:xfrm>
            <a:off x="665545" y="1077972"/>
            <a:ext cx="8153400" cy="5291051"/>
          </a:xfrm>
        </p:spPr>
        <p:txBody>
          <a:bodyPr/>
          <a:lstStyle/>
          <a:p>
            <a:pPr marL="0" indent="0" defTabSz="457200" eaLnBrk="1" hangingPunct="1">
              <a:spcBef>
                <a:spcPct val="0"/>
              </a:spcBef>
              <a:buNone/>
            </a:pPr>
            <a:r>
              <a:rPr lang="en-US" sz="2200" b="1" dirty="0">
                <a:solidFill>
                  <a:schemeClr val="tx2"/>
                </a:solidFill>
                <a:latin typeface="Trebuchet MS" pitchFamily="34" charset="0"/>
              </a:rPr>
              <a:t>High-energy ion irradiation produced by LINACs is capable of</a:t>
            </a:r>
          </a:p>
          <a:p>
            <a:pPr defTabSz="457200" eaLnBrk="1" hangingPunct="1">
              <a:spcBef>
                <a:spcPct val="0"/>
              </a:spcBef>
            </a:pPr>
            <a:r>
              <a:rPr lang="en-US" sz="2000" b="1" dirty="0">
                <a:solidFill>
                  <a:schemeClr val="tx2"/>
                </a:solidFill>
                <a:latin typeface="Trebuchet MS" pitchFamily="34" charset="0"/>
              </a:rPr>
              <a:t>replicating a series of microstructural modifications observed in in-pile irradiated materials to help understand the mechanisms;</a:t>
            </a:r>
          </a:p>
          <a:p>
            <a:pPr lvl="1" defTabSz="457200" eaLnBrk="1" hangingPunct="1">
              <a:spcBef>
                <a:spcPct val="0"/>
              </a:spcBef>
              <a:buFont typeface="Arial" panose="020B0604020202020204" pitchFamily="34" charset="0"/>
              <a:buChar char="•"/>
            </a:pPr>
            <a:r>
              <a:rPr lang="en-US" b="1" dirty="0">
                <a:solidFill>
                  <a:schemeClr val="tx2"/>
                </a:solidFill>
              </a:rPr>
              <a:t>Fission gas bubbles in UO</a:t>
            </a:r>
            <a:r>
              <a:rPr lang="en-US" b="1" baseline="-25000" dirty="0">
                <a:solidFill>
                  <a:schemeClr val="tx2"/>
                </a:solidFill>
              </a:rPr>
              <a:t>2</a:t>
            </a:r>
            <a:r>
              <a:rPr lang="en-US" b="1" dirty="0">
                <a:solidFill>
                  <a:schemeClr val="tx2"/>
                </a:solidFill>
              </a:rPr>
              <a:t> and U-Mo</a:t>
            </a:r>
          </a:p>
          <a:p>
            <a:pPr lvl="1" defTabSz="457200" eaLnBrk="1" hangingPunct="1">
              <a:spcBef>
                <a:spcPct val="0"/>
              </a:spcBef>
              <a:buFont typeface="Arial" panose="020B0604020202020204" pitchFamily="34" charset="0"/>
              <a:buChar char="•"/>
            </a:pPr>
            <a:r>
              <a:rPr lang="en-US" b="1" dirty="0">
                <a:solidFill>
                  <a:schemeClr val="tx2"/>
                </a:solidFill>
              </a:rPr>
              <a:t>Al-</a:t>
            </a:r>
            <a:r>
              <a:rPr lang="en-US" b="1" dirty="0" err="1">
                <a:solidFill>
                  <a:schemeClr val="tx2"/>
                </a:solidFill>
              </a:rPr>
              <a:t>ZrN</a:t>
            </a:r>
            <a:r>
              <a:rPr lang="en-US" b="1" dirty="0">
                <a:solidFill>
                  <a:schemeClr val="tx2"/>
                </a:solidFill>
              </a:rPr>
              <a:t> IL in U-Mo dispersion fuel with </a:t>
            </a:r>
            <a:r>
              <a:rPr lang="en-US" b="1" dirty="0" err="1">
                <a:solidFill>
                  <a:schemeClr val="tx2"/>
                </a:solidFill>
              </a:rPr>
              <a:t>ZrN</a:t>
            </a:r>
            <a:r>
              <a:rPr lang="en-US" b="1" dirty="0">
                <a:solidFill>
                  <a:schemeClr val="tx2"/>
                </a:solidFill>
              </a:rPr>
              <a:t> coated particles</a:t>
            </a:r>
          </a:p>
          <a:p>
            <a:pPr lvl="1" defTabSz="457200" eaLnBrk="1" hangingPunct="1">
              <a:spcBef>
                <a:spcPct val="0"/>
              </a:spcBef>
              <a:buFont typeface="Arial" panose="020B0604020202020204" pitchFamily="34" charset="0"/>
              <a:buChar char="•"/>
            </a:pPr>
            <a:r>
              <a:rPr lang="en-US" b="1" dirty="0">
                <a:solidFill>
                  <a:schemeClr val="tx2"/>
                </a:solidFill>
              </a:rPr>
              <a:t>Radiation-induced dislocations in steels</a:t>
            </a:r>
          </a:p>
          <a:p>
            <a:pPr lvl="1" defTabSz="457200" eaLnBrk="1" hangingPunct="1">
              <a:spcBef>
                <a:spcPct val="0"/>
              </a:spcBef>
              <a:buFont typeface="Arial" panose="020B0604020202020204" pitchFamily="34" charset="0"/>
              <a:buChar char="•"/>
            </a:pPr>
            <a:endParaRPr lang="en-US" b="1" dirty="0">
              <a:solidFill>
                <a:schemeClr val="tx2"/>
              </a:solidFill>
            </a:endParaRPr>
          </a:p>
          <a:p>
            <a:pPr defTabSz="457200" eaLnBrk="1" hangingPunct="1">
              <a:spcBef>
                <a:spcPct val="0"/>
              </a:spcBef>
            </a:pPr>
            <a:r>
              <a:rPr lang="en-US" sz="2000" b="1" dirty="0">
                <a:solidFill>
                  <a:schemeClr val="tx2"/>
                </a:solidFill>
                <a:latin typeface="Trebuchet MS" pitchFamily="34" charset="0"/>
              </a:rPr>
              <a:t>providing microstructural modifications data of new nuclear materials before in-pile data are available;</a:t>
            </a:r>
          </a:p>
          <a:p>
            <a:pPr lvl="1" defTabSz="457200" eaLnBrk="1" hangingPunct="1">
              <a:spcBef>
                <a:spcPct val="0"/>
              </a:spcBef>
              <a:buFont typeface="Arial" panose="020B0604020202020204" pitchFamily="34" charset="0"/>
              <a:buChar char="•"/>
            </a:pPr>
            <a:r>
              <a:rPr lang="en-US" b="1" dirty="0">
                <a:solidFill>
                  <a:schemeClr val="tx2"/>
                </a:solidFill>
              </a:rPr>
              <a:t>Bubble morphology and phase stability data of U</a:t>
            </a:r>
            <a:r>
              <a:rPr lang="en-US" b="1" baseline="-25000" dirty="0">
                <a:solidFill>
                  <a:schemeClr val="tx2"/>
                </a:solidFill>
              </a:rPr>
              <a:t>3</a:t>
            </a:r>
            <a:r>
              <a:rPr lang="en-US" b="1" dirty="0">
                <a:solidFill>
                  <a:schemeClr val="tx2"/>
                </a:solidFill>
              </a:rPr>
              <a:t>Si</a:t>
            </a:r>
            <a:r>
              <a:rPr lang="en-US" b="1" baseline="-25000" dirty="0">
                <a:solidFill>
                  <a:schemeClr val="tx2"/>
                </a:solidFill>
              </a:rPr>
              <a:t>2</a:t>
            </a:r>
            <a:endParaRPr lang="en-US" b="1" dirty="0">
              <a:solidFill>
                <a:schemeClr val="tx2"/>
              </a:solidFill>
            </a:endParaRPr>
          </a:p>
          <a:p>
            <a:pPr lvl="1" defTabSz="457200" eaLnBrk="1" hangingPunct="1">
              <a:spcBef>
                <a:spcPct val="0"/>
              </a:spcBef>
              <a:buFont typeface="Arial" panose="020B0604020202020204" pitchFamily="34" charset="0"/>
              <a:buChar char="•"/>
            </a:pPr>
            <a:endParaRPr lang="en-US" b="1" dirty="0">
              <a:solidFill>
                <a:schemeClr val="tx2"/>
              </a:solidFill>
            </a:endParaRPr>
          </a:p>
          <a:p>
            <a:pPr defTabSz="457200" eaLnBrk="1" hangingPunct="1">
              <a:spcBef>
                <a:spcPct val="0"/>
              </a:spcBef>
            </a:pPr>
            <a:r>
              <a:rPr lang="en-US" sz="2000" b="1" dirty="0">
                <a:solidFill>
                  <a:schemeClr val="tx2"/>
                </a:solidFill>
                <a:latin typeface="Trebuchet MS" pitchFamily="34" charset="0"/>
              </a:rPr>
              <a:t>creating a deep radiation damage profile that enables the application of advanced characterization techniques;</a:t>
            </a:r>
          </a:p>
          <a:p>
            <a:pPr lvl="1" defTabSz="457200" eaLnBrk="1" hangingPunct="1">
              <a:spcBef>
                <a:spcPct val="0"/>
              </a:spcBef>
              <a:buFont typeface="Arial" panose="020B0604020202020204" pitchFamily="34" charset="0"/>
              <a:buChar char="•"/>
            </a:pPr>
            <a:r>
              <a:rPr lang="en-US" b="1" dirty="0">
                <a:solidFill>
                  <a:schemeClr val="tx2"/>
                </a:solidFill>
              </a:rPr>
              <a:t>Phase stability in U-Mo and U</a:t>
            </a:r>
            <a:r>
              <a:rPr lang="en-US" b="1" baseline="-25000" dirty="0">
                <a:solidFill>
                  <a:schemeClr val="tx2"/>
                </a:solidFill>
              </a:rPr>
              <a:t>3</a:t>
            </a:r>
            <a:r>
              <a:rPr lang="en-US" b="1" dirty="0">
                <a:solidFill>
                  <a:schemeClr val="tx2"/>
                </a:solidFill>
              </a:rPr>
              <a:t>Si</a:t>
            </a:r>
            <a:r>
              <a:rPr lang="en-US" b="1" baseline="-25000" dirty="0">
                <a:solidFill>
                  <a:schemeClr val="tx2"/>
                </a:solidFill>
              </a:rPr>
              <a:t>2</a:t>
            </a:r>
            <a:r>
              <a:rPr lang="en-US" b="1" dirty="0">
                <a:solidFill>
                  <a:schemeClr val="tx2"/>
                </a:solidFill>
              </a:rPr>
              <a:t> (</a:t>
            </a:r>
            <a:r>
              <a:rPr lang="el-GR" b="1" dirty="0">
                <a:solidFill>
                  <a:schemeClr val="tx2"/>
                </a:solidFill>
              </a:rPr>
              <a:t>μ</a:t>
            </a:r>
            <a:r>
              <a:rPr lang="en-US" b="1" dirty="0">
                <a:solidFill>
                  <a:schemeClr val="tx2"/>
                </a:solidFill>
              </a:rPr>
              <a:t>XRD)</a:t>
            </a:r>
          </a:p>
          <a:p>
            <a:pPr lvl="1" defTabSz="457200" eaLnBrk="1" hangingPunct="1">
              <a:spcBef>
                <a:spcPct val="0"/>
              </a:spcBef>
              <a:buFont typeface="Arial" panose="020B0604020202020204" pitchFamily="34" charset="0"/>
              <a:buChar char="•"/>
            </a:pPr>
            <a:r>
              <a:rPr lang="en-US" b="1" dirty="0">
                <a:solidFill>
                  <a:schemeClr val="tx2"/>
                </a:solidFill>
              </a:rPr>
              <a:t>Effect of dislocations on mechanical properties (in situ synchrotron tensile test)</a:t>
            </a:r>
          </a:p>
          <a:p>
            <a:pPr lvl="1" defTabSz="457200" eaLnBrk="1" hangingPunct="1">
              <a:spcBef>
                <a:spcPct val="0"/>
              </a:spcBef>
              <a:buFont typeface="Arial" panose="020B0604020202020204" pitchFamily="34" charset="0"/>
              <a:buChar char="•"/>
            </a:pPr>
            <a:endParaRPr lang="en-US" b="1" dirty="0">
              <a:solidFill>
                <a:schemeClr val="tx2"/>
              </a:solidFill>
            </a:endParaRPr>
          </a:p>
          <a:p>
            <a:pPr marL="0" indent="0" defTabSz="457200" eaLnBrk="1" hangingPunct="1">
              <a:spcBef>
                <a:spcPct val="0"/>
              </a:spcBef>
              <a:buNone/>
            </a:pPr>
            <a:r>
              <a:rPr lang="en-US" sz="2200" b="1" dirty="0">
                <a:solidFill>
                  <a:schemeClr val="tx2"/>
                </a:solidFill>
                <a:latin typeface="Trebuchet MS" pitchFamily="34" charset="0"/>
              </a:rPr>
              <a:t>Future development: Proposed XMAT facility, combining the high-energy ion irradiation and synchrotron characterization capabilities at Argonne.</a:t>
            </a:r>
          </a:p>
        </p:txBody>
      </p:sp>
    </p:spTree>
    <p:extLst>
      <p:ext uri="{BB962C8B-B14F-4D97-AF65-F5344CB8AC3E}">
        <p14:creationId xmlns:p14="http://schemas.microsoft.com/office/powerpoint/2010/main" val="3468055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87" y="2971539"/>
            <a:ext cx="8229600" cy="1143000"/>
          </a:xfrm>
        </p:spPr>
        <p:txBody>
          <a:bodyPr/>
          <a:lstStyle/>
          <a:p>
            <a:pPr algn="ctr"/>
            <a:r>
              <a:rPr lang="en-US" dirty="0"/>
              <a:t>BACKUP</a:t>
            </a:r>
          </a:p>
        </p:txBody>
      </p:sp>
      <p:sp>
        <p:nvSpPr>
          <p:cNvPr id="5" name="Slide Number Placeholder 4"/>
          <p:cNvSpPr>
            <a:spLocks noGrp="1"/>
          </p:cNvSpPr>
          <p:nvPr>
            <p:ph type="sldNum" sz="quarter" idx="12"/>
          </p:nvPr>
        </p:nvSpPr>
        <p:spPr/>
        <p:txBody>
          <a:bodyPr/>
          <a:lstStyle/>
          <a:p>
            <a:fld id="{BC545FC4-4992-4C8C-8BA2-9A8EFB8494E2}" type="slidenum">
              <a:rPr lang="en-US" altLang="en-US" smtClean="0"/>
              <a:pPr/>
              <a:t>11</a:t>
            </a:fld>
            <a:endParaRPr lang="en-US" altLang="en-US"/>
          </a:p>
        </p:txBody>
      </p:sp>
    </p:spTree>
    <p:extLst>
      <p:ext uri="{BB962C8B-B14F-4D97-AF65-F5344CB8AC3E}">
        <p14:creationId xmlns:p14="http://schemas.microsoft.com/office/powerpoint/2010/main" val="492602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Argonne Tandem </a:t>
            </a:r>
            <a:r>
              <a:rPr lang="en-US" dirty="0" err="1"/>
              <a:t>Linac</a:t>
            </a:r>
            <a:r>
              <a:rPr lang="en-US" dirty="0"/>
              <a:t> Accelerator System (ATLAS)</a:t>
            </a:r>
          </a:p>
        </p:txBody>
      </p:sp>
      <p:sp>
        <p:nvSpPr>
          <p:cNvPr id="5" name="Slide Number Placeholder 4"/>
          <p:cNvSpPr>
            <a:spLocks noGrp="1"/>
          </p:cNvSpPr>
          <p:nvPr>
            <p:ph type="sldNum" sz="quarter" idx="12"/>
          </p:nvPr>
        </p:nvSpPr>
        <p:spPr/>
        <p:txBody>
          <a:bodyPr/>
          <a:lstStyle/>
          <a:p>
            <a:fld id="{BC545FC4-4992-4C8C-8BA2-9A8EFB8494E2}" type="slidenum">
              <a:rPr lang="en-US" altLang="en-US" smtClean="0"/>
              <a:pPr/>
              <a:t>12</a:t>
            </a:fld>
            <a:endParaRPr lang="en-US" altLang="en-US"/>
          </a:p>
        </p:txBody>
      </p:sp>
      <p:pic>
        <p:nvPicPr>
          <p:cNvPr id="7" name="Picture 6"/>
          <p:cNvPicPr>
            <a:picLocks noChangeAspect="1"/>
          </p:cNvPicPr>
          <p:nvPr/>
        </p:nvPicPr>
        <p:blipFill>
          <a:blip r:embed="rId3"/>
          <a:stretch>
            <a:fillRect/>
          </a:stretch>
        </p:blipFill>
        <p:spPr>
          <a:xfrm>
            <a:off x="2376261" y="2706426"/>
            <a:ext cx="6618514" cy="3783274"/>
          </a:xfrm>
          <a:prstGeom prst="rect">
            <a:avLst/>
          </a:prstGeom>
        </p:spPr>
      </p:pic>
      <p:sp>
        <p:nvSpPr>
          <p:cNvPr id="8" name="Rectangle 7"/>
          <p:cNvSpPr/>
          <p:nvPr/>
        </p:nvSpPr>
        <p:spPr>
          <a:xfrm>
            <a:off x="457200" y="846138"/>
            <a:ext cx="5881957" cy="2194447"/>
          </a:xfrm>
          <a:prstGeom prst="rect">
            <a:avLst/>
          </a:prstGeom>
        </p:spPr>
        <p:txBody>
          <a:bodyPr wrap="square">
            <a:spAutoFit/>
          </a:bodyPr>
          <a:lstStyle/>
          <a:p>
            <a:pPr>
              <a:lnSpc>
                <a:spcPct val="80000"/>
              </a:lnSpc>
              <a:spcBef>
                <a:spcPct val="20000"/>
              </a:spcBef>
              <a:buFont typeface="Wingdings" pitchFamily="2" charset="2"/>
              <a:buChar char="§"/>
            </a:pPr>
            <a:r>
              <a:rPr lang="en-US" altLang="en-US" sz="2200" b="1" dirty="0">
                <a:solidFill>
                  <a:schemeClr val="tx2"/>
                </a:solidFill>
                <a:latin typeface="Trebuchet MS" pitchFamily="34" charset="0"/>
              </a:rPr>
              <a:t> ATLAS Capabilities</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Nuclear structure research facility</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Superconducting linear ion accelerator</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Energy: up to 17 MeV per nucleon capability</a:t>
            </a:r>
            <a:endParaRPr lang="en-US" altLang="zh-CN" sz="1700" dirty="0">
              <a:solidFill>
                <a:srgbClr val="000000"/>
              </a:solidFill>
            </a:endParaRP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Available Ions</a:t>
            </a:r>
          </a:p>
          <a:p>
            <a:pPr marL="731520" lvl="2" indent="-182880">
              <a:lnSpc>
                <a:spcPct val="80000"/>
              </a:lnSpc>
              <a:spcBef>
                <a:spcPct val="20000"/>
              </a:spcBef>
              <a:buClr>
                <a:schemeClr val="tx1"/>
              </a:buClr>
              <a:buFont typeface="Arial" pitchFamily="34" charset="0"/>
              <a:buChar char="•"/>
            </a:pPr>
            <a:r>
              <a:rPr lang="en-US" altLang="en-US" sz="1700" dirty="0">
                <a:solidFill>
                  <a:srgbClr val="000000"/>
                </a:solidFill>
              </a:rPr>
              <a:t>full range of all stable ions</a:t>
            </a:r>
          </a:p>
          <a:p>
            <a:pPr marL="731520" lvl="2" indent="-182880">
              <a:lnSpc>
                <a:spcPct val="80000"/>
              </a:lnSpc>
              <a:spcBef>
                <a:spcPct val="20000"/>
              </a:spcBef>
              <a:buClr>
                <a:schemeClr val="tx1"/>
              </a:buClr>
              <a:buFont typeface="Arial" pitchFamily="34" charset="0"/>
              <a:buChar char="•"/>
            </a:pPr>
            <a:r>
              <a:rPr lang="en-US" altLang="en-US" sz="1700" dirty="0">
                <a:solidFill>
                  <a:srgbClr val="000000"/>
                </a:solidFill>
              </a:rPr>
              <a:t>Some radioactive ions</a:t>
            </a:r>
          </a:p>
          <a:p>
            <a:pPr marL="731520" lvl="2" indent="-182880">
              <a:lnSpc>
                <a:spcPct val="80000"/>
              </a:lnSpc>
              <a:spcBef>
                <a:spcPct val="20000"/>
              </a:spcBef>
              <a:buClr>
                <a:schemeClr val="tx1"/>
              </a:buClr>
              <a:buFont typeface="Arial" pitchFamily="34" charset="0"/>
              <a:buChar char="•"/>
            </a:pPr>
            <a:r>
              <a:rPr lang="en-US" altLang="en-US" sz="1700" dirty="0">
                <a:solidFill>
                  <a:srgbClr val="000000"/>
                </a:solidFill>
              </a:rPr>
              <a:t>From proton to uranium</a:t>
            </a:r>
            <a:endParaRPr lang="en-US" altLang="en-US" sz="17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316246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54137" y="5105400"/>
            <a:ext cx="8686800" cy="1233488"/>
          </a:xfrm>
          <a:prstGeom prst="rect">
            <a:avLst/>
          </a:prstGeom>
          <a:solidFill>
            <a:schemeClr val="bg1"/>
          </a:solidFill>
          <a:ln w="9525">
            <a:solidFill>
              <a:srgbClr val="C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1202" name="Title 1"/>
          <p:cNvSpPr>
            <a:spLocks noGrp="1"/>
          </p:cNvSpPr>
          <p:nvPr>
            <p:ph type="title" idx="4294967295"/>
          </p:nvPr>
        </p:nvSpPr>
        <p:spPr>
          <a:xfrm>
            <a:off x="465138" y="304800"/>
            <a:ext cx="8229600" cy="533400"/>
          </a:xfrm>
        </p:spPr>
        <p:txBody>
          <a:bodyPr/>
          <a:lstStyle/>
          <a:p>
            <a:pPr eaLnBrk="1" hangingPunct="1"/>
            <a:r>
              <a:rPr lang="en-US" altLang="en-US"/>
              <a:t>Key XMAT Advances</a:t>
            </a:r>
          </a:p>
        </p:txBody>
      </p:sp>
      <p:sp>
        <p:nvSpPr>
          <p:cNvPr id="51203" name="Slide Number Placeholder 3"/>
          <p:cNvSpPr txBox="1">
            <a:spLocks noGrp="1"/>
          </p:cNvSpPr>
          <p:nvPr/>
        </p:nvSpPr>
        <p:spPr bwMode="auto">
          <a:xfrm>
            <a:off x="68580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9E6BD55B-0D6E-4BA1-BBA7-C05CF8F6D4AB}" type="slidenum">
              <a:rPr lang="en-US" altLang="en-US" sz="1000">
                <a:solidFill>
                  <a:srgbClr val="BFBFBF"/>
                </a:solidFill>
              </a:rPr>
              <a:pPr algn="r" eaLnBrk="1" hangingPunct="1"/>
              <a:t>13</a:t>
            </a:fld>
            <a:endParaRPr lang="en-US" altLang="en-US" sz="1000">
              <a:solidFill>
                <a:srgbClr val="BFBFBF"/>
              </a:solidFill>
            </a:endParaRPr>
          </a:p>
        </p:txBody>
      </p:sp>
      <p:sp>
        <p:nvSpPr>
          <p:cNvPr id="3" name="TextBox 2"/>
          <p:cNvSpPr txBox="1"/>
          <p:nvPr/>
        </p:nvSpPr>
        <p:spPr>
          <a:xfrm>
            <a:off x="161925" y="5183188"/>
            <a:ext cx="8699500" cy="1077912"/>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600">
                <a:solidFill>
                  <a:srgbClr val="303030"/>
                </a:solidFill>
              </a:rPr>
              <a:t>XMAT can close the design loop for the entire nuclear materials community in two ways:</a:t>
            </a:r>
          </a:p>
          <a:p>
            <a:pPr algn="ctr" eaLnBrk="1" hangingPunct="1">
              <a:buFontTx/>
              <a:buAutoNum type="arabicParenR"/>
            </a:pPr>
            <a:r>
              <a:rPr lang="en-US" altLang="en-US" sz="1600">
                <a:solidFill>
                  <a:srgbClr val="303030"/>
                </a:solidFill>
              </a:rPr>
              <a:t>It provides accelerated testing for hundreds to thousands of samples (24; 7)</a:t>
            </a:r>
          </a:p>
          <a:p>
            <a:pPr algn="ctr" eaLnBrk="1" hangingPunct="1">
              <a:buFontTx/>
              <a:buAutoNum type="arabicParenR"/>
            </a:pPr>
            <a:r>
              <a:rPr lang="en-US" altLang="en-US" sz="1600">
                <a:solidFill>
                  <a:srgbClr val="303030"/>
                </a:solidFill>
              </a:rPr>
              <a:t>It reveals the key “single” physics dependences required for accurate computational modelling</a:t>
            </a:r>
          </a:p>
        </p:txBody>
      </p:sp>
      <p:sp>
        <p:nvSpPr>
          <p:cNvPr id="51205" name="TextBox 1"/>
          <p:cNvSpPr txBox="1">
            <a:spLocks noChangeArrowheads="1"/>
          </p:cNvSpPr>
          <p:nvPr/>
        </p:nvSpPr>
        <p:spPr bwMode="auto">
          <a:xfrm>
            <a:off x="196850" y="1008063"/>
            <a:ext cx="868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600"/>
              <a:t>In comparison to most existing ion irradiation capabilities, the XMAT ion energies and currents are ~100 times higher. The increased ion irradiation energy (e.g., 133 MeV for xenon) enables several critical advances:</a:t>
            </a:r>
          </a:p>
        </p:txBody>
      </p:sp>
      <p:sp>
        <p:nvSpPr>
          <p:cNvPr id="51206" name="TextBox 6"/>
          <p:cNvSpPr txBox="1">
            <a:spLocks noChangeArrowheads="1"/>
          </p:cNvSpPr>
          <p:nvPr/>
        </p:nvSpPr>
        <p:spPr bwMode="auto">
          <a:xfrm>
            <a:off x="334963" y="1928813"/>
            <a:ext cx="84105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Font typeface="Arial" pitchFamily="34" charset="0"/>
              <a:buChar char="•"/>
            </a:pPr>
            <a:r>
              <a:rPr lang="en-US" altLang="en-US" sz="1600" dirty="0"/>
              <a:t>It provides a unique opportunity to simulate the effects of fission fragments in nuclear fuels, where  ions of all elements can be accelerated to fission fragment energies, while being characterized</a:t>
            </a:r>
            <a:r>
              <a:rPr lang="en-US" altLang="en-US" sz="1600" i="1" dirty="0"/>
              <a:t> in situ</a:t>
            </a:r>
            <a:r>
              <a:rPr lang="en-US" altLang="en-US" sz="1600" dirty="0"/>
              <a:t>.   </a:t>
            </a:r>
          </a:p>
          <a:p>
            <a:pPr eaLnBrk="1" hangingPunct="1">
              <a:buFont typeface="Arial" pitchFamily="34" charset="0"/>
              <a:buChar char="•"/>
            </a:pPr>
            <a:r>
              <a:rPr lang="en-US" altLang="en-US" sz="1600" dirty="0"/>
              <a:t>For cladding and structural materials, the increased penetration depth of energetic ions allows the “bulk behavior” to be examined, eliminating surface-sink effects, and allows understanding of individual physics of ion damage including electronic, collisional, &amp; added interstitial</a:t>
            </a:r>
          </a:p>
          <a:p>
            <a:pPr eaLnBrk="1" hangingPunct="1">
              <a:buFont typeface="Arial" pitchFamily="34" charset="0"/>
              <a:buChar char="•"/>
            </a:pPr>
            <a:r>
              <a:rPr lang="en-US" altLang="en-US" sz="1600" dirty="0"/>
              <a:t>The in situ  penetrating ability of the APS focusable hard x-rays, applied during ion irradiation, is another key advancement of XMAT that allows the interrogation of individual grains within solid material samples during irradiation. </a:t>
            </a:r>
          </a:p>
          <a:p>
            <a:pPr eaLnBrk="1" hangingPunct="1">
              <a:buFont typeface="Arial" pitchFamily="34" charset="0"/>
              <a:buChar char="•"/>
            </a:pPr>
            <a:r>
              <a:rPr lang="en-US" altLang="en-US" sz="1600" dirty="0"/>
              <a:t>With this information and related computational modeling, the differences between ion and neutron irradiation as well as the impact of fission products damage become much more understandable. </a:t>
            </a:r>
          </a:p>
          <a:p>
            <a:pPr eaLnBrk="1" hangingPunct="1">
              <a:buFont typeface="Arial" pitchFamily="34" charset="0"/>
              <a:buChar char="•"/>
            </a:pPr>
            <a:endParaRPr lang="en-US" altLang="en-US" sz="800" dirty="0"/>
          </a:p>
        </p:txBody>
      </p:sp>
    </p:spTree>
    <p:extLst>
      <p:ext uri="{BB962C8B-B14F-4D97-AF65-F5344CB8AC3E}">
        <p14:creationId xmlns:p14="http://schemas.microsoft.com/office/powerpoint/2010/main" val="3280853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9693" y="846138"/>
            <a:ext cx="7868641" cy="5646065"/>
          </a:xfrm>
        </p:spPr>
      </p:pic>
      <p:sp>
        <p:nvSpPr>
          <p:cNvPr id="5" name="Slide Number Placeholder 4"/>
          <p:cNvSpPr>
            <a:spLocks noGrp="1"/>
          </p:cNvSpPr>
          <p:nvPr>
            <p:ph type="sldNum" sz="quarter" idx="12"/>
          </p:nvPr>
        </p:nvSpPr>
        <p:spPr/>
        <p:txBody>
          <a:bodyPr/>
          <a:lstStyle/>
          <a:p>
            <a:fld id="{BC545FC4-4992-4C8C-8BA2-9A8EFB8494E2}" type="slidenum">
              <a:rPr lang="en-US" altLang="en-US" smtClean="0"/>
              <a:pPr/>
              <a:t>14</a:t>
            </a:fld>
            <a:endParaRPr lang="en-US" altLang="en-US"/>
          </a:p>
        </p:txBody>
      </p:sp>
    </p:spTree>
    <p:extLst>
      <p:ext uri="{BB962C8B-B14F-4D97-AF65-F5344CB8AC3E}">
        <p14:creationId xmlns:p14="http://schemas.microsoft.com/office/powerpoint/2010/main" val="1650764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5F63A47-0048-456E-AA17-ABC29F5844BD}" type="slidenum">
              <a:rPr lang="en-US" altLang="en-US" sz="900"/>
              <a:pPr eaLnBrk="1" hangingPunct="1"/>
              <a:t>15</a:t>
            </a:fld>
            <a:endParaRPr lang="en-US" altLang="en-US" sz="900"/>
          </a:p>
        </p:txBody>
      </p:sp>
      <p:sp>
        <p:nvSpPr>
          <p:cNvPr id="6" name="Oval 5"/>
          <p:cNvSpPr/>
          <p:nvPr/>
        </p:nvSpPr>
        <p:spPr bwMode="auto">
          <a:xfrm>
            <a:off x="6029325" y="3106313"/>
            <a:ext cx="86033" cy="78212"/>
          </a:xfrm>
          <a:prstGeom prst="ellipse">
            <a:avLst/>
          </a:prstGeom>
          <a:solidFill>
            <a:srgbClr val="FF6E50"/>
          </a:solidFill>
          <a:ln>
            <a:solidFill>
              <a:srgbClr val="FF0000"/>
            </a:solidFill>
          </a:ln>
          <a:effectLst/>
          <a:scene3d>
            <a:camera prst="orthographicFront">
              <a:rot lat="7320000" lon="0" rev="5400000"/>
            </a:camera>
            <a:lightRig rig="balanced" dir="t">
              <a:rot lat="0" lon="0" rev="0"/>
            </a:lightRig>
          </a:scene3d>
          <a:sp3d extrusionH="76200" prstMaterial="clear">
            <a:bevelT w="38100" h="2076450" prst="angle"/>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a:spLocks noChangeArrowheads="1"/>
          </p:cNvSpPr>
          <p:nvPr/>
        </p:nvSpPr>
        <p:spPr bwMode="auto">
          <a:xfrm>
            <a:off x="4419600" y="2971800"/>
            <a:ext cx="609600" cy="381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1800"/>
          </a:p>
        </p:txBody>
      </p:sp>
      <p:sp>
        <p:nvSpPr>
          <p:cNvPr id="8" name="Rectangle 7"/>
          <p:cNvSpPr>
            <a:spLocks noChangeArrowheads="1"/>
          </p:cNvSpPr>
          <p:nvPr/>
        </p:nvSpPr>
        <p:spPr bwMode="auto">
          <a:xfrm>
            <a:off x="5029200" y="2971800"/>
            <a:ext cx="1066800" cy="381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1800"/>
          </a:p>
        </p:txBody>
      </p:sp>
      <p:sp>
        <p:nvSpPr>
          <p:cNvPr id="9" name="Cube 8"/>
          <p:cNvSpPr/>
          <p:nvPr/>
        </p:nvSpPr>
        <p:spPr>
          <a:xfrm>
            <a:off x="4773873" y="2748893"/>
            <a:ext cx="597247" cy="906331"/>
          </a:xfrm>
          <a:prstGeom prst="cube">
            <a:avLst>
              <a:gd name="adj" fmla="val 8120"/>
            </a:avLst>
          </a:prstGeom>
          <a:gradFill flip="none" rotWithShape="1">
            <a:gsLst>
              <a:gs pos="0">
                <a:schemeClr val="bg1">
                  <a:lumMod val="75000"/>
                </a:schemeClr>
              </a:gs>
              <a:gs pos="100000">
                <a:srgbClr val="FFFFFF"/>
              </a:gs>
            </a:gsLst>
            <a:lin ang="0" scaled="1"/>
            <a:tileRect/>
          </a:gradFill>
          <a:ln>
            <a:solidFill>
              <a:schemeClr val="tx1">
                <a:lumMod val="75000"/>
                <a:lumOff val="25000"/>
              </a:schemeClr>
            </a:solidFill>
          </a:ln>
          <a:scene3d>
            <a:camera prst="orthographicFront">
              <a:rot lat="2700000" lon="1199999"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bwMode="auto">
          <a:xfrm>
            <a:off x="4977960" y="3103888"/>
            <a:ext cx="86033" cy="78212"/>
          </a:xfrm>
          <a:prstGeom prst="ellipse">
            <a:avLst/>
          </a:prstGeom>
          <a:solidFill>
            <a:srgbClr val="FF6E50"/>
          </a:solidFill>
          <a:ln>
            <a:solidFill>
              <a:srgbClr val="FF0000"/>
            </a:solidFill>
          </a:ln>
          <a:effectLst/>
          <a:scene3d>
            <a:camera prst="orthographicFront">
              <a:rot lat="7320000" lon="0" rev="5400000"/>
            </a:camera>
            <a:lightRig rig="balanced" dir="t">
              <a:rot lat="0" lon="0" rev="0"/>
            </a:lightRig>
          </a:scene3d>
          <a:sp3d extrusionH="76200" prstMaterial="clear">
            <a:bevelT w="19050" h="635000" prst="angle"/>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Cube 10"/>
          <p:cNvSpPr/>
          <p:nvPr/>
        </p:nvSpPr>
        <p:spPr>
          <a:xfrm>
            <a:off x="4607472" y="1751848"/>
            <a:ext cx="947110" cy="1349071"/>
          </a:xfrm>
          <a:prstGeom prst="cube">
            <a:avLst>
              <a:gd name="adj" fmla="val 15824"/>
            </a:avLst>
          </a:prstGeom>
          <a:gradFill flip="none" rotWithShape="1">
            <a:gsLst>
              <a:gs pos="0">
                <a:schemeClr val="bg1">
                  <a:lumMod val="75000"/>
                </a:schemeClr>
              </a:gs>
              <a:gs pos="100000">
                <a:srgbClr val="FFFFFF"/>
              </a:gs>
            </a:gsLst>
            <a:lin ang="0" scaled="1"/>
            <a:tileRect/>
          </a:gradFill>
          <a:ln>
            <a:solidFill>
              <a:schemeClr val="tx1">
                <a:lumMod val="75000"/>
                <a:lumOff val="25000"/>
              </a:schemeClr>
            </a:solidFill>
          </a:ln>
          <a:scene3d>
            <a:camera prst="orthographicFront">
              <a:rot lat="2700000" lon="1199999"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465" name="Content Placeholder 2"/>
          <p:cNvSpPr txBox="1">
            <a:spLocks/>
          </p:cNvSpPr>
          <p:nvPr/>
        </p:nvSpPr>
        <p:spPr bwMode="auto">
          <a:xfrm>
            <a:off x="4624388" y="2235200"/>
            <a:ext cx="9382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en-US" sz="1200" i="1">
                <a:latin typeface="Arial" pitchFamily="34" charset="0"/>
              </a:rPr>
              <a:t>Shutter</a:t>
            </a:r>
          </a:p>
        </p:txBody>
      </p:sp>
      <p:grpSp>
        <p:nvGrpSpPr>
          <p:cNvPr id="19466" name="Group 12"/>
          <p:cNvGrpSpPr>
            <a:grpSpLocks/>
          </p:cNvGrpSpPr>
          <p:nvPr/>
        </p:nvGrpSpPr>
        <p:grpSpPr bwMode="auto">
          <a:xfrm>
            <a:off x="4000500" y="2681288"/>
            <a:ext cx="517525" cy="938212"/>
            <a:chOff x="4000197" y="2678358"/>
            <a:chExt cx="517391" cy="937446"/>
          </a:xfrm>
        </p:grpSpPr>
        <p:grpSp>
          <p:nvGrpSpPr>
            <p:cNvPr id="19532" name="Group 13"/>
            <p:cNvGrpSpPr>
              <a:grpSpLocks/>
            </p:cNvGrpSpPr>
            <p:nvPr/>
          </p:nvGrpSpPr>
          <p:grpSpPr bwMode="auto">
            <a:xfrm>
              <a:off x="4000197" y="2678358"/>
              <a:ext cx="517391" cy="937446"/>
              <a:chOff x="4031301" y="2704278"/>
              <a:chExt cx="517391" cy="937446"/>
            </a:xfrm>
          </p:grpSpPr>
          <p:sp>
            <p:nvSpPr>
              <p:cNvPr id="16" name="Rectangle 15"/>
              <p:cNvSpPr/>
              <p:nvPr/>
            </p:nvSpPr>
            <p:spPr>
              <a:xfrm>
                <a:off x="4031301" y="2704278"/>
                <a:ext cx="517391" cy="937446"/>
              </a:xfrm>
              <a:prstGeom prst="rect">
                <a:avLst/>
              </a:prstGeom>
              <a:solidFill>
                <a:srgbClr val="FFFFFF"/>
              </a:solidFill>
              <a:ln>
                <a:solidFill>
                  <a:schemeClr val="bg2">
                    <a:lumMod val="25000"/>
                  </a:schemeClr>
                </a:solidFill>
              </a:ln>
              <a:scene3d>
                <a:camera prst="orthographicFront">
                  <a:rot lat="2700000" lon="1199999"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9535"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712" y="2948825"/>
                <a:ext cx="274320" cy="44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Oval 14"/>
            <p:cNvSpPr/>
            <p:nvPr/>
          </p:nvSpPr>
          <p:spPr>
            <a:xfrm rot="16200000">
              <a:off x="4189884" y="3116928"/>
              <a:ext cx="106276" cy="57135"/>
            </a:xfrm>
            <a:prstGeom prst="ellipse">
              <a:avLst/>
            </a:prstGeom>
            <a:solidFill>
              <a:schemeClr val="bg1"/>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grpSp>
      <p:sp>
        <p:nvSpPr>
          <p:cNvPr id="18" name="Oval 17"/>
          <p:cNvSpPr/>
          <p:nvPr/>
        </p:nvSpPr>
        <p:spPr bwMode="auto">
          <a:xfrm>
            <a:off x="4051946" y="2930525"/>
            <a:ext cx="457200" cy="457200"/>
          </a:xfrm>
          <a:prstGeom prst="ellipse">
            <a:avLst/>
          </a:prstGeom>
          <a:solidFill>
            <a:srgbClr val="FF0000">
              <a:alpha val="67000"/>
            </a:srgbClr>
          </a:solidFill>
          <a:ln>
            <a:solidFill>
              <a:srgbClr val="FF0000"/>
            </a:solidFill>
          </a:ln>
          <a:scene3d>
            <a:camera prst="orthographicFront">
              <a:rot lat="6540000" lon="0" rev="5400000"/>
            </a:camera>
            <a:lightRig rig="balanced" dir="t"/>
          </a:scene3d>
          <a:sp3d prstMaterial="clear">
            <a:bevelT w="82550" h="1244600" prst="angle"/>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Cube 18"/>
          <p:cNvSpPr/>
          <p:nvPr/>
        </p:nvSpPr>
        <p:spPr>
          <a:xfrm>
            <a:off x="2759659" y="2566344"/>
            <a:ext cx="947110" cy="1167456"/>
          </a:xfrm>
          <a:prstGeom prst="cube">
            <a:avLst>
              <a:gd name="adj" fmla="val 23635"/>
            </a:avLst>
          </a:prstGeom>
          <a:gradFill flip="none" rotWithShape="1">
            <a:gsLst>
              <a:gs pos="32000">
                <a:schemeClr val="bg1">
                  <a:lumMod val="50000"/>
                </a:schemeClr>
              </a:gs>
              <a:gs pos="82000">
                <a:srgbClr val="FFFFFF"/>
              </a:gs>
            </a:gsLst>
            <a:path path="shape">
              <a:fillToRect l="50000" t="50000" r="50000" b="50000"/>
            </a:path>
            <a:tileRect/>
          </a:gradFill>
          <a:ln>
            <a:solidFill>
              <a:schemeClr val="tx1">
                <a:lumMod val="75000"/>
                <a:lumOff val="25000"/>
              </a:schemeClr>
            </a:solidFill>
          </a:ln>
          <a:scene3d>
            <a:camera prst="orthographicFront">
              <a:rot lat="2700000" lon="1199999"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bwMode="auto">
          <a:xfrm>
            <a:off x="2819400" y="2866068"/>
            <a:ext cx="609600" cy="609600"/>
          </a:xfrm>
          <a:prstGeom prst="ellipse">
            <a:avLst/>
          </a:prstGeom>
          <a:solidFill>
            <a:srgbClr val="FF0000">
              <a:alpha val="68000"/>
            </a:srgbClr>
          </a:solidFill>
          <a:ln>
            <a:solidFill>
              <a:srgbClr val="FF0000"/>
            </a:solidFill>
          </a:ln>
          <a:scene3d>
            <a:camera prst="orthographicFront">
              <a:rot lat="6540000" lon="0" rev="5400000"/>
            </a:camera>
            <a:lightRig rig="balanced" dir="t"/>
          </a:scene3d>
          <a:sp3d extrusionH="76200" contourW="12700" prstMaterial="clear">
            <a:bevelT w="82550" h="647700" prst="angle"/>
            <a:extrusionClr>
              <a:srgbClr val="FF0000"/>
            </a:extrusionClr>
            <a:contourClr>
              <a:srgbClr val="FF0000"/>
            </a:contour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 name="kkk_v2_1.mp4">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 y="4430713"/>
            <a:ext cx="240030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38" y="4441825"/>
            <a:ext cx="23510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ube 22"/>
          <p:cNvSpPr/>
          <p:nvPr/>
        </p:nvSpPr>
        <p:spPr>
          <a:xfrm>
            <a:off x="6994037" y="457200"/>
            <a:ext cx="1997563" cy="2582897"/>
          </a:xfrm>
          <a:prstGeom prst="cube">
            <a:avLst>
              <a:gd name="adj" fmla="val 3938"/>
            </a:avLst>
          </a:prstGeom>
          <a:gradFill flip="none" rotWithShape="1">
            <a:gsLst>
              <a:gs pos="86000">
                <a:schemeClr val="bg1">
                  <a:lumMod val="50000"/>
                  <a:alpha val="85000"/>
                </a:schemeClr>
              </a:gs>
              <a:gs pos="0">
                <a:srgbClr val="FFFFFF"/>
              </a:gs>
            </a:gsLst>
            <a:path path="shape">
              <a:fillToRect l="50000" t="50000" r="50000" b="50000"/>
            </a:path>
            <a:tileRect/>
          </a:gradFill>
          <a:ln>
            <a:solidFill>
              <a:schemeClr val="tx1">
                <a:lumMod val="75000"/>
                <a:lumOff val="25000"/>
              </a:schemeClr>
            </a:solidFill>
          </a:ln>
          <a:scene3d>
            <a:camera prst="orthographicFront">
              <a:rot lat="240000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4" name="Picture 23"/>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997700" y="820738"/>
            <a:ext cx="1917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p:cNvGrpSpPr>
            <a:grpSpLocks/>
          </p:cNvGrpSpPr>
          <p:nvPr/>
        </p:nvGrpSpPr>
        <p:grpSpPr bwMode="auto">
          <a:xfrm>
            <a:off x="6230938" y="4483100"/>
            <a:ext cx="1068387" cy="1068388"/>
            <a:chOff x="4038600" y="5247341"/>
            <a:chExt cx="1600200" cy="1600200"/>
          </a:xfrm>
        </p:grpSpPr>
        <p:pic>
          <p:nvPicPr>
            <p:cNvPr id="19530" name="Picture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2236" y="5383734"/>
              <a:ext cx="1524000" cy="134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spect="1"/>
            </p:cNvSpPr>
            <p:nvPr/>
          </p:nvSpPr>
          <p:spPr bwMode="auto">
            <a:xfrm>
              <a:off x="4038600" y="5247341"/>
              <a:ext cx="1600200" cy="1600200"/>
            </a:xfrm>
            <a:prstGeom prst="rect">
              <a:avLst/>
            </a:prstGeom>
            <a:gradFill rotWithShape="1">
              <a:gsLst>
                <a:gs pos="0">
                  <a:srgbClr val="9D9D9D">
                    <a:alpha val="37999"/>
                  </a:srgbClr>
                </a:gs>
                <a:gs pos="52000">
                  <a:srgbClr val="9D9D9D">
                    <a:alpha val="37999"/>
                  </a:srgbClr>
                </a:gs>
                <a:gs pos="100000">
                  <a:srgbClr val="FFFFFF">
                    <a:alpha val="37999"/>
                  </a:srgbClr>
                </a:gs>
              </a:gsLst>
              <a:path path="shape">
                <a:fillToRect l="50000" t="50000" r="50000" b="50000"/>
              </a:path>
            </a:gradFill>
            <a:ln w="9525">
              <a:solidFill>
                <a:srgbClr val="353535"/>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ＭＳ Ｐゴシック" charset="0"/>
                <a:cs typeface="Arial" charset="0"/>
              </a:endParaRPr>
            </a:p>
          </p:txBody>
        </p:sp>
      </p:grpSp>
      <p:pic>
        <p:nvPicPr>
          <p:cNvPr id="28" name="Picture 27" descr="untitled3.eps"/>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2600" y="3962400"/>
            <a:ext cx="23177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28"/>
          <p:cNvSpPr/>
          <p:nvPr/>
        </p:nvSpPr>
        <p:spPr>
          <a:xfrm>
            <a:off x="7145322" y="2133600"/>
            <a:ext cx="169878" cy="226504"/>
          </a:xfrm>
          <a:prstGeom prst="ellipse">
            <a:avLst/>
          </a:prstGeom>
          <a:solidFill>
            <a:srgbClr val="FFFFFF">
              <a:alpha val="85000"/>
            </a:srgbClr>
          </a:solidFill>
          <a:ln>
            <a:solidFill>
              <a:schemeClr val="tx1">
                <a:lumMod val="75000"/>
                <a:lumOff val="25000"/>
              </a:schemeClr>
            </a:solidFill>
          </a:ln>
          <a:scene3d>
            <a:camera prst="orthographicFront">
              <a:rot lat="240000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Can 29"/>
          <p:cNvSpPr>
            <a:spLocks noChangeArrowheads="1"/>
          </p:cNvSpPr>
          <p:nvPr/>
        </p:nvSpPr>
        <p:spPr bwMode="auto">
          <a:xfrm rot="-7648075">
            <a:off x="6599238" y="1970088"/>
            <a:ext cx="60325" cy="1489075"/>
          </a:xfrm>
          <a:prstGeom prst="can">
            <a:avLst>
              <a:gd name="adj" fmla="val 75310"/>
            </a:avLst>
          </a:prstGeom>
          <a:solidFill>
            <a:srgbClr val="BDFF3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31" name="Can 30"/>
          <p:cNvSpPr>
            <a:spLocks noChangeArrowheads="1"/>
          </p:cNvSpPr>
          <p:nvPr/>
        </p:nvSpPr>
        <p:spPr bwMode="auto">
          <a:xfrm>
            <a:off x="6083300" y="1952625"/>
            <a:ext cx="68263" cy="1290638"/>
          </a:xfrm>
          <a:prstGeom prst="can">
            <a:avLst>
              <a:gd name="adj" fmla="val 35713"/>
            </a:avLst>
          </a:prstGeom>
          <a:gradFill rotWithShape="1">
            <a:gsLst>
              <a:gs pos="0">
                <a:srgbClr val="BCE4FF"/>
              </a:gs>
              <a:gs pos="100000">
                <a:srgbClr val="9EC5E6"/>
              </a:gs>
            </a:gsLst>
            <a:lin ang="5400000"/>
          </a:gradFill>
          <a:ln w="9525">
            <a:solidFill>
              <a:schemeClr val="tx1"/>
            </a:solidFill>
            <a:round/>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32" name="Oval 31"/>
          <p:cNvSpPr>
            <a:spLocks noChangeArrowheads="1"/>
          </p:cNvSpPr>
          <p:nvPr/>
        </p:nvSpPr>
        <p:spPr bwMode="auto">
          <a:xfrm>
            <a:off x="5881688" y="3192463"/>
            <a:ext cx="465137" cy="128587"/>
          </a:xfrm>
          <a:prstGeom prst="ellipse">
            <a:avLst/>
          </a:prstGeom>
          <a:gradFill rotWithShape="1">
            <a:gsLst>
              <a:gs pos="0">
                <a:srgbClr val="98BFE2"/>
              </a:gs>
              <a:gs pos="20000">
                <a:srgbClr val="98BEDF"/>
              </a:gs>
              <a:gs pos="100000">
                <a:srgbClr val="7491AB"/>
              </a:gs>
            </a:gsLst>
            <a:lin ang="5400000"/>
          </a:gradFill>
          <a:ln w="9525">
            <a:solidFill>
              <a:srgbClr val="000000"/>
            </a:solidFill>
            <a:round/>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33" name="Cube 32"/>
          <p:cNvSpPr>
            <a:spLocks noChangeArrowheads="1"/>
          </p:cNvSpPr>
          <p:nvPr/>
        </p:nvSpPr>
        <p:spPr bwMode="auto">
          <a:xfrm>
            <a:off x="5959475" y="3035300"/>
            <a:ext cx="234950" cy="228600"/>
          </a:xfrm>
          <a:prstGeom prst="cube">
            <a:avLst>
              <a:gd name="adj" fmla="val 9986"/>
            </a:avLst>
          </a:prstGeom>
          <a:gradFill rotWithShape="1">
            <a:gsLst>
              <a:gs pos="0">
                <a:srgbClr val="7F7F7F">
                  <a:alpha val="62999"/>
                </a:srgbClr>
              </a:gs>
              <a:gs pos="32001">
                <a:srgbClr val="7F7F7F">
                  <a:alpha val="62999"/>
                </a:srgbClr>
              </a:gs>
              <a:gs pos="100000">
                <a:srgbClr val="FFFFFF">
                  <a:alpha val="62999"/>
                </a:srgbClr>
              </a:gs>
            </a:gsLst>
            <a:path path="rect">
              <a:fillToRect l="50000" t="50000" r="50000" b="50000"/>
            </a:path>
          </a:gradFill>
          <a:ln w="9525">
            <a:solidFill>
              <a:srgbClr val="898989"/>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34" name="Can 33"/>
          <p:cNvSpPr>
            <a:spLocks noChangeArrowheads="1"/>
          </p:cNvSpPr>
          <p:nvPr/>
        </p:nvSpPr>
        <p:spPr bwMode="auto">
          <a:xfrm>
            <a:off x="5829300" y="2384425"/>
            <a:ext cx="546100" cy="1200150"/>
          </a:xfrm>
          <a:prstGeom prst="can">
            <a:avLst>
              <a:gd name="adj" fmla="val 35906"/>
            </a:avLst>
          </a:prstGeom>
          <a:solidFill>
            <a:srgbClr val="D9D9D9">
              <a:alpha val="32156"/>
            </a:srgbClr>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35" name="Can 34"/>
          <p:cNvSpPr>
            <a:spLocks noChangeArrowheads="1"/>
          </p:cNvSpPr>
          <p:nvPr/>
        </p:nvSpPr>
        <p:spPr bwMode="auto">
          <a:xfrm>
            <a:off x="5645150" y="1506538"/>
            <a:ext cx="947738" cy="1174750"/>
          </a:xfrm>
          <a:prstGeom prst="can">
            <a:avLst>
              <a:gd name="adj" fmla="val 35935"/>
            </a:avLst>
          </a:prstGeom>
          <a:solidFill>
            <a:srgbClr val="BFBFBF"/>
          </a:solidFill>
          <a:ln w="9525">
            <a:solidFill>
              <a:srgbClr val="898989"/>
            </a:solidFill>
            <a:round/>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36" name="Oval 35"/>
          <p:cNvSpPr>
            <a:spLocks noChangeAspect="1"/>
          </p:cNvSpPr>
          <p:nvPr/>
        </p:nvSpPr>
        <p:spPr>
          <a:xfrm rot="16200000">
            <a:off x="6000017" y="3120049"/>
            <a:ext cx="120132" cy="75187"/>
          </a:xfrm>
          <a:prstGeom prst="ellipse">
            <a:avLst/>
          </a:prstGeom>
          <a:gradFill flip="none" rotWithShape="1">
            <a:gsLst>
              <a:gs pos="30000">
                <a:srgbClr val="FF0000"/>
              </a:gs>
              <a:gs pos="100000">
                <a:srgbClr val="FFFFFF"/>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endParaRPr lang="en-US">
              <a:solidFill>
                <a:srgbClr val="FFFFFF"/>
              </a:solidFill>
            </a:endParaRPr>
          </a:p>
        </p:txBody>
      </p:sp>
      <p:sp>
        <p:nvSpPr>
          <p:cNvPr id="37" name="Can 36"/>
          <p:cNvSpPr>
            <a:spLocks noChangeArrowheads="1"/>
          </p:cNvSpPr>
          <p:nvPr/>
        </p:nvSpPr>
        <p:spPr bwMode="auto">
          <a:xfrm>
            <a:off x="6078538" y="1371600"/>
            <a:ext cx="65087" cy="277813"/>
          </a:xfrm>
          <a:prstGeom prst="can">
            <a:avLst>
              <a:gd name="adj" fmla="val 36380"/>
            </a:avLst>
          </a:prstGeom>
          <a:gradFill rotWithShape="1">
            <a:gsLst>
              <a:gs pos="0">
                <a:srgbClr val="BCE4FF"/>
              </a:gs>
              <a:gs pos="100000">
                <a:srgbClr val="9EC5E6"/>
              </a:gs>
            </a:gsLst>
            <a:lin ang="5400000"/>
          </a:gradFill>
          <a:ln w="9525">
            <a:solidFill>
              <a:schemeClr val="tx1"/>
            </a:solidFill>
            <a:round/>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38" name="Can 37"/>
          <p:cNvSpPr>
            <a:spLocks noChangeArrowheads="1"/>
          </p:cNvSpPr>
          <p:nvPr/>
        </p:nvSpPr>
        <p:spPr bwMode="auto">
          <a:xfrm rot="-7648075">
            <a:off x="5358607" y="2805906"/>
            <a:ext cx="49212" cy="1698625"/>
          </a:xfrm>
          <a:prstGeom prst="can">
            <a:avLst>
              <a:gd name="adj" fmla="val 72868"/>
            </a:avLst>
          </a:prstGeom>
          <a:solidFill>
            <a:srgbClr val="BDFF3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39" name="Cube 38"/>
          <p:cNvSpPr/>
          <p:nvPr/>
        </p:nvSpPr>
        <p:spPr>
          <a:xfrm>
            <a:off x="4671617" y="3688796"/>
            <a:ext cx="546073" cy="634549"/>
          </a:xfrm>
          <a:prstGeom prst="cube">
            <a:avLst>
              <a:gd name="adj" fmla="val 55901"/>
            </a:avLst>
          </a:prstGeom>
          <a:gradFill flip="none" rotWithShape="1">
            <a:gsLst>
              <a:gs pos="99000">
                <a:schemeClr val="bg1">
                  <a:lumMod val="50000"/>
                  <a:alpha val="85000"/>
                </a:schemeClr>
              </a:gs>
              <a:gs pos="29000">
                <a:schemeClr val="bg1"/>
              </a:gs>
            </a:gsLst>
            <a:path path="shape">
              <a:fillToRect l="50000" t="50000" r="50000" b="50000"/>
            </a:path>
            <a:tileRect/>
          </a:gradFill>
          <a:ln>
            <a:solidFill>
              <a:schemeClr val="tx1">
                <a:lumMod val="75000"/>
                <a:lumOff val="25000"/>
              </a:schemeClr>
            </a:solidFill>
          </a:ln>
          <a:scene3d>
            <a:camera prst="orthographicFront">
              <a:rot lat="240000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Can 39"/>
          <p:cNvSpPr>
            <a:spLocks noChangeArrowheads="1"/>
          </p:cNvSpPr>
          <p:nvPr/>
        </p:nvSpPr>
        <p:spPr bwMode="auto">
          <a:xfrm rot="-7648075">
            <a:off x="4382294" y="3928269"/>
            <a:ext cx="49212" cy="965200"/>
          </a:xfrm>
          <a:prstGeom prst="can">
            <a:avLst>
              <a:gd name="adj" fmla="val 75456"/>
            </a:avLst>
          </a:prstGeom>
          <a:solidFill>
            <a:srgbClr val="BDFF3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41" name="Cube 40"/>
          <p:cNvSpPr/>
          <p:nvPr/>
        </p:nvSpPr>
        <p:spPr>
          <a:xfrm>
            <a:off x="3565045" y="4013385"/>
            <a:ext cx="947110" cy="1280160"/>
          </a:xfrm>
          <a:prstGeom prst="cube">
            <a:avLst>
              <a:gd name="adj" fmla="val 3298"/>
            </a:avLst>
          </a:prstGeom>
          <a:gradFill flip="none" rotWithShape="1">
            <a:gsLst>
              <a:gs pos="99000">
                <a:schemeClr val="bg1">
                  <a:lumMod val="50000"/>
                  <a:alpha val="85000"/>
                </a:schemeClr>
              </a:gs>
              <a:gs pos="29000">
                <a:schemeClr val="bg1"/>
              </a:gs>
            </a:gsLst>
            <a:path path="shape">
              <a:fillToRect l="50000" t="50000" r="50000" b="50000"/>
            </a:path>
            <a:tileRect/>
          </a:gradFill>
          <a:ln>
            <a:solidFill>
              <a:schemeClr val="tx1">
                <a:lumMod val="75000"/>
                <a:lumOff val="25000"/>
              </a:schemeClr>
            </a:solidFill>
          </a:ln>
          <a:scene3d>
            <a:camera prst="orthographicFront">
              <a:rot lat="240000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41"/>
          <p:cNvSpPr/>
          <p:nvPr/>
        </p:nvSpPr>
        <p:spPr>
          <a:xfrm>
            <a:off x="3768867" y="4606053"/>
            <a:ext cx="529464" cy="100962"/>
          </a:xfrm>
          <a:prstGeom prst="rect">
            <a:avLst/>
          </a:prstGeom>
          <a:solidFill>
            <a:schemeClr val="bg1"/>
          </a:solidFill>
          <a:ln>
            <a:solidFill>
              <a:schemeClr val="tx1">
                <a:lumMod val="75000"/>
                <a:lumOff val="25000"/>
              </a:schemeClr>
            </a:solidFill>
          </a:ln>
          <a:scene3d>
            <a:camera prst="orthographicFront">
              <a:rot lat="240000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Can 42"/>
          <p:cNvSpPr>
            <a:spLocks noChangeArrowheads="1"/>
          </p:cNvSpPr>
          <p:nvPr/>
        </p:nvSpPr>
        <p:spPr bwMode="auto">
          <a:xfrm rot="-7648075">
            <a:off x="3685381" y="4445794"/>
            <a:ext cx="65088" cy="977900"/>
          </a:xfrm>
          <a:prstGeom prst="can">
            <a:avLst>
              <a:gd name="adj" fmla="val 73939"/>
            </a:avLst>
          </a:prstGeom>
          <a:solidFill>
            <a:srgbClr val="BDFF3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44" name="Cube 43"/>
          <p:cNvSpPr/>
          <p:nvPr/>
        </p:nvSpPr>
        <p:spPr>
          <a:xfrm>
            <a:off x="2800687" y="4604444"/>
            <a:ext cx="947110" cy="1280160"/>
          </a:xfrm>
          <a:prstGeom prst="cube">
            <a:avLst>
              <a:gd name="adj" fmla="val 3298"/>
            </a:avLst>
          </a:prstGeom>
          <a:gradFill flip="none" rotWithShape="1">
            <a:gsLst>
              <a:gs pos="99000">
                <a:schemeClr val="bg1">
                  <a:lumMod val="50000"/>
                  <a:alpha val="85000"/>
                </a:schemeClr>
              </a:gs>
              <a:gs pos="29000">
                <a:schemeClr val="bg1"/>
              </a:gs>
            </a:gsLst>
            <a:path path="shape">
              <a:fillToRect l="50000" t="50000" r="50000" b="50000"/>
            </a:path>
            <a:tileRect/>
          </a:gradFill>
          <a:ln>
            <a:solidFill>
              <a:schemeClr val="tx1">
                <a:lumMod val="75000"/>
                <a:lumOff val="25000"/>
              </a:schemeClr>
            </a:solidFill>
          </a:ln>
          <a:scene3d>
            <a:camera prst="orthographicFront">
              <a:rot lat="240000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3004509" y="5197112"/>
            <a:ext cx="529464" cy="100962"/>
          </a:xfrm>
          <a:prstGeom prst="rect">
            <a:avLst/>
          </a:prstGeom>
          <a:solidFill>
            <a:schemeClr val="bg1"/>
          </a:solidFill>
          <a:ln>
            <a:solidFill>
              <a:schemeClr val="tx1">
                <a:lumMod val="75000"/>
                <a:lumOff val="25000"/>
              </a:schemeClr>
            </a:solidFill>
          </a:ln>
          <a:scene3d>
            <a:camera prst="orthographicFront">
              <a:rot lat="240000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Can 45"/>
          <p:cNvSpPr>
            <a:spLocks noChangeArrowheads="1"/>
          </p:cNvSpPr>
          <p:nvPr/>
        </p:nvSpPr>
        <p:spPr bwMode="auto">
          <a:xfrm rot="-7648075">
            <a:off x="2921000" y="5035550"/>
            <a:ext cx="65088" cy="979488"/>
          </a:xfrm>
          <a:prstGeom prst="can">
            <a:avLst>
              <a:gd name="adj" fmla="val 74059"/>
            </a:avLst>
          </a:prstGeom>
          <a:solidFill>
            <a:srgbClr val="BDFF3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19496" name="TextBox 46"/>
          <p:cNvSpPr txBox="1">
            <a:spLocks noChangeArrowheads="1"/>
          </p:cNvSpPr>
          <p:nvPr/>
        </p:nvSpPr>
        <p:spPr bwMode="auto">
          <a:xfrm>
            <a:off x="1143000" y="586740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i="1">
                <a:latin typeface="Arial" pitchFamily="34" charset="0"/>
              </a:rPr>
              <a:t>High-energy X-rays from undulator and monochromator</a:t>
            </a:r>
          </a:p>
        </p:txBody>
      </p:sp>
      <p:sp>
        <p:nvSpPr>
          <p:cNvPr id="19497" name="TextBox 47"/>
          <p:cNvSpPr txBox="1">
            <a:spLocks noChangeArrowheads="1"/>
          </p:cNvSpPr>
          <p:nvPr/>
        </p:nvSpPr>
        <p:spPr bwMode="auto">
          <a:xfrm>
            <a:off x="4495800" y="4800600"/>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en-US" sz="1200" i="1">
                <a:latin typeface="Arial" pitchFamily="34" charset="0"/>
              </a:rPr>
              <a:t>Guard slits</a:t>
            </a:r>
          </a:p>
        </p:txBody>
      </p:sp>
      <p:sp>
        <p:nvSpPr>
          <p:cNvPr id="19498" name="TextBox 48"/>
          <p:cNvSpPr txBox="1">
            <a:spLocks noChangeArrowheads="1"/>
          </p:cNvSpPr>
          <p:nvPr/>
        </p:nvSpPr>
        <p:spPr bwMode="auto">
          <a:xfrm>
            <a:off x="4648200" y="4191000"/>
            <a:ext cx="175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en-US" sz="1200" i="1">
                <a:latin typeface="Arial" pitchFamily="34" charset="0"/>
              </a:rPr>
              <a:t>Ion Chamber</a:t>
            </a:r>
          </a:p>
        </p:txBody>
      </p:sp>
      <p:sp>
        <p:nvSpPr>
          <p:cNvPr id="19499" name="Content Placeholder 2"/>
          <p:cNvSpPr txBox="1">
            <a:spLocks/>
          </p:cNvSpPr>
          <p:nvPr/>
        </p:nvSpPr>
        <p:spPr bwMode="auto">
          <a:xfrm>
            <a:off x="7208838" y="457200"/>
            <a:ext cx="1905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en-US" sz="1200" i="1">
                <a:latin typeface="Arial" pitchFamily="34" charset="0"/>
              </a:rPr>
              <a:t>X-ray Panel detector</a:t>
            </a:r>
          </a:p>
        </p:txBody>
      </p:sp>
      <p:cxnSp>
        <p:nvCxnSpPr>
          <p:cNvPr id="51" name="Straight Arrow Connector 50"/>
          <p:cNvCxnSpPr/>
          <p:nvPr/>
        </p:nvCxnSpPr>
        <p:spPr>
          <a:xfrm flipH="1">
            <a:off x="6819900" y="4710113"/>
            <a:ext cx="144463" cy="23177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6567488" y="5108575"/>
            <a:ext cx="149225" cy="2476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4038600" y="2441575"/>
            <a:ext cx="106363" cy="260350"/>
          </a:xfrm>
          <a:prstGeom prst="straightConnector1">
            <a:avLst/>
          </a:prstGeom>
          <a:ln>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503" name="Rectangle 53"/>
          <p:cNvSpPr>
            <a:spLocks noChangeArrowheads="1"/>
          </p:cNvSpPr>
          <p:nvPr/>
        </p:nvSpPr>
        <p:spPr bwMode="auto">
          <a:xfrm>
            <a:off x="3200400" y="198437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zh-CN" sz="1200" i="1">
                <a:latin typeface="Arial" pitchFamily="34" charset="0"/>
              </a:rPr>
              <a:t>Aperture</a:t>
            </a:r>
          </a:p>
          <a:p>
            <a:pPr eaLnBrk="1" hangingPunct="1"/>
            <a:r>
              <a:rPr lang="en-US" altLang="en-US" sz="1200" i="1">
                <a:latin typeface="Arial" pitchFamily="34" charset="0"/>
              </a:rPr>
              <a:t>&amp; Sample Stage</a:t>
            </a:r>
          </a:p>
        </p:txBody>
      </p:sp>
      <p:sp>
        <p:nvSpPr>
          <p:cNvPr id="55" name="Oval 54"/>
          <p:cNvSpPr>
            <a:spLocks noChangeAspect="1"/>
          </p:cNvSpPr>
          <p:nvPr/>
        </p:nvSpPr>
        <p:spPr>
          <a:xfrm>
            <a:off x="6681788" y="4938713"/>
            <a:ext cx="173037" cy="174625"/>
          </a:xfrm>
          <a:prstGeom prst="ellipse">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9505" name="Content Placeholder 2"/>
          <p:cNvSpPr txBox="1">
            <a:spLocks/>
          </p:cNvSpPr>
          <p:nvPr/>
        </p:nvSpPr>
        <p:spPr bwMode="auto">
          <a:xfrm>
            <a:off x="6858000" y="2819400"/>
            <a:ext cx="1363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en-US" sz="1200" i="1">
                <a:latin typeface="Arial" pitchFamily="34" charset="0"/>
              </a:rPr>
              <a:t>Beam Stop</a:t>
            </a:r>
          </a:p>
        </p:txBody>
      </p:sp>
      <p:cxnSp>
        <p:nvCxnSpPr>
          <p:cNvPr id="57" name="Straight Arrow Connector 56"/>
          <p:cNvCxnSpPr/>
          <p:nvPr/>
        </p:nvCxnSpPr>
        <p:spPr>
          <a:xfrm flipH="1" flipV="1">
            <a:off x="7269163" y="2470150"/>
            <a:ext cx="46037" cy="425450"/>
          </a:xfrm>
          <a:prstGeom prst="straightConnector1">
            <a:avLst/>
          </a:prstGeom>
          <a:ln>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8" name="Rectangle 57"/>
          <p:cNvSpPr>
            <a:spLocks noChangeArrowheads="1"/>
          </p:cNvSpPr>
          <p:nvPr/>
        </p:nvSpPr>
        <p:spPr bwMode="auto">
          <a:xfrm>
            <a:off x="6224588" y="5486400"/>
            <a:ext cx="1554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zh-CN" sz="1200" i="1">
                <a:latin typeface="Arial" pitchFamily="34" charset="0"/>
              </a:rPr>
              <a:t>Aperture</a:t>
            </a:r>
          </a:p>
          <a:p>
            <a:pPr eaLnBrk="1" hangingPunct="1"/>
            <a:r>
              <a:rPr lang="en-US" altLang="en-US" sz="1200" i="1">
                <a:latin typeface="Arial" pitchFamily="34" charset="0"/>
              </a:rPr>
              <a:t>&amp; Sample Stage</a:t>
            </a:r>
          </a:p>
        </p:txBody>
      </p:sp>
      <p:sp>
        <p:nvSpPr>
          <p:cNvPr id="59" name="Right Arrow 58"/>
          <p:cNvSpPr/>
          <p:nvPr/>
        </p:nvSpPr>
        <p:spPr>
          <a:xfrm rot="19179309">
            <a:off x="3372913" y="5569980"/>
            <a:ext cx="1905000" cy="762000"/>
          </a:xfrm>
          <a:prstGeom prst="rightArrow">
            <a:avLst/>
          </a:prstGeom>
          <a:gradFill flip="none" rotWithShape="1">
            <a:gsLst>
              <a:gs pos="98000">
                <a:schemeClr val="bg1">
                  <a:alpha val="83000"/>
                </a:schemeClr>
              </a:gs>
              <a:gs pos="29000">
                <a:schemeClr val="accent4">
                  <a:lumMod val="75000"/>
                  <a:alpha val="5500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ln>
                  <a:solidFill>
                    <a:srgbClr val="000000"/>
                  </a:solidFill>
                </a:ln>
                <a:solidFill>
                  <a:srgbClr val="000000"/>
                </a:solidFill>
              </a:rPr>
              <a:t>X-rays</a:t>
            </a:r>
          </a:p>
        </p:txBody>
      </p:sp>
      <p:sp>
        <p:nvSpPr>
          <p:cNvPr id="19509" name="Content Placeholder 2"/>
          <p:cNvSpPr txBox="1">
            <a:spLocks/>
          </p:cNvSpPr>
          <p:nvPr/>
        </p:nvSpPr>
        <p:spPr bwMode="auto">
          <a:xfrm>
            <a:off x="2438400" y="3657600"/>
            <a:ext cx="173037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en-US" sz="1200" i="1">
                <a:latin typeface="Arial" pitchFamily="34" charset="0"/>
              </a:rPr>
              <a:t>Beam</a:t>
            </a:r>
            <a:r>
              <a:rPr lang="zh-CN" altLang="en-US" sz="1200" i="1">
                <a:latin typeface="Arial" pitchFamily="34" charset="0"/>
              </a:rPr>
              <a:t> </a:t>
            </a:r>
            <a:r>
              <a:rPr lang="en-US" altLang="zh-CN" sz="1200" i="1">
                <a:latin typeface="Arial" pitchFamily="34" charset="0"/>
              </a:rPr>
              <a:t>Profile</a:t>
            </a:r>
            <a:r>
              <a:rPr lang="zh-CN" altLang="en-US" sz="1200" i="1">
                <a:latin typeface="Arial" pitchFamily="34" charset="0"/>
              </a:rPr>
              <a:t> </a:t>
            </a:r>
            <a:r>
              <a:rPr lang="en-US" altLang="zh-CN" sz="1200" i="1">
                <a:latin typeface="Arial" pitchFamily="34" charset="0"/>
              </a:rPr>
              <a:t>Scan</a:t>
            </a:r>
            <a:endParaRPr lang="en-US" altLang="en-US" sz="1200" i="1">
              <a:latin typeface="Arial" pitchFamily="34" charset="0"/>
            </a:endParaRPr>
          </a:p>
        </p:txBody>
      </p:sp>
      <p:sp>
        <p:nvSpPr>
          <p:cNvPr id="19510" name="Content Placeholder 2"/>
          <p:cNvSpPr txBox="1">
            <a:spLocks/>
          </p:cNvSpPr>
          <p:nvPr/>
        </p:nvSpPr>
        <p:spPr bwMode="auto">
          <a:xfrm>
            <a:off x="688975" y="3657600"/>
            <a:ext cx="19399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sz="2400">
                <a:solidFill>
                  <a:schemeClr val="tx1"/>
                </a:solidFill>
                <a:latin typeface="Calibri" pitchFamily="34" charset="0"/>
                <a:ea typeface="MS PGothic" pitchFamily="34" charset="-128"/>
              </a:defRPr>
            </a:lvl1pPr>
            <a:lvl2pPr marL="742950" indent="-285750" defTabSz="457200" eaLnBrk="0" hangingPunct="0">
              <a:defRPr sz="2400">
                <a:solidFill>
                  <a:schemeClr val="tx1"/>
                </a:solidFill>
                <a:latin typeface="Calibri" pitchFamily="34" charset="0"/>
                <a:ea typeface="MS PGothic" pitchFamily="34" charset="-128"/>
              </a:defRPr>
            </a:lvl2pPr>
            <a:lvl3pPr marL="1143000" indent="-228600" defTabSz="457200" eaLnBrk="0" hangingPunct="0">
              <a:defRPr sz="2400">
                <a:solidFill>
                  <a:schemeClr val="tx1"/>
                </a:solidFill>
                <a:latin typeface="Calibri" pitchFamily="34" charset="0"/>
                <a:ea typeface="MS PGothic" pitchFamily="34" charset="-128"/>
              </a:defRPr>
            </a:lvl3pPr>
            <a:lvl4pPr marL="1600200" indent="-228600" defTabSz="457200" eaLnBrk="0" hangingPunct="0">
              <a:defRPr sz="2400">
                <a:solidFill>
                  <a:schemeClr val="tx1"/>
                </a:solidFill>
                <a:latin typeface="Calibri" pitchFamily="34" charset="0"/>
                <a:ea typeface="MS PGothic" pitchFamily="34" charset="-128"/>
              </a:defRPr>
            </a:lvl4pPr>
            <a:lvl5pPr marL="2057400" indent="-228600" defTabSz="4572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en-US" sz="1200" i="1">
                <a:latin typeface="Arial" pitchFamily="34" charset="0"/>
              </a:rPr>
              <a:t>Beam</a:t>
            </a:r>
            <a:r>
              <a:rPr lang="zh-CN" altLang="en-US" sz="1200" i="1">
                <a:latin typeface="Arial" pitchFamily="34" charset="0"/>
              </a:rPr>
              <a:t> </a:t>
            </a:r>
            <a:r>
              <a:rPr lang="en-US" altLang="zh-CN" sz="1200" i="1">
                <a:latin typeface="Arial" pitchFamily="34" charset="0"/>
              </a:rPr>
              <a:t>Profile</a:t>
            </a:r>
            <a:r>
              <a:rPr lang="zh-CN" altLang="en-US" sz="1200" i="1">
                <a:latin typeface="Arial" pitchFamily="34" charset="0"/>
              </a:rPr>
              <a:t> </a:t>
            </a:r>
            <a:r>
              <a:rPr lang="en-US" altLang="zh-CN" sz="1200" i="1">
                <a:latin typeface="Arial" pitchFamily="34" charset="0"/>
              </a:rPr>
              <a:t>Control</a:t>
            </a:r>
            <a:endParaRPr lang="en-US" altLang="en-US" sz="1200" i="1">
              <a:latin typeface="Arial" pitchFamily="34" charset="0"/>
            </a:endParaRPr>
          </a:p>
        </p:txBody>
      </p:sp>
      <p:sp>
        <p:nvSpPr>
          <p:cNvPr id="19511" name="Content Placeholder 2"/>
          <p:cNvSpPr txBox="1">
            <a:spLocks/>
          </p:cNvSpPr>
          <p:nvPr/>
        </p:nvSpPr>
        <p:spPr bwMode="auto">
          <a:xfrm>
            <a:off x="884238" y="3013075"/>
            <a:ext cx="1593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zh-CN" sz="1200" i="1">
                <a:latin typeface="Arial" pitchFamily="34" charset="0"/>
              </a:rPr>
              <a:t>Magnetic Quadruple</a:t>
            </a:r>
            <a:endParaRPr lang="en-US" altLang="en-US" sz="1200" i="1">
              <a:latin typeface="Arial" pitchFamily="34" charset="0"/>
            </a:endParaRPr>
          </a:p>
        </p:txBody>
      </p:sp>
      <p:sp>
        <p:nvSpPr>
          <p:cNvPr id="63" name="Can 62"/>
          <p:cNvSpPr>
            <a:spLocks noChangeArrowheads="1"/>
          </p:cNvSpPr>
          <p:nvPr/>
        </p:nvSpPr>
        <p:spPr bwMode="auto">
          <a:xfrm rot="-5400000">
            <a:off x="1064419" y="2093119"/>
            <a:ext cx="968375" cy="2160587"/>
          </a:xfrm>
          <a:prstGeom prst="can">
            <a:avLst>
              <a:gd name="adj" fmla="val 35936"/>
            </a:avLst>
          </a:prstGeom>
          <a:gradFill rotWithShape="1">
            <a:gsLst>
              <a:gs pos="0">
                <a:srgbClr val="7F7F7F"/>
              </a:gs>
              <a:gs pos="53999">
                <a:srgbClr val="7F7F7F"/>
              </a:gs>
              <a:gs pos="100000">
                <a:srgbClr val="FFFFFF"/>
              </a:gs>
            </a:gsLst>
            <a:path path="rect">
              <a:fillToRect l="50000" t="50000" r="50000" b="50000"/>
            </a:path>
          </a:gradFill>
          <a:ln w="9525">
            <a:solidFill>
              <a:srgbClr val="898989"/>
            </a:solidFill>
            <a:round/>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19513" name="Content Placeholder 2"/>
          <p:cNvSpPr txBox="1">
            <a:spLocks/>
          </p:cNvSpPr>
          <p:nvPr/>
        </p:nvSpPr>
        <p:spPr bwMode="auto">
          <a:xfrm>
            <a:off x="919163" y="3019425"/>
            <a:ext cx="1593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zh-CN" sz="1200" i="1">
                <a:latin typeface="Arial" pitchFamily="34" charset="0"/>
              </a:rPr>
              <a:t>Magnetic Quadruple</a:t>
            </a:r>
            <a:endParaRPr lang="en-US" altLang="en-US" sz="1200" i="1">
              <a:latin typeface="Arial" pitchFamily="34" charset="0"/>
            </a:endParaRPr>
          </a:p>
        </p:txBody>
      </p:sp>
      <p:grpSp>
        <p:nvGrpSpPr>
          <p:cNvPr id="65" name="Group 64"/>
          <p:cNvGrpSpPr>
            <a:grpSpLocks/>
          </p:cNvGrpSpPr>
          <p:nvPr/>
        </p:nvGrpSpPr>
        <p:grpSpPr bwMode="auto">
          <a:xfrm>
            <a:off x="7772400" y="3184525"/>
            <a:ext cx="1143000" cy="1011238"/>
            <a:chOff x="7772400" y="3184118"/>
            <a:chExt cx="1143000" cy="1011347"/>
          </a:xfrm>
        </p:grpSpPr>
        <p:sp>
          <p:nvSpPr>
            <p:cNvPr id="66" name="Rectangle 65"/>
            <p:cNvSpPr>
              <a:spLocks noChangeArrowheads="1"/>
            </p:cNvSpPr>
            <p:nvPr/>
          </p:nvSpPr>
          <p:spPr bwMode="auto">
            <a:xfrm>
              <a:off x="7973646" y="3184118"/>
              <a:ext cx="533400" cy="533400"/>
            </a:xfrm>
            <a:prstGeom prst="rect">
              <a:avLst/>
            </a:prstGeom>
            <a:gradFill rotWithShape="1">
              <a:gsLst>
                <a:gs pos="0">
                  <a:srgbClr val="7F7F7F"/>
                </a:gs>
                <a:gs pos="32001">
                  <a:srgbClr val="7F7F7F"/>
                </a:gs>
                <a:gs pos="100000">
                  <a:srgbClr val="FFFFFF"/>
                </a:gs>
              </a:gsLst>
              <a:path path="shape">
                <a:fillToRect l="50000" t="50000" r="50000" b="50000"/>
              </a:path>
            </a:gradFill>
            <a:ln w="9525">
              <a:solidFill>
                <a:srgbClr val="898989"/>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rgbClr val="FFFFFF"/>
                </a:solidFill>
                <a:latin typeface="Calibri" charset="0"/>
                <a:ea typeface="ＭＳ Ｐゴシック" charset="0"/>
                <a:cs typeface="Arial" charset="0"/>
              </a:endParaRPr>
            </a:p>
          </p:txBody>
        </p:sp>
        <p:sp>
          <p:nvSpPr>
            <p:cNvPr id="19526" name="Content Placeholder 2"/>
            <p:cNvSpPr txBox="1">
              <a:spLocks/>
            </p:cNvSpPr>
            <p:nvPr/>
          </p:nvSpPr>
          <p:spPr bwMode="auto">
            <a:xfrm>
              <a:off x="7772400" y="3733800"/>
              <a:ext cx="114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i="1">
                  <a:latin typeface="Arial" pitchFamily="34" charset="0"/>
                </a:rPr>
                <a:t>X-ray Single Sample</a:t>
              </a:r>
              <a:r>
                <a:rPr lang="zh-CN" altLang="en-US" sz="1200" i="1">
                  <a:latin typeface="Arial" pitchFamily="34" charset="0"/>
                </a:rPr>
                <a:t> </a:t>
              </a:r>
              <a:r>
                <a:rPr lang="en-US" altLang="zh-CN" sz="1200" i="1">
                  <a:latin typeface="Arial" pitchFamily="34" charset="0"/>
                </a:rPr>
                <a:t>Stage</a:t>
              </a:r>
              <a:endParaRPr lang="en-US" altLang="en-US" sz="1200" i="1">
                <a:latin typeface="Arial" pitchFamily="34" charset="0"/>
              </a:endParaRPr>
            </a:p>
          </p:txBody>
        </p:sp>
        <p:sp>
          <p:nvSpPr>
            <p:cNvPr id="68" name="Oval 67"/>
            <p:cNvSpPr>
              <a:spLocks noChangeAspect="1"/>
            </p:cNvSpPr>
            <p:nvPr/>
          </p:nvSpPr>
          <p:spPr>
            <a:xfrm>
              <a:off x="8153400" y="3362325"/>
              <a:ext cx="173736" cy="173736"/>
            </a:xfrm>
            <a:prstGeom prst="ellipse">
              <a:avLst/>
            </a:prstGeom>
            <a:gradFill flip="none" rotWithShape="1">
              <a:gsLst>
                <a:gs pos="23000">
                  <a:srgbClr val="FF0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endParaRPr lang="en-US">
                <a:solidFill>
                  <a:srgbClr val="FFFFFF"/>
                </a:solidFill>
              </a:endParaRPr>
            </a:p>
          </p:txBody>
        </p:sp>
      </p:grpSp>
      <p:sp>
        <p:nvSpPr>
          <p:cNvPr id="69" name="Oval 68"/>
          <p:cNvSpPr/>
          <p:nvPr/>
        </p:nvSpPr>
        <p:spPr>
          <a:xfrm flipV="1">
            <a:off x="2408238" y="4838700"/>
            <a:ext cx="93662" cy="46038"/>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a typeface="ＭＳ Ｐゴシック" charset="0"/>
            </a:endParaRPr>
          </a:p>
        </p:txBody>
      </p:sp>
      <p:sp>
        <p:nvSpPr>
          <p:cNvPr id="19516" name="TextBox 69"/>
          <p:cNvSpPr txBox="1">
            <a:spLocks noChangeArrowheads="1"/>
          </p:cNvSpPr>
          <p:nvPr/>
        </p:nvSpPr>
        <p:spPr bwMode="auto">
          <a:xfrm>
            <a:off x="2286000" y="4495800"/>
            <a:ext cx="175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en-US" sz="1200" i="1">
                <a:latin typeface="Arial" pitchFamily="34" charset="0"/>
              </a:rPr>
              <a:t>Defining slits</a:t>
            </a:r>
          </a:p>
        </p:txBody>
      </p:sp>
      <p:sp>
        <p:nvSpPr>
          <p:cNvPr id="71" name="Right Arrow 70"/>
          <p:cNvSpPr/>
          <p:nvPr/>
        </p:nvSpPr>
        <p:spPr>
          <a:xfrm rot="8233156">
            <a:off x="1319213" y="3998913"/>
            <a:ext cx="155575" cy="128587"/>
          </a:xfrm>
          <a:prstGeom prst="rightArrow">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72" name="Rectangle 71"/>
          <p:cNvSpPr>
            <a:spLocks noChangeArrowheads="1"/>
          </p:cNvSpPr>
          <p:nvPr/>
        </p:nvSpPr>
        <p:spPr bwMode="auto">
          <a:xfrm>
            <a:off x="-76200" y="4038600"/>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600" b="1" i="1">
                <a:latin typeface="Arial" pitchFamily="34" charset="0"/>
              </a:rPr>
              <a:t>Adjusting the ion beam profile</a:t>
            </a:r>
            <a:endParaRPr lang="en-US" altLang="en-US" sz="1600"/>
          </a:p>
        </p:txBody>
      </p:sp>
      <p:cxnSp>
        <p:nvCxnSpPr>
          <p:cNvPr id="73" name="Straight Arrow Connector 72"/>
          <p:cNvCxnSpPr/>
          <p:nvPr/>
        </p:nvCxnSpPr>
        <p:spPr>
          <a:xfrm>
            <a:off x="4724400" y="3505200"/>
            <a:ext cx="990600" cy="533400"/>
          </a:xfrm>
          <a:prstGeom prst="straightConnector1">
            <a:avLst/>
          </a:prstGeom>
          <a:ln>
            <a:solidFill>
              <a:srgbClr val="000000"/>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629400" y="3276600"/>
            <a:ext cx="1143000" cy="228600"/>
          </a:xfrm>
          <a:prstGeom prst="straightConnector1">
            <a:avLst/>
          </a:prstGeom>
          <a:ln>
            <a:solidFill>
              <a:srgbClr val="000000"/>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5" name="Oval 74"/>
          <p:cNvSpPr/>
          <p:nvPr/>
        </p:nvSpPr>
        <p:spPr bwMode="auto">
          <a:xfrm>
            <a:off x="152400" y="2743200"/>
            <a:ext cx="914400" cy="914400"/>
          </a:xfrm>
          <a:prstGeom prst="ellipse">
            <a:avLst/>
          </a:prstGeom>
          <a:solidFill>
            <a:srgbClr val="FF0000">
              <a:alpha val="78000"/>
            </a:srgbClr>
          </a:solidFill>
          <a:ln>
            <a:solidFill>
              <a:srgbClr val="FF0000"/>
            </a:solidFill>
          </a:ln>
          <a:scene3d>
            <a:camera prst="orthographicFront">
              <a:rot lat="6540000" lon="0" rev="5400000"/>
            </a:camera>
            <a:lightRig rig="balanced" dir="t"/>
          </a:scene3d>
          <a:sp3d prstMaterial="clear">
            <a:bevelT w="114300" h="469900" prst="angle"/>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ight Arrow 75"/>
          <p:cNvSpPr/>
          <p:nvPr/>
        </p:nvSpPr>
        <p:spPr>
          <a:xfrm>
            <a:off x="152400" y="1828800"/>
            <a:ext cx="1905000" cy="762000"/>
          </a:xfrm>
          <a:prstGeom prst="rightArrow">
            <a:avLst/>
          </a:prstGeom>
          <a:gradFill flip="none" rotWithShape="1">
            <a:gsLst>
              <a:gs pos="98000">
                <a:schemeClr val="bg1">
                  <a:alpha val="83000"/>
                </a:schemeClr>
              </a:gs>
              <a:gs pos="29000">
                <a:srgbClr val="FF0000">
                  <a:alpha val="55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ln>
                  <a:solidFill>
                    <a:srgbClr val="000000"/>
                  </a:solidFill>
                </a:ln>
                <a:solidFill>
                  <a:srgbClr val="000000"/>
                </a:solidFill>
              </a:rPr>
              <a:t>Ion Beam</a:t>
            </a:r>
          </a:p>
        </p:txBody>
      </p:sp>
      <p:sp>
        <p:nvSpPr>
          <p:cNvPr id="19523" name="Content Placeholder 2"/>
          <p:cNvSpPr txBox="1">
            <a:spLocks/>
          </p:cNvSpPr>
          <p:nvPr/>
        </p:nvSpPr>
        <p:spPr bwMode="auto">
          <a:xfrm>
            <a:off x="1447800" y="381000"/>
            <a:ext cx="2438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sz="2400">
                <a:solidFill>
                  <a:schemeClr val="tx1"/>
                </a:solidFill>
                <a:latin typeface="Calibri" pitchFamily="34" charset="0"/>
                <a:ea typeface="MS PGothic" pitchFamily="34" charset="-128"/>
              </a:defRPr>
            </a:lvl1pPr>
            <a:lvl2pPr marL="742950" indent="-285750" defTabSz="457200" eaLnBrk="0" hangingPunct="0">
              <a:defRPr sz="2400">
                <a:solidFill>
                  <a:schemeClr val="tx1"/>
                </a:solidFill>
                <a:latin typeface="Calibri" pitchFamily="34" charset="0"/>
                <a:ea typeface="MS PGothic" pitchFamily="34" charset="-128"/>
              </a:defRPr>
            </a:lvl2pPr>
            <a:lvl3pPr marL="1143000" indent="-228600" defTabSz="457200" eaLnBrk="0" hangingPunct="0">
              <a:defRPr sz="2400">
                <a:solidFill>
                  <a:schemeClr val="tx1"/>
                </a:solidFill>
                <a:latin typeface="Calibri" pitchFamily="34" charset="0"/>
                <a:ea typeface="MS PGothic" pitchFamily="34" charset="-128"/>
              </a:defRPr>
            </a:lvl3pPr>
            <a:lvl4pPr marL="1600200" indent="-228600" defTabSz="457200" eaLnBrk="0" hangingPunct="0">
              <a:defRPr sz="2400">
                <a:solidFill>
                  <a:schemeClr val="tx1"/>
                </a:solidFill>
                <a:latin typeface="Calibri" pitchFamily="34" charset="0"/>
                <a:ea typeface="MS PGothic" pitchFamily="34" charset="-128"/>
              </a:defRPr>
            </a:lvl4pPr>
            <a:lvl5pPr marL="2057400" indent="-228600" defTabSz="4572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20000"/>
              </a:spcBef>
              <a:buFont typeface="Arial" pitchFamily="34" charset="0"/>
              <a:buNone/>
            </a:pPr>
            <a:r>
              <a:rPr lang="en-US" altLang="en-US" sz="2200" b="1" i="1">
                <a:latin typeface="Arial" pitchFamily="34" charset="0"/>
              </a:rPr>
              <a:t>XMAT Schematic</a:t>
            </a:r>
          </a:p>
          <a:p>
            <a:pPr>
              <a:spcBef>
                <a:spcPct val="20000"/>
              </a:spcBef>
              <a:buFont typeface="Arial" pitchFamily="34" charset="0"/>
              <a:buNone/>
            </a:pPr>
            <a:endParaRPr lang="en-US" altLang="en-US" sz="2200" b="1" i="1">
              <a:latin typeface="Arial" pitchFamily="34" charset="0"/>
            </a:endParaRPr>
          </a:p>
        </p:txBody>
      </p:sp>
      <p:sp>
        <p:nvSpPr>
          <p:cNvPr id="78" name="Right Arrow 77"/>
          <p:cNvSpPr/>
          <p:nvPr/>
        </p:nvSpPr>
        <p:spPr>
          <a:xfrm rot="8233156">
            <a:off x="2386013" y="3998913"/>
            <a:ext cx="155575" cy="128587"/>
          </a:xfrm>
          <a:prstGeom prst="rightArrow">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Tree>
    <p:extLst>
      <p:ext uri="{BB962C8B-B14F-4D97-AF65-F5344CB8AC3E}">
        <p14:creationId xmlns:p14="http://schemas.microsoft.com/office/powerpoint/2010/main" val="210893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up)">
                                      <p:cBhvr>
                                        <p:cTn id="27" dur="1000"/>
                                        <p:tgtEl>
                                          <p:spTgt spid="7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up)">
                                      <p:cBhvr>
                                        <p:cTn id="30" dur="1000"/>
                                        <p:tgtEl>
                                          <p:spTgt spid="71"/>
                                        </p:tgtEl>
                                      </p:cBhvr>
                                    </p:animEffect>
                                  </p:childTnLst>
                                </p:cTn>
                              </p:par>
                            </p:childTnLst>
                          </p:cTn>
                        </p:par>
                        <p:par>
                          <p:cTn id="31" fill="hold" nodeType="afterGroup">
                            <p:stCondLst>
                              <p:cond delay="3500"/>
                            </p:stCondLst>
                            <p:childTnLst>
                              <p:par>
                                <p:cTn id="32" presetID="9" presetClass="entr" presetSubtype="0" fill="hold" grpId="0" nodeType="after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dissolve">
                                      <p:cBhvr>
                                        <p:cTn id="34" dur="500"/>
                                        <p:tgtEl>
                                          <p:spTgt spid="72"/>
                                        </p:tgtEl>
                                      </p:cBhvr>
                                    </p:animEffect>
                                  </p:childTnLst>
                                </p:cTn>
                              </p:par>
                            </p:childTnLst>
                          </p:cTn>
                        </p:par>
                        <p:par>
                          <p:cTn id="35" fill="hold" nodeType="afterGroup">
                            <p:stCondLst>
                              <p:cond delay="4000"/>
                            </p:stCondLst>
                            <p:childTnLst>
                              <p:par>
                                <p:cTn id="36" presetID="1"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par>
                          <p:cTn id="38" fill="hold" nodeType="afterGroup">
                            <p:stCondLst>
                              <p:cond delay="4000"/>
                            </p:stCondLst>
                            <p:childTnLst>
                              <p:par>
                                <p:cTn id="39" presetID="1"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par>
                          <p:cTn id="41" fill="hold" nodeType="afterGroup">
                            <p:stCondLst>
                              <p:cond delay="4000"/>
                            </p:stCondLst>
                            <p:childTnLst>
                              <p:par>
                                <p:cTn id="42" presetID="3" presetClass="exit" presetSubtype="10" fill="hold" grpId="1" nodeType="afterEffect">
                                  <p:stCondLst>
                                    <p:cond delay="4000"/>
                                  </p:stCondLst>
                                  <p:childTnLst>
                                    <p:animEffect transition="out" filter="blinds(horizontal)">
                                      <p:cBhvr>
                                        <p:cTn id="43" dur="500"/>
                                        <p:tgtEl>
                                          <p:spTgt spid="72"/>
                                        </p:tgtEl>
                                      </p:cBhvr>
                                    </p:animEffect>
                                    <p:set>
                                      <p:cBhvr>
                                        <p:cTn id="44" dur="1" fill="hold">
                                          <p:stCondLst>
                                            <p:cond delay="499"/>
                                          </p:stCondLst>
                                        </p:cTn>
                                        <p:tgtEl>
                                          <p:spTgt spid="72"/>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wipe(left)">
                                      <p:cBhvr>
                                        <p:cTn id="49" dur="500"/>
                                        <p:tgtEl>
                                          <p:spTgt spid="73"/>
                                        </p:tgtEl>
                                      </p:cBhvr>
                                    </p:animEffect>
                                  </p:childTnLst>
                                </p:cTn>
                              </p:par>
                            </p:childTnLst>
                          </p:cTn>
                        </p:par>
                        <p:par>
                          <p:cTn id="50" fill="hold" nodeType="afterGroup">
                            <p:stCondLst>
                              <p:cond delay="500"/>
                            </p:stCondLst>
                            <p:childTnLst>
                              <p:par>
                                <p:cTn id="51" presetID="1" presetClass="entr" presetSubtype="0" fill="hold" nodeType="afterEffect">
                                  <p:stCondLst>
                                    <p:cond delay="1000"/>
                                  </p:stCondLst>
                                  <p:childTnLst>
                                    <p:set>
                                      <p:cBhvr>
                                        <p:cTn id="52" dur="1" fill="hold">
                                          <p:stCondLst>
                                            <p:cond delay="0"/>
                                          </p:stCondLst>
                                        </p:cTn>
                                        <p:tgtEl>
                                          <p:spTgt spid="25"/>
                                        </p:tgtEl>
                                        <p:attrNameLst>
                                          <p:attrName>style.visibility</p:attrName>
                                        </p:attrNameLst>
                                      </p:cBhvr>
                                      <p:to>
                                        <p:strVal val="visible"/>
                                      </p:to>
                                    </p:set>
                                  </p:childTnLst>
                                </p:cTn>
                              </p:par>
                            </p:childTnLst>
                          </p:cTn>
                        </p:par>
                        <p:par>
                          <p:cTn id="53" fill="hold" nodeType="afterGroup">
                            <p:stCondLst>
                              <p:cond delay="1500"/>
                            </p:stCondLst>
                            <p:childTnLst>
                              <p:par>
                                <p:cTn id="54" presetID="10" presetClass="entr" presetSubtype="0" fill="hold" nodeType="afterEffect">
                                  <p:stCondLst>
                                    <p:cond delay="10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childTnLst>
                                </p:cTn>
                              </p:par>
                            </p:childTnLst>
                          </p:cTn>
                        </p:par>
                        <p:par>
                          <p:cTn id="57" fill="hold" nodeType="afterGroup">
                            <p:stCondLst>
                              <p:cond delay="3500"/>
                            </p:stCondLst>
                            <p:childTnLst>
                              <p:par>
                                <p:cTn id="58" presetID="1" presetClass="entr" presetSubtype="0" fill="hold" nodeType="after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5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0" presetClass="path" presetSubtype="0" accel="50000" decel="50000" fill="hold" nodeType="clickEffect">
                                  <p:stCondLst>
                                    <p:cond delay="0"/>
                                  </p:stCondLst>
                                  <p:childTnLst>
                                    <p:animMotion origin="layout" path="M -3.61111E-6 -5.92593E-6 L -3.61111E-6 -0.0838 " pathEditMode="relative" ptsTypes="AA">
                                      <p:cBhvr>
                                        <p:cTn id="69" dur="2000" fill="hold"/>
                                        <p:tgtEl>
                                          <p:spTgt spid="9"/>
                                        </p:tgtEl>
                                        <p:attrNameLst>
                                          <p:attrName>ppt_x</p:attrName>
                                          <p:attrName>ppt_y</p:attrName>
                                        </p:attrNameLst>
                                      </p:cBhvr>
                                    </p:animMotion>
                                  </p:childTnLst>
                                </p:cTn>
                              </p:par>
                            </p:childTnLst>
                          </p:cTn>
                        </p:par>
                        <p:par>
                          <p:cTn id="70" fill="hold" nodeType="afterGroup">
                            <p:stCondLst>
                              <p:cond delay="2000"/>
                            </p:stCondLst>
                            <p:childTnLst>
                              <p:par>
                                <p:cTn id="71" presetID="1" presetClass="exit" presetSubtype="0" fill="hold" grpId="0" nodeType="afterEffect">
                                  <p:stCondLst>
                                    <p:cond delay="0"/>
                                  </p:stCondLst>
                                  <p:childTnLst>
                                    <p:set>
                                      <p:cBhvr>
                                        <p:cTn id="72" dur="1" fill="hold">
                                          <p:stCondLst>
                                            <p:cond delay="0"/>
                                          </p:stCondLst>
                                        </p:cTn>
                                        <p:tgtEl>
                                          <p:spTgt spid="7"/>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0"/>
                                        </p:tgtEl>
                                        <p:attrNameLst>
                                          <p:attrName>style.visibility</p:attrName>
                                        </p:attrNameLst>
                                      </p:cBhvr>
                                      <p:to>
                                        <p:strVal val="hidden"/>
                                      </p:to>
                                    </p:set>
                                  </p:childTnLst>
                                </p:cTn>
                              </p:par>
                            </p:childTnLst>
                          </p:cTn>
                        </p:par>
                        <p:par>
                          <p:cTn id="75" fill="hold" nodeType="afterGroup">
                            <p:stCondLst>
                              <p:cond delay="2000"/>
                            </p:stCondLst>
                            <p:childTnLst>
                              <p:par>
                                <p:cTn id="76" presetID="22" presetClass="exit" presetSubtype="8" fill="hold" grpId="0" nodeType="afterEffect">
                                  <p:stCondLst>
                                    <p:cond delay="0"/>
                                  </p:stCondLst>
                                  <p:childTnLst>
                                    <p:animEffect transition="out" filter="wipe(left)">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childTnLst>
                          </p:cTn>
                        </p:par>
                        <p:par>
                          <p:cTn id="79" fill="hold" nodeType="afterGroup">
                            <p:stCondLst>
                              <p:cond delay="2500"/>
                            </p:stCondLst>
                            <p:childTnLst>
                              <p:par>
                                <p:cTn id="80" presetID="22" presetClass="entr" presetSubtype="8" fill="hold" nodeType="after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wipe(left)">
                                      <p:cBhvr>
                                        <p:cTn id="82" dur="500"/>
                                        <p:tgtEl>
                                          <p:spTgt spid="74"/>
                                        </p:tgtEl>
                                      </p:cBhvr>
                                    </p:animEffect>
                                  </p:childTnLst>
                                </p:cTn>
                              </p:par>
                            </p:childTnLst>
                          </p:cTn>
                        </p:par>
                        <p:par>
                          <p:cTn id="83" fill="hold" nodeType="afterGroup">
                            <p:stCondLst>
                              <p:cond delay="3000"/>
                            </p:stCondLst>
                            <p:childTnLst>
                              <p:par>
                                <p:cTn id="84" presetID="1" presetClass="entr" presetSubtype="0" fill="hold" nodeType="afterEffect">
                                  <p:stCondLst>
                                    <p:cond delay="0"/>
                                  </p:stCondLst>
                                  <p:childTnLst>
                                    <p:set>
                                      <p:cBhvr>
                                        <p:cTn id="85" dur="1" fill="hold">
                                          <p:stCondLst>
                                            <p:cond delay="0"/>
                                          </p:stCondLst>
                                        </p:cTn>
                                        <p:tgtEl>
                                          <p:spTgt spid="65"/>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500"/>
                                        <p:tgtEl>
                                          <p:spTgt spid="46"/>
                                        </p:tgtEl>
                                      </p:cBhvr>
                                    </p:animEffect>
                                  </p:childTnLst>
                                </p:cTn>
                              </p:par>
                            </p:childTnLst>
                          </p:cTn>
                        </p:par>
                        <p:par>
                          <p:cTn id="91" fill="hold" nodeType="afterGroup">
                            <p:stCondLst>
                              <p:cond delay="500"/>
                            </p:stCondLst>
                            <p:childTnLst>
                              <p:par>
                                <p:cTn id="92" presetID="22" presetClass="entr" presetSubtype="4" fill="hold" grpId="0"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ipe(down)">
                                      <p:cBhvr>
                                        <p:cTn id="94" dur="500"/>
                                        <p:tgtEl>
                                          <p:spTgt spid="43"/>
                                        </p:tgtEl>
                                      </p:cBhvr>
                                    </p:animEffect>
                                  </p:childTnLst>
                                </p:cTn>
                              </p:par>
                            </p:childTnLst>
                          </p:cTn>
                        </p:par>
                        <p:par>
                          <p:cTn id="95" fill="hold" nodeType="afterGroup">
                            <p:stCondLst>
                              <p:cond delay="1000"/>
                            </p:stCondLst>
                            <p:childTnLst>
                              <p:par>
                                <p:cTn id="96" presetID="22" presetClass="entr" presetSubtype="4" fill="hold" grpId="0" nodeType="after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wipe(down)">
                                      <p:cBhvr>
                                        <p:cTn id="98" dur="500"/>
                                        <p:tgtEl>
                                          <p:spTgt spid="40"/>
                                        </p:tgtEl>
                                      </p:cBhvr>
                                    </p:animEffect>
                                  </p:childTnLst>
                                </p:cTn>
                              </p:par>
                            </p:childTnLst>
                          </p:cTn>
                        </p:par>
                        <p:par>
                          <p:cTn id="99" fill="hold" nodeType="afterGroup">
                            <p:stCondLst>
                              <p:cond delay="1500"/>
                            </p:stCondLst>
                            <p:childTnLst>
                              <p:par>
                                <p:cTn id="100" presetID="22" presetClass="entr" presetSubtype="4" fill="hold" grpId="0" nodeType="after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wipe(down)">
                                      <p:cBhvr>
                                        <p:cTn id="102" dur="500"/>
                                        <p:tgtEl>
                                          <p:spTgt spid="38"/>
                                        </p:tgtEl>
                                      </p:cBhvr>
                                    </p:animEffect>
                                  </p:childTnLst>
                                </p:cTn>
                              </p:par>
                            </p:childTnLst>
                          </p:cTn>
                        </p:par>
                        <p:par>
                          <p:cTn id="103" fill="hold" nodeType="afterGroup">
                            <p:stCondLst>
                              <p:cond delay="2000"/>
                            </p:stCondLst>
                            <p:childTnLst>
                              <p:par>
                                <p:cTn id="104" presetID="22" presetClass="entr" presetSubtype="4" fill="hold" grpId="0" nodeType="after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wipe(down)">
                                      <p:cBhvr>
                                        <p:cTn id="106" dur="500"/>
                                        <p:tgtEl>
                                          <p:spTgt spid="30"/>
                                        </p:tgtEl>
                                      </p:cBhvr>
                                    </p:animEffect>
                                  </p:childTnLst>
                                </p:cTn>
                              </p:par>
                            </p:childTnLst>
                          </p:cTn>
                        </p:par>
                        <p:par>
                          <p:cTn id="107" fill="hold" nodeType="afterGroup">
                            <p:stCondLst>
                              <p:cond delay="2500"/>
                            </p:stCondLst>
                            <p:childTnLst>
                              <p:par>
                                <p:cTn id="108" presetID="1" presetClass="entr" presetSubtype="0" fill="hold" nodeType="afterEffect">
                                  <p:stCondLst>
                                    <p:cond delay="0"/>
                                  </p:stCondLst>
                                  <p:childTnLst>
                                    <p:set>
                                      <p:cBhvr>
                                        <p:cTn id="10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0" grpId="0" animBg="1"/>
      <p:bldP spid="38" grpId="0" animBg="1"/>
      <p:bldP spid="40" grpId="0" animBg="1"/>
      <p:bldP spid="43" grpId="0" animBg="1"/>
      <p:bldP spid="46" grpId="0" animBg="1"/>
      <p:bldP spid="55" grpId="0" animBg="1"/>
      <p:bldP spid="58" grpId="0"/>
      <p:bldP spid="71" grpId="0" animBg="1"/>
      <p:bldP spid="72" grpId="0"/>
      <p:bldP spid="72" grpId="1"/>
      <p:bldP spid="7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274638"/>
            <a:ext cx="8229600" cy="487362"/>
          </a:xfrm>
        </p:spPr>
        <p:txBody>
          <a:bodyPr/>
          <a:lstStyle/>
          <a:p>
            <a:pPr eaLnBrk="1" hangingPunct="1"/>
            <a:r>
              <a:rPr lang="en-US" altLang="en-US"/>
              <a:t>XMAT Layout</a:t>
            </a:r>
          </a:p>
        </p:txBody>
      </p:sp>
      <p:sp>
        <p:nvSpPr>
          <p:cNvPr id="4096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25BB7E-6491-4EFE-A0E7-FE9DA149F3BE}" type="slidenum">
              <a:rPr lang="en-US" altLang="en-US" sz="900"/>
              <a:pPr eaLnBrk="1" hangingPunct="1"/>
              <a:t>16</a:t>
            </a:fld>
            <a:endParaRPr lang="en-US" altLang="en-US" sz="900"/>
          </a:p>
        </p:txBody>
      </p:sp>
      <p:pic>
        <p:nvPicPr>
          <p:cNvPr id="40963"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7763" y="2058988"/>
            <a:ext cx="2459037"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C:\Users\ewing\Desktop\accel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1143000"/>
            <a:ext cx="528161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5" name="Group 6"/>
          <p:cNvGrpSpPr>
            <a:grpSpLocks/>
          </p:cNvGrpSpPr>
          <p:nvPr/>
        </p:nvGrpSpPr>
        <p:grpSpPr bwMode="auto">
          <a:xfrm>
            <a:off x="195263" y="3927475"/>
            <a:ext cx="5473700" cy="2239963"/>
            <a:chOff x="-58748" y="6713"/>
            <a:chExt cx="5930120" cy="2239214"/>
          </a:xfrm>
        </p:grpSpPr>
        <p:sp>
          <p:nvSpPr>
            <p:cNvPr id="8" name="Rectangle 7"/>
            <p:cNvSpPr/>
            <p:nvPr/>
          </p:nvSpPr>
          <p:spPr>
            <a:xfrm>
              <a:off x="39284" y="890655"/>
              <a:ext cx="546919" cy="149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9" name="Rectangle 8"/>
            <p:cNvSpPr/>
            <p:nvPr/>
          </p:nvSpPr>
          <p:spPr>
            <a:xfrm>
              <a:off x="1014452" y="441543"/>
              <a:ext cx="1890139" cy="996617"/>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10" name="Rectangle 9"/>
            <p:cNvSpPr/>
            <p:nvPr/>
          </p:nvSpPr>
          <p:spPr>
            <a:xfrm>
              <a:off x="3157413" y="303477"/>
              <a:ext cx="2521333" cy="1272749"/>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40971" name="TextBox 7"/>
            <p:cNvSpPr txBox="1">
              <a:spLocks noChangeArrowheads="1"/>
            </p:cNvSpPr>
            <p:nvPr/>
          </p:nvSpPr>
          <p:spPr bwMode="auto">
            <a:xfrm>
              <a:off x="-58748" y="1068934"/>
              <a:ext cx="918369" cy="32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eaLnBrk="1" hangingPunct="1"/>
              <a:r>
                <a:rPr lang="en-US" altLang="en-US" sz="900">
                  <a:solidFill>
                    <a:srgbClr val="000000"/>
                  </a:solidFill>
                  <a:cs typeface="Times New Roman" pitchFamily="18" charset="0"/>
                </a:rPr>
                <a:t>Undulator</a:t>
              </a:r>
              <a:endParaRPr lang="en-US" altLang="en-US" sz="1200">
                <a:latin typeface="Times New Roman" pitchFamily="18" charset="0"/>
                <a:cs typeface="Times New Roman" pitchFamily="18" charset="0"/>
              </a:endParaRPr>
            </a:p>
            <a:p>
              <a:pPr algn="just" eaLnBrk="1" hangingPunct="1"/>
              <a:r>
                <a:rPr lang="en-US" altLang="en-US" sz="600">
                  <a:solidFill>
                    <a:srgbClr val="000000"/>
                  </a:solidFill>
                  <a:cs typeface="Times New Roman" pitchFamily="18" charset="0"/>
                </a:rPr>
                <a:t>(Short-period or SCU)</a:t>
              </a:r>
              <a:endParaRPr lang="en-US" altLang="en-US" sz="1200">
                <a:latin typeface="Times New Roman" pitchFamily="18" charset="0"/>
                <a:cs typeface="Times New Roman" pitchFamily="18" charset="0"/>
              </a:endParaRPr>
            </a:p>
          </p:txBody>
        </p:sp>
        <p:sp>
          <p:nvSpPr>
            <p:cNvPr id="12" name="Rounded Rectangle 11"/>
            <p:cNvSpPr/>
            <p:nvPr/>
          </p:nvSpPr>
          <p:spPr>
            <a:xfrm>
              <a:off x="1344668" y="790676"/>
              <a:ext cx="416209" cy="2983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40973" name="TextBox 11"/>
            <p:cNvSpPr txBox="1">
              <a:spLocks noChangeArrowheads="1"/>
            </p:cNvSpPr>
            <p:nvPr/>
          </p:nvSpPr>
          <p:spPr bwMode="auto">
            <a:xfrm>
              <a:off x="833637" y="1798934"/>
              <a:ext cx="1018805" cy="44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700"/>
                </a:lnSpc>
              </a:pPr>
              <a:r>
                <a:rPr lang="en-US" altLang="en-US" sz="700">
                  <a:solidFill>
                    <a:srgbClr val="000000"/>
                  </a:solidFill>
                  <a:cs typeface="Times New Roman" pitchFamily="18" charset="0"/>
                </a:rPr>
                <a:t>HE Mono *2 vertically bent Sixtals *Cryo cooled</a:t>
              </a:r>
              <a:endParaRPr lang="en-US" altLang="en-US" sz="1200">
                <a:latin typeface="Times New Roman" pitchFamily="18" charset="0"/>
                <a:cs typeface="Times New Roman" pitchFamily="18" charset="0"/>
              </a:endParaRPr>
            </a:p>
            <a:p>
              <a:pPr algn="ctr" eaLnBrk="1" hangingPunct="1">
                <a:lnSpc>
                  <a:spcPts val="700"/>
                </a:lnSpc>
              </a:pPr>
              <a:r>
                <a:rPr lang="en-US" altLang="en-US" sz="700">
                  <a:solidFill>
                    <a:srgbClr val="000000"/>
                  </a:solidFill>
                  <a:cs typeface="Times New Roman" pitchFamily="18" charset="0"/>
                </a:rPr>
                <a:t>*30&gt;E&gt;100 keV</a:t>
              </a:r>
              <a:endParaRPr lang="en-US" altLang="en-US" sz="1200">
                <a:latin typeface="Times New Roman" pitchFamily="18" charset="0"/>
                <a:cs typeface="Times New Roman" pitchFamily="18" charset="0"/>
              </a:endParaRPr>
            </a:p>
          </p:txBody>
        </p:sp>
        <p:sp>
          <p:nvSpPr>
            <p:cNvPr id="14" name="Rounded Rectangle 13"/>
            <p:cNvSpPr/>
            <p:nvPr/>
          </p:nvSpPr>
          <p:spPr>
            <a:xfrm>
              <a:off x="1910505" y="798611"/>
              <a:ext cx="402450" cy="298350"/>
            </a:xfrm>
            <a:prstGeom prst="roundRect">
              <a:avLst/>
            </a:prstGeom>
            <a:solidFill>
              <a:schemeClr val="accent2">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40975" name="TextBox 13"/>
            <p:cNvSpPr txBox="1">
              <a:spLocks noChangeArrowheads="1"/>
            </p:cNvSpPr>
            <p:nvPr/>
          </p:nvSpPr>
          <p:spPr bwMode="auto">
            <a:xfrm>
              <a:off x="1458051" y="1504129"/>
              <a:ext cx="1049073" cy="39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600"/>
                </a:lnSpc>
              </a:pPr>
              <a:r>
                <a:rPr lang="en-US" altLang="en-US" sz="700">
                  <a:solidFill>
                    <a:srgbClr val="000000"/>
                  </a:solidFill>
                  <a:cs typeface="Times New Roman" pitchFamily="18" charset="0"/>
                </a:rPr>
                <a:t>Secondary HR mono</a:t>
              </a:r>
              <a:endParaRPr lang="en-US" altLang="en-US" sz="1200">
                <a:latin typeface="Times New Roman" pitchFamily="18" charset="0"/>
                <a:cs typeface="Times New Roman" pitchFamily="18" charset="0"/>
              </a:endParaRPr>
            </a:p>
            <a:p>
              <a:pPr algn="ctr" eaLnBrk="1" hangingPunct="1">
                <a:lnSpc>
                  <a:spcPts val="600"/>
                </a:lnSpc>
              </a:pPr>
              <a:r>
                <a:rPr lang="en-US" altLang="en-US" sz="700">
                  <a:solidFill>
                    <a:srgbClr val="000000"/>
                  </a:solidFill>
                  <a:cs typeface="Times New Roman" pitchFamily="18" charset="0"/>
                </a:rPr>
                <a:t>(optional)</a:t>
              </a:r>
              <a:endParaRPr lang="en-US" altLang="en-US" sz="1200">
                <a:latin typeface="Times New Roman" pitchFamily="18" charset="0"/>
                <a:cs typeface="Times New Roman" pitchFamily="18" charset="0"/>
              </a:endParaRPr>
            </a:p>
            <a:p>
              <a:pPr algn="ctr" eaLnBrk="1" hangingPunct="1">
                <a:lnSpc>
                  <a:spcPts val="600"/>
                </a:lnSpc>
              </a:pPr>
              <a:r>
                <a:rPr lang="en-US" altLang="en-US" sz="700">
                  <a:solidFill>
                    <a:srgbClr val="000000"/>
                  </a:solidFill>
                  <a:cs typeface="Times New Roman" pitchFamily="18" charset="0"/>
                </a:rPr>
                <a:t>*4 flat Si crystals</a:t>
              </a:r>
              <a:endParaRPr lang="en-US" altLang="en-US" sz="1200">
                <a:latin typeface="Times New Roman" pitchFamily="18" charset="0"/>
                <a:cs typeface="Times New Roman" pitchFamily="18" charset="0"/>
              </a:endParaRPr>
            </a:p>
            <a:p>
              <a:pPr algn="ctr" eaLnBrk="1" hangingPunct="1">
                <a:lnSpc>
                  <a:spcPts val="600"/>
                </a:lnSpc>
              </a:pPr>
              <a:r>
                <a:rPr lang="en-US" altLang="en-US" sz="700">
                  <a:solidFill>
                    <a:srgbClr val="000000"/>
                  </a:solidFill>
                  <a:cs typeface="Times New Roman" pitchFamily="18" charset="0"/>
                </a:rPr>
                <a:t>*DE/E ~5e-5</a:t>
              </a:r>
              <a:endParaRPr lang="en-US" altLang="en-US" sz="1200">
                <a:latin typeface="Times New Roman" pitchFamily="18" charset="0"/>
                <a:cs typeface="Times New Roman" pitchFamily="18" charset="0"/>
              </a:endParaRPr>
            </a:p>
          </p:txBody>
        </p:sp>
        <p:sp>
          <p:nvSpPr>
            <p:cNvPr id="16" name="Rounded Rectangle 15"/>
            <p:cNvSpPr/>
            <p:nvPr/>
          </p:nvSpPr>
          <p:spPr>
            <a:xfrm>
              <a:off x="2507302" y="790676"/>
              <a:ext cx="122110" cy="298350"/>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40977" name="TextBox 15"/>
            <p:cNvSpPr txBox="1">
              <a:spLocks noChangeArrowheads="1"/>
            </p:cNvSpPr>
            <p:nvPr/>
          </p:nvSpPr>
          <p:spPr bwMode="auto">
            <a:xfrm>
              <a:off x="2276802" y="1653182"/>
              <a:ext cx="941070" cy="39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600"/>
                </a:lnSpc>
              </a:pPr>
              <a:r>
                <a:rPr lang="en-US" altLang="en-US" sz="700">
                  <a:solidFill>
                    <a:srgbClr val="000000"/>
                  </a:solidFill>
                  <a:cs typeface="Times New Roman" pitchFamily="18" charset="0"/>
                </a:rPr>
                <a:t>2D focusing</a:t>
              </a:r>
              <a:endParaRPr lang="en-US" altLang="en-US" sz="1200">
                <a:latin typeface="Times New Roman" pitchFamily="18" charset="0"/>
                <a:cs typeface="Times New Roman" pitchFamily="18" charset="0"/>
              </a:endParaRPr>
            </a:p>
            <a:p>
              <a:pPr algn="ctr" eaLnBrk="1" hangingPunct="1">
                <a:lnSpc>
                  <a:spcPts val="600"/>
                </a:lnSpc>
              </a:pPr>
              <a:r>
                <a:rPr lang="en-US" altLang="en-US" sz="700">
                  <a:solidFill>
                    <a:srgbClr val="000000"/>
                  </a:solidFill>
                  <a:cs typeface="Times New Roman" pitchFamily="18" charset="0"/>
                </a:rPr>
                <a:t>optics</a:t>
              </a:r>
              <a:endParaRPr lang="en-US" altLang="en-US" sz="1200">
                <a:latin typeface="Times New Roman" pitchFamily="18" charset="0"/>
                <a:cs typeface="Times New Roman" pitchFamily="18" charset="0"/>
              </a:endParaRPr>
            </a:p>
            <a:p>
              <a:pPr algn="ctr" eaLnBrk="1" hangingPunct="1">
                <a:lnSpc>
                  <a:spcPts val="600"/>
                </a:lnSpc>
              </a:pPr>
              <a:r>
                <a:rPr lang="en-US" altLang="en-US" sz="700">
                  <a:solidFill>
                    <a:srgbClr val="000000"/>
                  </a:solidFill>
                  <a:cs typeface="Times New Roman" pitchFamily="18" charset="0"/>
                </a:rPr>
                <a:t>*refractive Si lenses</a:t>
              </a:r>
              <a:endParaRPr lang="en-US" altLang="en-US" sz="1200">
                <a:latin typeface="Times New Roman" pitchFamily="18" charset="0"/>
                <a:cs typeface="Times New Roman" pitchFamily="18" charset="0"/>
              </a:endParaRPr>
            </a:p>
          </p:txBody>
        </p:sp>
        <p:sp>
          <p:nvSpPr>
            <p:cNvPr id="18" name="Rounded Rectangle 17"/>
            <p:cNvSpPr/>
            <p:nvPr/>
          </p:nvSpPr>
          <p:spPr>
            <a:xfrm>
              <a:off x="641240" y="798611"/>
              <a:ext cx="273460" cy="299937"/>
            </a:xfrm>
            <a:prstGeom prst="roundRect">
              <a:avLst>
                <a:gd name="adj" fmla="val 2448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40979" name="TextBox 17"/>
            <p:cNvSpPr txBox="1">
              <a:spLocks noChangeArrowheads="1"/>
            </p:cNvSpPr>
            <p:nvPr/>
          </p:nvSpPr>
          <p:spPr bwMode="auto">
            <a:xfrm>
              <a:off x="371088" y="575459"/>
              <a:ext cx="689980" cy="2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a:solidFill>
                    <a:srgbClr val="000000"/>
                  </a:solidFill>
                  <a:cs typeface="Times New Roman" pitchFamily="18" charset="0"/>
                </a:rPr>
                <a:t>Front end</a:t>
              </a:r>
              <a:endParaRPr lang="en-US" altLang="en-US" sz="1200">
                <a:latin typeface="Times New Roman" pitchFamily="18" charset="0"/>
                <a:cs typeface="Times New Roman" pitchFamily="18" charset="0"/>
              </a:endParaRPr>
            </a:p>
          </p:txBody>
        </p:sp>
        <p:sp>
          <p:nvSpPr>
            <p:cNvPr id="20" name="Rounded Rectangle 19"/>
            <p:cNvSpPr/>
            <p:nvPr/>
          </p:nvSpPr>
          <p:spPr>
            <a:xfrm>
              <a:off x="3253726" y="777980"/>
              <a:ext cx="577877" cy="3586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21" name="Rounded Rectangle 20"/>
            <p:cNvSpPr/>
            <p:nvPr/>
          </p:nvSpPr>
          <p:spPr>
            <a:xfrm>
              <a:off x="3907278" y="827177"/>
              <a:ext cx="392131" cy="26184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22" name="Rounded Rectangle 21"/>
            <p:cNvSpPr/>
            <p:nvPr/>
          </p:nvSpPr>
          <p:spPr>
            <a:xfrm>
              <a:off x="3907278" y="1160440"/>
              <a:ext cx="392131" cy="22693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23" name="Rounded Rectangle 22"/>
            <p:cNvSpPr/>
            <p:nvPr/>
          </p:nvSpPr>
          <p:spPr>
            <a:xfrm>
              <a:off x="4373363" y="789089"/>
              <a:ext cx="89433" cy="4268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24" name="Rounded Rectangle 23"/>
            <p:cNvSpPr/>
            <p:nvPr/>
          </p:nvSpPr>
          <p:spPr>
            <a:xfrm>
              <a:off x="5493000" y="890655"/>
              <a:ext cx="89433" cy="23011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25" name="Rounded Rectangle 24"/>
            <p:cNvSpPr/>
            <p:nvPr/>
          </p:nvSpPr>
          <p:spPr>
            <a:xfrm>
              <a:off x="4596946" y="798611"/>
              <a:ext cx="746425" cy="39674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40986" name="TextBox 24"/>
            <p:cNvSpPr txBox="1">
              <a:spLocks noChangeArrowheads="1"/>
            </p:cNvSpPr>
            <p:nvPr/>
          </p:nvSpPr>
          <p:spPr bwMode="auto">
            <a:xfrm>
              <a:off x="3028969" y="1604630"/>
              <a:ext cx="878470" cy="47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600"/>
                </a:lnSpc>
              </a:pPr>
              <a:r>
                <a:rPr lang="en-US" altLang="en-US" sz="700">
                  <a:solidFill>
                    <a:srgbClr val="000000"/>
                  </a:solidFill>
                  <a:cs typeface="Times New Roman" pitchFamily="18" charset="0"/>
                </a:rPr>
                <a:t>Beam conditioning system: 2x slits, ion chambers, focusing optics</a:t>
              </a:r>
              <a:endParaRPr lang="en-US" altLang="en-US" sz="1200">
                <a:latin typeface="Times New Roman" pitchFamily="18" charset="0"/>
                <a:cs typeface="Times New Roman" pitchFamily="18" charset="0"/>
              </a:endParaRPr>
            </a:p>
          </p:txBody>
        </p:sp>
        <p:sp>
          <p:nvSpPr>
            <p:cNvPr id="40987" name="TextBox 27"/>
            <p:cNvSpPr txBox="1">
              <a:spLocks noChangeArrowheads="1"/>
            </p:cNvSpPr>
            <p:nvPr/>
          </p:nvSpPr>
          <p:spPr bwMode="auto">
            <a:xfrm>
              <a:off x="3674707" y="1661521"/>
              <a:ext cx="922496" cy="32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600"/>
                </a:lnSpc>
              </a:pPr>
              <a:r>
                <a:rPr lang="en-US" altLang="en-US" sz="700">
                  <a:solidFill>
                    <a:srgbClr val="000000"/>
                  </a:solidFill>
                  <a:cs typeface="Times New Roman" pitchFamily="18" charset="0"/>
                </a:rPr>
                <a:t>Sample manipulation systems</a:t>
              </a:r>
              <a:endParaRPr lang="en-US" altLang="en-US" sz="1200">
                <a:latin typeface="Times New Roman" pitchFamily="18" charset="0"/>
                <a:cs typeface="Times New Roman" pitchFamily="18" charset="0"/>
              </a:endParaRPr>
            </a:p>
          </p:txBody>
        </p:sp>
        <p:sp>
          <p:nvSpPr>
            <p:cNvPr id="40988" name="TextBox 28"/>
            <p:cNvSpPr txBox="1">
              <a:spLocks noChangeArrowheads="1"/>
            </p:cNvSpPr>
            <p:nvPr/>
          </p:nvSpPr>
          <p:spPr bwMode="auto">
            <a:xfrm>
              <a:off x="4597203" y="1721201"/>
              <a:ext cx="726440" cy="24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600"/>
                </a:lnSpc>
              </a:pPr>
              <a:r>
                <a:rPr lang="en-US" altLang="en-US" sz="700">
                  <a:solidFill>
                    <a:srgbClr val="000000"/>
                  </a:solidFill>
                  <a:cs typeface="Times New Roman" pitchFamily="18" charset="0"/>
                </a:rPr>
                <a:t>WAXS detector</a:t>
              </a:r>
              <a:endParaRPr lang="en-US" altLang="en-US" sz="1200">
                <a:latin typeface="Times New Roman" pitchFamily="18" charset="0"/>
                <a:cs typeface="Times New Roman" pitchFamily="18" charset="0"/>
              </a:endParaRPr>
            </a:p>
          </p:txBody>
        </p:sp>
        <p:sp>
          <p:nvSpPr>
            <p:cNvPr id="40989" name="TextBox 29"/>
            <p:cNvSpPr txBox="1">
              <a:spLocks noChangeArrowheads="1"/>
            </p:cNvSpPr>
            <p:nvPr/>
          </p:nvSpPr>
          <p:spPr bwMode="auto">
            <a:xfrm>
              <a:off x="4230336" y="2002097"/>
              <a:ext cx="726440" cy="24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600"/>
                </a:lnSpc>
              </a:pPr>
              <a:r>
                <a:rPr lang="en-US" altLang="en-US" sz="700">
                  <a:solidFill>
                    <a:srgbClr val="000000"/>
                  </a:solidFill>
                  <a:cs typeface="Times New Roman" pitchFamily="18" charset="0"/>
                </a:rPr>
                <a:t>Imaging detector</a:t>
              </a:r>
              <a:endParaRPr lang="en-US" altLang="en-US" sz="1200">
                <a:latin typeface="Times New Roman" pitchFamily="18" charset="0"/>
                <a:cs typeface="Times New Roman" pitchFamily="18" charset="0"/>
              </a:endParaRPr>
            </a:p>
          </p:txBody>
        </p:sp>
        <p:sp>
          <p:nvSpPr>
            <p:cNvPr id="30" name="Rectangle 29"/>
            <p:cNvSpPr/>
            <p:nvPr/>
          </p:nvSpPr>
          <p:spPr>
            <a:xfrm>
              <a:off x="4896204" y="890655"/>
              <a:ext cx="29238" cy="245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cxnSp>
          <p:nvCxnSpPr>
            <p:cNvPr id="31" name="Straight Arrow Connector 30"/>
            <p:cNvCxnSpPr/>
            <p:nvPr/>
          </p:nvCxnSpPr>
          <p:spPr>
            <a:xfrm>
              <a:off x="4765494" y="1012851"/>
              <a:ext cx="290659"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41001" idx="3"/>
              <a:endCxn id="56" idx="0"/>
            </p:cNvCxnSpPr>
            <p:nvPr/>
          </p:nvCxnSpPr>
          <p:spPr>
            <a:xfrm>
              <a:off x="3769688" y="179693"/>
              <a:ext cx="311296" cy="74270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0993" name="TextBox 35"/>
            <p:cNvSpPr txBox="1">
              <a:spLocks noChangeArrowheads="1"/>
            </p:cNvSpPr>
            <p:nvPr/>
          </p:nvSpPr>
          <p:spPr bwMode="auto">
            <a:xfrm>
              <a:off x="5230921" y="1738930"/>
              <a:ext cx="640451" cy="24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600"/>
                </a:lnSpc>
              </a:pPr>
              <a:r>
                <a:rPr lang="en-US" altLang="en-US" sz="700">
                  <a:solidFill>
                    <a:srgbClr val="000000"/>
                  </a:solidFill>
                  <a:cs typeface="Times New Roman" pitchFamily="18" charset="0"/>
                </a:rPr>
                <a:t>SAXS detector</a:t>
              </a:r>
              <a:endParaRPr lang="en-US" altLang="en-US" sz="1200">
                <a:latin typeface="Times New Roman" pitchFamily="18" charset="0"/>
                <a:cs typeface="Times New Roman" pitchFamily="18" charset="0"/>
              </a:endParaRPr>
            </a:p>
          </p:txBody>
        </p:sp>
        <p:sp>
          <p:nvSpPr>
            <p:cNvPr id="34" name="Rectangle 33"/>
            <p:cNvSpPr/>
            <p:nvPr/>
          </p:nvSpPr>
          <p:spPr>
            <a:xfrm>
              <a:off x="4402601" y="1039830"/>
              <a:ext cx="29237" cy="138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cxnSp>
          <p:nvCxnSpPr>
            <p:cNvPr id="35" name="Straight Arrow Connector 34"/>
            <p:cNvCxnSpPr/>
            <p:nvPr/>
          </p:nvCxnSpPr>
          <p:spPr>
            <a:xfrm>
              <a:off x="4462796" y="973178"/>
              <a:ext cx="0" cy="274545"/>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8" idx="3"/>
            </p:cNvCxnSpPr>
            <p:nvPr/>
          </p:nvCxnSpPr>
          <p:spPr>
            <a:xfrm>
              <a:off x="586204" y="965242"/>
              <a:ext cx="3517140" cy="79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03343" y="996982"/>
              <a:ext cx="799740" cy="1396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103343" y="846220"/>
              <a:ext cx="792861" cy="1110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999" name="TextBox 45"/>
            <p:cNvSpPr txBox="1">
              <a:spLocks noChangeArrowheads="1"/>
            </p:cNvSpPr>
            <p:nvPr/>
          </p:nvSpPr>
          <p:spPr bwMode="auto">
            <a:xfrm>
              <a:off x="1457774" y="428012"/>
              <a:ext cx="1389592" cy="34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ts val="1000"/>
                </a:lnSpc>
              </a:pPr>
              <a:r>
                <a:rPr lang="en-US" altLang="en-US" sz="900">
                  <a:solidFill>
                    <a:srgbClr val="000000"/>
                  </a:solidFill>
                  <a:cs typeface="Times New Roman" pitchFamily="18" charset="0"/>
                </a:rPr>
                <a:t>Optics hutch: 500k/construct</a:t>
              </a:r>
              <a:endParaRPr lang="en-US" altLang="en-US" sz="1200">
                <a:latin typeface="Times New Roman" pitchFamily="18" charset="0"/>
                <a:cs typeface="Times New Roman" pitchFamily="18" charset="0"/>
              </a:endParaRPr>
            </a:p>
          </p:txBody>
        </p:sp>
        <p:sp>
          <p:nvSpPr>
            <p:cNvPr id="41000" name="TextBox 46"/>
            <p:cNvSpPr txBox="1">
              <a:spLocks noChangeArrowheads="1"/>
            </p:cNvSpPr>
            <p:nvPr/>
          </p:nvSpPr>
          <p:spPr bwMode="auto">
            <a:xfrm>
              <a:off x="4149131" y="351815"/>
              <a:ext cx="1600094" cy="34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ts val="1000"/>
                </a:lnSpc>
              </a:pPr>
              <a:r>
                <a:rPr lang="en-US" altLang="en-US" sz="900">
                  <a:solidFill>
                    <a:srgbClr val="000000"/>
                  </a:solidFill>
                  <a:cs typeface="Times New Roman" pitchFamily="18" charset="0"/>
                </a:rPr>
                <a:t>Experimental hutch: 700k/construct</a:t>
              </a:r>
              <a:endParaRPr lang="en-US" altLang="en-US" sz="1200">
                <a:latin typeface="Times New Roman" pitchFamily="18" charset="0"/>
                <a:cs typeface="Times New Roman" pitchFamily="18" charset="0"/>
              </a:endParaRPr>
            </a:p>
          </p:txBody>
        </p:sp>
        <p:sp>
          <p:nvSpPr>
            <p:cNvPr id="41001" name="TextBox 47"/>
            <p:cNvSpPr txBox="1">
              <a:spLocks noChangeArrowheads="1"/>
            </p:cNvSpPr>
            <p:nvPr/>
          </p:nvSpPr>
          <p:spPr bwMode="auto">
            <a:xfrm>
              <a:off x="3217862" y="6713"/>
              <a:ext cx="552465" cy="34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lnSpc>
                  <a:spcPts val="800"/>
                </a:lnSpc>
              </a:pPr>
              <a:r>
                <a:rPr lang="en-US" altLang="en-US" sz="900" b="1">
                  <a:solidFill>
                    <a:srgbClr val="000000"/>
                  </a:solidFill>
                  <a:cs typeface="Times New Roman" pitchFamily="18" charset="0"/>
                </a:rPr>
                <a:t>Ion</a:t>
              </a:r>
              <a:br>
                <a:rPr lang="en-US" altLang="en-US" sz="900" b="1">
                  <a:solidFill>
                    <a:srgbClr val="000000"/>
                  </a:solidFill>
                  <a:cs typeface="Times New Roman" pitchFamily="18" charset="0"/>
                </a:rPr>
              </a:br>
              <a:r>
                <a:rPr lang="en-US" altLang="en-US" sz="900" b="1">
                  <a:solidFill>
                    <a:srgbClr val="000000"/>
                  </a:solidFill>
                  <a:cs typeface="Times New Roman" pitchFamily="18" charset="0"/>
                </a:rPr>
                <a:t>Source</a:t>
              </a:r>
              <a:endParaRPr lang="en-US" altLang="en-US" sz="1200">
                <a:latin typeface="Times New Roman" pitchFamily="18" charset="0"/>
                <a:cs typeface="Times New Roman" pitchFamily="18" charset="0"/>
              </a:endParaRPr>
            </a:p>
          </p:txBody>
        </p:sp>
        <p:sp>
          <p:nvSpPr>
            <p:cNvPr id="42" name="Rounded Rectangle 41"/>
            <p:cNvSpPr/>
            <p:nvPr/>
          </p:nvSpPr>
          <p:spPr>
            <a:xfrm>
              <a:off x="1205358" y="811307"/>
              <a:ext cx="94594" cy="263437"/>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43" name="Rounded Rectangle 42"/>
            <p:cNvSpPr/>
            <p:nvPr/>
          </p:nvSpPr>
          <p:spPr>
            <a:xfrm>
              <a:off x="1069488" y="806545"/>
              <a:ext cx="94592" cy="261850"/>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sp>
          <p:nvSpPr>
            <p:cNvPr id="41004" name="TextBox 52"/>
            <p:cNvSpPr txBox="1">
              <a:spLocks noChangeArrowheads="1"/>
            </p:cNvSpPr>
            <p:nvPr/>
          </p:nvSpPr>
          <p:spPr bwMode="auto">
            <a:xfrm>
              <a:off x="93282" y="1682177"/>
              <a:ext cx="766339" cy="24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600"/>
                </a:lnSpc>
              </a:pPr>
              <a:r>
                <a:rPr lang="en-US" altLang="en-US" sz="700">
                  <a:solidFill>
                    <a:srgbClr val="000000"/>
                  </a:solidFill>
                  <a:cs typeface="Times New Roman" pitchFamily="18" charset="0"/>
                </a:rPr>
                <a:t>Masks and collimators</a:t>
              </a:r>
              <a:endParaRPr lang="en-US" altLang="en-US" sz="1200">
                <a:latin typeface="Times New Roman" pitchFamily="18" charset="0"/>
                <a:cs typeface="Times New Roman" pitchFamily="18" charset="0"/>
              </a:endParaRPr>
            </a:p>
          </p:txBody>
        </p:sp>
        <p:sp>
          <p:nvSpPr>
            <p:cNvPr id="41005" name="TextBox 53"/>
            <p:cNvSpPr txBox="1">
              <a:spLocks noChangeArrowheads="1"/>
            </p:cNvSpPr>
            <p:nvPr/>
          </p:nvSpPr>
          <p:spPr bwMode="auto">
            <a:xfrm>
              <a:off x="640815" y="1626830"/>
              <a:ext cx="553085" cy="24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600"/>
                </a:lnSpc>
              </a:pPr>
              <a:r>
                <a:rPr lang="en-US" altLang="en-US" sz="700">
                  <a:solidFill>
                    <a:srgbClr val="000000"/>
                  </a:solidFill>
                  <a:cs typeface="Times New Roman" pitchFamily="18" charset="0"/>
                </a:rPr>
                <a:t>Filters and slits</a:t>
              </a:r>
              <a:endParaRPr lang="en-US" altLang="en-US" sz="1200">
                <a:latin typeface="Times New Roman" pitchFamily="18" charset="0"/>
                <a:cs typeface="Times New Roman" pitchFamily="18" charset="0"/>
              </a:endParaRPr>
            </a:p>
          </p:txBody>
        </p:sp>
        <p:cxnSp>
          <p:nvCxnSpPr>
            <p:cNvPr id="46" name="Straight Arrow Connector 45"/>
            <p:cNvCxnSpPr>
              <a:stCxn id="40977" idx="0"/>
            </p:cNvCxnSpPr>
            <p:nvPr/>
          </p:nvCxnSpPr>
          <p:spPr>
            <a:xfrm flipH="1" flipV="1">
              <a:off x="2598454" y="1120765"/>
              <a:ext cx="149629" cy="53322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0975" idx="0"/>
            </p:cNvCxnSpPr>
            <p:nvPr/>
          </p:nvCxnSpPr>
          <p:spPr>
            <a:xfrm flipV="1">
              <a:off x="1982740" y="1120765"/>
              <a:ext cx="130710" cy="38404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1344668" y="1120765"/>
              <a:ext cx="177146" cy="67446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1005" idx="0"/>
            </p:cNvCxnSpPr>
            <p:nvPr/>
          </p:nvCxnSpPr>
          <p:spPr>
            <a:xfrm flipV="1">
              <a:off x="918140" y="1096961"/>
              <a:ext cx="321616" cy="53004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1004" idx="0"/>
            </p:cNvCxnSpPr>
            <p:nvPr/>
          </p:nvCxnSpPr>
          <p:spPr>
            <a:xfrm flipV="1">
              <a:off x="476132" y="1089026"/>
              <a:ext cx="632913" cy="59352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3506547" y="1162027"/>
              <a:ext cx="36118" cy="46339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4103343" y="1436573"/>
              <a:ext cx="27518" cy="2205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4462796" y="1247723"/>
              <a:ext cx="101473" cy="76174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4903083" y="1215984"/>
              <a:ext cx="53317" cy="52052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5551476" y="1162027"/>
              <a:ext cx="0" cy="57448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Sun 55"/>
            <p:cNvSpPr/>
            <p:nvPr/>
          </p:nvSpPr>
          <p:spPr>
            <a:xfrm>
              <a:off x="4031109" y="922395"/>
              <a:ext cx="99753" cy="99979"/>
            </a:xfrm>
            <a:prstGeom prst="su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5000"/>
                </a:lnSpc>
                <a:spcAft>
                  <a:spcPts val="1000"/>
                </a:spcAft>
              </a:pPr>
              <a:r>
                <a:rPr lang="en-US" altLang="en-US" sz="1100">
                  <a:solidFill>
                    <a:srgbClr val="FFFFFF"/>
                  </a:solidFill>
                  <a:cs typeface="Times New Roman" pitchFamily="18" charset="0"/>
                </a:rPr>
                <a:t> </a:t>
              </a:r>
              <a:endParaRPr lang="en-US" altLang="en-US" sz="1100">
                <a:solidFill>
                  <a:srgbClr val="FFFFFF"/>
                </a:solidFill>
                <a:ea typeface="Calibri" pitchFamily="34" charset="0"/>
              </a:endParaRPr>
            </a:p>
          </p:txBody>
        </p:sp>
      </p:grpSp>
      <p:sp>
        <p:nvSpPr>
          <p:cNvPr id="57" name="Rounded Rectangular Callout 56"/>
          <p:cNvSpPr/>
          <p:nvPr/>
        </p:nvSpPr>
        <p:spPr>
          <a:xfrm>
            <a:off x="6227763" y="1981200"/>
            <a:ext cx="2535237" cy="3155950"/>
          </a:xfrm>
          <a:prstGeom prst="wedgeRoundRectCallout">
            <a:avLst>
              <a:gd name="adj1" fmla="val -76650"/>
              <a:gd name="adj2" fmla="val -35972"/>
              <a:gd name="adj3" fmla="val 16667"/>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a typeface="ＭＳ Ｐゴシック" charset="0"/>
            </a:endParaRPr>
          </a:p>
        </p:txBody>
      </p:sp>
    </p:spTree>
    <p:extLst>
      <p:ext uri="{BB962C8B-B14F-4D97-AF65-F5344CB8AC3E}">
        <p14:creationId xmlns:p14="http://schemas.microsoft.com/office/powerpoint/2010/main" val="59080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High-Energy Ions</a:t>
            </a:r>
          </a:p>
        </p:txBody>
      </p:sp>
      <p:sp>
        <p:nvSpPr>
          <p:cNvPr id="5" name="Slide Number Placeholder 4"/>
          <p:cNvSpPr>
            <a:spLocks noGrp="1"/>
          </p:cNvSpPr>
          <p:nvPr>
            <p:ph type="sldNum" sz="quarter" idx="12"/>
          </p:nvPr>
        </p:nvSpPr>
        <p:spPr/>
        <p:txBody>
          <a:bodyPr/>
          <a:lstStyle/>
          <a:p>
            <a:fld id="{BC545FC4-4992-4C8C-8BA2-9A8EFB8494E2}" type="slidenum">
              <a:rPr lang="en-US" altLang="en-US" smtClean="0"/>
              <a:pPr/>
              <a:t>2</a:t>
            </a:fld>
            <a:endParaRPr lang="en-US" altLang="en-US"/>
          </a:p>
        </p:txBody>
      </p:sp>
      <p:sp>
        <p:nvSpPr>
          <p:cNvPr id="6" name="Rectangle 5"/>
          <p:cNvSpPr/>
          <p:nvPr/>
        </p:nvSpPr>
        <p:spPr>
          <a:xfrm>
            <a:off x="457200" y="804652"/>
            <a:ext cx="8063345" cy="2523768"/>
          </a:xfrm>
          <a:prstGeom prst="rect">
            <a:avLst/>
          </a:prstGeom>
        </p:spPr>
        <p:txBody>
          <a:bodyPr wrap="square">
            <a:spAutoFit/>
          </a:bodyPr>
          <a:lstStyle/>
          <a:p>
            <a:pPr marL="285750" indent="-285750">
              <a:buFont typeface="Wingdings" panose="05000000000000000000" pitchFamily="2" charset="2"/>
              <a:buChar char="§"/>
            </a:pPr>
            <a:r>
              <a:rPr lang="en-US" altLang="en-US" sz="2200" b="1" dirty="0">
                <a:solidFill>
                  <a:schemeClr val="tx2"/>
                </a:solidFill>
                <a:latin typeface="Trebuchet MS" pitchFamily="34" charset="0"/>
              </a:rPr>
              <a:t>Simulate Fission Fragment Damage (Fuels)</a:t>
            </a:r>
          </a:p>
          <a:p>
            <a:pPr marL="457200" lvl="2" indent="-182880">
              <a:buFont typeface="Wingdings" pitchFamily="2" charset="2"/>
              <a:buChar char="§"/>
            </a:pPr>
            <a:r>
              <a:rPr lang="en-US" altLang="en-US" sz="1700" dirty="0">
                <a:solidFill>
                  <a:srgbClr val="000000"/>
                </a:solidFill>
              </a:rPr>
              <a:t>Each fission reaction produces ~200 MeV energy</a:t>
            </a:r>
          </a:p>
          <a:p>
            <a:pPr marL="914400" lvl="3" indent="-182880">
              <a:buFont typeface="Wingdings" pitchFamily="2" charset="2"/>
              <a:buChar char="§"/>
            </a:pPr>
            <a:r>
              <a:rPr lang="en-US" altLang="zh-CN" sz="1700" dirty="0">
                <a:solidFill>
                  <a:srgbClr val="000000"/>
                </a:solidFill>
              </a:rPr>
              <a:t>2~3 neutron: ~4.8 MeV</a:t>
            </a:r>
          </a:p>
          <a:p>
            <a:pPr marL="914400" lvl="3" indent="-182880">
              <a:buFont typeface="Wingdings" pitchFamily="2" charset="2"/>
              <a:buChar char="§"/>
            </a:pPr>
            <a:r>
              <a:rPr lang="en-US" altLang="zh-CN" sz="1700" dirty="0">
                <a:solidFill>
                  <a:srgbClr val="000000"/>
                </a:solidFill>
              </a:rPr>
              <a:t>Prompt gamma: ~7 MeV</a:t>
            </a:r>
          </a:p>
          <a:p>
            <a:pPr marL="914400" lvl="3" indent="-182880">
              <a:buFont typeface="Wingdings" pitchFamily="2" charset="2"/>
              <a:buChar char="§"/>
            </a:pPr>
            <a:r>
              <a:rPr lang="en-US" altLang="zh-CN" sz="1700" dirty="0">
                <a:solidFill>
                  <a:srgbClr val="000000"/>
                </a:solidFill>
              </a:rPr>
              <a:t>Delayed energy (decays): ~ 19 MeV</a:t>
            </a:r>
          </a:p>
          <a:p>
            <a:pPr marL="914400" lvl="3" indent="-182880">
              <a:buFont typeface="Wingdings" pitchFamily="2" charset="2"/>
              <a:buChar char="§"/>
            </a:pPr>
            <a:r>
              <a:rPr lang="en-US" altLang="en-US" sz="1700" dirty="0">
                <a:solidFill>
                  <a:srgbClr val="000000"/>
                </a:solidFill>
              </a:rPr>
              <a:t>2 Fission fragments: ~169 MeV (major source of radiation effects in fuels)</a:t>
            </a:r>
          </a:p>
          <a:p>
            <a:pPr marL="457200" lvl="2" indent="-182880">
              <a:buFont typeface="Wingdings" pitchFamily="2" charset="2"/>
              <a:buChar char="§"/>
            </a:pPr>
            <a:r>
              <a:rPr lang="en-US" altLang="en-US" sz="1700" b="1" dirty="0">
                <a:solidFill>
                  <a:srgbClr val="000000"/>
                </a:solidFill>
              </a:rPr>
              <a:t>Swift heavy ions replicate fission fragments (~100 MeV)</a:t>
            </a:r>
            <a:endParaRPr lang="en-US" altLang="zh-CN" sz="1700" b="1" dirty="0">
              <a:solidFill>
                <a:srgbClr val="000000"/>
              </a:solidFill>
            </a:endParaRPr>
          </a:p>
          <a:p>
            <a:pPr marL="457200" lvl="2" indent="-182880">
              <a:buFont typeface="Wingdings" pitchFamily="2" charset="2"/>
              <a:buChar char="§"/>
            </a:pPr>
            <a:r>
              <a:rPr lang="en-US" altLang="zh-CN" sz="1700" dirty="0">
                <a:solidFill>
                  <a:srgbClr val="000000"/>
                </a:solidFill>
              </a:rPr>
              <a:t>Applicable</a:t>
            </a:r>
            <a:r>
              <a:rPr lang="zh-CN" altLang="en-US" sz="1700" dirty="0">
                <a:solidFill>
                  <a:srgbClr val="000000"/>
                </a:solidFill>
              </a:rPr>
              <a:t> </a:t>
            </a:r>
            <a:r>
              <a:rPr lang="en-US" altLang="zh-CN" sz="1700" dirty="0">
                <a:solidFill>
                  <a:srgbClr val="000000"/>
                </a:solidFill>
              </a:rPr>
              <a:t>to</a:t>
            </a:r>
            <a:r>
              <a:rPr lang="zh-CN" altLang="en-US" sz="1700" dirty="0">
                <a:solidFill>
                  <a:srgbClr val="000000"/>
                </a:solidFill>
              </a:rPr>
              <a:t> </a:t>
            </a:r>
            <a:r>
              <a:rPr lang="en-US" altLang="zh-CN" sz="1700" dirty="0">
                <a:solidFill>
                  <a:srgbClr val="000000"/>
                </a:solidFill>
              </a:rPr>
              <a:t>already neutron-irradiated</a:t>
            </a:r>
            <a:r>
              <a:rPr lang="zh-CN" altLang="en-US" sz="1700" dirty="0">
                <a:solidFill>
                  <a:srgbClr val="000000"/>
                </a:solidFill>
              </a:rPr>
              <a:t> </a:t>
            </a:r>
            <a:r>
              <a:rPr lang="en-US" altLang="zh-CN" sz="1700" dirty="0">
                <a:solidFill>
                  <a:srgbClr val="000000"/>
                </a:solidFill>
              </a:rPr>
              <a:t>fuel</a:t>
            </a:r>
            <a:r>
              <a:rPr lang="zh-CN" altLang="en-US" sz="1700" dirty="0">
                <a:solidFill>
                  <a:srgbClr val="000000"/>
                </a:solidFill>
              </a:rPr>
              <a:t> </a:t>
            </a:r>
            <a:r>
              <a:rPr lang="en-US" altLang="zh-CN" sz="1700" dirty="0">
                <a:solidFill>
                  <a:srgbClr val="000000"/>
                </a:solidFill>
              </a:rPr>
              <a:t>to</a:t>
            </a:r>
            <a:r>
              <a:rPr lang="zh-CN" altLang="en-US" sz="1700" dirty="0">
                <a:solidFill>
                  <a:srgbClr val="000000"/>
                </a:solidFill>
              </a:rPr>
              <a:t> </a:t>
            </a:r>
            <a:r>
              <a:rPr lang="en-US" altLang="zh-CN" sz="1700" dirty="0">
                <a:solidFill>
                  <a:srgbClr val="000000"/>
                </a:solidFill>
              </a:rPr>
              <a:t>achieve</a:t>
            </a:r>
            <a:r>
              <a:rPr lang="zh-CN" altLang="en-US" sz="1700" dirty="0">
                <a:solidFill>
                  <a:srgbClr val="000000"/>
                </a:solidFill>
              </a:rPr>
              <a:t> </a:t>
            </a:r>
            <a:r>
              <a:rPr lang="en-US" altLang="zh-CN" sz="1700" dirty="0">
                <a:solidFill>
                  <a:srgbClr val="000000"/>
                </a:solidFill>
              </a:rPr>
              <a:t>higher</a:t>
            </a:r>
            <a:r>
              <a:rPr lang="zh-CN" altLang="en-US" sz="1700" dirty="0">
                <a:solidFill>
                  <a:srgbClr val="000000"/>
                </a:solidFill>
              </a:rPr>
              <a:t> </a:t>
            </a:r>
            <a:r>
              <a:rPr lang="en-US" altLang="zh-CN" sz="1700" dirty="0">
                <a:solidFill>
                  <a:srgbClr val="000000"/>
                </a:solidFill>
              </a:rPr>
              <a:t>burnup</a:t>
            </a:r>
            <a:r>
              <a:rPr lang="zh-CN" altLang="en-US" sz="1700" dirty="0">
                <a:solidFill>
                  <a:srgbClr val="000000"/>
                </a:solidFill>
              </a:rPr>
              <a:t> </a:t>
            </a:r>
            <a:r>
              <a:rPr lang="en-US" altLang="zh-CN" sz="1700" dirty="0">
                <a:solidFill>
                  <a:srgbClr val="000000"/>
                </a:solidFill>
              </a:rPr>
              <a:t>level</a:t>
            </a:r>
          </a:p>
          <a:p>
            <a:pPr marL="457200" lvl="2" indent="-182880">
              <a:buFont typeface="Wingdings" pitchFamily="2" charset="2"/>
              <a:buChar char="§"/>
            </a:pPr>
            <a:r>
              <a:rPr lang="en-US" altLang="zh-CN" sz="1700" dirty="0">
                <a:solidFill>
                  <a:srgbClr val="000000"/>
                </a:solidFill>
              </a:rPr>
              <a:t>Implant gaseous/solid fission products</a:t>
            </a:r>
          </a:p>
        </p:txBody>
      </p:sp>
      <p:pic>
        <p:nvPicPr>
          <p:cNvPr id="7" name="Picture 6"/>
          <p:cNvPicPr>
            <a:picLocks noChangeAspect="1"/>
          </p:cNvPicPr>
          <p:nvPr/>
        </p:nvPicPr>
        <p:blipFill>
          <a:blip r:embed="rId3"/>
          <a:stretch>
            <a:fillRect/>
          </a:stretch>
        </p:blipFill>
        <p:spPr>
          <a:xfrm>
            <a:off x="1223196" y="3417865"/>
            <a:ext cx="6981465" cy="2998583"/>
          </a:xfrm>
          <a:prstGeom prst="rect">
            <a:avLst/>
          </a:prstGeom>
        </p:spPr>
      </p:pic>
      <p:sp>
        <p:nvSpPr>
          <p:cNvPr id="8" name="Rectangle 7"/>
          <p:cNvSpPr/>
          <p:nvPr/>
        </p:nvSpPr>
        <p:spPr>
          <a:xfrm>
            <a:off x="672398" y="6285643"/>
            <a:ext cx="3608657" cy="2616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a:solidFill>
                  <a:srgbClr val="000000"/>
                </a:solidFill>
              </a:rPr>
              <a:t>https://www.nuclear-power.net/nuclear-power/fission/</a:t>
            </a:r>
          </a:p>
        </p:txBody>
      </p:sp>
    </p:spTree>
    <p:extLst>
      <p:ext uri="{BB962C8B-B14F-4D97-AF65-F5344CB8AC3E}">
        <p14:creationId xmlns:p14="http://schemas.microsoft.com/office/powerpoint/2010/main" val="175600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Effects in Nuclear Materials</a:t>
            </a:r>
          </a:p>
        </p:txBody>
      </p:sp>
      <p:sp>
        <p:nvSpPr>
          <p:cNvPr id="5" name="Slide Number Placeholder 4"/>
          <p:cNvSpPr>
            <a:spLocks noGrp="1"/>
          </p:cNvSpPr>
          <p:nvPr>
            <p:ph type="sldNum" sz="quarter" idx="12"/>
          </p:nvPr>
        </p:nvSpPr>
        <p:spPr/>
        <p:txBody>
          <a:bodyPr/>
          <a:lstStyle/>
          <a:p>
            <a:fld id="{BC545FC4-4992-4C8C-8BA2-9A8EFB8494E2}" type="slidenum">
              <a:rPr lang="en-US" altLang="en-US" smtClean="0"/>
              <a:pPr/>
              <a:t>3</a:t>
            </a:fld>
            <a:endParaRPr lang="en-US" altLang="en-US"/>
          </a:p>
        </p:txBody>
      </p:sp>
      <p:sp>
        <p:nvSpPr>
          <p:cNvPr id="8" name="Rectangle 7"/>
          <p:cNvSpPr/>
          <p:nvPr/>
        </p:nvSpPr>
        <p:spPr>
          <a:xfrm>
            <a:off x="316078" y="1001230"/>
            <a:ext cx="5428017" cy="2292935"/>
          </a:xfrm>
          <a:prstGeom prst="rect">
            <a:avLst/>
          </a:prstGeom>
        </p:spPr>
        <p:txBody>
          <a:bodyPr wrap="square">
            <a:spAutoFit/>
          </a:bodyPr>
          <a:lstStyle/>
          <a:p>
            <a:pPr marL="285750" indent="-285750">
              <a:buFont typeface="Wingdings" panose="05000000000000000000" pitchFamily="2" charset="2"/>
              <a:buChar char="§"/>
            </a:pPr>
            <a:r>
              <a:rPr lang="en-US" altLang="en-US" sz="2200" b="1" dirty="0">
                <a:solidFill>
                  <a:schemeClr val="tx2"/>
                </a:solidFill>
                <a:latin typeface="Trebuchet MS" pitchFamily="34" charset="0"/>
              </a:rPr>
              <a:t>Radiation Effects in Nuclear Fuels</a:t>
            </a:r>
          </a:p>
          <a:p>
            <a:pPr marL="457200" lvl="2" indent="-182880">
              <a:buFont typeface="Wingdings" pitchFamily="2" charset="2"/>
              <a:buChar char="§"/>
            </a:pPr>
            <a:r>
              <a:rPr lang="en-US" altLang="en-US" sz="1700" dirty="0">
                <a:solidFill>
                  <a:srgbClr val="000000"/>
                </a:solidFill>
              </a:rPr>
              <a:t>Major origin: fission fragments with ~100 MeV energy</a:t>
            </a:r>
          </a:p>
          <a:p>
            <a:pPr marL="457200" lvl="2" indent="-182880">
              <a:buFont typeface="Wingdings" pitchFamily="2" charset="2"/>
              <a:buChar char="§"/>
            </a:pPr>
            <a:r>
              <a:rPr lang="en-US" altLang="zh-CN" sz="1700" dirty="0">
                <a:solidFill>
                  <a:srgbClr val="000000"/>
                </a:solidFill>
              </a:rPr>
              <a:t>Energy deposition of fission fragments</a:t>
            </a:r>
          </a:p>
          <a:p>
            <a:pPr marL="914400" lvl="3" indent="-182880">
              <a:buFont typeface="Wingdings" pitchFamily="2" charset="2"/>
              <a:buChar char="§"/>
            </a:pPr>
            <a:r>
              <a:rPr lang="en-US" altLang="zh-CN" sz="1400" dirty="0">
                <a:solidFill>
                  <a:srgbClr val="000000"/>
                </a:solidFill>
              </a:rPr>
              <a:t>Point defects accumulation (dislocations, voids, etc.)</a:t>
            </a:r>
          </a:p>
          <a:p>
            <a:pPr marL="914400" lvl="3" indent="-182880">
              <a:buFont typeface="Wingdings" pitchFamily="2" charset="2"/>
              <a:buChar char="§"/>
            </a:pPr>
            <a:r>
              <a:rPr lang="en-US" altLang="zh-CN" sz="1400" dirty="0" err="1">
                <a:solidFill>
                  <a:srgbClr val="000000"/>
                </a:solidFill>
              </a:rPr>
              <a:t>Amorphization</a:t>
            </a:r>
            <a:r>
              <a:rPr lang="en-US" altLang="zh-CN" sz="1400" dirty="0">
                <a:solidFill>
                  <a:srgbClr val="000000"/>
                </a:solidFill>
              </a:rPr>
              <a:t> and decomposition</a:t>
            </a:r>
          </a:p>
          <a:p>
            <a:pPr marL="914400" lvl="3" indent="-182880">
              <a:buFont typeface="Wingdings" pitchFamily="2" charset="2"/>
              <a:buChar char="§"/>
            </a:pPr>
            <a:r>
              <a:rPr lang="en-US" altLang="zh-CN" sz="1400" dirty="0">
                <a:solidFill>
                  <a:srgbClr val="000000"/>
                </a:solidFill>
              </a:rPr>
              <a:t>Grain subdivision</a:t>
            </a:r>
          </a:p>
          <a:p>
            <a:pPr marL="457200" lvl="2" indent="-182880">
              <a:buFont typeface="Wingdings" pitchFamily="2" charset="2"/>
              <a:buChar char="§"/>
            </a:pPr>
            <a:r>
              <a:rPr lang="en-US" altLang="zh-CN" sz="1700" dirty="0">
                <a:solidFill>
                  <a:srgbClr val="000000"/>
                </a:solidFill>
              </a:rPr>
              <a:t>Accumulation of stopped fission fragments</a:t>
            </a:r>
          </a:p>
          <a:p>
            <a:pPr marL="914400" lvl="3" indent="-182880">
              <a:buFont typeface="Wingdings" pitchFamily="2" charset="2"/>
              <a:buChar char="§"/>
            </a:pPr>
            <a:r>
              <a:rPr lang="en-US" altLang="zh-CN" sz="1400" dirty="0">
                <a:solidFill>
                  <a:srgbClr val="000000"/>
                </a:solidFill>
              </a:rPr>
              <a:t>Fission gas bubbles</a:t>
            </a:r>
          </a:p>
          <a:p>
            <a:pPr marL="914400" lvl="3" indent="-182880">
              <a:buFont typeface="Wingdings" pitchFamily="2" charset="2"/>
              <a:buChar char="§"/>
            </a:pPr>
            <a:r>
              <a:rPr lang="en-US" altLang="zh-CN" sz="1400" dirty="0">
                <a:solidFill>
                  <a:srgbClr val="000000"/>
                </a:solidFill>
              </a:rPr>
              <a:t>Secondary phases and solid solution (solid fission products)</a:t>
            </a:r>
          </a:p>
        </p:txBody>
      </p:sp>
      <p:sp>
        <p:nvSpPr>
          <p:cNvPr id="9" name="Rectangle 8"/>
          <p:cNvSpPr/>
          <p:nvPr/>
        </p:nvSpPr>
        <p:spPr>
          <a:xfrm>
            <a:off x="3847275" y="3790692"/>
            <a:ext cx="5296725" cy="2416046"/>
          </a:xfrm>
          <a:prstGeom prst="rect">
            <a:avLst/>
          </a:prstGeom>
        </p:spPr>
        <p:txBody>
          <a:bodyPr wrap="square">
            <a:spAutoFit/>
          </a:bodyPr>
          <a:lstStyle/>
          <a:p>
            <a:pPr marL="285750" indent="-285750">
              <a:buFont typeface="Wingdings" panose="05000000000000000000" pitchFamily="2" charset="2"/>
              <a:buChar char="§"/>
            </a:pPr>
            <a:r>
              <a:rPr lang="en-US" altLang="en-US" sz="2200" b="1" dirty="0">
                <a:solidFill>
                  <a:schemeClr val="tx2"/>
                </a:solidFill>
                <a:latin typeface="Trebuchet MS" pitchFamily="34" charset="0"/>
              </a:rPr>
              <a:t>Radiation Effects in Structural Materials</a:t>
            </a:r>
          </a:p>
          <a:p>
            <a:pPr marL="457200" lvl="2" indent="-182880">
              <a:buFont typeface="Wingdings" pitchFamily="2" charset="2"/>
              <a:buChar char="§"/>
            </a:pPr>
            <a:r>
              <a:rPr lang="en-US" altLang="en-US" sz="1700" dirty="0">
                <a:solidFill>
                  <a:srgbClr val="000000"/>
                </a:solidFill>
              </a:rPr>
              <a:t>Major origin: neutrons</a:t>
            </a:r>
          </a:p>
          <a:p>
            <a:pPr marL="457200" lvl="2" indent="-182880">
              <a:buFont typeface="Wingdings" pitchFamily="2" charset="2"/>
              <a:buChar char="§"/>
            </a:pPr>
            <a:r>
              <a:rPr lang="en-US" altLang="zh-CN" sz="1700" dirty="0">
                <a:solidFill>
                  <a:srgbClr val="000000"/>
                </a:solidFill>
              </a:rPr>
              <a:t>Energy deposition of neutrons/secondary ions</a:t>
            </a:r>
          </a:p>
          <a:p>
            <a:pPr marL="914400" lvl="3" indent="-182880">
              <a:buFont typeface="Wingdings" pitchFamily="2" charset="2"/>
              <a:buChar char="§"/>
            </a:pPr>
            <a:r>
              <a:rPr lang="en-US" altLang="zh-CN" sz="1400" dirty="0">
                <a:solidFill>
                  <a:srgbClr val="000000"/>
                </a:solidFill>
              </a:rPr>
              <a:t>Point defects accumulation (dislocations, voids, etc.)</a:t>
            </a:r>
          </a:p>
          <a:p>
            <a:pPr marL="914400" lvl="3" indent="-182880">
              <a:buFont typeface="Wingdings" pitchFamily="2" charset="2"/>
              <a:buChar char="§"/>
            </a:pPr>
            <a:r>
              <a:rPr lang="en-US" altLang="zh-CN" sz="1400" dirty="0" err="1">
                <a:solidFill>
                  <a:srgbClr val="000000"/>
                </a:solidFill>
              </a:rPr>
              <a:t>Amorphization</a:t>
            </a:r>
            <a:r>
              <a:rPr lang="en-US" altLang="zh-CN" sz="1400" dirty="0">
                <a:solidFill>
                  <a:srgbClr val="000000"/>
                </a:solidFill>
              </a:rPr>
              <a:t> and decomposition</a:t>
            </a:r>
          </a:p>
          <a:p>
            <a:pPr marL="914400" lvl="3" indent="-182880">
              <a:buFont typeface="Wingdings" pitchFamily="2" charset="2"/>
              <a:buChar char="§"/>
            </a:pPr>
            <a:r>
              <a:rPr lang="en-US" altLang="zh-CN" sz="1400" dirty="0">
                <a:solidFill>
                  <a:srgbClr val="000000"/>
                </a:solidFill>
              </a:rPr>
              <a:t>Grain subdivision</a:t>
            </a:r>
          </a:p>
          <a:p>
            <a:pPr marL="457200" lvl="2" indent="-182880">
              <a:buFont typeface="Wingdings" pitchFamily="2" charset="2"/>
              <a:buChar char="§"/>
            </a:pPr>
            <a:r>
              <a:rPr lang="en-US" altLang="zh-CN" sz="1700" dirty="0">
                <a:solidFill>
                  <a:srgbClr val="000000"/>
                </a:solidFill>
              </a:rPr>
              <a:t>Neutron induced nuclear reactions</a:t>
            </a:r>
          </a:p>
          <a:p>
            <a:pPr marL="914400" lvl="3" indent="-182880">
              <a:buFont typeface="Wingdings" pitchFamily="2" charset="2"/>
              <a:buChar char="§"/>
            </a:pPr>
            <a:r>
              <a:rPr lang="en-US" altLang="zh-CN" sz="1400" dirty="0">
                <a:solidFill>
                  <a:srgbClr val="000000"/>
                </a:solidFill>
              </a:rPr>
              <a:t>He bubbles</a:t>
            </a:r>
          </a:p>
        </p:txBody>
      </p:sp>
      <p:grpSp>
        <p:nvGrpSpPr>
          <p:cNvPr id="16" name="Group 15"/>
          <p:cNvGrpSpPr/>
          <p:nvPr/>
        </p:nvGrpSpPr>
        <p:grpSpPr>
          <a:xfrm>
            <a:off x="5241471" y="904115"/>
            <a:ext cx="3753304" cy="2882126"/>
            <a:chOff x="5241471" y="904115"/>
            <a:chExt cx="3753304" cy="2882126"/>
          </a:xfrm>
        </p:grpSpPr>
        <p:pic>
          <p:nvPicPr>
            <p:cNvPr id="10" name="Picture 9"/>
            <p:cNvPicPr>
              <a:picLocks noChangeAspect="1"/>
            </p:cNvPicPr>
            <p:nvPr/>
          </p:nvPicPr>
          <p:blipFill>
            <a:blip r:embed="rId3"/>
            <a:stretch>
              <a:fillRect/>
            </a:stretch>
          </p:blipFill>
          <p:spPr>
            <a:xfrm>
              <a:off x="5893724" y="904115"/>
              <a:ext cx="2793076" cy="2297351"/>
            </a:xfrm>
            <a:prstGeom prst="rect">
              <a:avLst/>
            </a:prstGeom>
          </p:spPr>
        </p:pic>
        <p:sp>
          <p:nvSpPr>
            <p:cNvPr id="11" name="TextBox 33"/>
            <p:cNvSpPr txBox="1">
              <a:spLocks noChangeArrowheads="1"/>
            </p:cNvSpPr>
            <p:nvPr/>
          </p:nvSpPr>
          <p:spPr bwMode="auto">
            <a:xfrm>
              <a:off x="5241471" y="3201466"/>
              <a:ext cx="37533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600" b="1" dirty="0"/>
                <a:t>HBS in in-pile irradiated UO2 featuring nanocrystalline grains and micro-pores [1]</a:t>
              </a:r>
              <a:endParaRPr lang="en-US" altLang="en-US" sz="1600" b="1" dirty="0">
                <a:solidFill>
                  <a:srgbClr val="FF0000"/>
                </a:solidFill>
              </a:endParaRPr>
            </a:p>
          </p:txBody>
        </p:sp>
      </p:grpSp>
      <p:sp>
        <p:nvSpPr>
          <p:cNvPr id="12" name="Rectangle 11"/>
          <p:cNvSpPr/>
          <p:nvPr/>
        </p:nvSpPr>
        <p:spPr>
          <a:xfrm>
            <a:off x="614207" y="6247394"/>
            <a:ext cx="3957793" cy="2616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a:solidFill>
                  <a:srgbClr val="000000"/>
                </a:solidFill>
              </a:rPr>
              <a:t>[1] T.J. </a:t>
            </a:r>
            <a:r>
              <a:rPr lang="fr-FR" sz="1100" dirty="0" err="1">
                <a:solidFill>
                  <a:srgbClr val="000000"/>
                </a:solidFill>
              </a:rPr>
              <a:t>Gerczak</a:t>
            </a:r>
            <a:r>
              <a:rPr lang="fr-FR" sz="1100" dirty="0">
                <a:solidFill>
                  <a:srgbClr val="000000"/>
                </a:solidFill>
              </a:rPr>
              <a:t> et al, JNM, 2018  [2] P.J. </a:t>
            </a:r>
            <a:r>
              <a:rPr lang="fr-FR" sz="1100" dirty="0" err="1">
                <a:solidFill>
                  <a:srgbClr val="000000"/>
                </a:solidFill>
              </a:rPr>
              <a:t>Maziasz</a:t>
            </a:r>
            <a:r>
              <a:rPr lang="fr-FR" sz="1100" dirty="0">
                <a:solidFill>
                  <a:srgbClr val="000000"/>
                </a:solidFill>
              </a:rPr>
              <a:t> et al, JNM, 1981</a:t>
            </a:r>
          </a:p>
        </p:txBody>
      </p:sp>
      <p:grpSp>
        <p:nvGrpSpPr>
          <p:cNvPr id="15" name="Group 14"/>
          <p:cNvGrpSpPr/>
          <p:nvPr/>
        </p:nvGrpSpPr>
        <p:grpSpPr>
          <a:xfrm>
            <a:off x="316078" y="3711950"/>
            <a:ext cx="3424649" cy="2306757"/>
            <a:chOff x="316078" y="3711950"/>
            <a:chExt cx="3424649" cy="2306757"/>
          </a:xfrm>
        </p:grpSpPr>
        <p:pic>
          <p:nvPicPr>
            <p:cNvPr id="13" name="Picture 12"/>
            <p:cNvPicPr>
              <a:picLocks noChangeAspect="1"/>
            </p:cNvPicPr>
            <p:nvPr/>
          </p:nvPicPr>
          <p:blipFill>
            <a:blip r:embed="rId4"/>
            <a:stretch>
              <a:fillRect/>
            </a:stretch>
          </p:blipFill>
          <p:spPr>
            <a:xfrm>
              <a:off x="457200" y="3711950"/>
              <a:ext cx="3165437" cy="1767408"/>
            </a:xfrm>
            <a:prstGeom prst="rect">
              <a:avLst/>
            </a:prstGeom>
          </p:spPr>
        </p:pic>
        <p:sp>
          <p:nvSpPr>
            <p:cNvPr id="14" name="TextBox 33"/>
            <p:cNvSpPr txBox="1">
              <a:spLocks noChangeArrowheads="1"/>
            </p:cNvSpPr>
            <p:nvPr/>
          </p:nvSpPr>
          <p:spPr bwMode="auto">
            <a:xfrm>
              <a:off x="316078" y="5433932"/>
              <a:ext cx="34246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600" b="1" dirty="0"/>
                <a:t>Secondary phases and He bubbles in in-pile irradiated SS316 [2]</a:t>
              </a:r>
              <a:endParaRPr lang="en-US" altLang="en-US" sz="1600" b="1" dirty="0">
                <a:solidFill>
                  <a:srgbClr val="FF0000"/>
                </a:solidFill>
              </a:endParaRPr>
            </a:p>
          </p:txBody>
        </p:sp>
      </p:grpSp>
    </p:spTree>
    <p:extLst>
      <p:ext uri="{BB962C8B-B14F-4D97-AF65-F5344CB8AC3E}">
        <p14:creationId xmlns:p14="http://schemas.microsoft.com/office/powerpoint/2010/main" val="1797948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66001"/>
            <a:ext cx="8229600" cy="481820"/>
          </a:xfrm>
        </p:spPr>
        <p:txBody>
          <a:bodyPr/>
          <a:lstStyle/>
          <a:p>
            <a:r>
              <a:rPr lang="en-US" dirty="0"/>
              <a:t>In-Pile Irradiation </a:t>
            </a:r>
            <a:r>
              <a:rPr lang="en-US" altLang="zh-CN" dirty="0"/>
              <a:t>VS</a:t>
            </a:r>
            <a:r>
              <a:rPr lang="en-US" dirty="0"/>
              <a:t> Ion I</a:t>
            </a:r>
            <a:r>
              <a:rPr lang="en-US" altLang="zh-CN" dirty="0"/>
              <a:t>on</a:t>
            </a:r>
            <a:r>
              <a:rPr lang="en-US" dirty="0"/>
              <a:t> Irradiation </a:t>
            </a:r>
          </a:p>
        </p:txBody>
      </p:sp>
      <p:sp>
        <p:nvSpPr>
          <p:cNvPr id="5" name="Slide Number Placeholder 4"/>
          <p:cNvSpPr>
            <a:spLocks noGrp="1"/>
          </p:cNvSpPr>
          <p:nvPr>
            <p:ph type="sldNum" sz="quarter" idx="12"/>
          </p:nvPr>
        </p:nvSpPr>
        <p:spPr/>
        <p:txBody>
          <a:bodyPr/>
          <a:lstStyle/>
          <a:p>
            <a:fld id="{BC545FC4-4992-4C8C-8BA2-9A8EFB8494E2}" type="slidenum">
              <a:rPr lang="en-US" altLang="en-US" smtClean="0"/>
              <a:pPr/>
              <a:t>4</a:t>
            </a:fld>
            <a:endParaRPr lang="en-US" altLang="en-US"/>
          </a:p>
        </p:txBody>
      </p:sp>
      <p:sp>
        <p:nvSpPr>
          <p:cNvPr id="12" name="Rectangle 11"/>
          <p:cNvSpPr/>
          <p:nvPr/>
        </p:nvSpPr>
        <p:spPr>
          <a:xfrm>
            <a:off x="253633" y="659819"/>
            <a:ext cx="8433165" cy="1908215"/>
          </a:xfrm>
          <a:prstGeom prst="rect">
            <a:avLst/>
          </a:prstGeom>
        </p:spPr>
        <p:txBody>
          <a:bodyPr wrap="square">
            <a:spAutoFit/>
          </a:bodyPr>
          <a:lstStyle/>
          <a:p>
            <a:pPr marL="285750" indent="-285750">
              <a:buFont typeface="Wingdings" panose="05000000000000000000" pitchFamily="2" charset="2"/>
              <a:buChar char="§"/>
            </a:pPr>
            <a:r>
              <a:rPr lang="en-US" altLang="en-US" sz="2200" b="1" dirty="0">
                <a:solidFill>
                  <a:schemeClr val="tx2"/>
                </a:solidFill>
                <a:latin typeface="Trebuchet MS" pitchFamily="34" charset="0"/>
              </a:rPr>
              <a:t>In-Pile Irradiation Tests</a:t>
            </a:r>
          </a:p>
          <a:p>
            <a:pPr marL="457200" lvl="2" indent="-182880">
              <a:buFont typeface="Wingdings" pitchFamily="2" charset="2"/>
              <a:buChar char="§"/>
            </a:pPr>
            <a:r>
              <a:rPr lang="en-US" altLang="zh-CN" sz="1600" dirty="0">
                <a:solidFill>
                  <a:srgbClr val="00B050"/>
                </a:solidFill>
              </a:rPr>
              <a:t>Advantages:</a:t>
            </a:r>
          </a:p>
          <a:p>
            <a:pPr marL="914400" lvl="3" indent="-182880">
              <a:buFont typeface="Wingdings" pitchFamily="2" charset="2"/>
              <a:buChar char="§"/>
            </a:pPr>
            <a:r>
              <a:rPr lang="en-US" altLang="zh-CN" sz="1600" dirty="0">
                <a:solidFill>
                  <a:srgbClr val="00B050"/>
                </a:solidFill>
              </a:rPr>
              <a:t>Simulate</a:t>
            </a:r>
            <a:r>
              <a:rPr lang="zh-CN" altLang="en-US" sz="1600" dirty="0">
                <a:solidFill>
                  <a:srgbClr val="00B050"/>
                </a:solidFill>
              </a:rPr>
              <a:t> </a:t>
            </a:r>
            <a:r>
              <a:rPr lang="en-US" altLang="zh-CN" sz="1600" dirty="0">
                <a:solidFill>
                  <a:srgbClr val="00B050"/>
                </a:solidFill>
              </a:rPr>
              <a:t>the</a:t>
            </a:r>
            <a:r>
              <a:rPr lang="zh-CN" altLang="en-US" sz="1600" dirty="0">
                <a:solidFill>
                  <a:srgbClr val="00B050"/>
                </a:solidFill>
              </a:rPr>
              <a:t> </a:t>
            </a:r>
            <a:r>
              <a:rPr lang="en-US" altLang="zh-CN" sz="1600" dirty="0">
                <a:solidFill>
                  <a:srgbClr val="00B050"/>
                </a:solidFill>
              </a:rPr>
              <a:t>real</a:t>
            </a:r>
            <a:r>
              <a:rPr lang="zh-CN" altLang="en-US" sz="1600" dirty="0">
                <a:solidFill>
                  <a:srgbClr val="00B050"/>
                </a:solidFill>
              </a:rPr>
              <a:t> </a:t>
            </a:r>
            <a:r>
              <a:rPr lang="en-US" altLang="zh-CN" sz="1600" dirty="0">
                <a:solidFill>
                  <a:srgbClr val="00B050"/>
                </a:solidFill>
              </a:rPr>
              <a:t>in-reactor</a:t>
            </a:r>
            <a:r>
              <a:rPr lang="zh-CN" altLang="en-US" sz="1600" dirty="0">
                <a:solidFill>
                  <a:srgbClr val="00B050"/>
                </a:solidFill>
              </a:rPr>
              <a:t> </a:t>
            </a:r>
            <a:r>
              <a:rPr lang="en-US" altLang="zh-CN" sz="1600" dirty="0">
                <a:solidFill>
                  <a:srgbClr val="00B050"/>
                </a:solidFill>
              </a:rPr>
              <a:t>operational</a:t>
            </a:r>
            <a:r>
              <a:rPr lang="zh-CN" altLang="en-US" sz="1600" dirty="0">
                <a:solidFill>
                  <a:srgbClr val="00B050"/>
                </a:solidFill>
              </a:rPr>
              <a:t> </a:t>
            </a:r>
            <a:r>
              <a:rPr lang="en-US" altLang="zh-CN" sz="1600" dirty="0">
                <a:solidFill>
                  <a:srgbClr val="00B050"/>
                </a:solidFill>
              </a:rPr>
              <a:t>environment:</a:t>
            </a:r>
            <a:r>
              <a:rPr lang="zh-CN" altLang="en-US" sz="1600" dirty="0">
                <a:solidFill>
                  <a:srgbClr val="00B050"/>
                </a:solidFill>
              </a:rPr>
              <a:t> </a:t>
            </a:r>
            <a:r>
              <a:rPr lang="en-US" altLang="zh-CN" sz="1600" dirty="0">
                <a:solidFill>
                  <a:srgbClr val="00B050"/>
                </a:solidFill>
              </a:rPr>
              <a:t>apple</a:t>
            </a:r>
            <a:r>
              <a:rPr lang="zh-CN" altLang="en-US" sz="1600" dirty="0">
                <a:solidFill>
                  <a:srgbClr val="00B050"/>
                </a:solidFill>
              </a:rPr>
              <a:t> </a:t>
            </a:r>
            <a:r>
              <a:rPr lang="en-US" altLang="zh-CN" sz="1600" dirty="0">
                <a:solidFill>
                  <a:srgbClr val="00B050"/>
                </a:solidFill>
              </a:rPr>
              <a:t>to</a:t>
            </a:r>
            <a:r>
              <a:rPr lang="zh-CN" altLang="en-US" sz="1600" dirty="0">
                <a:solidFill>
                  <a:srgbClr val="00B050"/>
                </a:solidFill>
              </a:rPr>
              <a:t> </a:t>
            </a:r>
            <a:r>
              <a:rPr lang="en-US" altLang="zh-CN" sz="1600" dirty="0">
                <a:solidFill>
                  <a:srgbClr val="00B050"/>
                </a:solidFill>
              </a:rPr>
              <a:t>apple</a:t>
            </a:r>
            <a:r>
              <a:rPr lang="zh-CN" altLang="en-US" sz="1600" dirty="0">
                <a:solidFill>
                  <a:srgbClr val="00B050"/>
                </a:solidFill>
              </a:rPr>
              <a:t> </a:t>
            </a:r>
            <a:r>
              <a:rPr lang="en-US" altLang="zh-CN" sz="1600" dirty="0">
                <a:solidFill>
                  <a:srgbClr val="00B050"/>
                </a:solidFill>
              </a:rPr>
              <a:t>comparison</a:t>
            </a:r>
          </a:p>
          <a:p>
            <a:pPr marL="914400" lvl="3" indent="-182880">
              <a:buFont typeface="Wingdings" pitchFamily="2" charset="2"/>
              <a:buChar char="§"/>
            </a:pPr>
            <a:r>
              <a:rPr lang="en-US" altLang="zh-CN" sz="1600" dirty="0">
                <a:solidFill>
                  <a:srgbClr val="00B050"/>
                </a:solidFill>
              </a:rPr>
              <a:t>Provide</a:t>
            </a:r>
            <a:r>
              <a:rPr lang="zh-CN" altLang="en-US" sz="1600" dirty="0">
                <a:solidFill>
                  <a:srgbClr val="00B050"/>
                </a:solidFill>
              </a:rPr>
              <a:t> </a:t>
            </a:r>
            <a:r>
              <a:rPr lang="en-US" altLang="zh-CN" sz="1600" dirty="0">
                <a:solidFill>
                  <a:srgbClr val="00B050"/>
                </a:solidFill>
              </a:rPr>
              <a:t>necessary</a:t>
            </a:r>
            <a:r>
              <a:rPr lang="zh-CN" altLang="en-US" sz="1600" dirty="0">
                <a:solidFill>
                  <a:srgbClr val="00B050"/>
                </a:solidFill>
              </a:rPr>
              <a:t> </a:t>
            </a:r>
            <a:r>
              <a:rPr lang="en-US" altLang="zh-CN" sz="1600" dirty="0">
                <a:solidFill>
                  <a:srgbClr val="00B050"/>
                </a:solidFill>
              </a:rPr>
              <a:t>data</a:t>
            </a:r>
            <a:r>
              <a:rPr lang="zh-CN" altLang="en-US" sz="1600" dirty="0">
                <a:solidFill>
                  <a:srgbClr val="00B050"/>
                </a:solidFill>
              </a:rPr>
              <a:t> </a:t>
            </a:r>
            <a:r>
              <a:rPr lang="en-US" altLang="zh-CN" sz="1600" dirty="0">
                <a:solidFill>
                  <a:srgbClr val="00B050"/>
                </a:solidFill>
              </a:rPr>
              <a:t>for</a:t>
            </a:r>
            <a:r>
              <a:rPr lang="zh-CN" altLang="en-US" sz="1600" dirty="0">
                <a:solidFill>
                  <a:srgbClr val="00B050"/>
                </a:solidFill>
              </a:rPr>
              <a:t> </a:t>
            </a:r>
            <a:r>
              <a:rPr lang="en-US" altLang="zh-CN" sz="1600" dirty="0">
                <a:solidFill>
                  <a:srgbClr val="00B050"/>
                </a:solidFill>
              </a:rPr>
              <a:t>NRC licensing</a:t>
            </a:r>
            <a:endParaRPr lang="en-US" altLang="en-US" sz="1600" dirty="0"/>
          </a:p>
          <a:p>
            <a:pPr marL="457200" lvl="2" indent="-182880">
              <a:buFont typeface="Wingdings" pitchFamily="2" charset="2"/>
              <a:buChar char="§"/>
            </a:pPr>
            <a:r>
              <a:rPr lang="en-US" altLang="en-US" sz="1600" dirty="0">
                <a:solidFill>
                  <a:srgbClr val="FF0000"/>
                </a:solidFill>
              </a:rPr>
              <a:t>Disadvantages:</a:t>
            </a:r>
          </a:p>
          <a:p>
            <a:pPr marL="914400" lvl="3" indent="-182880">
              <a:buFont typeface="Wingdings" pitchFamily="2" charset="2"/>
              <a:buChar char="§"/>
            </a:pPr>
            <a:r>
              <a:rPr lang="en-US" altLang="en-US" sz="1600" dirty="0">
                <a:solidFill>
                  <a:srgbClr val="FF0000"/>
                </a:solidFill>
              </a:rPr>
              <a:t>High cost and long project timespan</a:t>
            </a:r>
          </a:p>
          <a:p>
            <a:pPr marL="914400" lvl="3" indent="-182880">
              <a:buFont typeface="Wingdings" pitchFamily="2" charset="2"/>
              <a:buChar char="§"/>
            </a:pPr>
            <a:r>
              <a:rPr lang="en-US" altLang="en-US" sz="1600" dirty="0">
                <a:solidFill>
                  <a:srgbClr val="FF0000"/>
                </a:solidFill>
              </a:rPr>
              <a:t>Severe radiation hazards due to neutron activation</a:t>
            </a:r>
          </a:p>
        </p:txBody>
      </p:sp>
      <p:sp>
        <p:nvSpPr>
          <p:cNvPr id="14" name="Rectangle 13"/>
          <p:cNvSpPr/>
          <p:nvPr/>
        </p:nvSpPr>
        <p:spPr>
          <a:xfrm>
            <a:off x="253632" y="2528759"/>
            <a:ext cx="8433165" cy="2646878"/>
          </a:xfrm>
          <a:prstGeom prst="rect">
            <a:avLst/>
          </a:prstGeom>
        </p:spPr>
        <p:txBody>
          <a:bodyPr wrap="square">
            <a:spAutoFit/>
          </a:bodyPr>
          <a:lstStyle/>
          <a:p>
            <a:pPr marL="285750" indent="-285750">
              <a:buFont typeface="Wingdings" panose="05000000000000000000" pitchFamily="2" charset="2"/>
              <a:buChar char="§"/>
            </a:pPr>
            <a:r>
              <a:rPr lang="en-US" altLang="en-US" sz="2200" b="1" dirty="0">
                <a:solidFill>
                  <a:schemeClr val="tx2"/>
                </a:solidFill>
                <a:latin typeface="Trebuchet MS" pitchFamily="34" charset="0"/>
              </a:rPr>
              <a:t>Ion Irradiation Produced by Accelerator</a:t>
            </a:r>
          </a:p>
          <a:p>
            <a:pPr marL="457200" lvl="2" indent="-182880">
              <a:buFont typeface="Wingdings" pitchFamily="2" charset="2"/>
              <a:buChar char="§"/>
            </a:pPr>
            <a:r>
              <a:rPr lang="en-US" altLang="en-US" sz="1600" dirty="0">
                <a:solidFill>
                  <a:srgbClr val="00B050"/>
                </a:solidFill>
              </a:rPr>
              <a:t>Advantages:</a:t>
            </a:r>
          </a:p>
          <a:p>
            <a:pPr marL="914400" lvl="3" indent="-182880">
              <a:buFont typeface="Wingdings" pitchFamily="2" charset="2"/>
              <a:buChar char="§"/>
            </a:pPr>
            <a:r>
              <a:rPr lang="en-US" altLang="en-US" sz="1600" dirty="0">
                <a:solidFill>
                  <a:srgbClr val="00B050"/>
                </a:solidFill>
              </a:rPr>
              <a:t>Easy to access; low cost; time efficiency; no radiation hazards</a:t>
            </a:r>
          </a:p>
          <a:p>
            <a:pPr marL="914400" lvl="3" indent="-182880">
              <a:buFont typeface="Wingdings" pitchFamily="2" charset="2"/>
              <a:buChar char="§"/>
            </a:pPr>
            <a:r>
              <a:rPr lang="en-US" altLang="en-US" sz="1600" dirty="0">
                <a:solidFill>
                  <a:srgbClr val="00B050"/>
                </a:solidFill>
              </a:rPr>
              <a:t>Capable of providing valuable information with well-designed experiments and proper data analysis/interpretation (support modeling and simulation)</a:t>
            </a:r>
          </a:p>
          <a:p>
            <a:pPr marL="914400" lvl="3" indent="-182880">
              <a:buFont typeface="Wingdings" pitchFamily="2" charset="2"/>
              <a:buChar char="§"/>
            </a:pPr>
            <a:r>
              <a:rPr lang="en-US" altLang="zh-CN" sz="1600" dirty="0">
                <a:solidFill>
                  <a:srgbClr val="00B050"/>
                </a:solidFill>
              </a:rPr>
              <a:t>Useful</a:t>
            </a:r>
            <a:r>
              <a:rPr lang="zh-CN" altLang="en-US" sz="1600" dirty="0">
                <a:solidFill>
                  <a:srgbClr val="00B050"/>
                </a:solidFill>
              </a:rPr>
              <a:t> </a:t>
            </a:r>
            <a:r>
              <a:rPr lang="en-US" altLang="zh-CN" sz="1600" dirty="0">
                <a:solidFill>
                  <a:srgbClr val="00B050"/>
                </a:solidFill>
              </a:rPr>
              <a:t>for</a:t>
            </a:r>
            <a:r>
              <a:rPr lang="zh-CN" altLang="en-US" sz="1600" dirty="0">
                <a:solidFill>
                  <a:srgbClr val="00B050"/>
                </a:solidFill>
              </a:rPr>
              <a:t> </a:t>
            </a:r>
            <a:r>
              <a:rPr lang="en-US" altLang="zh-CN" sz="1600" dirty="0">
                <a:solidFill>
                  <a:srgbClr val="00B050"/>
                </a:solidFill>
              </a:rPr>
              <a:t>materials</a:t>
            </a:r>
            <a:r>
              <a:rPr lang="zh-CN" altLang="en-US" sz="1600" dirty="0">
                <a:solidFill>
                  <a:srgbClr val="00B050"/>
                </a:solidFill>
              </a:rPr>
              <a:t> </a:t>
            </a:r>
            <a:r>
              <a:rPr lang="en-US" altLang="zh-CN" sz="1600" dirty="0">
                <a:solidFill>
                  <a:srgbClr val="00B050"/>
                </a:solidFill>
              </a:rPr>
              <a:t>screening</a:t>
            </a:r>
            <a:r>
              <a:rPr lang="zh-CN" altLang="en-US" sz="1600" dirty="0">
                <a:solidFill>
                  <a:srgbClr val="00B050"/>
                </a:solidFill>
              </a:rPr>
              <a:t> </a:t>
            </a:r>
            <a:r>
              <a:rPr lang="en-US" altLang="zh-CN" sz="1600" dirty="0">
                <a:solidFill>
                  <a:srgbClr val="00B050"/>
                </a:solidFill>
              </a:rPr>
              <a:t>to</a:t>
            </a:r>
            <a:r>
              <a:rPr lang="zh-CN" altLang="en-US" sz="1600" dirty="0">
                <a:solidFill>
                  <a:srgbClr val="00B050"/>
                </a:solidFill>
              </a:rPr>
              <a:t> </a:t>
            </a:r>
            <a:r>
              <a:rPr lang="en-US" altLang="zh-CN" sz="1600" dirty="0">
                <a:solidFill>
                  <a:srgbClr val="00B050"/>
                </a:solidFill>
              </a:rPr>
              <a:t>select</a:t>
            </a:r>
            <a:r>
              <a:rPr lang="zh-CN" altLang="en-US" sz="1600" dirty="0">
                <a:solidFill>
                  <a:srgbClr val="00B050"/>
                </a:solidFill>
              </a:rPr>
              <a:t> </a:t>
            </a:r>
            <a:r>
              <a:rPr lang="en-US" altLang="zh-CN" sz="1600" dirty="0">
                <a:solidFill>
                  <a:srgbClr val="00B050"/>
                </a:solidFill>
              </a:rPr>
              <a:t>the</a:t>
            </a:r>
            <a:r>
              <a:rPr lang="zh-CN" altLang="en-US" sz="1600" dirty="0">
                <a:solidFill>
                  <a:srgbClr val="00B050"/>
                </a:solidFill>
              </a:rPr>
              <a:t> </a:t>
            </a:r>
            <a:r>
              <a:rPr lang="en-US" altLang="zh-CN" sz="1600" dirty="0">
                <a:solidFill>
                  <a:srgbClr val="00B050"/>
                </a:solidFill>
              </a:rPr>
              <a:t>best</a:t>
            </a:r>
            <a:r>
              <a:rPr lang="zh-CN" altLang="en-US" sz="1600" dirty="0">
                <a:solidFill>
                  <a:srgbClr val="00B050"/>
                </a:solidFill>
              </a:rPr>
              <a:t> </a:t>
            </a:r>
            <a:r>
              <a:rPr lang="en-US" altLang="zh-CN" sz="1600" dirty="0">
                <a:solidFill>
                  <a:srgbClr val="00B050"/>
                </a:solidFill>
              </a:rPr>
              <a:t>performance under irradiation</a:t>
            </a:r>
          </a:p>
          <a:p>
            <a:pPr marL="457200" lvl="2" indent="-182880">
              <a:buFont typeface="Wingdings" pitchFamily="2" charset="2"/>
              <a:buChar char="§"/>
            </a:pPr>
            <a:r>
              <a:rPr lang="en-US" altLang="zh-CN" sz="1600" dirty="0">
                <a:solidFill>
                  <a:srgbClr val="FF0000"/>
                </a:solidFill>
              </a:rPr>
              <a:t>Disadvantages:</a:t>
            </a:r>
          </a:p>
          <a:p>
            <a:pPr marL="914400" lvl="3" indent="-182880">
              <a:buFont typeface="Wingdings" pitchFamily="2" charset="2"/>
              <a:buChar char="§"/>
            </a:pPr>
            <a:r>
              <a:rPr lang="en-US" altLang="zh-CN" sz="1600" dirty="0">
                <a:solidFill>
                  <a:srgbClr val="FF0000"/>
                </a:solidFill>
              </a:rPr>
              <a:t>Need to understand implications of difference</a:t>
            </a:r>
            <a:r>
              <a:rPr lang="zh-CN" altLang="en-US" sz="1600" dirty="0">
                <a:solidFill>
                  <a:srgbClr val="FF0000"/>
                </a:solidFill>
              </a:rPr>
              <a:t> </a:t>
            </a:r>
            <a:r>
              <a:rPr lang="en-US" altLang="zh-CN" sz="1600" dirty="0">
                <a:solidFill>
                  <a:srgbClr val="FF0000"/>
                </a:solidFill>
              </a:rPr>
              <a:t>between</a:t>
            </a:r>
            <a:r>
              <a:rPr lang="zh-CN" altLang="en-US" sz="1600" dirty="0">
                <a:solidFill>
                  <a:srgbClr val="FF0000"/>
                </a:solidFill>
              </a:rPr>
              <a:t> </a:t>
            </a:r>
            <a:r>
              <a:rPr lang="en-US" altLang="zh-CN" sz="1600" dirty="0">
                <a:solidFill>
                  <a:srgbClr val="FF0000"/>
                </a:solidFill>
              </a:rPr>
              <a:t>neutron and</a:t>
            </a:r>
            <a:r>
              <a:rPr lang="zh-CN" altLang="en-US" sz="1600" dirty="0">
                <a:solidFill>
                  <a:srgbClr val="FF0000"/>
                </a:solidFill>
              </a:rPr>
              <a:t> </a:t>
            </a:r>
            <a:r>
              <a:rPr lang="en-US" altLang="zh-CN" sz="1600" dirty="0">
                <a:solidFill>
                  <a:srgbClr val="FF0000"/>
                </a:solidFill>
              </a:rPr>
              <a:t>ion</a:t>
            </a:r>
            <a:r>
              <a:rPr lang="zh-CN" altLang="en-US" sz="1600" dirty="0">
                <a:solidFill>
                  <a:srgbClr val="FF0000"/>
                </a:solidFill>
              </a:rPr>
              <a:t> </a:t>
            </a:r>
            <a:r>
              <a:rPr lang="en-US" altLang="zh-CN" sz="1600" dirty="0">
                <a:solidFill>
                  <a:srgbClr val="FF0000"/>
                </a:solidFill>
              </a:rPr>
              <a:t>irradiation:</a:t>
            </a:r>
          </a:p>
          <a:p>
            <a:pPr marL="1371600" lvl="4" indent="-182880">
              <a:buFont typeface="Wingdings" pitchFamily="2" charset="2"/>
              <a:buChar char="§"/>
            </a:pPr>
            <a:r>
              <a:rPr lang="en-US" altLang="zh-CN" sz="1600" dirty="0">
                <a:solidFill>
                  <a:srgbClr val="FF0000"/>
                </a:solidFill>
              </a:rPr>
              <a:t>Dose</a:t>
            </a:r>
            <a:r>
              <a:rPr lang="zh-CN" altLang="en-US" sz="1600" dirty="0">
                <a:solidFill>
                  <a:srgbClr val="FF0000"/>
                </a:solidFill>
              </a:rPr>
              <a:t> </a:t>
            </a:r>
            <a:r>
              <a:rPr lang="en-US" altLang="zh-CN" sz="1600" dirty="0">
                <a:solidFill>
                  <a:srgbClr val="FF0000"/>
                </a:solidFill>
              </a:rPr>
              <a:t>rate</a:t>
            </a:r>
            <a:r>
              <a:rPr lang="zh-CN" altLang="en-US" sz="1600" dirty="0">
                <a:solidFill>
                  <a:srgbClr val="FF0000"/>
                </a:solidFill>
              </a:rPr>
              <a:t> </a:t>
            </a:r>
            <a:r>
              <a:rPr lang="en-US" altLang="zh-CN" sz="1600" dirty="0">
                <a:solidFill>
                  <a:srgbClr val="FF0000"/>
                </a:solidFill>
              </a:rPr>
              <a:t>effects (ion dose rate is much higher)</a:t>
            </a:r>
          </a:p>
          <a:p>
            <a:pPr marL="1371600" lvl="4" indent="-182880">
              <a:buFont typeface="Wingdings" pitchFamily="2" charset="2"/>
              <a:buChar char="§"/>
            </a:pPr>
            <a:r>
              <a:rPr lang="en-US" altLang="zh-CN" sz="1600" dirty="0">
                <a:solidFill>
                  <a:srgbClr val="FF0000"/>
                </a:solidFill>
              </a:rPr>
              <a:t>DPA Interpretation (full cascade vs KP model)</a:t>
            </a:r>
          </a:p>
        </p:txBody>
      </p:sp>
      <p:sp>
        <p:nvSpPr>
          <p:cNvPr id="3" name="Rectangle 2">
            <a:extLst>
              <a:ext uri="{FF2B5EF4-FFF2-40B4-BE49-F238E27FC236}">
                <a16:creationId xmlns:a16="http://schemas.microsoft.com/office/drawing/2014/main" id="{B8FF5628-A445-B24B-85B3-EBE6CEDD311F}"/>
              </a:ext>
            </a:extLst>
          </p:cNvPr>
          <p:cNvSpPr/>
          <p:nvPr/>
        </p:nvSpPr>
        <p:spPr>
          <a:xfrm>
            <a:off x="634077" y="6272152"/>
            <a:ext cx="7925631" cy="400110"/>
          </a:xfrm>
          <a:prstGeom prst="rect">
            <a:avLst/>
          </a:prstGeom>
        </p:spPr>
        <p:txBody>
          <a:bodyPr wrap="none">
            <a:spAutoFit/>
          </a:bodyPr>
          <a:lstStyle/>
          <a:p>
            <a:pPr marL="274320" lvl="2"/>
            <a:r>
              <a:rPr lang="en-US" altLang="zh-CN" sz="2000" b="1" dirty="0"/>
              <a:t>Ion</a:t>
            </a:r>
            <a:r>
              <a:rPr lang="zh-CN" altLang="en-US" sz="2000" b="1" dirty="0"/>
              <a:t> </a:t>
            </a:r>
            <a:r>
              <a:rPr lang="en-US" altLang="zh-CN" sz="2000" b="1" dirty="0"/>
              <a:t>irradiation</a:t>
            </a:r>
            <a:r>
              <a:rPr lang="zh-CN" altLang="en-US" sz="2000" b="1" dirty="0"/>
              <a:t> </a:t>
            </a:r>
            <a:r>
              <a:rPr lang="en-US" altLang="zh-CN" sz="2000" b="1" dirty="0"/>
              <a:t>is</a:t>
            </a:r>
            <a:r>
              <a:rPr lang="zh-CN" altLang="en-US" sz="2000" b="1" dirty="0"/>
              <a:t> </a:t>
            </a:r>
            <a:r>
              <a:rPr lang="en-US" altLang="zh-CN" sz="2000" b="1" dirty="0"/>
              <a:t>an</a:t>
            </a:r>
            <a:r>
              <a:rPr lang="zh-CN" altLang="en-US" sz="2000" b="1" dirty="0"/>
              <a:t> </a:t>
            </a:r>
            <a:r>
              <a:rPr lang="en-US" altLang="zh-CN" sz="2000" b="1" dirty="0"/>
              <a:t>ideal</a:t>
            </a:r>
            <a:r>
              <a:rPr lang="zh-CN" altLang="en-US" sz="2000" b="1" dirty="0"/>
              <a:t> </a:t>
            </a:r>
            <a:r>
              <a:rPr lang="en-US" altLang="zh-CN" sz="2000" b="1" dirty="0"/>
              <a:t>c</a:t>
            </a:r>
            <a:r>
              <a:rPr lang="en-US" altLang="en-US" sz="2000" b="1" dirty="0"/>
              <a:t>omplementary method to in-pile irradiation</a:t>
            </a:r>
          </a:p>
        </p:txBody>
      </p:sp>
      <p:sp>
        <p:nvSpPr>
          <p:cNvPr id="7" name="Rectangle 6">
            <a:extLst>
              <a:ext uri="{FF2B5EF4-FFF2-40B4-BE49-F238E27FC236}">
                <a16:creationId xmlns:a16="http://schemas.microsoft.com/office/drawing/2014/main" id="{0A65D64B-7490-1B4F-97D9-3BE020F2C520}"/>
              </a:ext>
            </a:extLst>
          </p:cNvPr>
          <p:cNvSpPr/>
          <p:nvPr/>
        </p:nvSpPr>
        <p:spPr>
          <a:xfrm>
            <a:off x="355415" y="5124783"/>
            <a:ext cx="8433165" cy="1415772"/>
          </a:xfrm>
          <a:prstGeom prst="rect">
            <a:avLst/>
          </a:prstGeom>
        </p:spPr>
        <p:txBody>
          <a:bodyPr wrap="square">
            <a:spAutoFit/>
          </a:bodyPr>
          <a:lstStyle/>
          <a:p>
            <a:pPr marL="285750" indent="-285750">
              <a:buFont typeface="Wingdings" panose="05000000000000000000" pitchFamily="2" charset="2"/>
              <a:buChar char="§"/>
            </a:pPr>
            <a:r>
              <a:rPr lang="en-US" altLang="en-US" sz="2200" b="1" dirty="0">
                <a:solidFill>
                  <a:schemeClr val="tx2"/>
                </a:solidFill>
                <a:latin typeface="Trebuchet MS" pitchFamily="34" charset="0"/>
              </a:rPr>
              <a:t>Uncertainties Associated with Ion Irradiations</a:t>
            </a:r>
          </a:p>
          <a:p>
            <a:pPr marL="742950" lvl="1" indent="-285750">
              <a:buFont typeface="Wingdings" panose="05000000000000000000" pitchFamily="2" charset="2"/>
              <a:buChar char="§"/>
            </a:pPr>
            <a:r>
              <a:rPr lang="en-US" altLang="en-US" sz="1600" b="1" dirty="0">
                <a:solidFill>
                  <a:schemeClr val="tx2"/>
                </a:solidFill>
                <a:latin typeface="Trebuchet MS" pitchFamily="34" charset="0"/>
              </a:rPr>
              <a:t>Effects dose rate on simulating the neutron damage</a:t>
            </a:r>
          </a:p>
          <a:p>
            <a:pPr marL="742950" lvl="1" indent="-285750">
              <a:buFont typeface="Wingdings" panose="05000000000000000000" pitchFamily="2" charset="2"/>
              <a:buChar char="§"/>
            </a:pPr>
            <a:r>
              <a:rPr lang="en-US" altLang="en-US" sz="1600" b="1" dirty="0">
                <a:solidFill>
                  <a:schemeClr val="tx2"/>
                </a:solidFill>
                <a:latin typeface="Trebuchet MS" pitchFamily="34" charset="0"/>
              </a:rPr>
              <a:t>SRIM code calculations of DPA: cross sections and models uncertainties</a:t>
            </a:r>
          </a:p>
          <a:p>
            <a:pPr marL="742950" lvl="1" indent="-285750">
              <a:buFont typeface="Wingdings" panose="05000000000000000000" pitchFamily="2" charset="2"/>
              <a:buChar char="§"/>
            </a:pPr>
            <a:r>
              <a:rPr lang="en-US" altLang="en-US" sz="1600" b="1" dirty="0">
                <a:solidFill>
                  <a:schemeClr val="tx2"/>
                </a:solidFill>
                <a:latin typeface="Trebuchet MS" pitchFamily="34" charset="0"/>
              </a:rPr>
              <a:t>Beam profile distribution and energy uncertainties</a:t>
            </a:r>
          </a:p>
          <a:p>
            <a:pPr marL="457200" lvl="2" indent="-182880">
              <a:buFont typeface="Wingdings" pitchFamily="2" charset="2"/>
              <a:buChar char="§"/>
            </a:pPr>
            <a:endParaRPr lang="en-US" altLang="zh-CN" sz="1600" dirty="0">
              <a:solidFill>
                <a:srgbClr val="FF0000"/>
              </a:solidFill>
            </a:endParaRPr>
          </a:p>
        </p:txBody>
      </p:sp>
    </p:spTree>
    <p:extLst>
      <p:ext uri="{BB962C8B-B14F-4D97-AF65-F5344CB8AC3E}">
        <p14:creationId xmlns:p14="http://schemas.microsoft.com/office/powerpoint/2010/main" val="2933508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4798365" cy="1143000"/>
          </a:xfrm>
        </p:spPr>
        <p:txBody>
          <a:bodyPr/>
          <a:lstStyle/>
          <a:p>
            <a:r>
              <a:rPr lang="en-US" sz="2400" dirty="0"/>
              <a:t>Advantages of High-Energy Ions</a:t>
            </a:r>
            <a:br>
              <a:rPr lang="en-US" sz="2400" dirty="0"/>
            </a:br>
            <a:r>
              <a:rPr lang="en-US" sz="2400" dirty="0"/>
              <a:t>vs. Typical Low Energy Ions</a:t>
            </a:r>
          </a:p>
        </p:txBody>
      </p:sp>
      <p:sp>
        <p:nvSpPr>
          <p:cNvPr id="5" name="Slide Number Placeholder 4"/>
          <p:cNvSpPr>
            <a:spLocks noGrp="1"/>
          </p:cNvSpPr>
          <p:nvPr>
            <p:ph type="sldNum" sz="quarter" idx="12"/>
          </p:nvPr>
        </p:nvSpPr>
        <p:spPr/>
        <p:txBody>
          <a:bodyPr/>
          <a:lstStyle/>
          <a:p>
            <a:fld id="{BC545FC4-4992-4C8C-8BA2-9A8EFB8494E2}" type="slidenum">
              <a:rPr lang="en-US" altLang="en-US" smtClean="0"/>
              <a:pPr/>
              <a:t>5</a:t>
            </a:fld>
            <a:endParaRPr lang="en-US" altLang="en-US"/>
          </a:p>
        </p:txBody>
      </p:sp>
      <p:sp>
        <p:nvSpPr>
          <p:cNvPr id="8" name="Rectangle 7"/>
          <p:cNvSpPr/>
          <p:nvPr/>
        </p:nvSpPr>
        <p:spPr>
          <a:xfrm>
            <a:off x="164351" y="1762106"/>
            <a:ext cx="5408980" cy="3492366"/>
          </a:xfrm>
          <a:prstGeom prst="rect">
            <a:avLst/>
          </a:prstGeom>
        </p:spPr>
        <p:txBody>
          <a:bodyPr wrap="square">
            <a:spAutoFit/>
          </a:bodyPr>
          <a:lstStyle/>
          <a:p>
            <a:pPr marL="285750" indent="-285750">
              <a:buFont typeface="Wingdings" panose="05000000000000000000" pitchFamily="2" charset="2"/>
              <a:buChar char="§"/>
            </a:pPr>
            <a:r>
              <a:rPr lang="en-US" altLang="en-US" sz="2000" b="1" dirty="0">
                <a:solidFill>
                  <a:srgbClr val="000000"/>
                </a:solidFill>
              </a:rPr>
              <a:t>Deeper damage profile</a:t>
            </a:r>
          </a:p>
          <a:p>
            <a:pPr marL="731520" lvl="2" indent="-182880">
              <a:lnSpc>
                <a:spcPct val="80000"/>
              </a:lnSpc>
              <a:spcBef>
                <a:spcPct val="20000"/>
              </a:spcBef>
              <a:buClr>
                <a:schemeClr val="tx1"/>
              </a:buClr>
              <a:buFont typeface="Arial" pitchFamily="34" charset="0"/>
              <a:buChar char="•"/>
            </a:pPr>
            <a:r>
              <a:rPr lang="en-US" altLang="en-US" sz="1700" dirty="0">
                <a:solidFill>
                  <a:srgbClr val="000000"/>
                </a:solidFill>
              </a:rPr>
              <a:t>1~10 MeV ions </a:t>
            </a:r>
            <a:r>
              <a:rPr lang="en-US" altLang="en-US" sz="1700" dirty="0">
                <a:solidFill>
                  <a:srgbClr val="000000"/>
                </a:solidFill>
                <a:sym typeface="Wingdings" panose="05000000000000000000" pitchFamily="2" charset="2"/>
              </a:rPr>
              <a:t> up to ~ 1 micron deep</a:t>
            </a:r>
          </a:p>
          <a:p>
            <a:pPr marL="731520" lvl="2" indent="-182880">
              <a:lnSpc>
                <a:spcPct val="80000"/>
              </a:lnSpc>
              <a:spcBef>
                <a:spcPct val="20000"/>
              </a:spcBef>
              <a:buClr>
                <a:schemeClr val="tx1"/>
              </a:buClr>
              <a:buFont typeface="Arial" pitchFamily="34" charset="0"/>
              <a:buChar char="•"/>
            </a:pPr>
            <a:r>
              <a:rPr lang="en-US" altLang="en-US" sz="1700" b="1" dirty="0">
                <a:solidFill>
                  <a:srgbClr val="000000"/>
                </a:solidFill>
                <a:sym typeface="Wingdings" panose="05000000000000000000" pitchFamily="2" charset="2"/>
              </a:rPr>
              <a:t>50~100 MeV ions up to ~10 micron deep</a:t>
            </a:r>
          </a:p>
          <a:p>
            <a:pPr marL="731520" lvl="2" indent="-182880">
              <a:lnSpc>
                <a:spcPct val="80000"/>
              </a:lnSpc>
              <a:spcBef>
                <a:spcPct val="20000"/>
              </a:spcBef>
              <a:buClr>
                <a:schemeClr val="tx1"/>
              </a:buClr>
              <a:buFont typeface="Arial" pitchFamily="34" charset="0"/>
              <a:buChar char="•"/>
            </a:pPr>
            <a:r>
              <a:rPr lang="en-US" altLang="en-US" sz="1700" b="1" dirty="0">
                <a:solidFill>
                  <a:srgbClr val="000000"/>
                </a:solidFill>
              </a:rPr>
              <a:t>A</a:t>
            </a:r>
            <a:r>
              <a:rPr lang="en-US" altLang="en-US" sz="1700" dirty="0">
                <a:solidFill>
                  <a:srgbClr val="000000"/>
                </a:solidFill>
              </a:rPr>
              <a:t> </a:t>
            </a:r>
            <a:r>
              <a:rPr lang="en-US" altLang="en-US" sz="1700" b="1" dirty="0">
                <a:solidFill>
                  <a:srgbClr val="000000"/>
                </a:solidFill>
              </a:rPr>
              <a:t>wider damage zone </a:t>
            </a:r>
            <a:r>
              <a:rPr lang="en-US" altLang="en-US" sz="1700" dirty="0">
                <a:solidFill>
                  <a:srgbClr val="000000"/>
                </a:solidFill>
              </a:rPr>
              <a:t>away from surface</a:t>
            </a:r>
            <a:r>
              <a:rPr lang="zh-CN" altLang="en-US" sz="1700" dirty="0">
                <a:solidFill>
                  <a:srgbClr val="000000"/>
                </a:solidFill>
              </a:rPr>
              <a:t> </a:t>
            </a:r>
            <a:r>
              <a:rPr lang="en-US" altLang="zh-CN" sz="1700" dirty="0">
                <a:solidFill>
                  <a:srgbClr val="000000"/>
                </a:solidFill>
              </a:rPr>
              <a:t>and f</a:t>
            </a:r>
            <a:r>
              <a:rPr lang="en-US" altLang="en-US" sz="1700" dirty="0">
                <a:solidFill>
                  <a:srgbClr val="000000"/>
                </a:solidFill>
              </a:rPr>
              <a:t>ree of added interstitials facilitate following:</a:t>
            </a:r>
          </a:p>
          <a:p>
            <a:pPr marL="1291590" lvl="3" indent="-285750">
              <a:lnSpc>
                <a:spcPct val="80000"/>
              </a:lnSpc>
              <a:spcBef>
                <a:spcPct val="20000"/>
              </a:spcBef>
              <a:buClr>
                <a:schemeClr val="tx1"/>
              </a:buClr>
              <a:buFont typeface="Wingdings" pitchFamily="2" charset="2"/>
              <a:buChar char="v"/>
            </a:pPr>
            <a:r>
              <a:rPr lang="en-US" altLang="zh-CN" sz="1700" dirty="0">
                <a:solidFill>
                  <a:srgbClr val="000000"/>
                </a:solidFill>
              </a:rPr>
              <a:t>Mechanical</a:t>
            </a:r>
            <a:r>
              <a:rPr lang="zh-CN" altLang="en-US" sz="1700" dirty="0">
                <a:solidFill>
                  <a:srgbClr val="000000"/>
                </a:solidFill>
              </a:rPr>
              <a:t> </a:t>
            </a:r>
            <a:r>
              <a:rPr lang="en-US" altLang="zh-CN" sz="1700" dirty="0">
                <a:solidFill>
                  <a:srgbClr val="000000"/>
                </a:solidFill>
              </a:rPr>
              <a:t>properties (micro-mechanical</a:t>
            </a:r>
            <a:r>
              <a:rPr lang="zh-CN" altLang="en-US" sz="1700" dirty="0">
                <a:solidFill>
                  <a:srgbClr val="000000"/>
                </a:solidFill>
              </a:rPr>
              <a:t> </a:t>
            </a:r>
            <a:r>
              <a:rPr lang="en-US" altLang="zh-CN" sz="1700" dirty="0">
                <a:solidFill>
                  <a:srgbClr val="000000"/>
                </a:solidFill>
              </a:rPr>
              <a:t>tests</a:t>
            </a:r>
            <a:r>
              <a:rPr lang="zh-CN" altLang="en-US" sz="1700" dirty="0">
                <a:solidFill>
                  <a:srgbClr val="000000"/>
                </a:solidFill>
              </a:rPr>
              <a:t> </a:t>
            </a:r>
            <a:r>
              <a:rPr lang="en-US" altLang="zh-CN" sz="1700" dirty="0">
                <a:solidFill>
                  <a:srgbClr val="000000"/>
                </a:solidFill>
              </a:rPr>
              <a:t>by</a:t>
            </a:r>
            <a:r>
              <a:rPr lang="zh-CN" altLang="en-US" sz="1700" dirty="0">
                <a:solidFill>
                  <a:srgbClr val="000000"/>
                </a:solidFill>
              </a:rPr>
              <a:t> </a:t>
            </a:r>
            <a:r>
              <a:rPr lang="en-US" altLang="zh-CN" sz="1700" dirty="0">
                <a:solidFill>
                  <a:srgbClr val="000000"/>
                </a:solidFill>
              </a:rPr>
              <a:t>micropillar</a:t>
            </a:r>
            <a:r>
              <a:rPr lang="zh-CN" altLang="en-US" sz="1700" dirty="0">
                <a:solidFill>
                  <a:srgbClr val="000000"/>
                </a:solidFill>
              </a:rPr>
              <a:t> </a:t>
            </a:r>
            <a:r>
              <a:rPr lang="en-US" altLang="zh-CN" sz="1700" dirty="0">
                <a:solidFill>
                  <a:srgbClr val="000000"/>
                </a:solidFill>
              </a:rPr>
              <a:t>compression,</a:t>
            </a:r>
            <a:r>
              <a:rPr lang="zh-CN" altLang="en-US" sz="1700" dirty="0">
                <a:solidFill>
                  <a:srgbClr val="000000"/>
                </a:solidFill>
              </a:rPr>
              <a:t> </a:t>
            </a:r>
            <a:r>
              <a:rPr lang="en-US" altLang="zh-CN" sz="1700" dirty="0" err="1">
                <a:solidFill>
                  <a:srgbClr val="000000"/>
                </a:solidFill>
              </a:rPr>
              <a:t>nano</a:t>
            </a:r>
            <a:r>
              <a:rPr lang="en-US" altLang="zh-CN" sz="1700" dirty="0">
                <a:solidFill>
                  <a:srgbClr val="000000"/>
                </a:solidFill>
              </a:rPr>
              <a:t> indentation, etc.)</a:t>
            </a:r>
          </a:p>
          <a:p>
            <a:pPr marL="1291590" lvl="3" indent="-285750">
              <a:lnSpc>
                <a:spcPct val="80000"/>
              </a:lnSpc>
              <a:spcBef>
                <a:spcPct val="20000"/>
              </a:spcBef>
              <a:buClr>
                <a:schemeClr val="tx1"/>
              </a:buClr>
              <a:buFont typeface="Wingdings" pitchFamily="2" charset="2"/>
              <a:buChar char="v"/>
            </a:pPr>
            <a:r>
              <a:rPr lang="en-US" altLang="zh-CN" sz="1700" dirty="0">
                <a:solidFill>
                  <a:srgbClr val="000000"/>
                </a:solidFill>
              </a:rPr>
              <a:t>Thermal</a:t>
            </a:r>
            <a:r>
              <a:rPr lang="zh-CN" altLang="en-US" sz="1700" dirty="0">
                <a:solidFill>
                  <a:srgbClr val="000000"/>
                </a:solidFill>
              </a:rPr>
              <a:t> </a:t>
            </a:r>
            <a:r>
              <a:rPr lang="en-US" altLang="zh-CN" sz="1700" dirty="0">
                <a:solidFill>
                  <a:srgbClr val="000000"/>
                </a:solidFill>
              </a:rPr>
              <a:t>properties </a:t>
            </a:r>
          </a:p>
          <a:p>
            <a:pPr marL="1291590" lvl="3" indent="-285750">
              <a:lnSpc>
                <a:spcPct val="80000"/>
              </a:lnSpc>
              <a:spcBef>
                <a:spcPct val="20000"/>
              </a:spcBef>
              <a:buClr>
                <a:schemeClr val="tx1"/>
              </a:buClr>
              <a:buFont typeface="Wingdings" pitchFamily="2" charset="2"/>
              <a:buChar char="v"/>
            </a:pPr>
            <a:r>
              <a:rPr lang="en-US" altLang="en-US" sz="1700" dirty="0">
                <a:solidFill>
                  <a:srgbClr val="000000"/>
                </a:solidFill>
              </a:rPr>
              <a:t>Microstructure characterizations (more advanced techniques can be applies)</a:t>
            </a:r>
          </a:p>
          <a:p>
            <a:pPr marL="1291590" lvl="3" indent="-285750">
              <a:lnSpc>
                <a:spcPct val="80000"/>
              </a:lnSpc>
              <a:spcBef>
                <a:spcPct val="20000"/>
              </a:spcBef>
              <a:buClr>
                <a:schemeClr val="tx1"/>
              </a:buClr>
              <a:buFont typeface="Wingdings" pitchFamily="2" charset="2"/>
              <a:buChar char="v"/>
            </a:pPr>
            <a:r>
              <a:rPr lang="en-US" altLang="zh-CN" sz="1700" dirty="0">
                <a:solidFill>
                  <a:srgbClr val="000000"/>
                </a:solidFill>
              </a:rPr>
              <a:t>Advanced</a:t>
            </a:r>
            <a:r>
              <a:rPr lang="zh-CN" altLang="en-US" sz="1700" dirty="0">
                <a:solidFill>
                  <a:srgbClr val="000000"/>
                </a:solidFill>
              </a:rPr>
              <a:t> </a:t>
            </a:r>
            <a:r>
              <a:rPr lang="en-US" altLang="zh-CN" sz="1700" dirty="0">
                <a:solidFill>
                  <a:srgbClr val="000000"/>
                </a:solidFill>
              </a:rPr>
              <a:t>characterizations:</a:t>
            </a:r>
            <a:r>
              <a:rPr lang="zh-CN" altLang="en-US" sz="1700" dirty="0">
                <a:solidFill>
                  <a:srgbClr val="000000"/>
                </a:solidFill>
              </a:rPr>
              <a:t> </a:t>
            </a:r>
            <a:r>
              <a:rPr lang="en-US" altLang="zh-CN" sz="1700" dirty="0">
                <a:solidFill>
                  <a:srgbClr val="000000"/>
                </a:solidFill>
              </a:rPr>
              <a:t>synchrotron</a:t>
            </a:r>
            <a:r>
              <a:rPr lang="zh-CN" altLang="en-US" sz="1700" dirty="0">
                <a:solidFill>
                  <a:srgbClr val="000000"/>
                </a:solidFill>
              </a:rPr>
              <a:t> </a:t>
            </a:r>
            <a:r>
              <a:rPr lang="en-US" altLang="zh-CN" sz="1700" dirty="0">
                <a:solidFill>
                  <a:srgbClr val="000000"/>
                </a:solidFill>
              </a:rPr>
              <a:t>micro-diffraction</a:t>
            </a:r>
            <a:r>
              <a:rPr lang="zh-CN" altLang="en-US" sz="1700" dirty="0">
                <a:solidFill>
                  <a:srgbClr val="000000"/>
                </a:solidFill>
              </a:rPr>
              <a:t> </a:t>
            </a:r>
            <a:r>
              <a:rPr lang="en-US" altLang="zh-CN" sz="1700" dirty="0">
                <a:solidFill>
                  <a:srgbClr val="000000"/>
                </a:solidFill>
              </a:rPr>
              <a:t>to</a:t>
            </a:r>
            <a:r>
              <a:rPr lang="zh-CN" altLang="en-US" sz="1700" dirty="0">
                <a:solidFill>
                  <a:srgbClr val="000000"/>
                </a:solidFill>
              </a:rPr>
              <a:t> </a:t>
            </a:r>
            <a:r>
              <a:rPr lang="en-US" altLang="zh-CN" sz="1700" dirty="0">
                <a:solidFill>
                  <a:srgbClr val="000000"/>
                </a:solidFill>
              </a:rPr>
              <a:t>examine</a:t>
            </a:r>
            <a:r>
              <a:rPr lang="zh-CN" altLang="en-US" sz="1700" dirty="0">
                <a:solidFill>
                  <a:srgbClr val="000000"/>
                </a:solidFill>
              </a:rPr>
              <a:t> </a:t>
            </a:r>
            <a:r>
              <a:rPr lang="en-US" altLang="zh-CN" sz="1700" dirty="0">
                <a:solidFill>
                  <a:srgbClr val="000000"/>
                </a:solidFill>
              </a:rPr>
              <a:t>the</a:t>
            </a:r>
            <a:r>
              <a:rPr lang="zh-CN" altLang="en-US" sz="1700" dirty="0">
                <a:solidFill>
                  <a:srgbClr val="000000"/>
                </a:solidFill>
              </a:rPr>
              <a:t> </a:t>
            </a:r>
            <a:r>
              <a:rPr lang="en-US" altLang="zh-CN" sz="1700" dirty="0">
                <a:solidFill>
                  <a:srgbClr val="000000"/>
                </a:solidFill>
              </a:rPr>
              <a:t>irradiated</a:t>
            </a:r>
            <a:r>
              <a:rPr lang="zh-CN" altLang="en-US" sz="1700" dirty="0">
                <a:solidFill>
                  <a:srgbClr val="000000"/>
                </a:solidFill>
              </a:rPr>
              <a:t> </a:t>
            </a:r>
            <a:r>
              <a:rPr lang="en-US" altLang="zh-CN" sz="1700" dirty="0">
                <a:solidFill>
                  <a:srgbClr val="000000"/>
                </a:solidFill>
              </a:rPr>
              <a:t>microstructures</a:t>
            </a:r>
            <a:endParaRPr lang="en-US" altLang="en-US" sz="1700" dirty="0">
              <a:solidFill>
                <a:srgbClr val="000000"/>
              </a:solidFill>
            </a:endParaRPr>
          </a:p>
        </p:txBody>
      </p:sp>
      <p:grpSp>
        <p:nvGrpSpPr>
          <p:cNvPr id="12" name="Group 11"/>
          <p:cNvGrpSpPr/>
          <p:nvPr/>
        </p:nvGrpSpPr>
        <p:grpSpPr>
          <a:xfrm>
            <a:off x="5628976" y="224561"/>
            <a:ext cx="3306911" cy="2564410"/>
            <a:chOff x="4904420" y="885103"/>
            <a:chExt cx="3306911" cy="2564410"/>
          </a:xfrm>
        </p:grpSpPr>
        <p:pic>
          <p:nvPicPr>
            <p:cNvPr id="10" name="Picture 9"/>
            <p:cNvPicPr>
              <a:picLocks noChangeAspect="1"/>
            </p:cNvPicPr>
            <p:nvPr/>
          </p:nvPicPr>
          <p:blipFill>
            <a:blip r:embed="rId3"/>
            <a:stretch>
              <a:fillRect/>
            </a:stretch>
          </p:blipFill>
          <p:spPr>
            <a:xfrm>
              <a:off x="5325248" y="885103"/>
              <a:ext cx="2468498" cy="2148336"/>
            </a:xfrm>
            <a:prstGeom prst="rect">
              <a:avLst/>
            </a:prstGeom>
          </p:spPr>
        </p:pic>
        <p:sp>
          <p:nvSpPr>
            <p:cNvPr id="11" name="TextBox 33"/>
            <p:cNvSpPr txBox="1">
              <a:spLocks noChangeArrowheads="1"/>
            </p:cNvSpPr>
            <p:nvPr/>
          </p:nvSpPr>
          <p:spPr bwMode="auto">
            <a:xfrm>
              <a:off x="4904420" y="2926293"/>
              <a:ext cx="33069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400" b="1" dirty="0">
                  <a:solidFill>
                    <a:srgbClr val="FF0000"/>
                  </a:solidFill>
                </a:rPr>
                <a:t>~1 </a:t>
              </a:r>
              <a:r>
                <a:rPr lang="el-GR" altLang="zh-CN" sz="1400" b="1" dirty="0">
                  <a:solidFill>
                    <a:srgbClr val="FF0000"/>
                  </a:solidFill>
                </a:rPr>
                <a:t>μ</a:t>
              </a:r>
              <a:r>
                <a:rPr lang="en-US" altLang="zh-CN" sz="1400" b="1" dirty="0">
                  <a:solidFill>
                    <a:srgbClr val="FF0000"/>
                  </a:solidFill>
                </a:rPr>
                <a:t>m </a:t>
              </a:r>
              <a:r>
                <a:rPr lang="en-US" altLang="zh-CN" sz="1400" b="1" dirty="0"/>
                <a:t>radiation affected zone in </a:t>
              </a:r>
              <a:r>
                <a:rPr lang="en-US" altLang="zh-CN" sz="1400" b="1" dirty="0">
                  <a:solidFill>
                    <a:srgbClr val="FF0000"/>
                  </a:solidFill>
                </a:rPr>
                <a:t>1.5 MeV </a:t>
              </a:r>
              <a:r>
                <a:rPr lang="en-US" altLang="zh-CN" sz="1400" b="1" dirty="0"/>
                <a:t>Ni ion irradiated Ni (alloy) [1]</a:t>
              </a:r>
              <a:endParaRPr lang="en-US" altLang="en-US" sz="1400" b="1" dirty="0">
                <a:solidFill>
                  <a:srgbClr val="FF0000"/>
                </a:solidFill>
              </a:endParaRPr>
            </a:p>
          </p:txBody>
        </p:sp>
      </p:grpSp>
      <p:sp>
        <p:nvSpPr>
          <p:cNvPr id="14" name="Rectangle 13"/>
          <p:cNvSpPr/>
          <p:nvPr/>
        </p:nvSpPr>
        <p:spPr>
          <a:xfrm>
            <a:off x="658970" y="6302624"/>
            <a:ext cx="4596594" cy="2616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a:solidFill>
                  <a:srgbClr val="000000"/>
                </a:solidFill>
              </a:rPr>
              <a:t>[1] C. Lu et al., Nat. </a:t>
            </a:r>
            <a:r>
              <a:rPr lang="fr-FR" sz="1100" dirty="0" err="1">
                <a:solidFill>
                  <a:srgbClr val="000000"/>
                </a:solidFill>
              </a:rPr>
              <a:t>Comm</a:t>
            </a:r>
            <a:r>
              <a:rPr lang="fr-FR" sz="1100" dirty="0">
                <a:solidFill>
                  <a:srgbClr val="000000"/>
                </a:solidFill>
              </a:rPr>
              <a:t>. 2016</a:t>
            </a:r>
            <a:r>
              <a:rPr lang="zh-CN" altLang="en-US" sz="1100" dirty="0">
                <a:solidFill>
                  <a:srgbClr val="000000"/>
                </a:solidFill>
              </a:rPr>
              <a:t>；</a:t>
            </a:r>
            <a:r>
              <a:rPr lang="en-US" altLang="zh-CN" sz="1100" dirty="0">
                <a:solidFill>
                  <a:srgbClr val="000000"/>
                </a:solidFill>
              </a:rPr>
              <a:t>[2]</a:t>
            </a:r>
            <a:r>
              <a:rPr lang="zh-CN" altLang="en-US" sz="1100" dirty="0">
                <a:solidFill>
                  <a:srgbClr val="000000"/>
                </a:solidFill>
              </a:rPr>
              <a:t> </a:t>
            </a:r>
            <a:r>
              <a:rPr lang="fr-FR" sz="1100" dirty="0">
                <a:solidFill>
                  <a:srgbClr val="000000"/>
                </a:solidFill>
              </a:rPr>
              <a:t>Y. Miao et al., Scripta </a:t>
            </a:r>
            <a:r>
              <a:rPr lang="fr-FR" sz="1100" dirty="0" err="1">
                <a:solidFill>
                  <a:srgbClr val="000000"/>
                </a:solidFill>
              </a:rPr>
              <a:t>Materialia</a:t>
            </a:r>
            <a:r>
              <a:rPr lang="fr-FR" sz="1100" dirty="0">
                <a:solidFill>
                  <a:srgbClr val="000000"/>
                </a:solidFill>
              </a:rPr>
              <a:t>, 2018</a:t>
            </a:r>
          </a:p>
        </p:txBody>
      </p:sp>
      <p:pic>
        <p:nvPicPr>
          <p:cNvPr id="15" name="Picture 14">
            <a:extLst>
              <a:ext uri="{FF2B5EF4-FFF2-40B4-BE49-F238E27FC236}">
                <a16:creationId xmlns:a16="http://schemas.microsoft.com/office/drawing/2014/main" id="{F75B0E74-7EDF-8F40-9D90-28C2ED3D4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6228" y="3150116"/>
            <a:ext cx="2954216" cy="1685083"/>
          </a:xfrm>
          <a:prstGeom prst="rect">
            <a:avLst/>
          </a:prstGeom>
        </p:spPr>
      </p:pic>
      <p:sp>
        <p:nvSpPr>
          <p:cNvPr id="16" name="TextBox 33">
            <a:extLst>
              <a:ext uri="{FF2B5EF4-FFF2-40B4-BE49-F238E27FC236}">
                <a16:creationId xmlns:a16="http://schemas.microsoft.com/office/drawing/2014/main" id="{B087EDB9-EA8D-B949-9972-F883D8C533E5}"/>
              </a:ext>
            </a:extLst>
          </p:cNvPr>
          <p:cNvSpPr txBox="1">
            <a:spLocks noChangeArrowheads="1"/>
          </p:cNvSpPr>
          <p:nvPr/>
        </p:nvSpPr>
        <p:spPr bwMode="auto">
          <a:xfrm>
            <a:off x="5715301" y="4937462"/>
            <a:ext cx="34286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400" b="1" dirty="0">
                <a:solidFill>
                  <a:srgbClr val="FF0000"/>
                </a:solidFill>
              </a:rPr>
              <a:t>~8 </a:t>
            </a:r>
            <a:r>
              <a:rPr lang="el-GR" altLang="zh-CN" sz="1400" b="1" dirty="0">
                <a:solidFill>
                  <a:srgbClr val="FF0000"/>
                </a:solidFill>
              </a:rPr>
              <a:t>μ</a:t>
            </a:r>
            <a:r>
              <a:rPr lang="en-US" altLang="zh-CN" sz="1400" b="1" dirty="0">
                <a:solidFill>
                  <a:srgbClr val="FF0000"/>
                </a:solidFill>
              </a:rPr>
              <a:t>m </a:t>
            </a:r>
            <a:r>
              <a:rPr lang="en-US" altLang="zh-CN" sz="1400" b="1" dirty="0"/>
              <a:t>radiation affected zone</a:t>
            </a:r>
            <a:r>
              <a:rPr lang="zh-CN" altLang="en-US" sz="1400" b="1" dirty="0"/>
              <a:t> </a:t>
            </a:r>
            <a:r>
              <a:rPr lang="en-US" altLang="zh-CN" sz="1400" b="1" dirty="0"/>
              <a:t>in UO</a:t>
            </a:r>
            <a:r>
              <a:rPr lang="en-US" altLang="zh-CN" sz="1400" b="1" baseline="-25000" dirty="0"/>
              <a:t>2</a:t>
            </a:r>
            <a:r>
              <a:rPr lang="en-US" altLang="zh-CN" sz="1400" b="1" dirty="0"/>
              <a:t> irradiated by </a:t>
            </a:r>
            <a:r>
              <a:rPr lang="en-US" altLang="zh-CN" sz="1400" b="1" dirty="0">
                <a:solidFill>
                  <a:srgbClr val="FF0000"/>
                </a:solidFill>
              </a:rPr>
              <a:t>84 MeV </a:t>
            </a:r>
            <a:r>
              <a:rPr lang="en-US" altLang="zh-CN" sz="1400" b="1" dirty="0" err="1"/>
              <a:t>Xe</a:t>
            </a:r>
            <a:r>
              <a:rPr lang="en-US" altLang="zh-CN" sz="1400" b="1" dirty="0"/>
              <a:t>, to high dose (1357 </a:t>
            </a:r>
            <a:r>
              <a:rPr lang="en-US" altLang="zh-CN" sz="1400" b="1" dirty="0" err="1"/>
              <a:t>dpa</a:t>
            </a:r>
            <a:r>
              <a:rPr lang="en-US" altLang="zh-CN" sz="1400" b="1" dirty="0"/>
              <a:t>) to replicate HBS features [2]</a:t>
            </a:r>
            <a:endParaRPr lang="en-US" altLang="en-US" sz="1400" b="1" dirty="0">
              <a:solidFill>
                <a:srgbClr val="FF0000"/>
              </a:solidFill>
            </a:endParaRPr>
          </a:p>
        </p:txBody>
      </p:sp>
    </p:spTree>
    <p:extLst>
      <p:ext uri="{BB962C8B-B14F-4D97-AF65-F5344CB8AC3E}">
        <p14:creationId xmlns:p14="http://schemas.microsoft.com/office/powerpoint/2010/main" val="45687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74"/>
          <p:cNvSpPr>
            <a:spLocks noChangeArrowheads="1"/>
          </p:cNvSpPr>
          <p:nvPr/>
        </p:nvSpPr>
        <p:spPr bwMode="auto">
          <a:xfrm rot="5400000">
            <a:off x="4785949" y="3458369"/>
            <a:ext cx="627642" cy="457200"/>
          </a:xfrm>
          <a:prstGeom prst="rightArrow">
            <a:avLst>
              <a:gd name="adj1" fmla="val 50000"/>
              <a:gd name="adj2" fmla="val 49994"/>
            </a:avLst>
          </a:prstGeom>
          <a:gradFill rotWithShape="1">
            <a:gsLst>
              <a:gs pos="0">
                <a:srgbClr val="FFFFFF">
                  <a:alpha val="54999"/>
                </a:srgbClr>
              </a:gs>
              <a:gs pos="100000">
                <a:srgbClr val="004080">
                  <a:alpha val="54999"/>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a:solidFill>
                <a:srgbClr val="000000"/>
              </a:solidFill>
            </a:endParaRPr>
          </a:p>
        </p:txBody>
      </p:sp>
      <p:sp>
        <p:nvSpPr>
          <p:cNvPr id="20" name="TextBox 19"/>
          <p:cNvSpPr txBox="1">
            <a:spLocks noChangeArrowheads="1"/>
          </p:cNvSpPr>
          <p:nvPr/>
        </p:nvSpPr>
        <p:spPr bwMode="auto">
          <a:xfrm>
            <a:off x="4369618" y="3450514"/>
            <a:ext cx="1476686" cy="276999"/>
          </a:xfrm>
          <a:prstGeom prst="rect">
            <a:avLst/>
          </a:prstGeom>
          <a:gradFill rotWithShape="1">
            <a:gsLst>
              <a:gs pos="0">
                <a:srgbClr val="EDF7FF"/>
              </a:gs>
              <a:gs pos="64999">
                <a:srgbClr val="D3EBFF"/>
              </a:gs>
              <a:gs pos="100000">
                <a:srgbClr val="C2E4FF"/>
              </a:gs>
            </a:gsLst>
            <a:lin ang="5400000" scaled="1"/>
          </a:gradFill>
          <a:ln w="9525">
            <a:solidFill>
              <a:srgbClr val="A1C0DA"/>
            </a:solidFill>
            <a:miter lim="800000"/>
            <a:headEnd/>
            <a:tailEnd/>
          </a:ln>
          <a:effectLst>
            <a:outerShdw blurRad="40000" dist="20000" dir="5400000" rotWithShape="0">
              <a:srgbClr val="808080">
                <a:alpha val="37999"/>
              </a:srgbClr>
            </a:outerShdw>
          </a:effectLst>
        </p:spPr>
        <p:txBody>
          <a:bodyPr wrap="none">
            <a:spAutoFit/>
          </a:bodyPr>
          <a:lstStyle>
            <a:lvl1pPr defTabSz="4127500">
              <a:defRPr>
                <a:solidFill>
                  <a:schemeClr val="tx1"/>
                </a:solidFill>
                <a:latin typeface="Calibri" charset="0"/>
                <a:ea typeface="ＭＳ Ｐゴシック" charset="0"/>
              </a:defRPr>
            </a:lvl1pPr>
            <a:lvl2pPr marL="742950" indent="-285750" defTabSz="4127500">
              <a:defRPr>
                <a:solidFill>
                  <a:schemeClr val="tx1"/>
                </a:solidFill>
                <a:latin typeface="Calibri" charset="0"/>
                <a:ea typeface="ＭＳ Ｐゴシック" charset="0"/>
              </a:defRPr>
            </a:lvl2pPr>
            <a:lvl3pPr marL="1143000" indent="-228600" defTabSz="4127500">
              <a:defRPr>
                <a:solidFill>
                  <a:schemeClr val="tx1"/>
                </a:solidFill>
                <a:latin typeface="Calibri" charset="0"/>
                <a:ea typeface="ＭＳ Ｐゴシック" charset="0"/>
              </a:defRPr>
            </a:lvl3pPr>
            <a:lvl4pPr marL="1600200" indent="-228600" defTabSz="4127500">
              <a:defRPr>
                <a:solidFill>
                  <a:schemeClr val="tx1"/>
                </a:solidFill>
                <a:latin typeface="Calibri" charset="0"/>
                <a:ea typeface="ＭＳ Ｐゴシック" charset="0"/>
              </a:defRPr>
            </a:lvl4pPr>
            <a:lvl5pPr marL="2057400" indent="-228600" defTabSz="4127500">
              <a:defRPr>
                <a:solidFill>
                  <a:schemeClr val="tx1"/>
                </a:solidFill>
                <a:latin typeface="Calibri" charset="0"/>
                <a:ea typeface="ＭＳ Ｐゴシック" charset="0"/>
              </a:defRPr>
            </a:lvl5pPr>
            <a:lvl6pPr marL="2514600" indent="-228600" defTabSz="4127500" fontAlgn="base">
              <a:spcBef>
                <a:spcPct val="0"/>
              </a:spcBef>
              <a:spcAft>
                <a:spcPct val="0"/>
              </a:spcAft>
              <a:defRPr>
                <a:solidFill>
                  <a:schemeClr val="tx1"/>
                </a:solidFill>
                <a:latin typeface="Calibri" charset="0"/>
                <a:ea typeface="ＭＳ Ｐゴシック" charset="0"/>
              </a:defRPr>
            </a:lvl6pPr>
            <a:lvl7pPr marL="2971800" indent="-228600" defTabSz="4127500" fontAlgn="base">
              <a:spcBef>
                <a:spcPct val="0"/>
              </a:spcBef>
              <a:spcAft>
                <a:spcPct val="0"/>
              </a:spcAft>
              <a:defRPr>
                <a:solidFill>
                  <a:schemeClr val="tx1"/>
                </a:solidFill>
                <a:latin typeface="Calibri" charset="0"/>
                <a:ea typeface="ＭＳ Ｐゴシック" charset="0"/>
              </a:defRPr>
            </a:lvl7pPr>
            <a:lvl8pPr marL="3429000" indent="-228600" defTabSz="4127500" fontAlgn="base">
              <a:spcBef>
                <a:spcPct val="0"/>
              </a:spcBef>
              <a:spcAft>
                <a:spcPct val="0"/>
              </a:spcAft>
              <a:defRPr>
                <a:solidFill>
                  <a:schemeClr val="tx1"/>
                </a:solidFill>
                <a:latin typeface="Calibri" charset="0"/>
                <a:ea typeface="ＭＳ Ｐゴシック" charset="0"/>
              </a:defRPr>
            </a:lvl8pPr>
            <a:lvl9pPr marL="3886200" indent="-228600" defTabSz="4127500" fontAlgn="base">
              <a:spcBef>
                <a:spcPct val="0"/>
              </a:spcBef>
              <a:spcAft>
                <a:spcPct val="0"/>
              </a:spcAft>
              <a:defRPr>
                <a:solidFill>
                  <a:schemeClr val="tx1"/>
                </a:solidFill>
                <a:latin typeface="Calibri" charset="0"/>
                <a:ea typeface="ＭＳ Ｐゴシック" charset="0"/>
              </a:defRPr>
            </a:lvl9pPr>
          </a:lstStyle>
          <a:p>
            <a:pPr>
              <a:defRPr/>
            </a:pPr>
            <a:r>
              <a:rPr lang="en-US" sz="1200" b="1" dirty="0">
                <a:solidFill>
                  <a:srgbClr val="616161"/>
                </a:solidFill>
                <a:cs typeface="Arial" charset="0"/>
              </a:rPr>
              <a:t>Irradiation</a:t>
            </a:r>
            <a:r>
              <a:rPr lang="zh-CN" altLang="en-US" sz="1200" b="1" dirty="0">
                <a:solidFill>
                  <a:srgbClr val="616161"/>
                </a:solidFill>
                <a:cs typeface="Arial" charset="0"/>
              </a:rPr>
              <a:t> </a:t>
            </a:r>
            <a:r>
              <a:rPr lang="en-US" altLang="zh-CN" sz="1200" b="1" dirty="0">
                <a:solidFill>
                  <a:srgbClr val="616161"/>
                </a:solidFill>
                <a:cs typeface="Arial" charset="0"/>
              </a:rPr>
              <a:t>Chamber</a:t>
            </a:r>
            <a:endParaRPr lang="en-US" sz="1200" b="1" dirty="0">
              <a:solidFill>
                <a:srgbClr val="616161"/>
              </a:solidFill>
              <a:cs typeface="Arial" charset="0"/>
            </a:endParaRPr>
          </a:p>
        </p:txBody>
      </p:sp>
      <p:sp>
        <p:nvSpPr>
          <p:cNvPr id="5" name="Slide Number Placeholder 4"/>
          <p:cNvSpPr>
            <a:spLocks noGrp="1"/>
          </p:cNvSpPr>
          <p:nvPr>
            <p:ph type="sldNum" sz="quarter" idx="12"/>
          </p:nvPr>
        </p:nvSpPr>
        <p:spPr/>
        <p:txBody>
          <a:bodyPr/>
          <a:lstStyle/>
          <a:p>
            <a:fld id="{BC545FC4-4992-4C8C-8BA2-9A8EFB8494E2}" type="slidenum">
              <a:rPr lang="en-US" altLang="en-US" smtClean="0"/>
              <a:pPr/>
              <a:t>6</a:t>
            </a:fld>
            <a:endParaRPr lang="en-US" altLang="en-US"/>
          </a:p>
        </p:txBody>
      </p:sp>
      <p:sp>
        <p:nvSpPr>
          <p:cNvPr id="8" name="Title 1"/>
          <p:cNvSpPr>
            <a:spLocks noGrp="1"/>
          </p:cNvSpPr>
          <p:nvPr>
            <p:ph type="title"/>
          </p:nvPr>
        </p:nvSpPr>
        <p:spPr>
          <a:xfrm>
            <a:off x="457200" y="274638"/>
            <a:ext cx="8229600" cy="1143000"/>
          </a:xfrm>
        </p:spPr>
        <p:txBody>
          <a:bodyPr/>
          <a:lstStyle/>
          <a:p>
            <a:r>
              <a:rPr lang="en-US" dirty="0"/>
              <a:t>Ion Irradiation Chamber at ATLAS</a:t>
            </a:r>
          </a:p>
        </p:txBody>
      </p:sp>
      <p:pic>
        <p:nvPicPr>
          <p:cNvPr id="10" name="Picture 2" descr="C:\Users\b225986\Dropbox\paper draft\2017Spring_ATLAS_USi_NIMB\fi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182" y="889465"/>
            <a:ext cx="3458001" cy="2657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75502" t="4045"/>
          <a:stretch/>
        </p:blipFill>
        <p:spPr>
          <a:xfrm>
            <a:off x="6951283" y="815098"/>
            <a:ext cx="1489851" cy="2732116"/>
          </a:xfrm>
          <a:prstGeom prst="rect">
            <a:avLst/>
          </a:prstGeom>
          <a:ln w="28575">
            <a:solidFill>
              <a:schemeClr val="tx1"/>
            </a:solidFill>
          </a:ln>
        </p:spPr>
      </p:pic>
      <p:sp>
        <p:nvSpPr>
          <p:cNvPr id="12" name="AutoShape 2" descr="https://mail.google.com/mail/u/0/?ui=2&amp;ik=fb8c88a826&amp;view=fimg&amp;th=162c0064977866ce&amp;attid=0.1.1&amp;disp=emb&amp;attbid=ANGjdJ9hNex0UTEVYiZT1lku_DAUCJ7zR6ZfGIQidZlxaDEUzK9Z1_lVFI9rdXItQnpb2-Ud0YlDGgtJvW_lLVaDdm3x9fxhsc-peLKmDVK25a7O1eiycJPKmWpd5gY&amp;sz=s0-l75-ft&amp;ats=1523640295441&amp;rm=162c0064977866ce&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https://mail.google.com/mail/u/0/?ui=2&amp;ik=fb8c88a826&amp;view=fimg&amp;th=162c0064977866ce&amp;attid=0.1.1&amp;disp=emb&amp;attbid=ANGjdJ9hNex0UTEVYiZT1lku_DAUCJ7zR6ZfGIQidZlxaDEUzK9Z1_lVFI9rdXItQnpb2-Ud0YlDGgtJvW_lLVaDdm3x9fxhsc-peLKmDVK25a7O1eiycJPKmWpd5gY&amp;sz=s0-l75-ft&amp;ats=1523640295441&amp;rm=162c0064977866c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1" descr="2015-01-19 16.52.2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7226" y="691273"/>
            <a:ext cx="1545088" cy="273211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ight Arrow 74"/>
          <p:cNvSpPr>
            <a:spLocks noChangeArrowheads="1"/>
          </p:cNvSpPr>
          <p:nvPr/>
        </p:nvSpPr>
        <p:spPr bwMode="auto">
          <a:xfrm>
            <a:off x="1568123" y="1350913"/>
            <a:ext cx="2609878" cy="457200"/>
          </a:xfrm>
          <a:prstGeom prst="rightArrow">
            <a:avLst>
              <a:gd name="adj1" fmla="val 50000"/>
              <a:gd name="adj2" fmla="val 49994"/>
            </a:avLst>
          </a:prstGeom>
          <a:gradFill rotWithShape="1">
            <a:gsLst>
              <a:gs pos="0">
                <a:srgbClr val="FFFFFF">
                  <a:alpha val="54999"/>
                </a:srgbClr>
              </a:gs>
              <a:gs pos="100000">
                <a:srgbClr val="004080">
                  <a:alpha val="54999"/>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a:solidFill>
                <a:srgbClr val="000000"/>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2773" y="4319704"/>
            <a:ext cx="1728361" cy="190201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ight Arrow 74"/>
          <p:cNvSpPr>
            <a:spLocks noChangeArrowheads="1"/>
          </p:cNvSpPr>
          <p:nvPr/>
        </p:nvSpPr>
        <p:spPr bwMode="auto">
          <a:xfrm>
            <a:off x="5872314" y="2025226"/>
            <a:ext cx="1004736" cy="457200"/>
          </a:xfrm>
          <a:prstGeom prst="rightArrow">
            <a:avLst>
              <a:gd name="adj1" fmla="val 50000"/>
              <a:gd name="adj2" fmla="val 49994"/>
            </a:avLst>
          </a:prstGeom>
          <a:gradFill rotWithShape="1">
            <a:gsLst>
              <a:gs pos="0">
                <a:srgbClr val="FFFFFF">
                  <a:alpha val="54999"/>
                </a:srgbClr>
              </a:gs>
              <a:gs pos="100000">
                <a:srgbClr val="004080">
                  <a:alpha val="54999"/>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a:solidFill>
                <a:srgbClr val="000000"/>
              </a:solidFill>
            </a:endParaRPr>
          </a:p>
        </p:txBody>
      </p:sp>
      <p:sp>
        <p:nvSpPr>
          <p:cNvPr id="19" name="Right Arrow 74"/>
          <p:cNvSpPr>
            <a:spLocks noChangeArrowheads="1"/>
          </p:cNvSpPr>
          <p:nvPr/>
        </p:nvSpPr>
        <p:spPr bwMode="auto">
          <a:xfrm rot="2638682">
            <a:off x="5602536" y="3594804"/>
            <a:ext cx="1234714" cy="457200"/>
          </a:xfrm>
          <a:prstGeom prst="rightArrow">
            <a:avLst>
              <a:gd name="adj1" fmla="val 50000"/>
              <a:gd name="adj2" fmla="val 49994"/>
            </a:avLst>
          </a:prstGeom>
          <a:gradFill rotWithShape="1">
            <a:gsLst>
              <a:gs pos="0">
                <a:srgbClr val="FFFFFF">
                  <a:alpha val="54999"/>
                </a:srgbClr>
              </a:gs>
              <a:gs pos="100000">
                <a:srgbClr val="004080">
                  <a:alpha val="54999"/>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a:solidFill>
                <a:srgbClr val="000000"/>
              </a:solidFill>
            </a:endParaRPr>
          </a:p>
        </p:txBody>
      </p:sp>
      <p:sp>
        <p:nvSpPr>
          <p:cNvPr id="21" name="TextBox 20"/>
          <p:cNvSpPr txBox="1">
            <a:spLocks noChangeArrowheads="1"/>
          </p:cNvSpPr>
          <p:nvPr/>
        </p:nvSpPr>
        <p:spPr bwMode="auto">
          <a:xfrm>
            <a:off x="6893135" y="3574339"/>
            <a:ext cx="1606145" cy="461665"/>
          </a:xfrm>
          <a:prstGeom prst="rect">
            <a:avLst/>
          </a:prstGeom>
          <a:gradFill rotWithShape="1">
            <a:gsLst>
              <a:gs pos="0">
                <a:srgbClr val="EDF7FF"/>
              </a:gs>
              <a:gs pos="64999">
                <a:srgbClr val="D3EBFF"/>
              </a:gs>
              <a:gs pos="100000">
                <a:srgbClr val="C2E4FF"/>
              </a:gs>
            </a:gsLst>
            <a:lin ang="5400000" scaled="1"/>
          </a:gradFill>
          <a:ln w="9525">
            <a:solidFill>
              <a:srgbClr val="A1C0DA"/>
            </a:solidFill>
            <a:miter lim="800000"/>
            <a:headEnd/>
            <a:tailEnd/>
          </a:ln>
          <a:effectLst>
            <a:outerShdw blurRad="40000" dist="20000" dir="5400000" rotWithShape="0">
              <a:srgbClr val="808080">
                <a:alpha val="37999"/>
              </a:srgbClr>
            </a:outerShdw>
          </a:effectLst>
        </p:spPr>
        <p:txBody>
          <a:bodyPr wrap="none">
            <a:spAutoFit/>
          </a:bodyPr>
          <a:lstStyle>
            <a:lvl1pPr defTabSz="4127500">
              <a:defRPr>
                <a:solidFill>
                  <a:schemeClr val="tx1"/>
                </a:solidFill>
                <a:latin typeface="Calibri" charset="0"/>
                <a:ea typeface="ＭＳ Ｐゴシック" charset="0"/>
              </a:defRPr>
            </a:lvl1pPr>
            <a:lvl2pPr marL="742950" indent="-285750" defTabSz="4127500">
              <a:defRPr>
                <a:solidFill>
                  <a:schemeClr val="tx1"/>
                </a:solidFill>
                <a:latin typeface="Calibri" charset="0"/>
                <a:ea typeface="ＭＳ Ｐゴシック" charset="0"/>
              </a:defRPr>
            </a:lvl2pPr>
            <a:lvl3pPr marL="1143000" indent="-228600" defTabSz="4127500">
              <a:defRPr>
                <a:solidFill>
                  <a:schemeClr val="tx1"/>
                </a:solidFill>
                <a:latin typeface="Calibri" charset="0"/>
                <a:ea typeface="ＭＳ Ｐゴシック" charset="0"/>
              </a:defRPr>
            </a:lvl3pPr>
            <a:lvl4pPr marL="1600200" indent="-228600" defTabSz="4127500">
              <a:defRPr>
                <a:solidFill>
                  <a:schemeClr val="tx1"/>
                </a:solidFill>
                <a:latin typeface="Calibri" charset="0"/>
                <a:ea typeface="ＭＳ Ｐゴシック" charset="0"/>
              </a:defRPr>
            </a:lvl4pPr>
            <a:lvl5pPr marL="2057400" indent="-228600" defTabSz="4127500">
              <a:defRPr>
                <a:solidFill>
                  <a:schemeClr val="tx1"/>
                </a:solidFill>
                <a:latin typeface="Calibri" charset="0"/>
                <a:ea typeface="ＭＳ Ｐゴシック" charset="0"/>
              </a:defRPr>
            </a:lvl5pPr>
            <a:lvl6pPr marL="2514600" indent="-228600" defTabSz="4127500" fontAlgn="base">
              <a:spcBef>
                <a:spcPct val="0"/>
              </a:spcBef>
              <a:spcAft>
                <a:spcPct val="0"/>
              </a:spcAft>
              <a:defRPr>
                <a:solidFill>
                  <a:schemeClr val="tx1"/>
                </a:solidFill>
                <a:latin typeface="Calibri" charset="0"/>
                <a:ea typeface="ＭＳ Ｐゴシック" charset="0"/>
              </a:defRPr>
            </a:lvl6pPr>
            <a:lvl7pPr marL="2971800" indent="-228600" defTabSz="4127500" fontAlgn="base">
              <a:spcBef>
                <a:spcPct val="0"/>
              </a:spcBef>
              <a:spcAft>
                <a:spcPct val="0"/>
              </a:spcAft>
              <a:defRPr>
                <a:solidFill>
                  <a:schemeClr val="tx1"/>
                </a:solidFill>
                <a:latin typeface="Calibri" charset="0"/>
                <a:ea typeface="ＭＳ Ｐゴシック" charset="0"/>
              </a:defRPr>
            </a:lvl7pPr>
            <a:lvl8pPr marL="3429000" indent="-228600" defTabSz="4127500" fontAlgn="base">
              <a:spcBef>
                <a:spcPct val="0"/>
              </a:spcBef>
              <a:spcAft>
                <a:spcPct val="0"/>
              </a:spcAft>
              <a:defRPr>
                <a:solidFill>
                  <a:schemeClr val="tx1"/>
                </a:solidFill>
                <a:latin typeface="Calibri" charset="0"/>
                <a:ea typeface="ＭＳ Ｐゴシック" charset="0"/>
              </a:defRPr>
            </a:lvl8pPr>
            <a:lvl9pPr marL="3886200" indent="-228600" defTabSz="4127500" fontAlgn="base">
              <a:spcBef>
                <a:spcPct val="0"/>
              </a:spcBef>
              <a:spcAft>
                <a:spcPct val="0"/>
              </a:spcAft>
              <a:defRPr>
                <a:solidFill>
                  <a:schemeClr val="tx1"/>
                </a:solidFill>
                <a:latin typeface="Calibri" charset="0"/>
                <a:ea typeface="ＭＳ Ｐゴシック" charset="0"/>
              </a:defRPr>
            </a:lvl9pPr>
          </a:lstStyle>
          <a:p>
            <a:pPr>
              <a:defRPr/>
            </a:pPr>
            <a:r>
              <a:rPr lang="en-US" sz="1200" b="1" dirty="0">
                <a:solidFill>
                  <a:srgbClr val="616161"/>
                </a:solidFill>
                <a:cs typeface="Arial" charset="0"/>
              </a:rPr>
              <a:t>Hi-Temp Sample Stage</a:t>
            </a:r>
          </a:p>
          <a:p>
            <a:pPr algn="ctr">
              <a:defRPr/>
            </a:pPr>
            <a:r>
              <a:rPr lang="en-US" sz="1200" b="1" dirty="0">
                <a:solidFill>
                  <a:srgbClr val="616161"/>
                </a:solidFill>
                <a:cs typeface="Arial" charset="0"/>
              </a:rPr>
              <a:t>(&gt;300C)</a:t>
            </a:r>
          </a:p>
        </p:txBody>
      </p:sp>
      <p:sp>
        <p:nvSpPr>
          <p:cNvPr id="22" name="TextBox 21"/>
          <p:cNvSpPr txBox="1">
            <a:spLocks noChangeArrowheads="1"/>
          </p:cNvSpPr>
          <p:nvPr/>
        </p:nvSpPr>
        <p:spPr bwMode="auto">
          <a:xfrm>
            <a:off x="6505575" y="6274589"/>
            <a:ext cx="2105025" cy="276999"/>
          </a:xfrm>
          <a:prstGeom prst="rect">
            <a:avLst/>
          </a:prstGeom>
          <a:gradFill rotWithShape="1">
            <a:gsLst>
              <a:gs pos="0">
                <a:srgbClr val="EDF7FF"/>
              </a:gs>
              <a:gs pos="64999">
                <a:srgbClr val="D3EBFF"/>
              </a:gs>
              <a:gs pos="100000">
                <a:srgbClr val="C2E4FF"/>
              </a:gs>
            </a:gsLst>
            <a:lin ang="5400000" scaled="1"/>
          </a:gradFill>
          <a:ln w="9525">
            <a:solidFill>
              <a:srgbClr val="A1C0DA"/>
            </a:solidFill>
            <a:miter lim="800000"/>
            <a:headEnd/>
            <a:tailEnd/>
          </a:ln>
          <a:effectLst>
            <a:outerShdw blurRad="40000" dist="20000" dir="5400000" rotWithShape="0">
              <a:srgbClr val="808080">
                <a:alpha val="37999"/>
              </a:srgbClr>
            </a:outerShdw>
          </a:effectLst>
        </p:spPr>
        <p:txBody>
          <a:bodyPr wrap="square">
            <a:spAutoFit/>
          </a:bodyPr>
          <a:lstStyle>
            <a:lvl1pPr defTabSz="4127500">
              <a:defRPr>
                <a:solidFill>
                  <a:schemeClr val="tx1"/>
                </a:solidFill>
                <a:latin typeface="Calibri" charset="0"/>
                <a:ea typeface="ＭＳ Ｐゴシック" charset="0"/>
              </a:defRPr>
            </a:lvl1pPr>
            <a:lvl2pPr marL="742950" indent="-285750" defTabSz="4127500">
              <a:defRPr>
                <a:solidFill>
                  <a:schemeClr val="tx1"/>
                </a:solidFill>
                <a:latin typeface="Calibri" charset="0"/>
                <a:ea typeface="ＭＳ Ｐゴシック" charset="0"/>
              </a:defRPr>
            </a:lvl2pPr>
            <a:lvl3pPr marL="1143000" indent="-228600" defTabSz="4127500">
              <a:defRPr>
                <a:solidFill>
                  <a:schemeClr val="tx1"/>
                </a:solidFill>
                <a:latin typeface="Calibri" charset="0"/>
                <a:ea typeface="ＭＳ Ｐゴシック" charset="0"/>
              </a:defRPr>
            </a:lvl3pPr>
            <a:lvl4pPr marL="1600200" indent="-228600" defTabSz="4127500">
              <a:defRPr>
                <a:solidFill>
                  <a:schemeClr val="tx1"/>
                </a:solidFill>
                <a:latin typeface="Calibri" charset="0"/>
                <a:ea typeface="ＭＳ Ｐゴシック" charset="0"/>
              </a:defRPr>
            </a:lvl4pPr>
            <a:lvl5pPr marL="2057400" indent="-228600" defTabSz="4127500">
              <a:defRPr>
                <a:solidFill>
                  <a:schemeClr val="tx1"/>
                </a:solidFill>
                <a:latin typeface="Calibri" charset="0"/>
                <a:ea typeface="ＭＳ Ｐゴシック" charset="0"/>
              </a:defRPr>
            </a:lvl5pPr>
            <a:lvl6pPr marL="2514600" indent="-228600" defTabSz="4127500" fontAlgn="base">
              <a:spcBef>
                <a:spcPct val="0"/>
              </a:spcBef>
              <a:spcAft>
                <a:spcPct val="0"/>
              </a:spcAft>
              <a:defRPr>
                <a:solidFill>
                  <a:schemeClr val="tx1"/>
                </a:solidFill>
                <a:latin typeface="Calibri" charset="0"/>
                <a:ea typeface="ＭＳ Ｐゴシック" charset="0"/>
              </a:defRPr>
            </a:lvl6pPr>
            <a:lvl7pPr marL="2971800" indent="-228600" defTabSz="4127500" fontAlgn="base">
              <a:spcBef>
                <a:spcPct val="0"/>
              </a:spcBef>
              <a:spcAft>
                <a:spcPct val="0"/>
              </a:spcAft>
              <a:defRPr>
                <a:solidFill>
                  <a:schemeClr val="tx1"/>
                </a:solidFill>
                <a:latin typeface="Calibri" charset="0"/>
                <a:ea typeface="ＭＳ Ｐゴシック" charset="0"/>
              </a:defRPr>
            </a:lvl7pPr>
            <a:lvl8pPr marL="3429000" indent="-228600" defTabSz="4127500" fontAlgn="base">
              <a:spcBef>
                <a:spcPct val="0"/>
              </a:spcBef>
              <a:spcAft>
                <a:spcPct val="0"/>
              </a:spcAft>
              <a:defRPr>
                <a:solidFill>
                  <a:schemeClr val="tx1"/>
                </a:solidFill>
                <a:latin typeface="Calibri" charset="0"/>
                <a:ea typeface="ＭＳ Ｐゴシック" charset="0"/>
              </a:defRPr>
            </a:lvl8pPr>
            <a:lvl9pPr marL="3886200" indent="-228600" defTabSz="4127500" fontAlgn="base">
              <a:spcBef>
                <a:spcPct val="0"/>
              </a:spcBef>
              <a:spcAft>
                <a:spcPct val="0"/>
              </a:spcAft>
              <a:defRPr>
                <a:solidFill>
                  <a:schemeClr val="tx1"/>
                </a:solidFill>
                <a:latin typeface="Calibri" charset="0"/>
                <a:ea typeface="ＭＳ Ｐゴシック" charset="0"/>
              </a:defRPr>
            </a:lvl9pPr>
          </a:lstStyle>
          <a:p>
            <a:pPr algn="ctr">
              <a:defRPr/>
            </a:pPr>
            <a:r>
              <a:rPr lang="en-US" sz="1200" b="1" dirty="0">
                <a:solidFill>
                  <a:srgbClr val="616161"/>
                </a:solidFill>
                <a:cs typeface="Arial" charset="0"/>
              </a:rPr>
              <a:t>Passive Cooling Sample Stage</a:t>
            </a:r>
          </a:p>
        </p:txBody>
      </p:sp>
      <p:sp>
        <p:nvSpPr>
          <p:cNvPr id="23" name="TextBox 22"/>
          <p:cNvSpPr txBox="1">
            <a:spLocks noChangeArrowheads="1"/>
          </p:cNvSpPr>
          <p:nvPr/>
        </p:nvSpPr>
        <p:spPr bwMode="auto">
          <a:xfrm>
            <a:off x="4178002" y="6273935"/>
            <a:ext cx="2060874" cy="461665"/>
          </a:xfrm>
          <a:prstGeom prst="rect">
            <a:avLst/>
          </a:prstGeom>
          <a:gradFill rotWithShape="1">
            <a:gsLst>
              <a:gs pos="0">
                <a:srgbClr val="EDF7FF"/>
              </a:gs>
              <a:gs pos="64999">
                <a:srgbClr val="D3EBFF"/>
              </a:gs>
              <a:gs pos="100000">
                <a:srgbClr val="C2E4FF"/>
              </a:gs>
            </a:gsLst>
            <a:lin ang="5400000" scaled="1"/>
          </a:gradFill>
          <a:ln w="9525">
            <a:solidFill>
              <a:srgbClr val="A1C0DA"/>
            </a:solidFill>
            <a:miter lim="800000"/>
            <a:headEnd/>
            <a:tailEnd/>
          </a:ln>
          <a:effectLst>
            <a:outerShdw blurRad="40000" dist="20000" dir="5400000" rotWithShape="0">
              <a:srgbClr val="808080">
                <a:alpha val="37999"/>
              </a:srgbClr>
            </a:outerShdw>
          </a:effectLst>
        </p:spPr>
        <p:txBody>
          <a:bodyPr wrap="square">
            <a:spAutoFit/>
          </a:bodyPr>
          <a:lstStyle>
            <a:lvl1pPr defTabSz="4127500">
              <a:defRPr>
                <a:solidFill>
                  <a:schemeClr val="tx1"/>
                </a:solidFill>
                <a:latin typeface="Calibri" charset="0"/>
                <a:ea typeface="ＭＳ Ｐゴシック" charset="0"/>
              </a:defRPr>
            </a:lvl1pPr>
            <a:lvl2pPr marL="742950" indent="-285750" defTabSz="4127500">
              <a:defRPr>
                <a:solidFill>
                  <a:schemeClr val="tx1"/>
                </a:solidFill>
                <a:latin typeface="Calibri" charset="0"/>
                <a:ea typeface="ＭＳ Ｐゴシック" charset="0"/>
              </a:defRPr>
            </a:lvl2pPr>
            <a:lvl3pPr marL="1143000" indent="-228600" defTabSz="4127500">
              <a:defRPr>
                <a:solidFill>
                  <a:schemeClr val="tx1"/>
                </a:solidFill>
                <a:latin typeface="Calibri" charset="0"/>
                <a:ea typeface="ＭＳ Ｐゴシック" charset="0"/>
              </a:defRPr>
            </a:lvl3pPr>
            <a:lvl4pPr marL="1600200" indent="-228600" defTabSz="4127500">
              <a:defRPr>
                <a:solidFill>
                  <a:schemeClr val="tx1"/>
                </a:solidFill>
                <a:latin typeface="Calibri" charset="0"/>
                <a:ea typeface="ＭＳ Ｐゴシック" charset="0"/>
              </a:defRPr>
            </a:lvl4pPr>
            <a:lvl5pPr marL="2057400" indent="-228600" defTabSz="4127500">
              <a:defRPr>
                <a:solidFill>
                  <a:schemeClr val="tx1"/>
                </a:solidFill>
                <a:latin typeface="Calibri" charset="0"/>
                <a:ea typeface="ＭＳ Ｐゴシック" charset="0"/>
              </a:defRPr>
            </a:lvl5pPr>
            <a:lvl6pPr marL="2514600" indent="-228600" defTabSz="4127500" fontAlgn="base">
              <a:spcBef>
                <a:spcPct val="0"/>
              </a:spcBef>
              <a:spcAft>
                <a:spcPct val="0"/>
              </a:spcAft>
              <a:defRPr>
                <a:solidFill>
                  <a:schemeClr val="tx1"/>
                </a:solidFill>
                <a:latin typeface="Calibri" charset="0"/>
                <a:ea typeface="ＭＳ Ｐゴシック" charset="0"/>
              </a:defRPr>
            </a:lvl6pPr>
            <a:lvl7pPr marL="2971800" indent="-228600" defTabSz="4127500" fontAlgn="base">
              <a:spcBef>
                <a:spcPct val="0"/>
              </a:spcBef>
              <a:spcAft>
                <a:spcPct val="0"/>
              </a:spcAft>
              <a:defRPr>
                <a:solidFill>
                  <a:schemeClr val="tx1"/>
                </a:solidFill>
                <a:latin typeface="Calibri" charset="0"/>
                <a:ea typeface="ＭＳ Ｐゴシック" charset="0"/>
              </a:defRPr>
            </a:lvl7pPr>
            <a:lvl8pPr marL="3429000" indent="-228600" defTabSz="4127500" fontAlgn="base">
              <a:spcBef>
                <a:spcPct val="0"/>
              </a:spcBef>
              <a:spcAft>
                <a:spcPct val="0"/>
              </a:spcAft>
              <a:defRPr>
                <a:solidFill>
                  <a:schemeClr val="tx1"/>
                </a:solidFill>
                <a:latin typeface="Calibri" charset="0"/>
                <a:ea typeface="ＭＳ Ｐゴシック" charset="0"/>
              </a:defRPr>
            </a:lvl8pPr>
            <a:lvl9pPr marL="3886200" indent="-228600" defTabSz="4127500" fontAlgn="base">
              <a:spcBef>
                <a:spcPct val="0"/>
              </a:spcBef>
              <a:spcAft>
                <a:spcPct val="0"/>
              </a:spcAft>
              <a:defRPr>
                <a:solidFill>
                  <a:schemeClr val="tx1"/>
                </a:solidFill>
                <a:latin typeface="Calibri" charset="0"/>
                <a:ea typeface="ＭＳ Ｐゴシック" charset="0"/>
              </a:defRPr>
            </a:lvl9pPr>
          </a:lstStyle>
          <a:p>
            <a:pPr algn="ctr">
              <a:defRPr/>
            </a:pPr>
            <a:r>
              <a:rPr lang="en-US" sz="1200" b="1" dirty="0">
                <a:solidFill>
                  <a:srgbClr val="616161"/>
                </a:solidFill>
                <a:cs typeface="Arial" charset="0"/>
              </a:rPr>
              <a:t>Active Cooling Sample Stage</a:t>
            </a:r>
          </a:p>
          <a:p>
            <a:pPr algn="ctr">
              <a:defRPr/>
            </a:pPr>
            <a:r>
              <a:rPr lang="en-US" sz="1200" b="1" dirty="0">
                <a:solidFill>
                  <a:srgbClr val="616161"/>
                </a:solidFill>
                <a:cs typeface="Arial" charset="0"/>
              </a:rPr>
              <a:t>(RT to 300C)</a:t>
            </a:r>
          </a:p>
        </p:txBody>
      </p:sp>
      <p:sp>
        <p:nvSpPr>
          <p:cNvPr id="24" name="TextBox 23"/>
          <p:cNvSpPr txBox="1">
            <a:spLocks noChangeArrowheads="1"/>
          </p:cNvSpPr>
          <p:nvPr/>
        </p:nvSpPr>
        <p:spPr bwMode="auto">
          <a:xfrm>
            <a:off x="307974" y="3512049"/>
            <a:ext cx="3773585" cy="276999"/>
          </a:xfrm>
          <a:prstGeom prst="rect">
            <a:avLst/>
          </a:prstGeom>
          <a:gradFill rotWithShape="1">
            <a:gsLst>
              <a:gs pos="0">
                <a:srgbClr val="EDF7FF"/>
              </a:gs>
              <a:gs pos="64999">
                <a:srgbClr val="D3EBFF"/>
              </a:gs>
              <a:gs pos="100000">
                <a:srgbClr val="C2E4FF"/>
              </a:gs>
            </a:gsLst>
            <a:lin ang="5400000" scaled="1"/>
          </a:gradFill>
          <a:ln w="9525">
            <a:solidFill>
              <a:srgbClr val="A1C0DA"/>
            </a:solidFill>
            <a:miter lim="800000"/>
            <a:headEnd/>
            <a:tailEnd/>
          </a:ln>
          <a:effectLst>
            <a:outerShdw blurRad="40000" dist="20000" dir="5400000" rotWithShape="0">
              <a:srgbClr val="808080">
                <a:alpha val="37999"/>
              </a:srgbClr>
            </a:outerShdw>
          </a:effectLst>
        </p:spPr>
        <p:txBody>
          <a:bodyPr wrap="square">
            <a:spAutoFit/>
          </a:bodyPr>
          <a:lstStyle>
            <a:lvl1pPr defTabSz="4127500">
              <a:defRPr>
                <a:solidFill>
                  <a:schemeClr val="tx1"/>
                </a:solidFill>
                <a:latin typeface="Calibri" charset="0"/>
                <a:ea typeface="ＭＳ Ｐゴシック" charset="0"/>
              </a:defRPr>
            </a:lvl1pPr>
            <a:lvl2pPr marL="742950" indent="-285750" defTabSz="4127500">
              <a:defRPr>
                <a:solidFill>
                  <a:schemeClr val="tx1"/>
                </a:solidFill>
                <a:latin typeface="Calibri" charset="0"/>
                <a:ea typeface="ＭＳ Ｐゴシック" charset="0"/>
              </a:defRPr>
            </a:lvl2pPr>
            <a:lvl3pPr marL="1143000" indent="-228600" defTabSz="4127500">
              <a:defRPr>
                <a:solidFill>
                  <a:schemeClr val="tx1"/>
                </a:solidFill>
                <a:latin typeface="Calibri" charset="0"/>
                <a:ea typeface="ＭＳ Ｐゴシック" charset="0"/>
              </a:defRPr>
            </a:lvl3pPr>
            <a:lvl4pPr marL="1600200" indent="-228600" defTabSz="4127500">
              <a:defRPr>
                <a:solidFill>
                  <a:schemeClr val="tx1"/>
                </a:solidFill>
                <a:latin typeface="Calibri" charset="0"/>
                <a:ea typeface="ＭＳ Ｐゴシック" charset="0"/>
              </a:defRPr>
            </a:lvl4pPr>
            <a:lvl5pPr marL="2057400" indent="-228600" defTabSz="4127500">
              <a:defRPr>
                <a:solidFill>
                  <a:schemeClr val="tx1"/>
                </a:solidFill>
                <a:latin typeface="Calibri" charset="0"/>
                <a:ea typeface="ＭＳ Ｐゴシック" charset="0"/>
              </a:defRPr>
            </a:lvl5pPr>
            <a:lvl6pPr marL="2514600" indent="-228600" defTabSz="4127500" fontAlgn="base">
              <a:spcBef>
                <a:spcPct val="0"/>
              </a:spcBef>
              <a:spcAft>
                <a:spcPct val="0"/>
              </a:spcAft>
              <a:defRPr>
                <a:solidFill>
                  <a:schemeClr val="tx1"/>
                </a:solidFill>
                <a:latin typeface="Calibri" charset="0"/>
                <a:ea typeface="ＭＳ Ｐゴシック" charset="0"/>
              </a:defRPr>
            </a:lvl6pPr>
            <a:lvl7pPr marL="2971800" indent="-228600" defTabSz="4127500" fontAlgn="base">
              <a:spcBef>
                <a:spcPct val="0"/>
              </a:spcBef>
              <a:spcAft>
                <a:spcPct val="0"/>
              </a:spcAft>
              <a:defRPr>
                <a:solidFill>
                  <a:schemeClr val="tx1"/>
                </a:solidFill>
                <a:latin typeface="Calibri" charset="0"/>
                <a:ea typeface="ＭＳ Ｐゴシック" charset="0"/>
              </a:defRPr>
            </a:lvl7pPr>
            <a:lvl8pPr marL="3429000" indent="-228600" defTabSz="4127500" fontAlgn="base">
              <a:spcBef>
                <a:spcPct val="0"/>
              </a:spcBef>
              <a:spcAft>
                <a:spcPct val="0"/>
              </a:spcAft>
              <a:defRPr>
                <a:solidFill>
                  <a:schemeClr val="tx1"/>
                </a:solidFill>
                <a:latin typeface="Calibri" charset="0"/>
                <a:ea typeface="ＭＳ Ｐゴシック" charset="0"/>
              </a:defRPr>
            </a:lvl8pPr>
            <a:lvl9pPr marL="3886200" indent="-228600" defTabSz="4127500" fontAlgn="base">
              <a:spcBef>
                <a:spcPct val="0"/>
              </a:spcBef>
              <a:spcAft>
                <a:spcPct val="0"/>
              </a:spcAft>
              <a:defRPr>
                <a:solidFill>
                  <a:schemeClr val="tx1"/>
                </a:solidFill>
                <a:latin typeface="Calibri" charset="0"/>
                <a:ea typeface="ＭＳ Ｐゴシック" charset="0"/>
              </a:defRPr>
            </a:lvl9pPr>
          </a:lstStyle>
          <a:p>
            <a:pPr algn="ctr">
              <a:defRPr/>
            </a:pPr>
            <a:r>
              <a:rPr lang="en-US" sz="1200" b="1" dirty="0">
                <a:solidFill>
                  <a:srgbClr val="616161"/>
                </a:solidFill>
                <a:cs typeface="Arial" charset="0"/>
              </a:rPr>
              <a:t>Ion Irradiation Chamber Established at ATLAS</a:t>
            </a:r>
          </a:p>
        </p:txBody>
      </p:sp>
      <p:sp>
        <p:nvSpPr>
          <p:cNvPr id="25" name="Rectangle 24"/>
          <p:cNvSpPr/>
          <p:nvPr/>
        </p:nvSpPr>
        <p:spPr>
          <a:xfrm>
            <a:off x="242635" y="3891382"/>
            <a:ext cx="4080595" cy="2351413"/>
          </a:xfrm>
          <a:prstGeom prst="rect">
            <a:avLst/>
          </a:prstGeom>
        </p:spPr>
        <p:txBody>
          <a:bodyPr wrap="square">
            <a:spAutoFit/>
          </a:bodyPr>
          <a:lstStyle/>
          <a:p>
            <a:pPr>
              <a:lnSpc>
                <a:spcPct val="80000"/>
              </a:lnSpc>
              <a:spcBef>
                <a:spcPct val="20000"/>
              </a:spcBef>
              <a:buFont typeface="Wingdings" pitchFamily="2" charset="2"/>
              <a:buChar char="§"/>
            </a:pPr>
            <a:r>
              <a:rPr lang="en-US" altLang="en-US" sz="2200" b="1" dirty="0">
                <a:solidFill>
                  <a:schemeClr val="tx2"/>
                </a:solidFill>
                <a:latin typeface="Trebuchet MS" pitchFamily="34" charset="0"/>
              </a:rPr>
              <a:t> Features of the Chamber</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Between PII and Booster LINACs</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Up to 1.5 MeV per nucleon</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Ion type: proton to uranium</a:t>
            </a:r>
          </a:p>
          <a:p>
            <a:pPr marL="274320" lvl="1">
              <a:lnSpc>
                <a:spcPct val="80000"/>
              </a:lnSpc>
              <a:spcBef>
                <a:spcPct val="20000"/>
              </a:spcBef>
              <a:buClr>
                <a:schemeClr val="tx1"/>
              </a:buClr>
            </a:pPr>
            <a:r>
              <a:rPr lang="en-US" altLang="en-US" sz="1700" dirty="0">
                <a:solidFill>
                  <a:srgbClr val="000000"/>
                </a:solidFill>
              </a:rPr>
              <a:t>(e.g. 56 MeV Fe, 131 MeV </a:t>
            </a:r>
            <a:r>
              <a:rPr lang="en-US" altLang="en-US" sz="1700" dirty="0" err="1">
                <a:solidFill>
                  <a:srgbClr val="000000"/>
                </a:solidFill>
              </a:rPr>
              <a:t>Xe</a:t>
            </a:r>
            <a:r>
              <a:rPr lang="en-US" altLang="en-US" sz="1700" dirty="0">
                <a:solidFill>
                  <a:srgbClr val="000000"/>
                </a:solidFill>
              </a:rPr>
              <a:t>, etc.)</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Up to 1 p</a:t>
            </a:r>
            <a:r>
              <a:rPr lang="el-GR" altLang="en-US" sz="1700" dirty="0">
                <a:solidFill>
                  <a:srgbClr val="000000"/>
                </a:solidFill>
                <a:latin typeface="Calibri" panose="020F0502020204030204" pitchFamily="34" charset="0"/>
              </a:rPr>
              <a:t>μ</a:t>
            </a:r>
            <a:r>
              <a:rPr lang="en-US" altLang="en-US" sz="1700" dirty="0">
                <a:solidFill>
                  <a:srgbClr val="000000"/>
                </a:solidFill>
                <a:latin typeface="Calibri" panose="020F0502020204030204" pitchFamily="34" charset="0"/>
              </a:rPr>
              <a:t>A ion current</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latin typeface="Calibri" panose="020F0502020204030204" pitchFamily="34" charset="0"/>
              </a:rPr>
              <a:t>Multiple sample stages supporting irradiation temperature ranging from RT to 900C.</a:t>
            </a:r>
            <a:endParaRPr lang="en-US" altLang="en-US" sz="2200" dirty="0">
              <a:solidFill>
                <a:srgbClr val="000000"/>
              </a:solidFill>
            </a:endParaRPr>
          </a:p>
        </p:txBody>
      </p:sp>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b="2633"/>
          <a:stretch/>
        </p:blipFill>
        <p:spPr>
          <a:xfrm>
            <a:off x="4334300" y="4002251"/>
            <a:ext cx="1687045" cy="2262691"/>
          </a:xfrm>
          <a:prstGeom prst="rect">
            <a:avLst/>
          </a:prstGeom>
        </p:spPr>
      </p:pic>
    </p:spTree>
    <p:extLst>
      <p:ext uri="{BB962C8B-B14F-4D97-AF65-F5344CB8AC3E}">
        <p14:creationId xmlns:p14="http://schemas.microsoft.com/office/powerpoint/2010/main" val="3000769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C545FC4-4992-4C8C-8BA2-9A8EFB8494E2}" type="slidenum">
              <a:rPr lang="en-US" altLang="en-US" smtClean="0"/>
              <a:pPr/>
              <a:t>7</a:t>
            </a:fld>
            <a:endParaRPr lang="en-US" altLang="en-US"/>
          </a:p>
        </p:txBody>
      </p:sp>
      <p:sp>
        <p:nvSpPr>
          <p:cNvPr id="18" name="Title 1"/>
          <p:cNvSpPr>
            <a:spLocks noGrp="1"/>
          </p:cNvSpPr>
          <p:nvPr>
            <p:ph type="title"/>
          </p:nvPr>
        </p:nvSpPr>
        <p:spPr>
          <a:xfrm>
            <a:off x="457200" y="274638"/>
            <a:ext cx="8229600" cy="1143000"/>
          </a:xfrm>
        </p:spPr>
        <p:txBody>
          <a:bodyPr/>
          <a:lstStyle/>
          <a:p>
            <a:r>
              <a:rPr lang="en-US" dirty="0"/>
              <a:t>Nuclear Material Applications</a:t>
            </a:r>
          </a:p>
        </p:txBody>
      </p:sp>
      <p:sp>
        <p:nvSpPr>
          <p:cNvPr id="20" name="Rectangle 19"/>
          <p:cNvSpPr/>
          <p:nvPr/>
        </p:nvSpPr>
        <p:spPr>
          <a:xfrm>
            <a:off x="4358122" y="3699963"/>
            <a:ext cx="4703153" cy="2437590"/>
          </a:xfrm>
          <a:prstGeom prst="rect">
            <a:avLst/>
          </a:prstGeom>
        </p:spPr>
        <p:txBody>
          <a:bodyPr wrap="square">
            <a:spAutoFit/>
          </a:bodyPr>
          <a:lstStyle/>
          <a:p>
            <a:pPr>
              <a:lnSpc>
                <a:spcPct val="80000"/>
              </a:lnSpc>
              <a:spcBef>
                <a:spcPct val="20000"/>
              </a:spcBef>
              <a:buFont typeface="Wingdings" pitchFamily="2" charset="2"/>
              <a:buChar char="§"/>
            </a:pPr>
            <a:r>
              <a:rPr lang="en-US" altLang="en-US" sz="2200" b="1" dirty="0">
                <a:solidFill>
                  <a:schemeClr val="tx2"/>
                </a:solidFill>
                <a:latin typeface="Trebuchet MS" pitchFamily="34" charset="0"/>
              </a:rPr>
              <a:t> Nuclear Structural Materials</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High-energy self-ion irradiation</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Deep damage profiles (up to ~10 </a:t>
            </a:r>
            <a:r>
              <a:rPr lang="el-GR" altLang="en-US" sz="1700" dirty="0">
                <a:solidFill>
                  <a:srgbClr val="000000"/>
                </a:solidFill>
                <a:latin typeface="Calibri" panose="020F0502020204030204" pitchFamily="34" charset="0"/>
              </a:rPr>
              <a:t>μ</a:t>
            </a:r>
            <a:r>
              <a:rPr lang="en-US" altLang="en-US" sz="1700" dirty="0">
                <a:solidFill>
                  <a:srgbClr val="000000"/>
                </a:solidFill>
                <a:latin typeface="Calibri" panose="020F0502020204030204" pitchFamily="34" charset="0"/>
              </a:rPr>
              <a:t>m)</a:t>
            </a:r>
            <a:endParaRPr lang="en-US" altLang="en-US" sz="1700" dirty="0">
              <a:solidFill>
                <a:srgbClr val="000000"/>
              </a:solidFill>
            </a:endParaRP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sym typeface="Wingdings" panose="05000000000000000000" pitchFamily="2" charset="2"/>
              </a:rPr>
              <a:t>Microstructure evolution: dislocations, grain growth, secondary phase precipitation, etc.</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sym typeface="Wingdings" panose="05000000000000000000" pitchFamily="2" charset="2"/>
              </a:rPr>
              <a:t>Examples:</a:t>
            </a:r>
          </a:p>
          <a:p>
            <a:pPr marL="731520" lvl="2" indent="-182880">
              <a:lnSpc>
                <a:spcPct val="80000"/>
              </a:lnSpc>
              <a:spcBef>
                <a:spcPct val="20000"/>
              </a:spcBef>
              <a:buClr>
                <a:schemeClr val="tx1"/>
              </a:buClr>
              <a:buFont typeface="Arial" pitchFamily="34" charset="0"/>
              <a:buChar char="•"/>
            </a:pPr>
            <a:r>
              <a:rPr lang="en-US" altLang="en-US" sz="1400" dirty="0">
                <a:solidFill>
                  <a:srgbClr val="000000"/>
                </a:solidFill>
                <a:sym typeface="Wingdings" panose="05000000000000000000" pitchFamily="2" charset="2"/>
              </a:rPr>
              <a:t>Advanced steels, e.g. HT9, MA957, NF709 (56 MeV Fe ions)</a:t>
            </a:r>
          </a:p>
          <a:p>
            <a:pPr marL="731520" lvl="2" indent="-182880">
              <a:lnSpc>
                <a:spcPct val="80000"/>
              </a:lnSpc>
              <a:spcBef>
                <a:spcPct val="20000"/>
              </a:spcBef>
              <a:buClr>
                <a:schemeClr val="tx1"/>
              </a:buClr>
              <a:buFont typeface="Arial" pitchFamily="34" charset="0"/>
              <a:buChar char="•"/>
            </a:pPr>
            <a:r>
              <a:rPr lang="en-US" altLang="en-US" sz="1400" dirty="0" err="1">
                <a:solidFill>
                  <a:srgbClr val="000000"/>
                </a:solidFill>
                <a:sym typeface="Wingdings" panose="05000000000000000000" pitchFamily="2" charset="2"/>
              </a:rPr>
              <a:t>Zirlo</a:t>
            </a:r>
            <a:r>
              <a:rPr lang="en-US" altLang="en-US" sz="1400" dirty="0">
                <a:solidFill>
                  <a:srgbClr val="000000"/>
                </a:solidFill>
                <a:sym typeface="Wingdings" panose="05000000000000000000" pitchFamily="2" charset="2"/>
              </a:rPr>
              <a:t>, Zry-2 (91 MeV </a:t>
            </a:r>
            <a:r>
              <a:rPr lang="en-US" altLang="en-US" sz="1400" dirty="0" err="1">
                <a:solidFill>
                  <a:srgbClr val="000000"/>
                </a:solidFill>
                <a:sym typeface="Wingdings" panose="05000000000000000000" pitchFamily="2" charset="2"/>
              </a:rPr>
              <a:t>Zr</a:t>
            </a:r>
            <a:r>
              <a:rPr lang="en-US" altLang="en-US" sz="1400" dirty="0">
                <a:solidFill>
                  <a:srgbClr val="000000"/>
                </a:solidFill>
                <a:sym typeface="Wingdings" panose="05000000000000000000" pitchFamily="2" charset="2"/>
              </a:rPr>
              <a:t> ions)</a:t>
            </a:r>
          </a:p>
          <a:p>
            <a:pPr marL="731520" lvl="2" indent="-182880">
              <a:lnSpc>
                <a:spcPct val="80000"/>
              </a:lnSpc>
              <a:spcBef>
                <a:spcPct val="20000"/>
              </a:spcBef>
              <a:buClr>
                <a:schemeClr val="tx1"/>
              </a:buClr>
              <a:buFont typeface="Arial" pitchFamily="34" charset="0"/>
              <a:buChar char="•"/>
            </a:pPr>
            <a:r>
              <a:rPr lang="en-US" altLang="en-US" sz="1400" dirty="0" err="1">
                <a:solidFill>
                  <a:srgbClr val="000000"/>
                </a:solidFill>
                <a:sym typeface="Wingdings" panose="05000000000000000000" pitchFamily="2" charset="2"/>
              </a:rPr>
              <a:t>SiC</a:t>
            </a:r>
            <a:r>
              <a:rPr lang="en-US" altLang="en-US" sz="1400" dirty="0">
                <a:solidFill>
                  <a:srgbClr val="000000"/>
                </a:solidFill>
                <a:sym typeface="Wingdings" panose="05000000000000000000" pitchFamily="2" charset="2"/>
              </a:rPr>
              <a:t> (28 MeV Si ions)</a:t>
            </a:r>
          </a:p>
        </p:txBody>
      </p:sp>
      <p:sp>
        <p:nvSpPr>
          <p:cNvPr id="21" name="Rectangle 20"/>
          <p:cNvSpPr/>
          <p:nvPr/>
        </p:nvSpPr>
        <p:spPr>
          <a:xfrm>
            <a:off x="457200" y="846138"/>
            <a:ext cx="4705350" cy="2526846"/>
          </a:xfrm>
          <a:prstGeom prst="rect">
            <a:avLst/>
          </a:prstGeom>
        </p:spPr>
        <p:txBody>
          <a:bodyPr wrap="square">
            <a:spAutoFit/>
          </a:bodyPr>
          <a:lstStyle/>
          <a:p>
            <a:pPr>
              <a:lnSpc>
                <a:spcPct val="80000"/>
              </a:lnSpc>
              <a:spcBef>
                <a:spcPct val="20000"/>
              </a:spcBef>
              <a:buFont typeface="Wingdings" pitchFamily="2" charset="2"/>
              <a:buChar char="§"/>
            </a:pPr>
            <a:r>
              <a:rPr lang="en-US" altLang="en-US" sz="2200" b="1" dirty="0">
                <a:solidFill>
                  <a:schemeClr val="tx2"/>
                </a:solidFill>
                <a:latin typeface="Trebuchet MS" pitchFamily="34" charset="0"/>
              </a:rPr>
              <a:t> Nuclear Fuel Materials</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Replicate ~100 MeV fission fragments (FPs)</a:t>
            </a:r>
          </a:p>
          <a:p>
            <a:pPr marL="274320" lvl="1">
              <a:lnSpc>
                <a:spcPct val="80000"/>
              </a:lnSpc>
              <a:spcBef>
                <a:spcPct val="20000"/>
              </a:spcBef>
              <a:buClr>
                <a:schemeClr val="tx1"/>
              </a:buClr>
            </a:pPr>
            <a:r>
              <a:rPr lang="en-US" altLang="en-US" sz="1700" dirty="0">
                <a:solidFill>
                  <a:srgbClr val="000000"/>
                </a:solidFill>
              </a:rPr>
              <a:t>(e.g. </a:t>
            </a:r>
            <a:r>
              <a:rPr lang="en-US" altLang="en-US" sz="1700" dirty="0" err="1">
                <a:solidFill>
                  <a:srgbClr val="000000"/>
                </a:solidFill>
              </a:rPr>
              <a:t>Zr</a:t>
            </a:r>
            <a:r>
              <a:rPr lang="en-US" altLang="en-US" sz="1700" dirty="0">
                <a:solidFill>
                  <a:srgbClr val="000000"/>
                </a:solidFill>
              </a:rPr>
              <a:t>, I, Kr, </a:t>
            </a:r>
            <a:r>
              <a:rPr lang="en-US" altLang="en-US" sz="1700" dirty="0" err="1">
                <a:solidFill>
                  <a:srgbClr val="000000"/>
                </a:solidFill>
              </a:rPr>
              <a:t>Xe</a:t>
            </a:r>
            <a:r>
              <a:rPr lang="en-US" altLang="en-US" sz="1700" dirty="0">
                <a:solidFill>
                  <a:srgbClr val="000000"/>
                </a:solidFill>
              </a:rPr>
              <a:t>, etc.)</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FP irradiation </a:t>
            </a:r>
            <a:r>
              <a:rPr lang="en-US" altLang="en-US" sz="1700" dirty="0">
                <a:solidFill>
                  <a:srgbClr val="000000"/>
                </a:solidFill>
                <a:sym typeface="Wingdings" panose="05000000000000000000" pitchFamily="2" charset="2"/>
              </a:rPr>
              <a:t> dislocations, grain growth, phase stability, etc.</a:t>
            </a:r>
            <a:endParaRPr lang="en-US" altLang="en-US" sz="1700" dirty="0">
              <a:solidFill>
                <a:srgbClr val="000000"/>
              </a:solidFill>
            </a:endParaRP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rPr>
              <a:t>FP implantation </a:t>
            </a:r>
            <a:r>
              <a:rPr lang="en-US" altLang="en-US" sz="1700" dirty="0">
                <a:solidFill>
                  <a:srgbClr val="000000"/>
                </a:solidFill>
                <a:sym typeface="Wingdings" panose="05000000000000000000" pitchFamily="2" charset="2"/>
              </a:rPr>
              <a:t> </a:t>
            </a:r>
            <a:r>
              <a:rPr lang="en-US" altLang="en-US" sz="1700" dirty="0">
                <a:solidFill>
                  <a:srgbClr val="000000"/>
                </a:solidFill>
              </a:rPr>
              <a:t>gaseous/solid FP behavior</a:t>
            </a:r>
          </a:p>
          <a:p>
            <a:pPr marL="274320" lvl="1" indent="-182880">
              <a:lnSpc>
                <a:spcPct val="80000"/>
              </a:lnSpc>
              <a:spcBef>
                <a:spcPct val="20000"/>
              </a:spcBef>
              <a:buClr>
                <a:schemeClr val="tx1"/>
              </a:buClr>
              <a:buFont typeface="Arial" pitchFamily="34" charset="0"/>
              <a:buChar char="•"/>
            </a:pPr>
            <a:r>
              <a:rPr lang="en-US" altLang="en-US" sz="1700" dirty="0">
                <a:solidFill>
                  <a:srgbClr val="000000"/>
                </a:solidFill>
                <a:sym typeface="Wingdings" panose="05000000000000000000" pitchFamily="2" charset="2"/>
              </a:rPr>
              <a:t>Examples:</a:t>
            </a:r>
          </a:p>
          <a:p>
            <a:pPr marL="731520" lvl="2" indent="-182880">
              <a:lnSpc>
                <a:spcPct val="80000"/>
              </a:lnSpc>
              <a:spcBef>
                <a:spcPct val="20000"/>
              </a:spcBef>
              <a:buClr>
                <a:schemeClr val="tx1"/>
              </a:buClr>
              <a:buFont typeface="Arial" pitchFamily="34" charset="0"/>
              <a:buChar char="•"/>
            </a:pPr>
            <a:r>
              <a:rPr lang="en-US" altLang="en-US" sz="1400" dirty="0">
                <a:solidFill>
                  <a:srgbClr val="000000"/>
                </a:solidFill>
                <a:sym typeface="Wingdings" panose="05000000000000000000" pitchFamily="2" charset="2"/>
              </a:rPr>
              <a:t>LWR fuels: UO</a:t>
            </a:r>
            <a:r>
              <a:rPr lang="en-US" altLang="en-US" sz="1400" baseline="-25000" dirty="0">
                <a:solidFill>
                  <a:srgbClr val="000000"/>
                </a:solidFill>
                <a:sym typeface="Wingdings" panose="05000000000000000000" pitchFamily="2" charset="2"/>
              </a:rPr>
              <a:t>2</a:t>
            </a:r>
            <a:r>
              <a:rPr lang="en-US" altLang="en-US" sz="1400" dirty="0">
                <a:solidFill>
                  <a:srgbClr val="000000"/>
                </a:solidFill>
                <a:sym typeface="Wingdings" panose="05000000000000000000" pitchFamily="2" charset="2"/>
              </a:rPr>
              <a:t>, U</a:t>
            </a:r>
            <a:r>
              <a:rPr lang="en-US" altLang="en-US" sz="1400" baseline="-25000" dirty="0">
                <a:solidFill>
                  <a:srgbClr val="000000"/>
                </a:solidFill>
                <a:sym typeface="Wingdings" panose="05000000000000000000" pitchFamily="2" charset="2"/>
              </a:rPr>
              <a:t>3</a:t>
            </a:r>
            <a:r>
              <a:rPr lang="en-US" altLang="en-US" sz="1400" dirty="0">
                <a:solidFill>
                  <a:srgbClr val="000000"/>
                </a:solidFill>
                <a:sym typeface="Wingdings" panose="05000000000000000000" pitchFamily="2" charset="2"/>
              </a:rPr>
              <a:t>Si</a:t>
            </a:r>
            <a:r>
              <a:rPr lang="en-US" altLang="en-US" sz="1400" baseline="-25000" dirty="0">
                <a:solidFill>
                  <a:srgbClr val="000000"/>
                </a:solidFill>
                <a:sym typeface="Wingdings" panose="05000000000000000000" pitchFamily="2" charset="2"/>
              </a:rPr>
              <a:t>2</a:t>
            </a:r>
            <a:r>
              <a:rPr lang="en-US" altLang="en-US" sz="1400" dirty="0">
                <a:solidFill>
                  <a:srgbClr val="000000"/>
                </a:solidFill>
                <a:sym typeface="Wingdings" panose="05000000000000000000" pitchFamily="2" charset="2"/>
              </a:rPr>
              <a:t> (ATF), etc.</a:t>
            </a:r>
          </a:p>
          <a:p>
            <a:pPr marL="731520" lvl="2" indent="-182880">
              <a:lnSpc>
                <a:spcPct val="80000"/>
              </a:lnSpc>
              <a:spcBef>
                <a:spcPct val="20000"/>
              </a:spcBef>
              <a:buClr>
                <a:schemeClr val="tx1"/>
              </a:buClr>
              <a:buFont typeface="Arial" pitchFamily="34" charset="0"/>
              <a:buChar char="•"/>
            </a:pPr>
            <a:r>
              <a:rPr lang="en-US" altLang="en-US" sz="1400" dirty="0">
                <a:solidFill>
                  <a:srgbClr val="000000"/>
                </a:solidFill>
                <a:sym typeface="Wingdings" panose="05000000000000000000" pitchFamily="2" charset="2"/>
              </a:rPr>
              <a:t>RERTR fuels: U-Mo, U</a:t>
            </a:r>
            <a:r>
              <a:rPr lang="en-US" altLang="en-US" sz="1400" baseline="-25000" dirty="0">
                <a:solidFill>
                  <a:srgbClr val="000000"/>
                </a:solidFill>
                <a:sym typeface="Wingdings" panose="05000000000000000000" pitchFamily="2" charset="2"/>
              </a:rPr>
              <a:t>3</a:t>
            </a:r>
            <a:r>
              <a:rPr lang="en-US" altLang="en-US" sz="1400" dirty="0">
                <a:solidFill>
                  <a:srgbClr val="000000"/>
                </a:solidFill>
                <a:sym typeface="Wingdings" panose="05000000000000000000" pitchFamily="2" charset="2"/>
              </a:rPr>
              <a:t>Si</a:t>
            </a:r>
            <a:r>
              <a:rPr lang="en-US" altLang="en-US" sz="1400" baseline="-25000" dirty="0">
                <a:solidFill>
                  <a:srgbClr val="000000"/>
                </a:solidFill>
                <a:sym typeface="Wingdings" panose="05000000000000000000" pitchFamily="2" charset="2"/>
              </a:rPr>
              <a:t>2</a:t>
            </a:r>
            <a:r>
              <a:rPr lang="en-US" altLang="en-US" sz="1400" dirty="0">
                <a:solidFill>
                  <a:srgbClr val="000000"/>
                </a:solidFill>
                <a:sym typeface="Wingdings" panose="05000000000000000000" pitchFamily="2" charset="2"/>
              </a:rPr>
              <a:t>, coated particles, etc.</a:t>
            </a:r>
          </a:p>
          <a:p>
            <a:pPr marL="731520" lvl="2" indent="-182880">
              <a:lnSpc>
                <a:spcPct val="80000"/>
              </a:lnSpc>
              <a:spcBef>
                <a:spcPct val="20000"/>
              </a:spcBef>
              <a:buClr>
                <a:schemeClr val="tx1"/>
              </a:buClr>
              <a:buFont typeface="Arial" pitchFamily="34" charset="0"/>
              <a:buChar char="•"/>
            </a:pPr>
            <a:r>
              <a:rPr lang="en-US" altLang="en-US" sz="1400" dirty="0">
                <a:solidFill>
                  <a:srgbClr val="000000"/>
                </a:solidFill>
                <a:sym typeface="Wingdings" panose="05000000000000000000" pitchFamily="2" charset="2"/>
              </a:rPr>
              <a:t>Fast reactor fuels: U-</a:t>
            </a:r>
            <a:r>
              <a:rPr lang="en-US" altLang="en-US" sz="1400" dirty="0" err="1">
                <a:solidFill>
                  <a:srgbClr val="000000"/>
                </a:solidFill>
                <a:sym typeface="Wingdings" panose="05000000000000000000" pitchFamily="2" charset="2"/>
              </a:rPr>
              <a:t>Zr</a:t>
            </a:r>
            <a:endParaRPr lang="en-US" altLang="en-US" sz="1400" dirty="0">
              <a:solidFill>
                <a:srgbClr val="000000"/>
              </a:solidFill>
              <a:sym typeface="Wingdings" panose="05000000000000000000" pitchFamily="2" charset="2"/>
            </a:endParaRPr>
          </a:p>
        </p:txBody>
      </p:sp>
      <p:grpSp>
        <p:nvGrpSpPr>
          <p:cNvPr id="22" name="Group 21"/>
          <p:cNvGrpSpPr/>
          <p:nvPr/>
        </p:nvGrpSpPr>
        <p:grpSpPr>
          <a:xfrm>
            <a:off x="523702" y="3849710"/>
            <a:ext cx="3728552" cy="1728130"/>
            <a:chOff x="457200" y="3733332"/>
            <a:chExt cx="4088937" cy="1895163"/>
          </a:xfrm>
        </p:grpSpPr>
        <p:pic>
          <p:nvPicPr>
            <p:cNvPr id="23" name="Picture 22"/>
            <p:cNvPicPr>
              <a:picLocks noChangeAspect="1"/>
            </p:cNvPicPr>
            <p:nvPr/>
          </p:nvPicPr>
          <p:blipFill rotWithShape="1">
            <a:blip r:embed="rId3"/>
            <a:srcRect l="15919" t="14805" r="18389"/>
            <a:stretch/>
          </p:blipFill>
          <p:spPr>
            <a:xfrm>
              <a:off x="457200" y="3733332"/>
              <a:ext cx="2100924" cy="1895163"/>
            </a:xfrm>
            <a:prstGeom prst="rect">
              <a:avLst/>
            </a:prstGeom>
          </p:spPr>
        </p:pic>
        <p:pic>
          <p:nvPicPr>
            <p:cNvPr id="24" name="Picture 23"/>
            <p:cNvPicPr>
              <a:picLocks noChangeAspect="1"/>
            </p:cNvPicPr>
            <p:nvPr/>
          </p:nvPicPr>
          <p:blipFill>
            <a:blip r:embed="rId4"/>
            <a:stretch>
              <a:fillRect/>
            </a:stretch>
          </p:blipFill>
          <p:spPr>
            <a:xfrm>
              <a:off x="2583987" y="3733332"/>
              <a:ext cx="1962150" cy="1895163"/>
            </a:xfrm>
            <a:prstGeom prst="rect">
              <a:avLst/>
            </a:prstGeom>
          </p:spPr>
        </p:pic>
      </p:grpSp>
      <p:sp>
        <p:nvSpPr>
          <p:cNvPr id="25" name="TextBox 33"/>
          <p:cNvSpPr txBox="1">
            <a:spLocks noChangeArrowheads="1"/>
          </p:cNvSpPr>
          <p:nvPr/>
        </p:nvSpPr>
        <p:spPr bwMode="auto">
          <a:xfrm>
            <a:off x="363310" y="5577840"/>
            <a:ext cx="40820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600" b="1" dirty="0"/>
              <a:t>84</a:t>
            </a:r>
            <a:r>
              <a:rPr lang="zh-CN" altLang="en-US" sz="1600" b="1" dirty="0"/>
              <a:t> </a:t>
            </a:r>
            <a:r>
              <a:rPr lang="en-US" altLang="zh-CN" sz="1600" b="1" dirty="0"/>
              <a:t>MeV</a:t>
            </a:r>
            <a:r>
              <a:rPr lang="zh-CN" altLang="en-US" sz="1600" b="1" dirty="0"/>
              <a:t> </a:t>
            </a:r>
            <a:r>
              <a:rPr lang="en-US" altLang="zh-CN" sz="1600" b="1" dirty="0"/>
              <a:t>Fe</a:t>
            </a:r>
            <a:r>
              <a:rPr lang="zh-CN" altLang="en-US" sz="1600" b="1" dirty="0"/>
              <a:t> </a:t>
            </a:r>
            <a:r>
              <a:rPr lang="en-US" altLang="zh-CN" sz="1600" b="1" dirty="0"/>
              <a:t>irradiated MA957 ODS steel for synchrotron investigations [1]</a:t>
            </a:r>
            <a:endParaRPr lang="en-US" altLang="en-US" sz="1600" b="1" dirty="0">
              <a:solidFill>
                <a:srgbClr val="FF0000"/>
              </a:solidFill>
            </a:endParaRPr>
          </a:p>
        </p:txBody>
      </p:sp>
      <p:sp>
        <p:nvSpPr>
          <p:cNvPr id="27" name="TextBox 33"/>
          <p:cNvSpPr txBox="1">
            <a:spLocks noChangeArrowheads="1"/>
          </p:cNvSpPr>
          <p:nvPr/>
        </p:nvSpPr>
        <p:spPr bwMode="auto">
          <a:xfrm>
            <a:off x="4781554" y="2978486"/>
            <a:ext cx="40820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600" b="1" dirty="0"/>
              <a:t>UO</a:t>
            </a:r>
            <a:r>
              <a:rPr lang="en-US" altLang="zh-CN" sz="1600" b="1" baseline="-25000" dirty="0"/>
              <a:t>2</a:t>
            </a:r>
            <a:r>
              <a:rPr lang="en-US" altLang="zh-CN" sz="1600" b="1" dirty="0"/>
              <a:t> irradiated by 84 MeV </a:t>
            </a:r>
            <a:r>
              <a:rPr lang="en-US" altLang="zh-CN" sz="1600" b="1" dirty="0" err="1"/>
              <a:t>Xe</a:t>
            </a:r>
            <a:r>
              <a:rPr lang="en-US" altLang="zh-CN" sz="1600" b="1" dirty="0"/>
              <a:t> to high dose (1357 </a:t>
            </a:r>
            <a:r>
              <a:rPr lang="en-US" altLang="zh-CN" sz="1600" b="1" dirty="0" err="1"/>
              <a:t>dpa</a:t>
            </a:r>
            <a:r>
              <a:rPr lang="en-US" altLang="zh-CN" sz="1600" b="1" dirty="0"/>
              <a:t>) to replicate HBS features [2]</a:t>
            </a:r>
            <a:endParaRPr lang="en-US" altLang="en-US" sz="1600" b="1" dirty="0">
              <a:solidFill>
                <a:srgbClr val="FF0000"/>
              </a:solidFill>
            </a:endParaRPr>
          </a:p>
        </p:txBody>
      </p:sp>
      <p:sp>
        <p:nvSpPr>
          <p:cNvPr id="28" name="Rectangle 27"/>
          <p:cNvSpPr/>
          <p:nvPr/>
        </p:nvSpPr>
        <p:spPr>
          <a:xfrm>
            <a:off x="622884" y="6302250"/>
            <a:ext cx="4711116" cy="2616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a:solidFill>
                  <a:srgbClr val="000000"/>
                </a:solidFill>
              </a:rPr>
              <a:t>[1] K. Mo et al., </a:t>
            </a:r>
            <a:r>
              <a:rPr lang="fr-FR" sz="1100" dirty="0" err="1">
                <a:solidFill>
                  <a:srgbClr val="000000"/>
                </a:solidFill>
              </a:rPr>
              <a:t>Materials</a:t>
            </a:r>
            <a:r>
              <a:rPr lang="fr-FR" sz="1100" dirty="0">
                <a:solidFill>
                  <a:srgbClr val="000000"/>
                </a:solidFill>
              </a:rPr>
              <a:t>, 2016 [2] Y. Miao et al., Scripta </a:t>
            </a:r>
            <a:r>
              <a:rPr lang="fr-FR" sz="1100" dirty="0" err="1">
                <a:solidFill>
                  <a:srgbClr val="000000"/>
                </a:solidFill>
              </a:rPr>
              <a:t>Materialia</a:t>
            </a:r>
            <a:r>
              <a:rPr lang="fr-FR" sz="1100" dirty="0">
                <a:solidFill>
                  <a:srgbClr val="000000"/>
                </a:solidFill>
              </a:rPr>
              <a:t>, 2018</a:t>
            </a:r>
          </a:p>
        </p:txBody>
      </p:sp>
      <p:pic>
        <p:nvPicPr>
          <p:cNvPr id="14" name="Picture 13">
            <a:extLst>
              <a:ext uri="{FF2B5EF4-FFF2-40B4-BE49-F238E27FC236}">
                <a16:creationId xmlns:a16="http://schemas.microsoft.com/office/drawing/2014/main" id="{491A44CD-AE5D-EC41-B7DD-BCA7592257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2426" b="42487"/>
          <a:stretch/>
        </p:blipFill>
        <p:spPr>
          <a:xfrm>
            <a:off x="5186879" y="846138"/>
            <a:ext cx="3045638" cy="2139147"/>
          </a:xfrm>
          <a:prstGeom prst="rect">
            <a:avLst/>
          </a:prstGeom>
        </p:spPr>
      </p:pic>
    </p:spTree>
    <p:extLst>
      <p:ext uri="{BB962C8B-B14F-4D97-AF65-F5344CB8AC3E}">
        <p14:creationId xmlns:p14="http://schemas.microsoft.com/office/powerpoint/2010/main" val="1850904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228600" y="304800"/>
            <a:ext cx="8915400" cy="792163"/>
          </a:xfrm>
        </p:spPr>
        <p:txBody>
          <a:bodyPr/>
          <a:lstStyle/>
          <a:p>
            <a:pPr eaLnBrk="1" hangingPunct="1"/>
            <a:r>
              <a:rPr lang="en-US" altLang="en-US"/>
              <a:t>Proposal – e</a:t>
            </a:r>
            <a:r>
              <a:rPr lang="en-US" altLang="en-US">
                <a:solidFill>
                  <a:srgbClr val="FF0000"/>
                </a:solidFill>
              </a:rPr>
              <a:t>X</a:t>
            </a:r>
            <a:r>
              <a:rPr lang="en-US" altLang="en-US"/>
              <a:t>treme </a:t>
            </a:r>
            <a:r>
              <a:rPr lang="en-US" altLang="en-US">
                <a:solidFill>
                  <a:srgbClr val="FF0000"/>
                </a:solidFill>
              </a:rPr>
              <a:t>MAT</a:t>
            </a:r>
            <a:r>
              <a:rPr lang="en-US" altLang="en-US"/>
              <a:t>erials beamline (</a:t>
            </a:r>
            <a:r>
              <a:rPr lang="en-US" altLang="en-US">
                <a:solidFill>
                  <a:srgbClr val="FF0000"/>
                </a:solidFill>
              </a:rPr>
              <a:t>XMAT</a:t>
            </a:r>
            <a:r>
              <a:rPr lang="en-US" altLang="en-US"/>
              <a:t>)</a:t>
            </a:r>
            <a:endParaRPr lang="en-US" altLang="en-US" i="1">
              <a:latin typeface="Calibri" pitchFamily="34" charset="0"/>
            </a:endParaRPr>
          </a:p>
        </p:txBody>
      </p:sp>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9AABEDD-1615-4D5F-83DA-66985B510C3D}" type="slidenum">
              <a:rPr lang="en-US" altLang="en-US" sz="900"/>
              <a:pPr eaLnBrk="1" hangingPunct="1"/>
              <a:t>8</a:t>
            </a:fld>
            <a:endParaRPr lang="en-US" altLang="en-US" sz="900" dirty="0"/>
          </a:p>
        </p:txBody>
      </p:sp>
      <p:sp>
        <p:nvSpPr>
          <p:cNvPr id="17411" name="Content Placeholder 2"/>
          <p:cNvSpPr>
            <a:spLocks noGrp="1"/>
          </p:cNvSpPr>
          <p:nvPr>
            <p:ph idx="1"/>
          </p:nvPr>
        </p:nvSpPr>
        <p:spPr>
          <a:xfrm>
            <a:off x="381000" y="947060"/>
            <a:ext cx="7970838" cy="762000"/>
          </a:xfrm>
        </p:spPr>
        <p:txBody>
          <a:bodyPr/>
          <a:lstStyle/>
          <a:p>
            <a:pPr marL="0" indent="0" eaLnBrk="1" hangingPunct="1">
              <a:buFont typeface="Wingdings" pitchFamily="2" charset="2"/>
              <a:buNone/>
            </a:pPr>
            <a:r>
              <a:rPr lang="en-US" altLang="en-US" sz="2000" i="1" dirty="0">
                <a:solidFill>
                  <a:schemeClr val="tx2">
                    <a:lumMod val="50000"/>
                  </a:schemeClr>
                </a:solidFill>
                <a:cs typeface="Arial" pitchFamily="34" charset="0"/>
              </a:rPr>
              <a:t>A new beamline at the Advanced Photon Source (APS) for in situ studies of materials under irradiation, temperature,  stress, environmental, etc.</a:t>
            </a:r>
          </a:p>
        </p:txBody>
      </p:sp>
      <p:sp>
        <p:nvSpPr>
          <p:cNvPr id="17412" name="TextBox 2"/>
          <p:cNvSpPr txBox="1">
            <a:spLocks noChangeArrowheads="1"/>
          </p:cNvSpPr>
          <p:nvPr/>
        </p:nvSpPr>
        <p:spPr bwMode="auto">
          <a:xfrm>
            <a:off x="381000" y="1726783"/>
            <a:ext cx="4267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eaLnBrk="1" hangingPunct="1"/>
            <a:r>
              <a:rPr lang="en-US" altLang="en-US" sz="1800" dirty="0">
                <a:solidFill>
                  <a:schemeClr val="tx2">
                    <a:lumMod val="50000"/>
                  </a:schemeClr>
                </a:solidFill>
              </a:rPr>
              <a:t>XMAT will provide x-ray probes for </a:t>
            </a:r>
            <a:r>
              <a:rPr lang="en-US" altLang="en-US" sz="1800" i="1" dirty="0">
                <a:solidFill>
                  <a:schemeClr val="tx2">
                    <a:lumMod val="50000"/>
                  </a:schemeClr>
                </a:solidFill>
              </a:rPr>
              <a:t>in-situ </a:t>
            </a:r>
            <a:r>
              <a:rPr lang="en-US" altLang="en-US" sz="1800" dirty="0">
                <a:solidFill>
                  <a:schemeClr val="tx2">
                    <a:lumMod val="50000"/>
                  </a:schemeClr>
                </a:solidFill>
              </a:rPr>
              <a:t>study of materials in simulated extreme radiation environments, enabling rapid evaluation of materials performance under extreme service conditions including structural materials and in</a:t>
            </a:r>
            <a:r>
              <a:rPr lang="zh-CN" altLang="en-US" sz="1800" dirty="0">
                <a:solidFill>
                  <a:schemeClr val="tx2">
                    <a:lumMod val="50000"/>
                  </a:schemeClr>
                </a:solidFill>
              </a:rPr>
              <a:t> </a:t>
            </a:r>
            <a:r>
              <a:rPr lang="en-US" altLang="zh-CN" sz="1800" dirty="0">
                <a:solidFill>
                  <a:schemeClr val="tx2">
                    <a:lumMod val="50000"/>
                  </a:schemeClr>
                </a:solidFill>
              </a:rPr>
              <a:t>particular</a:t>
            </a:r>
            <a:r>
              <a:rPr lang="zh-CN" altLang="en-US" sz="1800" dirty="0">
                <a:solidFill>
                  <a:schemeClr val="tx2">
                    <a:lumMod val="50000"/>
                  </a:schemeClr>
                </a:solidFill>
              </a:rPr>
              <a:t> </a:t>
            </a:r>
            <a:r>
              <a:rPr lang="en-US" altLang="zh-CN" sz="1800" dirty="0">
                <a:solidFill>
                  <a:schemeClr val="tx2">
                    <a:lumMod val="50000"/>
                  </a:schemeClr>
                </a:solidFill>
              </a:rPr>
              <a:t>for</a:t>
            </a:r>
            <a:r>
              <a:rPr lang="zh-CN" altLang="en-US" sz="1800" dirty="0">
                <a:solidFill>
                  <a:schemeClr val="tx2">
                    <a:lumMod val="50000"/>
                  </a:schemeClr>
                </a:solidFill>
              </a:rPr>
              <a:t> </a:t>
            </a:r>
            <a:r>
              <a:rPr lang="en-US" altLang="en-US" sz="1800" dirty="0">
                <a:solidFill>
                  <a:schemeClr val="tx2">
                    <a:lumMod val="50000"/>
                  </a:schemeClr>
                </a:solidFill>
              </a:rPr>
              <a:t>nuclear fuels.</a:t>
            </a:r>
          </a:p>
        </p:txBody>
      </p:sp>
      <p:sp>
        <p:nvSpPr>
          <p:cNvPr id="17413" name="TextBox 4"/>
          <p:cNvSpPr txBox="1">
            <a:spLocks noChangeArrowheads="1"/>
          </p:cNvSpPr>
          <p:nvPr/>
        </p:nvSpPr>
        <p:spPr bwMode="auto">
          <a:xfrm>
            <a:off x="380999" y="3814763"/>
            <a:ext cx="426720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dirty="0">
                <a:solidFill>
                  <a:schemeClr val="tx2">
                    <a:lumMod val="50000"/>
                  </a:schemeClr>
                </a:solidFill>
              </a:rPr>
              <a:t>XMAT is made possible by combining the</a:t>
            </a:r>
            <a:r>
              <a:rPr lang="zh-CN" altLang="en-US" sz="1800" dirty="0">
                <a:solidFill>
                  <a:schemeClr val="tx2">
                    <a:lumMod val="50000"/>
                  </a:schemeClr>
                </a:solidFill>
              </a:rPr>
              <a:t> </a:t>
            </a:r>
            <a:r>
              <a:rPr lang="en-US" altLang="zh-CN" sz="1800" dirty="0">
                <a:solidFill>
                  <a:schemeClr val="tx2">
                    <a:lumMod val="50000"/>
                  </a:schemeClr>
                </a:solidFill>
              </a:rPr>
              <a:t>technology</a:t>
            </a:r>
            <a:r>
              <a:rPr lang="zh-CN" altLang="en-US" sz="1800" dirty="0">
                <a:solidFill>
                  <a:schemeClr val="tx2">
                    <a:lumMod val="50000"/>
                  </a:schemeClr>
                </a:solidFill>
              </a:rPr>
              <a:t> </a:t>
            </a:r>
            <a:r>
              <a:rPr lang="en-US" altLang="zh-CN" sz="1800" dirty="0">
                <a:solidFill>
                  <a:schemeClr val="tx2">
                    <a:lumMod val="50000"/>
                  </a:schemeClr>
                </a:solidFill>
              </a:rPr>
              <a:t>of</a:t>
            </a:r>
            <a:r>
              <a:rPr lang="zh-CN" altLang="en-US" sz="1800" dirty="0">
                <a:solidFill>
                  <a:schemeClr val="tx2">
                    <a:lumMod val="50000"/>
                  </a:schemeClr>
                </a:solidFill>
              </a:rPr>
              <a:t> </a:t>
            </a:r>
            <a:r>
              <a:rPr lang="en-US" altLang="en-US" sz="1800" dirty="0">
                <a:solidFill>
                  <a:schemeClr val="tx2">
                    <a:lumMod val="50000"/>
                  </a:schemeClr>
                </a:solidFill>
              </a:rPr>
              <a:t>Argonne</a:t>
            </a:r>
            <a:r>
              <a:rPr lang="ja-JP" altLang="en-US" sz="1800">
                <a:solidFill>
                  <a:schemeClr val="tx2">
                    <a:lumMod val="50000"/>
                  </a:schemeClr>
                </a:solidFill>
              </a:rPr>
              <a:t>’</a:t>
            </a:r>
            <a:r>
              <a:rPr lang="en-US" altLang="ja-JP" sz="1800" dirty="0">
                <a:solidFill>
                  <a:schemeClr val="tx2">
                    <a:lumMod val="50000"/>
                  </a:schemeClr>
                </a:solidFill>
              </a:rPr>
              <a:t>s unique capabilities: </a:t>
            </a:r>
          </a:p>
          <a:p>
            <a:pPr eaLnBrk="1" hangingPunct="1">
              <a:buFont typeface="Trebuchet MS" pitchFamily="34" charset="0"/>
              <a:buAutoNum type="arabicPeriod"/>
            </a:pPr>
            <a:r>
              <a:rPr lang="en-US" altLang="en-US" sz="1800" b="1" dirty="0">
                <a:solidFill>
                  <a:srgbClr val="5C0426"/>
                </a:solidFill>
              </a:rPr>
              <a:t>Energetic, Heavy Ion Beams (ATLAS)</a:t>
            </a:r>
          </a:p>
          <a:p>
            <a:pPr eaLnBrk="1" hangingPunct="1">
              <a:buFont typeface="Trebuchet MS" pitchFamily="34" charset="0"/>
              <a:buAutoNum type="arabicPeriod"/>
            </a:pPr>
            <a:r>
              <a:rPr lang="en-US" altLang="en-US" sz="1800" b="1" dirty="0">
                <a:solidFill>
                  <a:srgbClr val="0070C0"/>
                </a:solidFill>
              </a:rPr>
              <a:t>Focusable, High Energy X-Rays (APS)</a:t>
            </a:r>
          </a:p>
          <a:p>
            <a:pPr eaLnBrk="1" hangingPunct="1">
              <a:buFont typeface="Trebuchet MS" pitchFamily="34" charset="0"/>
              <a:buAutoNum type="arabicPeriod"/>
            </a:pPr>
            <a:r>
              <a:rPr lang="en-US" altLang="en-US" sz="1800" b="1" dirty="0">
                <a:solidFill>
                  <a:srgbClr val="0070C0"/>
                </a:solidFill>
              </a:rPr>
              <a:t>Multi-modal Imaging (APS)</a:t>
            </a:r>
          </a:p>
          <a:p>
            <a:pPr eaLnBrk="1" hangingPunct="1"/>
            <a:endParaRPr lang="en-US" altLang="en-US" sz="1800" b="1" dirty="0">
              <a:solidFill>
                <a:srgbClr val="0070C0"/>
              </a:solidFill>
            </a:endParaRPr>
          </a:p>
        </p:txBody>
      </p:sp>
      <p:sp>
        <p:nvSpPr>
          <p:cNvPr id="17414" name="TextBox 7"/>
          <p:cNvSpPr txBox="1">
            <a:spLocks noChangeArrowheads="1"/>
          </p:cNvSpPr>
          <p:nvPr/>
        </p:nvSpPr>
        <p:spPr bwMode="auto">
          <a:xfrm>
            <a:off x="1363663" y="6183313"/>
            <a:ext cx="451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Opportunity Window -&gt; APS/ATLAS Upgrades</a:t>
            </a:r>
          </a:p>
        </p:txBody>
      </p:sp>
      <p:pic>
        <p:nvPicPr>
          <p:cNvPr id="17415"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7300" y="1801813"/>
            <a:ext cx="3162300" cy="383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4649477-A838-EB49-B818-7D5594FD8851}"/>
              </a:ext>
            </a:extLst>
          </p:cNvPr>
          <p:cNvSpPr/>
          <p:nvPr/>
        </p:nvSpPr>
        <p:spPr>
          <a:xfrm>
            <a:off x="380999" y="5565693"/>
            <a:ext cx="6404812" cy="646331"/>
          </a:xfrm>
          <a:prstGeom prst="rect">
            <a:avLst/>
          </a:prstGeom>
        </p:spPr>
        <p:txBody>
          <a:bodyPr wrap="square">
            <a:spAutoFit/>
          </a:bodyPr>
          <a:lstStyle/>
          <a:p>
            <a:r>
              <a:rPr lang="en-US" altLang="zh-CN" b="1" dirty="0">
                <a:solidFill>
                  <a:srgbClr val="0070C0"/>
                </a:solidFill>
              </a:rPr>
              <a:t>In-situ</a:t>
            </a:r>
            <a:r>
              <a:rPr lang="zh-CN" altLang="en-US" b="1" dirty="0">
                <a:solidFill>
                  <a:srgbClr val="0070C0"/>
                </a:solidFill>
              </a:rPr>
              <a:t> </a:t>
            </a:r>
            <a:r>
              <a:rPr lang="en-US" altLang="zh-CN" b="1" dirty="0">
                <a:solidFill>
                  <a:srgbClr val="0070C0"/>
                </a:solidFill>
              </a:rPr>
              <a:t>monitoring</a:t>
            </a:r>
            <a:r>
              <a:rPr lang="zh-CN" altLang="en-US" b="1" dirty="0">
                <a:solidFill>
                  <a:srgbClr val="0070C0"/>
                </a:solidFill>
              </a:rPr>
              <a:t> </a:t>
            </a:r>
            <a:r>
              <a:rPr lang="en-US" altLang="zh-CN" b="1" dirty="0">
                <a:solidFill>
                  <a:srgbClr val="0070C0"/>
                </a:solidFill>
              </a:rPr>
              <a:t>the</a:t>
            </a:r>
            <a:r>
              <a:rPr lang="zh-CN" altLang="en-US" b="1" dirty="0">
                <a:solidFill>
                  <a:srgbClr val="0070C0"/>
                </a:solidFill>
              </a:rPr>
              <a:t> </a:t>
            </a:r>
            <a:r>
              <a:rPr lang="en-US" altLang="zh-CN" b="1" dirty="0">
                <a:solidFill>
                  <a:srgbClr val="0070C0"/>
                </a:solidFill>
              </a:rPr>
              <a:t>changes</a:t>
            </a:r>
            <a:r>
              <a:rPr lang="zh-CN" altLang="en-US" b="1" dirty="0">
                <a:solidFill>
                  <a:srgbClr val="0070C0"/>
                </a:solidFill>
              </a:rPr>
              <a:t> </a:t>
            </a:r>
            <a:r>
              <a:rPr lang="en-US" altLang="zh-CN" b="1" dirty="0">
                <a:solidFill>
                  <a:srgbClr val="0070C0"/>
                </a:solidFill>
              </a:rPr>
              <a:t>in</a:t>
            </a:r>
            <a:r>
              <a:rPr lang="zh-CN" altLang="en-US" b="1" dirty="0">
                <a:solidFill>
                  <a:srgbClr val="0070C0"/>
                </a:solidFill>
              </a:rPr>
              <a:t> </a:t>
            </a:r>
            <a:r>
              <a:rPr lang="en-US" altLang="zh-CN" b="1" dirty="0">
                <a:solidFill>
                  <a:srgbClr val="0070C0"/>
                </a:solidFill>
              </a:rPr>
              <a:t>mechanical</a:t>
            </a:r>
            <a:r>
              <a:rPr lang="zh-CN" altLang="en-US" b="1" dirty="0">
                <a:solidFill>
                  <a:srgbClr val="0070C0"/>
                </a:solidFill>
              </a:rPr>
              <a:t> </a:t>
            </a:r>
            <a:r>
              <a:rPr lang="en-US" altLang="zh-CN" b="1" dirty="0">
                <a:solidFill>
                  <a:srgbClr val="0070C0"/>
                </a:solidFill>
              </a:rPr>
              <a:t>properties,</a:t>
            </a:r>
            <a:r>
              <a:rPr lang="zh-CN" altLang="en-US" b="1" dirty="0">
                <a:solidFill>
                  <a:srgbClr val="0070C0"/>
                </a:solidFill>
              </a:rPr>
              <a:t> </a:t>
            </a:r>
            <a:r>
              <a:rPr lang="en-US" altLang="zh-CN" b="1" dirty="0">
                <a:solidFill>
                  <a:srgbClr val="0070C0"/>
                </a:solidFill>
              </a:rPr>
              <a:t>and</a:t>
            </a:r>
            <a:r>
              <a:rPr lang="zh-CN" altLang="en-US" b="1" dirty="0">
                <a:solidFill>
                  <a:srgbClr val="0070C0"/>
                </a:solidFill>
              </a:rPr>
              <a:t> </a:t>
            </a:r>
            <a:r>
              <a:rPr lang="en-US" altLang="zh-CN" b="1" dirty="0">
                <a:solidFill>
                  <a:srgbClr val="0070C0"/>
                </a:solidFill>
              </a:rPr>
              <a:t>microstructures</a:t>
            </a:r>
            <a:r>
              <a:rPr lang="zh-CN" altLang="en-US" b="1" dirty="0">
                <a:solidFill>
                  <a:srgbClr val="0070C0"/>
                </a:solidFill>
              </a:rPr>
              <a:t> </a:t>
            </a:r>
            <a:r>
              <a:rPr lang="en-US" altLang="zh-CN" b="1" dirty="0">
                <a:solidFill>
                  <a:srgbClr val="0070C0"/>
                </a:solidFill>
              </a:rPr>
              <a:t>during</a:t>
            </a:r>
            <a:r>
              <a:rPr lang="zh-CN" altLang="en-US" b="1" dirty="0">
                <a:solidFill>
                  <a:srgbClr val="0070C0"/>
                </a:solidFill>
              </a:rPr>
              <a:t> </a:t>
            </a:r>
            <a:r>
              <a:rPr lang="en-US" altLang="zh-CN" b="1" dirty="0">
                <a:solidFill>
                  <a:srgbClr val="0070C0"/>
                </a:solidFill>
              </a:rPr>
              <a:t>ion</a:t>
            </a:r>
            <a:r>
              <a:rPr lang="zh-CN" altLang="en-US" b="1" dirty="0">
                <a:solidFill>
                  <a:srgbClr val="0070C0"/>
                </a:solidFill>
              </a:rPr>
              <a:t> </a:t>
            </a:r>
            <a:r>
              <a:rPr lang="en-US" altLang="zh-CN" b="1" dirty="0">
                <a:solidFill>
                  <a:srgbClr val="0070C0"/>
                </a:solidFill>
              </a:rPr>
              <a:t>irradiations</a:t>
            </a:r>
            <a:endParaRPr lang="en-US" altLang="en-US" b="1" dirty="0">
              <a:solidFill>
                <a:srgbClr val="0070C0"/>
              </a:solidFill>
            </a:endParaRPr>
          </a:p>
        </p:txBody>
      </p:sp>
    </p:spTree>
    <p:extLst>
      <p:ext uri="{BB962C8B-B14F-4D97-AF65-F5344CB8AC3E}">
        <p14:creationId xmlns:p14="http://schemas.microsoft.com/office/powerpoint/2010/main" val="37946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a:spLocks noChangeArrowheads="1"/>
          </p:cNvSpPr>
          <p:nvPr/>
        </p:nvSpPr>
        <p:spPr bwMode="auto">
          <a:xfrm>
            <a:off x="7040563" y="1027114"/>
            <a:ext cx="2062162" cy="5221286"/>
          </a:xfrm>
          <a:prstGeom prst="roundRect">
            <a:avLst>
              <a:gd name="adj" fmla="val 16667"/>
            </a:avLst>
          </a:prstGeom>
          <a:gradFill rotWithShape="0">
            <a:gsLst>
              <a:gs pos="0">
                <a:srgbClr val="E9FFBE"/>
              </a:gs>
              <a:gs pos="73000">
                <a:srgbClr val="D3FF7D"/>
              </a:gs>
              <a:gs pos="100000">
                <a:srgbClr val="BDFF3B"/>
              </a:gs>
            </a:gsLst>
            <a:lin ang="5400000" scaled="1"/>
          </a:gradFill>
          <a:ln>
            <a:noFill/>
          </a:ln>
          <a:effectLst>
            <a:outerShdw blurRad="50800" dist="38100" dir="10800000" algn="r" rotWithShape="0">
              <a:srgbClr val="80808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en-US" sz="1600" b="1" dirty="0">
              <a:latin typeface="Calibri" charset="0"/>
              <a:ea typeface="ＭＳ Ｐゴシック" charset="0"/>
              <a:cs typeface="Arial" charset="0"/>
            </a:endParaRPr>
          </a:p>
          <a:p>
            <a:pPr>
              <a:defRPr/>
            </a:pPr>
            <a:endParaRPr lang="en-US" sz="1600" b="1" dirty="0">
              <a:latin typeface="Calibri" charset="0"/>
              <a:ea typeface="ＭＳ Ｐゴシック" charset="0"/>
              <a:cs typeface="Arial" charset="0"/>
            </a:endParaRPr>
          </a:p>
          <a:p>
            <a:pPr>
              <a:defRPr/>
            </a:pPr>
            <a:endParaRPr lang="en-US" sz="1600" b="1" dirty="0">
              <a:latin typeface="Calibri" charset="0"/>
              <a:ea typeface="ＭＳ Ｐゴシック" charset="0"/>
              <a:cs typeface="Arial" charset="0"/>
            </a:endParaRPr>
          </a:p>
          <a:p>
            <a:pPr>
              <a:defRPr/>
            </a:pPr>
            <a:endParaRPr lang="en-US" sz="1600" b="1" dirty="0">
              <a:latin typeface="Calibri" charset="0"/>
              <a:ea typeface="ＭＳ Ｐゴシック" charset="0"/>
              <a:cs typeface="Arial" charset="0"/>
            </a:endParaRPr>
          </a:p>
          <a:p>
            <a:pPr>
              <a:defRPr/>
            </a:pPr>
            <a:endParaRPr lang="en-US" sz="1600" b="1" dirty="0">
              <a:latin typeface="Calibri" charset="0"/>
              <a:ea typeface="ＭＳ Ｐゴシック" charset="0"/>
              <a:cs typeface="Arial" charset="0"/>
            </a:endParaRPr>
          </a:p>
          <a:p>
            <a:pPr>
              <a:defRPr/>
            </a:pPr>
            <a:endParaRPr lang="en-US" sz="1600" b="1" dirty="0">
              <a:latin typeface="Calibri" charset="0"/>
              <a:ea typeface="ＭＳ Ｐゴシック" charset="0"/>
              <a:cs typeface="Arial" charset="0"/>
            </a:endParaRPr>
          </a:p>
          <a:p>
            <a:pPr>
              <a:defRPr/>
            </a:pPr>
            <a:endParaRPr lang="en-US" sz="1600" b="1" dirty="0">
              <a:latin typeface="Calibri" charset="0"/>
              <a:ea typeface="ＭＳ Ｐゴシック" charset="0"/>
              <a:cs typeface="Arial" charset="0"/>
            </a:endParaRPr>
          </a:p>
          <a:p>
            <a:pPr>
              <a:defRPr/>
            </a:pPr>
            <a:endParaRPr lang="en-US" sz="1600" b="1" dirty="0">
              <a:latin typeface="Calibri" charset="0"/>
              <a:ea typeface="ＭＳ Ｐゴシック" charset="0"/>
              <a:cs typeface="Arial" charset="0"/>
            </a:endParaRPr>
          </a:p>
          <a:p>
            <a:pPr>
              <a:defRPr/>
            </a:pPr>
            <a:endParaRPr lang="en-US" sz="1600" b="1" dirty="0">
              <a:latin typeface="Calibri" charset="0"/>
              <a:ea typeface="ＭＳ Ｐゴシック" charset="0"/>
              <a:cs typeface="Arial" charset="0"/>
            </a:endParaRPr>
          </a:p>
          <a:p>
            <a:pPr>
              <a:defRPr/>
            </a:pPr>
            <a:r>
              <a:rPr lang="en-US" sz="2000" b="1" dirty="0">
                <a:latin typeface="Calibri" charset="0"/>
                <a:ea typeface="ＭＳ Ｐゴシック" charset="0"/>
                <a:cs typeface="Arial" charset="0"/>
              </a:rPr>
              <a:t>XMAT</a:t>
            </a:r>
          </a:p>
          <a:p>
            <a:pPr>
              <a:defRPr/>
            </a:pPr>
            <a:endParaRPr lang="en-US" sz="1300" b="1" dirty="0">
              <a:latin typeface="Calibri" charset="0"/>
              <a:ea typeface="ＭＳ Ｐゴシック" charset="0"/>
              <a:cs typeface="Arial" charset="0"/>
            </a:endParaRPr>
          </a:p>
          <a:p>
            <a:pPr>
              <a:defRPr/>
            </a:pPr>
            <a:r>
              <a:rPr lang="en-US" sz="1300" b="1" dirty="0">
                <a:latin typeface="Calibri" charset="0"/>
                <a:ea typeface="ＭＳ Ｐゴシック" charset="0"/>
                <a:cs typeface="Arial" charset="0"/>
              </a:rPr>
              <a:t>Full Capability</a:t>
            </a:r>
          </a:p>
          <a:p>
            <a:pPr>
              <a:defRPr/>
            </a:pPr>
            <a:r>
              <a:rPr lang="en-US" sz="1300" dirty="0">
                <a:latin typeface="Calibri" charset="0"/>
                <a:ea typeface="ＭＳ Ｐゴシック" charset="0"/>
                <a:cs typeface="Arial" charset="0"/>
              </a:rPr>
              <a:t>High-Energy Ion Irradiation</a:t>
            </a:r>
          </a:p>
          <a:p>
            <a:pPr>
              <a:defRPr/>
            </a:pPr>
            <a:r>
              <a:rPr lang="en-US" sz="1300" i="1" dirty="0">
                <a:latin typeface="Calibri" charset="0"/>
                <a:ea typeface="ＭＳ Ｐゴシック" charset="0"/>
                <a:cs typeface="Arial" charset="0"/>
              </a:rPr>
              <a:t>In-situ</a:t>
            </a:r>
            <a:r>
              <a:rPr lang="en-US" sz="1300" dirty="0">
                <a:latin typeface="Calibri" charset="0"/>
                <a:ea typeface="ＭＳ Ｐゴシック" charset="0"/>
                <a:cs typeface="Arial" charset="0"/>
              </a:rPr>
              <a:t> X-ray Investigation</a:t>
            </a:r>
          </a:p>
          <a:p>
            <a:pPr>
              <a:defRPr/>
            </a:pPr>
            <a:endParaRPr lang="en-US" sz="1300" b="1" dirty="0">
              <a:latin typeface="Calibri" charset="0"/>
              <a:ea typeface="ＭＳ Ｐゴシック" charset="0"/>
              <a:cs typeface="Arial" charset="0"/>
            </a:endParaRPr>
          </a:p>
          <a:p>
            <a:pPr>
              <a:defRPr/>
            </a:pPr>
            <a:r>
              <a:rPr lang="en-US" sz="1300" b="1" dirty="0">
                <a:latin typeface="Calibri" charset="0"/>
                <a:ea typeface="ＭＳ Ｐゴシック" charset="0"/>
                <a:cs typeface="Arial" charset="0"/>
              </a:rPr>
              <a:t>Full Beam Availability</a:t>
            </a:r>
          </a:p>
          <a:p>
            <a:pPr>
              <a:defRPr/>
            </a:pPr>
            <a:r>
              <a:rPr lang="en-US" sz="1300" dirty="0">
                <a:latin typeface="Calibri" charset="0"/>
                <a:ea typeface="ＭＳ Ｐゴシック" charset="0"/>
                <a:cs typeface="Arial" charset="0"/>
              </a:rPr>
              <a:t>100% Specified Ion Beam</a:t>
            </a:r>
          </a:p>
          <a:p>
            <a:pPr>
              <a:defRPr/>
            </a:pPr>
            <a:endParaRPr lang="en-US" sz="1300" dirty="0">
              <a:latin typeface="Calibri" charset="0"/>
              <a:ea typeface="ＭＳ Ｐゴシック" charset="0"/>
              <a:cs typeface="Arial" charset="0"/>
            </a:endParaRPr>
          </a:p>
          <a:p>
            <a:pPr>
              <a:defRPr/>
            </a:pPr>
            <a:r>
              <a:rPr lang="en-US" sz="1300" b="1" dirty="0">
                <a:latin typeface="Calibri" charset="0"/>
                <a:ea typeface="ＭＳ Ｐゴシック" charset="0"/>
                <a:cs typeface="Arial" charset="0"/>
              </a:rPr>
              <a:t>Hi-Relevance Applications</a:t>
            </a:r>
          </a:p>
          <a:p>
            <a:pPr>
              <a:defRPr/>
            </a:pPr>
            <a:r>
              <a:rPr lang="en-US" sz="1300" dirty="0">
                <a:latin typeface="Calibri" charset="0"/>
                <a:ea typeface="ＭＳ Ｐゴシック" charset="0"/>
                <a:cs typeface="Arial" charset="0"/>
              </a:rPr>
              <a:t>Rate-dependent processes</a:t>
            </a:r>
          </a:p>
          <a:p>
            <a:pPr>
              <a:defRPr/>
            </a:pPr>
            <a:r>
              <a:rPr lang="en-US" sz="1300" dirty="0">
                <a:latin typeface="Calibri" charset="0"/>
                <a:ea typeface="ＭＳ Ｐゴシック" charset="0"/>
                <a:cs typeface="Arial" charset="0"/>
              </a:rPr>
              <a:t>Microstructure evolution</a:t>
            </a:r>
          </a:p>
        </p:txBody>
      </p:sp>
      <p:sp>
        <p:nvSpPr>
          <p:cNvPr id="6" name="Oval 5"/>
          <p:cNvSpPr/>
          <p:nvPr/>
        </p:nvSpPr>
        <p:spPr bwMode="auto">
          <a:xfrm>
            <a:off x="7052778" y="1078141"/>
            <a:ext cx="2091222" cy="211091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a:softEdge rad="127000"/>
          </a:effectLst>
        </p:spPr>
        <p:txBody>
          <a:bodyPr/>
          <a:lstStyle/>
          <a:p>
            <a:pPr>
              <a:defRPr/>
            </a:pPr>
            <a:endParaRPr lang="en-US">
              <a:ea typeface="ＭＳ Ｐゴシック" charset="0"/>
              <a:cs typeface="Arial" charset="0"/>
            </a:endParaRPr>
          </a:p>
        </p:txBody>
      </p:sp>
      <p:sp>
        <p:nvSpPr>
          <p:cNvPr id="36" name="Oval 35"/>
          <p:cNvSpPr/>
          <p:nvPr/>
        </p:nvSpPr>
        <p:spPr bwMode="auto">
          <a:xfrm>
            <a:off x="65533" y="2889250"/>
            <a:ext cx="1716069" cy="1295400"/>
          </a:xfrm>
          <a:prstGeom prst="ellipse">
            <a:avLst/>
          </a:prstGeom>
          <a:blipFill dpi="0" rotWithShape="1">
            <a:blip r:embed="rId4"/>
            <a:srcRect/>
            <a:stretch>
              <a:fillRect/>
            </a:stretch>
          </a:blipFill>
          <a:ln w="9525" cap="flat" cmpd="sng" algn="ctr">
            <a:noFill/>
            <a:prstDash val="solid"/>
            <a:round/>
            <a:headEnd type="none" w="med" len="med"/>
            <a:tailEnd type="none" w="med" len="med"/>
          </a:ln>
          <a:effectLst>
            <a:softEdge rad="63500"/>
          </a:effectLst>
        </p:spPr>
        <p:txBody>
          <a:bodyPr/>
          <a:lstStyle/>
          <a:p>
            <a:pPr>
              <a:defRPr/>
            </a:pPr>
            <a:endParaRPr lang="en-US">
              <a:ea typeface="ＭＳ Ｐゴシック" charset="0"/>
              <a:cs typeface="Arial" charset="0"/>
            </a:endParaRPr>
          </a:p>
        </p:txBody>
      </p:sp>
      <p:sp>
        <p:nvSpPr>
          <p:cNvPr id="37" name="Oval 36"/>
          <p:cNvSpPr/>
          <p:nvPr/>
        </p:nvSpPr>
        <p:spPr bwMode="auto">
          <a:xfrm>
            <a:off x="76200" y="838200"/>
            <a:ext cx="1749408" cy="1295400"/>
          </a:xfrm>
          <a:prstGeom prst="ellipse">
            <a:avLst/>
          </a:prstGeom>
          <a:blipFill dpi="0" rotWithShape="1">
            <a:blip r:embed="rId5"/>
            <a:srcRect/>
            <a:stretch>
              <a:fillRect/>
            </a:stretch>
          </a:blipFill>
          <a:ln w="9525" cap="flat" cmpd="sng" algn="ctr">
            <a:noFill/>
            <a:prstDash val="solid"/>
            <a:round/>
            <a:headEnd type="none" w="med" len="med"/>
            <a:tailEnd type="none" w="med" len="med"/>
          </a:ln>
          <a:effectLst>
            <a:softEdge rad="63500"/>
          </a:effectLst>
        </p:spPr>
        <p:txBody>
          <a:bodyPr/>
          <a:lstStyle/>
          <a:p>
            <a:pPr>
              <a:defRPr/>
            </a:pPr>
            <a:endParaRPr lang="en-US">
              <a:ea typeface="ＭＳ Ｐゴシック" charset="0"/>
              <a:cs typeface="Arial" charset="0"/>
            </a:endParaRPr>
          </a:p>
        </p:txBody>
      </p:sp>
      <p:sp>
        <p:nvSpPr>
          <p:cNvPr id="48" name="Oval 47"/>
          <p:cNvSpPr/>
          <p:nvPr/>
        </p:nvSpPr>
        <p:spPr bwMode="auto">
          <a:xfrm>
            <a:off x="60705" y="4595650"/>
            <a:ext cx="1768095" cy="1383776"/>
          </a:xfrm>
          <a:prstGeom prst="ellipse">
            <a:avLst/>
          </a:prstGeom>
          <a:blipFill dpi="0" rotWithShape="1">
            <a:blip r:embed="rId6"/>
            <a:srcRect/>
            <a:stretch>
              <a:fillRect/>
            </a:stretch>
          </a:blipFill>
          <a:ln w="9525" cap="flat" cmpd="sng" algn="ctr">
            <a:noFill/>
            <a:prstDash val="solid"/>
            <a:round/>
            <a:headEnd type="none" w="med" len="med"/>
            <a:tailEnd type="none" w="med" len="med"/>
          </a:ln>
          <a:effectLst>
            <a:softEdge rad="63500"/>
          </a:effectLst>
        </p:spPr>
        <p:txBody>
          <a:bodyPr/>
          <a:lstStyle/>
          <a:p>
            <a:pPr>
              <a:defRPr/>
            </a:pPr>
            <a:endParaRPr lang="en-US" dirty="0">
              <a:ea typeface="ＭＳ Ｐゴシック" charset="0"/>
              <a:cs typeface="Arial" charset="0"/>
            </a:endParaRPr>
          </a:p>
        </p:txBody>
      </p:sp>
      <p:sp>
        <p:nvSpPr>
          <p:cNvPr id="49166" name="Title 2"/>
          <p:cNvSpPr>
            <a:spLocks noGrp="1"/>
          </p:cNvSpPr>
          <p:nvPr>
            <p:ph type="title"/>
          </p:nvPr>
        </p:nvSpPr>
        <p:spPr>
          <a:xfrm>
            <a:off x="152400" y="76200"/>
            <a:ext cx="8686800" cy="457200"/>
          </a:xfrm>
        </p:spPr>
        <p:txBody>
          <a:bodyPr/>
          <a:lstStyle/>
          <a:p>
            <a:pPr eaLnBrk="1" hangingPunct="1"/>
            <a:r>
              <a:rPr lang="en-US" altLang="en-US" sz="2400">
                <a:cs typeface="Arial" pitchFamily="34" charset="0"/>
              </a:rPr>
              <a:t>Timeline of XMAT</a:t>
            </a:r>
            <a:endParaRPr lang="en-US" altLang="en-US" sz="2400"/>
          </a:p>
        </p:txBody>
      </p:sp>
      <p:sp>
        <p:nvSpPr>
          <p:cNvPr id="43" name="TextBox 42"/>
          <p:cNvSpPr txBox="1">
            <a:spLocks noChangeArrowheads="1"/>
          </p:cNvSpPr>
          <p:nvPr/>
        </p:nvSpPr>
        <p:spPr bwMode="auto">
          <a:xfrm>
            <a:off x="494157" y="4152900"/>
            <a:ext cx="904875" cy="338138"/>
          </a:xfrm>
          <a:prstGeom prst="rect">
            <a:avLst/>
          </a:prstGeom>
          <a:gradFill rotWithShape="1">
            <a:gsLst>
              <a:gs pos="0">
                <a:srgbClr val="EDF3F8"/>
              </a:gs>
              <a:gs pos="64999">
                <a:srgbClr val="DBE7F2"/>
              </a:gs>
              <a:gs pos="100000">
                <a:srgbClr val="CADCEB"/>
              </a:gs>
            </a:gsLst>
            <a:lin ang="5400000" scaled="1"/>
          </a:gra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4127784" fontAlgn="auto">
              <a:spcBef>
                <a:spcPts val="0"/>
              </a:spcBef>
              <a:spcAft>
                <a:spcPts val="0"/>
              </a:spcAft>
              <a:defRPr sz="1200" b="1">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a:defRPr/>
            </a:pPr>
            <a:r>
              <a:rPr lang="en-US" sz="1600" dirty="0"/>
              <a:t>APS</a:t>
            </a:r>
          </a:p>
        </p:txBody>
      </p:sp>
      <p:sp>
        <p:nvSpPr>
          <p:cNvPr id="44" name="TextBox 43"/>
          <p:cNvSpPr txBox="1">
            <a:spLocks noChangeArrowheads="1"/>
          </p:cNvSpPr>
          <p:nvPr/>
        </p:nvSpPr>
        <p:spPr bwMode="auto">
          <a:xfrm>
            <a:off x="194119" y="2127250"/>
            <a:ext cx="1471613" cy="504825"/>
          </a:xfrm>
          <a:prstGeom prst="rect">
            <a:avLst/>
          </a:prstGeom>
          <a:gradFill rotWithShape="1">
            <a:gsLst>
              <a:gs pos="0">
                <a:srgbClr val="F2CFD3"/>
              </a:gs>
              <a:gs pos="64999">
                <a:srgbClr val="E59FA6"/>
              </a:gs>
              <a:gs pos="100000">
                <a:srgbClr val="D96E7A"/>
              </a:gs>
            </a:gsLst>
            <a:lin ang="5400000" scaled="1"/>
          </a:gra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4127784" fontAlgn="auto">
              <a:spcBef>
                <a:spcPts val="0"/>
              </a:spcBef>
              <a:spcAft>
                <a:spcPts val="0"/>
              </a:spcAft>
              <a:defRPr sz="1200" b="1">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a:lnSpc>
                <a:spcPts val="1600"/>
              </a:lnSpc>
              <a:defRPr/>
            </a:pPr>
            <a:r>
              <a:rPr lang="en-US" sz="1600" i="1" dirty="0"/>
              <a:t>Ex-situ</a:t>
            </a:r>
            <a:r>
              <a:rPr lang="en-US" sz="1600" dirty="0"/>
              <a:t> Station </a:t>
            </a:r>
          </a:p>
          <a:p>
            <a:pPr algn="ctr">
              <a:lnSpc>
                <a:spcPts val="1600"/>
              </a:lnSpc>
              <a:defRPr/>
            </a:pPr>
            <a:r>
              <a:rPr lang="en-US" sz="1600" dirty="0"/>
              <a:t>@ ATLAS</a:t>
            </a:r>
          </a:p>
        </p:txBody>
      </p:sp>
      <p:sp>
        <p:nvSpPr>
          <p:cNvPr id="3" name="Arc 2"/>
          <p:cNvSpPr/>
          <p:nvPr/>
        </p:nvSpPr>
        <p:spPr bwMode="auto">
          <a:xfrm>
            <a:off x="457200" y="5814438"/>
            <a:ext cx="6096000" cy="609600"/>
          </a:xfrm>
          <a:prstGeom prst="arc">
            <a:avLst/>
          </a:prstGeom>
          <a:noFill/>
          <a:ln w="9525" cap="flat" cmpd="sng" algn="ctr">
            <a:noFill/>
            <a:prstDash val="solid"/>
            <a:round/>
            <a:headEnd type="none" w="med" len="med"/>
            <a:tailEnd type="none" w="med" len="med"/>
          </a:ln>
          <a:effectLst/>
        </p:spPr>
        <p:txBody>
          <a:bodyPr/>
          <a:lstStyle/>
          <a:p>
            <a:pPr>
              <a:defRPr/>
            </a:pPr>
            <a:endParaRPr lang="en-US">
              <a:ea typeface="ＭＳ Ｐゴシック" charset="0"/>
              <a:cs typeface="Arial" charset="0"/>
            </a:endParaRPr>
          </a:p>
        </p:txBody>
      </p:sp>
      <p:sp>
        <p:nvSpPr>
          <p:cNvPr id="60" name="TextBox 59"/>
          <p:cNvSpPr txBox="1">
            <a:spLocks noChangeArrowheads="1"/>
          </p:cNvSpPr>
          <p:nvPr/>
        </p:nvSpPr>
        <p:spPr bwMode="auto">
          <a:xfrm>
            <a:off x="185738" y="5892225"/>
            <a:ext cx="1366837" cy="584775"/>
          </a:xfrm>
          <a:prstGeom prst="rect">
            <a:avLst/>
          </a:prstGeom>
          <a:gradFill rotWithShape="1">
            <a:gsLst>
              <a:gs pos="0">
                <a:srgbClr val="FFFF99"/>
              </a:gs>
              <a:gs pos="64999">
                <a:srgbClr val="FFFF66"/>
              </a:gs>
              <a:gs pos="100000">
                <a:srgbClr val="FFFF00"/>
              </a:gs>
            </a:gsLst>
            <a:lin ang="5400000" scaled="1"/>
          </a:gra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4127784" fontAlgn="auto">
              <a:spcBef>
                <a:spcPts val="0"/>
              </a:spcBef>
              <a:spcAft>
                <a:spcPts val="0"/>
              </a:spcAft>
              <a:defRPr sz="1200" b="1">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a:defRPr/>
            </a:pPr>
            <a:r>
              <a:rPr lang="en-US" sz="1600" i="1" dirty="0"/>
              <a:t>In-situ</a:t>
            </a:r>
            <a:r>
              <a:rPr lang="en-US" sz="1600" dirty="0"/>
              <a:t> Station @ APS</a:t>
            </a:r>
          </a:p>
        </p:txBody>
      </p:sp>
      <p:sp>
        <p:nvSpPr>
          <p:cNvPr id="10" name="Chevron 9"/>
          <p:cNvSpPr>
            <a:spLocks noChangeArrowheads="1"/>
          </p:cNvSpPr>
          <p:nvPr/>
        </p:nvSpPr>
        <p:spPr bwMode="auto">
          <a:xfrm>
            <a:off x="1763712" y="5358825"/>
            <a:ext cx="3831081" cy="592138"/>
          </a:xfrm>
          <a:prstGeom prst="chevron">
            <a:avLst>
              <a:gd name="adj" fmla="val 19798"/>
            </a:avLst>
          </a:prstGeom>
          <a:gradFill rotWithShape="0">
            <a:gsLst>
              <a:gs pos="0">
                <a:srgbClr val="FFFF99"/>
              </a:gs>
              <a:gs pos="64999">
                <a:srgbClr val="FFFF66"/>
              </a:gs>
              <a:gs pos="100000">
                <a:srgbClr val="FFFF00"/>
              </a:gs>
            </a:gsLst>
            <a:lin ang="5400000" scaled="1"/>
          </a:gradFill>
          <a:ln w="63500">
            <a:solidFill>
              <a:schemeClr val="bg1"/>
            </a:solidFill>
            <a:round/>
            <a:headEnd/>
            <a:tailEnd/>
          </a:ln>
          <a:effectLst>
            <a:outerShdw blurRad="50800" dist="38100" dir="8100000" algn="tr" rotWithShape="0">
              <a:srgbClr val="808080">
                <a:alpha val="39999"/>
              </a:srgbClr>
            </a:outerShdw>
          </a:effectLst>
        </p:spPr>
        <p:txBody>
          <a:bodyPr/>
          <a:lstStyle/>
          <a:p>
            <a:pPr>
              <a:defRPr/>
            </a:pPr>
            <a:endParaRPr lang="en-US">
              <a:ea typeface="ＭＳ Ｐゴシック" charset="0"/>
              <a:cs typeface="Arial" charset="0"/>
            </a:endParaRPr>
          </a:p>
        </p:txBody>
      </p:sp>
      <p:sp>
        <p:nvSpPr>
          <p:cNvPr id="64" name="Chevron 63"/>
          <p:cNvSpPr>
            <a:spLocks noChangeArrowheads="1"/>
          </p:cNvSpPr>
          <p:nvPr/>
        </p:nvSpPr>
        <p:spPr bwMode="auto">
          <a:xfrm>
            <a:off x="1781603" y="1724025"/>
            <a:ext cx="1571197" cy="593725"/>
          </a:xfrm>
          <a:prstGeom prst="chevron">
            <a:avLst>
              <a:gd name="adj" fmla="val 19785"/>
            </a:avLst>
          </a:prstGeom>
          <a:gradFill rotWithShape="0">
            <a:gsLst>
              <a:gs pos="0">
                <a:srgbClr val="F2CFD3"/>
              </a:gs>
              <a:gs pos="64999">
                <a:srgbClr val="E59FA6"/>
              </a:gs>
              <a:gs pos="100000">
                <a:srgbClr val="D96E7A"/>
              </a:gs>
            </a:gsLst>
            <a:lin ang="5400000" scaled="1"/>
          </a:gradFill>
          <a:ln w="63500">
            <a:solidFill>
              <a:schemeClr val="bg1"/>
            </a:solidFill>
            <a:round/>
            <a:headEnd/>
            <a:tailEnd/>
          </a:ln>
          <a:effectLst>
            <a:outerShdw blurRad="50800" dist="38100" dir="8100000" algn="tr" rotWithShape="0">
              <a:srgbClr val="808080">
                <a:alpha val="39999"/>
              </a:srgbClr>
            </a:outerShdw>
          </a:effectLst>
        </p:spPr>
        <p:txBody>
          <a:bodyPr/>
          <a:lstStyle/>
          <a:p>
            <a:pPr>
              <a:defRPr/>
            </a:pPr>
            <a:endParaRPr lang="en-US">
              <a:ea typeface="ＭＳ Ｐゴシック" charset="0"/>
              <a:cs typeface="Arial" charset="0"/>
            </a:endParaRPr>
          </a:p>
        </p:txBody>
      </p:sp>
      <p:sp>
        <p:nvSpPr>
          <p:cNvPr id="46" name="Rectangle 45"/>
          <p:cNvSpPr/>
          <p:nvPr/>
        </p:nvSpPr>
        <p:spPr>
          <a:xfrm>
            <a:off x="1945478" y="1846992"/>
            <a:ext cx="1331124" cy="338554"/>
          </a:xfrm>
          <a:prstGeom prst="rect">
            <a:avLst/>
          </a:prstGeom>
          <a:noFill/>
        </p:spPr>
        <p:txBody>
          <a:bodyPr wrap="square">
            <a:spAutoFit/>
          </a:bodyPr>
          <a:lstStyle/>
          <a:p>
            <a:pPr algn="ctr">
              <a:defRPr/>
            </a:pPr>
            <a:r>
              <a:rPr lang="en-US" sz="1600"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200 </a:t>
            </a:r>
            <a:r>
              <a:rPr lang="en-US" sz="1600" b="1" dirty="0" err="1">
                <a:ln w="3175">
                  <a:solidFill>
                    <a:srgbClr val="000000"/>
                  </a:solidFill>
                </a:ln>
                <a:solidFill>
                  <a:schemeClr val="bg1"/>
                </a:solidFill>
                <a:latin typeface="Calibri" charset="0"/>
                <a:ea typeface="ＭＳ Ｐゴシック" charset="0"/>
                <a:cs typeface="Arial" charset="0"/>
              </a:rPr>
              <a:t>hrs</a:t>
            </a:r>
            <a:r>
              <a:rPr lang="en-US" sz="1600" b="1" dirty="0">
                <a:ln w="3175">
                  <a:solidFill>
                    <a:srgbClr val="000000"/>
                  </a:solidFill>
                </a:ln>
                <a:solidFill>
                  <a:schemeClr val="bg1"/>
                </a:solidFill>
                <a:latin typeface="Calibri" charset="0"/>
                <a:ea typeface="ＭＳ Ｐゴシック" charset="0"/>
                <a:cs typeface="Arial" charset="0"/>
              </a:rPr>
              <a:t>/</a:t>
            </a:r>
            <a:r>
              <a:rPr lang="en-US" sz="1600" b="1" dirty="0" err="1">
                <a:ln w="3175">
                  <a:solidFill>
                    <a:srgbClr val="000000"/>
                  </a:solidFill>
                </a:ln>
                <a:solidFill>
                  <a:schemeClr val="bg1"/>
                </a:solidFill>
                <a:latin typeface="Calibri" charset="0"/>
                <a:ea typeface="ＭＳ Ｐゴシック" charset="0"/>
                <a:cs typeface="Arial" charset="0"/>
              </a:rPr>
              <a:t>yr</a:t>
            </a:r>
            <a:r>
              <a:rPr lang="en-US" sz="1600" b="1" dirty="0">
                <a:ln w="3175">
                  <a:solidFill>
                    <a:srgbClr val="000000"/>
                  </a:solidFill>
                </a:ln>
                <a:solidFill>
                  <a:schemeClr val="bg1"/>
                </a:solidFill>
                <a:latin typeface="Calibri" charset="0"/>
                <a:ea typeface="ＭＳ Ｐゴシック" charset="0"/>
                <a:cs typeface="Arial" charset="0"/>
              </a:rPr>
              <a:t>    </a:t>
            </a:r>
          </a:p>
        </p:txBody>
      </p:sp>
      <p:sp>
        <p:nvSpPr>
          <p:cNvPr id="68" name="Chevron 67"/>
          <p:cNvSpPr>
            <a:spLocks noChangeArrowheads="1"/>
          </p:cNvSpPr>
          <p:nvPr/>
        </p:nvSpPr>
        <p:spPr bwMode="auto">
          <a:xfrm>
            <a:off x="1859407" y="3900488"/>
            <a:ext cx="5116512" cy="595312"/>
          </a:xfrm>
          <a:prstGeom prst="chevron">
            <a:avLst>
              <a:gd name="adj" fmla="val 19736"/>
            </a:avLst>
          </a:prstGeom>
          <a:gradFill rotWithShape="0">
            <a:gsLst>
              <a:gs pos="0">
                <a:srgbClr val="EDF3F8"/>
              </a:gs>
              <a:gs pos="64999">
                <a:srgbClr val="DBE7F2"/>
              </a:gs>
              <a:gs pos="100000">
                <a:srgbClr val="CADCEB"/>
              </a:gs>
            </a:gsLst>
            <a:lin ang="5400000" scaled="1"/>
          </a:gradFill>
          <a:ln w="63500">
            <a:solidFill>
              <a:schemeClr val="bg1"/>
            </a:solidFill>
            <a:round/>
            <a:headEnd/>
            <a:tailEnd/>
          </a:ln>
          <a:effectLst>
            <a:outerShdw blurRad="50800" dist="38100" dir="8100000" algn="tr" rotWithShape="0">
              <a:srgbClr val="808080">
                <a:alpha val="39999"/>
              </a:srgbClr>
            </a:outerShdw>
          </a:effectLst>
        </p:spPr>
        <p:txBody>
          <a:bodyPr/>
          <a:lstStyle/>
          <a:p>
            <a:pPr>
              <a:defRPr/>
            </a:pPr>
            <a:endParaRPr lang="en-US">
              <a:ea typeface="ＭＳ Ｐゴシック" charset="0"/>
              <a:cs typeface="Arial" charset="0"/>
            </a:endParaRPr>
          </a:p>
        </p:txBody>
      </p:sp>
      <p:sp>
        <p:nvSpPr>
          <p:cNvPr id="72" name="Chevron 71"/>
          <p:cNvSpPr>
            <a:spLocks noChangeArrowheads="1"/>
          </p:cNvSpPr>
          <p:nvPr/>
        </p:nvSpPr>
        <p:spPr bwMode="auto">
          <a:xfrm>
            <a:off x="3200400" y="1724025"/>
            <a:ext cx="3791394" cy="593725"/>
          </a:xfrm>
          <a:prstGeom prst="chevron">
            <a:avLst>
              <a:gd name="adj" fmla="val 19771"/>
            </a:avLst>
          </a:prstGeom>
          <a:gradFill rotWithShape="0">
            <a:gsLst>
              <a:gs pos="0">
                <a:srgbClr val="F2CFD3"/>
              </a:gs>
              <a:gs pos="64999">
                <a:srgbClr val="E59FA6"/>
              </a:gs>
              <a:gs pos="100000">
                <a:srgbClr val="D96E7A"/>
              </a:gs>
            </a:gsLst>
            <a:lin ang="5400000" scaled="1"/>
          </a:gradFill>
          <a:ln w="63500">
            <a:solidFill>
              <a:schemeClr val="bg1"/>
            </a:solidFill>
            <a:round/>
            <a:headEnd/>
            <a:tailEnd/>
          </a:ln>
          <a:effectLst>
            <a:outerShdw blurRad="50800" dist="38100" dir="8100000" algn="tr" rotWithShape="0">
              <a:srgbClr val="808080">
                <a:alpha val="39999"/>
              </a:srgbClr>
            </a:outerShdw>
          </a:effectLst>
        </p:spPr>
        <p:txBody>
          <a:bodyPr/>
          <a:lstStyle/>
          <a:p>
            <a:pPr>
              <a:defRPr/>
            </a:pPr>
            <a:endParaRPr lang="en-US">
              <a:ea typeface="ＭＳ Ｐゴシック" charset="0"/>
              <a:cs typeface="Arial" charset="0"/>
            </a:endParaRPr>
          </a:p>
        </p:txBody>
      </p:sp>
      <p:sp>
        <p:nvSpPr>
          <p:cNvPr id="52" name="Rectangle 51"/>
          <p:cNvSpPr/>
          <p:nvPr/>
        </p:nvSpPr>
        <p:spPr>
          <a:xfrm>
            <a:off x="3352799" y="1859997"/>
            <a:ext cx="3493529" cy="338554"/>
          </a:xfrm>
          <a:prstGeom prst="rect">
            <a:avLst/>
          </a:prstGeom>
          <a:noFill/>
        </p:spPr>
        <p:txBody>
          <a:bodyPr wrap="square">
            <a:spAutoFit/>
          </a:bodyPr>
          <a:lstStyle/>
          <a:p>
            <a:pPr algn="ctr">
              <a:defRPr/>
            </a:pPr>
            <a:r>
              <a:rPr lang="en-US" sz="1600"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1,000~2,000 </a:t>
            </a:r>
            <a:r>
              <a:rPr lang="en-US" sz="1600" b="1" dirty="0">
                <a:ln w="3175">
                  <a:solidFill>
                    <a:srgbClr val="000000"/>
                  </a:solidFill>
                </a:ln>
                <a:solidFill>
                  <a:schemeClr val="bg1"/>
                </a:solidFill>
                <a:latin typeface="Calibri" charset="0"/>
                <a:ea typeface="ＭＳ Ｐゴシック" charset="0"/>
                <a:cs typeface="Arial" charset="0"/>
              </a:rPr>
              <a:t>h/</a:t>
            </a:r>
            <a:r>
              <a:rPr lang="en-US" sz="1600" b="1" dirty="0" err="1">
                <a:ln w="3175">
                  <a:solidFill>
                    <a:srgbClr val="000000"/>
                  </a:solidFill>
                </a:ln>
                <a:solidFill>
                  <a:schemeClr val="bg1"/>
                </a:solidFill>
                <a:latin typeface="Calibri" charset="0"/>
                <a:ea typeface="ＭＳ Ｐゴシック" charset="0"/>
                <a:cs typeface="Arial" charset="0"/>
              </a:rPr>
              <a:t>yr</a:t>
            </a:r>
            <a:endParaRPr lang="en-US" sz="1600" b="1" dirty="0">
              <a:ln w="3175">
                <a:solidFill>
                  <a:srgbClr val="000000"/>
                </a:solidFill>
              </a:ln>
              <a:solidFill>
                <a:schemeClr val="bg1"/>
              </a:solidFill>
              <a:latin typeface="Calibri" charset="0"/>
              <a:ea typeface="ＭＳ Ｐゴシック" charset="0"/>
              <a:cs typeface="Arial" charset="0"/>
            </a:endParaRPr>
          </a:p>
        </p:txBody>
      </p:sp>
      <p:sp>
        <p:nvSpPr>
          <p:cNvPr id="80" name="Chevron 79"/>
          <p:cNvSpPr>
            <a:spLocks noChangeArrowheads="1"/>
          </p:cNvSpPr>
          <p:nvPr/>
        </p:nvSpPr>
        <p:spPr bwMode="auto">
          <a:xfrm>
            <a:off x="5514975" y="5358825"/>
            <a:ext cx="1428750" cy="593725"/>
          </a:xfrm>
          <a:prstGeom prst="chevron">
            <a:avLst>
              <a:gd name="adj" fmla="val 19820"/>
            </a:avLst>
          </a:prstGeom>
          <a:gradFill rotWithShape="0">
            <a:gsLst>
              <a:gs pos="0">
                <a:srgbClr val="FFFF99"/>
              </a:gs>
              <a:gs pos="64999">
                <a:srgbClr val="FFFF66"/>
              </a:gs>
              <a:gs pos="100000">
                <a:srgbClr val="FFFF00"/>
              </a:gs>
            </a:gsLst>
            <a:lin ang="5400000" scaled="1"/>
          </a:gradFill>
          <a:ln w="63500">
            <a:solidFill>
              <a:schemeClr val="bg1"/>
            </a:solidFill>
            <a:round/>
            <a:headEnd/>
            <a:tailEnd/>
          </a:ln>
          <a:effectLst>
            <a:outerShdw blurRad="50800" dist="38100" dir="8100000" algn="tr" rotWithShape="0">
              <a:srgbClr val="808080">
                <a:alpha val="39999"/>
              </a:srgbClr>
            </a:outerShdw>
          </a:effectLst>
        </p:spPr>
        <p:txBody>
          <a:bodyPr/>
          <a:lstStyle/>
          <a:p>
            <a:pPr>
              <a:defRPr/>
            </a:pPr>
            <a:endParaRPr lang="en-US">
              <a:ea typeface="ＭＳ Ｐゴシック" charset="0"/>
              <a:cs typeface="Arial" charset="0"/>
            </a:endParaRPr>
          </a:p>
        </p:txBody>
      </p:sp>
      <p:sp>
        <p:nvSpPr>
          <p:cNvPr id="81" name="Rectangle 80"/>
          <p:cNvSpPr/>
          <p:nvPr/>
        </p:nvSpPr>
        <p:spPr>
          <a:xfrm>
            <a:off x="5612724" y="5477471"/>
            <a:ext cx="1308326" cy="338554"/>
          </a:xfrm>
          <a:prstGeom prst="rect">
            <a:avLst/>
          </a:prstGeom>
          <a:noFill/>
        </p:spPr>
        <p:txBody>
          <a:bodyPr>
            <a:spAutoFit/>
          </a:bodyPr>
          <a:lstStyle/>
          <a:p>
            <a:pPr algn="ctr">
              <a:defRPr/>
            </a:pPr>
            <a:r>
              <a:rPr lang="en-US" sz="1600"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1 MeV/</a:t>
            </a:r>
            <a:r>
              <a:rPr lang="en-US" sz="1600" b="1" dirty="0" err="1">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amu</a:t>
            </a:r>
            <a:endParaRPr lang="en-US" sz="1600" b="1" dirty="0">
              <a:ln w="3175">
                <a:solidFill>
                  <a:srgbClr val="000000"/>
                </a:solidFill>
              </a:ln>
              <a:solidFill>
                <a:schemeClr val="bg1"/>
              </a:solidFill>
              <a:latin typeface="Calibri" charset="0"/>
              <a:ea typeface="ＭＳ Ｐゴシック" charset="0"/>
              <a:cs typeface="Arial" charset="0"/>
            </a:endParaRPr>
          </a:p>
        </p:txBody>
      </p:sp>
      <p:sp>
        <p:nvSpPr>
          <p:cNvPr id="88" name="Down Arrow Callout 87"/>
          <p:cNvSpPr/>
          <p:nvPr/>
        </p:nvSpPr>
        <p:spPr bwMode="auto">
          <a:xfrm>
            <a:off x="1825607" y="1027114"/>
            <a:ext cx="2242809" cy="715962"/>
          </a:xfrm>
          <a:prstGeom prst="downArrowCallout">
            <a:avLst>
              <a:gd name="adj1" fmla="val 10519"/>
              <a:gd name="adj2" fmla="val 22288"/>
              <a:gd name="adj3" fmla="val 16095"/>
              <a:gd name="adj4" fmla="val 70495"/>
            </a:avLst>
          </a:prstGeom>
          <a:noFill/>
          <a:ln w="19050" cap="rnd" cmpd="sng" algn="ctr">
            <a:solidFill>
              <a:schemeClr val="accent3">
                <a:lumMod val="75000"/>
              </a:schemeClr>
            </a:solidFill>
            <a:prstDash val="solid"/>
            <a:round/>
            <a:headEnd type="none" w="med" len="med"/>
            <a:tailEnd type="none" w="med" len="med"/>
          </a:ln>
          <a:effectLst/>
        </p:spPr>
        <p:txBody>
          <a:bodyPr anchor="ctr"/>
          <a:lstStyle/>
          <a:p>
            <a:pPr algn="ctr">
              <a:defRPr/>
            </a:pPr>
            <a:r>
              <a:rPr lang="en-US" sz="1200" b="1" dirty="0">
                <a:ea typeface="ＭＳ Ｐゴシック" charset="0"/>
                <a:cs typeface="Arial" charset="0"/>
              </a:rPr>
              <a:t>Beam </a:t>
            </a:r>
            <a:r>
              <a:rPr lang="en-US" sz="1200" b="1">
                <a:ea typeface="ＭＳ Ｐゴシック" charset="0"/>
                <a:cs typeface="Arial" charset="0"/>
              </a:rPr>
              <a:t>Switcher Upgrade (AMIS) </a:t>
            </a:r>
            <a:r>
              <a:rPr lang="en-US" sz="1200" b="1" dirty="0">
                <a:ea typeface="ＭＳ Ｐゴシック" charset="0"/>
                <a:cs typeface="Arial" charset="0"/>
              </a:rPr>
              <a:t>+ Sample Station w/ T + Strain</a:t>
            </a:r>
          </a:p>
        </p:txBody>
      </p:sp>
      <p:sp>
        <p:nvSpPr>
          <p:cNvPr id="89" name="Down Arrow Callout 88"/>
          <p:cNvSpPr/>
          <p:nvPr/>
        </p:nvSpPr>
        <p:spPr bwMode="auto">
          <a:xfrm>
            <a:off x="4265932" y="1027114"/>
            <a:ext cx="1708150" cy="715961"/>
          </a:xfrm>
          <a:prstGeom prst="downArrowCallout">
            <a:avLst>
              <a:gd name="adj1" fmla="val 14755"/>
              <a:gd name="adj2" fmla="val 21361"/>
              <a:gd name="adj3" fmla="val 17000"/>
              <a:gd name="adj4" fmla="val 69964"/>
            </a:avLst>
          </a:prstGeom>
          <a:noFill/>
          <a:ln w="19050" cap="rnd" cmpd="sng" algn="ctr">
            <a:solidFill>
              <a:schemeClr val="accent3">
                <a:lumMod val="75000"/>
              </a:schemeClr>
            </a:solidFill>
            <a:prstDash val="solid"/>
            <a:round/>
            <a:headEnd type="none" w="med" len="med"/>
            <a:tailEnd type="none" w="med" len="med"/>
          </a:ln>
          <a:effectLst/>
        </p:spPr>
        <p:txBody>
          <a:bodyPr anchor="ctr"/>
          <a:lstStyle/>
          <a:p>
            <a:pPr algn="ctr">
              <a:defRPr/>
            </a:pPr>
            <a:r>
              <a:rPr lang="en-US" sz="1200" b="1" dirty="0">
                <a:ea typeface="ＭＳ Ｐゴシック" charset="0"/>
                <a:cs typeface="Arial" charset="0"/>
              </a:rPr>
              <a:t>Extended Beam Time for NE Users</a:t>
            </a:r>
          </a:p>
        </p:txBody>
      </p:sp>
      <p:sp>
        <p:nvSpPr>
          <p:cNvPr id="61" name="Rectangle 60"/>
          <p:cNvSpPr/>
          <p:nvPr/>
        </p:nvSpPr>
        <p:spPr>
          <a:xfrm>
            <a:off x="1945477" y="4024955"/>
            <a:ext cx="5007767" cy="338554"/>
          </a:xfrm>
          <a:prstGeom prst="rect">
            <a:avLst/>
          </a:prstGeom>
          <a:noFill/>
        </p:spPr>
        <p:txBody>
          <a:bodyPr>
            <a:spAutoFit/>
          </a:bodyPr>
          <a:lstStyle/>
          <a:p>
            <a:pPr algn="ctr">
              <a:defRPr/>
            </a:pPr>
            <a:r>
              <a:rPr lang="en-US" sz="1600"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User Proposal Based Allocation</a:t>
            </a:r>
            <a:endParaRPr lang="en-US" sz="1600" b="1" dirty="0">
              <a:ln w="3175">
                <a:solidFill>
                  <a:srgbClr val="000000"/>
                </a:solidFill>
              </a:ln>
              <a:solidFill>
                <a:schemeClr val="bg1"/>
              </a:solidFill>
              <a:latin typeface="Calibri" charset="0"/>
              <a:ea typeface="ＭＳ Ｐゴシック" charset="0"/>
              <a:cs typeface="Arial" charset="0"/>
            </a:endParaRPr>
          </a:p>
        </p:txBody>
      </p:sp>
      <p:sp>
        <p:nvSpPr>
          <p:cNvPr id="90" name="Down Arrow Callout 89"/>
          <p:cNvSpPr/>
          <p:nvPr/>
        </p:nvSpPr>
        <p:spPr bwMode="auto">
          <a:xfrm>
            <a:off x="1843532" y="3098800"/>
            <a:ext cx="2608262" cy="835025"/>
          </a:xfrm>
          <a:prstGeom prst="downArrowCallout">
            <a:avLst>
              <a:gd name="adj1" fmla="val 10055"/>
              <a:gd name="adj2" fmla="val 19252"/>
              <a:gd name="adj3" fmla="val 15312"/>
              <a:gd name="adj4" fmla="val 58132"/>
            </a:avLst>
          </a:prstGeom>
          <a:noFill/>
          <a:ln w="19050" cap="rnd" cmpd="sng" algn="ctr">
            <a:solidFill>
              <a:schemeClr val="accent1">
                <a:lumMod val="75000"/>
              </a:schemeClr>
            </a:solidFill>
            <a:prstDash val="solid"/>
            <a:round/>
            <a:headEnd type="none" w="med" len="med"/>
            <a:tailEnd type="none" w="med" len="med"/>
          </a:ln>
          <a:effectLst/>
        </p:spPr>
        <p:txBody>
          <a:bodyPr anchor="ctr"/>
          <a:lstStyle/>
          <a:p>
            <a:pPr algn="ctr">
              <a:defRPr/>
            </a:pPr>
            <a:r>
              <a:rPr lang="en-US" sz="1200" b="1" dirty="0">
                <a:ea typeface="ＭＳ Ｐゴシック" charset="0"/>
                <a:cs typeface="Arial" charset="0"/>
              </a:rPr>
              <a:t>Current Capabilities</a:t>
            </a:r>
          </a:p>
          <a:p>
            <a:pPr algn="ctr">
              <a:defRPr/>
            </a:pPr>
            <a:r>
              <a:rPr lang="en-US" sz="1200" i="1" dirty="0">
                <a:ea typeface="ＭＳ Ｐゴシック" charset="0"/>
                <a:cs typeface="Arial" charset="0"/>
              </a:rPr>
              <a:t>Ex-situ</a:t>
            </a:r>
            <a:r>
              <a:rPr lang="en-US" sz="1200" dirty="0">
                <a:ea typeface="ＭＳ Ｐゴシック" charset="0"/>
                <a:cs typeface="Arial" charset="0"/>
              </a:rPr>
              <a:t> WAX/SAXS/Tomography/HEDM</a:t>
            </a:r>
          </a:p>
        </p:txBody>
      </p:sp>
      <p:sp>
        <p:nvSpPr>
          <p:cNvPr id="92" name="Down Arrow Callout 91"/>
          <p:cNvSpPr/>
          <p:nvPr/>
        </p:nvSpPr>
        <p:spPr bwMode="auto">
          <a:xfrm>
            <a:off x="4495800" y="3098800"/>
            <a:ext cx="2286000" cy="835025"/>
          </a:xfrm>
          <a:prstGeom prst="downArrowCallout">
            <a:avLst>
              <a:gd name="adj1" fmla="val 13844"/>
              <a:gd name="adj2" fmla="val 18474"/>
              <a:gd name="adj3" fmla="val 14871"/>
              <a:gd name="adj4" fmla="val 65707"/>
            </a:avLst>
          </a:prstGeom>
          <a:noFill/>
          <a:ln w="19050" cap="rnd" cmpd="sng" algn="ctr">
            <a:solidFill>
              <a:schemeClr val="accent1">
                <a:lumMod val="75000"/>
              </a:schemeClr>
            </a:solidFill>
            <a:prstDash val="solid"/>
            <a:round/>
            <a:headEnd type="none" w="med" len="med"/>
            <a:tailEnd type="none" w="med" len="med"/>
          </a:ln>
          <a:effectLst/>
        </p:spPr>
        <p:txBody>
          <a:bodyPr anchor="ctr"/>
          <a:lstStyle/>
          <a:p>
            <a:pPr algn="ctr">
              <a:defRPr/>
            </a:pPr>
            <a:r>
              <a:rPr lang="en-US" sz="1200" b="1" dirty="0">
                <a:ea typeface="ＭＳ Ｐゴシック" charset="0"/>
                <a:cs typeface="Arial" charset="0"/>
              </a:rPr>
              <a:t>APS Upgrade</a:t>
            </a:r>
          </a:p>
          <a:p>
            <a:pPr algn="ctr">
              <a:defRPr/>
            </a:pPr>
            <a:r>
              <a:rPr lang="en-US" sz="1200" dirty="0">
                <a:ea typeface="ＭＳ Ｐゴシック" charset="0"/>
                <a:cs typeface="Arial" charset="0"/>
              </a:rPr>
              <a:t>Opportunity to Build </a:t>
            </a:r>
            <a:r>
              <a:rPr lang="en-US" sz="1200" i="1" dirty="0">
                <a:ea typeface="ＭＳ Ｐゴシック" charset="0"/>
                <a:cs typeface="Arial" charset="0"/>
              </a:rPr>
              <a:t>In-situ</a:t>
            </a:r>
            <a:r>
              <a:rPr lang="en-US" sz="1200" dirty="0">
                <a:ea typeface="ＭＳ Ｐゴシック" charset="0"/>
                <a:cs typeface="Arial" charset="0"/>
              </a:rPr>
              <a:t> Hutch</a:t>
            </a:r>
          </a:p>
          <a:p>
            <a:pPr algn="ctr">
              <a:defRPr/>
            </a:pPr>
            <a:r>
              <a:rPr lang="en-US" sz="1200" dirty="0">
                <a:ea typeface="ＭＳ Ｐゴシック" charset="0"/>
                <a:cs typeface="Arial" charset="0"/>
              </a:rPr>
              <a:t>Coherent X-ray Beam</a:t>
            </a:r>
          </a:p>
        </p:txBody>
      </p:sp>
      <p:sp>
        <p:nvSpPr>
          <p:cNvPr id="49195" name="TextBox 3"/>
          <p:cNvSpPr txBox="1">
            <a:spLocks noChangeArrowheads="1"/>
          </p:cNvSpPr>
          <p:nvPr/>
        </p:nvSpPr>
        <p:spPr bwMode="auto">
          <a:xfrm>
            <a:off x="228600" y="4649213"/>
            <a:ext cx="1196975" cy="214312"/>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800" b="1"/>
              <a:t>XMAT Ion Accelerator</a:t>
            </a:r>
          </a:p>
        </p:txBody>
      </p:sp>
      <p:sp>
        <p:nvSpPr>
          <p:cNvPr id="74" name="Rectangle 73"/>
          <p:cNvSpPr/>
          <p:nvPr/>
        </p:nvSpPr>
        <p:spPr>
          <a:xfrm>
            <a:off x="1846932" y="5485842"/>
            <a:ext cx="3765792" cy="338554"/>
          </a:xfrm>
          <a:prstGeom prst="rect">
            <a:avLst/>
          </a:prstGeom>
          <a:noFill/>
        </p:spPr>
        <p:txBody>
          <a:bodyPr wrap="square">
            <a:spAutoFit/>
          </a:bodyPr>
          <a:lstStyle/>
          <a:p>
            <a:pPr algn="ctr">
              <a:defRPr/>
            </a:pPr>
            <a:r>
              <a:rPr lang="en-US" sz="1600"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Build accelerator &amp; acceptance facility</a:t>
            </a:r>
          </a:p>
        </p:txBody>
      </p:sp>
      <p:grpSp>
        <p:nvGrpSpPr>
          <p:cNvPr id="4" name="Group 3"/>
          <p:cNvGrpSpPr/>
          <p:nvPr/>
        </p:nvGrpSpPr>
        <p:grpSpPr>
          <a:xfrm>
            <a:off x="1665733" y="304800"/>
            <a:ext cx="7173468" cy="693738"/>
            <a:chOff x="1665733" y="333375"/>
            <a:chExt cx="7173468" cy="693738"/>
          </a:xfrm>
        </p:grpSpPr>
        <p:sp>
          <p:nvSpPr>
            <p:cNvPr id="49196" name="Right Arrow 8"/>
            <p:cNvSpPr>
              <a:spLocks noChangeArrowheads="1"/>
            </p:cNvSpPr>
            <p:nvPr/>
          </p:nvSpPr>
          <p:spPr bwMode="auto">
            <a:xfrm>
              <a:off x="1665733" y="333375"/>
              <a:ext cx="7173468" cy="693738"/>
            </a:xfrm>
            <a:prstGeom prst="rightArrow">
              <a:avLst>
                <a:gd name="adj1" fmla="val 50000"/>
                <a:gd name="adj2" fmla="val 198643"/>
              </a:avLst>
            </a:prstGeom>
            <a:gradFill rotWithShape="0">
              <a:gsLst>
                <a:gs pos="61000">
                  <a:srgbClr val="FFFF00"/>
                </a:gs>
                <a:gs pos="14000">
                  <a:srgbClr val="7030A0"/>
                </a:gs>
                <a:gs pos="16000">
                  <a:srgbClr val="3850B0"/>
                </a:gs>
                <a:gs pos="29000">
                  <a:srgbClr val="0070C0"/>
                </a:gs>
                <a:gs pos="31000">
                  <a:srgbClr val="00B050"/>
                </a:gs>
                <a:gs pos="44000">
                  <a:srgbClr val="00B050"/>
                </a:gs>
                <a:gs pos="46000">
                  <a:srgbClr val="92D050"/>
                </a:gs>
                <a:gs pos="59000">
                  <a:srgbClr val="92D050"/>
                </a:gs>
                <a:gs pos="75000">
                  <a:srgbClr val="FFFF00"/>
                </a:gs>
                <a:gs pos="100000">
                  <a:srgbClr val="FF3300"/>
                </a:gs>
              </a:gsLst>
              <a:lin ang="0"/>
            </a:gradFill>
            <a:ln>
              <a:noFill/>
            </a:ln>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1800"/>
            </a:p>
          </p:txBody>
        </p:sp>
        <p:grpSp>
          <p:nvGrpSpPr>
            <p:cNvPr id="2" name="Group 1"/>
            <p:cNvGrpSpPr/>
            <p:nvPr/>
          </p:nvGrpSpPr>
          <p:grpSpPr>
            <a:xfrm>
              <a:off x="1681773" y="488617"/>
              <a:ext cx="5481028" cy="384572"/>
              <a:chOff x="1681773" y="488617"/>
              <a:chExt cx="5481028" cy="384572"/>
            </a:xfrm>
          </p:grpSpPr>
          <p:sp>
            <p:nvSpPr>
              <p:cNvPr id="11" name="Rectangle 10"/>
              <p:cNvSpPr/>
              <p:nvPr/>
            </p:nvSpPr>
            <p:spPr bwMode="auto">
              <a:xfrm>
                <a:off x="1681773" y="495578"/>
                <a:ext cx="1061427" cy="369332"/>
              </a:xfrm>
              <a:prstGeom prst="rect">
                <a:avLst/>
              </a:prstGeom>
              <a:noFill/>
            </p:spPr>
            <p:txBody>
              <a:bodyPr wrap="square">
                <a:spAutoFit/>
              </a:bodyPr>
              <a:lstStyle/>
              <a:p>
                <a:pPr algn="ctr">
                  <a:defRPr/>
                </a:pPr>
                <a:r>
                  <a:rPr lang="en-US"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1</a:t>
                </a:r>
                <a:r>
                  <a:rPr lang="en-US" b="1" baseline="30000"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st</a:t>
                </a:r>
                <a:r>
                  <a:rPr lang="en-US"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 </a:t>
                </a:r>
                <a:r>
                  <a:rPr lang="en-US" b="1" dirty="0">
                    <a:ln w="3175">
                      <a:solidFill>
                        <a:srgbClr val="000000"/>
                      </a:solidFill>
                    </a:ln>
                    <a:solidFill>
                      <a:schemeClr val="bg1"/>
                    </a:solidFill>
                    <a:latin typeface="Calibri" charset="0"/>
                    <a:ea typeface="ＭＳ Ｐゴシック" charset="0"/>
                    <a:cs typeface="Arial" charset="0"/>
                  </a:rPr>
                  <a:t>year</a:t>
                </a:r>
              </a:p>
            </p:txBody>
          </p:sp>
          <p:sp>
            <p:nvSpPr>
              <p:cNvPr id="31" name="Rectangle 30"/>
              <p:cNvSpPr/>
              <p:nvPr/>
            </p:nvSpPr>
            <p:spPr bwMode="auto">
              <a:xfrm>
                <a:off x="2743201" y="495578"/>
                <a:ext cx="1066799" cy="369332"/>
              </a:xfrm>
              <a:prstGeom prst="rect">
                <a:avLst/>
              </a:prstGeom>
              <a:noFill/>
            </p:spPr>
            <p:txBody>
              <a:bodyPr wrap="square">
                <a:spAutoFit/>
              </a:bodyPr>
              <a:lstStyle/>
              <a:p>
                <a:pPr algn="ctr">
                  <a:defRPr/>
                </a:pPr>
                <a:r>
                  <a:rPr lang="en-US"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2</a:t>
                </a:r>
                <a:r>
                  <a:rPr lang="en-US" b="1" baseline="30000"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nd</a:t>
                </a:r>
                <a:r>
                  <a:rPr lang="en-US"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 year</a:t>
                </a:r>
                <a:endParaRPr lang="en-US" b="1" dirty="0">
                  <a:ln w="3175">
                    <a:solidFill>
                      <a:srgbClr val="000000"/>
                    </a:solidFill>
                  </a:ln>
                  <a:solidFill>
                    <a:schemeClr val="bg1"/>
                  </a:solidFill>
                  <a:latin typeface="Calibri" charset="0"/>
                  <a:ea typeface="ＭＳ Ｐゴシック" charset="0"/>
                  <a:cs typeface="Arial" charset="0"/>
                </a:endParaRPr>
              </a:p>
            </p:txBody>
          </p:sp>
          <p:sp>
            <p:nvSpPr>
              <p:cNvPr id="32" name="Rectangle 31"/>
              <p:cNvSpPr/>
              <p:nvPr/>
            </p:nvSpPr>
            <p:spPr bwMode="auto">
              <a:xfrm>
                <a:off x="3729829" y="503857"/>
                <a:ext cx="1242222" cy="369332"/>
              </a:xfrm>
              <a:prstGeom prst="rect">
                <a:avLst/>
              </a:prstGeom>
              <a:noFill/>
            </p:spPr>
            <p:txBody>
              <a:bodyPr wrap="square">
                <a:spAutoFit/>
              </a:bodyPr>
              <a:lstStyle/>
              <a:p>
                <a:pPr algn="ctr">
                  <a:defRPr/>
                </a:pPr>
                <a:r>
                  <a:rPr lang="en-US"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3</a:t>
                </a:r>
                <a:r>
                  <a:rPr lang="en-US" b="1" baseline="30000"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rd</a:t>
                </a:r>
                <a:r>
                  <a:rPr lang="en-US"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 year</a:t>
                </a:r>
                <a:endParaRPr lang="en-US" b="1" dirty="0">
                  <a:ln w="3175">
                    <a:solidFill>
                      <a:srgbClr val="000000"/>
                    </a:solidFill>
                  </a:ln>
                  <a:solidFill>
                    <a:schemeClr val="bg1"/>
                  </a:solidFill>
                  <a:latin typeface="Calibri" charset="0"/>
                  <a:ea typeface="ＭＳ Ｐゴシック" charset="0"/>
                  <a:cs typeface="Arial" charset="0"/>
                </a:endParaRPr>
              </a:p>
            </p:txBody>
          </p:sp>
          <p:sp>
            <p:nvSpPr>
              <p:cNvPr id="77" name="Rectangle 76"/>
              <p:cNvSpPr/>
              <p:nvPr/>
            </p:nvSpPr>
            <p:spPr>
              <a:xfrm>
                <a:off x="4876801" y="503857"/>
                <a:ext cx="1142999" cy="369332"/>
              </a:xfrm>
              <a:prstGeom prst="rect">
                <a:avLst/>
              </a:prstGeom>
              <a:noFill/>
            </p:spPr>
            <p:txBody>
              <a:bodyPr wrap="square">
                <a:spAutoFit/>
              </a:bodyPr>
              <a:lstStyle/>
              <a:p>
                <a:pPr algn="ctr">
                  <a:defRPr/>
                </a:pPr>
                <a:r>
                  <a:rPr lang="en-US"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4</a:t>
                </a:r>
                <a:r>
                  <a:rPr lang="en-US" b="1" baseline="30000"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th</a:t>
                </a:r>
                <a:r>
                  <a:rPr lang="en-US"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 year</a:t>
                </a:r>
                <a:endParaRPr lang="en-US" b="1" dirty="0">
                  <a:ln w="3175">
                    <a:solidFill>
                      <a:srgbClr val="000000"/>
                    </a:solidFill>
                  </a:ln>
                  <a:solidFill>
                    <a:schemeClr val="bg1"/>
                  </a:solidFill>
                  <a:latin typeface="Calibri" charset="0"/>
                  <a:ea typeface="ＭＳ Ｐゴシック" charset="0"/>
                  <a:cs typeface="Arial" charset="0"/>
                </a:endParaRPr>
              </a:p>
            </p:txBody>
          </p:sp>
          <p:sp>
            <p:nvSpPr>
              <p:cNvPr id="38" name="Rectangle 37"/>
              <p:cNvSpPr/>
              <p:nvPr/>
            </p:nvSpPr>
            <p:spPr>
              <a:xfrm>
                <a:off x="5943601" y="488617"/>
                <a:ext cx="1219200" cy="369332"/>
              </a:xfrm>
              <a:prstGeom prst="rect">
                <a:avLst/>
              </a:prstGeom>
              <a:noFill/>
            </p:spPr>
            <p:txBody>
              <a:bodyPr wrap="square">
                <a:spAutoFit/>
              </a:bodyPr>
              <a:lstStyle/>
              <a:p>
                <a:pPr algn="ctr">
                  <a:defRPr/>
                </a:pPr>
                <a:r>
                  <a:rPr lang="en-US"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5</a:t>
                </a:r>
                <a:r>
                  <a:rPr lang="en-US" b="1" baseline="30000"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th</a:t>
                </a:r>
                <a:r>
                  <a:rPr lang="en-US" b="1" dirty="0">
                    <a:ln w="3175">
                      <a:solidFill>
                        <a:srgbClr val="000000"/>
                      </a:solidFill>
                    </a:ln>
                    <a:solidFill>
                      <a:schemeClr val="bg1"/>
                    </a:solidFill>
                    <a:effectLst>
                      <a:outerShdw blurRad="63500" sx="102000" sy="102000" algn="ctr" rotWithShape="0">
                        <a:prstClr val="black">
                          <a:alpha val="40000"/>
                        </a:prstClr>
                      </a:outerShdw>
                    </a:effectLst>
                    <a:latin typeface="Calibri" charset="0"/>
                    <a:ea typeface="ＭＳ Ｐゴシック" charset="0"/>
                    <a:cs typeface="Arial" charset="0"/>
                  </a:rPr>
                  <a:t> year</a:t>
                </a:r>
                <a:endParaRPr lang="en-US" b="1" dirty="0">
                  <a:ln w="3175">
                    <a:solidFill>
                      <a:srgbClr val="000000"/>
                    </a:solidFill>
                  </a:ln>
                  <a:solidFill>
                    <a:schemeClr val="bg1"/>
                  </a:solidFill>
                  <a:latin typeface="Calibri" charset="0"/>
                  <a:ea typeface="ＭＳ Ｐゴシック" charset="0"/>
                  <a:cs typeface="Arial" charset="0"/>
                </a:endParaRPr>
              </a:p>
            </p:txBody>
          </p:sp>
        </p:grpSp>
      </p:grpSp>
      <p:sp>
        <p:nvSpPr>
          <p:cNvPr id="35" name="Slide Number Placeholder 5"/>
          <p:cNvSpPr>
            <a:spLocks noGrp="1"/>
          </p:cNvSpPr>
          <p:nvPr>
            <p:ph type="sldNum" sz="quarter" idx="12"/>
          </p:nvPr>
        </p:nvSpPr>
        <p:spPr>
          <a:xfrm>
            <a:off x="8610600" y="6489700"/>
            <a:ext cx="3841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a:t>5</a:t>
            </a:r>
          </a:p>
        </p:txBody>
      </p:sp>
    </p:spTree>
    <p:extLst>
      <p:ext uri="{BB962C8B-B14F-4D97-AF65-F5344CB8AC3E}">
        <p14:creationId xmlns:p14="http://schemas.microsoft.com/office/powerpoint/2010/main" val="1482353161"/>
      </p:ext>
    </p:extLst>
  </p:cSld>
  <p:clrMapOvr>
    <a:masterClrMapping/>
  </p:clrMapOvr>
</p:sld>
</file>

<file path=ppt/theme/theme1.xml><?xml version="1.0" encoding="utf-8"?>
<a:theme xmlns:a="http://schemas.openxmlformats.org/drawingml/2006/main" name="blue_2007">
  <a:themeElements>
    <a:clrScheme name="Custom 7">
      <a:dk1>
        <a:srgbClr val="616161"/>
      </a:dk1>
      <a:lt1>
        <a:srgbClr val="FFFFFF"/>
      </a:lt1>
      <a:dk2>
        <a:srgbClr val="1F497D"/>
      </a:dk2>
      <a:lt2>
        <a:srgbClr val="D2D2D2"/>
      </a:lt2>
      <a:accent1>
        <a:srgbClr val="A6C4DE"/>
      </a:accent1>
      <a:accent2>
        <a:srgbClr val="D8AC28"/>
      </a:accent2>
      <a:accent3>
        <a:srgbClr val="A22B38"/>
      </a:accent3>
      <a:accent4>
        <a:srgbClr val="7AB800"/>
      </a:accent4>
      <a:accent5>
        <a:srgbClr val="9D7D9E"/>
      </a:accent5>
      <a:accent6>
        <a:srgbClr val="BF5C28"/>
      </a:accent6>
      <a:hlink>
        <a:srgbClr val="4D8ABE"/>
      </a:hlink>
      <a:folHlink>
        <a:srgbClr val="4D8ABE"/>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7030A0"/>
            </a:gs>
            <a:gs pos="17999">
              <a:srgbClr val="7030A0"/>
            </a:gs>
            <a:gs pos="20000">
              <a:srgbClr val="3850B0"/>
            </a:gs>
            <a:gs pos="38000">
              <a:srgbClr val="0070C0"/>
            </a:gs>
            <a:gs pos="42000">
              <a:srgbClr val="00B050"/>
            </a:gs>
            <a:gs pos="58000">
              <a:srgbClr val="00B050"/>
            </a:gs>
            <a:gs pos="62000">
              <a:srgbClr val="FFC000"/>
            </a:gs>
            <a:gs pos="78000">
              <a:srgbClr val="FFC000"/>
            </a:gs>
            <a:gs pos="82001">
              <a:srgbClr val="FF3300"/>
            </a:gs>
            <a:gs pos="100000">
              <a:srgbClr val="FF3300"/>
            </a:gs>
          </a:gsLst>
          <a:lin ang="0"/>
        </a:gradFill>
        <a:ln>
          <a:noFill/>
        </a:ln>
        <a:extLst>
          <a:ext uri="{91240B29-F687-4F45-9708-019B960494DF}">
            <a14:hiddenLine xmlns:a14="http://schemas.microsoft.com/office/drawing/2010/main" w="9525">
              <a:solidFill>
                <a:srgbClr val="000000"/>
              </a:solidFill>
              <a:round/>
              <a:headEnd/>
              <a:tailEnd/>
            </a14:hiddenLine>
          </a:ext>
        </a:extLst>
      </a:spPr>
      <a:bodyPr/>
      <a:lstStyle>
        <a:defPPr eaLnBrk="1" hangingPunct="1">
          <a:defRPr sz="1800"/>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7831</TotalTime>
  <Words>4065</Words>
  <Application>Microsoft Macintosh PowerPoint</Application>
  <PresentationFormat>On-screen Show (4:3)</PresentationFormat>
  <Paragraphs>359</Paragraphs>
  <Slides>16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等线</vt:lpstr>
      <vt:lpstr>ＭＳ Ｐゴシック</vt:lpstr>
      <vt:lpstr>ＭＳ Ｐゴシック</vt:lpstr>
      <vt:lpstr>游ゴシック</vt:lpstr>
      <vt:lpstr>Arial</vt:lpstr>
      <vt:lpstr>Calibri</vt:lpstr>
      <vt:lpstr>Times New Roman</vt:lpstr>
      <vt:lpstr>Trebuchet MS</vt:lpstr>
      <vt:lpstr>Wingdings</vt:lpstr>
      <vt:lpstr>blue_2007</vt:lpstr>
      <vt:lpstr>Applications of Heavy Ion Linear Accelerator  for Studies of Radiation Effects  in Nuclear Fuel and Structural Materials</vt:lpstr>
      <vt:lpstr>Advantages of High-Energy Ions</vt:lpstr>
      <vt:lpstr>Radiation Effects in Nuclear Materials</vt:lpstr>
      <vt:lpstr>In-Pile Irradiation VS Ion Ion Irradiation </vt:lpstr>
      <vt:lpstr>Advantages of High-Energy Ions vs. Typical Low Energy Ions</vt:lpstr>
      <vt:lpstr>Ion Irradiation Chamber at ATLAS</vt:lpstr>
      <vt:lpstr>Nuclear Material Applications</vt:lpstr>
      <vt:lpstr>Proposal – eXtreme MATerials beamline (XMAT)</vt:lpstr>
      <vt:lpstr>Timeline of XMAT</vt:lpstr>
      <vt:lpstr>Summary: Heavy Ion Irradiation Using a LINAC (ATLAS) for Radiation Effects Studies</vt:lpstr>
      <vt:lpstr>BACKUP</vt:lpstr>
      <vt:lpstr>Argonne Tandem Linac Accelerator System (ATLAS)</vt:lpstr>
      <vt:lpstr>Key XMAT Advances</vt:lpstr>
      <vt:lpstr>PowerPoint Presentation</vt:lpstr>
      <vt:lpstr>PowerPoint Presentation</vt:lpstr>
      <vt:lpstr>XMAT Layout</vt:lpstr>
    </vt:vector>
  </TitlesOfParts>
  <Company>ANL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of Heavy Ion Linear Accelerator  for Studies of Radiation Effects  in Nuclear Fuel and Structural Materials</dc:title>
  <dc:creator>Miao, Yinbin</dc:creator>
  <cp:lastModifiedBy>Yacout, Abdellatif M.</cp:lastModifiedBy>
  <cp:revision>123</cp:revision>
  <cp:lastPrinted>2018-08-13T14:56:55Z</cp:lastPrinted>
  <dcterms:created xsi:type="dcterms:W3CDTF">2018-08-01T20:34:07Z</dcterms:created>
  <dcterms:modified xsi:type="dcterms:W3CDTF">2019-01-23T20:20:56Z</dcterms:modified>
</cp:coreProperties>
</file>