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2" r:id="rId10"/>
    <p:sldId id="264" r:id="rId11"/>
    <p:sldId id="263" r:id="rId12"/>
    <p:sldId id="267" r:id="rId13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FF5050"/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72" autoAdjust="0"/>
    <p:restoredTop sz="94649" autoAdjust="0"/>
  </p:normalViewPr>
  <p:slideViewPr>
    <p:cSldViewPr>
      <p:cViewPr>
        <p:scale>
          <a:sx n="90" d="100"/>
          <a:sy n="90" d="100"/>
        </p:scale>
        <p:origin x="-16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09" tIns="43105" rIns="86209" bIns="43105" numCol="1" anchor="t" anchorCtr="0" compatLnSpc="1">
            <a:prstTxWarp prst="textNoShape">
              <a:avLst/>
            </a:prstTxWarp>
          </a:bodyPr>
          <a:lstStyle>
            <a:lvl1pPr defTabSz="86360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09" tIns="43105" rIns="86209" bIns="43105" numCol="1" anchor="t" anchorCtr="0" compatLnSpc="1">
            <a:prstTxWarp prst="textNoShape">
              <a:avLst/>
            </a:prstTxWarp>
          </a:bodyPr>
          <a:lstStyle>
            <a:lvl1pPr algn="r" defTabSz="86360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0875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41350" y="4127500"/>
            <a:ext cx="51181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09" tIns="43105" rIns="86209" bIns="43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773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09" tIns="43105" rIns="86209" bIns="43105" numCol="1" anchor="b" anchorCtr="0" compatLnSpc="1">
            <a:prstTxWarp prst="textNoShape">
              <a:avLst/>
            </a:prstTxWarp>
          </a:bodyPr>
          <a:lstStyle>
            <a:lvl1pPr defTabSz="86360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1825"/>
            <a:ext cx="2773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09" tIns="43105" rIns="86209" bIns="43105" numCol="1" anchor="b" anchorCtr="0" compatLnSpc="1">
            <a:prstTxWarp prst="textNoShape">
              <a:avLst/>
            </a:prstTxWarp>
          </a:bodyPr>
          <a:lstStyle>
            <a:lvl1pPr algn="r" defTabSz="863600">
              <a:defRPr sz="1100"/>
            </a:lvl1pPr>
          </a:lstStyle>
          <a:p>
            <a:pPr>
              <a:defRPr/>
            </a:pPr>
            <a:fld id="{BAAAD76B-4262-4415-B897-B85A9DE92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03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3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3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3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3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3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37C283-3F07-4030-B371-10FA05406434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AAD76B-4262-4415-B897-B85A9DE92F9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57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53753-81C5-4D7D-B290-0F30733B6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6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78711-D566-41FD-8548-5E2D7BF88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1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11B04-0A9D-418C-B347-45DDB03D5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10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C2ED1-740E-4D31-B720-2A2BA0D35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57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28A4-1802-46B4-9E53-F9EF31925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18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9476A-0C12-40F1-8BE9-B1DE3013C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9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A8810-BF6F-4EAD-8434-0DD03C60B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6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86603-ABAC-4DA4-8F36-105629BC9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9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14267-28E6-4C57-9D68-8663F17A5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0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FD17C-0FEA-4643-AD4E-26C23D5DF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176EA-2C5A-4F30-8354-7F93FCEA2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8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B1D6-8503-4F3B-94B4-3E439F833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2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3BA2E-CA0B-4AD2-AB35-7D7B053B3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9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BACD5-BB8D-4425-BBC6-5256FB56F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1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9F65D02-FF60-4BBF-8A13-4B801385F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85725" y="101600"/>
            <a:ext cx="8982075" cy="6675438"/>
          </a:xfrm>
          <a:custGeom>
            <a:avLst/>
            <a:gdLst/>
            <a:ahLst/>
            <a:cxnLst>
              <a:cxn ang="0">
                <a:pos x="201" y="56"/>
              </a:cxn>
              <a:cxn ang="0">
                <a:pos x="113" y="105"/>
              </a:cxn>
              <a:cxn ang="0">
                <a:pos x="56" y="201"/>
              </a:cxn>
              <a:cxn ang="0">
                <a:pos x="32" y="306"/>
              </a:cxn>
              <a:cxn ang="0">
                <a:pos x="32" y="2103"/>
              </a:cxn>
              <a:cxn ang="0">
                <a:pos x="32" y="3899"/>
              </a:cxn>
              <a:cxn ang="0">
                <a:pos x="56" y="4004"/>
              </a:cxn>
              <a:cxn ang="0">
                <a:pos x="105" y="4101"/>
              </a:cxn>
              <a:cxn ang="0">
                <a:pos x="201" y="4149"/>
              </a:cxn>
              <a:cxn ang="0">
                <a:pos x="306" y="4173"/>
              </a:cxn>
              <a:cxn ang="0">
                <a:pos x="2829" y="4173"/>
              </a:cxn>
              <a:cxn ang="0">
                <a:pos x="5352" y="4173"/>
              </a:cxn>
              <a:cxn ang="0">
                <a:pos x="5456" y="4157"/>
              </a:cxn>
              <a:cxn ang="0">
                <a:pos x="5553" y="4101"/>
              </a:cxn>
              <a:cxn ang="0">
                <a:pos x="5602" y="4012"/>
              </a:cxn>
              <a:cxn ang="0">
                <a:pos x="5626" y="3899"/>
              </a:cxn>
              <a:cxn ang="0">
                <a:pos x="5626" y="2103"/>
              </a:cxn>
              <a:cxn ang="0">
                <a:pos x="5626" y="314"/>
              </a:cxn>
              <a:cxn ang="0">
                <a:pos x="5610" y="201"/>
              </a:cxn>
              <a:cxn ang="0">
                <a:pos x="5553" y="113"/>
              </a:cxn>
              <a:cxn ang="0">
                <a:pos x="5465" y="56"/>
              </a:cxn>
              <a:cxn ang="0">
                <a:pos x="5352" y="32"/>
              </a:cxn>
              <a:cxn ang="0">
                <a:pos x="2829" y="32"/>
              </a:cxn>
              <a:cxn ang="0">
                <a:pos x="306" y="32"/>
              </a:cxn>
              <a:cxn ang="0">
                <a:pos x="2829" y="0"/>
              </a:cxn>
              <a:cxn ang="0">
                <a:pos x="5352" y="0"/>
              </a:cxn>
              <a:cxn ang="0">
                <a:pos x="5473" y="24"/>
              </a:cxn>
              <a:cxn ang="0">
                <a:pos x="5569" y="89"/>
              </a:cxn>
              <a:cxn ang="0">
                <a:pos x="5634" y="185"/>
              </a:cxn>
              <a:cxn ang="0">
                <a:pos x="5658" y="306"/>
              </a:cxn>
              <a:cxn ang="0">
                <a:pos x="5658" y="2103"/>
              </a:cxn>
              <a:cxn ang="0">
                <a:pos x="5658" y="3899"/>
              </a:cxn>
              <a:cxn ang="0">
                <a:pos x="5634" y="4020"/>
              </a:cxn>
              <a:cxn ang="0">
                <a:pos x="5577" y="4117"/>
              </a:cxn>
              <a:cxn ang="0">
                <a:pos x="5473" y="4181"/>
              </a:cxn>
              <a:cxn ang="0">
                <a:pos x="5360" y="4205"/>
              </a:cxn>
              <a:cxn ang="0">
                <a:pos x="2829" y="4205"/>
              </a:cxn>
              <a:cxn ang="0">
                <a:pos x="306" y="4205"/>
              </a:cxn>
              <a:cxn ang="0">
                <a:pos x="193" y="4181"/>
              </a:cxn>
              <a:cxn ang="0">
                <a:pos x="89" y="4125"/>
              </a:cxn>
              <a:cxn ang="0">
                <a:pos x="32" y="4020"/>
              </a:cxn>
              <a:cxn ang="0">
                <a:pos x="0" y="3907"/>
              </a:cxn>
              <a:cxn ang="0">
                <a:pos x="0" y="2103"/>
              </a:cxn>
              <a:cxn ang="0">
                <a:pos x="0" y="306"/>
              </a:cxn>
              <a:cxn ang="0">
                <a:pos x="24" y="193"/>
              </a:cxn>
              <a:cxn ang="0">
                <a:pos x="89" y="89"/>
              </a:cxn>
              <a:cxn ang="0">
                <a:pos x="185" y="32"/>
              </a:cxn>
              <a:cxn ang="0">
                <a:pos x="306" y="0"/>
              </a:cxn>
            </a:cxnLst>
            <a:rect l="0" t="0" r="r" b="b"/>
            <a:pathLst>
              <a:path w="5658" h="4205">
                <a:moveTo>
                  <a:pt x="314" y="32"/>
                </a:move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105" y="113"/>
                </a:lnTo>
                <a:lnTo>
                  <a:pt x="113" y="105"/>
                </a:lnTo>
                <a:lnTo>
                  <a:pt x="113" y="105"/>
                </a:lnTo>
                <a:lnTo>
                  <a:pt x="56" y="201"/>
                </a:lnTo>
                <a:lnTo>
                  <a:pt x="56" y="201"/>
                </a:lnTo>
                <a:lnTo>
                  <a:pt x="56" y="201"/>
                </a:lnTo>
                <a:lnTo>
                  <a:pt x="32" y="314"/>
                </a:lnTo>
                <a:lnTo>
                  <a:pt x="32" y="306"/>
                </a:lnTo>
                <a:lnTo>
                  <a:pt x="32" y="306"/>
                </a:lnTo>
                <a:lnTo>
                  <a:pt x="32" y="2103"/>
                </a:lnTo>
                <a:lnTo>
                  <a:pt x="32" y="2103"/>
                </a:lnTo>
                <a:lnTo>
                  <a:pt x="32" y="2103"/>
                </a:lnTo>
                <a:lnTo>
                  <a:pt x="32" y="3899"/>
                </a:lnTo>
                <a:lnTo>
                  <a:pt x="32" y="3899"/>
                </a:lnTo>
                <a:lnTo>
                  <a:pt x="32" y="3899"/>
                </a:lnTo>
                <a:lnTo>
                  <a:pt x="56" y="4012"/>
                </a:lnTo>
                <a:lnTo>
                  <a:pt x="56" y="4004"/>
                </a:lnTo>
                <a:lnTo>
                  <a:pt x="56" y="4004"/>
                </a:lnTo>
                <a:lnTo>
                  <a:pt x="113" y="4101"/>
                </a:lnTo>
                <a:lnTo>
                  <a:pt x="105" y="4101"/>
                </a:lnTo>
                <a:lnTo>
                  <a:pt x="105" y="4101"/>
                </a:lnTo>
                <a:lnTo>
                  <a:pt x="201" y="4157"/>
                </a:lnTo>
                <a:lnTo>
                  <a:pt x="201" y="4149"/>
                </a:lnTo>
                <a:lnTo>
                  <a:pt x="201" y="4149"/>
                </a:lnTo>
                <a:lnTo>
                  <a:pt x="314" y="4173"/>
                </a:lnTo>
                <a:lnTo>
                  <a:pt x="306" y="4173"/>
                </a:lnTo>
                <a:lnTo>
                  <a:pt x="306" y="4173"/>
                </a:lnTo>
                <a:lnTo>
                  <a:pt x="2829" y="4173"/>
                </a:lnTo>
                <a:lnTo>
                  <a:pt x="2829" y="4173"/>
                </a:lnTo>
                <a:lnTo>
                  <a:pt x="2829" y="4173"/>
                </a:lnTo>
                <a:lnTo>
                  <a:pt x="5352" y="4173"/>
                </a:lnTo>
                <a:lnTo>
                  <a:pt x="5352" y="4173"/>
                </a:lnTo>
                <a:lnTo>
                  <a:pt x="5352" y="4173"/>
                </a:lnTo>
                <a:lnTo>
                  <a:pt x="5465" y="4149"/>
                </a:lnTo>
                <a:lnTo>
                  <a:pt x="5456" y="4157"/>
                </a:lnTo>
                <a:lnTo>
                  <a:pt x="5456" y="4157"/>
                </a:lnTo>
                <a:lnTo>
                  <a:pt x="5553" y="4101"/>
                </a:lnTo>
                <a:lnTo>
                  <a:pt x="5553" y="4101"/>
                </a:lnTo>
                <a:lnTo>
                  <a:pt x="5553" y="4101"/>
                </a:lnTo>
                <a:lnTo>
                  <a:pt x="5610" y="4004"/>
                </a:lnTo>
                <a:lnTo>
                  <a:pt x="5602" y="4012"/>
                </a:lnTo>
                <a:lnTo>
                  <a:pt x="5602" y="4012"/>
                </a:lnTo>
                <a:lnTo>
                  <a:pt x="5626" y="3899"/>
                </a:lnTo>
                <a:lnTo>
                  <a:pt x="5626" y="3899"/>
                </a:lnTo>
                <a:lnTo>
                  <a:pt x="5626" y="3899"/>
                </a:lnTo>
                <a:lnTo>
                  <a:pt x="5626" y="2103"/>
                </a:lnTo>
                <a:lnTo>
                  <a:pt x="5626" y="2103"/>
                </a:lnTo>
                <a:lnTo>
                  <a:pt x="5626" y="2103"/>
                </a:lnTo>
                <a:lnTo>
                  <a:pt x="5626" y="306"/>
                </a:lnTo>
                <a:lnTo>
                  <a:pt x="5626" y="314"/>
                </a:lnTo>
                <a:lnTo>
                  <a:pt x="5626" y="314"/>
                </a:lnTo>
                <a:lnTo>
                  <a:pt x="5602" y="201"/>
                </a:lnTo>
                <a:lnTo>
                  <a:pt x="5610" y="201"/>
                </a:lnTo>
                <a:lnTo>
                  <a:pt x="5610" y="201"/>
                </a:lnTo>
                <a:lnTo>
                  <a:pt x="5553" y="105"/>
                </a:lnTo>
                <a:lnTo>
                  <a:pt x="5553" y="113"/>
                </a:lnTo>
                <a:lnTo>
                  <a:pt x="5553" y="113"/>
                </a:lnTo>
                <a:lnTo>
                  <a:pt x="5456" y="56"/>
                </a:lnTo>
                <a:lnTo>
                  <a:pt x="5465" y="56"/>
                </a:lnTo>
                <a:lnTo>
                  <a:pt x="5465" y="56"/>
                </a:lnTo>
                <a:lnTo>
                  <a:pt x="5352" y="32"/>
                </a:lnTo>
                <a:lnTo>
                  <a:pt x="5352" y="32"/>
                </a:lnTo>
                <a:lnTo>
                  <a:pt x="5352" y="32"/>
                </a:lnTo>
                <a:lnTo>
                  <a:pt x="2829" y="32"/>
                </a:lnTo>
                <a:lnTo>
                  <a:pt x="2829" y="32"/>
                </a:lnTo>
                <a:lnTo>
                  <a:pt x="2829" y="32"/>
                </a:lnTo>
                <a:lnTo>
                  <a:pt x="306" y="32"/>
                </a:lnTo>
                <a:lnTo>
                  <a:pt x="306" y="32"/>
                </a:lnTo>
                <a:lnTo>
                  <a:pt x="306" y="0"/>
                </a:lnTo>
                <a:lnTo>
                  <a:pt x="306" y="0"/>
                </a:lnTo>
                <a:lnTo>
                  <a:pt x="2829" y="0"/>
                </a:lnTo>
                <a:lnTo>
                  <a:pt x="2829" y="0"/>
                </a:lnTo>
                <a:lnTo>
                  <a:pt x="2829" y="0"/>
                </a:lnTo>
                <a:lnTo>
                  <a:pt x="5352" y="0"/>
                </a:lnTo>
                <a:lnTo>
                  <a:pt x="5352" y="0"/>
                </a:lnTo>
                <a:lnTo>
                  <a:pt x="5360" y="0"/>
                </a:lnTo>
                <a:lnTo>
                  <a:pt x="5473" y="24"/>
                </a:lnTo>
                <a:lnTo>
                  <a:pt x="5473" y="24"/>
                </a:lnTo>
                <a:lnTo>
                  <a:pt x="5473" y="32"/>
                </a:lnTo>
                <a:lnTo>
                  <a:pt x="5569" y="89"/>
                </a:lnTo>
                <a:lnTo>
                  <a:pt x="5569" y="89"/>
                </a:lnTo>
                <a:lnTo>
                  <a:pt x="5577" y="89"/>
                </a:lnTo>
                <a:lnTo>
                  <a:pt x="5634" y="185"/>
                </a:lnTo>
                <a:lnTo>
                  <a:pt x="5634" y="185"/>
                </a:lnTo>
                <a:lnTo>
                  <a:pt x="5634" y="193"/>
                </a:lnTo>
                <a:lnTo>
                  <a:pt x="5658" y="306"/>
                </a:lnTo>
                <a:lnTo>
                  <a:pt x="5658" y="306"/>
                </a:lnTo>
                <a:lnTo>
                  <a:pt x="5658" y="306"/>
                </a:lnTo>
                <a:lnTo>
                  <a:pt x="5658" y="2103"/>
                </a:lnTo>
                <a:lnTo>
                  <a:pt x="5658" y="2103"/>
                </a:lnTo>
                <a:lnTo>
                  <a:pt x="5658" y="2103"/>
                </a:lnTo>
                <a:lnTo>
                  <a:pt x="5658" y="3899"/>
                </a:lnTo>
                <a:lnTo>
                  <a:pt x="5658" y="3899"/>
                </a:lnTo>
                <a:lnTo>
                  <a:pt x="5658" y="3907"/>
                </a:lnTo>
                <a:lnTo>
                  <a:pt x="5634" y="4020"/>
                </a:lnTo>
                <a:lnTo>
                  <a:pt x="5634" y="4020"/>
                </a:lnTo>
                <a:lnTo>
                  <a:pt x="5634" y="4020"/>
                </a:lnTo>
                <a:lnTo>
                  <a:pt x="5577" y="4117"/>
                </a:lnTo>
                <a:lnTo>
                  <a:pt x="5577" y="4117"/>
                </a:lnTo>
                <a:lnTo>
                  <a:pt x="5569" y="4125"/>
                </a:lnTo>
                <a:lnTo>
                  <a:pt x="5473" y="4181"/>
                </a:lnTo>
                <a:lnTo>
                  <a:pt x="5473" y="4181"/>
                </a:lnTo>
                <a:lnTo>
                  <a:pt x="5473" y="4181"/>
                </a:lnTo>
                <a:lnTo>
                  <a:pt x="5360" y="4205"/>
                </a:lnTo>
                <a:lnTo>
                  <a:pt x="5360" y="4205"/>
                </a:lnTo>
                <a:lnTo>
                  <a:pt x="5352" y="4205"/>
                </a:lnTo>
                <a:lnTo>
                  <a:pt x="2829" y="4205"/>
                </a:lnTo>
                <a:lnTo>
                  <a:pt x="2829" y="4205"/>
                </a:lnTo>
                <a:lnTo>
                  <a:pt x="2829" y="4205"/>
                </a:lnTo>
                <a:lnTo>
                  <a:pt x="306" y="4205"/>
                </a:lnTo>
                <a:lnTo>
                  <a:pt x="306" y="4205"/>
                </a:lnTo>
                <a:lnTo>
                  <a:pt x="306" y="4205"/>
                </a:lnTo>
                <a:lnTo>
                  <a:pt x="193" y="4181"/>
                </a:lnTo>
                <a:lnTo>
                  <a:pt x="193" y="4181"/>
                </a:lnTo>
                <a:lnTo>
                  <a:pt x="185" y="4181"/>
                </a:lnTo>
                <a:lnTo>
                  <a:pt x="89" y="4125"/>
                </a:lnTo>
                <a:lnTo>
                  <a:pt x="89" y="4125"/>
                </a:lnTo>
                <a:lnTo>
                  <a:pt x="89" y="4117"/>
                </a:lnTo>
                <a:lnTo>
                  <a:pt x="32" y="4020"/>
                </a:lnTo>
                <a:lnTo>
                  <a:pt x="32" y="4020"/>
                </a:lnTo>
                <a:lnTo>
                  <a:pt x="24" y="4020"/>
                </a:lnTo>
                <a:lnTo>
                  <a:pt x="0" y="3907"/>
                </a:lnTo>
                <a:lnTo>
                  <a:pt x="0" y="3907"/>
                </a:lnTo>
                <a:lnTo>
                  <a:pt x="0" y="3899"/>
                </a:lnTo>
                <a:lnTo>
                  <a:pt x="0" y="2103"/>
                </a:lnTo>
                <a:lnTo>
                  <a:pt x="0" y="2103"/>
                </a:lnTo>
                <a:lnTo>
                  <a:pt x="0" y="2103"/>
                </a:lnTo>
                <a:lnTo>
                  <a:pt x="0" y="306"/>
                </a:lnTo>
                <a:lnTo>
                  <a:pt x="0" y="306"/>
                </a:lnTo>
                <a:lnTo>
                  <a:pt x="0" y="306"/>
                </a:lnTo>
                <a:lnTo>
                  <a:pt x="24" y="193"/>
                </a:lnTo>
                <a:lnTo>
                  <a:pt x="24" y="193"/>
                </a:lnTo>
                <a:lnTo>
                  <a:pt x="32" y="185"/>
                </a:lnTo>
                <a:lnTo>
                  <a:pt x="89" y="89"/>
                </a:lnTo>
                <a:lnTo>
                  <a:pt x="89" y="89"/>
                </a:lnTo>
                <a:lnTo>
                  <a:pt x="89" y="89"/>
                </a:lnTo>
                <a:lnTo>
                  <a:pt x="185" y="32"/>
                </a:lnTo>
                <a:lnTo>
                  <a:pt x="185" y="32"/>
                </a:lnTo>
                <a:lnTo>
                  <a:pt x="193" y="24"/>
                </a:lnTo>
                <a:lnTo>
                  <a:pt x="306" y="0"/>
                </a:lnTo>
                <a:lnTo>
                  <a:pt x="314" y="32"/>
                </a:lnTo>
                <a:close/>
              </a:path>
            </a:pathLst>
          </a:cu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057" name="Group 10"/>
          <p:cNvGrpSpPr>
            <a:grpSpLocks/>
          </p:cNvGrpSpPr>
          <p:nvPr/>
        </p:nvGrpSpPr>
        <p:grpSpPr bwMode="auto">
          <a:xfrm>
            <a:off x="4343400" y="6624638"/>
            <a:ext cx="511175" cy="233362"/>
            <a:chOff x="2730" y="4173"/>
            <a:chExt cx="322" cy="147"/>
          </a:xfrm>
        </p:grpSpPr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2730" y="4175"/>
              <a:ext cx="322" cy="145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Rectangle 12"/>
            <p:cNvSpPr>
              <a:spLocks noChangeArrowheads="1"/>
            </p:cNvSpPr>
            <p:nvPr userDrawn="1"/>
          </p:nvSpPr>
          <p:spPr bwMode="auto">
            <a:xfrm>
              <a:off x="2799" y="4173"/>
              <a:ext cx="17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300" b="1" i="1">
                  <a:solidFill>
                    <a:srgbClr val="0000FF"/>
                  </a:solidFill>
                  <a:latin typeface="Times New Roman" pitchFamily="18" charset="0"/>
                </a:rPr>
                <a:t>ornl</a:t>
              </a: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85800" y="6278259"/>
            <a:ext cx="77303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Supported </a:t>
            </a:r>
            <a:r>
              <a:rPr lang="en-US" sz="1600" b="1" i="1" dirty="0" smtClean="0">
                <a:solidFill>
                  <a:srgbClr val="FF0000"/>
                </a:solidFill>
              </a:rPr>
              <a:t>by </a:t>
            </a:r>
            <a:r>
              <a:rPr lang="en-US" sz="1600" b="1" i="1" dirty="0">
                <a:solidFill>
                  <a:srgbClr val="FF0000"/>
                </a:solidFill>
              </a:rPr>
              <a:t>the U.S. Department of Energy, Office </a:t>
            </a:r>
            <a:r>
              <a:rPr lang="en-US" sz="1600" b="1" i="1" dirty="0" smtClean="0">
                <a:solidFill>
                  <a:srgbClr val="FF0000"/>
                </a:solidFill>
              </a:rPr>
              <a:t>of Fusion Energy Sciences</a:t>
            </a:r>
            <a:endParaRPr lang="en-US" altLang="en-US" sz="1600" b="1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05000"/>
            <a:ext cx="6968360" cy="2362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Roger E. Stoller (retired)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ORNL Materials Science and Technology Division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Workshop for Applied Nuclear Data Analysis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22-24 January 2019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Washington, DC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317625"/>
          </a:xfrm>
        </p:spPr>
        <p:txBody>
          <a:bodyPr/>
          <a:lstStyle/>
          <a:p>
            <a:r>
              <a:rPr lang="en-US" dirty="0"/>
              <a:t>Damage Correlation: Exposure </a:t>
            </a:r>
            <a:r>
              <a:rPr lang="en-US" dirty="0" smtClean="0"/>
              <a:t>vs</a:t>
            </a:r>
            <a:r>
              <a:rPr lang="en-US" dirty="0"/>
              <a:t>. Material Damage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4626114"/>
            <a:ext cx="773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Primary objective is a brief discussion of why materials scientists are interested in nuclear data and how such data is applied.</a:t>
            </a:r>
            <a:r>
              <a:rPr lang="en-US" dirty="0" smtClean="0"/>
              <a:t>.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fast </a:t>
            </a:r>
            <a:r>
              <a:rPr lang="en-US" dirty="0" err="1" smtClean="0"/>
              <a:t>fluence</a:t>
            </a:r>
            <a:r>
              <a:rPr lang="en-US" dirty="0" smtClean="0"/>
              <a:t> and dpa</a:t>
            </a:r>
            <a:endParaRPr lang="en-US" dirty="0"/>
          </a:p>
        </p:txBody>
      </p:sp>
      <p:pic>
        <p:nvPicPr>
          <p:cNvPr id="4098" name="Picture 2" descr="C:\Users\roge\Documents\ORNL\Admin\References-Pubs\Heinisch\Fig-2-Heinisch-JNM-178-1991.pn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r="6110"/>
          <a:stretch/>
        </p:blipFill>
        <p:spPr bwMode="auto">
          <a:xfrm>
            <a:off x="381000" y="1752600"/>
            <a:ext cx="3882081" cy="286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oge\Documents\ORNL\Admin\References-Pubs\Heinisch\Fig-3-Heinisch-JNM-178-199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38" y="1824411"/>
            <a:ext cx="4470262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1" y="5791200"/>
            <a:ext cx="830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Heinisch</a:t>
            </a:r>
            <a:r>
              <a:rPr lang="en-US" dirty="0" smtClean="0"/>
              <a:t>, JNM 178 (1991)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675146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a function of fast </a:t>
            </a:r>
            <a:r>
              <a:rPr lang="en-US" dirty="0" err="1" smtClean="0"/>
              <a:t>fluence</a:t>
            </a:r>
            <a:r>
              <a:rPr lang="en-US" dirty="0" smtClean="0"/>
              <a:t> (E&gt;1.0 MeV)		As </a:t>
            </a:r>
            <a:r>
              <a:rPr lang="en-US" dirty="0"/>
              <a:t>a function of </a:t>
            </a:r>
            <a:r>
              <a:rPr lang="en-US" dirty="0" smtClean="0"/>
              <a:t>dpa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1" y="1143000"/>
            <a:ext cx="845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Change in yield stress in neutron irradiated A302B and A212B RPV steels</a:t>
            </a:r>
          </a:p>
        </p:txBody>
      </p:sp>
      <p:sp>
        <p:nvSpPr>
          <p:cNvPr id="6" name="Oval 5"/>
          <p:cNvSpPr/>
          <p:nvPr/>
        </p:nvSpPr>
        <p:spPr>
          <a:xfrm>
            <a:off x="6019800" y="3657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0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/>
          <a:lstStyle/>
          <a:p>
            <a:r>
              <a:rPr lang="en-US" dirty="0"/>
              <a:t>Comparison of fast </a:t>
            </a:r>
            <a:r>
              <a:rPr lang="en-US" dirty="0" err="1"/>
              <a:t>fluence</a:t>
            </a:r>
            <a:r>
              <a:rPr lang="en-US" dirty="0"/>
              <a:t> and dpa</a:t>
            </a:r>
          </a:p>
        </p:txBody>
      </p:sp>
      <p:pic>
        <p:nvPicPr>
          <p:cNvPr id="3074" name="Picture 2" descr="C:\Users\roge\Documents\ORNL\Admin\References-Pubs\HFIR-RPV\Fig-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45314"/>
            <a:ext cx="3657600" cy="355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oge\Documents\ORNL\Admin\References-Pubs\HFIR-RPV\Fig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67" y="914400"/>
            <a:ext cx="3212833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oge\Documents\ORNL\Admin\References-Pubs\HFIR-RPV\Fig-6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47" y="3810000"/>
            <a:ext cx="3084273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838200"/>
            <a:ext cx="373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Charpy</a:t>
            </a:r>
            <a:r>
              <a:rPr lang="en-US" dirty="0" smtClean="0"/>
              <a:t> transition temperature shift, HFIR reactor pressure vessel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1" y="5334000"/>
            <a:ext cx="37337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dpa include </a:t>
            </a:r>
            <a:r>
              <a:rPr lang="en-US" sz="2000" b="1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 (electron)-induced displacements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91000" y="5638800"/>
            <a:ext cx="11430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3448" y="6248400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Remec</a:t>
            </a:r>
            <a:r>
              <a:rPr lang="en-US" dirty="0" smtClean="0"/>
              <a:t>, et al., JNM 217 (1994)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87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229600" cy="1143000"/>
          </a:xfrm>
        </p:spPr>
        <p:txBody>
          <a:bodyPr/>
          <a:lstStyle/>
          <a:p>
            <a:r>
              <a:rPr lang="en-US" dirty="0" smtClean="0"/>
              <a:t>Questions or comments?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6096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charset="0"/>
              </a:defRPr>
            </a:lvl9pPr>
          </a:lstStyle>
          <a:p>
            <a:pPr marL="228600" lvl="0" indent="-228600" algn="l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NRT dpa, one part nuclear data, one part material model is state of the art (but old) material damage correlation parameter</a:t>
            </a:r>
          </a:p>
          <a:p>
            <a:pPr marL="228600" lvl="0" indent="-228600" algn="l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broadly successful, but does (can) not account for some important irradiation/material parameters, e.g. defect clusters vs Frenkel pair, gaseous and solid transmutations</a:t>
            </a:r>
          </a:p>
          <a:p>
            <a:pPr marL="228600" lvl="0" indent="-228600" algn="l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nuclear data input for dpa, i.e. primarily elastic scattering, seems to be fairly solid, only limited changes in last few releases of ENDF</a:t>
            </a:r>
          </a:p>
          <a:p>
            <a:pPr marL="228600" lvl="0" indent="-228600" algn="l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less certain about transmutations and secondary contributors to damage energy</a:t>
            </a:r>
          </a:p>
          <a:p>
            <a:pPr lvl="0" algn="l">
              <a:lnSpc>
                <a:spcPts val="2800"/>
              </a:lnSpc>
              <a:spcBef>
                <a:spcPts val="600"/>
              </a:spcBef>
            </a:pPr>
            <a:endParaRPr lang="en-US" sz="2200" b="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00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units and  Radiation damage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(w/ apologies to ICRU)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1600200"/>
            <a:ext cx="8382000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Common usage implies that exposure, </a:t>
            </a:r>
            <a:r>
              <a:rPr lang="en-US" sz="2200" dirty="0" err="1"/>
              <a:t>fluence</a:t>
            </a:r>
            <a:r>
              <a:rPr lang="en-US" sz="2200" dirty="0"/>
              <a:t>, and (absorbed) dose are near synonyms, they are highly correlated but units are different: charge/unit mass, particles/unit area, and energy/unit mass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Farther </a:t>
            </a:r>
            <a:r>
              <a:rPr lang="en-US" sz="2200" dirty="0"/>
              <a:t>afield, the term </a:t>
            </a:r>
            <a:r>
              <a:rPr lang="en-US" sz="2200" b="1" i="1" dirty="0"/>
              <a:t>damage</a:t>
            </a:r>
            <a:r>
              <a:rPr lang="en-US" sz="2200" dirty="0"/>
              <a:t> is sometimes used as if it was the equivalent of {exposure, </a:t>
            </a:r>
            <a:r>
              <a:rPr lang="en-US" sz="2200" dirty="0" err="1"/>
              <a:t>fluence</a:t>
            </a:r>
            <a:r>
              <a:rPr lang="en-US" sz="2200" dirty="0"/>
              <a:t>, dose}, e. g, “… the materials were irradiated to a neutron damage level of </a:t>
            </a:r>
            <a:r>
              <a:rPr lang="en-US" sz="2200" dirty="0" smtClean="0"/>
              <a:t>1x10</a:t>
            </a:r>
            <a:r>
              <a:rPr lang="en-US" sz="2200" baseline="30000" dirty="0" smtClean="0"/>
              <a:t>26</a:t>
            </a:r>
            <a:r>
              <a:rPr lang="en-US" sz="2200" dirty="0" smtClean="0"/>
              <a:t> </a:t>
            </a:r>
            <a:r>
              <a:rPr lang="en-US" sz="2200" dirty="0"/>
              <a:t>n/m</a:t>
            </a:r>
            <a:r>
              <a:rPr lang="en-US" sz="2200" baseline="30000" dirty="0"/>
              <a:t>2</a:t>
            </a:r>
            <a:r>
              <a:rPr lang="en-US" sz="2200" dirty="0"/>
              <a:t> (E&gt;0.1 MeV) </a:t>
            </a:r>
            <a:r>
              <a:rPr lang="en-US" sz="2200" dirty="0" smtClean="0"/>
              <a:t>… or 5 dpa …”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6669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2800" dirty="0"/>
              <a:t>Radiation units and  Radiation </a:t>
            </a:r>
            <a:r>
              <a:rPr lang="en-US" sz="2800" dirty="0" smtClean="0"/>
              <a:t>damage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73676" y="1064597"/>
            <a:ext cx="82131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200" dirty="0"/>
              <a:t>Strictly speaking, neutron </a:t>
            </a:r>
            <a:r>
              <a:rPr lang="en-US" sz="2200" dirty="0" err="1"/>
              <a:t>fluence</a:t>
            </a:r>
            <a:r>
              <a:rPr lang="en-US" sz="2200" dirty="0"/>
              <a:t> (as an example) and damage are generally correlated but are quite different quantities</a:t>
            </a:r>
          </a:p>
          <a:p>
            <a:pPr marL="511175" lvl="1" indent="-165100">
              <a:spcAft>
                <a:spcPts val="300"/>
              </a:spcAft>
              <a:buFont typeface="Calibri" panose="020F0502020204030204" pitchFamily="34" charset="0"/>
              <a:buChar char="̵"/>
            </a:pPr>
            <a:r>
              <a:rPr lang="en-US" sz="2000" dirty="0"/>
              <a:t>neutron (or photon) </a:t>
            </a:r>
            <a:r>
              <a:rPr lang="en-US" sz="2000" dirty="0" err="1"/>
              <a:t>fluence</a:t>
            </a:r>
            <a:r>
              <a:rPr lang="en-US" sz="2000" dirty="0"/>
              <a:t> is a calculable or measurable quantity of the radiation field, fully determined by time in the radiation field, e.g. neutron </a:t>
            </a:r>
            <a:r>
              <a:rPr lang="en-US" sz="2000" dirty="0" err="1"/>
              <a:t>fluence</a:t>
            </a:r>
            <a:r>
              <a:rPr lang="en-US" sz="2000" dirty="0"/>
              <a:t> (n/m</a:t>
            </a:r>
            <a:r>
              <a:rPr lang="en-US" sz="2000" baseline="30000" dirty="0"/>
              <a:t>2</a:t>
            </a:r>
            <a:r>
              <a:rPr lang="en-US" sz="2000" dirty="0"/>
              <a:t>) – with minor caveats it is field dependent and material independent</a:t>
            </a:r>
          </a:p>
          <a:p>
            <a:pPr marL="511175" lvl="1" indent="-165100">
              <a:spcAft>
                <a:spcPts val="300"/>
              </a:spcAft>
              <a:buFont typeface="Calibri" panose="020F0502020204030204" pitchFamily="34" charset="0"/>
              <a:buChar char="̵"/>
            </a:pPr>
            <a:r>
              <a:rPr lang="en-US" sz="2000" dirty="0"/>
              <a:t>like </a:t>
            </a:r>
            <a:r>
              <a:rPr lang="en-US" sz="2000" dirty="0" err="1"/>
              <a:t>fluence</a:t>
            </a:r>
            <a:r>
              <a:rPr lang="en-US" sz="2000" dirty="0"/>
              <a:t>, dose is calculable/measurable, however it </a:t>
            </a:r>
            <a:r>
              <a:rPr lang="en-US" sz="2000" dirty="0" smtClean="0"/>
              <a:t>dependents </a:t>
            </a:r>
            <a:r>
              <a:rPr lang="en-US" sz="2000" dirty="0"/>
              <a:t>on both the field and material, but is largely independent of the state of the material</a:t>
            </a:r>
          </a:p>
          <a:p>
            <a:pPr marL="511175" lvl="1" indent="-165100">
              <a:buFont typeface="Calibri" panose="020F0502020204030204" pitchFamily="34" charset="0"/>
              <a:buChar char="̵"/>
            </a:pPr>
            <a:r>
              <a:rPr lang="en-US" sz="2000" dirty="0"/>
              <a:t>damage is a </a:t>
            </a:r>
            <a:r>
              <a:rPr lang="en-US" sz="2000" u="sng" dirty="0"/>
              <a:t>material</a:t>
            </a:r>
            <a:r>
              <a:rPr lang="en-US" sz="2000" dirty="0"/>
              <a:t> </a:t>
            </a:r>
            <a:r>
              <a:rPr lang="en-US" sz="2000" u="sng" dirty="0"/>
              <a:t>quantity</a:t>
            </a:r>
            <a:r>
              <a:rPr lang="en-US" sz="2000" dirty="0"/>
              <a:t> that is generally not calculable, but is observable (e.g. TEM, APFIM) </a:t>
            </a:r>
            <a:r>
              <a:rPr lang="en-US" sz="2000" dirty="0" smtClean="0"/>
              <a:t>and/or </a:t>
            </a:r>
            <a:r>
              <a:rPr lang="en-US" sz="2000" dirty="0"/>
              <a:t>measurable (e.g. strength, density</a:t>
            </a:r>
            <a:r>
              <a:rPr lang="en-US" sz="2000" dirty="0" smtClean="0"/>
              <a:t>) – damage is dependent on the material and its condition, as well as other irradiation parameters such as temperature and exposure/</a:t>
            </a:r>
            <a:r>
              <a:rPr lang="en-US" sz="2000" dirty="0" err="1" smtClean="0"/>
              <a:t>fluence</a:t>
            </a:r>
            <a:r>
              <a:rPr lang="en-US" sz="2000" dirty="0" smtClean="0"/>
              <a:t>/damage rate</a:t>
            </a:r>
          </a:p>
          <a:p>
            <a:pPr marL="0" lvl="2" algn="ctr">
              <a:spcBef>
                <a:spcPts val="6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&lt;&lt; an illustration from the beach &gt;&gt;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6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What do the materials folks want?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6606" y="944562"/>
            <a:ext cx="825019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200" dirty="0" smtClean="0"/>
              <a:t>they first need to determine what components of a given irradiation environment influence the damage that is formed</a:t>
            </a:r>
          </a:p>
          <a:p>
            <a:pPr marL="511175" lvl="1" indent="-165100">
              <a:spcAft>
                <a:spcPts val="300"/>
              </a:spcAft>
              <a:buFont typeface="Calibri" panose="020F0502020204030204" pitchFamily="34" charset="0"/>
              <a:buChar char="̵"/>
            </a:pPr>
            <a:r>
              <a:rPr lang="en-US" sz="2000" dirty="0"/>
              <a:t>irradiating particle energy </a:t>
            </a:r>
            <a:r>
              <a:rPr lang="en-US" sz="2000" dirty="0" smtClean="0"/>
              <a:t>spectrum      atomic displacement rates</a:t>
            </a:r>
            <a:endParaRPr lang="en-US" sz="2000" dirty="0"/>
          </a:p>
          <a:p>
            <a:pPr marL="511175" lvl="1" indent="-165100">
              <a:spcAft>
                <a:spcPts val="300"/>
              </a:spcAft>
              <a:buFont typeface="Calibri" panose="020F0502020204030204" pitchFamily="34" charset="0"/>
              <a:buChar char="̵"/>
            </a:pPr>
            <a:r>
              <a:rPr lang="en-US" sz="2000" dirty="0" smtClean="0"/>
              <a:t>gas (generally He, H) generation rates</a:t>
            </a:r>
            <a:endParaRPr lang="en-US" sz="2000" dirty="0"/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then they rely on the nuclear data community to provide the necessary information to fully characterize the relevant parameters of the irradiation environment for a given material</a:t>
            </a:r>
          </a:p>
          <a:p>
            <a:pPr marL="511175" lvl="1" indent="-165100">
              <a:spcAft>
                <a:spcPts val="300"/>
              </a:spcAft>
              <a:buFont typeface="Calibri" panose="020F0502020204030204" pitchFamily="34" charset="0"/>
              <a:buChar char="̵"/>
            </a:pPr>
            <a:r>
              <a:rPr lang="en-US" sz="2000" dirty="0"/>
              <a:t>reaction rates for primary and secondary reactions</a:t>
            </a:r>
          </a:p>
          <a:p>
            <a:pPr marL="511175" lvl="1" indent="-165100">
              <a:lnSpc>
                <a:spcPts val="2500"/>
              </a:lnSpc>
              <a:spcAft>
                <a:spcPts val="300"/>
              </a:spcAft>
              <a:buFont typeface="Calibri" panose="020F0502020204030204" pitchFamily="34" charset="0"/>
              <a:buChar char="̵"/>
            </a:pPr>
            <a:r>
              <a:rPr lang="en-US" sz="2000" dirty="0"/>
              <a:t>reaction rates for elastic and inelastic reactions, e.g. scattering and (</a:t>
            </a:r>
            <a:r>
              <a:rPr lang="en-US" sz="2000" dirty="0" err="1"/>
              <a:t>n,p</a:t>
            </a:r>
            <a:r>
              <a:rPr lang="en-US" sz="2000" dirty="0"/>
              <a:t>), </a:t>
            </a:r>
            <a:r>
              <a:rPr lang="en-US" sz="2000" dirty="0" smtClean="0"/>
              <a:t>(</a:t>
            </a:r>
            <a:r>
              <a:rPr lang="en-US" sz="2000" dirty="0" err="1" smtClean="0"/>
              <a:t>n</a:t>
            </a:r>
            <a:r>
              <a:rPr lang="en-US" sz="2000" dirty="0" err="1" smtClean="0">
                <a:latin typeface="Symbol" panose="05050102010706020507" pitchFamily="18" charset="2"/>
              </a:rPr>
              <a:t>,</a:t>
            </a:r>
            <a:r>
              <a:rPr lang="en-US" sz="2200" dirty="0" err="1" smtClean="0">
                <a:latin typeface="Symbol" panose="05050102010706020507" pitchFamily="18" charset="2"/>
              </a:rPr>
              <a:t>a</a:t>
            </a:r>
            <a:r>
              <a:rPr lang="en-US" sz="2000" dirty="0" smtClean="0"/>
              <a:t>), (n, 2n), (</a:t>
            </a:r>
            <a:r>
              <a:rPr lang="en-US" sz="2000" dirty="0" err="1" smtClean="0"/>
              <a:t>n,</a:t>
            </a:r>
            <a:r>
              <a:rPr lang="en-US" sz="2000" dirty="0" err="1" smtClean="0">
                <a:latin typeface="Symbol" panose="05050102010706020507" pitchFamily="18" charset="2"/>
              </a:rPr>
              <a:t>g</a:t>
            </a:r>
            <a:r>
              <a:rPr lang="en-US" sz="2000" dirty="0" smtClean="0"/>
              <a:t>) … </a:t>
            </a:r>
            <a:r>
              <a:rPr lang="en-US" sz="2000" dirty="0"/>
              <a:t>on both </a:t>
            </a:r>
            <a:r>
              <a:rPr lang="en-US" sz="2000" dirty="0" smtClean="0"/>
              <a:t>initial and daughter material constituents, see e.g. work of Greenwood and co-workers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200" dirty="0"/>
              <a:t>they want a magic </a:t>
            </a:r>
            <a:r>
              <a:rPr lang="en-US" sz="2200" u="sng" dirty="0"/>
              <a:t>correlation </a:t>
            </a:r>
            <a:r>
              <a:rPr lang="en-US" sz="2200" u="sng" dirty="0" smtClean="0"/>
              <a:t>parameter </a:t>
            </a:r>
            <a:r>
              <a:rPr lang="en-US" sz="2200" dirty="0" smtClean="0"/>
              <a:t>to enable prediction of material response (damage) after irradiation for a given time in environment </a:t>
            </a:r>
            <a:r>
              <a:rPr lang="en-US" sz="2200" i="1" dirty="0" smtClean="0"/>
              <a:t>X,</a:t>
            </a:r>
            <a:r>
              <a:rPr lang="en-US" sz="2200" dirty="0" smtClean="0"/>
              <a:t> or based on information obtained in irradiation environment </a:t>
            </a:r>
            <a:r>
              <a:rPr lang="en-US" sz="2200" i="1" dirty="0" smtClean="0"/>
              <a:t>Y</a:t>
            </a:r>
            <a:endParaRPr lang="en-US" sz="2200" i="1" dirty="0"/>
          </a:p>
        </p:txBody>
      </p:sp>
      <p:sp>
        <p:nvSpPr>
          <p:cNvPr id="5" name="Right Arrow 4"/>
          <p:cNvSpPr/>
          <p:nvPr/>
        </p:nvSpPr>
        <p:spPr>
          <a:xfrm>
            <a:off x="5074095" y="1791729"/>
            <a:ext cx="274320" cy="914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9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roge\Documents\ORNL\Figures\Spectrum Effects\83-95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t="5833" r="2295"/>
          <a:stretch/>
        </p:blipFill>
        <p:spPr bwMode="auto">
          <a:xfrm>
            <a:off x="4948881" y="3200400"/>
            <a:ext cx="3890319" cy="324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507"/>
            <a:ext cx="8229600" cy="733266"/>
          </a:xfrm>
        </p:spPr>
        <p:txBody>
          <a:bodyPr/>
          <a:lstStyle/>
          <a:p>
            <a:r>
              <a:rPr lang="en-US" dirty="0" smtClean="0"/>
              <a:t>Correlation Parameters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6606" y="823158"/>
            <a:ext cx="8077200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historically: total neutron </a:t>
            </a:r>
            <a:r>
              <a:rPr lang="en-US" sz="2200" dirty="0" err="1" smtClean="0"/>
              <a:t>fluence</a:t>
            </a:r>
            <a:r>
              <a:rPr lang="en-US" sz="2200" dirty="0" smtClean="0"/>
              <a:t>, thermal </a:t>
            </a:r>
            <a:r>
              <a:rPr lang="en-US" sz="2200" dirty="0" err="1" smtClean="0"/>
              <a:t>fluence</a:t>
            </a:r>
            <a:r>
              <a:rPr lang="en-US" sz="2200" dirty="0" smtClean="0"/>
              <a:t>, fast </a:t>
            </a:r>
            <a:r>
              <a:rPr lang="en-US" sz="2200" dirty="0" err="1" smtClean="0"/>
              <a:t>fluence</a:t>
            </a:r>
            <a:r>
              <a:rPr lang="en-US" sz="2200" dirty="0" smtClean="0"/>
              <a:t> (E&gt;1 MeV, 0.5 MeV, 0.1 MeV) have all been used to correlate observed neutron radiation effects in materials</a:t>
            </a:r>
          </a:p>
          <a:p>
            <a:pPr marL="228600" indent="-2286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based on assumptions about what part of neutron energy spectrum is primarily responsible for damage: high energy scattering move atoms around, thermal and very-high energy events lead to transmutations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444843" y="3359686"/>
            <a:ext cx="4487562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if the neutron energy </a:t>
            </a:r>
            <a:r>
              <a:rPr lang="en-US" sz="2200" dirty="0" err="1" smtClean="0"/>
              <a:t>specta</a:t>
            </a:r>
            <a:r>
              <a:rPr lang="en-US" sz="2200" dirty="0" smtClean="0"/>
              <a:t> are sufficiently similar, any measure of neutron </a:t>
            </a:r>
            <a:r>
              <a:rPr lang="en-US" sz="2200" dirty="0" err="1" smtClean="0"/>
              <a:t>fluence</a:t>
            </a:r>
            <a:r>
              <a:rPr lang="en-US" sz="2200" dirty="0" smtClean="0"/>
              <a:t> could be a suitable correlation parameter</a:t>
            </a:r>
          </a:p>
          <a:p>
            <a:pPr marL="228600" indent="-2286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if</a:t>
            </a:r>
            <a:r>
              <a:rPr lang="en-US" sz="2200" dirty="0" smtClean="0"/>
              <a:t>, but reality intervenes …, in addition need to consider data from irradiation experiments using various charged particles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641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06" y="152400"/>
            <a:ext cx="8229600" cy="639762"/>
          </a:xfrm>
        </p:spPr>
        <p:txBody>
          <a:bodyPr/>
          <a:lstStyle/>
          <a:p>
            <a:r>
              <a:rPr lang="en-US" dirty="0"/>
              <a:t>Correlation Parameters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606" y="762000"/>
            <a:ext cx="8250194" cy="545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i="1" dirty="0" smtClean="0"/>
              <a:t>"damage functions"  </a:t>
            </a:r>
            <a:r>
              <a:rPr lang="en-US" sz="2200" dirty="0" smtClean="0"/>
              <a:t>were an early, pseudo-</a:t>
            </a:r>
            <a:r>
              <a:rPr lang="en-US" sz="2200" dirty="0" err="1" smtClean="0"/>
              <a:t>crosssection</a:t>
            </a:r>
            <a:r>
              <a:rPr lang="en-US" sz="2200" dirty="0" smtClean="0"/>
              <a:t> approach applied mainly to reactor pressure vessel steels, driven by use of test reactor data obtained under higher-flux, somewhat harder spectrum conditions</a:t>
            </a:r>
          </a:p>
          <a:p>
            <a:pPr marL="228600" indent="-228600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development of </a:t>
            </a:r>
            <a:r>
              <a:rPr lang="en-US" sz="2200" i="1" dirty="0" smtClean="0"/>
              <a:t>displacements </a:t>
            </a:r>
            <a:r>
              <a:rPr lang="en-US" sz="2200" i="1" dirty="0"/>
              <a:t>per </a:t>
            </a:r>
            <a:r>
              <a:rPr lang="en-US" sz="2200" i="1" dirty="0" smtClean="0"/>
              <a:t>atom</a:t>
            </a:r>
            <a:r>
              <a:rPr lang="en-US" sz="2200" dirty="0" smtClean="0"/>
              <a:t> (dpa) (NRT, 1975) driven more by interest in fast reactors and fusion, and the use of charged particle irradiations to obtain high-dose data in short times </a:t>
            </a:r>
          </a:p>
          <a:p>
            <a:pPr marL="228600" indent="-228600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dpa </a:t>
            </a:r>
            <a:r>
              <a:rPr lang="en-US" sz="2200" dirty="0"/>
              <a:t>is essentially an absorbed </a:t>
            </a:r>
            <a:r>
              <a:rPr lang="en-US" sz="2200" dirty="0" smtClean="0"/>
              <a:t>dose, "damage energy" (T</a:t>
            </a:r>
            <a:r>
              <a:rPr lang="en-US" sz="2200" baseline="-25000" dirty="0" smtClean="0"/>
              <a:t>d</a:t>
            </a:r>
            <a:r>
              <a:rPr lang="en-US" sz="2200" dirty="0" smtClean="0"/>
              <a:t>), converted using a simple model to a </a:t>
            </a:r>
            <a:r>
              <a:rPr lang="en-US" sz="2200" i="1" dirty="0" err="1" smtClean="0"/>
              <a:t>ficticious</a:t>
            </a:r>
            <a:r>
              <a:rPr lang="en-US" sz="2200" dirty="0" smtClean="0"/>
              <a:t> number of stable Frenkel pair, </a:t>
            </a:r>
            <a:r>
              <a:rPr lang="en-US" sz="2800" dirty="0" err="1">
                <a:latin typeface="Symbol" panose="05050102010706020507" pitchFamily="18" charset="2"/>
              </a:rPr>
              <a:t>n</a:t>
            </a:r>
            <a:r>
              <a:rPr lang="en-US" sz="2200" baseline="-25000" dirty="0" err="1"/>
              <a:t>NRT</a:t>
            </a:r>
            <a:r>
              <a:rPr lang="en-US" sz="2200" dirty="0" smtClean="0"/>
              <a:t>:</a:t>
            </a:r>
          </a:p>
          <a:p>
            <a:pPr marL="685800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</a:t>
            </a:r>
            <a:r>
              <a:rPr lang="en-US" sz="2200" baseline="-25000" dirty="0"/>
              <a:t>d</a:t>
            </a:r>
            <a:r>
              <a:rPr lang="en-US" sz="2200" dirty="0" smtClean="0"/>
              <a:t> is the energy absorbed by the atomic lattice via nuclear scattering (i.e. not absorbed by the electronic system)</a:t>
            </a:r>
          </a:p>
          <a:p>
            <a:pPr algn="ctr">
              <a:spcBef>
                <a:spcPts val="600"/>
              </a:spcBef>
            </a:pPr>
            <a:r>
              <a:rPr lang="en-US" sz="2800" dirty="0" err="1" smtClean="0">
                <a:latin typeface="Symbol" panose="05050102010706020507" pitchFamily="18" charset="2"/>
              </a:rPr>
              <a:t>n</a:t>
            </a:r>
            <a:r>
              <a:rPr lang="en-US" sz="2200" baseline="-25000" dirty="0" err="1" smtClean="0"/>
              <a:t>NRT</a:t>
            </a:r>
            <a:r>
              <a:rPr lang="en-US" sz="2200" dirty="0" smtClean="0"/>
              <a:t>=T</a:t>
            </a:r>
            <a:r>
              <a:rPr lang="en-US" sz="2200" baseline="-25000" dirty="0" smtClean="0"/>
              <a:t>d</a:t>
            </a:r>
            <a:r>
              <a:rPr lang="en-US" sz="2200" dirty="0" smtClean="0"/>
              <a:t>*(0.8/2/E</a:t>
            </a:r>
            <a:r>
              <a:rPr lang="en-US" sz="2200" baseline="-25000" dirty="0" smtClean="0"/>
              <a:t>d</a:t>
            </a:r>
            <a:r>
              <a:rPr lang="en-US" sz="2200" dirty="0" smtClean="0"/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43311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dirty="0" smtClean="0"/>
              <a:t>Example MD simulation of defect formation</a:t>
            </a:r>
            <a:endParaRPr lang="en-US" dirty="0"/>
          </a:p>
        </p:txBody>
      </p:sp>
      <p:pic>
        <p:nvPicPr>
          <p:cNvPr id="1026" name="Picture 2" descr="C:\Users\roge\Documents\ORNL\Figures\MD Defects\50keV-final-label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038600" cy="389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ge\Documents\ORNL\Figures\MD Defects\Fig-5-027-Rev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8"/>
          <a:stretch/>
        </p:blipFill>
        <p:spPr bwMode="auto">
          <a:xfrm>
            <a:off x="4419600" y="1676400"/>
            <a:ext cx="4448305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5334000"/>
            <a:ext cx="3733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charset="0"/>
              </a:defRPr>
            </a:lvl9pPr>
          </a:lstStyle>
          <a:p>
            <a:r>
              <a:rPr lang="en-US" sz="1600" kern="0" dirty="0" smtClean="0">
                <a:solidFill>
                  <a:schemeClr val="tx1"/>
                </a:solidFill>
              </a:rPr>
              <a:t>average Fe recoil energy from elastic scattering with 2.3 MeV neutron</a:t>
            </a:r>
            <a:endParaRPr lang="en-US" sz="1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37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4099560" cy="1501923"/>
          </a:xfrm>
        </p:spPr>
        <p:txBody>
          <a:bodyPr/>
          <a:lstStyle/>
          <a:p>
            <a:r>
              <a:rPr lang="en-US" dirty="0" smtClean="0"/>
              <a:t>Spectrum-averaging of MD simulations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336268"/>
            <a:ext cx="783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Stoller and Greenwood (1998) comparing different irradiation environments</a:t>
            </a:r>
            <a:endParaRPr lang="en-US" dirty="0"/>
          </a:p>
        </p:txBody>
      </p:sp>
      <p:pic>
        <p:nvPicPr>
          <p:cNvPr id="2053" name="Picture 5" descr="C:\Users\roge\Documents\ORNL\Figures\Spectrum Effects\fission-fusion-flux-compar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6561"/>
            <a:ext cx="4114800" cy="306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roge\Documents\ORNL\Figures\Spectrum Effects\fe-pka-compar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3931920" cy="292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9600" y="5010834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obtained using SPECOMP and SPECTER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54880" y="3276600"/>
            <a:ext cx="3931920" cy="3062885"/>
            <a:chOff x="4754880" y="3276600"/>
            <a:chExt cx="3931920" cy="3062885"/>
          </a:xfrm>
        </p:grpSpPr>
        <p:grpSp>
          <p:nvGrpSpPr>
            <p:cNvPr id="5" name="Group 4"/>
            <p:cNvGrpSpPr/>
            <p:nvPr/>
          </p:nvGrpSpPr>
          <p:grpSpPr>
            <a:xfrm>
              <a:off x="4754880" y="3276600"/>
              <a:ext cx="3931920" cy="3062885"/>
              <a:chOff x="4754880" y="3276600"/>
              <a:chExt cx="3931920" cy="306288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831080" y="3308609"/>
                <a:ext cx="3779520" cy="3027659"/>
              </a:xfrm>
              <a:prstGeom prst="rect">
                <a:avLst/>
              </a:prstGeom>
              <a:solidFill>
                <a:schemeClr val="bg1">
                  <a:alpha val="7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55" name="Picture 7" descr="C:\Users\roge\Documents\ORNL\Figures\MD Defects\Fig-9b-027-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4880" y="3276600"/>
                <a:ext cx="3931920" cy="30628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5410200" y="548893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MD simulations</a:t>
              </a:r>
              <a:endParaRPr lang="en-US" dirty="0"/>
            </a:p>
          </p:txBody>
        </p:sp>
      </p:grpSp>
      <p:cxnSp>
        <p:nvCxnSpPr>
          <p:cNvPr id="9" name="Straight Connector 8"/>
          <p:cNvCxnSpPr/>
          <p:nvPr/>
        </p:nvCxnSpPr>
        <p:spPr>
          <a:xfrm flipV="1">
            <a:off x="7239000" y="381000"/>
            <a:ext cx="0" cy="5303520"/>
          </a:xfrm>
          <a:prstGeom prst="line">
            <a:avLst/>
          </a:prstGeom>
          <a:ln w="349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345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Spectrum-averaging of MD simulations</a:t>
            </a:r>
            <a:endParaRPr lang="en-US" dirty="0"/>
          </a:p>
        </p:txBody>
      </p:sp>
      <p:pic>
        <p:nvPicPr>
          <p:cNvPr id="2051" name="Picture 3" descr="C:\Users\roge\Documents\ORNL\Figures\Spectrum Effects\survival-hist-MRS-98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3498"/>
            <a:ext cx="4206240" cy="311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oge\Documents\ORNL\Figures\Spectrum Effects\cluster.ge.10-2-hist-MRS-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33530"/>
            <a:ext cx="4206240" cy="31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096000"/>
            <a:ext cx="8580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Stoller and Greenwood results (1998) comparing different irradiation environments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44958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charset="0"/>
              </a:defRPr>
            </a:lvl9pPr>
          </a:lstStyle>
          <a:p>
            <a:r>
              <a:rPr lang="en-US" sz="2000" kern="0" dirty="0" smtClean="0">
                <a:solidFill>
                  <a:schemeClr val="tx1"/>
                </a:solidFill>
              </a:rPr>
              <a:t>Some parameters are more spectrally dependent than others</a:t>
            </a:r>
            <a:endParaRPr lang="en-US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79086"/>
      </p:ext>
    </p:extLst>
  </p:cSld>
  <p:clrMapOvr>
    <a:masterClrMapping/>
  </p:clrMapOvr>
</p:sld>
</file>

<file path=ppt/theme/theme1.xml><?xml version="1.0" encoding="utf-8"?>
<a:theme xmlns:a="http://schemas.openxmlformats.org/drawingml/2006/main" name="Stoller-template">
  <a:themeElements>
    <a:clrScheme name="ORNL-Manilla-B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RNL-Manilla-B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NL-Manilla-B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-Manilla-B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-Manilla-B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-Manilla-B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-Manilla-B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-Manilla-B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-Manilla-B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-Manilla-B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-Manilla-B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-Manilla-B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-Manilla-B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-Manilla-B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Stoller-template</Template>
  <TotalTime>1295</TotalTime>
  <Words>926</Words>
  <Application>Microsoft Office PowerPoint</Application>
  <PresentationFormat>On-screen Show (4:3)</PresentationFormat>
  <Paragraphs>61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Stoller-template</vt:lpstr>
      <vt:lpstr>Damage Correlation: Exposure vs. Material Damage</vt:lpstr>
      <vt:lpstr>Radiation units and  Radiation damage (w/ apologies to ICRU)</vt:lpstr>
      <vt:lpstr>Radiation units and  Radiation damage</vt:lpstr>
      <vt:lpstr>What do the materials folks want?</vt:lpstr>
      <vt:lpstr>Correlation Parameters</vt:lpstr>
      <vt:lpstr>Correlation Parameters</vt:lpstr>
      <vt:lpstr>Example MD simulation of defect formation</vt:lpstr>
      <vt:lpstr>Spectrum-averaging of MD simulations</vt:lpstr>
      <vt:lpstr>Spectrum-averaging of MD simulations</vt:lpstr>
      <vt:lpstr>Comparison of fast fluence and dpa</vt:lpstr>
      <vt:lpstr>Comparison of fast fluence and dpa</vt:lpstr>
      <vt:lpstr>Questions or comments?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noname</dc:creator>
  <cp:lastModifiedBy>noname</cp:lastModifiedBy>
  <cp:revision>39</cp:revision>
  <dcterms:created xsi:type="dcterms:W3CDTF">2019-01-22T00:23:40Z</dcterms:created>
  <dcterms:modified xsi:type="dcterms:W3CDTF">2019-01-22T21:59:24Z</dcterms:modified>
</cp:coreProperties>
</file>