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  <p:sldMasterId id="2147483761" r:id="rId5"/>
  </p:sldMasterIdLst>
  <p:notesMasterIdLst>
    <p:notesMasterId r:id="rId29"/>
  </p:notesMasterIdLst>
  <p:handoutMasterIdLst>
    <p:handoutMasterId r:id="rId30"/>
  </p:handoutMasterIdLst>
  <p:sldIdLst>
    <p:sldId id="256" r:id="rId6"/>
    <p:sldId id="405" r:id="rId7"/>
    <p:sldId id="263" r:id="rId8"/>
    <p:sldId id="362" r:id="rId9"/>
    <p:sldId id="364" r:id="rId10"/>
    <p:sldId id="365" r:id="rId11"/>
    <p:sldId id="396" r:id="rId12"/>
    <p:sldId id="375" r:id="rId13"/>
    <p:sldId id="479" r:id="rId14"/>
    <p:sldId id="265" r:id="rId15"/>
    <p:sldId id="399" r:id="rId16"/>
    <p:sldId id="404" r:id="rId17"/>
    <p:sldId id="385" r:id="rId18"/>
    <p:sldId id="394" r:id="rId19"/>
    <p:sldId id="271" r:id="rId20"/>
    <p:sldId id="262" r:id="rId21"/>
    <p:sldId id="283" r:id="rId22"/>
    <p:sldId id="282" r:id="rId23"/>
    <p:sldId id="277" r:id="rId24"/>
    <p:sldId id="284" r:id="rId25"/>
    <p:sldId id="480" r:id="rId26"/>
    <p:sldId id="477" r:id="rId27"/>
    <p:sldId id="261" r:id="rId28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5161" autoAdjust="0"/>
  </p:normalViewPr>
  <p:slideViewPr>
    <p:cSldViewPr snapToGrid="0" showGuides="1">
      <p:cViewPr>
        <p:scale>
          <a:sx n="67" d="100"/>
          <a:sy n="67" d="100"/>
        </p:scale>
        <p:origin x="80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1/21/2019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" y="8810627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in your handout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D29B5-A7BA-884E-BD13-B6F37FBFF9E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232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76B1E-D121-4602-919A-0BAC13F00E2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2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96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766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76B1E-D121-4602-919A-0BAC13F00E2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18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76B1E-D121-4602-919A-0BAC13F00E2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442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76B1E-D121-4602-919A-0BAC13F00E2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2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76B1E-D121-4602-919A-0BAC13F00E2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2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76B1E-D121-4602-919A-0BAC13F00E2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2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76B1E-D121-4602-919A-0BAC13F00E2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2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CA792B-F3C6-440D-9FAF-B0D8AC4CDC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6472945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911" y="236982"/>
            <a:ext cx="11515053" cy="507831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1508760"/>
            <a:ext cx="1152352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96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218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16290"/>
            <a:ext cx="12191999" cy="535509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Box 11"/>
          <p:cNvSpPr txBox="1">
            <a:spLocks noChangeArrowheads="1"/>
          </p:cNvSpPr>
          <p:nvPr userDrawn="1"/>
        </p:nvSpPr>
        <p:spPr bwMode="auto">
          <a:xfrm>
            <a:off x="5848353" y="6581779"/>
            <a:ext cx="372169" cy="27697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08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2B45342-D41F-3246-BC88-9305F376649F}" type="slidenum">
              <a:rPr lang="en-US" sz="1200" smtClean="0">
                <a:solidFill>
                  <a:srgbClr val="FFFFFF"/>
                </a:solidFill>
              </a:rPr>
              <a:pPr defTabSz="457082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11633421" y="6486539"/>
            <a:ext cx="489844" cy="2461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08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F46901F-252C-D946-B4FD-40072B8BE34D}" type="slidenum">
              <a:rPr lang="en-US" sz="1000" smtClean="0">
                <a:solidFill>
                  <a:srgbClr val="FFFFFF"/>
                </a:solidFill>
                <a:latin typeface="Helvetica Light"/>
              </a:rPr>
              <a:pPr algn="ctr" defTabSz="457082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3773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" y="3"/>
            <a:ext cx="12191999" cy="535531"/>
          </a:xfrm>
          <a:solidFill>
            <a:srgbClr val="1F497D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0098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2FD4-9539-4880-9D59-CB646920C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080" y="6432047"/>
            <a:ext cx="425955" cy="42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6187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824333"/>
            <a:ext cx="9085179" cy="16394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50">
                <a:solidFill>
                  <a:srgbClr val="E09E1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75258"/>
            <a:ext cx="8534400" cy="11135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2D637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912267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E7B96-D2A6-4A16-9C8C-9BA017C834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0033"/>
            <a:ext cx="10354733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9" y="2518953"/>
            <a:ext cx="10320867" cy="20646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3" y="316793"/>
            <a:ext cx="4660900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rgbClr val="E09E1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062711" y="312445"/>
            <a:ext cx="2984500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rgbClr val="2D637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80855510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7767" y="2017306"/>
            <a:ext cx="10363200" cy="19965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15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767" y="1019352"/>
            <a:ext cx="10363200" cy="8956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rgbClr val="2D637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3" y="316793"/>
            <a:ext cx="4660900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rgbClr val="E09E1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062711" y="312445"/>
            <a:ext cx="2984500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rgbClr val="2D637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68909098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972051"/>
            <a:ext cx="9952567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50"/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8" y="2097755"/>
            <a:ext cx="4957233" cy="2823496"/>
          </a:xfrm>
          <a:prstGeom prst="rect">
            <a:avLst/>
          </a:prstGeo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5566836" y="2097761"/>
            <a:ext cx="4995333" cy="2823497"/>
          </a:xfrm>
          <a:prstGeom prst="rect">
            <a:avLst/>
          </a:prstGeom>
        </p:spPr>
        <p:txBody>
          <a:bodyPr/>
          <a:lstStyle>
            <a:lvl1pPr>
              <a:defRPr sz="1650">
                <a:solidFill>
                  <a:srgbClr val="2D637F"/>
                </a:solidFill>
              </a:defRPr>
            </a:lvl1pPr>
            <a:lvl2pPr>
              <a:defRPr sz="1500">
                <a:solidFill>
                  <a:srgbClr val="2D637F"/>
                </a:solidFill>
              </a:defRPr>
            </a:lvl2pPr>
            <a:lvl3pPr>
              <a:defRPr sz="1350">
                <a:solidFill>
                  <a:srgbClr val="2D637F"/>
                </a:solidFill>
              </a:defRPr>
            </a:lvl3pPr>
            <a:lvl4pPr>
              <a:defRPr sz="1200">
                <a:solidFill>
                  <a:srgbClr val="2D637F"/>
                </a:solidFill>
              </a:defRPr>
            </a:lvl4pPr>
            <a:lvl5pPr>
              <a:defRPr sz="1050">
                <a:solidFill>
                  <a:srgbClr val="2D637F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3" y="316793"/>
            <a:ext cx="4660900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rgbClr val="E09E1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062711" y="312445"/>
            <a:ext cx="2984500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rgbClr val="2D637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29604508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729789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000" y="358775"/>
            <a:ext cx="7315200" cy="3371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4296527"/>
            <a:ext cx="7315200" cy="4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062506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3" y="1041995"/>
            <a:ext cx="4011084" cy="40498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66741" y="1042006"/>
            <a:ext cx="6049433" cy="3657005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3" y="1531662"/>
            <a:ext cx="4011084" cy="316734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3" y="316793"/>
            <a:ext cx="4660900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rgbClr val="E09E1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062711" y="312445"/>
            <a:ext cx="2984500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rgbClr val="2D637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77364452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" y="3"/>
            <a:ext cx="12191999" cy="705554"/>
          </a:xfrm>
          <a:solidFill>
            <a:srgbClr val="1F497D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300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11F93-34D4-49C9-8A88-C4DDE1F1E0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EEDC71-13B7-4B76-A967-98C8665C4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86525"/>
            <a:ext cx="1088136" cy="261860"/>
          </a:xfrm>
          <a:prstGeom prst="rect">
            <a:avLst/>
          </a:prstGeom>
        </p:spPr>
      </p:pic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690CFA-BCE4-4BCB-BADE-0862029B1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8.tiff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7.emf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6.emf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8" r:id="rId14"/>
    <p:sldLayoutId id="2147483759" r:id="rId15"/>
    <p:sldLayoutId id="2147483772" r:id="rId16"/>
    <p:sldLayoutId id="2147483773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56498" y="5307263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8079"/>
            <a:ext cx="10972800" cy="252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366012" y="11"/>
            <a:ext cx="3825989" cy="2379579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-23225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Project Title</a:t>
            </a:r>
          </a:p>
        </p:txBody>
      </p:sp>
      <p:sp>
        <p:nvSpPr>
          <p:cNvPr id="20" name="TextBox 11"/>
          <p:cNvSpPr txBox="1">
            <a:spLocks noChangeArrowheads="1"/>
          </p:cNvSpPr>
          <p:nvPr userDrawn="1"/>
        </p:nvSpPr>
        <p:spPr bwMode="auto">
          <a:xfrm>
            <a:off x="4386263" y="6581777"/>
            <a:ext cx="279527" cy="2077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68562" tIns="34282" rIns="68562" bIns="3428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34281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2B45342-D41F-3246-BC88-9305F376649F}" type="slidenum">
              <a:rPr lang="en-US" sz="900" smtClean="0">
                <a:solidFill>
                  <a:srgbClr val="FFFFFF"/>
                </a:solidFill>
              </a:rPr>
              <a:pPr defTabSz="342812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1F497D"/>
          </a:solidFill>
          <a:ln>
            <a:solidFill>
              <a:srgbClr val="4D72A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2" tIns="34282" rIns="68562" bIns="34282" anchor="ctr"/>
          <a:lstStyle/>
          <a:p>
            <a:pPr algn="ctr" defTabSz="3428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3428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1626313" y="6448432"/>
            <a:ext cx="0" cy="366713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1718814" y="6453203"/>
            <a:ext cx="69172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prstClr val="white"/>
                </a:solidFill>
                <a:latin typeface="Helvetica Light"/>
                <a:cs typeface="Calibri"/>
              </a:rPr>
              <a:t>Lee Bernstein			     			 Nuclear</a:t>
            </a:r>
            <a:r>
              <a:rPr lang="en-US" sz="900" baseline="0" dirty="0">
                <a:solidFill>
                  <a:prstClr val="white"/>
                </a:solidFill>
                <a:latin typeface="Helvetica Light"/>
                <a:cs typeface="Calibri"/>
              </a:rPr>
              <a:t> Structure 2018</a:t>
            </a:r>
            <a:endParaRPr lang="en-US" sz="900" dirty="0">
              <a:solidFill>
                <a:prstClr val="white"/>
              </a:solidFill>
              <a:latin typeface="Helvetica Light"/>
              <a:cs typeface="Calibri"/>
            </a:endParaRPr>
          </a:p>
        </p:txBody>
      </p:sp>
      <p:pic>
        <p:nvPicPr>
          <p:cNvPr id="25" name="Picture 12"/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7" t="8601" r="7967" b="18398"/>
          <a:stretch>
            <a:fillRect/>
          </a:stretch>
        </p:blipFill>
        <p:spPr bwMode="auto">
          <a:xfrm>
            <a:off x="69852" y="6430441"/>
            <a:ext cx="534304" cy="39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09080" y="6432047"/>
            <a:ext cx="577760" cy="42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3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70" r:id="rId8"/>
  </p:sldLayoutIdLst>
  <p:transition>
    <p:fade/>
  </p:transition>
  <p:hf hdr="0" ftr="0" dt="0"/>
  <p:txStyles>
    <p:titleStyle>
      <a:lvl1pPr algn="l" defTabSz="342900" rtl="0" eaLnBrk="1" latinLnBrk="0" hangingPunct="1">
        <a:spcBef>
          <a:spcPct val="0"/>
        </a:spcBef>
        <a:buNone/>
        <a:defRPr sz="3750" b="1" kern="1200">
          <a:solidFill>
            <a:schemeClr val="bg1"/>
          </a:solidFill>
          <a:latin typeface="Georgia"/>
          <a:ea typeface="+mj-ea"/>
          <a:cs typeface="Georgia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650" kern="1200">
          <a:solidFill>
            <a:srgbClr val="2D637F"/>
          </a:solidFill>
          <a:latin typeface="Lucida Grande"/>
          <a:ea typeface="+mn-ea"/>
          <a:cs typeface="Lucida Grande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2D637F"/>
          </a:solidFill>
          <a:latin typeface="Lucida Grande"/>
          <a:ea typeface="+mn-ea"/>
          <a:cs typeface="Lucida Grande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350" kern="1200">
          <a:solidFill>
            <a:srgbClr val="2D637F"/>
          </a:solidFill>
          <a:latin typeface="Lucida Grande"/>
          <a:ea typeface="+mn-ea"/>
          <a:cs typeface="Lucida Grande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2D637F"/>
          </a:solidFill>
          <a:latin typeface="Lucida Grande"/>
          <a:ea typeface="+mn-ea"/>
          <a:cs typeface="Lucida Grande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2D637F"/>
          </a:solidFill>
          <a:latin typeface="Lucida Grande"/>
          <a:ea typeface="+mn-ea"/>
          <a:cs typeface="Lucida Grande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7134114" cy="978729"/>
          </a:xfrm>
        </p:spPr>
        <p:txBody>
          <a:bodyPr/>
          <a:lstStyle/>
          <a:p>
            <a:r>
              <a:rPr lang="en-US" dirty="0"/>
              <a:t>Background of Collaborative Nuclear Data Activities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Catherine Romano</a:t>
            </a:r>
            <a:br>
              <a:rPr lang="en-US" dirty="0"/>
            </a:b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Workshop for Applied Nuclear Data Activities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January 22-24, 2019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Washington, DC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2A555D-A4BC-45BB-BF89-234E2CFD2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65" y="3790915"/>
            <a:ext cx="11449722" cy="2576187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4065" y="989750"/>
            <a:ext cx="6711439" cy="3542854"/>
          </a:xfrm>
        </p:spPr>
        <p:txBody>
          <a:bodyPr/>
          <a:lstStyle/>
          <a:p>
            <a:pPr marL="385763" indent="-385763">
              <a:spcBef>
                <a:spcPts val="0"/>
              </a:spcBef>
            </a:pPr>
            <a:r>
              <a:rPr lang="en-US" altLang="en-US" sz="1800" dirty="0">
                <a:solidFill>
                  <a:srgbClr val="006600"/>
                </a:solidFill>
                <a:ea typeface="ＭＳ Ｐゴシック" charset="-128"/>
                <a:cs typeface="ＭＳ Ｐゴシック" charset="-128"/>
              </a:rPr>
              <a:t>117</a:t>
            </a:r>
            <a:r>
              <a:rPr lang="en-US" altLang="en-US" sz="1800" dirty="0">
                <a:ea typeface="ＭＳ Ｐゴシック" charset="-128"/>
                <a:cs typeface="ＭＳ Ｐゴシック" charset="-128"/>
              </a:rPr>
              <a:t> participants,</a:t>
            </a:r>
            <a:r>
              <a:rPr lang="en-US" altLang="en-US" sz="1800" dirty="0">
                <a:solidFill>
                  <a:srgbClr val="006600"/>
                </a:solidFill>
                <a:ea typeface="ＭＳ Ｐゴシック" charset="-128"/>
                <a:cs typeface="ＭＳ Ｐゴシック" charset="-128"/>
              </a:rPr>
              <a:t> </a:t>
            </a:r>
          </a:p>
          <a:p>
            <a:pPr marL="385763" indent="-385763">
              <a:spcBef>
                <a:spcPts val="0"/>
              </a:spcBef>
            </a:pPr>
            <a:r>
              <a:rPr lang="en-US" altLang="en-US" sz="1800" dirty="0">
                <a:solidFill>
                  <a:srgbClr val="006600"/>
                </a:solidFill>
                <a:ea typeface="ＭＳ Ｐゴシック" charset="-128"/>
                <a:cs typeface="ＭＳ Ｐゴシック" charset="-128"/>
              </a:rPr>
              <a:t>27 </a:t>
            </a:r>
            <a:r>
              <a:rPr lang="en-US" altLang="en-US" sz="1800" dirty="0">
                <a:ea typeface="ＭＳ Ｐゴシック" charset="-128"/>
                <a:cs typeface="ＭＳ Ｐゴシック" charset="-128"/>
              </a:rPr>
              <a:t>program managers/technical advisors </a:t>
            </a:r>
          </a:p>
          <a:p>
            <a:pPr marL="385763" indent="-385763">
              <a:spcBef>
                <a:spcPts val="0"/>
              </a:spcBef>
            </a:pPr>
            <a:r>
              <a:rPr lang="en-US" altLang="en-US" sz="1800" dirty="0">
                <a:solidFill>
                  <a:srgbClr val="006600"/>
                </a:solidFill>
                <a:ea typeface="ＭＳ Ｐゴシック" charset="-128"/>
                <a:cs typeface="ＭＳ Ｐゴシック" charset="-128"/>
              </a:rPr>
              <a:t>55 </a:t>
            </a:r>
            <a:r>
              <a:rPr lang="en-US" altLang="en-US" sz="1800" dirty="0">
                <a:ea typeface="ＭＳ Ｐゴシック" charset="-128"/>
                <a:cs typeface="ＭＳ Ｐゴシック" charset="-128"/>
              </a:rPr>
              <a:t>different institutions/organizations</a:t>
            </a:r>
          </a:p>
          <a:p>
            <a:pPr marL="385763" indent="-385763">
              <a:spcBef>
                <a:spcPts val="0"/>
              </a:spcBef>
            </a:pPr>
            <a:r>
              <a:rPr lang="en-US" altLang="en-US" sz="1800" dirty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9</a:t>
            </a:r>
            <a:r>
              <a:rPr lang="en-US" altLang="en-US" sz="1800" dirty="0">
                <a:ea typeface="ＭＳ Ｐゴシック" charset="-128"/>
                <a:cs typeface="ＭＳ Ｐゴシック" charset="-128"/>
              </a:rPr>
              <a:t> government agencies: </a:t>
            </a:r>
          </a:p>
          <a:p>
            <a:pPr marL="787400" lvl="1" indent="-385763">
              <a:spcBef>
                <a:spcPts val="0"/>
              </a:spcBef>
            </a:pPr>
            <a:r>
              <a:rPr lang="en-US" altLang="en-US" sz="1400" dirty="0">
                <a:ea typeface="ＭＳ Ｐゴシック" charset="-128"/>
                <a:cs typeface="ＭＳ Ｐゴシック" charset="-128"/>
              </a:rPr>
              <a:t>DOE-Nuclear Physics </a:t>
            </a:r>
          </a:p>
          <a:p>
            <a:pPr marL="787400" lvl="1" indent="-385763">
              <a:spcBef>
                <a:spcPts val="0"/>
              </a:spcBef>
            </a:pPr>
            <a:r>
              <a:rPr lang="en-US" altLang="en-US" sz="1400" dirty="0">
                <a:ea typeface="ＭＳ Ｐゴシック" charset="-128"/>
                <a:cs typeface="ＭＳ Ｐゴシック" charset="-128"/>
              </a:rPr>
              <a:t>Nuclear Energy</a:t>
            </a:r>
          </a:p>
          <a:p>
            <a:pPr marL="787400" lvl="1" indent="-385763">
              <a:spcBef>
                <a:spcPts val="0"/>
              </a:spcBef>
            </a:pPr>
            <a:r>
              <a:rPr lang="en-US" altLang="en-US" sz="1400" dirty="0">
                <a:ea typeface="ＭＳ Ｐゴシック" charset="-128"/>
                <a:cs typeface="ＭＳ Ｐゴシック" charset="-128"/>
              </a:rPr>
              <a:t>Isotopes Program</a:t>
            </a:r>
          </a:p>
          <a:p>
            <a:pPr marL="787400" lvl="1" indent="-385763">
              <a:spcBef>
                <a:spcPts val="0"/>
              </a:spcBef>
            </a:pPr>
            <a:r>
              <a:rPr lang="en-US" altLang="en-US" sz="1400" dirty="0">
                <a:ea typeface="ＭＳ Ｐゴシック" charset="-128"/>
                <a:cs typeface="ＭＳ Ｐゴシック" charset="-128"/>
              </a:rPr>
              <a:t>DNN R&amp;D (NA-22)</a:t>
            </a:r>
          </a:p>
          <a:p>
            <a:pPr marL="787400" lvl="1" indent="-385763">
              <a:spcBef>
                <a:spcPts val="0"/>
              </a:spcBef>
            </a:pPr>
            <a:r>
              <a:rPr lang="en-US" altLang="en-US" sz="1400" dirty="0">
                <a:ea typeface="ＭＳ Ｐゴシック" charset="-128"/>
                <a:cs typeface="ＭＳ Ｐゴシック" charset="-128"/>
              </a:rPr>
              <a:t>NA-113 (Defense Programs) </a:t>
            </a:r>
          </a:p>
          <a:p>
            <a:pPr marL="787400" lvl="1" indent="-385763">
              <a:spcBef>
                <a:spcPts val="0"/>
              </a:spcBef>
            </a:pPr>
            <a:r>
              <a:rPr lang="en-US" altLang="en-US" sz="1400" dirty="0">
                <a:ea typeface="ＭＳ Ｐゴシック" charset="-128"/>
                <a:cs typeface="ＭＳ Ｐゴシック" charset="-128"/>
              </a:rPr>
              <a:t>DHS/DNDO</a:t>
            </a:r>
          </a:p>
          <a:p>
            <a:pPr marL="787400" lvl="1" indent="-385763">
              <a:spcBef>
                <a:spcPts val="0"/>
              </a:spcBef>
            </a:pPr>
            <a:r>
              <a:rPr lang="en-US" altLang="en-US" sz="1400" dirty="0">
                <a:ea typeface="ＭＳ Ｐゴシック" charset="-128"/>
                <a:cs typeface="ＭＳ Ｐゴシック" charset="-128"/>
              </a:rPr>
              <a:t>DTRA</a:t>
            </a:r>
          </a:p>
          <a:p>
            <a:pPr marL="787400" lvl="1" indent="-385763">
              <a:spcBef>
                <a:spcPts val="0"/>
              </a:spcBef>
            </a:pPr>
            <a:r>
              <a:rPr lang="en-US" altLang="en-US" sz="1400" dirty="0">
                <a:ea typeface="ＭＳ Ｐゴシック" charset="-128"/>
                <a:cs typeface="ＭＳ Ｐゴシック" charset="-128"/>
              </a:rPr>
              <a:t>AFTAC</a:t>
            </a:r>
          </a:p>
          <a:p>
            <a:pPr marL="787400" lvl="1" indent="-385763">
              <a:spcBef>
                <a:spcPts val="0"/>
              </a:spcBef>
            </a:pPr>
            <a:r>
              <a:rPr lang="en-US" altLang="en-US" sz="1400" dirty="0">
                <a:ea typeface="ＭＳ Ｐゴシック" charset="-128"/>
                <a:cs typeface="ＭＳ Ｐゴシック" charset="-128"/>
              </a:rPr>
              <a:t>IAEA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966859E-E61F-466B-86FD-D075CCEF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84" y="66420"/>
            <a:ext cx="11515053" cy="923330"/>
          </a:xfrm>
        </p:spPr>
        <p:txBody>
          <a:bodyPr/>
          <a:lstStyle/>
          <a:p>
            <a:r>
              <a:rPr lang="en-US" dirty="0"/>
              <a:t>Nuclear Data Roadmapping and Enhancement Workshop (NDREW)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8DDA92-B900-4C65-B281-83861643BAB6}"/>
              </a:ext>
            </a:extLst>
          </p:cNvPr>
          <p:cNvSpPr txBox="1"/>
          <p:nvPr/>
        </p:nvSpPr>
        <p:spPr>
          <a:xfrm>
            <a:off x="7060019" y="1175858"/>
            <a:ext cx="4045871" cy="2391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0"/>
              </a:spcBef>
              <a:buFontTx/>
              <a:buChar char="•"/>
            </a:pPr>
            <a:r>
              <a:rPr lang="en-US" sz="1600" b="1" kern="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Nuclear data users</a:t>
            </a:r>
          </a:p>
          <a:p>
            <a:pPr marL="571500" lvl="1" indent="-228600">
              <a:spcBef>
                <a:spcPts val="0"/>
              </a:spcBef>
              <a:buFontTx/>
              <a:buChar char="–"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NDA experts</a:t>
            </a:r>
          </a:p>
          <a:p>
            <a:pPr marL="571500" lvl="1" indent="-228600">
              <a:spcBef>
                <a:spcPts val="0"/>
              </a:spcBef>
              <a:buFontTx/>
              <a:buChar char="–"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Modeling and simulation experts</a:t>
            </a:r>
          </a:p>
          <a:p>
            <a:pPr marL="228600" indent="-228600">
              <a:spcBef>
                <a:spcPts val="0"/>
              </a:spcBef>
              <a:buFontTx/>
              <a:buChar char="•"/>
            </a:pPr>
            <a:r>
              <a:rPr lang="en-US" sz="1600" b="1" kern="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Nuclear data producers</a:t>
            </a:r>
          </a:p>
          <a:p>
            <a:pPr marL="571500" lvl="1" indent="-228600">
              <a:spcBef>
                <a:spcPts val="0"/>
              </a:spcBef>
              <a:buFontTx/>
              <a:buChar char="–"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Experimentalists</a:t>
            </a:r>
          </a:p>
          <a:p>
            <a:pPr marL="571500" lvl="1" indent="-228600">
              <a:spcBef>
                <a:spcPts val="0"/>
              </a:spcBef>
              <a:buFontTx/>
              <a:buChar char="–"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Evaluators</a:t>
            </a:r>
          </a:p>
          <a:p>
            <a:pPr marL="571500" lvl="1" indent="-228600">
              <a:spcBef>
                <a:spcPts val="0"/>
              </a:spcBef>
              <a:buFontTx/>
              <a:buChar char="–"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Validation and testing experts</a:t>
            </a:r>
          </a:p>
          <a:p>
            <a:pPr marL="571500" lvl="1" indent="-228600">
              <a:spcBef>
                <a:spcPts val="0"/>
              </a:spcBef>
              <a:buFontTx/>
              <a:buChar char="–"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Uncertainty quantification experts</a:t>
            </a:r>
          </a:p>
          <a:p>
            <a:pPr marL="571500" lvl="1" indent="-228600">
              <a:spcBef>
                <a:spcPts val="0"/>
              </a:spcBef>
              <a:buFontTx/>
              <a:buChar char="–"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Theorists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16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2847D-578A-4D16-8444-83F3CE1ED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NDREW Proceedings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C6D221-B9DD-4051-BC62-72C499CE4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595" y="888275"/>
            <a:ext cx="4610091" cy="5668469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DBBA2E-0463-4604-B2F6-57F89FBB6832}"/>
              </a:ext>
            </a:extLst>
          </p:cNvPr>
          <p:cNvSpPr/>
          <p:nvPr/>
        </p:nvSpPr>
        <p:spPr>
          <a:xfrm>
            <a:off x="8565835" y="2585116"/>
            <a:ext cx="2800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https://www.nndc.bnl.gov/</a:t>
            </a:r>
          </a:p>
        </p:txBody>
      </p:sp>
    </p:spTree>
    <p:extLst>
      <p:ext uri="{BB962C8B-B14F-4D97-AF65-F5344CB8AC3E}">
        <p14:creationId xmlns:p14="http://schemas.microsoft.com/office/powerpoint/2010/main" val="3990767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55D76BA9-2F25-4514-A668-3D33517AC65A}"/>
              </a:ext>
            </a:extLst>
          </p:cNvPr>
          <p:cNvSpPr>
            <a:spLocks noChangeAspect="1"/>
          </p:cNvSpPr>
          <p:nvPr/>
        </p:nvSpPr>
        <p:spPr>
          <a:xfrm>
            <a:off x="2737474" y="3937147"/>
            <a:ext cx="2652338" cy="2654363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4EB77B82-A250-4E7F-AB03-462C03219500}"/>
              </a:ext>
            </a:extLst>
          </p:cNvPr>
          <p:cNvSpPr>
            <a:spLocks noChangeAspect="1"/>
          </p:cNvSpPr>
          <p:nvPr/>
        </p:nvSpPr>
        <p:spPr>
          <a:xfrm>
            <a:off x="2551466" y="1466603"/>
            <a:ext cx="2652339" cy="2654363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528ECDB0-F169-4C47-A349-1B9F3AD7DC97}"/>
              </a:ext>
            </a:extLst>
          </p:cNvPr>
          <p:cNvSpPr>
            <a:spLocks noChangeAspect="1"/>
          </p:cNvSpPr>
          <p:nvPr/>
        </p:nvSpPr>
        <p:spPr>
          <a:xfrm>
            <a:off x="6307701" y="4145680"/>
            <a:ext cx="2656478" cy="2658506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1E139D4A-05D2-4F28-93BA-5C572D698DCD}"/>
              </a:ext>
            </a:extLst>
          </p:cNvPr>
          <p:cNvSpPr>
            <a:spLocks noChangeAspect="1"/>
          </p:cNvSpPr>
          <p:nvPr/>
        </p:nvSpPr>
        <p:spPr>
          <a:xfrm>
            <a:off x="6419439" y="1760764"/>
            <a:ext cx="2656477" cy="2658505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AE913ADB-1DB6-449D-AC5E-F8C2669E05C6}"/>
              </a:ext>
            </a:extLst>
          </p:cNvPr>
          <p:cNvSpPr>
            <a:spLocks noChangeAspect="1"/>
          </p:cNvSpPr>
          <p:nvPr/>
        </p:nvSpPr>
        <p:spPr>
          <a:xfrm>
            <a:off x="4582683" y="584788"/>
            <a:ext cx="2652338" cy="2654363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FFE3D3-E5E8-492B-80D6-CE07A09EB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09" y="101655"/>
            <a:ext cx="11926091" cy="923330"/>
          </a:xfrm>
        </p:spPr>
        <p:txBody>
          <a:bodyPr/>
          <a:lstStyle/>
          <a:p>
            <a:r>
              <a:rPr lang="en-US" dirty="0"/>
              <a:t>Communication is a Primary Benefit of Nuclear Data Workshops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898B5-BFB3-4983-A9F1-C80122937AF5}"/>
              </a:ext>
            </a:extLst>
          </p:cNvPr>
          <p:cNvSpPr txBox="1"/>
          <p:nvPr/>
        </p:nvSpPr>
        <p:spPr>
          <a:xfrm>
            <a:off x="5327363" y="1828185"/>
            <a:ext cx="1140056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dirty="0">
                <a:latin typeface="+mn-lt"/>
              </a:rPr>
              <a:t>Needs and</a:t>
            </a:r>
          </a:p>
          <a:p>
            <a:pPr algn="l">
              <a:lnSpc>
                <a:spcPct val="90000"/>
              </a:lnSpc>
            </a:pPr>
            <a:r>
              <a:rPr lang="en-US" sz="1400" b="1" dirty="0">
                <a:latin typeface="+mn-lt"/>
              </a:rPr>
              <a:t>Impact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FB88BC-D793-4B7C-957E-F2E9C430E461}"/>
              </a:ext>
            </a:extLst>
          </p:cNvPr>
          <p:cNvSpPr txBox="1"/>
          <p:nvPr/>
        </p:nvSpPr>
        <p:spPr>
          <a:xfrm>
            <a:off x="6979263" y="3156185"/>
            <a:ext cx="1864613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dirty="0">
                <a:latin typeface="+mn-lt"/>
              </a:rPr>
              <a:t>Experimental </a:t>
            </a:r>
          </a:p>
          <a:p>
            <a:pPr algn="l">
              <a:lnSpc>
                <a:spcPct val="90000"/>
              </a:lnSpc>
            </a:pPr>
            <a:r>
              <a:rPr lang="en-US" sz="1400" b="1" dirty="0">
                <a:latin typeface="+mn-lt"/>
              </a:rPr>
              <a:t>Capabilities/Needs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4D310D-EC62-49E3-92DE-D6FFFC13D3E5}"/>
              </a:ext>
            </a:extLst>
          </p:cNvPr>
          <p:cNvSpPr txBox="1"/>
          <p:nvPr/>
        </p:nvSpPr>
        <p:spPr>
          <a:xfrm>
            <a:off x="7086355" y="5734418"/>
            <a:ext cx="159779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dirty="0">
                <a:latin typeface="+mn-lt"/>
              </a:rPr>
              <a:t>Coordinate efforts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E7E64-F515-4C7E-A1A1-2DBD4061D286}"/>
              </a:ext>
            </a:extLst>
          </p:cNvPr>
          <p:cNvSpPr txBox="1"/>
          <p:nvPr/>
        </p:nvSpPr>
        <p:spPr>
          <a:xfrm>
            <a:off x="2707667" y="2609966"/>
            <a:ext cx="1864613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dirty="0">
                <a:latin typeface="+mn-lt"/>
              </a:rPr>
              <a:t>Evaluation Code </a:t>
            </a:r>
          </a:p>
          <a:p>
            <a:pPr algn="l">
              <a:lnSpc>
                <a:spcPct val="90000"/>
              </a:lnSpc>
            </a:pPr>
            <a:r>
              <a:rPr lang="en-US" sz="1400" b="1" dirty="0">
                <a:latin typeface="+mn-lt"/>
              </a:rPr>
              <a:t>Capabilities/Needs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F36E96-9F76-4BE1-817C-5C9CDB3F3F35}"/>
              </a:ext>
            </a:extLst>
          </p:cNvPr>
          <p:cNvSpPr txBox="1"/>
          <p:nvPr/>
        </p:nvSpPr>
        <p:spPr>
          <a:xfrm>
            <a:off x="5471175" y="1337302"/>
            <a:ext cx="82907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USERS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A7815A-B232-4BA8-BDD7-7C76622F53A8}"/>
              </a:ext>
            </a:extLst>
          </p:cNvPr>
          <p:cNvSpPr txBox="1"/>
          <p:nvPr/>
        </p:nvSpPr>
        <p:spPr>
          <a:xfrm>
            <a:off x="6935682" y="2818574"/>
            <a:ext cx="218040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EXPERIMENTALISTS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18DE50-DF42-4CEB-A634-7458AB79634C}"/>
              </a:ext>
            </a:extLst>
          </p:cNvPr>
          <p:cNvSpPr txBox="1"/>
          <p:nvPr/>
        </p:nvSpPr>
        <p:spPr>
          <a:xfrm>
            <a:off x="6855833" y="5151530"/>
            <a:ext cx="2111475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INTERNATIONAL </a:t>
            </a:r>
          </a:p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COLLABORATORS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D1108B-292F-4836-95C7-D635EE093027}"/>
              </a:ext>
            </a:extLst>
          </p:cNvPr>
          <p:cNvSpPr txBox="1"/>
          <p:nvPr/>
        </p:nvSpPr>
        <p:spPr>
          <a:xfrm>
            <a:off x="2828726" y="1995496"/>
            <a:ext cx="1709122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EVALUATORS/</a:t>
            </a:r>
          </a:p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PROCESSORS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447E07-39C4-4B45-9ACD-B0FBA6EDF4C9}"/>
              </a:ext>
            </a:extLst>
          </p:cNvPr>
          <p:cNvSpPr txBox="1"/>
          <p:nvPr/>
        </p:nvSpPr>
        <p:spPr>
          <a:xfrm>
            <a:off x="2956630" y="5041534"/>
            <a:ext cx="156966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UNIVERSITIES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4C2DCD-2898-4EE3-80EA-85E76854046D}"/>
              </a:ext>
            </a:extLst>
          </p:cNvPr>
          <p:cNvSpPr txBox="1"/>
          <p:nvPr/>
        </p:nvSpPr>
        <p:spPr>
          <a:xfrm>
            <a:off x="3396499" y="5466704"/>
            <a:ext cx="159779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dirty="0">
                <a:latin typeface="+mn-lt"/>
              </a:rPr>
              <a:t>Collaboration Opportunities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9476667D-A1C0-4B91-84FF-E8F4CE53EB23}"/>
              </a:ext>
            </a:extLst>
          </p:cNvPr>
          <p:cNvSpPr>
            <a:spLocks noChangeAspect="1"/>
          </p:cNvSpPr>
          <p:nvPr/>
        </p:nvSpPr>
        <p:spPr>
          <a:xfrm>
            <a:off x="4444323" y="2899218"/>
            <a:ext cx="2656478" cy="2658506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AEA216-0087-4C7A-87F4-9C938F84E4FA}"/>
              </a:ext>
            </a:extLst>
          </p:cNvPr>
          <p:cNvSpPr txBox="1"/>
          <p:nvPr/>
        </p:nvSpPr>
        <p:spPr>
          <a:xfrm>
            <a:off x="4402536" y="4023668"/>
            <a:ext cx="270779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PROGRAM MANAGERS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04D14B-ECE2-4B8D-9600-780BFA1A924F}"/>
              </a:ext>
            </a:extLst>
          </p:cNvPr>
          <p:cNvSpPr txBox="1"/>
          <p:nvPr/>
        </p:nvSpPr>
        <p:spPr>
          <a:xfrm>
            <a:off x="4537848" y="4297660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000" b="1" dirty="0">
                <a:latin typeface="+mn-lt"/>
              </a:rPr>
              <a:t>MISSION PRIORITIES</a:t>
            </a:r>
          </a:p>
        </p:txBody>
      </p:sp>
    </p:spTree>
    <p:extLst>
      <p:ext uri="{BB962C8B-B14F-4D97-AF65-F5344CB8AC3E}">
        <p14:creationId xmlns:p14="http://schemas.microsoft.com/office/powerpoint/2010/main" val="1390707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573AB-3697-408A-9264-2F52D6609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2" y="137542"/>
            <a:ext cx="8807304" cy="507831"/>
          </a:xfrm>
        </p:spPr>
        <p:txBody>
          <a:bodyPr/>
          <a:lstStyle/>
          <a:p>
            <a:r>
              <a:rPr lang="en-US" dirty="0"/>
              <a:t>Breakout Session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B5964-DB67-46ED-8B0E-D2013E2AA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74" y="735562"/>
            <a:ext cx="10144931" cy="541356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/>
              <a:t>Determine</a:t>
            </a:r>
            <a:r>
              <a:rPr lang="en-US" sz="2000" dirty="0">
                <a:solidFill>
                  <a:srgbClr val="FF0000"/>
                </a:solidFill>
              </a:rPr>
              <a:t> mission-driven </a:t>
            </a:r>
            <a:r>
              <a:rPr lang="en-US" sz="2000" dirty="0"/>
              <a:t>nuclear data priorities with targeted uncertainties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Obtain user input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Determine all </a:t>
            </a:r>
            <a:r>
              <a:rPr lang="en-US" sz="2000" dirty="0">
                <a:solidFill>
                  <a:srgbClr val="FF0000"/>
                </a:solidFill>
              </a:rPr>
              <a:t>tasks</a:t>
            </a:r>
            <a:r>
              <a:rPr lang="en-US" sz="2000" dirty="0"/>
              <a:t> required to ensure that nuclear data are available to users: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Measurements – differential and integral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Evaluations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Processing 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Covariance data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Validation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Testing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2000" dirty="0"/>
              <a:t>Create a mechanism for </a:t>
            </a:r>
            <a:r>
              <a:rPr lang="en-US" sz="2000" dirty="0">
                <a:solidFill>
                  <a:srgbClr val="FF0000"/>
                </a:solidFill>
              </a:rPr>
              <a:t>peer reviewed </a:t>
            </a:r>
            <a:r>
              <a:rPr lang="en-US" sz="2000" dirty="0"/>
              <a:t>ideas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Determine where needs </a:t>
            </a:r>
            <a:r>
              <a:rPr lang="en-US" sz="2000" dirty="0">
                <a:solidFill>
                  <a:srgbClr val="FF0000"/>
                </a:solidFill>
              </a:rPr>
              <a:t>overlap</a:t>
            </a:r>
            <a:r>
              <a:rPr lang="en-US" sz="2000" dirty="0"/>
              <a:t> with other mission spaces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000" dirty="0"/>
              <a:t>Capture opportunities to </a:t>
            </a:r>
            <a:r>
              <a:rPr lang="en-US" sz="2000" dirty="0">
                <a:solidFill>
                  <a:srgbClr val="FF0000"/>
                </a:solidFill>
              </a:rPr>
              <a:t>leverage</a:t>
            </a:r>
            <a:r>
              <a:rPr lang="en-US" sz="2000" dirty="0"/>
              <a:t> or enhance existing funded/planned work </a:t>
            </a:r>
          </a:p>
          <a:p>
            <a:pPr>
              <a:spcBef>
                <a:spcPts val="600"/>
              </a:spcBef>
            </a:pPr>
            <a:r>
              <a:rPr lang="en-US" dirty="0"/>
              <a:t>Think outside the confines of the typical funding mechanisms</a:t>
            </a:r>
          </a:p>
          <a:p>
            <a:pPr marL="342900" lvl="1" indent="0"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What does it really take to get it done right?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5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99CD5-1E29-433D-8D7D-DB94029A9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6600" dirty="0"/>
          </a:p>
          <a:p>
            <a:pPr marL="0" indent="0" algn="ctr">
              <a:buNone/>
            </a:pPr>
            <a:r>
              <a:rPr lang="en-US" sz="6600" dirty="0"/>
              <a:t>Questions?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667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085" y="2714909"/>
            <a:ext cx="5468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Goals: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Determine</a:t>
            </a:r>
            <a:r>
              <a:rPr lang="en-US" dirty="0">
                <a:solidFill>
                  <a:srgbClr val="FF0000"/>
                </a:solidFill>
              </a:rPr>
              <a:t> mission-driven </a:t>
            </a:r>
            <a:r>
              <a:rPr lang="en-US" dirty="0"/>
              <a:t>nuclear data priorities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Determine all </a:t>
            </a:r>
            <a:r>
              <a:rPr lang="en-US" dirty="0">
                <a:solidFill>
                  <a:srgbClr val="FF0000"/>
                </a:solidFill>
              </a:rPr>
              <a:t>tasks</a:t>
            </a:r>
            <a:r>
              <a:rPr lang="en-US" dirty="0"/>
              <a:t> required to deliver data to users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Create a mechanism for </a:t>
            </a:r>
            <a:r>
              <a:rPr lang="en-US" dirty="0">
                <a:solidFill>
                  <a:srgbClr val="FF0000"/>
                </a:solidFill>
              </a:rPr>
              <a:t>peer reviewed </a:t>
            </a:r>
            <a:r>
              <a:rPr lang="en-US" dirty="0"/>
              <a:t>ideas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Capture opportunities to </a:t>
            </a:r>
            <a:r>
              <a:rPr lang="en-US" dirty="0">
                <a:solidFill>
                  <a:srgbClr val="FF0000"/>
                </a:solidFill>
              </a:rPr>
              <a:t>leverage</a:t>
            </a:r>
            <a:r>
              <a:rPr lang="en-US" dirty="0"/>
              <a:t> or enhance existing funded/planned work </a:t>
            </a:r>
          </a:p>
          <a:p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12"/>
          <a:stretch/>
        </p:blipFill>
        <p:spPr bwMode="auto">
          <a:xfrm>
            <a:off x="391086" y="857694"/>
            <a:ext cx="6704196" cy="153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68779" y="1283393"/>
            <a:ext cx="3390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Panel speakers provided the user’s perspective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44"/>
          <a:stretch/>
        </p:blipFill>
        <p:spPr bwMode="auto">
          <a:xfrm>
            <a:off x="5859941" y="2795401"/>
            <a:ext cx="5921023" cy="382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0309051-2910-45AC-B70B-E0F9C7950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NDREW Format Included Facilitated Breakout Sessions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D86559-0381-42B7-8248-3D79026E7F1C}"/>
              </a:ext>
            </a:extLst>
          </p:cNvPr>
          <p:cNvSpPr/>
          <p:nvPr/>
        </p:nvSpPr>
        <p:spPr>
          <a:xfrm>
            <a:off x="1742404" y="5824372"/>
            <a:ext cx="3361946" cy="70788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/>
              <a:t>Proceedings Document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https://www.nndc.bnl.gov/</a:t>
            </a:r>
          </a:p>
        </p:txBody>
      </p:sp>
    </p:spTree>
    <p:extLst>
      <p:ext uri="{BB962C8B-B14F-4D97-AF65-F5344CB8AC3E}">
        <p14:creationId xmlns:p14="http://schemas.microsoft.com/office/powerpoint/2010/main" val="1063238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33" y="734508"/>
            <a:ext cx="5568557" cy="4201826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b="1" dirty="0">
                <a:ea typeface="ＭＳ Ｐゴシック" charset="-128"/>
              </a:rPr>
              <a:t>Data uncertainty, sensitivity, and covariance</a:t>
            </a:r>
          </a:p>
          <a:p>
            <a:pPr marL="196454" indent="-221456"/>
            <a:r>
              <a:rPr lang="en-US" altLang="en-US" sz="1800" dirty="0">
                <a:ea typeface="ＭＳ Ｐゴシック" charset="-128"/>
              </a:rPr>
              <a:t>Several tools are available or being developed that can be used to quantify nuclear data uncertainties and sensitivities </a:t>
            </a:r>
          </a:p>
          <a:p>
            <a:pPr marL="196454" indent="-221456"/>
            <a:r>
              <a:rPr lang="en-US" altLang="en-US" sz="1800" dirty="0">
                <a:ea typeface="ＭＳ Ｐゴシック" charset="-128"/>
              </a:rPr>
              <a:t>UQ/S studies can inform nuclear data priorities</a:t>
            </a:r>
          </a:p>
          <a:p>
            <a:pPr marL="196454" indent="-221456"/>
            <a:r>
              <a:rPr lang="en-US" altLang="en-US" sz="1800" dirty="0">
                <a:ea typeface="ＭＳ Ｐゴシック" charset="-128"/>
              </a:rPr>
              <a:t>Covariance data are lacking and sometimes not </a:t>
            </a:r>
            <a:br>
              <a:rPr lang="en-US" altLang="en-US" sz="1800" dirty="0">
                <a:ea typeface="ＭＳ Ｐゴシック" charset="-128"/>
              </a:rPr>
            </a:br>
            <a:r>
              <a:rPr lang="en-US" altLang="en-US" sz="1800" dirty="0">
                <a:ea typeface="ＭＳ Ｐゴシック" charset="-128"/>
              </a:rPr>
              <a:t>well quantified</a:t>
            </a:r>
          </a:p>
          <a:p>
            <a:pPr marL="196454" indent="-221456"/>
            <a:r>
              <a:rPr lang="en-US" altLang="en-US" sz="1800" dirty="0">
                <a:ea typeface="ＭＳ Ｐゴシック" charset="-128"/>
              </a:rPr>
              <a:t>Nuclear data end-use uncertainties must be defined</a:t>
            </a:r>
          </a:p>
          <a:p>
            <a:pPr marL="685800" lvl="1" indent="-385763">
              <a:buFont typeface="Arial" charset="0"/>
              <a:buChar char="•"/>
            </a:pPr>
            <a:endParaRPr lang="en-US" altLang="en-US" sz="1350" dirty="0">
              <a:ea typeface="ＭＳ Ｐゴシック" charset="-128"/>
            </a:endParaRPr>
          </a:p>
          <a:p>
            <a:pPr marL="0" indent="0">
              <a:buNone/>
            </a:pPr>
            <a:endParaRPr lang="en-US" altLang="en-US" sz="1350" dirty="0">
              <a:ea typeface="ＭＳ Ｐゴシック" charset="-128"/>
            </a:endParaRPr>
          </a:p>
          <a:p>
            <a:pPr marL="324349" lvl="1" indent="0">
              <a:buNone/>
            </a:pPr>
            <a:endParaRPr lang="en-US" sz="135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4"/>
          <a:stretch/>
        </p:blipFill>
        <p:spPr bwMode="auto">
          <a:xfrm>
            <a:off x="953123" y="4117612"/>
            <a:ext cx="3527969" cy="250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66382" y="3915662"/>
            <a:ext cx="5851989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64">
              <a:spcBef>
                <a:spcPct val="20000"/>
              </a:spcBef>
              <a:buSzPct val="100000"/>
            </a:pPr>
            <a:r>
              <a:rPr lang="en-US" altLang="en-US" sz="1650" b="1" kern="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Neutron capture/inelastic scattering and </a:t>
            </a:r>
            <a:br>
              <a:rPr lang="en-US" altLang="en-US" sz="1650" b="1" kern="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en-US" altLang="en-US" sz="1650" b="1" kern="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associated spectra  </a:t>
            </a:r>
          </a:p>
          <a:p>
            <a:pPr marL="196454" indent="-221456" defTabSz="685864"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en-US" altLang="en-US" kern="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Much of the cross section data are available, but discrete gamma lines and yields are needed at neutron interrogation energies</a:t>
            </a:r>
          </a:p>
          <a:p>
            <a:pPr marL="196454" indent="-221456" defTabSz="685864"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en-US" altLang="en-US" kern="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Simulations do not provide discrete gamma emissions in a useful manner</a:t>
            </a:r>
          </a:p>
          <a:p>
            <a:pPr marL="196454" indent="-221456" defTabSz="685864"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en-US" altLang="en-US" kern="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Link ENSDF to ENDF?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66190" y="3429000"/>
            <a:ext cx="119616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Brad Rearden, NDREW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592" y="588335"/>
            <a:ext cx="5777992" cy="27902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68541" y="6592969"/>
            <a:ext cx="110639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Brad Sleaford, NDEM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0EDB35-51D5-43C2-98E4-4EB092DB4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NDREW Session Summary</a:t>
            </a:r>
          </a:p>
        </p:txBody>
      </p:sp>
    </p:spTree>
    <p:extLst>
      <p:ext uri="{BB962C8B-B14F-4D97-AF65-F5344CB8AC3E}">
        <p14:creationId xmlns:p14="http://schemas.microsoft.com/office/powerpoint/2010/main" val="167096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772" y="1067252"/>
            <a:ext cx="604531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64">
              <a:spcBef>
                <a:spcPct val="20000"/>
              </a:spcBef>
              <a:buSzPct val="100000"/>
            </a:pPr>
            <a:r>
              <a:rPr lang="en-US" altLang="en-US" b="1" kern="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Fission-independent and cumulative fission yields, decay data</a:t>
            </a:r>
          </a:p>
          <a:p>
            <a:pPr marL="196454" indent="-221456" defTabSz="685864"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en-US" altLang="en-US" sz="2000" kern="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Large uncertainties exist in ENDF yields</a:t>
            </a:r>
          </a:p>
          <a:p>
            <a:pPr marL="196454" indent="-221456" defTabSz="685864"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en-US" altLang="en-US" sz="2000" kern="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Reevaluation of independent and cumulative yields is required</a:t>
            </a:r>
          </a:p>
          <a:p>
            <a:pPr marL="196454" indent="-221456" defTabSz="685864"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en-US" altLang="en-US" sz="2000" kern="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This effort requires correlated neutrons and gammas, and decay data</a:t>
            </a:r>
          </a:p>
          <a:p>
            <a:pPr marL="196454" indent="-221456" defTabSz="685864"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en-US" altLang="en-US" sz="2000" kern="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Upcoming IAEA CRP should be leveraged</a:t>
            </a:r>
            <a:endParaRPr lang="en-US" altLang="en-US" kern="0" dirty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33DBE1-78DD-0349-B95A-8A91F4B8B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512" y="4150918"/>
            <a:ext cx="4625002" cy="252632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428084" y="517451"/>
            <a:ext cx="5352880" cy="3363545"/>
            <a:chOff x="4873898" y="822580"/>
            <a:chExt cx="4149987" cy="2368286"/>
          </a:xfrm>
        </p:grpSpPr>
        <p:pic>
          <p:nvPicPr>
            <p:cNvPr id="12" name="Picture 3" descr="C:\Users\Owner\Desktop\Picture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898" y="822580"/>
              <a:ext cx="4149987" cy="2049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4951590" y="2926420"/>
              <a:ext cx="3398702" cy="264446"/>
              <a:chOff x="4897747" y="2904695"/>
              <a:chExt cx="3398702" cy="264446"/>
            </a:xfrm>
          </p:grpSpPr>
          <p:sp>
            <p:nvSpPr>
              <p:cNvPr id="14" name="Rectangle 13"/>
              <p:cNvSpPr/>
              <p:nvPr/>
            </p:nvSpPr>
            <p:spPr bwMode="auto">
              <a:xfrm>
                <a:off x="4897747" y="2937419"/>
                <a:ext cx="239888" cy="203982"/>
              </a:xfrm>
              <a:prstGeom prst="rect">
                <a:avLst/>
              </a:prstGeom>
              <a:noFill/>
              <a:ln w="444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 dirty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6696293" y="2962641"/>
                <a:ext cx="135026" cy="120362"/>
              </a:xfrm>
              <a:prstGeom prst="rtTriangle">
                <a:avLst/>
              </a:prstGeom>
              <a:solidFill>
                <a:srgbClr val="00FF00"/>
              </a:solidFill>
              <a:ln w="25400" cap="flat" cmpd="sng" algn="ctr">
                <a:solidFill>
                  <a:srgbClr val="00FF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 dirty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323649" y="2921612"/>
                <a:ext cx="873012" cy="247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50" kern="0" dirty="0">
                    <a:solidFill>
                      <a:prstClr val="black"/>
                    </a:solidFill>
                    <a:latin typeface="Calibri"/>
                  </a:rPr>
                  <a:t>MTAS β-</a:t>
                </a:r>
                <a:r>
                  <a:rPr lang="el-GR" sz="1350" kern="0" dirty="0">
                    <a:solidFill>
                      <a:prstClr val="black"/>
                    </a:solidFill>
                    <a:latin typeface="Calibri"/>
                  </a:rPr>
                  <a:t>γ</a:t>
                </a:r>
                <a:endParaRPr lang="en-US" sz="135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112932" y="2904695"/>
                <a:ext cx="1183517" cy="247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50" kern="0" dirty="0">
                    <a:solidFill>
                      <a:prstClr val="black"/>
                    </a:solidFill>
                    <a:latin typeface="Calibri"/>
                  </a:rPr>
                  <a:t>VANDLE β-n-</a:t>
                </a:r>
                <a:r>
                  <a:rPr lang="el-GR" sz="1350" kern="0" dirty="0">
                    <a:solidFill>
                      <a:prstClr val="black"/>
                    </a:solidFill>
                    <a:latin typeface="Calibri"/>
                  </a:rPr>
                  <a:t>γ</a:t>
                </a:r>
                <a:endParaRPr lang="en-US" sz="135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10148844" y="3906491"/>
            <a:ext cx="1604927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 Krzysztof Rykaczewski, NDREW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4053" y="5686873"/>
            <a:ext cx="116089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Patrick Talou, NDREW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A0C676-B013-401D-B0CD-2D4E0B1CC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NDREW Session Summary</a:t>
            </a:r>
          </a:p>
        </p:txBody>
      </p:sp>
    </p:spTree>
    <p:extLst>
      <p:ext uri="{BB962C8B-B14F-4D97-AF65-F5344CB8AC3E}">
        <p14:creationId xmlns:p14="http://schemas.microsoft.com/office/powerpoint/2010/main" val="773014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359" y="800986"/>
            <a:ext cx="5749931" cy="4613311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ea typeface="ＭＳ Ｐゴシック" charset="-128"/>
              </a:rPr>
              <a:t>(</a:t>
            </a:r>
            <a:r>
              <a:rPr lang="en-US" altLang="en-US" b="1" dirty="0">
                <a:ea typeface="Symbol" charset="2"/>
              </a:rPr>
              <a:t>alpha</a:t>
            </a:r>
            <a:r>
              <a:rPr lang="en-US" altLang="en-US" b="1" dirty="0">
                <a:ea typeface="ＭＳ Ｐゴシック" charset="-128"/>
              </a:rPr>
              <a:t>,n) reactions</a:t>
            </a:r>
          </a:p>
          <a:p>
            <a:pPr marL="282179" indent="-282179"/>
            <a:r>
              <a:rPr lang="en-US" altLang="en-US" sz="2000" dirty="0">
                <a:ea typeface="ＭＳ Ｐゴシック" charset="-128"/>
              </a:rPr>
              <a:t>A full upgrade of SOURCES4C would be useful to many programs</a:t>
            </a:r>
          </a:p>
          <a:p>
            <a:pPr marL="282179" indent="-282179"/>
            <a:r>
              <a:rPr lang="en-US" altLang="en-US" sz="2000" dirty="0">
                <a:ea typeface="ＭＳ Ｐゴシック" charset="-128"/>
              </a:rPr>
              <a:t>Reevaluate the cross sections</a:t>
            </a:r>
          </a:p>
          <a:p>
            <a:pPr marL="282179" indent="-282179"/>
            <a:r>
              <a:rPr lang="en-US" altLang="en-US" sz="2000" dirty="0">
                <a:ea typeface="ＭＳ Ｐゴシック" charset="-128"/>
              </a:rPr>
              <a:t>Measurements of neutron spectrum</a:t>
            </a:r>
          </a:p>
          <a:p>
            <a:pPr marL="361451" indent="-385763"/>
            <a:endParaRPr lang="en-US" altLang="en-US" sz="1500" dirty="0">
              <a:ea typeface="ＭＳ Ｐゴシック" charset="-128"/>
            </a:endParaRPr>
          </a:p>
          <a:p>
            <a:pPr marL="361451" indent="-385763"/>
            <a:endParaRPr lang="en-US" altLang="en-US" sz="1500" dirty="0">
              <a:ea typeface="ＭＳ Ｐゴシック" charset="-128"/>
            </a:endParaRPr>
          </a:p>
          <a:p>
            <a:pPr marL="361451" indent="-385763"/>
            <a:endParaRPr lang="en-US" altLang="en-US" sz="1500" dirty="0">
              <a:ea typeface="ＭＳ Ｐゴシック" charset="-128"/>
            </a:endParaRPr>
          </a:p>
          <a:p>
            <a:pPr marL="324349" lvl="1" indent="0">
              <a:buNone/>
            </a:pPr>
            <a:endParaRPr lang="en-US" sz="1350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460" y="186211"/>
            <a:ext cx="6048090" cy="42156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17179" y="4641745"/>
            <a:ext cx="68748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64">
              <a:spcBef>
                <a:spcPct val="20000"/>
              </a:spcBef>
              <a:buSzPct val="100000"/>
            </a:pPr>
            <a:r>
              <a:rPr lang="en-US" altLang="en-US" sz="2400" b="1" kern="0" dirty="0">
                <a:latin typeface="Arial" pitchFamily="34" charset="0"/>
                <a:ea typeface="ＭＳ Ｐゴシック" charset="-128"/>
                <a:cs typeface="Arial" pitchFamily="34" charset="0"/>
              </a:rPr>
              <a:t>Photofission</a:t>
            </a:r>
          </a:p>
          <a:p>
            <a:pPr marL="342900" indent="-342900" defTabSz="685864">
              <a:spcBef>
                <a:spcPct val="20000"/>
              </a:spcBef>
              <a:buFont typeface="Arial" charset="0"/>
              <a:buChar char="•"/>
            </a:pPr>
            <a:r>
              <a:rPr lang="en-US" altLang="en-US" sz="2000" dirty="0">
                <a:latin typeface="Arial" pitchFamily="34" charset="0"/>
                <a:ea typeface="ＭＳ Ｐゴシック" charset="-128"/>
                <a:cs typeface="Arial" pitchFamily="34" charset="0"/>
              </a:rPr>
              <a:t>The photofission cross section varies greatly in the 6–9 MeV region of interest, causing large uncertainties</a:t>
            </a:r>
          </a:p>
          <a:p>
            <a:pPr marL="342900" indent="-342900" defTabSz="685864">
              <a:spcBef>
                <a:spcPct val="20000"/>
              </a:spcBef>
              <a:buFont typeface="Arial" charset="0"/>
              <a:buChar char="•"/>
            </a:pPr>
            <a:r>
              <a:rPr lang="en-US" altLang="en-US" sz="2000" dirty="0">
                <a:latin typeface="Arial" pitchFamily="34" charset="0"/>
                <a:ea typeface="ＭＳ Ｐゴシック" charset="-128"/>
                <a:cs typeface="Arial" pitchFamily="34" charset="0"/>
              </a:rPr>
              <a:t>Detailed energy-dependent measurements </a:t>
            </a:r>
            <a:br>
              <a:rPr lang="en-US" altLang="en-US" sz="2000" dirty="0"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en-US" altLang="en-US" sz="2000" dirty="0">
                <a:latin typeface="Arial" pitchFamily="34" charset="0"/>
                <a:ea typeface="ＭＳ Ｐゴシック" charset="-128"/>
                <a:cs typeface="Arial" pitchFamily="34" charset="0"/>
              </a:rPr>
              <a:t>are required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24520" y="6477796"/>
            <a:ext cx="111280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Brian Quiter, NDREW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84604" y="4377823"/>
            <a:ext cx="144614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Mike Zerkle (NNL), NDREW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03" y="2856614"/>
            <a:ext cx="4471400" cy="357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B77C906-12F1-4526-A6FF-5144CFFB1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NDREW Session Summary</a:t>
            </a:r>
          </a:p>
        </p:txBody>
      </p:sp>
    </p:spTree>
    <p:extLst>
      <p:ext uri="{BB962C8B-B14F-4D97-AF65-F5344CB8AC3E}">
        <p14:creationId xmlns:p14="http://schemas.microsoft.com/office/powerpoint/2010/main" val="2485416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694" y="861093"/>
            <a:ext cx="6338136" cy="4305518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ea typeface="ＭＳ Ｐゴシック" charset="-128"/>
              </a:rPr>
              <a:t>Targets, facilities, and detector systems  </a:t>
            </a:r>
          </a:p>
          <a:p>
            <a:pPr marL="171450" indent="-171450"/>
            <a:r>
              <a:rPr lang="en-US" altLang="en-US" sz="1800" dirty="0">
                <a:ea typeface="ＭＳ Ｐゴシック" charset="-128"/>
              </a:rPr>
              <a:t>Target materials can be expensive or nonexistent</a:t>
            </a:r>
          </a:p>
          <a:p>
            <a:pPr marL="171450" indent="-171450"/>
            <a:r>
              <a:rPr lang="en-US" altLang="en-US" sz="1800" dirty="0">
                <a:ea typeface="ＭＳ Ｐゴシック" charset="-128"/>
              </a:rPr>
              <a:t>There are very limited target production capabilities in the United States for radioisotopes</a:t>
            </a:r>
          </a:p>
          <a:p>
            <a:pPr marL="171450" indent="-171450"/>
            <a:r>
              <a:rPr lang="en-US" altLang="en-US" sz="1800" dirty="0">
                <a:ea typeface="ＭＳ Ｐゴシック" charset="-128"/>
              </a:rPr>
              <a:t>Preserving neutron facilities in the United States is important</a:t>
            </a:r>
          </a:p>
          <a:p>
            <a:pPr marL="171450" indent="-171450"/>
            <a:r>
              <a:rPr lang="en-US" altLang="en-US" sz="1800" dirty="0">
                <a:ea typeface="ＭＳ Ｐゴシック" charset="-128"/>
              </a:rPr>
              <a:t>Leveraging existing science facilities for nuclear data should be examined</a:t>
            </a:r>
          </a:p>
          <a:p>
            <a:pPr marL="361451" indent="-385763"/>
            <a:endParaRPr lang="en-US" altLang="en-US" sz="1350" dirty="0">
              <a:ea typeface="ＭＳ Ｐゴシック" charset="-128"/>
            </a:endParaRPr>
          </a:p>
          <a:p>
            <a:pPr marL="361451" indent="-385763"/>
            <a:endParaRPr lang="en-US" altLang="en-US" sz="1350" dirty="0">
              <a:ea typeface="ＭＳ Ｐゴシック" charset="-128"/>
            </a:endParaRPr>
          </a:p>
          <a:p>
            <a:pPr marL="361451" indent="-385763"/>
            <a:endParaRPr lang="en-US" altLang="en-US" sz="1350" dirty="0">
              <a:ea typeface="ＭＳ Ｐゴシック" charset="-128"/>
            </a:endParaRPr>
          </a:p>
          <a:p>
            <a:pPr marL="361451" indent="-385763"/>
            <a:endParaRPr lang="en-US" altLang="en-US" sz="1350" dirty="0">
              <a:ea typeface="ＭＳ Ｐゴシック" charset="-128"/>
            </a:endParaRPr>
          </a:p>
          <a:p>
            <a:pPr marL="685800" lvl="1" indent="-385763">
              <a:buFont typeface="Arial" charset="0"/>
              <a:buChar char="•"/>
            </a:pPr>
            <a:endParaRPr lang="en-US" altLang="en-US" sz="1350" dirty="0">
              <a:ea typeface="ＭＳ Ｐゴシック" charset="-128"/>
            </a:endParaRPr>
          </a:p>
          <a:p>
            <a:pPr marL="685800" lvl="1" indent="-385763">
              <a:buFont typeface="Arial" charset="0"/>
              <a:buChar char="•"/>
            </a:pPr>
            <a:endParaRPr lang="en-US" altLang="en-US" sz="1350" dirty="0">
              <a:ea typeface="ＭＳ Ｐゴシック" charset="-128"/>
            </a:endParaRPr>
          </a:p>
          <a:p>
            <a:pPr marL="685800" lvl="1" indent="-385763">
              <a:buFont typeface="Arial" charset="0"/>
              <a:buChar char="•"/>
            </a:pPr>
            <a:endParaRPr lang="en-US" altLang="en-US" sz="1350" dirty="0">
              <a:ea typeface="ＭＳ Ｐゴシック" charset="-128"/>
            </a:endParaRPr>
          </a:p>
          <a:p>
            <a:pPr marL="324349" lvl="1" indent="0">
              <a:buNone/>
            </a:pPr>
            <a:endParaRPr lang="en-US" sz="1350" dirty="0"/>
          </a:p>
        </p:txBody>
      </p:sp>
      <p:grpSp>
        <p:nvGrpSpPr>
          <p:cNvPr id="10" name="Group 9"/>
          <p:cNvGrpSpPr/>
          <p:nvPr/>
        </p:nvGrpSpPr>
        <p:grpSpPr>
          <a:xfrm>
            <a:off x="411694" y="3709059"/>
            <a:ext cx="4324996" cy="3148941"/>
            <a:chOff x="1965987" y="1038843"/>
            <a:chExt cx="4964900" cy="4265529"/>
          </a:xfrm>
        </p:grpSpPr>
        <p:pic>
          <p:nvPicPr>
            <p:cNvPr id="11" name="Picture 10" descr="ENDF_workflow_cartoon.pdf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57" r="30660"/>
            <a:stretch/>
          </p:blipFill>
          <p:spPr>
            <a:xfrm>
              <a:off x="1965987" y="1038843"/>
              <a:ext cx="4430744" cy="4265529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 bwMode="auto">
            <a:xfrm>
              <a:off x="6348339" y="1166808"/>
              <a:ext cx="582548" cy="0"/>
            </a:xfrm>
            <a:prstGeom prst="line">
              <a:avLst/>
            </a:prstGeom>
            <a:solidFill>
              <a:srgbClr val="4F81BD"/>
            </a:solidFill>
            <a:ln w="114300" cap="flat" cmpd="sng" algn="ctr">
              <a:solidFill>
                <a:srgbClr val="52575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H="1">
              <a:off x="6846087" y="1161917"/>
              <a:ext cx="30207" cy="3304542"/>
            </a:xfrm>
            <a:prstGeom prst="line">
              <a:avLst/>
            </a:prstGeom>
            <a:solidFill>
              <a:srgbClr val="4F81BD"/>
            </a:solidFill>
            <a:ln w="114300" cap="flat" cmpd="sng" algn="ctr">
              <a:solidFill>
                <a:srgbClr val="52575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6325643" y="4477966"/>
              <a:ext cx="577789" cy="0"/>
            </a:xfrm>
            <a:prstGeom prst="line">
              <a:avLst/>
            </a:prstGeom>
            <a:solidFill>
              <a:srgbClr val="4F81BD"/>
            </a:solidFill>
            <a:ln w="114300" cap="flat" cmpd="sng" algn="ctr">
              <a:solidFill>
                <a:srgbClr val="52575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Rectangle 1"/>
          <p:cNvSpPr/>
          <p:nvPr/>
        </p:nvSpPr>
        <p:spPr>
          <a:xfrm>
            <a:off x="4964111" y="4329410"/>
            <a:ext cx="6612823" cy="1895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64">
              <a:spcBef>
                <a:spcPct val="20000"/>
              </a:spcBef>
              <a:buSzPct val="100000"/>
            </a:pPr>
            <a:r>
              <a:rPr lang="en-US" altLang="en-US" sz="2000" b="1" kern="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Benchmark development </a:t>
            </a:r>
          </a:p>
          <a:p>
            <a:pPr marL="214313" indent="-214313" defTabSz="685864"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en-US" altLang="en-US" kern="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Benchmarks are needed for problems relevant to nonproliferation to validate and test nuclear data and to identify deficiencies</a:t>
            </a:r>
          </a:p>
          <a:p>
            <a:pPr marL="214313" indent="-214313" defTabSz="685864"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en-US" altLang="en-US" kern="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All workshop topic areas pointed to the need for benchmark experiments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904" y="281681"/>
            <a:ext cx="4162696" cy="273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523" y="3124603"/>
            <a:ext cx="3224361" cy="96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36690" y="6537473"/>
            <a:ext cx="113845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Tim Hallman, NDREW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49D17F7-7990-424E-B01B-C6B0DABE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NDREW Session Summary</a:t>
            </a:r>
          </a:p>
        </p:txBody>
      </p:sp>
    </p:spTree>
    <p:extLst>
      <p:ext uri="{BB962C8B-B14F-4D97-AF65-F5344CB8AC3E}">
        <p14:creationId xmlns:p14="http://schemas.microsoft.com/office/powerpoint/2010/main" val="2815129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B0C5-154A-4F54-9335-AFE7C7E2B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11" y="139016"/>
            <a:ext cx="11515053" cy="923330"/>
          </a:xfrm>
        </p:spPr>
        <p:txBody>
          <a:bodyPr/>
          <a:lstStyle/>
          <a:p>
            <a:r>
              <a:rPr lang="en-US" sz="2800" dirty="0"/>
              <a:t>Workshop for Applied Nuclear Data Activities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BEFD0-AF5F-4541-ABCF-D49F6A1CD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11" y="985309"/>
            <a:ext cx="7440933" cy="4195415"/>
          </a:xfrm>
        </p:spPr>
        <p:txBody>
          <a:bodyPr/>
          <a:lstStyle/>
          <a:p>
            <a:r>
              <a:rPr lang="en-US" dirty="0"/>
              <a:t>January 22 – 24, 2019</a:t>
            </a:r>
          </a:p>
          <a:p>
            <a:r>
              <a:rPr lang="en-US" dirty="0"/>
              <a:t>George Washington University, Washington, DC</a:t>
            </a:r>
          </a:p>
          <a:p>
            <a:r>
              <a:rPr lang="en-US" dirty="0"/>
              <a:t>Program focus on:</a:t>
            </a:r>
          </a:p>
          <a:p>
            <a:pPr lvl="1"/>
            <a:r>
              <a:rPr lang="en-US" dirty="0"/>
              <a:t>Nuclear Energy</a:t>
            </a:r>
          </a:p>
          <a:p>
            <a:pPr lvl="1"/>
            <a:r>
              <a:rPr lang="en-US" dirty="0"/>
              <a:t>Materials Damage</a:t>
            </a:r>
          </a:p>
          <a:p>
            <a:pPr lvl="1"/>
            <a:r>
              <a:rPr lang="en-US" dirty="0"/>
              <a:t>Isotope Production</a:t>
            </a:r>
          </a:p>
          <a:p>
            <a:pPr lvl="1"/>
            <a:r>
              <a:rPr lang="en-US" dirty="0"/>
              <a:t>Atomic Data</a:t>
            </a:r>
          </a:p>
          <a:p>
            <a:pPr lvl="1"/>
            <a:r>
              <a:rPr lang="en-US" dirty="0"/>
              <a:t>Safeguards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n,x</a:t>
            </a:r>
            <a:r>
              <a:rPr lang="en-US" dirty="0"/>
              <a:t>) reactions</a:t>
            </a:r>
          </a:p>
          <a:p>
            <a:r>
              <a:rPr lang="en-US" dirty="0"/>
              <a:t>Review of NDIWG FOA funded projects</a:t>
            </a:r>
          </a:p>
          <a:p>
            <a:r>
              <a:rPr lang="en-US" dirty="0"/>
              <a:t>Program updates by program managers</a:t>
            </a:r>
          </a:p>
          <a:p>
            <a:pPr lvl="1"/>
            <a:endParaRPr lang="en-US" dirty="0"/>
          </a:p>
          <a:p>
            <a:endParaRPr lang="en-US" baseline="300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E87F47-E24B-490B-B926-A9559FD3F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789" y="600681"/>
            <a:ext cx="4419300" cy="620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87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973" y="708912"/>
            <a:ext cx="5173858" cy="397764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b="1" dirty="0">
                <a:ea typeface="ＭＳ Ｐゴシック" charset="-128"/>
              </a:rPr>
              <a:t>Data processing and transport code needs</a:t>
            </a:r>
          </a:p>
          <a:p>
            <a:pPr marL="196454" indent="-153591"/>
            <a:r>
              <a:rPr lang="en-US" altLang="en-US" sz="1800" dirty="0">
                <a:ea typeface="ＭＳ Ｐゴシック" charset="-128"/>
              </a:rPr>
              <a:t>Even if good quality data are available in ENDF, there are cases where the evaluation codes, data processing codes, or transport models cannot support the data</a:t>
            </a:r>
          </a:p>
          <a:p>
            <a:pPr marL="196454" indent="-153591"/>
            <a:r>
              <a:rPr lang="en-US" altLang="en-US" sz="1800" dirty="0">
                <a:ea typeface="ＭＳ Ｐゴシック" charset="-128"/>
              </a:rPr>
              <a:t>Code development will be required to support individual nuclear data projects</a:t>
            </a:r>
          </a:p>
          <a:p>
            <a:pPr marL="324349" lvl="1" indent="0">
              <a:buNone/>
            </a:pPr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5481079" y="4219370"/>
            <a:ext cx="6009262" cy="222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64">
              <a:spcBef>
                <a:spcPct val="20000"/>
              </a:spcBef>
              <a:buSzPct val="100000"/>
            </a:pPr>
            <a:r>
              <a:rPr lang="en-US" altLang="en-US" sz="2000" b="1" kern="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Actinide cross sections</a:t>
            </a:r>
          </a:p>
          <a:p>
            <a:pPr marL="196454" indent="-153591" defTabSz="685864"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en-US" altLang="en-US" dirty="0">
                <a:latin typeface="Arial" pitchFamily="34" charset="0"/>
                <a:ea typeface="ＭＳ Ｐゴシック" charset="-128"/>
                <a:cs typeface="Arial" pitchFamily="34" charset="0"/>
              </a:rPr>
              <a:t>The actinide “network” contains many short-lived actinides that are difficult to measure</a:t>
            </a:r>
          </a:p>
          <a:p>
            <a:pPr marL="196454" indent="-153591" defTabSz="685864"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en-US" altLang="en-US" dirty="0">
                <a:latin typeface="Arial" pitchFamily="34" charset="0"/>
                <a:ea typeface="ＭＳ Ｐゴシック" charset="-128"/>
                <a:cs typeface="Arial" pitchFamily="34" charset="0"/>
              </a:rPr>
              <a:t>Solution requires decay data, theoretical models and experiments</a:t>
            </a:r>
          </a:p>
          <a:p>
            <a:pPr marL="196454" indent="-153591" defTabSz="685864"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en-US" altLang="en-US" dirty="0">
                <a:latin typeface="Arial" pitchFamily="34" charset="0"/>
                <a:ea typeface="ＭＳ Ｐゴシック" charset="-128"/>
                <a:cs typeface="Arial" pitchFamily="34" charset="0"/>
              </a:rPr>
              <a:t>Measure well the long-lived isotopes to bound the solution of the short-lived isotopes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22" y="3303720"/>
            <a:ext cx="4754738" cy="331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702" y="461261"/>
            <a:ext cx="6282074" cy="296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224113" y="6521977"/>
            <a:ext cx="114807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Susan Hogle, NDREW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24080" y="3911891"/>
            <a:ext cx="118654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Teresa Bailey, NDREW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3C64F9-4A2B-4610-AE85-CCABDC2FB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NDREW Session Summary</a:t>
            </a:r>
          </a:p>
        </p:txBody>
      </p:sp>
    </p:spTree>
    <p:extLst>
      <p:ext uri="{BB962C8B-B14F-4D97-AF65-F5344CB8AC3E}">
        <p14:creationId xmlns:p14="http://schemas.microsoft.com/office/powerpoint/2010/main" val="2220756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8CFC2-6770-4DB3-B828-982F406B4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CFCCF-EBC4-41BB-98C6-436A31377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650" y="952168"/>
            <a:ext cx="10212647" cy="5306864"/>
          </a:xfrm>
        </p:spPr>
        <p:txBody>
          <a:bodyPr/>
          <a:lstStyle/>
          <a:p>
            <a:pPr marL="385763" indent="-385763"/>
            <a:r>
              <a:rPr lang="en-US" altLang="en-US" dirty="0">
                <a:ea typeface="ＭＳ Ｐゴシック" charset="-128"/>
              </a:rPr>
              <a:t>Annual NDIWG FOA is anticipated </a:t>
            </a:r>
          </a:p>
          <a:p>
            <a:pPr marL="385763" indent="-385763"/>
            <a:r>
              <a:rPr lang="en-US" altLang="en-US" dirty="0">
                <a:ea typeface="ＭＳ Ｐゴシック" charset="-128"/>
              </a:rPr>
              <a:t>Annual Workshop will provide input for the FOA</a:t>
            </a:r>
            <a:endParaRPr lang="en-US" altLang="en-US" sz="1400" dirty="0">
              <a:ea typeface="ＭＳ Ｐゴシック" charset="-128"/>
            </a:endParaRPr>
          </a:p>
          <a:p>
            <a:pPr marL="385763" indent="-385763"/>
            <a:r>
              <a:rPr lang="en-US" altLang="en-US" dirty="0">
                <a:ea typeface="ＭＳ Ｐゴシック" charset="-128"/>
              </a:rPr>
              <a:t>Challenges:</a:t>
            </a:r>
          </a:p>
          <a:p>
            <a:pPr marL="615111" lvl="1" indent="-385763">
              <a:buFont typeface="Arial" charset="0"/>
              <a:buChar char="•"/>
            </a:pPr>
            <a:r>
              <a:rPr lang="en-US" altLang="en-US" dirty="0">
                <a:ea typeface="ＭＳ Ｐゴシック" charset="-128"/>
              </a:rPr>
              <a:t>Prioritizing nuclear data needs when many are deemed necessary</a:t>
            </a:r>
          </a:p>
          <a:p>
            <a:pPr marL="615111" lvl="1" indent="-385763">
              <a:buFont typeface="Arial" charset="0"/>
              <a:buChar char="•"/>
            </a:pPr>
            <a:r>
              <a:rPr lang="en-US" altLang="en-US" dirty="0">
                <a:ea typeface="ＭＳ Ｐゴシック" charset="-128"/>
              </a:rPr>
              <a:t>Deconflicting between programs and international efforts</a:t>
            </a:r>
          </a:p>
          <a:p>
            <a:pPr marL="615111" lvl="1" indent="-385763">
              <a:buFont typeface="Arial" charset="0"/>
              <a:buChar char="•"/>
            </a:pPr>
            <a:r>
              <a:rPr lang="en-US" altLang="en-US" dirty="0">
                <a:ea typeface="ＭＳ Ｐゴシック" charset="-128"/>
              </a:rPr>
              <a:t>Staying </a:t>
            </a: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mission-centric</a:t>
            </a:r>
            <a:r>
              <a:rPr lang="en-US" altLang="en-US" dirty="0">
                <a:ea typeface="ＭＳ Ｐゴシック" charset="-128"/>
              </a:rPr>
              <a:t>; ensuring that recommended work is relevant and necessary</a:t>
            </a:r>
          </a:p>
          <a:p>
            <a:pPr marL="615111" lvl="1" indent="-385763">
              <a:buFont typeface="Arial" charset="0"/>
              <a:buChar char="•"/>
            </a:pPr>
            <a:r>
              <a:rPr lang="en-US" altLang="en-US" dirty="0">
                <a:ea typeface="ＭＳ Ｐゴシック" charset="-128"/>
              </a:rPr>
              <a:t>Avoiding entropy by demonstrating </a:t>
            </a: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mission impact</a:t>
            </a:r>
          </a:p>
          <a:p>
            <a:pPr marL="229348" lvl="1" indent="0">
              <a:buNone/>
            </a:pPr>
            <a:endParaRPr lang="en-US" altLang="en-US" sz="12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6984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6" y="3"/>
            <a:ext cx="9143999" cy="648927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What WANDA offers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3640" y="739619"/>
            <a:ext cx="8744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A venue to encourage communication between consumers and providers of nuclear data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A place to hear from PMs about their vision for their programs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A place to form new collaborations that ensure that data needs are addressed in an end-to-end fashion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5414" y="5212802"/>
            <a:ext cx="8744726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The goal is a roadmap/plan for multiple sponsors to address nuclear data needs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925104" y="4147202"/>
            <a:ext cx="1896766" cy="914400"/>
            <a:chOff x="1401104" y="4147202"/>
            <a:chExt cx="1896766" cy="914400"/>
          </a:xfrm>
        </p:grpSpPr>
        <p:sp>
          <p:nvSpPr>
            <p:cNvPr id="7" name="Right Arrow 6"/>
            <p:cNvSpPr/>
            <p:nvPr/>
          </p:nvSpPr>
          <p:spPr>
            <a:xfrm>
              <a:off x="1401104" y="4331556"/>
              <a:ext cx="518324" cy="48669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04680" y="4147202"/>
              <a:ext cx="1393190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Compila-tion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813964" y="4158734"/>
            <a:ext cx="1911514" cy="914400"/>
            <a:chOff x="3289964" y="4158734"/>
            <a:chExt cx="1911514" cy="914400"/>
          </a:xfrm>
        </p:grpSpPr>
        <p:sp>
          <p:nvSpPr>
            <p:cNvPr id="9" name="Right Arrow 8"/>
            <p:cNvSpPr/>
            <p:nvPr/>
          </p:nvSpPr>
          <p:spPr>
            <a:xfrm>
              <a:off x="3289964" y="4361054"/>
              <a:ext cx="518324" cy="48669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08288" y="4158734"/>
              <a:ext cx="1393190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Evalua-tion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702825" y="4147202"/>
            <a:ext cx="1931955" cy="914400"/>
            <a:chOff x="5178824" y="4147202"/>
            <a:chExt cx="1931955" cy="914400"/>
          </a:xfrm>
        </p:grpSpPr>
        <p:sp>
          <p:nvSpPr>
            <p:cNvPr id="11" name="Right Arrow 10"/>
            <p:cNvSpPr/>
            <p:nvPr/>
          </p:nvSpPr>
          <p:spPr>
            <a:xfrm>
              <a:off x="5178824" y="4372586"/>
              <a:ext cx="518324" cy="48669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17589" y="4147202"/>
              <a:ext cx="1393190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Process-ing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640560" y="4189365"/>
            <a:ext cx="1903521" cy="914400"/>
            <a:chOff x="7116559" y="4189365"/>
            <a:chExt cx="1903521" cy="914400"/>
          </a:xfrm>
        </p:grpSpPr>
        <p:sp>
          <p:nvSpPr>
            <p:cNvPr id="15" name="Right Arrow 14"/>
            <p:cNvSpPr/>
            <p:nvPr/>
          </p:nvSpPr>
          <p:spPr>
            <a:xfrm>
              <a:off x="7116559" y="4361054"/>
              <a:ext cx="518324" cy="48669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626890" y="4189365"/>
              <a:ext cx="1393190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Dissem-ination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5332288" y="2973687"/>
            <a:ext cx="139319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Identified Need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31913" y="3261280"/>
            <a:ext cx="3785714" cy="1770824"/>
            <a:chOff x="7913" y="3261280"/>
            <a:chExt cx="3785714" cy="1770824"/>
          </a:xfrm>
        </p:grpSpPr>
        <p:sp>
          <p:nvSpPr>
            <p:cNvPr id="4" name="Rectangle 3"/>
            <p:cNvSpPr/>
            <p:nvPr/>
          </p:nvSpPr>
          <p:spPr>
            <a:xfrm>
              <a:off x="7913" y="4117704"/>
              <a:ext cx="1393190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Measure-ment</a:t>
              </a:r>
            </a:p>
          </p:txBody>
        </p:sp>
        <p:sp>
          <p:nvSpPr>
            <p:cNvPr id="20" name="Bent-Up Arrow 19"/>
            <p:cNvSpPr/>
            <p:nvPr/>
          </p:nvSpPr>
          <p:spPr>
            <a:xfrm rot="10800000">
              <a:off x="481273" y="3261280"/>
              <a:ext cx="3312354" cy="874390"/>
            </a:xfrm>
            <a:prstGeom prst="bent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Bent-Up Arrow 21"/>
          <p:cNvSpPr/>
          <p:nvPr/>
        </p:nvSpPr>
        <p:spPr>
          <a:xfrm rot="16200000">
            <a:off x="7834567" y="2034002"/>
            <a:ext cx="1030307" cy="3219158"/>
          </a:xfrm>
          <a:prstGeom prst="bentUpArrow">
            <a:avLst>
              <a:gd name="adj1" fmla="val 25000"/>
              <a:gd name="adj2" fmla="val 27892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500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982910"/>
              </p:ext>
            </p:extLst>
          </p:nvPr>
        </p:nvGraphicFramePr>
        <p:xfrm>
          <a:off x="0" y="208344"/>
          <a:ext cx="13135430" cy="9120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1931">
                  <a:extLst>
                    <a:ext uri="{9D8B030D-6E8A-4147-A177-3AD203B41FA5}">
                      <a16:colId xmlns:a16="http://schemas.microsoft.com/office/drawing/2014/main" val="2458984854"/>
                    </a:ext>
                  </a:extLst>
                </a:gridCol>
                <a:gridCol w="2113746">
                  <a:extLst>
                    <a:ext uri="{9D8B030D-6E8A-4147-A177-3AD203B41FA5}">
                      <a16:colId xmlns:a16="http://schemas.microsoft.com/office/drawing/2014/main" val="3134787764"/>
                    </a:ext>
                  </a:extLst>
                </a:gridCol>
                <a:gridCol w="3788952">
                  <a:extLst>
                    <a:ext uri="{9D8B030D-6E8A-4147-A177-3AD203B41FA5}">
                      <a16:colId xmlns:a16="http://schemas.microsoft.com/office/drawing/2014/main" val="1773051266"/>
                    </a:ext>
                  </a:extLst>
                </a:gridCol>
                <a:gridCol w="2677432">
                  <a:extLst>
                    <a:ext uri="{9D8B030D-6E8A-4147-A177-3AD203B41FA5}">
                      <a16:colId xmlns:a16="http://schemas.microsoft.com/office/drawing/2014/main" val="2394817569"/>
                    </a:ext>
                  </a:extLst>
                </a:gridCol>
                <a:gridCol w="1183369">
                  <a:extLst>
                    <a:ext uri="{9D8B030D-6E8A-4147-A177-3AD203B41FA5}">
                      <a16:colId xmlns:a16="http://schemas.microsoft.com/office/drawing/2014/main" val="1204758382"/>
                    </a:ext>
                  </a:extLst>
                </a:gridCol>
              </a:tblGrid>
              <a:tr h="4320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Partners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Program Manager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Program Area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NDWG</a:t>
                      </a:r>
                      <a:r>
                        <a:rPr lang="en-US" sz="18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Member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1912594692"/>
                  </a:ext>
                </a:extLst>
              </a:tr>
              <a:tr h="675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NNSA/DNN R&amp;D</a:t>
                      </a: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Donny Hornback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Proliferation Detection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Catherine  Romano   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Candido</a:t>
                      </a:r>
                      <a:r>
                        <a:rPr lang="en-US" sz="18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Pereira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ORNL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ANL</a:t>
                      </a: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1017437219"/>
                  </a:ext>
                </a:extLst>
              </a:tr>
              <a:tr h="675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DOE/SC/Nuclear</a:t>
                      </a:r>
                      <a:r>
                        <a:rPr lang="en-US" sz="1800" baseline="0" dirty="0">
                          <a:effectLst/>
                          <a:latin typeface="+mn-lt"/>
                        </a:rPr>
                        <a:t> Physics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Tim Hallman </a:t>
                      </a: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Nuclear Physics/Nuclear Data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Lee Bernstein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Dave Brown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LLNL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BNL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3499899549"/>
                  </a:ext>
                </a:extLst>
              </a:tr>
              <a:tr h="5125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NNSA/DNN R&amp;D</a:t>
                      </a: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Tim Ashenfelter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Forensics / Post Det.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Todd Bredeweg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Jason Burke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LANL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LLNL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2498240162"/>
                  </a:ext>
                </a:extLst>
              </a:tr>
              <a:tr h="4739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NNSA/NCSP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Angela Chambers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Criticality Safety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Mike Zerkle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LANL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1416041009"/>
                  </a:ext>
                </a:extLst>
              </a:tr>
              <a:tr h="5125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NNSA/Defense</a:t>
                      </a:r>
                      <a:r>
                        <a:rPr lang="en-US" sz="1800" baseline="0" dirty="0">
                          <a:effectLst/>
                          <a:latin typeface="+mn-lt"/>
                        </a:rPr>
                        <a:t> Prog.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Ralph Schneider 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Bill Rhodes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Research and Development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Teresa Bailey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LLNL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818478334"/>
                  </a:ext>
                </a:extLst>
              </a:tr>
              <a:tr h="4739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NNSA/Defense</a:t>
                      </a:r>
                      <a:r>
                        <a:rPr lang="en-US" sz="1800" baseline="0" dirty="0">
                          <a:effectLst/>
                          <a:latin typeface="+mn-lt"/>
                        </a:rPr>
                        <a:t> Prog.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Jim Peltz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Physics and Engineering Models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Bob Little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LANL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3016073661"/>
                  </a:ext>
                </a:extLst>
              </a:tr>
              <a:tr h="4739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DOE/Nuclear</a:t>
                      </a:r>
                      <a:r>
                        <a:rPr lang="en-US" sz="1800" baseline="0" dirty="0">
                          <a:effectLst/>
                          <a:latin typeface="+mn-lt"/>
                        </a:rPr>
                        <a:t> Energy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David Henderson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Nuclear Energy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Brad Rearden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ORNL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2481747005"/>
                  </a:ext>
                </a:extLst>
              </a:tr>
              <a:tr h="359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DNDO /Forensics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Jeff Morrison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Forensics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Richard Essex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NIST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1050426681"/>
                  </a:ext>
                </a:extLst>
              </a:tr>
              <a:tr h="5125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NNSA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/Forensics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Tom Black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Steve Goldberg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Nuclear Technical Forensics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Bob Rundberg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LANL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1470566755"/>
                  </a:ext>
                </a:extLst>
              </a:tr>
              <a:tr h="665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DOE/SC/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Isotope Office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Jehanne Gillo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Ethan Balkin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Isotope Production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Meiring Nortier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LANL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768208686"/>
                  </a:ext>
                </a:extLst>
              </a:tr>
              <a:tr h="5125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NNSA/Nuclear Safeguards and Security</a:t>
                      </a: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Arden Dougan</a:t>
                      </a: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Safeguards Technology</a:t>
                      </a: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Sean Stave</a:t>
                      </a: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ORNL</a:t>
                      </a: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9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NNSA/DNN R&amp;D</a:t>
                      </a: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Chris Ramos</a:t>
                      </a: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Safeguards</a:t>
                      </a: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Chris</a:t>
                      </a:r>
                      <a:r>
                        <a:rPr lang="en-US" sz="18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Pickett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ORNL</a:t>
                      </a: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75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Additional Expert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Contributors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Mark Chadwick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Patrick Talou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Alejandro Sonzogni</a:t>
                      </a:r>
                    </a:p>
                  </a:txBody>
                  <a:tcPr marL="38764" marR="38764" marT="48539" marB="4853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LANL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LANL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BNL</a:t>
                      </a:r>
                    </a:p>
                  </a:txBody>
                  <a:tcPr marL="38764" marR="38764" marT="48539" marB="48539" anchor="ctr"/>
                </a:tc>
                <a:extLst>
                  <a:ext uri="{0D108BD9-81ED-4DB2-BD59-A6C34878D82A}">
                    <a16:rowId xmlns:a16="http://schemas.microsoft.com/office/drawing/2014/main" val="355175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78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12"/>
    </mc:Choice>
    <mc:Fallback xmlns="">
      <p:transition spd="slow" advTm="7001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411126" y="3975053"/>
            <a:ext cx="11667460" cy="8844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1372" y="1788892"/>
            <a:ext cx="1338146" cy="83099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Helvetica Light"/>
                <a:cs typeface="Helvetica Light"/>
              </a:rPr>
              <a:t>USNDP Review (</a:t>
            </a:r>
            <a:r>
              <a:rPr lang="en-US" sz="2000" dirty="0">
                <a:solidFill>
                  <a:prstClr val="white"/>
                </a:solidFill>
                <a:latin typeface="Helvetica Light"/>
                <a:cs typeface="Helvetica Light"/>
              </a:rPr>
              <a:t>7/14</a:t>
            </a:r>
            <a:r>
              <a:rPr lang="en-US" sz="1400" dirty="0">
                <a:solidFill>
                  <a:prstClr val="white"/>
                </a:solidFill>
                <a:latin typeface="Helvetica Light"/>
                <a:cs typeface="Helvetica Light"/>
              </a:rPr>
              <a:t>)</a:t>
            </a:r>
          </a:p>
        </p:txBody>
      </p:sp>
      <p:sp>
        <p:nvSpPr>
          <p:cNvPr id="9" name="Oval 8"/>
          <p:cNvSpPr/>
          <p:nvPr/>
        </p:nvSpPr>
        <p:spPr>
          <a:xfrm>
            <a:off x="1336003" y="3948313"/>
            <a:ext cx="101325" cy="101325"/>
          </a:xfrm>
          <a:prstGeom prst="ellipse">
            <a:avLst/>
          </a:prstGeom>
          <a:solidFill>
            <a:srgbClr val="95373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973115" y="3979557"/>
            <a:ext cx="101325" cy="101325"/>
          </a:xfrm>
          <a:prstGeom prst="ellipse">
            <a:avLst/>
          </a:prstGeom>
          <a:solidFill>
            <a:srgbClr val="215968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03754" y="4003617"/>
            <a:ext cx="101325" cy="101325"/>
          </a:xfrm>
          <a:prstGeom prst="ellipse">
            <a:avLst/>
          </a:prstGeom>
          <a:solidFill>
            <a:srgbClr val="5F4A7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30733" y="3943079"/>
            <a:ext cx="101325" cy="101325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Oval 17"/>
          <p:cNvSpPr/>
          <p:nvPr/>
        </p:nvSpPr>
        <p:spPr>
          <a:xfrm flipH="1">
            <a:off x="3571957" y="3968417"/>
            <a:ext cx="45719" cy="69908"/>
          </a:xfrm>
          <a:prstGeom prst="ellipse">
            <a:avLst/>
          </a:prstGeom>
          <a:solidFill>
            <a:srgbClr val="355B8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546394" y="3936274"/>
            <a:ext cx="101325" cy="101325"/>
          </a:xfrm>
          <a:prstGeom prst="ellipse">
            <a:avLst/>
          </a:prstGeom>
          <a:solidFill>
            <a:srgbClr val="215968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22" name="Straight Connector 21"/>
          <p:cNvCxnSpPr>
            <a:cxnSpLocks/>
            <a:endCxn id="8" idx="2"/>
          </p:cNvCxnSpPr>
          <p:nvPr/>
        </p:nvCxnSpPr>
        <p:spPr>
          <a:xfrm flipV="1">
            <a:off x="1394338" y="2619889"/>
            <a:ext cx="26107" cy="1336004"/>
          </a:xfrm>
          <a:prstGeom prst="line">
            <a:avLst/>
          </a:prstGeom>
          <a:ln w="28575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rame 24"/>
          <p:cNvSpPr/>
          <p:nvPr/>
        </p:nvSpPr>
        <p:spPr>
          <a:xfrm>
            <a:off x="411126" y="4273694"/>
            <a:ext cx="2223710" cy="959562"/>
          </a:xfrm>
          <a:prstGeom prst="frame">
            <a:avLst>
              <a:gd name="adj1" fmla="val 6250"/>
            </a:avLst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Nuclear Data Needs and Capabilities for Applications (NDNCA) Workshop (5/15</a:t>
            </a:r>
            <a:r>
              <a:rPr lang="en-US" sz="1050" dirty="0">
                <a:solidFill>
                  <a:prstClr val="black"/>
                </a:solidFill>
                <a:latin typeface="Helvetica Light"/>
                <a:cs typeface="Helvetica Light"/>
              </a:rPr>
              <a:t>)</a:t>
            </a:r>
            <a:endParaRPr lang="en-US" sz="12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sp>
        <p:nvSpPr>
          <p:cNvPr id="26" name="Frame 25"/>
          <p:cNvSpPr/>
          <p:nvPr/>
        </p:nvSpPr>
        <p:spPr>
          <a:xfrm>
            <a:off x="2310668" y="974222"/>
            <a:ext cx="1527543" cy="902624"/>
          </a:xfrm>
          <a:prstGeom prst="frame">
            <a:avLst>
              <a:gd name="adj1" fmla="val 5247"/>
            </a:avLst>
          </a:prstGeom>
          <a:solidFill>
            <a:srgbClr val="0070C0"/>
          </a:solidFill>
          <a:ln w="25400">
            <a:solidFill>
              <a:srgbClr val="007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NDNCA whitepaper release (10/15)</a:t>
            </a:r>
            <a:endParaRPr lang="en-US" sz="11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sp>
        <p:nvSpPr>
          <p:cNvPr id="28" name="Frame 27"/>
          <p:cNvSpPr/>
          <p:nvPr/>
        </p:nvSpPr>
        <p:spPr>
          <a:xfrm>
            <a:off x="3258516" y="2308542"/>
            <a:ext cx="2222628" cy="1078839"/>
          </a:xfrm>
          <a:prstGeom prst="frame">
            <a:avLst>
              <a:gd name="adj1" fmla="val 6250"/>
            </a:avLst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Nuclear Data Exchange Meeting presentations to program managers (4/16)</a:t>
            </a:r>
            <a:endParaRPr lang="en-US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cxnSp>
        <p:nvCxnSpPr>
          <p:cNvPr id="30" name="Straight Connector 29"/>
          <p:cNvCxnSpPr>
            <a:cxnSpLocks/>
            <a:endCxn id="72" idx="2"/>
          </p:cNvCxnSpPr>
          <p:nvPr/>
        </p:nvCxnSpPr>
        <p:spPr>
          <a:xfrm flipH="1" flipV="1">
            <a:off x="5595401" y="2003886"/>
            <a:ext cx="1656" cy="1932146"/>
          </a:xfrm>
          <a:prstGeom prst="line">
            <a:avLst/>
          </a:prstGeom>
          <a:ln w="28575" cmpd="sng">
            <a:solidFill>
              <a:srgbClr val="21596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  <a:stCxn id="13" idx="0"/>
            <a:endCxn id="26" idx="2"/>
          </p:cNvCxnSpPr>
          <p:nvPr/>
        </p:nvCxnSpPr>
        <p:spPr>
          <a:xfrm flipV="1">
            <a:off x="3023778" y="1876846"/>
            <a:ext cx="50662" cy="2102711"/>
          </a:xfrm>
          <a:prstGeom prst="line">
            <a:avLst/>
          </a:prstGeom>
          <a:ln w="28575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 flipV="1">
            <a:off x="1744605" y="4074541"/>
            <a:ext cx="9811" cy="208516"/>
          </a:xfrm>
          <a:prstGeom prst="line">
            <a:avLst/>
          </a:prstGeom>
          <a:ln w="28575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Frame 62"/>
          <p:cNvSpPr/>
          <p:nvPr/>
        </p:nvSpPr>
        <p:spPr>
          <a:xfrm>
            <a:off x="2402162" y="5273284"/>
            <a:ext cx="2394764" cy="1213549"/>
          </a:xfrm>
          <a:prstGeom prst="frame">
            <a:avLst>
              <a:gd name="adj1" fmla="val 625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Nuclear Data Working Group 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DOE-NP, DOE-NE, NNSA, DTRA, DNDO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(11/15, 12/15, 2/16, 3/16)</a:t>
            </a:r>
            <a:endParaRPr lang="en-US" sz="11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cxnSp>
        <p:nvCxnSpPr>
          <p:cNvPr id="64" name="Straight Connector 63"/>
          <p:cNvCxnSpPr>
            <a:cxnSpLocks/>
            <a:stCxn id="63" idx="0"/>
          </p:cNvCxnSpPr>
          <p:nvPr/>
        </p:nvCxnSpPr>
        <p:spPr>
          <a:xfrm flipH="1" flipV="1">
            <a:off x="3582566" y="4010178"/>
            <a:ext cx="16978" cy="1263106"/>
          </a:xfrm>
          <a:prstGeom prst="line">
            <a:avLst/>
          </a:prstGeom>
          <a:ln w="28575" cmpd="sng">
            <a:solidFill>
              <a:srgbClr val="1E49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4386251" y="3327240"/>
            <a:ext cx="0" cy="704279"/>
          </a:xfrm>
          <a:prstGeom prst="line">
            <a:avLst/>
          </a:prstGeom>
          <a:ln w="28575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Frame 71"/>
          <p:cNvSpPr/>
          <p:nvPr/>
        </p:nvSpPr>
        <p:spPr>
          <a:xfrm>
            <a:off x="4644569" y="913993"/>
            <a:ext cx="1901663" cy="1089893"/>
          </a:xfrm>
          <a:prstGeom prst="frame">
            <a:avLst>
              <a:gd name="adj1" fmla="val 6250"/>
            </a:avLst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Nuclear Data Interagency Working Group (PMs) (6,/16)</a:t>
            </a:r>
            <a:endParaRPr lang="en-US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grpSp>
        <p:nvGrpSpPr>
          <p:cNvPr id="93" name="Group 92"/>
          <p:cNvGrpSpPr>
            <a:grpSpLocks noChangeAspect="1"/>
          </p:cNvGrpSpPr>
          <p:nvPr/>
        </p:nvGrpSpPr>
        <p:grpSpPr>
          <a:xfrm>
            <a:off x="4730617" y="4236424"/>
            <a:ext cx="1046385" cy="987497"/>
            <a:chOff x="768659" y="609599"/>
            <a:chExt cx="5791664" cy="5465727"/>
          </a:xfrm>
        </p:grpSpPr>
        <p:grpSp>
          <p:nvGrpSpPr>
            <p:cNvPr id="94" name="Group 93"/>
            <p:cNvGrpSpPr>
              <a:grpSpLocks noChangeAspect="1"/>
            </p:cNvGrpSpPr>
            <p:nvPr/>
          </p:nvGrpSpPr>
          <p:grpSpPr>
            <a:xfrm>
              <a:off x="768659" y="609599"/>
              <a:ext cx="5791664" cy="5465727"/>
              <a:chOff x="768659" y="609599"/>
              <a:chExt cx="5791664" cy="5465727"/>
            </a:xfrm>
          </p:grpSpPr>
          <p:pic>
            <p:nvPicPr>
              <p:cNvPr id="96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659" y="609599"/>
                <a:ext cx="5791664" cy="5465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Oval 96"/>
              <p:cNvSpPr/>
              <p:nvPr/>
            </p:nvSpPr>
            <p:spPr>
              <a:xfrm>
                <a:off x="2862702" y="2539005"/>
                <a:ext cx="1603578" cy="160691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95" name="Picture 4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997" y="2872888"/>
              <a:ext cx="180498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3" name="Oval 102"/>
          <p:cNvSpPr/>
          <p:nvPr/>
        </p:nvSpPr>
        <p:spPr>
          <a:xfrm>
            <a:off x="6593083" y="3948579"/>
            <a:ext cx="101325" cy="101325"/>
          </a:xfrm>
          <a:prstGeom prst="ellipse">
            <a:avLst/>
          </a:prstGeom>
          <a:solidFill>
            <a:srgbClr val="215968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1" name="Frame 70"/>
          <p:cNvSpPr/>
          <p:nvPr/>
        </p:nvSpPr>
        <p:spPr>
          <a:xfrm>
            <a:off x="5737372" y="2215040"/>
            <a:ext cx="1511681" cy="1335814"/>
          </a:xfrm>
          <a:prstGeom prst="frame">
            <a:avLst>
              <a:gd name="adj1" fmla="val 6250"/>
            </a:avLst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NDIWG FOA Released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NP, NE, IP, </a:t>
            </a:r>
            <a:b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</a:br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DNN R&amp;D, DNDO   (4/17)</a:t>
            </a:r>
            <a:endParaRPr lang="en-US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cxnSp>
        <p:nvCxnSpPr>
          <p:cNvPr id="73" name="Straight Connector 72"/>
          <p:cNvCxnSpPr>
            <a:cxnSpLocks/>
          </p:cNvCxnSpPr>
          <p:nvPr/>
        </p:nvCxnSpPr>
        <p:spPr>
          <a:xfrm flipV="1">
            <a:off x="6643744" y="3563969"/>
            <a:ext cx="1" cy="422968"/>
          </a:xfrm>
          <a:prstGeom prst="line">
            <a:avLst/>
          </a:prstGeom>
          <a:ln w="28575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138384" y="3956244"/>
            <a:ext cx="101325" cy="101325"/>
          </a:xfrm>
          <a:prstGeom prst="ellipse">
            <a:avLst/>
          </a:prstGeom>
          <a:solidFill>
            <a:srgbClr val="215968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4" name="Frame 53"/>
          <p:cNvSpPr/>
          <p:nvPr/>
        </p:nvSpPr>
        <p:spPr>
          <a:xfrm>
            <a:off x="5827921" y="4907042"/>
            <a:ext cx="2079504" cy="1305840"/>
          </a:xfrm>
          <a:prstGeom prst="frame">
            <a:avLst>
              <a:gd name="adj1" fmla="val 6250"/>
            </a:avLst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DNN R&amp;D Nuclear Data Roadmapping Workshop (NDREW) (01/23-25/18)</a:t>
            </a:r>
            <a:endParaRPr lang="en-US" sz="11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cxnSp>
        <p:nvCxnSpPr>
          <p:cNvPr id="55" name="Straight Connector 54"/>
          <p:cNvCxnSpPr>
            <a:cxnSpLocks/>
          </p:cNvCxnSpPr>
          <p:nvPr/>
        </p:nvCxnSpPr>
        <p:spPr>
          <a:xfrm flipV="1">
            <a:off x="7193748" y="4044405"/>
            <a:ext cx="0" cy="862637"/>
          </a:xfrm>
          <a:prstGeom prst="line">
            <a:avLst/>
          </a:prstGeom>
          <a:ln w="28575" cmpd="sng">
            <a:solidFill>
              <a:srgbClr val="1E49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AD6020D7-B49F-4936-8709-F22315F8E300}"/>
              </a:ext>
            </a:extLst>
          </p:cNvPr>
          <p:cNvSpPr/>
          <p:nvPr/>
        </p:nvSpPr>
        <p:spPr>
          <a:xfrm>
            <a:off x="8168680" y="3893716"/>
            <a:ext cx="123906" cy="113697"/>
          </a:xfrm>
          <a:prstGeom prst="ellipse">
            <a:avLst/>
          </a:prstGeom>
          <a:solidFill>
            <a:srgbClr val="215968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9" name="Frame 58">
            <a:extLst>
              <a:ext uri="{FF2B5EF4-FFF2-40B4-BE49-F238E27FC236}">
                <a16:creationId xmlns:a16="http://schemas.microsoft.com/office/drawing/2014/main" id="{6889CB59-8055-4315-87BC-3F4CD2010A8A}"/>
              </a:ext>
            </a:extLst>
          </p:cNvPr>
          <p:cNvSpPr/>
          <p:nvPr/>
        </p:nvSpPr>
        <p:spPr>
          <a:xfrm>
            <a:off x="7536429" y="2228156"/>
            <a:ext cx="1508369" cy="1335813"/>
          </a:xfrm>
          <a:prstGeom prst="frame">
            <a:avLst>
              <a:gd name="adj1" fmla="val 6250"/>
            </a:avLst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NDIWG FOA Released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NP, ASCR, NE,  </a:t>
            </a:r>
            <a:b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</a:br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DNN R&amp;D, DP   (3/18)</a:t>
            </a:r>
            <a:endParaRPr lang="en-US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474C030-6A65-4997-BFF1-B644CE672BE1}"/>
              </a:ext>
            </a:extLst>
          </p:cNvPr>
          <p:cNvCxnSpPr>
            <a:cxnSpLocks/>
          </p:cNvCxnSpPr>
          <p:nvPr/>
        </p:nvCxnSpPr>
        <p:spPr>
          <a:xfrm flipV="1">
            <a:off x="8214224" y="3563969"/>
            <a:ext cx="16174" cy="346398"/>
          </a:xfrm>
          <a:prstGeom prst="line">
            <a:avLst/>
          </a:prstGeom>
          <a:ln w="28575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48478F1D-82AD-40F9-8110-1F18033F216C}"/>
              </a:ext>
            </a:extLst>
          </p:cNvPr>
          <p:cNvSpPr/>
          <p:nvPr/>
        </p:nvSpPr>
        <p:spPr>
          <a:xfrm>
            <a:off x="8888550" y="3928894"/>
            <a:ext cx="101325" cy="101325"/>
          </a:xfrm>
          <a:prstGeom prst="ellipse">
            <a:avLst/>
          </a:prstGeom>
          <a:solidFill>
            <a:srgbClr val="215968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5" name="Frame 74">
            <a:extLst>
              <a:ext uri="{FF2B5EF4-FFF2-40B4-BE49-F238E27FC236}">
                <a16:creationId xmlns:a16="http://schemas.microsoft.com/office/drawing/2014/main" id="{006C1D85-BC42-4E1F-AA3E-3221967460D8}"/>
              </a:ext>
            </a:extLst>
          </p:cNvPr>
          <p:cNvSpPr/>
          <p:nvPr/>
        </p:nvSpPr>
        <p:spPr>
          <a:xfrm>
            <a:off x="8101820" y="4907042"/>
            <a:ext cx="1641342" cy="1032202"/>
          </a:xfrm>
          <a:prstGeom prst="frame">
            <a:avLst>
              <a:gd name="adj1" fmla="val 6250"/>
            </a:avLst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NDREW Proceedings release (7/18)</a:t>
            </a:r>
            <a:endParaRPr lang="en-US" sz="11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A180213-F929-4C15-B546-B9CEEEC84A85}"/>
              </a:ext>
            </a:extLst>
          </p:cNvPr>
          <p:cNvCxnSpPr>
            <a:cxnSpLocks/>
            <a:stCxn id="75" idx="0"/>
            <a:endCxn id="74" idx="0"/>
          </p:cNvCxnSpPr>
          <p:nvPr/>
        </p:nvCxnSpPr>
        <p:spPr>
          <a:xfrm flipV="1">
            <a:off x="8922491" y="3928894"/>
            <a:ext cx="16722" cy="978148"/>
          </a:xfrm>
          <a:prstGeom prst="line">
            <a:avLst/>
          </a:prstGeom>
          <a:ln w="28575" cmpd="sng">
            <a:solidFill>
              <a:srgbClr val="1E49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itle 1">
            <a:extLst>
              <a:ext uri="{FF2B5EF4-FFF2-40B4-BE49-F238E27FC236}">
                <a16:creationId xmlns:a16="http://schemas.microsoft.com/office/drawing/2014/main" id="{EED74ADC-D02A-4D9C-81A4-707D7FC770B6}"/>
              </a:ext>
            </a:extLst>
          </p:cNvPr>
          <p:cNvSpPr txBox="1">
            <a:spLocks/>
          </p:cNvSpPr>
          <p:nvPr/>
        </p:nvSpPr>
        <p:spPr bwMode="auto">
          <a:xfrm>
            <a:off x="394341" y="38525"/>
            <a:ext cx="9144000" cy="52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  <a:cs typeface="Helvetica Light"/>
              </a:rPr>
              <a:t>Recent Events in Nuclear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484CFD-3E4F-4894-8509-45EF626366F9}"/>
              </a:ext>
            </a:extLst>
          </p:cNvPr>
          <p:cNvSpPr/>
          <p:nvPr/>
        </p:nvSpPr>
        <p:spPr>
          <a:xfrm>
            <a:off x="7907425" y="6060955"/>
            <a:ext cx="2512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https://www.nndc.bnl.gov/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19157515-1C89-467C-AA41-DDBFFB673D80}"/>
              </a:ext>
            </a:extLst>
          </p:cNvPr>
          <p:cNvSpPr/>
          <p:nvPr/>
        </p:nvSpPr>
        <p:spPr>
          <a:xfrm>
            <a:off x="3536464" y="3961694"/>
            <a:ext cx="101325" cy="101325"/>
          </a:xfrm>
          <a:prstGeom prst="ellipse">
            <a:avLst/>
          </a:prstGeom>
          <a:solidFill>
            <a:srgbClr val="215968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3" name="Frame 42">
            <a:extLst>
              <a:ext uri="{FF2B5EF4-FFF2-40B4-BE49-F238E27FC236}">
                <a16:creationId xmlns:a16="http://schemas.microsoft.com/office/drawing/2014/main" id="{8DEE11E6-4BD0-4EB5-8908-97143F6A5520}"/>
              </a:ext>
            </a:extLst>
          </p:cNvPr>
          <p:cNvSpPr/>
          <p:nvPr/>
        </p:nvSpPr>
        <p:spPr>
          <a:xfrm>
            <a:off x="9475801" y="2239089"/>
            <a:ext cx="2119169" cy="1335813"/>
          </a:xfrm>
          <a:prstGeom prst="frame">
            <a:avLst>
              <a:gd name="adj1" fmla="val 6250"/>
            </a:avLst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Workshop for Applied Nuclear Data Activities (WANDA) (1/19)</a:t>
            </a:r>
            <a:endParaRPr lang="en-US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74F77CD-7566-450A-8C6D-EF8A12EDBE05}"/>
              </a:ext>
            </a:extLst>
          </p:cNvPr>
          <p:cNvSpPr/>
          <p:nvPr/>
        </p:nvSpPr>
        <p:spPr>
          <a:xfrm>
            <a:off x="9280700" y="3930774"/>
            <a:ext cx="101325" cy="101325"/>
          </a:xfrm>
          <a:prstGeom prst="ellipse">
            <a:avLst/>
          </a:prstGeom>
          <a:solidFill>
            <a:srgbClr val="215968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08CE56C-2108-4FA7-ABB0-8D8F350B800F}"/>
              </a:ext>
            </a:extLst>
          </p:cNvPr>
          <p:cNvCxnSpPr>
            <a:cxnSpLocks/>
            <a:endCxn id="48" idx="2"/>
          </p:cNvCxnSpPr>
          <p:nvPr/>
        </p:nvCxnSpPr>
        <p:spPr>
          <a:xfrm flipH="1" flipV="1">
            <a:off x="9329707" y="1998386"/>
            <a:ext cx="1656" cy="1932146"/>
          </a:xfrm>
          <a:prstGeom prst="line">
            <a:avLst/>
          </a:prstGeom>
          <a:ln w="28575" cmpd="sng">
            <a:solidFill>
              <a:srgbClr val="21596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Frame 47">
            <a:extLst>
              <a:ext uri="{FF2B5EF4-FFF2-40B4-BE49-F238E27FC236}">
                <a16:creationId xmlns:a16="http://schemas.microsoft.com/office/drawing/2014/main" id="{185BE809-2B82-4A2C-8E9C-B8B616263A23}"/>
              </a:ext>
            </a:extLst>
          </p:cNvPr>
          <p:cNvSpPr/>
          <p:nvPr/>
        </p:nvSpPr>
        <p:spPr>
          <a:xfrm>
            <a:off x="8378875" y="908493"/>
            <a:ext cx="1901663" cy="1089893"/>
          </a:xfrm>
          <a:prstGeom prst="frame">
            <a:avLst>
              <a:gd name="adj1" fmla="val 6250"/>
            </a:avLst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Helvetica Light"/>
                <a:cs typeface="Helvetica Light"/>
              </a:rPr>
              <a:t>Nuclear Energy Starts Nuclear Data and Benchmarking Program 2018</a:t>
            </a:r>
            <a:endParaRPr lang="en-US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DA8A050-3B29-4463-8B7B-BE69A3829410}"/>
              </a:ext>
            </a:extLst>
          </p:cNvPr>
          <p:cNvSpPr/>
          <p:nvPr/>
        </p:nvSpPr>
        <p:spPr>
          <a:xfrm>
            <a:off x="10327389" y="3943079"/>
            <a:ext cx="101325" cy="101325"/>
          </a:xfrm>
          <a:prstGeom prst="ellipse">
            <a:avLst/>
          </a:prstGeom>
          <a:solidFill>
            <a:srgbClr val="215968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17009AB-5477-4CE4-B1CA-473C94DB71DD}"/>
              </a:ext>
            </a:extLst>
          </p:cNvPr>
          <p:cNvCxnSpPr>
            <a:cxnSpLocks/>
          </p:cNvCxnSpPr>
          <p:nvPr/>
        </p:nvCxnSpPr>
        <p:spPr>
          <a:xfrm flipV="1">
            <a:off x="10378050" y="3558469"/>
            <a:ext cx="1" cy="422968"/>
          </a:xfrm>
          <a:prstGeom prst="line">
            <a:avLst/>
          </a:prstGeom>
          <a:ln w="28575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09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Text Box 12"/>
          <p:cNvSpPr txBox="1">
            <a:spLocks noChangeArrowheads="1"/>
          </p:cNvSpPr>
          <p:nvPr/>
        </p:nvSpPr>
        <p:spPr bwMode="auto">
          <a:xfrm>
            <a:off x="2057400" y="6248401"/>
            <a:ext cx="33528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457200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39A6"/>
              </a:solidFill>
              <a:latin typeface="Impact" charset="0"/>
              <a:cs typeface="MS P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8188" y="6357908"/>
            <a:ext cx="818161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http://bang.berkeley.edu/events/NDNCA/whitepaper</a:t>
            </a:r>
          </a:p>
        </p:txBody>
      </p:sp>
      <p:pic>
        <p:nvPicPr>
          <p:cNvPr id="15" name="image25.png" descr="NDNCA_logo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803" y="1380642"/>
            <a:ext cx="4174170" cy="4383550"/>
          </a:xfrm>
          <a:prstGeom prst="rect">
            <a:avLst/>
          </a:prstGeom>
          <a:ln/>
        </p:spPr>
      </p:pic>
      <p:sp>
        <p:nvSpPr>
          <p:cNvPr id="16" name="Rectangle 15"/>
          <p:cNvSpPr/>
          <p:nvPr/>
        </p:nvSpPr>
        <p:spPr>
          <a:xfrm>
            <a:off x="5715001" y="1116681"/>
            <a:ext cx="457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auto">
              <a:spcBef>
                <a:spcPct val="20000"/>
              </a:spcBef>
              <a:spcAft>
                <a:spcPts val="0"/>
              </a:spcAft>
              <a:buClr>
                <a:srgbClr val="124A91"/>
              </a:buClr>
              <a:defRPr/>
            </a:pPr>
            <a:r>
              <a:rPr lang="en-US" sz="2400" b="1" kern="0" dirty="0">
                <a:solidFill>
                  <a:srgbClr val="000000"/>
                </a:solidFill>
                <a:latin typeface="+mn-lt"/>
                <a:ea typeface="MS PGothic"/>
                <a:cs typeface="Times New Roman"/>
              </a:rPr>
              <a:t>Cross-cutting needs</a:t>
            </a:r>
          </a:p>
        </p:txBody>
      </p:sp>
      <p:sp>
        <p:nvSpPr>
          <p:cNvPr id="4" name="Rectangle 3"/>
          <p:cNvSpPr/>
          <p:nvPr/>
        </p:nvSpPr>
        <p:spPr>
          <a:xfrm>
            <a:off x="5429794" y="1569479"/>
            <a:ext cx="6322368" cy="4470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 fontAlgn="auto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sz="1600" b="1" dirty="0">
                <a:solidFill>
                  <a:prstClr val="black"/>
                </a:solidFill>
                <a:latin typeface="+mn-lt"/>
                <a:cs typeface="Times New Roman"/>
              </a:rPr>
              <a:t>Dosimetry Standards:</a:t>
            </a:r>
            <a:r>
              <a:rPr lang="en-US" sz="1600" dirty="0">
                <a:solidFill>
                  <a:prstClr val="black"/>
                </a:solidFill>
                <a:latin typeface="+mn-lt"/>
                <a:cs typeface="Times New Roman"/>
              </a:rPr>
              <a:t> for </a:t>
            </a:r>
            <a:r>
              <a:rPr lang="en-US" sz="1600" i="1" dirty="0">
                <a:solidFill>
                  <a:prstClr val="black"/>
                </a:solidFill>
                <a:latin typeface="+mn-lt"/>
                <a:cs typeface="Times New Roman"/>
              </a:rPr>
              <a:t>E</a:t>
            </a:r>
            <a:r>
              <a:rPr lang="en-US" sz="1600" i="1" baseline="-25000" dirty="0">
                <a:solidFill>
                  <a:prstClr val="black"/>
                </a:solidFill>
                <a:latin typeface="+mn-lt"/>
                <a:cs typeface="Times New Roman"/>
              </a:rPr>
              <a:t>n</a:t>
            </a:r>
            <a:r>
              <a:rPr lang="en-US" sz="1600" i="1" dirty="0">
                <a:solidFill>
                  <a:prstClr val="black"/>
                </a:solidFill>
                <a:latin typeface="+mn-lt"/>
                <a:cs typeface="Times New Roman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+mn-lt"/>
                <a:cs typeface="Times New Roman"/>
              </a:rPr>
              <a:t>up to 60 MeV to support the International Fusion Materials Irradiation Facility (IFMIF), accelerator-driven systems (ADSs), and spallation sources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sz="1600" b="1" dirty="0">
                <a:solidFill>
                  <a:prstClr val="black"/>
                </a:solidFill>
                <a:latin typeface="+mn-lt"/>
                <a:cs typeface="Times New Roman"/>
              </a:rPr>
              <a:t>Fission:</a:t>
            </a:r>
            <a:r>
              <a:rPr lang="en-US" sz="1600" dirty="0">
                <a:solidFill>
                  <a:prstClr val="black"/>
                </a:solidFill>
                <a:latin typeface="+mn-lt"/>
                <a:cs typeface="Times New Roman"/>
              </a:rPr>
              <a:t> the “Mother of All Fission Experiments,” where </a:t>
            </a:r>
            <a:r>
              <a:rPr lang="en-US" sz="1600" i="1" dirty="0">
                <a:solidFill>
                  <a:prstClr val="black"/>
                </a:solidFill>
                <a:latin typeface="+mn-lt"/>
                <a:cs typeface="Times New Roman"/>
              </a:rPr>
              <a:t>TKE(A)</a:t>
            </a:r>
            <a:r>
              <a:rPr lang="en-US" sz="1600" dirty="0">
                <a:solidFill>
                  <a:prstClr val="black"/>
                </a:solidFill>
                <a:latin typeface="+mn-lt"/>
                <a:cs typeface="Times New Roman"/>
              </a:rPr>
              <a:t>, </a:t>
            </a:r>
            <a:r>
              <a:rPr lang="en-US" sz="1600" i="1" dirty="0">
                <a:solidFill>
                  <a:prstClr val="black"/>
                </a:solidFill>
                <a:latin typeface="+mn-lt"/>
                <a:cs typeface="Symbol" charset="2"/>
              </a:rPr>
              <a:t>n</a:t>
            </a:r>
            <a:r>
              <a:rPr lang="en-US" sz="1600" dirty="0">
                <a:solidFill>
                  <a:prstClr val="black"/>
                </a:solidFill>
                <a:latin typeface="+mn-lt"/>
                <a:cs typeface="Times New Roman"/>
              </a:rPr>
              <a:t>, </a:t>
            </a:r>
            <a:r>
              <a:rPr lang="en-US" sz="1600" i="1" dirty="0">
                <a:solidFill>
                  <a:prstClr val="black"/>
                </a:solidFill>
                <a:latin typeface="+mn-lt"/>
                <a:cs typeface="Symbol" charset="2"/>
              </a:rPr>
              <a:t>g</a:t>
            </a:r>
            <a:r>
              <a:rPr lang="en-US" sz="1600" dirty="0">
                <a:solidFill>
                  <a:prstClr val="black"/>
                </a:solidFill>
                <a:latin typeface="+mn-lt"/>
                <a:cs typeface="Times New Roman"/>
              </a:rPr>
              <a:t>’s fragment yields for a range of actinides for </a:t>
            </a:r>
            <a:r>
              <a:rPr lang="en-US" sz="1600" i="1" dirty="0">
                <a:solidFill>
                  <a:prstClr val="black"/>
                </a:solidFill>
                <a:latin typeface="+mn-lt"/>
                <a:cs typeface="Times New Roman"/>
              </a:rPr>
              <a:t>E</a:t>
            </a:r>
            <a:r>
              <a:rPr lang="en-US" sz="1600" i="1" baseline="-25000" dirty="0">
                <a:solidFill>
                  <a:prstClr val="black"/>
                </a:solidFill>
                <a:latin typeface="+mn-lt"/>
                <a:cs typeface="Times New Roman"/>
              </a:rPr>
              <a:t>n</a:t>
            </a:r>
            <a:r>
              <a:rPr lang="en-US" sz="1600" dirty="0">
                <a:solidFill>
                  <a:prstClr val="black"/>
                </a:solidFill>
                <a:latin typeface="+mn-lt"/>
                <a:cs typeface="Times New Roman"/>
              </a:rPr>
              <a:t>=thermal-20+ MeV  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sz="1600" b="1" dirty="0">
                <a:solidFill>
                  <a:prstClr val="black"/>
                </a:solidFill>
                <a:latin typeface="+mn-lt"/>
                <a:cs typeface="Times New Roman"/>
              </a:rPr>
              <a:t>Decay Data and </a:t>
            </a:r>
            <a:r>
              <a:rPr lang="en-US" sz="1600" b="1" dirty="0">
                <a:solidFill>
                  <a:prstClr val="black"/>
                </a:solidFill>
                <a:latin typeface="+mn-lt"/>
                <a:cs typeface="Symbol" charset="2"/>
              </a:rPr>
              <a:t>g-</a:t>
            </a:r>
            <a:r>
              <a:rPr lang="en-US" sz="1600" b="1" dirty="0">
                <a:solidFill>
                  <a:prstClr val="black"/>
                </a:solidFill>
                <a:latin typeface="+mn-lt"/>
                <a:cs typeface="Times New Roman"/>
              </a:rPr>
              <a:t>Branching Ratios: </a:t>
            </a:r>
            <a:r>
              <a:rPr lang="en-US" sz="1600" dirty="0">
                <a:solidFill>
                  <a:prstClr val="black"/>
                </a:solidFill>
                <a:latin typeface="+mn-lt"/>
                <a:cs typeface="Times New Roman"/>
              </a:rPr>
              <a:t>includes an International Atomic Energy Agency (IAEA) list of decay data for “certain medical isotopes”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sz="1600" b="1" dirty="0">
                <a:solidFill>
                  <a:prstClr val="black"/>
                </a:solidFill>
                <a:latin typeface="+mn-lt"/>
                <a:cs typeface="Times New Roman"/>
              </a:rPr>
              <a:t>Neutron Transport Covariance Reduction:</a:t>
            </a:r>
            <a:r>
              <a:rPr lang="en-US" sz="1600" dirty="0">
                <a:solidFill>
                  <a:prstClr val="black"/>
                </a:solidFill>
                <a:latin typeface="+mn-lt"/>
                <a:cs typeface="Times New Roman"/>
              </a:rPr>
              <a:t> particular need for actinide (n,x) cross sections from 1–1000 keV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sz="1600" b="1" dirty="0">
                <a:solidFill>
                  <a:prstClr val="black"/>
                </a:solidFill>
                <a:latin typeface="+mn-lt"/>
                <a:cs typeface="Times New Roman"/>
              </a:rPr>
              <a:t>Expanded Integral Validation: </a:t>
            </a:r>
            <a:r>
              <a:rPr lang="en-US" sz="1600" dirty="0">
                <a:solidFill>
                  <a:prstClr val="black"/>
                </a:solidFill>
                <a:latin typeface="+mn-lt"/>
                <a:cs typeface="Times New Roman"/>
              </a:rPr>
              <a:t>includes semi-integral data (e.g., pulsed sphere) to diagnose (n,n</a:t>
            </a:r>
            <a:r>
              <a:rPr lang="en-US" sz="1600" baseline="-25000" dirty="0">
                <a:solidFill>
                  <a:prstClr val="black"/>
                </a:solidFill>
                <a:latin typeface="+mn-lt"/>
                <a:cs typeface="Times New Roman"/>
              </a:rPr>
              <a:t>el</a:t>
            </a:r>
            <a:r>
              <a:rPr lang="en-US" sz="1600" dirty="0">
                <a:solidFill>
                  <a:prstClr val="black"/>
                </a:solidFill>
                <a:latin typeface="+mn-lt"/>
                <a:cs typeface="Times New Roman"/>
              </a:rPr>
              <a:t>), (n,n</a:t>
            </a:r>
            <a:r>
              <a:rPr lang="en-US" sz="1600" baseline="-25000" dirty="0">
                <a:solidFill>
                  <a:prstClr val="black"/>
                </a:solidFill>
                <a:latin typeface="+mn-lt"/>
                <a:cs typeface="Times New Roman"/>
              </a:rPr>
              <a:t>inel</a:t>
            </a:r>
            <a:r>
              <a:rPr lang="en-US" sz="1600" dirty="0">
                <a:solidFill>
                  <a:prstClr val="black"/>
                </a:solidFill>
                <a:latin typeface="+mn-lt"/>
                <a:cs typeface="Times New Roman"/>
              </a:rPr>
              <a:t>) shortcomings.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sz="1600" b="1" dirty="0">
                <a:solidFill>
                  <a:prstClr val="black"/>
                </a:solidFill>
                <a:latin typeface="+mn-lt"/>
                <a:cs typeface="Times New Roman"/>
              </a:rPr>
              <a:t>Antineutrinos from Reactors:</a:t>
            </a:r>
            <a:r>
              <a:rPr lang="en-US" sz="1600" dirty="0">
                <a:solidFill>
                  <a:prstClr val="black"/>
                </a:solidFill>
                <a:latin typeface="+mn-lt"/>
                <a:cs typeface="Times New Roman"/>
              </a:rPr>
              <a:t> includes a specific call for new data for </a:t>
            </a:r>
            <a:r>
              <a:rPr lang="en-US" sz="1600" baseline="30000" dirty="0">
                <a:solidFill>
                  <a:prstClr val="black"/>
                </a:solidFill>
                <a:latin typeface="+mn-lt"/>
                <a:cs typeface="Times New Roman"/>
              </a:rPr>
              <a:t>235,238</a:t>
            </a:r>
            <a:r>
              <a:rPr lang="en-US" sz="1600" dirty="0">
                <a:solidFill>
                  <a:prstClr val="black"/>
                </a:solidFill>
                <a:latin typeface="+mn-lt"/>
                <a:cs typeface="Times New Roman"/>
              </a:rPr>
              <a:t>U and </a:t>
            </a:r>
            <a:r>
              <a:rPr lang="en-US" sz="1600" baseline="30000" dirty="0">
                <a:solidFill>
                  <a:prstClr val="black"/>
                </a:solidFill>
                <a:latin typeface="+mn-lt"/>
                <a:cs typeface="Times New Roman"/>
              </a:rPr>
              <a:t>239,241</a:t>
            </a:r>
            <a:r>
              <a:rPr lang="en-US" sz="1600" dirty="0">
                <a:solidFill>
                  <a:prstClr val="black"/>
                </a:solidFill>
                <a:latin typeface="+mn-lt"/>
                <a:cs typeface="Times New Roman"/>
              </a:rPr>
              <a:t>Pu…fission yields for odd-odd nuclei and </a:t>
            </a:r>
            <a:r>
              <a:rPr lang="en-US" sz="1600" dirty="0">
                <a:solidFill>
                  <a:prstClr val="black"/>
                </a:solidFill>
                <a:latin typeface="+mn-lt"/>
                <a:cs typeface="Symbol" charset="2"/>
              </a:rPr>
              <a:t>b</a:t>
            </a:r>
            <a:r>
              <a:rPr lang="en-US" sz="1600" dirty="0">
                <a:solidFill>
                  <a:prstClr val="black"/>
                </a:solidFill>
                <a:latin typeface="+mn-lt"/>
                <a:cs typeface="Times New Roman"/>
              </a:rPr>
              <a:t>-spectral measurements. 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idx="4294967295"/>
          </p:nvPr>
        </p:nvSpPr>
        <p:spPr>
          <a:xfrm>
            <a:off x="439837" y="116114"/>
            <a:ext cx="9846161" cy="1865126"/>
          </a:xfrm>
          <a:noFill/>
        </p:spPr>
        <p:txBody>
          <a:bodyPr/>
          <a:lstStyle/>
          <a:p>
            <a:r>
              <a:rPr lang="en-US" dirty="0">
                <a:ea typeface="Helvetica" charset="0"/>
                <a:cs typeface="Helvetica" charset="0"/>
              </a:rPr>
              <a:t>NDNCA Whitepaper: Compilation of Workshop </a:t>
            </a:r>
            <a:br>
              <a:rPr lang="en-US" dirty="0">
                <a:ea typeface="Helvetica" charset="0"/>
                <a:cs typeface="Helvetica" charset="0"/>
              </a:rPr>
            </a:br>
            <a:r>
              <a:rPr lang="en-US" dirty="0">
                <a:ea typeface="Helvetica" charset="0"/>
                <a:cs typeface="Helvetica" charset="0"/>
              </a:rPr>
              <a:t>Results and Needs from Current Literature</a:t>
            </a:r>
          </a:p>
        </p:txBody>
      </p:sp>
    </p:spTree>
    <p:extLst>
      <p:ext uri="{BB962C8B-B14F-4D97-AF65-F5344CB8AC3E}">
        <p14:creationId xmlns:p14="http://schemas.microsoft.com/office/powerpoint/2010/main" val="1644933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41FD2E22-5803-4308-A7CA-06203C1E8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147" y="359134"/>
            <a:ext cx="10914926" cy="507831"/>
          </a:xfrm>
        </p:spPr>
        <p:txBody>
          <a:bodyPr/>
          <a:lstStyle/>
          <a:p>
            <a:pPr algn="ctr"/>
            <a:r>
              <a:rPr lang="en-US" dirty="0"/>
              <a:t>The Nuclear Data Working Group was Formed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7CB123-6A4B-43A8-948B-9F2242B0A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00" y="1014887"/>
            <a:ext cx="8345650" cy="584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12"/>
    </mc:Choice>
    <mc:Fallback xmlns="">
      <p:transition spd="slow" advTm="7001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FY 2016 NDWG Goal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4240" y="1156335"/>
            <a:ext cx="11523520" cy="41954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Present a five-year experimental plan that best meets the needs of multiple programs while leveraging existing projects, facilities, and expertise to minimize costs 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A08326-3307-4653-83FD-1095EC959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903" y="3028951"/>
            <a:ext cx="2752193" cy="259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2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19"/>
    </mc:Choice>
    <mc:Fallback xmlns="">
      <p:transition spd="slow" advTm="4301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3553" y="2490265"/>
            <a:ext cx="9646007" cy="3239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2400" dirty="0">
                <a:latin typeface="+mn-lt"/>
                <a:cs typeface="Times New Roman"/>
              </a:rPr>
              <a:t>Revitalize the Nuclear Data Pipeline 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2400" dirty="0">
                <a:latin typeface="+mn-lt"/>
                <a:cs typeface="Times New Roman"/>
              </a:rPr>
              <a:t>Expand Covariance Data and its use 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2400" dirty="0">
                <a:latin typeface="+mn-lt"/>
                <a:cs typeface="Times New Roman"/>
              </a:rPr>
              <a:t>Improve Inelastic Scattering Data for Neutron </a:t>
            </a:r>
            <a:br>
              <a:rPr lang="en-US" sz="2400" dirty="0">
                <a:latin typeface="+mn-lt"/>
                <a:cs typeface="Times New Roman"/>
              </a:rPr>
            </a:br>
            <a:r>
              <a:rPr lang="en-US" sz="2400" dirty="0">
                <a:latin typeface="+mn-lt"/>
                <a:cs typeface="Times New Roman"/>
              </a:rPr>
              <a:t>Transport 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2400" dirty="0">
                <a:latin typeface="+mn-lt"/>
                <a:cs typeface="Times New Roman"/>
              </a:rPr>
              <a:t>Upgrade Capture Gamma-ray Data in ENDF 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2400" dirty="0">
                <a:latin typeface="+mn-lt"/>
                <a:cs typeface="Times New Roman"/>
              </a:rPr>
              <a:t>Improve Theory, Modeling, Data and Evaluation of Fission Fragment Yields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2400" dirty="0">
                <a:latin typeface="+mn-lt"/>
                <a:cs typeface="Times New Roman"/>
              </a:rPr>
              <a:t>Reestablishment of Actinide Target Production Capabilities</a:t>
            </a:r>
            <a:endParaRPr lang="en-US" sz="2400" b="0" dirty="0">
              <a:latin typeface="+mn-lt"/>
              <a:cs typeface="Times New Roman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32435" y="79398"/>
            <a:ext cx="11273742" cy="1048485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dirty="0">
                <a:ea typeface="Helvetica" charset="0"/>
                <a:cs typeface="Helvetica" charset="0"/>
              </a:rPr>
              <a:t>Result: 5-year, $50M plan to address cross-cutting </a:t>
            </a:r>
            <a:br>
              <a:rPr lang="en-US" dirty="0">
                <a:ea typeface="Helvetica" charset="0"/>
                <a:cs typeface="Helvetica" charset="0"/>
              </a:rPr>
            </a:br>
            <a:r>
              <a:rPr lang="en-US" dirty="0">
                <a:ea typeface="Helvetica" charset="0"/>
                <a:cs typeface="Helvetica" charset="0"/>
              </a:rPr>
              <a:t>nuclear data needs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1" y="1341880"/>
            <a:ext cx="8415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NDEM: 25 federal representatives, including program managers from 7 DOE/NNSA offices, DTRA and DHS, Washington, DC (4/14/16)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9571969" y="2370987"/>
            <a:ext cx="1726478" cy="1629317"/>
            <a:chOff x="768659" y="609599"/>
            <a:chExt cx="5791664" cy="5465727"/>
          </a:xfrm>
        </p:grpSpPr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768659" y="609599"/>
              <a:ext cx="5791664" cy="5465727"/>
              <a:chOff x="768659" y="609599"/>
              <a:chExt cx="5791664" cy="5465727"/>
            </a:xfrm>
          </p:grpSpPr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659" y="609599"/>
                <a:ext cx="5791664" cy="5465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Oval 12"/>
              <p:cNvSpPr/>
              <p:nvPr/>
            </p:nvSpPr>
            <p:spPr>
              <a:xfrm>
                <a:off x="2862702" y="2539005"/>
                <a:ext cx="1603578" cy="160691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997" y="2872888"/>
              <a:ext cx="180498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5570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8224" y="207556"/>
            <a:ext cx="11337998" cy="420687"/>
          </a:xfrm>
        </p:spPr>
        <p:txBody>
          <a:bodyPr>
            <a:noAutofit/>
          </a:bodyPr>
          <a:lstStyle/>
          <a:p>
            <a:r>
              <a:rPr lang="en-US" dirty="0"/>
              <a:t>Interested program managers formed the Nuclear Data Interagency Working Group (NDIWG)</a:t>
            </a:r>
            <a:br>
              <a:rPr lang="en-US" dirty="0"/>
            </a:b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F8F41E-3EB4-4926-BEDE-3CEC13B41B66}"/>
              </a:ext>
            </a:extLst>
          </p:cNvPr>
          <p:cNvSpPr txBox="1">
            <a:spLocks/>
          </p:cNvSpPr>
          <p:nvPr/>
        </p:nvSpPr>
        <p:spPr bwMode="auto">
          <a:xfrm>
            <a:off x="276691" y="3398430"/>
            <a:ext cx="1151505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dirty="0"/>
              <a:t>Benefits of participation in the NDIWG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6694CA-2A10-4DE8-888F-AD3ECD6F4762}"/>
              </a:ext>
            </a:extLst>
          </p:cNvPr>
          <p:cNvSpPr/>
          <p:nvPr/>
        </p:nvSpPr>
        <p:spPr>
          <a:xfrm>
            <a:off x="268224" y="3906261"/>
            <a:ext cx="11923776" cy="196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5763" lvl="0" indent="-385763">
              <a:lnSpc>
                <a:spcPct val="90000"/>
              </a:lnSpc>
              <a:spcBef>
                <a:spcPts val="1400"/>
              </a:spcBef>
              <a:buClr>
                <a:prstClr val="black"/>
              </a:buClr>
              <a:buSzPct val="90000"/>
              <a:buFont typeface="Century Gothic" panose="020B0502020202020204" pitchFamily="34" charset="0"/>
              <a:buChar char="•"/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Collaborative funding opportunities</a:t>
            </a:r>
          </a:p>
          <a:p>
            <a:pPr marL="385763" lvl="0" indent="-385763">
              <a:lnSpc>
                <a:spcPct val="90000"/>
              </a:lnSpc>
              <a:spcBef>
                <a:spcPts val="1400"/>
              </a:spcBef>
              <a:buClr>
                <a:prstClr val="black"/>
              </a:buClr>
              <a:buSzPct val="90000"/>
              <a:buFont typeface="Century Gothic" panose="020B0502020202020204" pitchFamily="34" charset="0"/>
              <a:buChar char="•"/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Coordination of efforts</a:t>
            </a:r>
          </a:p>
          <a:p>
            <a:pPr marL="385763" lvl="0" indent="-385763">
              <a:lnSpc>
                <a:spcPct val="90000"/>
              </a:lnSpc>
              <a:spcBef>
                <a:spcPts val="1400"/>
              </a:spcBef>
              <a:buClr>
                <a:prstClr val="black"/>
              </a:buClr>
              <a:buSzPct val="90000"/>
              <a:buFont typeface="Century Gothic" panose="020B0502020202020204" pitchFamily="34" charset="0"/>
              <a:buChar char="•"/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Incorporation of best practices in nuclear data funding</a:t>
            </a:r>
          </a:p>
          <a:p>
            <a:pPr marL="385763" lvl="0" indent="-385763">
              <a:lnSpc>
                <a:spcPct val="90000"/>
              </a:lnSpc>
              <a:spcBef>
                <a:spcPts val="1400"/>
              </a:spcBef>
              <a:buClr>
                <a:prstClr val="black"/>
              </a:buClr>
              <a:buSzPct val="90000"/>
              <a:buFont typeface="Century Gothic" panose="020B0502020202020204" pitchFamily="34" charset="0"/>
              <a:buChar char="•"/>
            </a:pP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Increased probability of mission impact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DA145CF-896C-48E7-AE82-08DE0D1CC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69" y="1300548"/>
            <a:ext cx="11523662" cy="4195763"/>
          </a:xfrm>
        </p:spPr>
        <p:txBody>
          <a:bodyPr>
            <a:normAutofit/>
          </a:bodyPr>
          <a:lstStyle/>
          <a:p>
            <a:r>
              <a:rPr lang="en-US" dirty="0"/>
              <a:t>Led by the Office of Science, Office of Nuclear Physics (Tim Hallman)</a:t>
            </a:r>
          </a:p>
          <a:p>
            <a:r>
              <a:rPr lang="en-US" dirty="0"/>
              <a:t>Goal is to meet twice a year</a:t>
            </a:r>
          </a:p>
          <a:p>
            <a:r>
              <a:rPr lang="en-US" dirty="0"/>
              <a:t>Annual nuclear data “</a:t>
            </a:r>
            <a:r>
              <a:rPr lang="en-US" dirty="0" err="1"/>
              <a:t>roadmapping</a:t>
            </a:r>
            <a:r>
              <a:rPr lang="en-US" dirty="0"/>
              <a:t>” workshops</a:t>
            </a:r>
          </a:p>
          <a:p>
            <a:r>
              <a:rPr lang="en-US" dirty="0"/>
              <a:t>Annual collaborative NDIWG FOA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524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B5317A-0620-478B-87CD-10E5F1083225}"/>
              </a:ext>
            </a:extLst>
          </p:cNvPr>
          <p:cNvSpPr/>
          <p:nvPr/>
        </p:nvSpPr>
        <p:spPr>
          <a:xfrm>
            <a:off x="1529011" y="5941467"/>
            <a:ext cx="8902699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1113" lvl="1" algn="ctr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Participants: DOE/SC-NP, NE, Isotopes, NA-221, 222 and 113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E5D7D1-6675-48CC-ADBA-D45E4BBAF3FC}"/>
              </a:ext>
            </a:extLst>
          </p:cNvPr>
          <p:cNvGrpSpPr/>
          <p:nvPr/>
        </p:nvGrpSpPr>
        <p:grpSpPr>
          <a:xfrm>
            <a:off x="2220259" y="1033657"/>
            <a:ext cx="3543960" cy="4680923"/>
            <a:chOff x="696259" y="1033656"/>
            <a:chExt cx="3543960" cy="468092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0E1F4-5B31-4268-B56D-900B50C3E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6259" y="1033656"/>
              <a:ext cx="3543960" cy="42633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DC2D56-EDE6-494F-94B1-70E6C6B1B42F}"/>
                </a:ext>
              </a:extLst>
            </p:cNvPr>
            <p:cNvSpPr txBox="1"/>
            <p:nvPr/>
          </p:nvSpPr>
          <p:spPr>
            <a:xfrm>
              <a:off x="696259" y="5252914"/>
              <a:ext cx="3543959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solidFill>
                    <a:prstClr val="whit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$1.5 M/year, ≤5 years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44A98E2-8B59-4738-A5C5-E1E30270B382}"/>
              </a:ext>
            </a:extLst>
          </p:cNvPr>
          <p:cNvGrpSpPr/>
          <p:nvPr/>
        </p:nvGrpSpPr>
        <p:grpSpPr>
          <a:xfrm>
            <a:off x="6351271" y="1033657"/>
            <a:ext cx="3635400" cy="4246436"/>
            <a:chOff x="3989070" y="1188720"/>
            <a:chExt cx="3635400" cy="42464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9BD6644-A4F8-4D3B-88CE-273C7BF718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2454"/>
            <a:stretch/>
          </p:blipFill>
          <p:spPr>
            <a:xfrm>
              <a:off x="3989070" y="1188720"/>
              <a:ext cx="3635400" cy="360745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4496E4F-658B-4D93-96B9-745951EF96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89070" y="4680776"/>
              <a:ext cx="3635400" cy="7543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40E66F3-BA04-458F-8BDA-4391AE61A3FC}"/>
                </a:ext>
              </a:extLst>
            </p:cNvPr>
            <p:cNvSpPr/>
            <p:nvPr/>
          </p:nvSpPr>
          <p:spPr>
            <a:xfrm>
              <a:off x="3989070" y="4517499"/>
              <a:ext cx="3635400" cy="236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CB0B0243-CB5A-4BEE-84C4-AFC81A745548}"/>
              </a:ext>
            </a:extLst>
          </p:cNvPr>
          <p:cNvSpPr txBox="1">
            <a:spLocks/>
          </p:cNvSpPr>
          <p:nvPr/>
        </p:nvSpPr>
        <p:spPr bwMode="auto">
          <a:xfrm>
            <a:off x="394341" y="38525"/>
            <a:ext cx="10603626" cy="99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  <a:cs typeface="Helvetica Light"/>
              </a:rPr>
              <a:t>DOE Nuclear Physics has now organized two Nuclear Data Interagency Working Group FOAs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51270" y="5280093"/>
            <a:ext cx="3635401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$4.0 M, ≤5 years</a:t>
            </a:r>
          </a:p>
        </p:txBody>
      </p:sp>
    </p:spTree>
    <p:extLst>
      <p:ext uri="{BB962C8B-B14F-4D97-AF65-F5344CB8AC3E}">
        <p14:creationId xmlns:p14="http://schemas.microsoft.com/office/powerpoint/2010/main" val="343408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6B0504-AE38-4B68-B5E7-89AA94502C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A20C22-D077-412B-81BA-8B2541026FAD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1516</Words>
  <Application>Microsoft Office PowerPoint</Application>
  <PresentationFormat>Widescreen</PresentationFormat>
  <Paragraphs>321</Paragraphs>
  <Slides>23</Slides>
  <Notes>10</Notes>
  <HiddenSlides>5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Arial Black</vt:lpstr>
      <vt:lpstr>Calibri</vt:lpstr>
      <vt:lpstr>Century Gothic</vt:lpstr>
      <vt:lpstr>Georgia</vt:lpstr>
      <vt:lpstr>Helvetica</vt:lpstr>
      <vt:lpstr>Helvetica Light</vt:lpstr>
      <vt:lpstr>Impact</vt:lpstr>
      <vt:lpstr>Lucida Grande</vt:lpstr>
      <vt:lpstr>Times New Roman</vt:lpstr>
      <vt:lpstr>ORNL</vt:lpstr>
      <vt:lpstr>Custom Design</vt:lpstr>
      <vt:lpstr>Background of Collaborative Nuclear Data Activities</vt:lpstr>
      <vt:lpstr>Workshop for Applied Nuclear Data Activities </vt:lpstr>
      <vt:lpstr>PowerPoint Presentation</vt:lpstr>
      <vt:lpstr>NDNCA Whitepaper: Compilation of Workshop  Results and Needs from Current Literature</vt:lpstr>
      <vt:lpstr>The Nuclear Data Working Group was Formed</vt:lpstr>
      <vt:lpstr>FY 2016 NDWG Goal</vt:lpstr>
      <vt:lpstr>Result: 5-year, $50M plan to address cross-cutting  nuclear data needs</vt:lpstr>
      <vt:lpstr>Interested program managers formed the Nuclear Data Interagency Working Group (NDIWG) </vt:lpstr>
      <vt:lpstr>PowerPoint Presentation</vt:lpstr>
      <vt:lpstr>Nuclear Data Roadmapping and Enhancement Workshop (NDREW)</vt:lpstr>
      <vt:lpstr>NDREW Proceedings</vt:lpstr>
      <vt:lpstr>Communication is a Primary Benefit of Nuclear Data Workshops</vt:lpstr>
      <vt:lpstr>Breakout Session Goals</vt:lpstr>
      <vt:lpstr>PowerPoint Presentation</vt:lpstr>
      <vt:lpstr>NDREW Format Included Facilitated Breakout Sessions</vt:lpstr>
      <vt:lpstr>NDREW Session Summary</vt:lpstr>
      <vt:lpstr>NDREW Session Summary</vt:lpstr>
      <vt:lpstr>NDREW Session Summary</vt:lpstr>
      <vt:lpstr>NDREW Session Summary</vt:lpstr>
      <vt:lpstr>NDREW Session Summary</vt:lpstr>
      <vt:lpstr>Moving Forward</vt:lpstr>
      <vt:lpstr>What WANDA offers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2019-01-22T02:43:15Z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