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318" r:id="rId2"/>
    <p:sldId id="315" r:id="rId3"/>
    <p:sldId id="308" r:id="rId4"/>
    <p:sldId id="306" r:id="rId5"/>
    <p:sldId id="309" r:id="rId6"/>
    <p:sldId id="317" r:id="rId7"/>
    <p:sldId id="312" r:id="rId8"/>
    <p:sldId id="283"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14877"/>
    <a:srgbClr val="D2F2FA"/>
    <a:srgbClr val="3676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5089" autoAdjust="0"/>
  </p:normalViewPr>
  <p:slideViewPr>
    <p:cSldViewPr snapToGrid="0">
      <p:cViewPr varScale="1">
        <p:scale>
          <a:sx n="86" d="100"/>
          <a:sy n="86" d="100"/>
        </p:scale>
        <p:origin x="-134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4020"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9FB4C-42E6-426F-91A4-DD0F885F93C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2D0E859-E810-4A27-A23D-3E25546AB3F6}">
      <dgm:prSet phldrT="[Text]"/>
      <dgm:spPr>
        <a:solidFill>
          <a:schemeClr val="accent3">
            <a:lumMod val="50000"/>
          </a:schemeClr>
        </a:solidFill>
        <a:ln>
          <a:solidFill>
            <a:schemeClr val="accent1"/>
          </a:solidFill>
        </a:ln>
      </dgm:spPr>
      <dgm:t>
        <a:bodyPr/>
        <a:lstStyle/>
        <a:p>
          <a:r>
            <a:rPr lang="en-US" dirty="0" smtClean="0"/>
            <a:t>Existing Fleet </a:t>
          </a:r>
          <a:endParaRPr lang="en-US" dirty="0"/>
        </a:p>
      </dgm:t>
    </dgm:pt>
    <dgm:pt modelId="{1C2029B1-782D-4C64-B9F6-7161F468A48F}" type="parTrans" cxnId="{C7A62FF4-62CA-47E9-AD7F-6CCC1505D246}">
      <dgm:prSet/>
      <dgm:spPr/>
      <dgm:t>
        <a:bodyPr/>
        <a:lstStyle/>
        <a:p>
          <a:endParaRPr lang="en-US"/>
        </a:p>
      </dgm:t>
    </dgm:pt>
    <dgm:pt modelId="{A66D77D2-71F6-429D-AF86-6F84DDEBC18B}" type="sibTrans" cxnId="{C7A62FF4-62CA-47E9-AD7F-6CCC1505D246}">
      <dgm:prSet/>
      <dgm:spPr/>
      <dgm:t>
        <a:bodyPr/>
        <a:lstStyle/>
        <a:p>
          <a:endParaRPr lang="en-US"/>
        </a:p>
      </dgm:t>
    </dgm:pt>
    <dgm:pt modelId="{77244E87-297F-4AE7-9298-9823F1A1CFD2}">
      <dgm:prSet phldrT="[Text]"/>
      <dgm:spPr>
        <a:solidFill>
          <a:schemeClr val="accent3">
            <a:lumMod val="50000"/>
          </a:schemeClr>
        </a:solidFill>
        <a:ln>
          <a:solidFill>
            <a:schemeClr val="accent1"/>
          </a:solidFill>
        </a:ln>
      </dgm:spPr>
      <dgm:t>
        <a:bodyPr/>
        <a:lstStyle/>
        <a:p>
          <a:r>
            <a:rPr lang="en-US" dirty="0" smtClean="0"/>
            <a:t>Advanced Reactor Pipeline </a:t>
          </a:r>
          <a:endParaRPr lang="en-US" dirty="0"/>
        </a:p>
      </dgm:t>
    </dgm:pt>
    <dgm:pt modelId="{41FB50DF-B082-4593-8268-2985B7429263}" type="parTrans" cxnId="{E59FAEFE-6BA4-401C-B061-E0D8A7F0684B}">
      <dgm:prSet/>
      <dgm:spPr/>
      <dgm:t>
        <a:bodyPr/>
        <a:lstStyle/>
        <a:p>
          <a:endParaRPr lang="en-US"/>
        </a:p>
      </dgm:t>
    </dgm:pt>
    <dgm:pt modelId="{2855C387-BE38-4CA2-B020-0D07CA67FD9B}" type="sibTrans" cxnId="{E59FAEFE-6BA4-401C-B061-E0D8A7F0684B}">
      <dgm:prSet/>
      <dgm:spPr/>
      <dgm:t>
        <a:bodyPr/>
        <a:lstStyle/>
        <a:p>
          <a:endParaRPr lang="en-US"/>
        </a:p>
      </dgm:t>
    </dgm:pt>
    <dgm:pt modelId="{E423DF9C-7DC2-462B-A0F4-46A3FB3ECF17}">
      <dgm:prSet phldrT="[Text]"/>
      <dgm:spPr>
        <a:solidFill>
          <a:schemeClr val="accent3">
            <a:lumMod val="50000"/>
          </a:schemeClr>
        </a:solidFill>
        <a:ln>
          <a:solidFill>
            <a:schemeClr val="accent1"/>
          </a:solidFill>
        </a:ln>
      </dgm:spPr>
      <dgm:t>
        <a:bodyPr/>
        <a:lstStyle/>
        <a:p>
          <a:pPr>
            <a:lnSpc>
              <a:spcPct val="100000"/>
            </a:lnSpc>
            <a:spcAft>
              <a:spcPts val="0"/>
            </a:spcAft>
          </a:pPr>
          <a:r>
            <a:rPr lang="en-US" dirty="0" smtClean="0"/>
            <a:t>Fuel Cycle Infrastructure</a:t>
          </a:r>
          <a:endParaRPr lang="en-US" dirty="0"/>
        </a:p>
      </dgm:t>
    </dgm:pt>
    <dgm:pt modelId="{7FF5F2DC-CDF6-4604-B20C-0A8A9BE817A9}" type="parTrans" cxnId="{4C9F679D-0AAD-4EFD-BF14-E2BC10D5458E}">
      <dgm:prSet/>
      <dgm:spPr/>
      <dgm:t>
        <a:bodyPr/>
        <a:lstStyle/>
        <a:p>
          <a:endParaRPr lang="en-US"/>
        </a:p>
      </dgm:t>
    </dgm:pt>
    <dgm:pt modelId="{8C247E31-74CA-4937-9FD7-BBD2CBB85E4B}" type="sibTrans" cxnId="{4C9F679D-0AAD-4EFD-BF14-E2BC10D5458E}">
      <dgm:prSet/>
      <dgm:spPr/>
      <dgm:t>
        <a:bodyPr/>
        <a:lstStyle/>
        <a:p>
          <a:endParaRPr lang="en-US"/>
        </a:p>
      </dgm:t>
    </dgm:pt>
    <dgm:pt modelId="{DEBA1D78-A353-4254-A330-CB41B8C19A46}">
      <dgm:prSet phldrT="[Text]"/>
      <dgm:spPr>
        <a:solidFill>
          <a:schemeClr val="accent3">
            <a:lumMod val="50000"/>
          </a:schemeClr>
        </a:solidFill>
        <a:ln>
          <a:solidFill>
            <a:schemeClr val="accent1"/>
          </a:solidFill>
        </a:ln>
      </dgm:spPr>
      <dgm:t>
        <a:bodyPr/>
        <a:lstStyle/>
        <a:p>
          <a:r>
            <a:rPr lang="en-US" dirty="0" smtClean="0"/>
            <a:t>Global Competitiveness</a:t>
          </a:r>
        </a:p>
      </dgm:t>
    </dgm:pt>
    <dgm:pt modelId="{F41FF461-F8BB-47B5-A0D2-E0065793F64A}" type="parTrans" cxnId="{0EAEB48B-BFED-4A93-8B6E-5C2665C43AC7}">
      <dgm:prSet/>
      <dgm:spPr/>
      <dgm:t>
        <a:bodyPr/>
        <a:lstStyle/>
        <a:p>
          <a:endParaRPr lang="en-US"/>
        </a:p>
      </dgm:t>
    </dgm:pt>
    <dgm:pt modelId="{1519B778-DC83-44A1-8836-B2E985156C3B}" type="sibTrans" cxnId="{0EAEB48B-BFED-4A93-8B6E-5C2665C43AC7}">
      <dgm:prSet/>
      <dgm:spPr/>
      <dgm:t>
        <a:bodyPr/>
        <a:lstStyle/>
        <a:p>
          <a:endParaRPr lang="en-US"/>
        </a:p>
      </dgm:t>
    </dgm:pt>
    <dgm:pt modelId="{6BE43811-6E08-4E91-B581-DCB6DFEF4EDA}" type="pres">
      <dgm:prSet presAssocID="{1209FB4C-42E6-426F-91A4-DD0F885F93C4}" presName="CompostProcess" presStyleCnt="0">
        <dgm:presLayoutVars>
          <dgm:dir/>
          <dgm:resizeHandles val="exact"/>
        </dgm:presLayoutVars>
      </dgm:prSet>
      <dgm:spPr/>
      <dgm:t>
        <a:bodyPr/>
        <a:lstStyle/>
        <a:p>
          <a:endParaRPr lang="en-US"/>
        </a:p>
      </dgm:t>
    </dgm:pt>
    <dgm:pt modelId="{1433AFEF-EEBA-44BB-A7DE-6A1BB20EB93C}" type="pres">
      <dgm:prSet presAssocID="{1209FB4C-42E6-426F-91A4-DD0F885F93C4}" presName="arrow" presStyleLbl="bgShp" presStyleIdx="0" presStyleCnt="1" custScaleX="116128"/>
      <dgm:spPr/>
    </dgm:pt>
    <dgm:pt modelId="{7579C8CF-BCE6-4724-985D-AD8FF5AD1AFA}" type="pres">
      <dgm:prSet presAssocID="{1209FB4C-42E6-426F-91A4-DD0F885F93C4}" presName="linearProcess" presStyleCnt="0"/>
      <dgm:spPr/>
    </dgm:pt>
    <dgm:pt modelId="{3EAAAF11-063B-423A-A97A-BF2F24AF9EDA}" type="pres">
      <dgm:prSet presAssocID="{52D0E859-E810-4A27-A23D-3E25546AB3F6}" presName="textNode" presStyleLbl="node1" presStyleIdx="0" presStyleCnt="4">
        <dgm:presLayoutVars>
          <dgm:bulletEnabled val="1"/>
        </dgm:presLayoutVars>
      </dgm:prSet>
      <dgm:spPr/>
      <dgm:t>
        <a:bodyPr/>
        <a:lstStyle/>
        <a:p>
          <a:endParaRPr lang="en-US"/>
        </a:p>
      </dgm:t>
    </dgm:pt>
    <dgm:pt modelId="{C9BBF776-2718-4BAF-B710-CAC714BB0833}" type="pres">
      <dgm:prSet presAssocID="{A66D77D2-71F6-429D-AF86-6F84DDEBC18B}" presName="sibTrans" presStyleCnt="0"/>
      <dgm:spPr/>
    </dgm:pt>
    <dgm:pt modelId="{42C05D2F-3F92-4355-A5A9-948E5A81DAF3}" type="pres">
      <dgm:prSet presAssocID="{77244E87-297F-4AE7-9298-9823F1A1CFD2}" presName="textNode" presStyleLbl="node1" presStyleIdx="1" presStyleCnt="4">
        <dgm:presLayoutVars>
          <dgm:bulletEnabled val="1"/>
        </dgm:presLayoutVars>
      </dgm:prSet>
      <dgm:spPr/>
      <dgm:t>
        <a:bodyPr/>
        <a:lstStyle/>
        <a:p>
          <a:endParaRPr lang="en-US"/>
        </a:p>
      </dgm:t>
    </dgm:pt>
    <dgm:pt modelId="{7493188B-60EC-42C1-88CC-81EDA10DA555}" type="pres">
      <dgm:prSet presAssocID="{2855C387-BE38-4CA2-B020-0D07CA67FD9B}" presName="sibTrans" presStyleCnt="0"/>
      <dgm:spPr/>
    </dgm:pt>
    <dgm:pt modelId="{0E6972F1-3428-4D0E-9842-2E84CC8A8E08}" type="pres">
      <dgm:prSet presAssocID="{E423DF9C-7DC2-462B-A0F4-46A3FB3ECF17}" presName="textNode" presStyleLbl="node1" presStyleIdx="2" presStyleCnt="4">
        <dgm:presLayoutVars>
          <dgm:bulletEnabled val="1"/>
        </dgm:presLayoutVars>
      </dgm:prSet>
      <dgm:spPr/>
      <dgm:t>
        <a:bodyPr/>
        <a:lstStyle/>
        <a:p>
          <a:endParaRPr lang="en-US"/>
        </a:p>
      </dgm:t>
    </dgm:pt>
    <dgm:pt modelId="{82A72401-45F0-41DD-9B47-25C90A8E6DDA}" type="pres">
      <dgm:prSet presAssocID="{8C247E31-74CA-4937-9FD7-BBD2CBB85E4B}" presName="sibTrans" presStyleCnt="0"/>
      <dgm:spPr/>
    </dgm:pt>
    <dgm:pt modelId="{6FC66A44-66A3-4368-B1EB-BDA644A98B17}" type="pres">
      <dgm:prSet presAssocID="{DEBA1D78-A353-4254-A330-CB41B8C19A46}" presName="textNode" presStyleLbl="node1" presStyleIdx="3" presStyleCnt="4">
        <dgm:presLayoutVars>
          <dgm:bulletEnabled val="1"/>
        </dgm:presLayoutVars>
      </dgm:prSet>
      <dgm:spPr/>
      <dgm:t>
        <a:bodyPr/>
        <a:lstStyle/>
        <a:p>
          <a:endParaRPr lang="en-US"/>
        </a:p>
      </dgm:t>
    </dgm:pt>
  </dgm:ptLst>
  <dgm:cxnLst>
    <dgm:cxn modelId="{0EAEB48B-BFED-4A93-8B6E-5C2665C43AC7}" srcId="{1209FB4C-42E6-426F-91A4-DD0F885F93C4}" destId="{DEBA1D78-A353-4254-A330-CB41B8C19A46}" srcOrd="3" destOrd="0" parTransId="{F41FF461-F8BB-47B5-A0D2-E0065793F64A}" sibTransId="{1519B778-DC83-44A1-8836-B2E985156C3B}"/>
    <dgm:cxn modelId="{55BB7758-3109-4AD0-A404-6C4408C383AF}" type="presOf" srcId="{E423DF9C-7DC2-462B-A0F4-46A3FB3ECF17}" destId="{0E6972F1-3428-4D0E-9842-2E84CC8A8E08}" srcOrd="0" destOrd="0" presId="urn:microsoft.com/office/officeart/2005/8/layout/hProcess9"/>
    <dgm:cxn modelId="{1470306D-BE1B-4322-899A-CDD5EC7E7C34}" type="presOf" srcId="{DEBA1D78-A353-4254-A330-CB41B8C19A46}" destId="{6FC66A44-66A3-4368-B1EB-BDA644A98B17}" srcOrd="0" destOrd="0" presId="urn:microsoft.com/office/officeart/2005/8/layout/hProcess9"/>
    <dgm:cxn modelId="{C7A62FF4-62CA-47E9-AD7F-6CCC1505D246}" srcId="{1209FB4C-42E6-426F-91A4-DD0F885F93C4}" destId="{52D0E859-E810-4A27-A23D-3E25546AB3F6}" srcOrd="0" destOrd="0" parTransId="{1C2029B1-782D-4C64-B9F6-7161F468A48F}" sibTransId="{A66D77D2-71F6-429D-AF86-6F84DDEBC18B}"/>
    <dgm:cxn modelId="{507694D5-B84D-4B75-AFD7-AA803380968E}" type="presOf" srcId="{52D0E859-E810-4A27-A23D-3E25546AB3F6}" destId="{3EAAAF11-063B-423A-A97A-BF2F24AF9EDA}" srcOrd="0" destOrd="0" presId="urn:microsoft.com/office/officeart/2005/8/layout/hProcess9"/>
    <dgm:cxn modelId="{4C9F679D-0AAD-4EFD-BF14-E2BC10D5458E}" srcId="{1209FB4C-42E6-426F-91A4-DD0F885F93C4}" destId="{E423DF9C-7DC2-462B-A0F4-46A3FB3ECF17}" srcOrd="2" destOrd="0" parTransId="{7FF5F2DC-CDF6-4604-B20C-0A8A9BE817A9}" sibTransId="{8C247E31-74CA-4937-9FD7-BBD2CBB85E4B}"/>
    <dgm:cxn modelId="{E59FAEFE-6BA4-401C-B061-E0D8A7F0684B}" srcId="{1209FB4C-42E6-426F-91A4-DD0F885F93C4}" destId="{77244E87-297F-4AE7-9298-9823F1A1CFD2}" srcOrd="1" destOrd="0" parTransId="{41FB50DF-B082-4593-8268-2985B7429263}" sibTransId="{2855C387-BE38-4CA2-B020-0D07CA67FD9B}"/>
    <dgm:cxn modelId="{25DE18C2-5480-4AE2-A527-8BAA8282E285}" type="presOf" srcId="{1209FB4C-42E6-426F-91A4-DD0F885F93C4}" destId="{6BE43811-6E08-4E91-B581-DCB6DFEF4EDA}" srcOrd="0" destOrd="0" presId="urn:microsoft.com/office/officeart/2005/8/layout/hProcess9"/>
    <dgm:cxn modelId="{BA4C0CD5-F675-4716-8120-5512B1BE6E5A}" type="presOf" srcId="{77244E87-297F-4AE7-9298-9823F1A1CFD2}" destId="{42C05D2F-3F92-4355-A5A9-948E5A81DAF3}" srcOrd="0" destOrd="0" presId="urn:microsoft.com/office/officeart/2005/8/layout/hProcess9"/>
    <dgm:cxn modelId="{1338339B-94A0-4700-A073-42754F9EE8C5}" type="presParOf" srcId="{6BE43811-6E08-4E91-B581-DCB6DFEF4EDA}" destId="{1433AFEF-EEBA-44BB-A7DE-6A1BB20EB93C}" srcOrd="0" destOrd="0" presId="urn:microsoft.com/office/officeart/2005/8/layout/hProcess9"/>
    <dgm:cxn modelId="{9F1937B0-2DEC-4610-A2E7-253A17608E47}" type="presParOf" srcId="{6BE43811-6E08-4E91-B581-DCB6DFEF4EDA}" destId="{7579C8CF-BCE6-4724-985D-AD8FF5AD1AFA}" srcOrd="1" destOrd="0" presId="urn:microsoft.com/office/officeart/2005/8/layout/hProcess9"/>
    <dgm:cxn modelId="{DB35AC46-10C0-4864-A058-3ED0CAC552E0}" type="presParOf" srcId="{7579C8CF-BCE6-4724-985D-AD8FF5AD1AFA}" destId="{3EAAAF11-063B-423A-A97A-BF2F24AF9EDA}" srcOrd="0" destOrd="0" presId="urn:microsoft.com/office/officeart/2005/8/layout/hProcess9"/>
    <dgm:cxn modelId="{F484C402-03EE-449C-B6B1-A75B54E7AB2A}" type="presParOf" srcId="{7579C8CF-BCE6-4724-985D-AD8FF5AD1AFA}" destId="{C9BBF776-2718-4BAF-B710-CAC714BB0833}" srcOrd="1" destOrd="0" presId="urn:microsoft.com/office/officeart/2005/8/layout/hProcess9"/>
    <dgm:cxn modelId="{607D230D-D35B-463E-9EF0-3A67201923CF}" type="presParOf" srcId="{7579C8CF-BCE6-4724-985D-AD8FF5AD1AFA}" destId="{42C05D2F-3F92-4355-A5A9-948E5A81DAF3}" srcOrd="2" destOrd="0" presId="urn:microsoft.com/office/officeart/2005/8/layout/hProcess9"/>
    <dgm:cxn modelId="{A5591F08-FA79-423C-BC53-8284FB80E274}" type="presParOf" srcId="{7579C8CF-BCE6-4724-985D-AD8FF5AD1AFA}" destId="{7493188B-60EC-42C1-88CC-81EDA10DA555}" srcOrd="3" destOrd="0" presId="urn:microsoft.com/office/officeart/2005/8/layout/hProcess9"/>
    <dgm:cxn modelId="{24DB9B89-A21B-4E2B-B126-1D9FD654D081}" type="presParOf" srcId="{7579C8CF-BCE6-4724-985D-AD8FF5AD1AFA}" destId="{0E6972F1-3428-4D0E-9842-2E84CC8A8E08}" srcOrd="4" destOrd="0" presId="urn:microsoft.com/office/officeart/2005/8/layout/hProcess9"/>
    <dgm:cxn modelId="{19BB7D1F-5E7F-4F47-97E4-6EC5B8908C27}" type="presParOf" srcId="{7579C8CF-BCE6-4724-985D-AD8FF5AD1AFA}" destId="{82A72401-45F0-41DD-9B47-25C90A8E6DDA}" srcOrd="5" destOrd="0" presId="urn:microsoft.com/office/officeart/2005/8/layout/hProcess9"/>
    <dgm:cxn modelId="{18702F05-BCDF-4C5D-9BEB-652E7D6E808B}" type="presParOf" srcId="{7579C8CF-BCE6-4724-985D-AD8FF5AD1AFA}" destId="{6FC66A44-66A3-4368-B1EB-BDA644A98B17}"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33AFEF-EEBA-44BB-A7DE-6A1BB20EB93C}">
      <dsp:nvSpPr>
        <dsp:cNvPr id="0" name=""/>
        <dsp:cNvSpPr/>
      </dsp:nvSpPr>
      <dsp:spPr>
        <a:xfrm>
          <a:off x="57147" y="0"/>
          <a:ext cx="8737602" cy="37300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AAAF11-063B-423A-A97A-BF2F24AF9EDA}">
      <dsp:nvSpPr>
        <dsp:cNvPr id="0" name=""/>
        <dsp:cNvSpPr/>
      </dsp:nvSpPr>
      <dsp:spPr>
        <a:xfrm>
          <a:off x="4430" y="1119008"/>
          <a:ext cx="2130852" cy="1492011"/>
        </a:xfrm>
        <a:prstGeom prst="roundRect">
          <a:avLst/>
        </a:prstGeom>
        <a:solidFill>
          <a:schemeClr val="accent3">
            <a:lumMod val="5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Existing Fleet </a:t>
          </a:r>
          <a:endParaRPr lang="en-US" sz="1900" kern="1200" dirty="0"/>
        </a:p>
      </dsp:txBody>
      <dsp:txXfrm>
        <a:off x="4430" y="1119008"/>
        <a:ext cx="2130852" cy="1492011"/>
      </dsp:txXfrm>
    </dsp:sp>
    <dsp:sp modelId="{42C05D2F-3F92-4355-A5A9-948E5A81DAF3}">
      <dsp:nvSpPr>
        <dsp:cNvPr id="0" name=""/>
        <dsp:cNvSpPr/>
      </dsp:nvSpPr>
      <dsp:spPr>
        <a:xfrm>
          <a:off x="2241825" y="1119008"/>
          <a:ext cx="2130852" cy="1492011"/>
        </a:xfrm>
        <a:prstGeom prst="roundRect">
          <a:avLst/>
        </a:prstGeom>
        <a:solidFill>
          <a:schemeClr val="accent3">
            <a:lumMod val="5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Advanced Reactor Pipeline </a:t>
          </a:r>
          <a:endParaRPr lang="en-US" sz="1900" kern="1200" dirty="0"/>
        </a:p>
      </dsp:txBody>
      <dsp:txXfrm>
        <a:off x="2241825" y="1119008"/>
        <a:ext cx="2130852" cy="1492011"/>
      </dsp:txXfrm>
    </dsp:sp>
    <dsp:sp modelId="{0E6972F1-3428-4D0E-9842-2E84CC8A8E08}">
      <dsp:nvSpPr>
        <dsp:cNvPr id="0" name=""/>
        <dsp:cNvSpPr/>
      </dsp:nvSpPr>
      <dsp:spPr>
        <a:xfrm>
          <a:off x="4479220" y="1119008"/>
          <a:ext cx="2130852" cy="1492011"/>
        </a:xfrm>
        <a:prstGeom prst="roundRect">
          <a:avLst/>
        </a:prstGeom>
        <a:solidFill>
          <a:schemeClr val="accent3">
            <a:lumMod val="5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100000"/>
            </a:lnSpc>
            <a:spcBef>
              <a:spcPct val="0"/>
            </a:spcBef>
            <a:spcAft>
              <a:spcPts val="0"/>
            </a:spcAft>
          </a:pPr>
          <a:r>
            <a:rPr lang="en-US" sz="1900" kern="1200" dirty="0" smtClean="0"/>
            <a:t>Fuel Cycle Infrastructure</a:t>
          </a:r>
          <a:endParaRPr lang="en-US" sz="1900" kern="1200" dirty="0"/>
        </a:p>
      </dsp:txBody>
      <dsp:txXfrm>
        <a:off x="4479220" y="1119008"/>
        <a:ext cx="2130852" cy="1492011"/>
      </dsp:txXfrm>
    </dsp:sp>
    <dsp:sp modelId="{6FC66A44-66A3-4368-B1EB-BDA644A98B17}">
      <dsp:nvSpPr>
        <dsp:cNvPr id="0" name=""/>
        <dsp:cNvSpPr/>
      </dsp:nvSpPr>
      <dsp:spPr>
        <a:xfrm>
          <a:off x="6716615" y="1119008"/>
          <a:ext cx="2130852" cy="1492011"/>
        </a:xfrm>
        <a:prstGeom prst="roundRect">
          <a:avLst/>
        </a:prstGeom>
        <a:solidFill>
          <a:schemeClr val="accent3">
            <a:lumMod val="5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Global Competitiveness</a:t>
          </a:r>
        </a:p>
      </dsp:txBody>
      <dsp:txXfrm>
        <a:off x="6716615" y="1119008"/>
        <a:ext cx="2130852" cy="149201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3D73551-5FC0-4AC2-83FB-89A9BA0AE0A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F57AC3DE-46D7-496A-BE0E-C86549637F9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5F24F0B-4C33-4E8B-BB7B-E65FECF918F4}" type="datetimeFigureOut">
              <a:rPr lang="en-US" smtClean="0"/>
              <a:pPr/>
              <a:t>1/22/2019</a:t>
            </a:fld>
            <a:endParaRPr lang="en-US"/>
          </a:p>
        </p:txBody>
      </p:sp>
      <p:sp>
        <p:nvSpPr>
          <p:cNvPr id="4" name="Footer Placeholder 3">
            <a:extLst>
              <a:ext uri="{FF2B5EF4-FFF2-40B4-BE49-F238E27FC236}">
                <a16:creationId xmlns="" xmlns:a16="http://schemas.microsoft.com/office/drawing/2014/main" id="{F2330089-DA8B-432D-9190-A73567B6669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DE61C456-106D-413F-8FCD-A07ED7D729D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4670618-3A27-46B5-93AB-232A6E58A16B}" type="slidenum">
              <a:rPr lang="en-US" smtClean="0"/>
              <a:pPr/>
              <a:t>‹#›</a:t>
            </a:fld>
            <a:endParaRPr lang="en-US"/>
          </a:p>
        </p:txBody>
      </p:sp>
    </p:spTree>
    <p:extLst>
      <p:ext uri="{BB962C8B-B14F-4D97-AF65-F5344CB8AC3E}">
        <p14:creationId xmlns:p14="http://schemas.microsoft.com/office/powerpoint/2010/main" xmlns="" val="1071379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FABA62-D8A2-4369-82A2-A683062D3534}" type="datetimeFigureOut">
              <a:rPr lang="en-US" smtClean="0"/>
              <a:pPr/>
              <a:t>1/22/2019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6CA405-C9EE-4857-BC08-604330AB8CE8}" type="slidenum">
              <a:rPr lang="en-US" smtClean="0"/>
              <a:pPr/>
              <a:t>‹#›</a:t>
            </a:fld>
            <a:endParaRPr lang="en-US"/>
          </a:p>
        </p:txBody>
      </p:sp>
    </p:spTree>
    <p:extLst>
      <p:ext uri="{BB962C8B-B14F-4D97-AF65-F5344CB8AC3E}">
        <p14:creationId xmlns:p14="http://schemas.microsoft.com/office/powerpoint/2010/main" xmlns="" val="9841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i.org/CorporateSite/media/filefolder/resources/letters-filings-comments/letter-perry-haleu-2018070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444500"/>
            <a:ext cx="6850062" cy="3854450"/>
          </a:xfrm>
        </p:spPr>
      </p:sp>
      <p:sp>
        <p:nvSpPr>
          <p:cNvPr id="3" name="Notes Placeholder 2"/>
          <p:cNvSpPr>
            <a:spLocks noGrp="1"/>
          </p:cNvSpPr>
          <p:nvPr>
            <p:ph type="body" idx="1"/>
          </p:nvPr>
        </p:nvSpPr>
        <p:spPr/>
        <p:txBody>
          <a:bodyPr/>
          <a:lstStyle/>
          <a:p>
            <a:r>
              <a:rPr lang="en-US" sz="1600" dirty="0" smtClean="0"/>
              <a:t>The Office of Nuclear Energy’s mission is to advance nuclear power to meet the nation’s energy, environmental and national security needs.</a:t>
            </a:r>
          </a:p>
          <a:p>
            <a:endParaRPr lang="en-US" sz="1600" dirty="0"/>
          </a:p>
          <a:p>
            <a:r>
              <a:rPr lang="en-US" sz="1600" dirty="0" smtClean="0"/>
              <a:t>We do this by resolving the technical, cost, safety, security and regulatory issues through targeted research, development and demonstration.</a:t>
            </a:r>
          </a:p>
          <a:p>
            <a:endParaRPr lang="en-US" sz="1600" dirty="0"/>
          </a:p>
          <a:p>
            <a:r>
              <a:rPr lang="en-US" sz="1600" dirty="0" smtClean="0"/>
              <a:t>Our work is centered on four mission pillars:</a:t>
            </a:r>
          </a:p>
          <a:p>
            <a:pPr marL="285750" indent="-285750">
              <a:buFont typeface="Arial" panose="020B0604020202020204" pitchFamily="34" charset="0"/>
              <a:buChar char="•"/>
            </a:pPr>
            <a:r>
              <a:rPr lang="en-US" sz="1600" dirty="0" smtClean="0"/>
              <a:t>Preserving the existing fleet</a:t>
            </a:r>
          </a:p>
          <a:p>
            <a:pPr marL="285750" indent="-285750">
              <a:buFont typeface="Arial" panose="020B0604020202020204" pitchFamily="34" charset="0"/>
              <a:buChar char="•"/>
            </a:pPr>
            <a:r>
              <a:rPr lang="en-US" sz="1600" dirty="0" smtClean="0"/>
              <a:t>Supporting the advanced reactor pipeline</a:t>
            </a:r>
          </a:p>
          <a:p>
            <a:pPr marL="285750" indent="-285750">
              <a:buFont typeface="Arial" panose="020B0604020202020204" pitchFamily="34" charset="0"/>
              <a:buChar char="•"/>
            </a:pPr>
            <a:r>
              <a:rPr lang="en-US" sz="1600" dirty="0" smtClean="0"/>
              <a:t>Addressing challenges associated with front end and back end of the fuel cycle, to include availability of high assay LEU</a:t>
            </a:r>
          </a:p>
          <a:p>
            <a:pPr marL="285750" indent="-285750">
              <a:buFont typeface="Arial" panose="020B0604020202020204" pitchFamily="34" charset="0"/>
              <a:buChar char="•"/>
            </a:pPr>
            <a:r>
              <a:rPr lang="en-US" sz="1600" dirty="0" smtClean="0"/>
              <a:t>And addressing barriers to global competitiveness</a:t>
            </a:r>
            <a:endParaRPr lang="en-US" sz="1600" dirty="0"/>
          </a:p>
        </p:txBody>
      </p:sp>
      <p:sp>
        <p:nvSpPr>
          <p:cNvPr id="4" name="Slide Number Placeholder 3"/>
          <p:cNvSpPr>
            <a:spLocks noGrp="1"/>
          </p:cNvSpPr>
          <p:nvPr>
            <p:ph type="sldNum" sz="quarter" idx="10"/>
          </p:nvPr>
        </p:nvSpPr>
        <p:spPr/>
        <p:txBody>
          <a:bodyPr/>
          <a:lstStyle/>
          <a:p>
            <a:fld id="{E765CF3F-C38A-42CB-BF02-5F7E926629F9}" type="slidenum">
              <a:rPr lang="en-US" smtClean="0"/>
              <a:pPr/>
              <a:t>2</a:t>
            </a:fld>
            <a:endParaRPr lang="en-US"/>
          </a:p>
        </p:txBody>
      </p:sp>
    </p:spTree>
    <p:extLst>
      <p:ext uri="{BB962C8B-B14F-4D97-AF65-F5344CB8AC3E}">
        <p14:creationId xmlns:p14="http://schemas.microsoft.com/office/powerpoint/2010/main" xmlns="" val="17716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100" dirty="0" smtClean="0"/>
              <a:t>Nuclear energy provides 20% of the nation’s electricity capacity.  </a:t>
            </a:r>
          </a:p>
          <a:p>
            <a:pPr>
              <a:spcBef>
                <a:spcPts val="600"/>
              </a:spcBef>
            </a:pPr>
            <a:r>
              <a:rPr lang="en-US" sz="1100" dirty="0" smtClean="0"/>
              <a:t>This represents the largest source – sixty percent – of carbon-free </a:t>
            </a:r>
            <a:r>
              <a:rPr lang="en-US" sz="1100" b="1" dirty="0" smtClean="0"/>
              <a:t>baseload</a:t>
            </a:r>
            <a:r>
              <a:rPr lang="en-US" sz="1100" dirty="0" smtClean="0"/>
              <a:t> electric power.  </a:t>
            </a:r>
          </a:p>
          <a:p>
            <a:pPr>
              <a:spcBef>
                <a:spcPts val="600"/>
              </a:spcBef>
            </a:pPr>
            <a:r>
              <a:rPr lang="en-US" sz="1100" dirty="0" smtClean="0"/>
              <a:t>Our existing fleet of 99 reactors has enjoyed an enormously successful safety record.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current landscape for nuclear energy is providing </a:t>
            </a:r>
            <a:r>
              <a:rPr lang="en-US" sz="1200" b="1" kern="1200" dirty="0" smtClean="0">
                <a:solidFill>
                  <a:schemeClr val="tx1"/>
                </a:solidFill>
                <a:effectLst/>
                <a:latin typeface="+mn-lt"/>
                <a:ea typeface="+mn-ea"/>
                <a:cs typeface="+mn-cs"/>
              </a:rPr>
              <a:t>reliable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baseload</a:t>
            </a:r>
            <a:r>
              <a:rPr lang="en-US" sz="1200" kern="1200" dirty="0" smtClean="0">
                <a:solidFill>
                  <a:schemeClr val="tx1"/>
                </a:solidFill>
                <a:effectLst/>
                <a:latin typeface="+mn-lt"/>
                <a:ea typeface="+mn-ea"/>
                <a:cs typeface="+mn-cs"/>
              </a:rPr>
              <a:t> power for distributed grids.</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 future energy landscape is expected to look quite different.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combination of existing fleet and advanced nuclear plants, coupled with fossil and renewable sources, will provide </a:t>
            </a:r>
            <a:r>
              <a:rPr lang="en-US" sz="1200" b="1" kern="1200" dirty="0" smtClean="0">
                <a:solidFill>
                  <a:schemeClr val="tx1"/>
                </a:solidFill>
                <a:effectLst/>
                <a:latin typeface="+mn-lt"/>
                <a:ea typeface="+mn-ea"/>
                <a:cs typeface="+mn-cs"/>
              </a:rPr>
              <a:t>heat and</a:t>
            </a:r>
            <a:r>
              <a:rPr lang="en-US" sz="1200" kern="1200" dirty="0" smtClean="0">
                <a:solidFill>
                  <a:schemeClr val="tx1"/>
                </a:solidFill>
                <a:effectLst/>
                <a:latin typeface="+mn-lt"/>
                <a:ea typeface="+mn-ea"/>
                <a:cs typeface="+mn-cs"/>
              </a:rPr>
              <a:t> electricity for a range of useful energy products such as new chemical processes, water desalination and purification, hydrogen production and industrial applications.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Innovative advanced reactor concepts offer significant potential benefits, including improved economics for construction and operation, enhanced safety and security, greater resource utilization, and easier operation.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 reactors in the current fleet are typically large for providing baseload power – on the order of a thousand megawatts of electricity output – new advanced reactor designs are being designed in a range of sizes – from hundreds of megawatts to as small as a couple of megawatts.</a:t>
            </a:r>
            <a:endParaRPr lang="en-US" dirty="0"/>
          </a:p>
        </p:txBody>
      </p:sp>
      <p:sp>
        <p:nvSpPr>
          <p:cNvPr id="4" name="Slide Number Placeholder 3"/>
          <p:cNvSpPr>
            <a:spLocks noGrp="1"/>
          </p:cNvSpPr>
          <p:nvPr>
            <p:ph type="sldNum" sz="quarter" idx="10"/>
          </p:nvPr>
        </p:nvSpPr>
        <p:spPr/>
        <p:txBody>
          <a:bodyPr/>
          <a:lstStyle/>
          <a:p>
            <a:fld id="{E97529D8-BC37-EA42-AFF0-43A691E51D3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214489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these commercial advanced reactor concepts look like?</a:t>
            </a:r>
            <a:endParaRPr lang="en-US" dirty="0"/>
          </a:p>
        </p:txBody>
      </p:sp>
    </p:spTree>
    <p:extLst>
      <p:ext uri="{BB962C8B-B14F-4D97-AF65-F5344CB8AC3E}">
        <p14:creationId xmlns:p14="http://schemas.microsoft.com/office/powerpoint/2010/main" xmlns="" val="198829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Micro-reactors are a class of nuclear reactors with power levels targeted for non-conventional nuclear markets including defense sites, remote communities, mining sites, and for back-up generation for nuclear power plants and other sites.  </a:t>
            </a:r>
          </a:p>
          <a:p>
            <a:endParaRPr lang="en-US" dirty="0" smtClean="0"/>
          </a:p>
          <a:p>
            <a:r>
              <a:rPr lang="en-US" dirty="0" smtClean="0"/>
              <a:t>Such applications face economic and energy security challenges that can be uniquely addressed by these innovative nuclear reactors.  </a:t>
            </a:r>
          </a:p>
          <a:p>
            <a:endParaRPr lang="en-US" dirty="0" smtClean="0"/>
          </a:p>
          <a:p>
            <a:r>
              <a:rPr lang="en-US" dirty="0" smtClean="0"/>
              <a:t>Generally, micro-reactors are differentiated from other classes of reactors by features such as factory fabrication, transportability by truck, rail or aircraft, and simplicity of design features, particularly those related to reactor control and safety. </a:t>
            </a:r>
            <a:endParaRPr lang="en-US" dirty="0"/>
          </a:p>
        </p:txBody>
      </p:sp>
      <p:sp>
        <p:nvSpPr>
          <p:cNvPr id="4" name="Slide Number Placeholder 3"/>
          <p:cNvSpPr>
            <a:spLocks noGrp="1"/>
          </p:cNvSpPr>
          <p:nvPr>
            <p:ph type="sldNum" sz="quarter" idx="10"/>
          </p:nvPr>
        </p:nvSpPr>
        <p:spPr/>
        <p:txBody>
          <a:bodyPr/>
          <a:lstStyle/>
          <a:p>
            <a:fld id="{366CA405-C9EE-4857-BC08-604330AB8CE8}" type="slidenum">
              <a:rPr lang="en-US" smtClean="0"/>
              <a:pPr/>
              <a:t>5</a:t>
            </a:fld>
            <a:endParaRPr lang="en-US"/>
          </a:p>
        </p:txBody>
      </p:sp>
    </p:spTree>
    <p:extLst>
      <p:ext uri="{BB962C8B-B14F-4D97-AF65-F5344CB8AC3E}">
        <p14:creationId xmlns:p14="http://schemas.microsoft.com/office/powerpoint/2010/main" xmlns="" val="321961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Our</a:t>
            </a:r>
            <a:r>
              <a:rPr lang="en-US" altLang="en-US" baseline="0" dirty="0" smtClean="0">
                <a:latin typeface="Arial" panose="020B0604020202020204" pitchFamily="34" charset="0"/>
              </a:rPr>
              <a:t> </a:t>
            </a:r>
            <a:r>
              <a:rPr lang="en-US" altLang="en-US" dirty="0" smtClean="0">
                <a:latin typeface="Arial" panose="020B0604020202020204" pitchFamily="34" charset="0"/>
              </a:rPr>
              <a:t>advanced modeling and simulation programs are developing the computational tools to support design of advanced fuels and reactors.</a:t>
            </a:r>
          </a:p>
          <a:p>
            <a:endParaRPr lang="en-US" altLang="en-US" dirty="0" smtClean="0">
              <a:latin typeface="Arial" panose="020B0604020202020204" pitchFamily="34" charset="0"/>
            </a:endParaRPr>
          </a:p>
          <a:p>
            <a:r>
              <a:rPr lang="en-US" altLang="en-US" dirty="0" smtClean="0">
                <a:latin typeface="Arial" panose="020B0604020202020204" pitchFamily="34" charset="0"/>
              </a:rPr>
              <a:t>These include development of predictive computational tools for nuclear fuel performance analysis and design – including advanced fuel designs and accident tolerant fuels research.</a:t>
            </a:r>
          </a:p>
          <a:p>
            <a:endParaRPr lang="en-US" altLang="en-US" dirty="0" smtClean="0">
              <a:latin typeface="Arial" panose="020B0604020202020204" pitchFamily="34" charset="0"/>
            </a:endParaRPr>
          </a:p>
          <a:p>
            <a:r>
              <a:rPr lang="en-US" altLang="en-US" dirty="0" smtClean="0">
                <a:latin typeface="Arial" panose="020B0604020202020204" pitchFamily="34" charset="0"/>
              </a:rPr>
              <a:t>Reactors toolkits are providing high-fidelity, coupled physics simulation capabilities to support conceptual design of advanced reactors. </a:t>
            </a:r>
          </a:p>
          <a:p>
            <a:endParaRPr lang="en-US" altLang="en-US" dirty="0" smtClean="0">
              <a:latin typeface="Arial" panose="020B0604020202020204" pitchFamily="34" charset="0"/>
            </a:endParaRPr>
          </a:p>
        </p:txBody>
      </p:sp>
      <p:sp>
        <p:nvSpPr>
          <p:cNvPr id="38916"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45ED15-569A-4DD3-B99F-13F3511E5BA1}" type="slidenum">
              <a:rPr lang="en-US" altLang="en-US"/>
              <a:pPr eaLnBrk="1" hangingPunct="1"/>
              <a:t>6</a:t>
            </a:fld>
            <a:endParaRPr lang="en-US" altLang="en-US"/>
          </a:p>
        </p:txBody>
      </p:sp>
    </p:spTree>
    <p:extLst>
      <p:ext uri="{BB962C8B-B14F-4D97-AF65-F5344CB8AC3E}">
        <p14:creationId xmlns:p14="http://schemas.microsoft.com/office/powerpoint/2010/main" xmlns="" val="415916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DOE is also looking into new ways of producing high assay low-enriched uranium, also known as HALEU.</a:t>
            </a:r>
          </a:p>
          <a:p>
            <a:pPr rtl="0"/>
            <a:endParaRPr lang="en-US" dirty="0" smtClean="0"/>
          </a:p>
          <a:p>
            <a:pPr rtl="0"/>
            <a:r>
              <a:rPr lang="en-US" dirty="0" smtClean="0"/>
              <a:t>HALEU is required by many advanced reactor concepts to achieve smaller designs that get more power per unit of volume.</a:t>
            </a:r>
          </a:p>
          <a:p>
            <a:pPr rtl="0"/>
            <a:endParaRPr lang="en-US" dirty="0" smtClean="0"/>
          </a:p>
          <a:p>
            <a:pPr rtl="0"/>
            <a:r>
              <a:rPr lang="en-US" dirty="0" smtClean="0"/>
              <a:t>The industry anticipates it will need </a:t>
            </a:r>
            <a:r>
              <a:rPr lang="en-US" dirty="0" smtClean="0">
                <a:hlinkClick r:id="rId3"/>
              </a:rPr>
              <a:t>nearly 600 metric </a:t>
            </a:r>
            <a:r>
              <a:rPr lang="en-US" dirty="0" err="1" smtClean="0">
                <a:hlinkClick r:id="rId3"/>
              </a:rPr>
              <a:t>tonnes</a:t>
            </a:r>
            <a:r>
              <a:rPr lang="en-US" dirty="0" smtClean="0">
                <a:hlinkClick r:id="rId3"/>
              </a:rPr>
              <a:t> of HALEU by 2030</a:t>
            </a:r>
            <a:r>
              <a:rPr lang="en-US" dirty="0" smtClean="0"/>
              <a:t> to get new reactor designs to market.</a:t>
            </a:r>
          </a:p>
          <a:p>
            <a:pPr rtl="0"/>
            <a:endParaRPr lang="en-US" dirty="0" smtClean="0"/>
          </a:p>
          <a:p>
            <a:pPr rtl="0"/>
            <a:r>
              <a:rPr lang="en-US" dirty="0" smtClean="0"/>
              <a:t>An</a:t>
            </a:r>
            <a:r>
              <a:rPr lang="en-US" baseline="0" dirty="0" smtClean="0"/>
              <a:t> </a:t>
            </a:r>
            <a:r>
              <a:rPr lang="en-US" dirty="0" smtClean="0"/>
              <a:t>HALEU production capability does</a:t>
            </a:r>
            <a:r>
              <a:rPr lang="en-US" baseline="0" dirty="0" smtClean="0"/>
              <a:t> not</a:t>
            </a:r>
            <a:r>
              <a:rPr lang="en-US" dirty="0" smtClean="0"/>
              <a:t> commercially exist in the United States and will require the</a:t>
            </a:r>
            <a:r>
              <a:rPr lang="en-US" baseline="0" dirty="0" smtClean="0"/>
              <a:t> design and licensing of new facilities and transportation packages, including the need for criticality benchmarks</a:t>
            </a:r>
            <a:r>
              <a:rPr lang="en-US" dirty="0" smtClean="0"/>
              <a:t>. </a:t>
            </a:r>
          </a:p>
          <a:p>
            <a:endParaRPr lang="en-US" b="1" dirty="0" smtClean="0">
              <a:effectLst/>
            </a:endParaRPr>
          </a:p>
          <a:p>
            <a:r>
              <a:rPr lang="en-US" dirty="0" smtClean="0">
                <a:effectLst/>
              </a:rPr>
              <a:t>DOE recently announced (January 7, 2019) it is initiating a 3 year demonstration program to build  a high assay low enriched uranium production capability.</a:t>
            </a:r>
          </a:p>
          <a:p>
            <a:endParaRPr lang="en-US" dirty="0" smtClean="0">
              <a:effectLst/>
            </a:endParaRPr>
          </a:p>
          <a:p>
            <a:pPr rtl="0"/>
            <a:r>
              <a:rPr lang="en-US" dirty="0" smtClean="0">
                <a:effectLst/>
              </a:rPr>
              <a:t>DOE</a:t>
            </a:r>
            <a:r>
              <a:rPr lang="en-US" baseline="0" dirty="0" smtClean="0">
                <a:effectLst/>
              </a:rPr>
              <a:t> </a:t>
            </a:r>
            <a:r>
              <a:rPr lang="en-US" dirty="0" smtClean="0">
                <a:effectLst/>
              </a:rPr>
              <a:t>plans to contract with American Centrifuge Operating LLC (ACO), a subsidiary of </a:t>
            </a:r>
            <a:r>
              <a:rPr lang="en-US" dirty="0" err="1" smtClean="0">
                <a:effectLst/>
              </a:rPr>
              <a:t>Centrus</a:t>
            </a:r>
            <a:r>
              <a:rPr lang="en-US" dirty="0" smtClean="0">
                <a:effectLst/>
              </a:rPr>
              <a:t> Energy Corp., for the demonstration of high assay low enriched uranium (HALEU) production to support DOE research and development activities and programs. </a:t>
            </a:r>
          </a:p>
          <a:p>
            <a:pPr rtl="0"/>
            <a:endParaRPr lang="en-US" dirty="0" smtClean="0"/>
          </a:p>
          <a:p>
            <a:pPr rtl="0"/>
            <a:r>
              <a:rPr lang="en-US" dirty="0" smtClean="0"/>
              <a:t>DOE is also considering repurposing used fuel from the U.S. Navy and a national lab test reactor as two temporary options.</a:t>
            </a:r>
          </a:p>
          <a:p>
            <a:pPr rtl="0"/>
            <a:endParaRPr lang="en-US" dirty="0" smtClean="0">
              <a:effectLst/>
            </a:endParaRPr>
          </a:p>
          <a:p>
            <a:pPr rtl="0"/>
            <a:r>
              <a:rPr lang="en-US" dirty="0" smtClean="0">
                <a:effectLst/>
              </a:rPr>
              <a:t>Additional background:</a:t>
            </a:r>
          </a:p>
          <a:p>
            <a:pPr rtl="0"/>
            <a:r>
              <a:rPr lang="en-US" dirty="0" smtClean="0">
                <a:effectLst/>
              </a:rPr>
              <a:t>The HALEU Demonstration Program has two primary objectives: (1) Deployment of a 16 machine AC-100M HALEU Cascade producing a 19.75% U-235 enriched product by October 2020; and (2) Demonstration of the capability to produce HALEU with existing U.S.-origin enrichment technology, and provide DOE with a small quantity of HALEU beginning in 2020 for use in its research and development for the advancement of civilian nuclear energy and security, and other programmatic missions. </a:t>
            </a:r>
            <a:endParaRPr lang="en-US" dirty="0" smtClean="0"/>
          </a:p>
          <a:p>
            <a:endParaRPr lang="en-US" dirty="0"/>
          </a:p>
        </p:txBody>
      </p:sp>
      <p:sp>
        <p:nvSpPr>
          <p:cNvPr id="4" name="Slide Number Placeholder 3"/>
          <p:cNvSpPr>
            <a:spLocks noGrp="1"/>
          </p:cNvSpPr>
          <p:nvPr>
            <p:ph type="sldNum" sz="quarter" idx="10"/>
          </p:nvPr>
        </p:nvSpPr>
        <p:spPr/>
        <p:txBody>
          <a:bodyPr/>
          <a:lstStyle/>
          <a:p>
            <a:fld id="{366CA405-C9EE-4857-BC08-604330AB8CE8}" type="slidenum">
              <a:rPr lang="en-US" smtClean="0"/>
              <a:pPr/>
              <a:t>7</a:t>
            </a:fld>
            <a:endParaRPr lang="en-US"/>
          </a:p>
        </p:txBody>
      </p:sp>
    </p:spTree>
    <p:extLst>
      <p:ext uri="{BB962C8B-B14F-4D97-AF65-F5344CB8AC3E}">
        <p14:creationId xmlns:p14="http://schemas.microsoft.com/office/powerpoint/2010/main" xmlns="" val="237994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CA405-C9EE-4857-BC08-604330AB8CE8}" type="slidenum">
              <a:rPr lang="en-US" smtClean="0"/>
              <a:pPr/>
              <a:t>8</a:t>
            </a:fld>
            <a:endParaRPr lang="en-US"/>
          </a:p>
        </p:txBody>
      </p:sp>
    </p:spTree>
    <p:extLst>
      <p:ext uri="{BB962C8B-B14F-4D97-AF65-F5344CB8AC3E}">
        <p14:creationId xmlns:p14="http://schemas.microsoft.com/office/powerpoint/2010/main" xmlns="" val="3518938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6CC536A8-03DD-4206-912C-24CAD512DC5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21984" y="1687313"/>
            <a:ext cx="4400939" cy="1195971"/>
          </a:xfrm>
        </p:spPr>
        <p:txBody>
          <a:bodyPr anchor="b">
            <a:noAutofit/>
          </a:bodyPr>
          <a:lstStyle>
            <a:lvl1pPr algn="l">
              <a:defRPr sz="5400">
                <a:solidFill>
                  <a:schemeClr val="bg1"/>
                </a:solidFill>
                <a:latin typeface="Franklin Gothic Demi Cond" panose="020B0706030402020204" pitchFamily="34" charset="0"/>
              </a:defRPr>
            </a:lvl1pPr>
          </a:lstStyle>
          <a:p>
            <a:r>
              <a:rPr lang="en-US" dirty="0"/>
              <a:t>Click to edit Master title style</a:t>
            </a:r>
          </a:p>
        </p:txBody>
      </p:sp>
      <p:sp>
        <p:nvSpPr>
          <p:cNvPr id="3" name="Subtitle 2"/>
          <p:cNvSpPr>
            <a:spLocks noGrp="1"/>
          </p:cNvSpPr>
          <p:nvPr>
            <p:ph type="subTitle" idx="1"/>
          </p:nvPr>
        </p:nvSpPr>
        <p:spPr>
          <a:xfrm>
            <a:off x="621983" y="2892615"/>
            <a:ext cx="4400939" cy="1024715"/>
          </a:xfrm>
        </p:spPr>
        <p:txBody>
          <a:bodyPr>
            <a:normAutofit/>
          </a:bodyPr>
          <a:lstStyle>
            <a:lvl1pPr marL="0" indent="0" algn="l">
              <a:buNone/>
              <a:defRPr sz="2800">
                <a:solidFill>
                  <a:schemeClr val="bg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xmlns="" val="229980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8E327-E786-4397-BF87-79DB128A5202}" type="datetime1">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119891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982491-0867-46C2-A456-D7511B4A51D5}" type="datetime1">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3190039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alpha val="0"/>
          </a:schemeClr>
        </a:solidFill>
        <a:effectLst/>
      </p:bgPr>
    </p:bg>
    <p:spTree>
      <p:nvGrpSpPr>
        <p:cNvPr id="1" name=""/>
        <p:cNvGrpSpPr/>
        <p:nvPr/>
      </p:nvGrpSpPr>
      <p:grpSpPr>
        <a:xfrm>
          <a:off x="0" y="0"/>
          <a:ext cx="0" cy="0"/>
          <a:chOff x="0" y="0"/>
          <a:chExt cx="0" cy="0"/>
        </a:xfrm>
      </p:grpSpPr>
      <p:pic>
        <p:nvPicPr>
          <p:cNvPr id="29" name="Picture 28"/>
          <p:cNvPicPr>
            <a:picLocks/>
          </p:cNvPicPr>
          <p:nvPr userDrawn="1"/>
        </p:nvPicPr>
        <p:blipFill rotWithShape="1">
          <a:blip r:embed="rId2" cstate="print">
            <a:extLst>
              <a:ext uri="{28A0092B-C50C-407E-A947-70E740481C1C}">
                <a14:useLocalDpi xmlns:a14="http://schemas.microsoft.com/office/drawing/2010/main" xmlns="" val="0"/>
              </a:ext>
            </a:extLst>
          </a:blip>
          <a:srcRect t="46180" b="20996"/>
          <a:stretch/>
        </p:blipFill>
        <p:spPr>
          <a:xfrm>
            <a:off x="0" y="990600"/>
            <a:ext cx="12205201" cy="5257799"/>
          </a:xfrm>
          <a:prstGeom prst="rect">
            <a:avLst/>
          </a:prstGeom>
        </p:spPr>
      </p:pic>
      <p:sp>
        <p:nvSpPr>
          <p:cNvPr id="26" name="Rectangle 9"/>
          <p:cNvSpPr/>
          <p:nvPr userDrawn="1"/>
        </p:nvSpPr>
        <p:spPr>
          <a:xfrm flipH="1">
            <a:off x="0" y="6627051"/>
            <a:ext cx="12192912" cy="2309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Rectangle 6"/>
          <p:cNvSpPr/>
          <p:nvPr userDrawn="1"/>
        </p:nvSpPr>
        <p:spPr>
          <a:xfrm flipH="1">
            <a:off x="0" y="5092700"/>
            <a:ext cx="6096000" cy="15367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7" name="Rectangle 9"/>
          <p:cNvSpPr/>
          <p:nvPr userDrawn="1"/>
        </p:nvSpPr>
        <p:spPr>
          <a:xfrm flipH="1">
            <a:off x="5949950" y="5092700"/>
            <a:ext cx="6242049" cy="1536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3" name="Subtitle 2"/>
          <p:cNvSpPr>
            <a:spLocks noGrp="1"/>
          </p:cNvSpPr>
          <p:nvPr>
            <p:ph type="subTitle" idx="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Text Placeholder 22"/>
          <p:cNvSpPr>
            <a:spLocks noGrp="1"/>
          </p:cNvSpPr>
          <p:nvPr>
            <p:ph type="body" sz="quarter" idx="12"/>
          </p:nvPr>
        </p:nvSpPr>
        <p:spPr>
          <a:xfrm>
            <a:off x="8072600" y="5117910"/>
            <a:ext cx="4119400" cy="1160490"/>
          </a:xfrm>
          <a:prstGeom prst="rect">
            <a:avLst/>
          </a:prstGeom>
        </p:spPr>
        <p:txBody>
          <a:bodyPr>
            <a:normAutofit/>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8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351513" y="5795743"/>
            <a:ext cx="1854200" cy="288687"/>
          </a:xfrm>
        </p:spPr>
        <p:txBody>
          <a:bodyPr>
            <a:normAutofit/>
          </a:bodyPr>
          <a:lstStyle>
            <a:lvl1pPr>
              <a:buNone/>
              <a:defRPr sz="1200" baseline="0">
                <a:solidFill>
                  <a:schemeClr val="bg1"/>
                </a:solidFill>
                <a:latin typeface="Arial Narrow" pitchFamily="34" charset="0"/>
              </a:defRPr>
            </a:lvl1pPr>
            <a:lvl5pPr>
              <a:defRPr/>
            </a:lvl5pPr>
          </a:lstStyle>
          <a:p>
            <a:pPr lvl="0"/>
            <a:r>
              <a:rPr lang="en-US" dirty="0" smtClean="0"/>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360654" y="50844"/>
            <a:ext cx="2685297" cy="1000184"/>
          </a:xfrm>
          <a:prstGeom prst="rect">
            <a:avLst/>
          </a:prstGeom>
        </p:spPr>
      </p:pic>
      <p:sp>
        <p:nvSpPr>
          <p:cNvPr id="30" name="Rectangle 9"/>
          <p:cNvSpPr/>
          <p:nvPr userDrawn="1"/>
        </p:nvSpPr>
        <p:spPr>
          <a:xfrm flipH="1">
            <a:off x="0" y="990508"/>
            <a:ext cx="12192912" cy="7749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pic>
        <p:nvPicPr>
          <p:cNvPr id="15" name="Picture 2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bwMode="auto">
          <a:xfrm>
            <a:off x="263634" y="228600"/>
            <a:ext cx="4010723" cy="490755"/>
          </a:xfrm>
          <a:prstGeom prst="rect">
            <a:avLst/>
          </a:prstGeom>
          <a:noFill/>
          <a:ln w="9525">
            <a:noFill/>
            <a:miter lim="800000"/>
            <a:headEnd/>
            <a:tailEnd/>
          </a:ln>
        </p:spPr>
      </p:pic>
    </p:spTree>
    <p:extLst>
      <p:ext uri="{BB962C8B-B14F-4D97-AF65-F5344CB8AC3E}">
        <p14:creationId xmlns:p14="http://schemas.microsoft.com/office/powerpoint/2010/main" xmlns="" val="51682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66760"/>
            <a:ext cx="10515600" cy="912658"/>
          </a:xfrm>
        </p:spPr>
        <p:txBody>
          <a:bodyPr>
            <a:normAutofit/>
          </a:bodyPr>
          <a:lstStyle>
            <a:lvl1pPr>
              <a:defRPr sz="4000">
                <a:solidFill>
                  <a:srgbClr val="214877"/>
                </a:solidFill>
                <a:latin typeface="+mj-lt"/>
              </a:defRPr>
            </a:lvl1pPr>
          </a:lstStyle>
          <a:p>
            <a:r>
              <a:rPr lang="en-US" dirty="0"/>
              <a:t>Click to edit Master title style</a:t>
            </a:r>
          </a:p>
        </p:txBody>
      </p:sp>
      <p:sp>
        <p:nvSpPr>
          <p:cNvPr id="3" name="Content Placeholder 2"/>
          <p:cNvSpPr>
            <a:spLocks noGrp="1"/>
          </p:cNvSpPr>
          <p:nvPr>
            <p:ph idx="1"/>
          </p:nvPr>
        </p:nvSpPr>
        <p:spPr>
          <a:xfrm>
            <a:off x="838200" y="1592863"/>
            <a:ext cx="10515600" cy="4616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3">
            <a:extLst>
              <a:ext uri="{FF2B5EF4-FFF2-40B4-BE49-F238E27FC236}">
                <a16:creationId xmlns="" xmlns:a16="http://schemas.microsoft.com/office/drawing/2014/main" id="{722ACE17-FFDC-4CBA-862C-BD0A3271A2B1}"/>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b="90278"/>
          <a:stretch/>
        </p:blipFill>
        <p:spPr>
          <a:xfrm>
            <a:off x="0" y="-1"/>
            <a:ext cx="12192000" cy="666761"/>
          </a:xfrm>
          <a:prstGeom prst="rect">
            <a:avLst/>
          </a:prstGeom>
        </p:spPr>
      </p:pic>
      <p:sp>
        <p:nvSpPr>
          <p:cNvPr id="10" name="Slide Number Placeholder 9">
            <a:extLst>
              <a:ext uri="{FF2B5EF4-FFF2-40B4-BE49-F238E27FC236}">
                <a16:creationId xmlns="" xmlns:a16="http://schemas.microsoft.com/office/drawing/2014/main" id="{A46C94D0-97FF-4483-82CE-D6E062623C2A}"/>
              </a:ext>
            </a:extLst>
          </p:cNvPr>
          <p:cNvSpPr>
            <a:spLocks noGrp="1"/>
          </p:cNvSpPr>
          <p:nvPr>
            <p:ph type="sldNum" sz="quarter" idx="12"/>
          </p:nvPr>
        </p:nvSpPr>
        <p:spPr/>
        <p:txBody>
          <a:bodyPr/>
          <a:lstStyle/>
          <a:p>
            <a:fld id="{A1D97705-5FE1-4A83-B391-A7B94374D970}" type="slidenum">
              <a:rPr lang="en-US" smtClean="0"/>
              <a:pPr/>
              <a:t>‹#›</a:t>
            </a:fld>
            <a:endParaRPr lang="en-US" dirty="0"/>
          </a:p>
        </p:txBody>
      </p:sp>
    </p:spTree>
    <p:extLst>
      <p:ext uri="{BB962C8B-B14F-4D97-AF65-F5344CB8AC3E}">
        <p14:creationId xmlns:p14="http://schemas.microsoft.com/office/powerpoint/2010/main" xmlns="" val="249578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7BE4E-272C-4289-B247-BEB642C4D0C4}" type="datetime1">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289906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FEAB9-7D1D-417E-8212-CC169A3EB30D}" type="datetime1">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341548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5ADB95-543E-4FE0-ACC9-7B49C6396E3C}" type="datetime1">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59616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74851F-D439-40EE-B4D4-C30673B1DE30}" type="datetime1">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312129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E406CD-46D4-4108-A8DB-A9601B51641A}" type="datetime1">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158462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58E8AA-C872-4697-AC13-0F6430A50B9A}" type="datetime1">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426656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D54C4-AF2E-4C80-B067-CC9305D8C320}" type="datetime1">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232356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191C3-DC7F-444D-8E01-6C0207C7A091}" type="datetime1">
              <a:rPr lang="en-US" smtClean="0"/>
              <a:pPr/>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97705-5FE1-4A83-B391-A7B94374D970}" type="slidenum">
              <a:rPr lang="en-US" smtClean="0"/>
              <a:pPr/>
              <a:t>‹#›</a:t>
            </a:fld>
            <a:endParaRPr lang="en-US"/>
          </a:p>
        </p:txBody>
      </p:sp>
    </p:spTree>
    <p:extLst>
      <p:ext uri="{BB962C8B-B14F-4D97-AF65-F5344CB8AC3E}">
        <p14:creationId xmlns:p14="http://schemas.microsoft.com/office/powerpoint/2010/main" xmlns="" val="161044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emf"/><Relationship Id="rId4" Type="http://schemas.openxmlformats.org/officeDocument/2006/relationships/image" Target="../media/image23.pn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17395" y="5133851"/>
            <a:ext cx="5843067" cy="1175040"/>
          </a:xfrm>
        </p:spPr>
        <p:txBody>
          <a:bodyPr>
            <a:normAutofit/>
          </a:bodyPr>
          <a:lstStyle/>
          <a:p>
            <a:r>
              <a:rPr lang="en-US" sz="2800" dirty="0"/>
              <a:t>R&amp;D to Support Development and Deployment of Nuclear Technologies</a:t>
            </a:r>
          </a:p>
        </p:txBody>
      </p:sp>
      <p:sp>
        <p:nvSpPr>
          <p:cNvPr id="7" name="Text Placeholder 6"/>
          <p:cNvSpPr>
            <a:spLocks noGrp="1"/>
          </p:cNvSpPr>
          <p:nvPr>
            <p:ph type="body" sz="quarter" idx="12"/>
          </p:nvPr>
        </p:nvSpPr>
        <p:spPr>
          <a:xfrm>
            <a:off x="6575103" y="5133851"/>
            <a:ext cx="4410949" cy="1439228"/>
          </a:xfrm>
        </p:spPr>
        <p:txBody>
          <a:bodyPr>
            <a:normAutofit/>
          </a:bodyPr>
          <a:lstStyle/>
          <a:p>
            <a:pPr>
              <a:spcBef>
                <a:spcPts val="1200"/>
              </a:spcBef>
              <a:spcAft>
                <a:spcPts val="600"/>
              </a:spcAft>
            </a:pPr>
            <a:r>
              <a:rPr lang="en-US" sz="3200" dirty="0"/>
              <a:t>Alice </a:t>
            </a:r>
            <a:r>
              <a:rPr lang="en-US" sz="3200" dirty="0" err="1"/>
              <a:t>Caponiti</a:t>
            </a:r>
            <a:endParaRPr lang="en-US" dirty="0"/>
          </a:p>
          <a:p>
            <a:pPr>
              <a:spcBef>
                <a:spcPts val="100"/>
              </a:spcBef>
              <a:spcAft>
                <a:spcPts val="600"/>
              </a:spcAft>
            </a:pPr>
            <a:r>
              <a:rPr lang="en-US" dirty="0"/>
              <a:t>Director, Office of Nuclear Energy Technologies</a:t>
            </a:r>
          </a:p>
          <a:p>
            <a:pPr>
              <a:spcBef>
                <a:spcPts val="100"/>
              </a:spcBef>
              <a:spcAft>
                <a:spcPts val="600"/>
              </a:spcAft>
            </a:pPr>
            <a:r>
              <a:rPr lang="en-US" dirty="0"/>
              <a:t>Office of Nuclear Energy</a:t>
            </a:r>
          </a:p>
        </p:txBody>
      </p:sp>
      <p:sp>
        <p:nvSpPr>
          <p:cNvPr id="8" name="Text Placeholder 7"/>
          <p:cNvSpPr>
            <a:spLocks noGrp="1"/>
          </p:cNvSpPr>
          <p:nvPr>
            <p:ph type="body" sz="quarter" idx="13"/>
          </p:nvPr>
        </p:nvSpPr>
        <p:spPr>
          <a:xfrm>
            <a:off x="217394" y="6023119"/>
            <a:ext cx="2512553" cy="549960"/>
          </a:xfrm>
        </p:spPr>
        <p:txBody>
          <a:bodyPr>
            <a:noAutofit/>
          </a:bodyPr>
          <a:lstStyle/>
          <a:p>
            <a:pPr>
              <a:spcBef>
                <a:spcPts val="100"/>
              </a:spcBef>
              <a:spcAft>
                <a:spcPts val="600"/>
              </a:spcAft>
            </a:pPr>
            <a:r>
              <a:rPr lang="en-US" sz="1600" b="1" dirty="0"/>
              <a:t>2019 WANDA Workshop</a:t>
            </a:r>
          </a:p>
          <a:p>
            <a:pPr>
              <a:spcBef>
                <a:spcPts val="100"/>
              </a:spcBef>
              <a:spcAft>
                <a:spcPts val="600"/>
              </a:spcAft>
            </a:pPr>
            <a:r>
              <a:rPr lang="en-US" sz="1600" b="1" dirty="0"/>
              <a:t>January 22, 2019</a:t>
            </a:r>
          </a:p>
        </p:txBody>
      </p:sp>
    </p:spTree>
    <p:extLst>
      <p:ext uri="{BB962C8B-B14F-4D97-AF65-F5344CB8AC3E}">
        <p14:creationId xmlns:p14="http://schemas.microsoft.com/office/powerpoint/2010/main" xmlns="" val="159424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24" y="-71596"/>
            <a:ext cx="11192892" cy="901700"/>
          </a:xfrm>
        </p:spPr>
        <p:txBody>
          <a:bodyPr/>
          <a:lstStyle/>
          <a:p>
            <a:r>
              <a:rPr lang="en-US" dirty="0" smtClean="0">
                <a:solidFill>
                  <a:schemeClr val="bg1"/>
                </a:solidFill>
              </a:rPr>
              <a:t>Office of Nuclear Energy – Mission Pillars</a:t>
            </a:r>
            <a:endParaRPr lang="en-US" dirty="0">
              <a:solidFill>
                <a:schemeClr val="bg1"/>
              </a:solidFill>
            </a:endParaRPr>
          </a:p>
        </p:txBody>
      </p:sp>
      <p:grpSp>
        <p:nvGrpSpPr>
          <p:cNvPr id="4" name="Group 3"/>
          <p:cNvGrpSpPr/>
          <p:nvPr/>
        </p:nvGrpSpPr>
        <p:grpSpPr>
          <a:xfrm>
            <a:off x="1701802" y="2267280"/>
            <a:ext cx="8851898" cy="4209721"/>
            <a:chOff x="177802" y="1828800"/>
            <a:chExt cx="8851898" cy="4209721"/>
          </a:xfrm>
        </p:grpSpPr>
        <p:graphicFrame>
          <p:nvGraphicFramePr>
            <p:cNvPr id="5" name="Diagram 4"/>
            <p:cNvGraphicFramePr/>
            <p:nvPr>
              <p:extLst/>
            </p:nvPr>
          </p:nvGraphicFramePr>
          <p:xfrm>
            <a:off x="177802" y="1828800"/>
            <a:ext cx="8851898" cy="3730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24200" y="4494482"/>
              <a:ext cx="597359" cy="1544039"/>
            </a:xfrm>
            <a:prstGeom prst="rect">
              <a:avLst/>
            </a:prstGeom>
            <a:noFill/>
          </p:spPr>
        </p:pic>
        <p:pic>
          <p:nvPicPr>
            <p:cNvPr id="7" name="Picture 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28600" y="4587792"/>
              <a:ext cx="2201890" cy="1094919"/>
            </a:xfrm>
            <a:prstGeom prst="rect">
              <a:avLst/>
            </a:prstGeom>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xmlns="" val="0"/>
                </a:ext>
              </a:extLst>
            </a:blip>
            <a:srcRect l="26778"/>
            <a:stretch/>
          </p:blipFill>
          <p:spPr>
            <a:xfrm>
              <a:off x="4471935" y="4545025"/>
              <a:ext cx="2314471" cy="1013803"/>
            </a:xfrm>
            <a:prstGeom prst="rect">
              <a:avLst/>
            </a:prstGeom>
          </p:spPr>
        </p:pic>
        <p:pic>
          <p:nvPicPr>
            <p:cNvPr id="9" name="Picture 8"/>
            <p:cNvPicPr>
              <a:picLocks noChangeAspect="1"/>
            </p:cNvPicPr>
            <p:nvPr/>
          </p:nvPicPr>
          <p:blipFill>
            <a:blip r:embed="rId11" cstate="print"/>
            <a:stretch>
              <a:fillRect/>
            </a:stretch>
          </p:blipFill>
          <p:spPr>
            <a:xfrm>
              <a:off x="7133148" y="4547594"/>
              <a:ext cx="1896552" cy="1247931"/>
            </a:xfrm>
            <a:prstGeom prst="rect">
              <a:avLst/>
            </a:prstGeom>
          </p:spPr>
        </p:pic>
      </p:grpSp>
      <p:sp>
        <p:nvSpPr>
          <p:cNvPr id="3" name="Content Placeholder 2"/>
          <p:cNvSpPr>
            <a:spLocks noGrp="1"/>
          </p:cNvSpPr>
          <p:nvPr>
            <p:ph idx="1"/>
          </p:nvPr>
        </p:nvSpPr>
        <p:spPr>
          <a:xfrm>
            <a:off x="639224" y="830104"/>
            <a:ext cx="9140880" cy="1296987"/>
          </a:xfrm>
        </p:spPr>
        <p:txBody>
          <a:bodyPr>
            <a:noAutofit/>
          </a:bodyPr>
          <a:lstStyle/>
          <a:p>
            <a:r>
              <a:rPr lang="en-US" sz="2600" dirty="0"/>
              <a:t>A</a:t>
            </a:r>
            <a:r>
              <a:rPr lang="en-US" sz="2600" dirty="0" smtClean="0"/>
              <a:t>dvance </a:t>
            </a:r>
            <a:r>
              <a:rPr lang="en-US" sz="2600" dirty="0"/>
              <a:t>nuclear power to meet the nation's energy, environmental, and national security needs</a:t>
            </a:r>
            <a:r>
              <a:rPr lang="en-US" sz="2600" dirty="0" smtClean="0"/>
              <a:t>.</a:t>
            </a:r>
          </a:p>
          <a:p>
            <a:r>
              <a:rPr lang="en-US" sz="2600" dirty="0"/>
              <a:t>R</a:t>
            </a:r>
            <a:r>
              <a:rPr lang="en-US" sz="2600" dirty="0" smtClean="0"/>
              <a:t>esolve </a:t>
            </a:r>
            <a:r>
              <a:rPr lang="en-US" sz="2600" dirty="0"/>
              <a:t>technical, cost, safety, security and regulatory issues through research, development and demonstration. </a:t>
            </a:r>
          </a:p>
        </p:txBody>
      </p:sp>
    </p:spTree>
    <p:extLst>
      <p:ext uri="{BB962C8B-B14F-4D97-AF65-F5344CB8AC3E}">
        <p14:creationId xmlns:p14="http://schemas.microsoft.com/office/powerpoint/2010/main" xmlns="" val="1326146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57" name="Title 1"/>
          <p:cNvSpPr txBox="1">
            <a:spLocks/>
          </p:cNvSpPr>
          <p:nvPr/>
        </p:nvSpPr>
        <p:spPr>
          <a:xfrm>
            <a:off x="544010" y="86294"/>
            <a:ext cx="10418516" cy="1009467"/>
          </a:xfrm>
          <a:prstGeom prst="rect">
            <a:avLst/>
          </a:prstGeom>
        </p:spPr>
        <p:txBody>
          <a:bodyPr vert="horz" lIns="91440" tIns="45720" rIns="91440" bIns="45720" rtlCol="0" anchor="ctr">
            <a:normAutofit fontScale="92500"/>
          </a:bodyPr>
          <a:lstStyle>
            <a:lvl1pPr>
              <a:lnSpc>
                <a:spcPct val="90000"/>
              </a:lnSpc>
              <a:spcBef>
                <a:spcPct val="0"/>
              </a:spcBef>
              <a:buNone/>
              <a:defRPr sz="4000">
                <a:latin typeface="+mj-lt"/>
                <a:ea typeface="+mj-ea"/>
                <a:cs typeface="+mj-cs"/>
              </a:defRPr>
            </a:lvl1pPr>
          </a:lstStyle>
          <a:p>
            <a:r>
              <a:rPr lang="en-US" dirty="0" smtClean="0">
                <a:solidFill>
                  <a:srgbClr val="214877"/>
                </a:solidFill>
              </a:rPr>
              <a:t>Nuclear Beyond Electricity – Advanced Reactors</a:t>
            </a:r>
            <a:endParaRPr lang="en-US" dirty="0">
              <a:solidFill>
                <a:srgbClr val="214877"/>
              </a:solidFill>
            </a:endParaRPr>
          </a:p>
        </p:txBody>
      </p:sp>
      <p:sp>
        <p:nvSpPr>
          <p:cNvPr id="45" name="Rectangle 44"/>
          <p:cNvSpPr/>
          <p:nvPr/>
        </p:nvSpPr>
        <p:spPr bwMode="auto">
          <a:xfrm>
            <a:off x="692020" y="1110050"/>
            <a:ext cx="10956385" cy="1093138"/>
          </a:xfrm>
          <a:prstGeom prst="rect">
            <a:avLst/>
          </a:prstGeom>
          <a:gradFill flip="none" rotWithShape="1">
            <a:gsLst>
              <a:gs pos="0">
                <a:schemeClr val="tx1"/>
              </a:gs>
              <a:gs pos="66000">
                <a:srgbClr val="FFFFFF">
                  <a:alpha val="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214877"/>
              </a:solidFill>
              <a:latin typeface="Times New Roman" pitchFamily="18" charset="0"/>
            </a:endParaRPr>
          </a:p>
        </p:txBody>
      </p:sp>
      <p:sp>
        <p:nvSpPr>
          <p:cNvPr id="46" name="TextBox 45"/>
          <p:cNvSpPr txBox="1"/>
          <p:nvPr/>
        </p:nvSpPr>
        <p:spPr>
          <a:xfrm>
            <a:off x="1324299" y="1335014"/>
            <a:ext cx="1414593" cy="510909"/>
          </a:xfrm>
          <a:prstGeom prst="rect">
            <a:avLst/>
          </a:prstGeom>
          <a:noFill/>
        </p:spPr>
        <p:txBody>
          <a:bodyPr wrap="square" rtlCol="0">
            <a:spAutoFit/>
          </a:bodyPr>
          <a:lstStyle/>
          <a:p>
            <a:pPr algn="r">
              <a:lnSpc>
                <a:spcPct val="85000"/>
              </a:lnSpc>
            </a:pPr>
            <a:r>
              <a:rPr lang="en-US" sz="3200" b="1" dirty="0">
                <a:solidFill>
                  <a:prstClr val="white"/>
                </a:solidFill>
              </a:rPr>
              <a:t>NOW</a:t>
            </a:r>
          </a:p>
        </p:txBody>
      </p:sp>
      <p:cxnSp>
        <p:nvCxnSpPr>
          <p:cNvPr id="48" name="Straight Connector 47"/>
          <p:cNvCxnSpPr/>
          <p:nvPr/>
        </p:nvCxnSpPr>
        <p:spPr bwMode="auto">
          <a:xfrm>
            <a:off x="2846057" y="1195275"/>
            <a:ext cx="0" cy="857364"/>
          </a:xfrm>
          <a:prstGeom prst="line">
            <a:avLst/>
          </a:prstGeom>
          <a:solidFill>
            <a:schemeClr val="accent1"/>
          </a:solidFill>
          <a:ln w="28575" cap="flat" cmpd="sng" algn="ctr">
            <a:solidFill>
              <a:srgbClr val="FFFFFF"/>
            </a:solidFill>
            <a:prstDash val="solid"/>
            <a:round/>
            <a:headEnd type="none" w="med" len="med"/>
            <a:tailEnd type="none" w="med" len="med"/>
          </a:ln>
          <a:effectLst/>
        </p:spPr>
      </p:cxnSp>
      <p:sp>
        <p:nvSpPr>
          <p:cNvPr id="95" name="TextBox 94"/>
          <p:cNvSpPr txBox="1"/>
          <p:nvPr/>
        </p:nvSpPr>
        <p:spPr>
          <a:xfrm>
            <a:off x="7509710" y="1405295"/>
            <a:ext cx="4350962" cy="461665"/>
          </a:xfrm>
          <a:prstGeom prst="rect">
            <a:avLst/>
          </a:prstGeom>
          <a:noFill/>
        </p:spPr>
        <p:txBody>
          <a:bodyPr wrap="square" rtlCol="0">
            <a:spAutoFit/>
          </a:bodyPr>
          <a:lstStyle/>
          <a:p>
            <a:r>
              <a:rPr lang="en-US" sz="2400" b="1" i="1" dirty="0" smtClean="0">
                <a:solidFill>
                  <a:srgbClr val="214877"/>
                </a:solidFill>
              </a:rPr>
              <a:t>Baseload Electricity Generation</a:t>
            </a:r>
            <a:endParaRPr lang="en-US" sz="2400" b="1" i="1" dirty="0">
              <a:solidFill>
                <a:srgbClr val="214877"/>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30281" y="1170636"/>
            <a:ext cx="1018944" cy="1018944"/>
          </a:xfrm>
          <a:prstGeom prst="rect">
            <a:avLst/>
          </a:prstGeom>
          <a:effectLst>
            <a:outerShdw blurRad="50800" dist="38100" dir="2700000" algn="tl" rotWithShape="0">
              <a:prstClr val="black">
                <a:alpha val="40000"/>
              </a:prstClr>
            </a:outerShdw>
          </a:effectLst>
        </p:spPr>
      </p:pic>
      <p:sp>
        <p:nvSpPr>
          <p:cNvPr id="43" name="Right Arrow 42"/>
          <p:cNvSpPr/>
          <p:nvPr/>
        </p:nvSpPr>
        <p:spPr bwMode="auto">
          <a:xfrm>
            <a:off x="4794910" y="1202616"/>
            <a:ext cx="1324962" cy="889514"/>
          </a:xfrm>
          <a:prstGeom prst="rightArrow">
            <a:avLst>
              <a:gd name="adj1" fmla="val 66868"/>
              <a:gd name="adj2" fmla="val 50000"/>
            </a:avLst>
          </a:prstGeom>
          <a:gradFill flip="none" rotWithShape="1">
            <a:gsLst>
              <a:gs pos="0">
                <a:schemeClr val="bg1">
                  <a:alpha val="0"/>
                </a:schemeClr>
              </a:gs>
              <a:gs pos="100000">
                <a:schemeClr val="tx2">
                  <a:alpha val="67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214877"/>
              </a:solidFill>
              <a:latin typeface="Times New Roman" pitchFamily="18" charset="0"/>
            </a:endParaRPr>
          </a:p>
        </p:txBody>
      </p:sp>
      <p:cxnSp>
        <p:nvCxnSpPr>
          <p:cNvPr id="40" name="Straight Connector 39"/>
          <p:cNvCxnSpPr/>
          <p:nvPr/>
        </p:nvCxnSpPr>
        <p:spPr bwMode="auto">
          <a:xfrm>
            <a:off x="544010" y="6496301"/>
            <a:ext cx="10956385" cy="0"/>
          </a:xfrm>
          <a:prstGeom prst="line">
            <a:avLst/>
          </a:prstGeom>
          <a:solidFill>
            <a:schemeClr val="accent1"/>
          </a:solidFill>
          <a:ln w="41275" cap="flat" cmpd="sng" algn="ctr">
            <a:gradFill flip="none" rotWithShape="1">
              <a:gsLst>
                <a:gs pos="0">
                  <a:schemeClr val="bg1">
                    <a:alpha val="0"/>
                  </a:schemeClr>
                </a:gs>
                <a:gs pos="100000">
                  <a:srgbClr val="FFFFFF">
                    <a:alpha val="0"/>
                  </a:srgbClr>
                </a:gs>
                <a:gs pos="50000">
                  <a:schemeClr val="tx2"/>
                </a:gs>
              </a:gsLst>
              <a:lin ang="0" scaled="1"/>
              <a:tileRect/>
            </a:gradFill>
            <a:prstDash val="solid"/>
            <a:round/>
            <a:headEnd type="none" w="med" len="med"/>
            <a:tailEnd type="none" w="med" len="med"/>
          </a:ln>
          <a:effectLst/>
        </p:spPr>
      </p:cxnSp>
      <p:pic>
        <p:nvPicPr>
          <p:cNvPr id="59" name="Picture 5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59410" y="1112405"/>
            <a:ext cx="1078647" cy="1077175"/>
          </a:xfrm>
          <a:prstGeom prst="rect">
            <a:avLst/>
          </a:prstGeom>
          <a:effectLst>
            <a:outerShdw blurRad="50800" dist="38100" dir="2700000" algn="tl" rotWithShape="0">
              <a:prstClr val="black">
                <a:alpha val="40000"/>
              </a:prstClr>
            </a:outerShdw>
          </a:effectLst>
        </p:spPr>
      </p:pic>
      <p:grpSp>
        <p:nvGrpSpPr>
          <p:cNvPr id="2" name="Group 1"/>
          <p:cNvGrpSpPr/>
          <p:nvPr/>
        </p:nvGrpSpPr>
        <p:grpSpPr>
          <a:xfrm>
            <a:off x="629743" y="2325639"/>
            <a:ext cx="11562256" cy="4261784"/>
            <a:chOff x="629743" y="2325639"/>
            <a:chExt cx="11562256" cy="4261784"/>
          </a:xfrm>
        </p:grpSpPr>
        <p:grpSp>
          <p:nvGrpSpPr>
            <p:cNvPr id="10" name="Group 9"/>
            <p:cNvGrpSpPr/>
            <p:nvPr/>
          </p:nvGrpSpPr>
          <p:grpSpPr>
            <a:xfrm>
              <a:off x="629743" y="2325639"/>
              <a:ext cx="11562256" cy="4261784"/>
              <a:chOff x="1429577" y="2242324"/>
              <a:chExt cx="10755145" cy="3964287"/>
            </a:xfrm>
          </p:grpSpPr>
          <p:sp>
            <p:nvSpPr>
              <p:cNvPr id="49" name="Rectangle 48"/>
              <p:cNvSpPr/>
              <p:nvPr/>
            </p:nvSpPr>
            <p:spPr bwMode="auto">
              <a:xfrm>
                <a:off x="1429577" y="2242324"/>
                <a:ext cx="10191567" cy="3887494"/>
              </a:xfrm>
              <a:prstGeom prst="rect">
                <a:avLst/>
              </a:prstGeom>
              <a:gradFill flip="none" rotWithShape="1">
                <a:gsLst>
                  <a:gs pos="0">
                    <a:srgbClr val="759761"/>
                  </a:gs>
                  <a:gs pos="66000">
                    <a:srgbClr val="FFFFFF">
                      <a:alpha val="0"/>
                    </a:srgb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214877"/>
                  </a:solidFill>
                  <a:latin typeface="Times New Roman" pitchFamily="18" charset="0"/>
                </a:endParaRPr>
              </a:p>
            </p:txBody>
          </p:sp>
          <p:sp>
            <p:nvSpPr>
              <p:cNvPr id="88" name="Oval 87"/>
              <p:cNvSpPr/>
              <p:nvPr/>
            </p:nvSpPr>
            <p:spPr bwMode="auto">
              <a:xfrm>
                <a:off x="4586132" y="2555831"/>
                <a:ext cx="5166558" cy="3012982"/>
              </a:xfrm>
              <a:prstGeom prst="ellipse">
                <a:avLst/>
              </a:prstGeom>
              <a:solidFill>
                <a:srgbClr val="FFFFFF">
                  <a:alpha val="30000"/>
                </a:srgbClr>
              </a:solidFill>
              <a:ln w="76200" cap="flat" cmpd="sng" algn="ctr">
                <a:solidFill>
                  <a:srgbClr val="759761">
                    <a:alpha val="3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214877"/>
                  </a:solidFill>
                  <a:latin typeface="Times New Roman" pitchFamily="18" charset="0"/>
                </a:endParaRPr>
              </a:p>
            </p:txBody>
          </p:sp>
          <p:sp>
            <p:nvSpPr>
              <p:cNvPr id="50" name="TextBox 49"/>
              <p:cNvSpPr txBox="1"/>
              <p:nvPr/>
            </p:nvSpPr>
            <p:spPr>
              <a:xfrm>
                <a:off x="1448416" y="2508125"/>
                <a:ext cx="1885149" cy="475245"/>
              </a:xfrm>
              <a:prstGeom prst="rect">
                <a:avLst/>
              </a:prstGeom>
              <a:noFill/>
            </p:spPr>
            <p:txBody>
              <a:bodyPr wrap="square" rtlCol="0">
                <a:spAutoFit/>
              </a:bodyPr>
              <a:lstStyle/>
              <a:p>
                <a:pPr algn="r">
                  <a:lnSpc>
                    <a:spcPct val="85000"/>
                  </a:lnSpc>
                </a:pPr>
                <a:r>
                  <a:rPr lang="en-US" sz="3200" b="1" dirty="0">
                    <a:solidFill>
                      <a:prstClr val="white"/>
                    </a:solidFill>
                  </a:rPr>
                  <a:t>FUTURE</a:t>
                </a:r>
              </a:p>
            </p:txBody>
          </p:sp>
          <p:cxnSp>
            <p:nvCxnSpPr>
              <p:cNvPr id="51" name="Straight Connector 50"/>
              <p:cNvCxnSpPr/>
              <p:nvPr/>
            </p:nvCxnSpPr>
            <p:spPr bwMode="auto">
              <a:xfrm>
                <a:off x="3437711" y="2298390"/>
                <a:ext cx="0" cy="797515"/>
              </a:xfrm>
              <a:prstGeom prst="line">
                <a:avLst/>
              </a:prstGeom>
              <a:solidFill>
                <a:schemeClr val="accent1"/>
              </a:solidFill>
              <a:ln w="28575" cap="flat" cmpd="sng" algn="ctr">
                <a:solidFill>
                  <a:srgbClr val="FFFFFF"/>
                </a:solidFill>
                <a:prstDash val="solid"/>
                <a:round/>
                <a:headEnd type="none" w="med" len="med"/>
                <a:tailEnd type="none" w="med" len="med"/>
              </a:ln>
              <a:effectLst/>
            </p:spPr>
          </p:cxnSp>
          <p:cxnSp>
            <p:nvCxnSpPr>
              <p:cNvPr id="91" name="Straight Arrow Connector 90"/>
              <p:cNvCxnSpPr/>
              <p:nvPr/>
            </p:nvCxnSpPr>
            <p:spPr bwMode="auto">
              <a:xfrm>
                <a:off x="7516208" y="4418397"/>
                <a:ext cx="163793" cy="422446"/>
              </a:xfrm>
              <a:prstGeom prst="straightConnector1">
                <a:avLst/>
              </a:prstGeom>
              <a:solidFill>
                <a:schemeClr val="accent1"/>
              </a:solidFill>
              <a:ln w="38100" cap="flat" cmpd="sng" algn="ctr">
                <a:solidFill>
                  <a:schemeClr val="tx1"/>
                </a:solidFill>
                <a:prstDash val="solid"/>
                <a:round/>
                <a:headEnd type="none" w="med" len="med"/>
                <a:tailEnd type="triangle" w="med" len="lg"/>
              </a:ln>
              <a:effectLst/>
            </p:spPr>
          </p:cxnSp>
          <p:cxnSp>
            <p:nvCxnSpPr>
              <p:cNvPr id="93" name="Straight Arrow Connector 92"/>
              <p:cNvCxnSpPr/>
              <p:nvPr/>
            </p:nvCxnSpPr>
            <p:spPr bwMode="auto">
              <a:xfrm flipH="1">
                <a:off x="6583291" y="4333469"/>
                <a:ext cx="253478" cy="532354"/>
              </a:xfrm>
              <a:prstGeom prst="straightConnector1">
                <a:avLst/>
              </a:prstGeom>
              <a:solidFill>
                <a:schemeClr val="accent1"/>
              </a:solidFill>
              <a:ln w="38100" cap="flat" cmpd="sng" algn="ctr">
                <a:solidFill>
                  <a:schemeClr val="tx1"/>
                </a:solidFill>
                <a:prstDash val="solid"/>
                <a:round/>
                <a:headEnd type="none" w="med" len="med"/>
                <a:tailEnd type="triangle" w="med" len="lg"/>
              </a:ln>
              <a:effectLst/>
            </p:spPr>
          </p:cxnSp>
          <p:cxnSp>
            <p:nvCxnSpPr>
              <p:cNvPr id="96" name="Straight Arrow Connector 95"/>
              <p:cNvCxnSpPr/>
              <p:nvPr/>
            </p:nvCxnSpPr>
            <p:spPr bwMode="auto">
              <a:xfrm>
                <a:off x="7804303" y="4177107"/>
                <a:ext cx="745216" cy="501966"/>
              </a:xfrm>
              <a:prstGeom prst="straightConnector1">
                <a:avLst/>
              </a:prstGeom>
              <a:solidFill>
                <a:schemeClr val="accent1"/>
              </a:solidFill>
              <a:ln w="38100" cap="flat" cmpd="sng" algn="ctr">
                <a:solidFill>
                  <a:schemeClr val="tx1"/>
                </a:solidFill>
                <a:prstDash val="solid"/>
                <a:round/>
                <a:headEnd type="none" w="med" len="med"/>
                <a:tailEnd type="triangle" w="med" len="lg"/>
              </a:ln>
              <a:effectLst/>
            </p:spPr>
          </p:cxnSp>
          <p:cxnSp>
            <p:nvCxnSpPr>
              <p:cNvPr id="98" name="Straight Arrow Connector 97"/>
              <p:cNvCxnSpPr/>
              <p:nvPr/>
            </p:nvCxnSpPr>
            <p:spPr bwMode="auto">
              <a:xfrm>
                <a:off x="7829283" y="4027231"/>
                <a:ext cx="1296546" cy="4758"/>
              </a:xfrm>
              <a:prstGeom prst="straightConnector1">
                <a:avLst/>
              </a:prstGeom>
              <a:solidFill>
                <a:schemeClr val="accent1"/>
              </a:solidFill>
              <a:ln w="38100" cap="flat" cmpd="sng" algn="ctr">
                <a:solidFill>
                  <a:schemeClr val="tx1"/>
                </a:solidFill>
                <a:prstDash val="solid"/>
                <a:round/>
                <a:headEnd type="none" w="med" len="med"/>
                <a:tailEnd type="triangle" w="med" len="lg"/>
              </a:ln>
              <a:effectLst/>
            </p:spPr>
          </p:cxnSp>
          <p:cxnSp>
            <p:nvCxnSpPr>
              <p:cNvPr id="100" name="Straight Arrow Connector 99"/>
              <p:cNvCxnSpPr/>
              <p:nvPr/>
            </p:nvCxnSpPr>
            <p:spPr bwMode="auto">
              <a:xfrm flipV="1">
                <a:off x="7817506" y="3253466"/>
                <a:ext cx="994890" cy="572266"/>
              </a:xfrm>
              <a:prstGeom prst="straightConnector1">
                <a:avLst/>
              </a:prstGeom>
              <a:solidFill>
                <a:schemeClr val="accent1"/>
              </a:solidFill>
              <a:ln w="38100" cap="flat" cmpd="sng" algn="ctr">
                <a:solidFill>
                  <a:schemeClr val="tx1"/>
                </a:solidFill>
                <a:prstDash val="solid"/>
                <a:round/>
                <a:headEnd type="none" w="med" len="med"/>
                <a:tailEnd type="triangle" w="med" len="lg"/>
              </a:ln>
              <a:effectLst/>
            </p:spPr>
          </p:cxnSp>
          <p:cxnSp>
            <p:nvCxnSpPr>
              <p:cNvPr id="107" name="Straight Arrow Connector 106"/>
              <p:cNvCxnSpPr/>
              <p:nvPr/>
            </p:nvCxnSpPr>
            <p:spPr bwMode="auto">
              <a:xfrm>
                <a:off x="5550692" y="3439504"/>
                <a:ext cx="1077798" cy="390272"/>
              </a:xfrm>
              <a:prstGeom prst="straightConnector1">
                <a:avLst/>
              </a:prstGeom>
              <a:solidFill>
                <a:schemeClr val="accent1"/>
              </a:solidFill>
              <a:ln w="28575" cap="flat" cmpd="sng" algn="ctr">
                <a:solidFill>
                  <a:srgbClr val="759761"/>
                </a:solidFill>
                <a:prstDash val="solid"/>
                <a:round/>
                <a:headEnd type="none" w="med" len="med"/>
                <a:tailEnd type="triangle" w="med" len="lg"/>
              </a:ln>
              <a:effectLst/>
            </p:spPr>
          </p:cxnSp>
          <p:cxnSp>
            <p:nvCxnSpPr>
              <p:cNvPr id="109" name="Straight Arrow Connector 108"/>
              <p:cNvCxnSpPr/>
              <p:nvPr/>
            </p:nvCxnSpPr>
            <p:spPr bwMode="auto">
              <a:xfrm flipV="1">
                <a:off x="4723640" y="3974363"/>
                <a:ext cx="1883659" cy="219433"/>
              </a:xfrm>
              <a:prstGeom prst="straightConnector1">
                <a:avLst/>
              </a:prstGeom>
              <a:solidFill>
                <a:schemeClr val="accent1"/>
              </a:solidFill>
              <a:ln w="28575" cap="flat" cmpd="sng" algn="ctr">
                <a:solidFill>
                  <a:srgbClr val="759761"/>
                </a:solidFill>
                <a:prstDash val="solid"/>
                <a:round/>
                <a:headEnd type="none" w="med" len="med"/>
                <a:tailEnd type="triangle" w="med" len="lg"/>
              </a:ln>
              <a:effectLst/>
            </p:spPr>
          </p:cxnSp>
          <p:cxnSp>
            <p:nvCxnSpPr>
              <p:cNvPr id="111" name="Straight Arrow Connector 110"/>
              <p:cNvCxnSpPr/>
              <p:nvPr/>
            </p:nvCxnSpPr>
            <p:spPr bwMode="auto">
              <a:xfrm flipV="1">
                <a:off x="5035191" y="4102171"/>
                <a:ext cx="1645043" cy="599025"/>
              </a:xfrm>
              <a:prstGeom prst="straightConnector1">
                <a:avLst/>
              </a:prstGeom>
              <a:solidFill>
                <a:schemeClr val="accent1"/>
              </a:solidFill>
              <a:ln w="28575" cap="flat" cmpd="sng" algn="ctr">
                <a:solidFill>
                  <a:srgbClr val="759761"/>
                </a:solidFill>
                <a:prstDash val="solid"/>
                <a:round/>
                <a:headEnd type="none" w="med" len="med"/>
                <a:tailEnd type="triangle" w="med" len="lg"/>
              </a:ln>
              <a:effectLst/>
            </p:spPr>
          </p:cxnSp>
          <p:grpSp>
            <p:nvGrpSpPr>
              <p:cNvPr id="127" name="Group 126"/>
              <p:cNvGrpSpPr/>
              <p:nvPr/>
            </p:nvGrpSpPr>
            <p:grpSpPr>
              <a:xfrm>
                <a:off x="6590576" y="2766132"/>
                <a:ext cx="1225414" cy="820591"/>
                <a:chOff x="4782911" y="3291115"/>
                <a:chExt cx="1099457" cy="736244"/>
              </a:xfrm>
            </p:grpSpPr>
            <p:cxnSp>
              <p:nvCxnSpPr>
                <p:cNvPr id="113" name="Straight Arrow Connector 112"/>
                <p:cNvCxnSpPr/>
                <p:nvPr/>
              </p:nvCxnSpPr>
              <p:spPr bwMode="auto">
                <a:xfrm flipH="1">
                  <a:off x="5335090" y="3429805"/>
                  <a:ext cx="10851" cy="597554"/>
                </a:xfrm>
                <a:prstGeom prst="straightConnector1">
                  <a:avLst/>
                </a:prstGeom>
                <a:solidFill>
                  <a:schemeClr val="accent1"/>
                </a:solidFill>
                <a:ln w="28575" cap="flat" cmpd="sng" algn="ctr">
                  <a:solidFill>
                    <a:srgbClr val="759761"/>
                  </a:solidFill>
                  <a:prstDash val="solid"/>
                  <a:round/>
                  <a:headEnd type="none" w="med" len="med"/>
                  <a:tailEnd type="triangle" w="med" len="lg"/>
                </a:ln>
                <a:effectLst/>
              </p:spPr>
            </p:cxnSp>
            <p:cxnSp>
              <p:nvCxnSpPr>
                <p:cNvPr id="117" name="Straight Arrow Connector 116"/>
                <p:cNvCxnSpPr/>
                <p:nvPr/>
              </p:nvCxnSpPr>
              <p:spPr bwMode="auto">
                <a:xfrm>
                  <a:off x="4782911" y="3541486"/>
                  <a:ext cx="1088571" cy="0"/>
                </a:xfrm>
                <a:prstGeom prst="straightConnector1">
                  <a:avLst/>
                </a:prstGeom>
                <a:solidFill>
                  <a:schemeClr val="accent1"/>
                </a:solidFill>
                <a:ln w="28575" cap="flat" cmpd="sng" algn="ctr">
                  <a:solidFill>
                    <a:srgbClr val="759761"/>
                  </a:solidFill>
                  <a:prstDash val="solid"/>
                  <a:round/>
                  <a:headEnd type="none" w="med" len="med"/>
                  <a:tailEnd type="triangle" w="med" len="lg"/>
                </a:ln>
                <a:effectLst/>
              </p:spPr>
            </p:cxnSp>
            <p:cxnSp>
              <p:nvCxnSpPr>
                <p:cNvPr id="123" name="Straight Arrow Connector 122"/>
                <p:cNvCxnSpPr/>
                <p:nvPr/>
              </p:nvCxnSpPr>
              <p:spPr bwMode="auto">
                <a:xfrm flipH="1" flipV="1">
                  <a:off x="4793796" y="3291115"/>
                  <a:ext cx="1815" cy="255813"/>
                </a:xfrm>
                <a:prstGeom prst="straightConnector1">
                  <a:avLst/>
                </a:prstGeom>
                <a:solidFill>
                  <a:schemeClr val="accent1"/>
                </a:solidFill>
                <a:ln w="28575" cap="flat" cmpd="sng" algn="ctr">
                  <a:solidFill>
                    <a:srgbClr val="759761"/>
                  </a:solidFill>
                  <a:prstDash val="solid"/>
                  <a:round/>
                  <a:headEnd type="none" w="med" len="med"/>
                  <a:tailEnd type="triangle" w="med" len="lg"/>
                </a:ln>
                <a:effectLst/>
              </p:spPr>
            </p:cxnSp>
            <p:cxnSp>
              <p:nvCxnSpPr>
                <p:cNvPr id="125" name="Straight Arrow Connector 124"/>
                <p:cNvCxnSpPr/>
                <p:nvPr/>
              </p:nvCxnSpPr>
              <p:spPr bwMode="auto">
                <a:xfrm flipH="1" flipV="1">
                  <a:off x="5880553" y="3298372"/>
                  <a:ext cx="1815" cy="255813"/>
                </a:xfrm>
                <a:prstGeom prst="straightConnector1">
                  <a:avLst/>
                </a:prstGeom>
                <a:solidFill>
                  <a:schemeClr val="accent1"/>
                </a:solidFill>
                <a:ln w="28575" cap="flat" cmpd="sng" algn="ctr">
                  <a:solidFill>
                    <a:srgbClr val="759761"/>
                  </a:solidFill>
                  <a:prstDash val="solid"/>
                  <a:round/>
                  <a:headEnd type="none" w="med" len="med"/>
                  <a:tailEnd type="triangle" w="med" len="lg"/>
                </a:ln>
                <a:effectLst/>
              </p:spPr>
            </p:cxnSp>
          </p:grpSp>
          <p:grpSp>
            <p:nvGrpSpPr>
              <p:cNvPr id="6" name="Group 5"/>
              <p:cNvGrpSpPr/>
              <p:nvPr/>
            </p:nvGrpSpPr>
            <p:grpSpPr>
              <a:xfrm>
                <a:off x="7134298" y="3947003"/>
                <a:ext cx="486835" cy="454016"/>
                <a:chOff x="5244201" y="4123816"/>
                <a:chExt cx="436794" cy="407349"/>
              </a:xfrm>
            </p:grpSpPr>
            <p:sp>
              <p:nvSpPr>
                <p:cNvPr id="90" name="Oval 89"/>
                <p:cNvSpPr/>
                <p:nvPr/>
              </p:nvSpPr>
              <p:spPr bwMode="auto">
                <a:xfrm>
                  <a:off x="5244201" y="4123816"/>
                  <a:ext cx="416335" cy="407349"/>
                </a:xfrm>
                <a:prstGeom prst="ellipse">
                  <a:avLst/>
                </a:prstGeom>
                <a:noFill/>
                <a:ln w="12700" cap="flat" cmpd="sng" algn="ctr">
                  <a:solidFill>
                    <a:srgbClr val="75976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214877"/>
                    </a:solidFill>
                    <a:latin typeface="Times New Roman" pitchFamily="18" charset="0"/>
                  </a:endParaRPr>
                </a:p>
              </p:txBody>
            </p:sp>
            <p:sp>
              <p:nvSpPr>
                <p:cNvPr id="9" name="TextBox 8"/>
                <p:cNvSpPr txBox="1"/>
                <p:nvPr/>
              </p:nvSpPr>
              <p:spPr>
                <a:xfrm>
                  <a:off x="5326201" y="4145340"/>
                  <a:ext cx="354794" cy="333925"/>
                </a:xfrm>
                <a:prstGeom prst="rect">
                  <a:avLst/>
                </a:prstGeom>
                <a:noFill/>
              </p:spPr>
              <p:txBody>
                <a:bodyPr wrap="none" rtlCol="0">
                  <a:spAutoFit/>
                </a:bodyPr>
                <a:lstStyle/>
                <a:p>
                  <a:r>
                    <a:rPr lang="en-US" sz="2000" dirty="0">
                      <a:solidFill>
                        <a:srgbClr val="214877"/>
                      </a:solidFill>
                    </a:rPr>
                    <a:t>e</a:t>
                  </a:r>
                  <a:r>
                    <a:rPr lang="en-US" sz="2000" baseline="30000" dirty="0">
                      <a:solidFill>
                        <a:srgbClr val="214877"/>
                      </a:solidFill>
                    </a:rPr>
                    <a:t>-</a:t>
                  </a:r>
                  <a:r>
                    <a:rPr lang="en-US" sz="2000" dirty="0">
                      <a:solidFill>
                        <a:srgbClr val="214877"/>
                      </a:solidFill>
                    </a:rPr>
                    <a:t> </a:t>
                  </a:r>
                </a:p>
              </p:txBody>
            </p:sp>
          </p:grpSp>
          <p:grpSp>
            <p:nvGrpSpPr>
              <p:cNvPr id="4" name="Group 3"/>
              <p:cNvGrpSpPr/>
              <p:nvPr/>
            </p:nvGrpSpPr>
            <p:grpSpPr>
              <a:xfrm>
                <a:off x="6802077" y="3589164"/>
                <a:ext cx="464032" cy="454016"/>
                <a:chOff x="4719028" y="4123061"/>
                <a:chExt cx="416335" cy="407349"/>
              </a:xfrm>
            </p:grpSpPr>
            <p:sp>
              <p:nvSpPr>
                <p:cNvPr id="81" name="Oval 80"/>
                <p:cNvSpPr/>
                <p:nvPr/>
              </p:nvSpPr>
              <p:spPr bwMode="auto">
                <a:xfrm>
                  <a:off x="4719028" y="4123061"/>
                  <a:ext cx="416335" cy="407349"/>
                </a:xfrm>
                <a:prstGeom prst="ellipse">
                  <a:avLst/>
                </a:prstGeom>
                <a:noFill/>
                <a:ln w="12700" cap="flat" cmpd="sng" algn="ctr">
                  <a:solidFill>
                    <a:srgbClr val="75976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214877"/>
                    </a:solidFill>
                    <a:latin typeface="Times New Roman" pitchFamily="18" charset="0"/>
                  </a:endParaRPr>
                </a:p>
              </p:txBody>
            </p:sp>
            <p:pic>
              <p:nvPicPr>
                <p:cNvPr id="94" name="Picture 2" descr="http://www.clker.com/cliparts/9/D/8/6/H/N/heat-symbol-m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73639" y="4182130"/>
                  <a:ext cx="278116" cy="26509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97" name="TextBox 96"/>
              <p:cNvSpPr txBox="1"/>
              <p:nvPr/>
            </p:nvSpPr>
            <p:spPr>
              <a:xfrm>
                <a:off x="1566748" y="3947952"/>
                <a:ext cx="2552774" cy="707886"/>
              </a:xfrm>
              <a:prstGeom prst="rect">
                <a:avLst/>
              </a:prstGeom>
              <a:noFill/>
            </p:spPr>
            <p:txBody>
              <a:bodyPr wrap="square" rtlCol="0">
                <a:spAutoFit/>
              </a:bodyPr>
              <a:lstStyle/>
              <a:p>
                <a:pPr algn="r">
                  <a:lnSpc>
                    <a:spcPts val="2400"/>
                  </a:lnSpc>
                </a:pPr>
                <a:r>
                  <a:rPr lang="en-US" sz="2400" b="1" i="1" dirty="0">
                    <a:solidFill>
                      <a:srgbClr val="214877"/>
                    </a:solidFill>
                  </a:rPr>
                  <a:t>Small Modular Reactors</a:t>
                </a:r>
              </a:p>
            </p:txBody>
          </p:sp>
          <p:sp>
            <p:nvSpPr>
              <p:cNvPr id="99" name="TextBox 98"/>
              <p:cNvSpPr txBox="1"/>
              <p:nvPr/>
            </p:nvSpPr>
            <p:spPr>
              <a:xfrm>
                <a:off x="2484036" y="3072297"/>
                <a:ext cx="2207071" cy="707886"/>
              </a:xfrm>
              <a:prstGeom prst="rect">
                <a:avLst/>
              </a:prstGeom>
              <a:noFill/>
            </p:spPr>
            <p:txBody>
              <a:bodyPr wrap="square" rtlCol="0">
                <a:spAutoFit/>
              </a:bodyPr>
              <a:lstStyle/>
              <a:p>
                <a:pPr algn="ctr">
                  <a:lnSpc>
                    <a:spcPts val="2400"/>
                  </a:lnSpc>
                </a:pPr>
                <a:r>
                  <a:rPr lang="en-US" sz="2400" b="1" i="1" dirty="0">
                    <a:solidFill>
                      <a:srgbClr val="214877"/>
                    </a:solidFill>
                  </a:rPr>
                  <a:t>Large Light Water Reactors</a:t>
                </a:r>
              </a:p>
            </p:txBody>
          </p:sp>
          <p:sp>
            <p:nvSpPr>
              <p:cNvPr id="102" name="TextBox 101"/>
              <p:cNvSpPr txBox="1"/>
              <p:nvPr/>
            </p:nvSpPr>
            <p:spPr>
              <a:xfrm>
                <a:off x="2909489" y="4815587"/>
                <a:ext cx="1600784" cy="658471"/>
              </a:xfrm>
              <a:prstGeom prst="rect">
                <a:avLst/>
              </a:prstGeom>
              <a:noFill/>
            </p:spPr>
            <p:txBody>
              <a:bodyPr wrap="square" rtlCol="0">
                <a:spAutoFit/>
              </a:bodyPr>
              <a:lstStyle/>
              <a:p>
                <a:pPr algn="r">
                  <a:lnSpc>
                    <a:spcPts val="2400"/>
                  </a:lnSpc>
                </a:pPr>
                <a:r>
                  <a:rPr lang="en-US" sz="2400" b="1" i="1" dirty="0" smtClean="0">
                    <a:solidFill>
                      <a:srgbClr val="214877"/>
                    </a:solidFill>
                  </a:rPr>
                  <a:t>GEN IV Reactors</a:t>
                </a:r>
                <a:endParaRPr lang="en-US" sz="2400" b="1" i="1" dirty="0">
                  <a:solidFill>
                    <a:srgbClr val="214877"/>
                  </a:solidFill>
                </a:endParaRPr>
              </a:p>
            </p:txBody>
          </p:sp>
          <p:pic>
            <p:nvPicPr>
              <p:cNvPr id="104" name="Picture 10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334626" y="2330304"/>
                <a:ext cx="558958" cy="558958"/>
              </a:xfrm>
              <a:prstGeom prst="rect">
                <a:avLst/>
              </a:prstGeom>
              <a:effectLst>
                <a:outerShdw blurRad="50800" dist="38100" dir="2700000" algn="tl" rotWithShape="0">
                  <a:prstClr val="black">
                    <a:alpha val="40000"/>
                  </a:prstClr>
                </a:outerShdw>
              </a:effectLst>
            </p:spPr>
          </p:pic>
          <p:pic>
            <p:nvPicPr>
              <p:cNvPr id="105" name="Picture 10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27603" y="2300844"/>
                <a:ext cx="560536" cy="560536"/>
              </a:xfrm>
              <a:prstGeom prst="rect">
                <a:avLst/>
              </a:prstGeom>
              <a:effectLst>
                <a:outerShdw blurRad="50800" dist="38100" dir="2700000" algn="tl" rotWithShape="0">
                  <a:prstClr val="black">
                    <a:alpha val="40000"/>
                  </a:prstClr>
                </a:outerShdw>
              </a:effectLst>
            </p:spPr>
          </p:pic>
          <p:pic>
            <p:nvPicPr>
              <p:cNvPr id="110" name="Picture 109"/>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666432" y="2336933"/>
                <a:ext cx="1086258" cy="1086258"/>
              </a:xfrm>
              <a:prstGeom prst="rect">
                <a:avLst/>
              </a:prstGeom>
              <a:effectLst>
                <a:outerShdw blurRad="50800" dist="38100" dir="2700000" algn="tl" rotWithShape="0">
                  <a:prstClr val="black">
                    <a:alpha val="40000"/>
                  </a:prstClr>
                </a:outerShdw>
              </a:effectLst>
            </p:spPr>
          </p:pic>
          <p:pic>
            <p:nvPicPr>
              <p:cNvPr id="112" name="Picture 1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9115788" y="3492261"/>
                <a:ext cx="1091988" cy="1090498"/>
              </a:xfrm>
              <a:prstGeom prst="rect">
                <a:avLst/>
              </a:prstGeom>
              <a:effectLst>
                <a:outerShdw blurRad="50800" dist="38100" dir="2700000" algn="tl" rotWithShape="0">
                  <a:prstClr val="black">
                    <a:alpha val="40000"/>
                  </a:prstClr>
                </a:outerShdw>
              </a:effectLst>
            </p:spPr>
          </p:pic>
          <p:pic>
            <p:nvPicPr>
              <p:cNvPr id="115" name="Picture 11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061300" y="3861585"/>
                <a:ext cx="662452" cy="662452"/>
              </a:xfrm>
              <a:prstGeom prst="rect">
                <a:avLst/>
              </a:prstGeom>
              <a:effectLst>
                <a:outerShdw blurRad="50800" dist="38100" dir="2700000" algn="tl" rotWithShape="0">
                  <a:prstClr val="black">
                    <a:alpha val="40000"/>
                  </a:prstClr>
                </a:outerShdw>
              </a:effectLst>
            </p:spPr>
          </p:pic>
          <p:pic>
            <p:nvPicPr>
              <p:cNvPr id="116" name="Picture 11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498257" y="4459520"/>
                <a:ext cx="662452" cy="662452"/>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531127" y="2300804"/>
                <a:ext cx="559772" cy="560536"/>
              </a:xfrm>
              <a:prstGeom prst="rect">
                <a:avLst/>
              </a:prstGeom>
              <a:effectLst>
                <a:outerShdw blurRad="50800" dist="38100" dir="2700000" algn="tl" rotWithShape="0">
                  <a:prstClr val="black">
                    <a:alpha val="40000"/>
                  </a:prstClr>
                </a:outerShdw>
              </a:effectLst>
            </p:spPr>
          </p:pic>
          <p:pic>
            <p:nvPicPr>
              <p:cNvPr id="60" name="Picture 59"/>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919208" y="4838137"/>
                <a:ext cx="1070115" cy="1070115"/>
              </a:xfrm>
              <a:prstGeom prst="rect">
                <a:avLst/>
              </a:prstGeom>
              <a:effectLst>
                <a:outerShdw blurRad="50800" dist="38100" dir="2700000" algn="tl" rotWithShape="0">
                  <a:prstClr val="black">
                    <a:alpha val="40000"/>
                  </a:prstClr>
                </a:outerShdw>
              </a:effectLst>
            </p:spPr>
          </p:pic>
          <p:pic>
            <p:nvPicPr>
              <p:cNvPr id="65" name="Picture 64"/>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410642" y="4502748"/>
                <a:ext cx="1070115" cy="1070115"/>
              </a:xfrm>
              <a:prstGeom prst="rect">
                <a:avLst/>
              </a:prstGeom>
              <a:effectLst>
                <a:outerShdw blurRad="50800" dist="38100" dir="2700000" algn="tl" rotWithShape="0">
                  <a:prstClr val="black">
                    <a:alpha val="40000"/>
                  </a:prstClr>
                </a:outerShdw>
              </a:effectLst>
            </p:spPr>
          </p:pic>
          <p:pic>
            <p:nvPicPr>
              <p:cNvPr id="67" name="Picture 66"/>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7204085" y="4830289"/>
                <a:ext cx="1071577" cy="1070115"/>
              </a:xfrm>
              <a:prstGeom prst="rect">
                <a:avLst/>
              </a:prstGeom>
              <a:effectLst>
                <a:outerShdw blurRad="50800" dist="38100" dir="2700000" algn="tl" rotWithShape="0">
                  <a:prstClr val="black">
                    <a:alpha val="40000"/>
                  </a:prstClr>
                </a:outerShdw>
              </a:effectLst>
            </p:spPr>
          </p:pic>
          <p:sp>
            <p:nvSpPr>
              <p:cNvPr id="53" name="TextBox 52"/>
              <p:cNvSpPr txBox="1"/>
              <p:nvPr/>
            </p:nvSpPr>
            <p:spPr>
              <a:xfrm>
                <a:off x="10269311" y="3871804"/>
                <a:ext cx="1915411" cy="658471"/>
              </a:xfrm>
              <a:prstGeom prst="rect">
                <a:avLst/>
              </a:prstGeom>
              <a:noFill/>
            </p:spPr>
            <p:txBody>
              <a:bodyPr wrap="square" rtlCol="0">
                <a:spAutoFit/>
              </a:bodyPr>
              <a:lstStyle/>
              <a:p>
                <a:pPr>
                  <a:lnSpc>
                    <a:spcPts val="2400"/>
                  </a:lnSpc>
                </a:pPr>
                <a:r>
                  <a:rPr lang="en-US" sz="2400" b="1" i="1" dirty="0" smtClean="0">
                    <a:solidFill>
                      <a:srgbClr val="214877"/>
                    </a:solidFill>
                  </a:rPr>
                  <a:t>Industrial</a:t>
                </a:r>
              </a:p>
              <a:p>
                <a:pPr>
                  <a:lnSpc>
                    <a:spcPts val="2400"/>
                  </a:lnSpc>
                </a:pPr>
                <a:r>
                  <a:rPr lang="en-US" sz="2400" b="1" i="1" dirty="0" smtClean="0">
                    <a:solidFill>
                      <a:srgbClr val="214877"/>
                    </a:solidFill>
                  </a:rPr>
                  <a:t>Applications</a:t>
                </a:r>
                <a:endParaRPr lang="en-US" sz="2400" b="1" i="1" dirty="0">
                  <a:solidFill>
                    <a:srgbClr val="214877"/>
                  </a:solidFill>
                </a:endParaRPr>
              </a:p>
            </p:txBody>
          </p:sp>
          <p:sp>
            <p:nvSpPr>
              <p:cNvPr id="54" name="TextBox 53"/>
              <p:cNvSpPr txBox="1"/>
              <p:nvPr/>
            </p:nvSpPr>
            <p:spPr>
              <a:xfrm>
                <a:off x="3661935" y="5470282"/>
                <a:ext cx="2353723" cy="707886"/>
              </a:xfrm>
              <a:prstGeom prst="rect">
                <a:avLst/>
              </a:prstGeom>
              <a:noFill/>
            </p:spPr>
            <p:txBody>
              <a:bodyPr wrap="square" rtlCol="0">
                <a:spAutoFit/>
              </a:bodyPr>
              <a:lstStyle/>
              <a:p>
                <a:pPr algn="r">
                  <a:lnSpc>
                    <a:spcPts val="2400"/>
                  </a:lnSpc>
                </a:pPr>
                <a:r>
                  <a:rPr lang="en-US" sz="2400" b="1" i="1" dirty="0">
                    <a:solidFill>
                      <a:srgbClr val="214877"/>
                    </a:solidFill>
                  </a:rPr>
                  <a:t>New Chemical Processes</a:t>
                </a:r>
              </a:p>
            </p:txBody>
          </p:sp>
          <p:sp>
            <p:nvSpPr>
              <p:cNvPr id="55" name="TextBox 54"/>
              <p:cNvSpPr txBox="1"/>
              <p:nvPr/>
            </p:nvSpPr>
            <p:spPr>
              <a:xfrm flipH="1">
                <a:off x="7095391" y="5744946"/>
                <a:ext cx="1942314" cy="461665"/>
              </a:xfrm>
              <a:prstGeom prst="rect">
                <a:avLst/>
              </a:prstGeom>
              <a:noFill/>
            </p:spPr>
            <p:txBody>
              <a:bodyPr wrap="square" rtlCol="0">
                <a:spAutoFit/>
              </a:bodyPr>
              <a:lstStyle/>
              <a:p>
                <a:pPr algn="r"/>
                <a:r>
                  <a:rPr lang="en-US" sz="2400" b="1" i="1" dirty="0">
                    <a:solidFill>
                      <a:srgbClr val="214877"/>
                    </a:solidFill>
                  </a:rPr>
                  <a:t>Clean Water</a:t>
                </a:r>
              </a:p>
            </p:txBody>
          </p:sp>
          <p:sp>
            <p:nvSpPr>
              <p:cNvPr id="56" name="TextBox 55"/>
              <p:cNvSpPr txBox="1"/>
              <p:nvPr/>
            </p:nvSpPr>
            <p:spPr>
              <a:xfrm>
                <a:off x="6398469" y="3428342"/>
                <a:ext cx="574982" cy="314921"/>
              </a:xfrm>
              <a:prstGeom prst="rect">
                <a:avLst/>
              </a:prstGeom>
              <a:noFill/>
            </p:spPr>
            <p:txBody>
              <a:bodyPr wrap="square" rtlCol="0">
                <a:spAutoFit/>
              </a:bodyPr>
              <a:lstStyle/>
              <a:p>
                <a:r>
                  <a:rPr lang="en-US" sz="1600" b="1" i="1" dirty="0">
                    <a:solidFill>
                      <a:srgbClr val="214877"/>
                    </a:solidFill>
                  </a:rPr>
                  <a:t>Heat</a:t>
                </a:r>
              </a:p>
            </p:txBody>
          </p:sp>
          <p:sp>
            <p:nvSpPr>
              <p:cNvPr id="61" name="TextBox 60"/>
              <p:cNvSpPr txBox="1"/>
              <p:nvPr/>
            </p:nvSpPr>
            <p:spPr>
              <a:xfrm flipH="1">
                <a:off x="8695944" y="5101611"/>
                <a:ext cx="2144803" cy="707886"/>
              </a:xfrm>
              <a:prstGeom prst="rect">
                <a:avLst/>
              </a:prstGeom>
              <a:noFill/>
            </p:spPr>
            <p:txBody>
              <a:bodyPr wrap="square" rtlCol="0">
                <a:spAutoFit/>
              </a:bodyPr>
              <a:lstStyle/>
              <a:p>
                <a:pPr algn="r">
                  <a:lnSpc>
                    <a:spcPts val="2400"/>
                  </a:lnSpc>
                </a:pPr>
                <a:r>
                  <a:rPr lang="en-US" sz="2400" b="1" i="1" dirty="0" smtClean="0">
                    <a:solidFill>
                      <a:srgbClr val="214877"/>
                    </a:solidFill>
                  </a:rPr>
                  <a:t>Hydrogen Production</a:t>
                </a:r>
                <a:endParaRPr lang="en-US" sz="2400" b="1" i="1" dirty="0">
                  <a:solidFill>
                    <a:srgbClr val="214877"/>
                  </a:solidFill>
                </a:endParaRPr>
              </a:p>
            </p:txBody>
          </p:sp>
        </p:grpSp>
        <p:sp>
          <p:nvSpPr>
            <p:cNvPr id="62" name="TextBox 61"/>
            <p:cNvSpPr txBox="1"/>
            <p:nvPr/>
          </p:nvSpPr>
          <p:spPr>
            <a:xfrm>
              <a:off x="9709497" y="2707657"/>
              <a:ext cx="1677364" cy="496310"/>
            </a:xfrm>
            <a:prstGeom prst="rect">
              <a:avLst/>
            </a:prstGeom>
            <a:noFill/>
          </p:spPr>
          <p:txBody>
            <a:bodyPr wrap="square" rtlCol="0">
              <a:spAutoFit/>
            </a:bodyPr>
            <a:lstStyle/>
            <a:p>
              <a:r>
                <a:rPr lang="en-US" sz="2400" b="1" i="1" dirty="0" smtClean="0">
                  <a:solidFill>
                    <a:srgbClr val="214877"/>
                  </a:solidFill>
                </a:rPr>
                <a:t>Electricity</a:t>
              </a:r>
              <a:endParaRPr lang="en-US" sz="2400" b="1" i="1" dirty="0">
                <a:solidFill>
                  <a:srgbClr val="214877"/>
                </a:solidFill>
              </a:endParaRPr>
            </a:p>
          </p:txBody>
        </p:sp>
        <p:pic>
          <p:nvPicPr>
            <p:cNvPr id="63" name="Picture 6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11215" y="2814594"/>
              <a:ext cx="1078647" cy="1077175"/>
            </a:xfrm>
            <a:prstGeom prst="rect">
              <a:avLst/>
            </a:prstGeom>
            <a:effectLst>
              <a:outerShdw blurRad="50800" dist="38100" dir="2700000" algn="tl" rotWithShape="0">
                <a:prstClr val="black">
                  <a:alpha val="40000"/>
                </a:prstClr>
              </a:outerShdw>
            </a:effectLst>
          </p:spPr>
        </p:pic>
      </p:grpSp>
    </p:spTree>
    <p:custDataLst>
      <p:tags r:id="rId1"/>
    </p:custDataLst>
    <p:extLst>
      <p:ext uri="{BB962C8B-B14F-4D97-AF65-F5344CB8AC3E}">
        <p14:creationId xmlns:p14="http://schemas.microsoft.com/office/powerpoint/2010/main" xmlns="" val="311479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02285" y="128569"/>
            <a:ext cx="9587431" cy="1219200"/>
          </a:xfrm>
        </p:spPr>
        <p:txBody>
          <a:bodyPr>
            <a:normAutofit fontScale="90000"/>
          </a:bodyPr>
          <a:lstStyle/>
          <a:p>
            <a:pPr algn="ctr"/>
            <a:r>
              <a:rPr lang="en-US" altLang="en-US" sz="4000" b="1" dirty="0" smtClean="0">
                <a:ea typeface="ＭＳ Ｐゴシック" panose="020B0600070205080204" pitchFamily="34" charset="-128"/>
              </a:rPr>
              <a:t>Examples of Different Advanced Reactor Designs Being Developed By Industry</a:t>
            </a:r>
          </a:p>
        </p:txBody>
      </p:sp>
      <p:cxnSp>
        <p:nvCxnSpPr>
          <p:cNvPr id="48" name="Straight Connector 47"/>
          <p:cNvCxnSpPr/>
          <p:nvPr/>
        </p:nvCxnSpPr>
        <p:spPr>
          <a:xfrm>
            <a:off x="5967001" y="1833521"/>
            <a:ext cx="39504" cy="2349986"/>
          </a:xfrm>
          <a:prstGeom prst="line">
            <a:avLst/>
          </a:prstGeom>
          <a:ln w="76200">
            <a:solidFill>
              <a:srgbClr val="5B6973"/>
            </a:solidFill>
          </a:ln>
        </p:spPr>
        <p:style>
          <a:lnRef idx="1">
            <a:schemeClr val="accent1"/>
          </a:lnRef>
          <a:fillRef idx="0">
            <a:schemeClr val="accent1"/>
          </a:fillRef>
          <a:effectRef idx="0">
            <a:schemeClr val="accent1"/>
          </a:effectRef>
          <a:fontRef idx="minor">
            <a:schemeClr val="tx1"/>
          </a:fontRef>
        </p:style>
      </p:cxnSp>
      <p:sp>
        <p:nvSpPr>
          <p:cNvPr id="50" name="Rectangle 3"/>
          <p:cNvSpPr txBox="1">
            <a:spLocks noChangeArrowheads="1"/>
          </p:cNvSpPr>
          <p:nvPr/>
        </p:nvSpPr>
        <p:spPr bwMode="auto">
          <a:xfrm rot="-5400000">
            <a:off x="9995639" y="2959057"/>
            <a:ext cx="3631462" cy="558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marR="0" indent="0" algn="l" defTabSz="914400" rtl="0" eaLnBrk="0" fontAlgn="base" latinLnBrk="0" hangingPunct="0">
              <a:lnSpc>
                <a:spcPct val="100000"/>
              </a:lnSpc>
              <a:spcBef>
                <a:spcPct val="20000"/>
              </a:spcBef>
              <a:spcAft>
                <a:spcPct val="0"/>
              </a:spcAft>
              <a:buClr>
                <a:srgbClr val="98C723"/>
              </a:buClr>
              <a:buSzTx/>
              <a:buFont typeface="Arial" panose="020B0604020202020204" pitchFamily="34" charset="0"/>
              <a:buNone/>
              <a:tabLst/>
              <a:defRPr sz="2000" kern="1200">
                <a:solidFill>
                  <a:schemeClr val="tx1">
                    <a:tint val="75000"/>
                  </a:schemeClr>
                </a:solidFill>
                <a:latin typeface="+mn-lt"/>
                <a:ea typeface="+mn-ea"/>
                <a:cs typeface="+mn-cs"/>
              </a:defRPr>
            </a:lvl1pPr>
            <a:lvl2pPr marL="457200" indent="0" algn="ctr" rtl="0" fontAlgn="base">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ctr" rtl="0" fontAlgn="base">
              <a:spcBef>
                <a:spcPct val="20000"/>
              </a:spcBef>
              <a:spcAft>
                <a:spcPct val="0"/>
              </a:spcAft>
              <a:buClr>
                <a:srgbClr val="DEAE00"/>
              </a:buClr>
              <a:buFont typeface="Arial" panose="020B0604020202020204" pitchFamily="34" charset="0"/>
              <a:buNone/>
              <a:defRPr kern="1200">
                <a:solidFill>
                  <a:schemeClr val="tx1">
                    <a:tint val="75000"/>
                  </a:schemeClr>
                </a:solidFill>
                <a:latin typeface="+mn-lt"/>
                <a:ea typeface="+mn-ea"/>
                <a:cs typeface="+mn-cs"/>
              </a:defRPr>
            </a:lvl3pPr>
            <a:lvl4pPr marL="1371600" indent="0" algn="ctr" rtl="0" fontAlgn="base">
              <a:spcBef>
                <a:spcPct val="20000"/>
              </a:spcBef>
              <a:spcAft>
                <a:spcPct val="0"/>
              </a:spcAft>
              <a:buClr>
                <a:srgbClr val="B77BB4"/>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rtl="0" fontAlgn="base">
              <a:spcBef>
                <a:spcPct val="20000"/>
              </a:spcBef>
              <a:spcAft>
                <a:spcPct val="0"/>
              </a:spcAft>
              <a:buClr>
                <a:srgbClr val="E0773C"/>
              </a:buClr>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nSpc>
                <a:spcPct val="80000"/>
              </a:lnSpc>
            </a:pPr>
            <a:r>
              <a:rPr lang="en-US" sz="1400" dirty="0" smtClean="0">
                <a:solidFill>
                  <a:prstClr val="white"/>
                </a:solidFill>
                <a:ea typeface="ＭＳ Ｐゴシック" charset="-128"/>
              </a:rPr>
              <a:t>ART, Advanced Materials R&amp;D Program Review</a:t>
            </a:r>
          </a:p>
          <a:p>
            <a:pPr>
              <a:lnSpc>
                <a:spcPct val="80000"/>
              </a:lnSpc>
            </a:pPr>
            <a:r>
              <a:rPr lang="en-US" sz="1400" dirty="0" smtClean="0">
                <a:solidFill>
                  <a:prstClr val="white"/>
                </a:solidFill>
                <a:ea typeface="ＭＳ Ｐゴシック" charset="-128"/>
              </a:rPr>
              <a:t>June 6 and 7, 2017</a:t>
            </a:r>
            <a:endParaRPr lang="en-US" sz="1400" dirty="0">
              <a:solidFill>
                <a:prstClr val="white"/>
              </a:solidFill>
              <a:ea typeface="ＭＳ Ｐゴシック" charset="-128"/>
            </a:endParaRPr>
          </a:p>
        </p:txBody>
      </p:sp>
      <p:sp>
        <p:nvSpPr>
          <p:cNvPr id="5" name="Slide Number Placeholder 4"/>
          <p:cNvSpPr>
            <a:spLocks noGrp="1"/>
          </p:cNvSpPr>
          <p:nvPr>
            <p:ph type="sldNum" sz="quarter" idx="12"/>
          </p:nvPr>
        </p:nvSpPr>
        <p:spPr/>
        <p:txBody>
          <a:bodyPr/>
          <a:lstStyle/>
          <a:p>
            <a:fld id="{A1D97705-5FE1-4A83-B391-A7B94374D970}" type="slidenum">
              <a:rPr lang="en-US" smtClean="0">
                <a:solidFill>
                  <a:srgbClr val="214877">
                    <a:tint val="75000"/>
                  </a:srgbClr>
                </a:solidFill>
              </a:rPr>
              <a:pPr/>
              <a:t>4</a:t>
            </a:fld>
            <a:endParaRPr lang="en-US">
              <a:solidFill>
                <a:srgbClr val="214877">
                  <a:tint val="75000"/>
                </a:srgbClr>
              </a:solidFill>
            </a:endParaRPr>
          </a:p>
        </p:txBody>
      </p:sp>
      <p:grpSp>
        <p:nvGrpSpPr>
          <p:cNvPr id="44" name="Group 43"/>
          <p:cNvGrpSpPr/>
          <p:nvPr/>
        </p:nvGrpSpPr>
        <p:grpSpPr>
          <a:xfrm>
            <a:off x="659482" y="1393689"/>
            <a:ext cx="4955239" cy="2816269"/>
            <a:chOff x="659482" y="1393689"/>
            <a:chExt cx="4955239" cy="2816269"/>
          </a:xfrm>
        </p:grpSpPr>
        <p:grpSp>
          <p:nvGrpSpPr>
            <p:cNvPr id="45" name="Group 44"/>
            <p:cNvGrpSpPr/>
            <p:nvPr/>
          </p:nvGrpSpPr>
          <p:grpSpPr>
            <a:xfrm>
              <a:off x="3487331" y="2226465"/>
              <a:ext cx="1652885" cy="1893720"/>
              <a:chOff x="5144619" y="4691134"/>
              <a:chExt cx="1652885" cy="1893720"/>
            </a:xfrm>
          </p:grpSpPr>
          <p:pic>
            <p:nvPicPr>
              <p:cNvPr id="56" name="Picture 5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8459" y="4691134"/>
                <a:ext cx="1600200" cy="1236519"/>
              </a:xfrm>
              <a:prstGeom prst="rect">
                <a:avLst/>
              </a:prstGeom>
            </p:spPr>
          </p:pic>
          <p:sp>
            <p:nvSpPr>
              <p:cNvPr id="57" name="TextBox 56"/>
              <p:cNvSpPr txBox="1"/>
              <p:nvPr/>
            </p:nvSpPr>
            <p:spPr>
              <a:xfrm>
                <a:off x="5144619" y="5876968"/>
                <a:ext cx="1652885" cy="707886"/>
              </a:xfrm>
              <a:prstGeom prst="rect">
                <a:avLst/>
              </a:prstGeom>
              <a:noFill/>
            </p:spPr>
            <p:txBody>
              <a:bodyPr wrap="square" rtlCol="0">
                <a:spAutoFit/>
              </a:bodyPr>
              <a:lstStyle/>
              <a:p>
                <a:pPr algn="ctr"/>
                <a:r>
                  <a:rPr lang="en-US" sz="2000" dirty="0" err="1" smtClean="0">
                    <a:solidFill>
                      <a:srgbClr val="214877"/>
                    </a:solidFill>
                  </a:rPr>
                  <a:t>Framatome</a:t>
                </a:r>
                <a:endParaRPr lang="en-US" sz="2000" dirty="0">
                  <a:solidFill>
                    <a:srgbClr val="214877"/>
                  </a:solidFill>
                </a:endParaRPr>
              </a:p>
              <a:p>
                <a:pPr algn="ctr"/>
                <a:r>
                  <a:rPr lang="en-US" sz="2000" dirty="0">
                    <a:solidFill>
                      <a:srgbClr val="214877"/>
                    </a:solidFill>
                  </a:rPr>
                  <a:t>SC-HTGR</a:t>
                </a:r>
              </a:p>
            </p:txBody>
          </p:sp>
        </p:grpSp>
        <p:grpSp>
          <p:nvGrpSpPr>
            <p:cNvPr id="47" name="Group 46"/>
            <p:cNvGrpSpPr/>
            <p:nvPr/>
          </p:nvGrpSpPr>
          <p:grpSpPr>
            <a:xfrm>
              <a:off x="659482" y="1785592"/>
              <a:ext cx="1802799" cy="2424366"/>
              <a:chOff x="6578469" y="2033522"/>
              <a:chExt cx="1802799" cy="2424366"/>
            </a:xfrm>
          </p:grpSpPr>
          <p:grpSp>
            <p:nvGrpSpPr>
              <p:cNvPr id="51" name="Group 50"/>
              <p:cNvGrpSpPr/>
              <p:nvPr/>
            </p:nvGrpSpPr>
            <p:grpSpPr>
              <a:xfrm>
                <a:off x="6738335" y="2033522"/>
                <a:ext cx="1642933" cy="2286000"/>
                <a:chOff x="7125695" y="3806416"/>
                <a:chExt cx="1642933" cy="2286000"/>
              </a:xfrm>
            </p:grpSpPr>
            <p:pic>
              <p:nvPicPr>
                <p:cNvPr id="53" name="Picture 5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25695" y="3806416"/>
                  <a:ext cx="1642933" cy="2286000"/>
                </a:xfrm>
                <a:prstGeom prst="rect">
                  <a:avLst/>
                </a:prstGeom>
              </p:spPr>
            </p:pic>
            <p:sp>
              <p:nvSpPr>
                <p:cNvPr id="55" name="Rectangle 54"/>
                <p:cNvSpPr/>
                <p:nvPr/>
              </p:nvSpPr>
              <p:spPr>
                <a:xfrm>
                  <a:off x="7228399" y="5693136"/>
                  <a:ext cx="1044795" cy="340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2" name="TextBox 51"/>
              <p:cNvSpPr txBox="1"/>
              <p:nvPr/>
            </p:nvSpPr>
            <p:spPr>
              <a:xfrm>
                <a:off x="6578469" y="3750002"/>
                <a:ext cx="1652885" cy="707886"/>
              </a:xfrm>
              <a:prstGeom prst="rect">
                <a:avLst/>
              </a:prstGeom>
              <a:noFill/>
            </p:spPr>
            <p:txBody>
              <a:bodyPr wrap="square" rtlCol="0">
                <a:spAutoFit/>
              </a:bodyPr>
              <a:lstStyle/>
              <a:p>
                <a:pPr algn="ctr"/>
                <a:r>
                  <a:rPr lang="en-US" sz="2000" dirty="0">
                    <a:solidFill>
                      <a:srgbClr val="214877"/>
                    </a:solidFill>
                  </a:rPr>
                  <a:t>X-Energy</a:t>
                </a:r>
              </a:p>
              <a:p>
                <a:pPr algn="ctr"/>
                <a:r>
                  <a:rPr lang="en-US" sz="2000" dirty="0">
                    <a:solidFill>
                      <a:srgbClr val="214877"/>
                    </a:solidFill>
                  </a:rPr>
                  <a:t>Xe-100</a:t>
                </a:r>
              </a:p>
            </p:txBody>
          </p:sp>
        </p:grpSp>
        <p:sp>
          <p:nvSpPr>
            <p:cNvPr id="49" name="TextBox 48"/>
            <p:cNvSpPr txBox="1"/>
            <p:nvPr/>
          </p:nvSpPr>
          <p:spPr>
            <a:xfrm>
              <a:off x="918433" y="1393689"/>
              <a:ext cx="4696288" cy="584775"/>
            </a:xfrm>
            <a:prstGeom prst="rect">
              <a:avLst/>
            </a:prstGeom>
            <a:noFill/>
          </p:spPr>
          <p:txBody>
            <a:bodyPr wrap="square" rtlCol="0">
              <a:spAutoFit/>
            </a:bodyPr>
            <a:lstStyle/>
            <a:p>
              <a:pPr algn="ctr"/>
              <a:r>
                <a:rPr lang="en-US" sz="3200" b="1" dirty="0" smtClean="0">
                  <a:solidFill>
                    <a:srgbClr val="214877"/>
                  </a:solidFill>
                </a:rPr>
                <a:t>Gas </a:t>
              </a:r>
              <a:r>
                <a:rPr lang="en-US" sz="3200" b="1" dirty="0">
                  <a:solidFill>
                    <a:srgbClr val="214877"/>
                  </a:solidFill>
                </a:rPr>
                <a:t>Reactors</a:t>
              </a:r>
            </a:p>
          </p:txBody>
        </p:sp>
      </p:grpSp>
      <p:grpSp>
        <p:nvGrpSpPr>
          <p:cNvPr id="58" name="Group 57"/>
          <p:cNvGrpSpPr/>
          <p:nvPr/>
        </p:nvGrpSpPr>
        <p:grpSpPr>
          <a:xfrm>
            <a:off x="6238158" y="1396799"/>
            <a:ext cx="5850507" cy="2818811"/>
            <a:chOff x="6238158" y="1396799"/>
            <a:chExt cx="5850507" cy="2818811"/>
          </a:xfrm>
        </p:grpSpPr>
        <p:grpSp>
          <p:nvGrpSpPr>
            <p:cNvPr id="59" name="Group 58"/>
            <p:cNvGrpSpPr/>
            <p:nvPr/>
          </p:nvGrpSpPr>
          <p:grpSpPr>
            <a:xfrm>
              <a:off x="6238158" y="1396799"/>
              <a:ext cx="1740530" cy="2810039"/>
              <a:chOff x="-125932" y="1838980"/>
              <a:chExt cx="1740530" cy="2810039"/>
            </a:xfrm>
          </p:grpSpPr>
          <p:pic>
            <p:nvPicPr>
              <p:cNvPr id="67" name="Picture 6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959" y="1838980"/>
                <a:ext cx="1371600" cy="2286000"/>
              </a:xfrm>
              <a:prstGeom prst="rect">
                <a:avLst/>
              </a:prstGeom>
            </p:spPr>
          </p:pic>
          <p:sp>
            <p:nvSpPr>
              <p:cNvPr id="68" name="TextBox 67"/>
              <p:cNvSpPr txBox="1"/>
              <p:nvPr/>
            </p:nvSpPr>
            <p:spPr>
              <a:xfrm>
                <a:off x="-125932" y="3941133"/>
                <a:ext cx="1740530" cy="707886"/>
              </a:xfrm>
              <a:prstGeom prst="rect">
                <a:avLst/>
              </a:prstGeom>
              <a:noFill/>
            </p:spPr>
            <p:txBody>
              <a:bodyPr wrap="square" rtlCol="0">
                <a:spAutoFit/>
              </a:bodyPr>
              <a:lstStyle/>
              <a:p>
                <a:pPr algn="ctr"/>
                <a:r>
                  <a:rPr lang="en-US" sz="2000" dirty="0">
                    <a:solidFill>
                      <a:srgbClr val="214877"/>
                    </a:solidFill>
                  </a:rPr>
                  <a:t>GE Hitachi</a:t>
                </a:r>
              </a:p>
              <a:p>
                <a:pPr algn="ctr"/>
                <a:r>
                  <a:rPr lang="en-US" sz="2000" dirty="0">
                    <a:solidFill>
                      <a:srgbClr val="214877"/>
                    </a:solidFill>
                  </a:rPr>
                  <a:t>PRISM</a:t>
                </a:r>
              </a:p>
            </p:txBody>
          </p:sp>
        </p:grpSp>
        <p:grpSp>
          <p:nvGrpSpPr>
            <p:cNvPr id="60" name="Group 59"/>
            <p:cNvGrpSpPr/>
            <p:nvPr/>
          </p:nvGrpSpPr>
          <p:grpSpPr>
            <a:xfrm>
              <a:off x="8085530" y="2076531"/>
              <a:ext cx="1610414" cy="2126080"/>
              <a:chOff x="1455710" y="2248887"/>
              <a:chExt cx="1610414" cy="2126080"/>
            </a:xfrm>
          </p:grpSpPr>
          <p:pic>
            <p:nvPicPr>
              <p:cNvPr id="65" name="Picture 6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29325" y="2248887"/>
                <a:ext cx="1097280" cy="1432449"/>
              </a:xfrm>
              <a:prstGeom prst="rect">
                <a:avLst/>
              </a:prstGeom>
            </p:spPr>
          </p:pic>
          <p:sp>
            <p:nvSpPr>
              <p:cNvPr id="66" name="TextBox 65"/>
              <p:cNvSpPr txBox="1"/>
              <p:nvPr/>
            </p:nvSpPr>
            <p:spPr>
              <a:xfrm>
                <a:off x="1455710" y="3667081"/>
                <a:ext cx="1610414" cy="707886"/>
              </a:xfrm>
              <a:prstGeom prst="rect">
                <a:avLst/>
              </a:prstGeom>
              <a:noFill/>
            </p:spPr>
            <p:txBody>
              <a:bodyPr wrap="square" rtlCol="0">
                <a:spAutoFit/>
              </a:bodyPr>
              <a:lstStyle/>
              <a:p>
                <a:pPr algn="ctr"/>
                <a:r>
                  <a:rPr lang="en-US" sz="2000" dirty="0" err="1">
                    <a:solidFill>
                      <a:srgbClr val="214877"/>
                    </a:solidFill>
                  </a:rPr>
                  <a:t>TerraPower</a:t>
                </a:r>
                <a:endParaRPr lang="en-US" sz="2000" dirty="0">
                  <a:solidFill>
                    <a:srgbClr val="214877"/>
                  </a:solidFill>
                </a:endParaRPr>
              </a:p>
              <a:p>
                <a:pPr algn="ctr"/>
                <a:r>
                  <a:rPr lang="en-US" sz="2000" dirty="0">
                    <a:solidFill>
                      <a:srgbClr val="214877"/>
                    </a:solidFill>
                  </a:rPr>
                  <a:t>TWR</a:t>
                </a:r>
              </a:p>
            </p:txBody>
          </p:sp>
        </p:grpSp>
        <p:grpSp>
          <p:nvGrpSpPr>
            <p:cNvPr id="61" name="Group 60"/>
            <p:cNvGrpSpPr/>
            <p:nvPr/>
          </p:nvGrpSpPr>
          <p:grpSpPr>
            <a:xfrm>
              <a:off x="9596067" y="1702641"/>
              <a:ext cx="2492598" cy="2512969"/>
              <a:chOff x="9361198" y="2120834"/>
              <a:chExt cx="2492598" cy="2512969"/>
            </a:xfrm>
          </p:grpSpPr>
          <p:pic>
            <p:nvPicPr>
              <p:cNvPr id="63" name="Picture 62"/>
              <p:cNvPicPr>
                <a:picLocks noChangeAspect="1"/>
              </p:cNvPicPr>
              <p:nvPr/>
            </p:nvPicPr>
            <p:blipFill rotWithShape="1">
              <a:blip r:embed="rId7" cstate="print">
                <a:extLst>
                  <a:ext uri="{28A0092B-C50C-407E-A947-70E740481C1C}">
                    <a14:useLocalDpi xmlns:a14="http://schemas.microsoft.com/office/drawing/2010/main" xmlns="" val="0"/>
                  </a:ext>
                </a:extLst>
              </a:blip>
              <a:srcRect l="3905" t="3828" r="4631" b="5601"/>
              <a:stretch/>
            </p:blipFill>
            <p:spPr>
              <a:xfrm>
                <a:off x="9776703" y="2120834"/>
                <a:ext cx="1214609" cy="1600200"/>
              </a:xfrm>
              <a:prstGeom prst="rect">
                <a:avLst/>
              </a:prstGeom>
            </p:spPr>
          </p:pic>
          <p:sp>
            <p:nvSpPr>
              <p:cNvPr id="64" name="TextBox 63"/>
              <p:cNvSpPr txBox="1"/>
              <p:nvPr/>
            </p:nvSpPr>
            <p:spPr>
              <a:xfrm>
                <a:off x="9361198" y="3618140"/>
                <a:ext cx="2492598" cy="1015663"/>
              </a:xfrm>
              <a:prstGeom prst="rect">
                <a:avLst/>
              </a:prstGeom>
              <a:noFill/>
            </p:spPr>
            <p:txBody>
              <a:bodyPr wrap="square" rtlCol="0">
                <a:spAutoFit/>
              </a:bodyPr>
              <a:lstStyle/>
              <a:p>
                <a:pPr algn="ctr"/>
                <a:r>
                  <a:rPr lang="en-US" sz="2000" dirty="0">
                    <a:solidFill>
                      <a:srgbClr val="214877"/>
                    </a:solidFill>
                  </a:rPr>
                  <a:t>Advanced Reactor Concepts LLC</a:t>
                </a:r>
              </a:p>
              <a:p>
                <a:pPr algn="ctr"/>
                <a:r>
                  <a:rPr lang="en-US" sz="2000" dirty="0">
                    <a:solidFill>
                      <a:srgbClr val="214877"/>
                    </a:solidFill>
                  </a:rPr>
                  <a:t>ARC-100</a:t>
                </a:r>
              </a:p>
            </p:txBody>
          </p:sp>
        </p:grpSp>
        <p:sp>
          <p:nvSpPr>
            <p:cNvPr id="62" name="TextBox 61"/>
            <p:cNvSpPr txBox="1"/>
            <p:nvPr/>
          </p:nvSpPr>
          <p:spPr>
            <a:xfrm>
              <a:off x="6890734" y="1418036"/>
              <a:ext cx="4034102" cy="584775"/>
            </a:xfrm>
            <a:prstGeom prst="rect">
              <a:avLst/>
            </a:prstGeom>
            <a:noFill/>
          </p:spPr>
          <p:txBody>
            <a:bodyPr wrap="square" rtlCol="0">
              <a:spAutoFit/>
            </a:bodyPr>
            <a:lstStyle/>
            <a:p>
              <a:pPr algn="ctr"/>
              <a:r>
                <a:rPr lang="en-US" sz="3200" b="1" dirty="0" smtClean="0">
                  <a:solidFill>
                    <a:srgbClr val="214877"/>
                  </a:solidFill>
                </a:rPr>
                <a:t>Fast </a:t>
              </a:r>
              <a:r>
                <a:rPr lang="en-US" sz="3200" b="1" dirty="0">
                  <a:solidFill>
                    <a:srgbClr val="214877"/>
                  </a:solidFill>
                </a:rPr>
                <a:t>Reactors</a:t>
              </a:r>
            </a:p>
          </p:txBody>
        </p:sp>
      </p:grpSp>
      <p:grpSp>
        <p:nvGrpSpPr>
          <p:cNvPr id="69" name="Group 68"/>
          <p:cNvGrpSpPr/>
          <p:nvPr/>
        </p:nvGrpSpPr>
        <p:grpSpPr>
          <a:xfrm>
            <a:off x="613458" y="4232472"/>
            <a:ext cx="10392392" cy="2675859"/>
            <a:chOff x="613458" y="4232472"/>
            <a:chExt cx="10392392" cy="2675859"/>
          </a:xfrm>
        </p:grpSpPr>
        <p:grpSp>
          <p:nvGrpSpPr>
            <p:cNvPr id="70" name="Group 69"/>
            <p:cNvGrpSpPr/>
            <p:nvPr/>
          </p:nvGrpSpPr>
          <p:grpSpPr>
            <a:xfrm>
              <a:off x="8136883" y="4232472"/>
              <a:ext cx="2868967" cy="2471438"/>
              <a:chOff x="6684142" y="4426580"/>
              <a:chExt cx="2868967" cy="2471438"/>
            </a:xfrm>
          </p:grpSpPr>
          <p:pic>
            <p:nvPicPr>
              <p:cNvPr id="81" name="Picture 80"/>
              <p:cNvPicPr>
                <a:picLocks noChangeAspect="1"/>
              </p:cNvPicPr>
              <p:nvPr/>
            </p:nvPicPr>
            <p:blipFill>
              <a:blip r:embed="rId8" cstate="print"/>
              <a:stretch>
                <a:fillRect/>
              </a:stretch>
            </p:blipFill>
            <p:spPr>
              <a:xfrm>
                <a:off x="6684142" y="4426580"/>
                <a:ext cx="2476733" cy="2057400"/>
              </a:xfrm>
              <a:prstGeom prst="rect">
                <a:avLst/>
              </a:prstGeom>
            </p:spPr>
          </p:pic>
          <p:sp>
            <p:nvSpPr>
              <p:cNvPr id="82" name="TextBox 81"/>
              <p:cNvSpPr txBox="1"/>
              <p:nvPr/>
            </p:nvSpPr>
            <p:spPr>
              <a:xfrm>
                <a:off x="7761218" y="6190132"/>
                <a:ext cx="1791891" cy="707886"/>
              </a:xfrm>
              <a:prstGeom prst="rect">
                <a:avLst/>
              </a:prstGeom>
              <a:noFill/>
            </p:spPr>
            <p:txBody>
              <a:bodyPr wrap="square" rtlCol="0">
                <a:spAutoFit/>
              </a:bodyPr>
              <a:lstStyle/>
              <a:p>
                <a:pPr algn="ctr"/>
                <a:r>
                  <a:rPr lang="en-US" sz="2000" dirty="0" smtClean="0">
                    <a:solidFill>
                      <a:srgbClr val="214877"/>
                    </a:solidFill>
                  </a:rPr>
                  <a:t>Kairos Power</a:t>
                </a:r>
                <a:endParaRPr lang="en-US" sz="2000" dirty="0">
                  <a:solidFill>
                    <a:srgbClr val="214877"/>
                  </a:solidFill>
                </a:endParaRPr>
              </a:p>
              <a:p>
                <a:pPr algn="ctr"/>
                <a:r>
                  <a:rPr lang="en-US" sz="2000" dirty="0" smtClean="0">
                    <a:solidFill>
                      <a:srgbClr val="214877"/>
                    </a:solidFill>
                  </a:rPr>
                  <a:t>UCB PB-FHR</a:t>
                </a:r>
                <a:endParaRPr lang="en-US" sz="2000" dirty="0">
                  <a:solidFill>
                    <a:srgbClr val="214877"/>
                  </a:solidFill>
                </a:endParaRPr>
              </a:p>
            </p:txBody>
          </p:sp>
        </p:grpSp>
        <p:sp>
          <p:nvSpPr>
            <p:cNvPr id="71" name="TextBox 70"/>
            <p:cNvSpPr txBox="1"/>
            <p:nvPr/>
          </p:nvSpPr>
          <p:spPr>
            <a:xfrm>
              <a:off x="3641381" y="4233088"/>
              <a:ext cx="4945824" cy="584775"/>
            </a:xfrm>
            <a:prstGeom prst="rect">
              <a:avLst/>
            </a:prstGeom>
            <a:noFill/>
          </p:spPr>
          <p:txBody>
            <a:bodyPr wrap="square" rtlCol="0">
              <a:spAutoFit/>
            </a:bodyPr>
            <a:lstStyle/>
            <a:p>
              <a:pPr algn="ctr"/>
              <a:r>
                <a:rPr lang="en-US" sz="3200" b="1" dirty="0">
                  <a:solidFill>
                    <a:srgbClr val="214877"/>
                  </a:solidFill>
                </a:rPr>
                <a:t>Molten Salt Reactors</a:t>
              </a:r>
            </a:p>
          </p:txBody>
        </p:sp>
        <p:grpSp>
          <p:nvGrpSpPr>
            <p:cNvPr id="72" name="Group 71"/>
            <p:cNvGrpSpPr/>
            <p:nvPr/>
          </p:nvGrpSpPr>
          <p:grpSpPr>
            <a:xfrm>
              <a:off x="613458" y="4588495"/>
              <a:ext cx="2245311" cy="2237891"/>
              <a:chOff x="4978626" y="4459187"/>
              <a:chExt cx="2245311" cy="2237891"/>
            </a:xfrm>
          </p:grpSpPr>
          <p:pic>
            <p:nvPicPr>
              <p:cNvPr id="79" name="Picture 78"/>
              <p:cNvPicPr>
                <a:picLocks noChangeAspect="1"/>
              </p:cNvPicPr>
              <p:nvPr/>
            </p:nvPicPr>
            <p:blipFill rotWithShape="1">
              <a:blip r:embed="rId9" cstate="print">
                <a:extLst>
                  <a:ext uri="{28A0092B-C50C-407E-A947-70E740481C1C}">
                    <a14:useLocalDpi xmlns:a14="http://schemas.microsoft.com/office/drawing/2010/main" xmlns="" val="0"/>
                  </a:ext>
                </a:extLst>
              </a:blip>
              <a:srcRect l="24956" t="6517" r="29312"/>
              <a:stretch/>
            </p:blipFill>
            <p:spPr>
              <a:xfrm>
                <a:off x="5639749" y="4459187"/>
                <a:ext cx="970604" cy="1600200"/>
              </a:xfrm>
              <a:prstGeom prst="rect">
                <a:avLst/>
              </a:prstGeom>
            </p:spPr>
          </p:pic>
          <p:sp>
            <p:nvSpPr>
              <p:cNvPr id="80" name="TextBox 79"/>
              <p:cNvSpPr txBox="1"/>
              <p:nvPr/>
            </p:nvSpPr>
            <p:spPr>
              <a:xfrm>
                <a:off x="4978626" y="5989192"/>
                <a:ext cx="2245311" cy="707886"/>
              </a:xfrm>
              <a:prstGeom prst="rect">
                <a:avLst/>
              </a:prstGeom>
              <a:noFill/>
            </p:spPr>
            <p:txBody>
              <a:bodyPr wrap="square" rtlCol="0">
                <a:spAutoFit/>
              </a:bodyPr>
              <a:lstStyle/>
              <a:p>
                <a:pPr algn="ctr"/>
                <a:r>
                  <a:rPr lang="en-US" sz="2000" dirty="0">
                    <a:solidFill>
                      <a:srgbClr val="214877"/>
                    </a:solidFill>
                  </a:rPr>
                  <a:t>Terrestrial Energy </a:t>
                </a:r>
                <a:r>
                  <a:rPr lang="en-US" sz="2000" dirty="0" smtClean="0">
                    <a:solidFill>
                      <a:srgbClr val="214877"/>
                    </a:solidFill>
                  </a:rPr>
                  <a:t>USA IMSR</a:t>
                </a:r>
                <a:endParaRPr lang="en-US" sz="2000" dirty="0">
                  <a:solidFill>
                    <a:srgbClr val="214877"/>
                  </a:solidFill>
                </a:endParaRPr>
              </a:p>
            </p:txBody>
          </p:sp>
        </p:grpSp>
        <p:grpSp>
          <p:nvGrpSpPr>
            <p:cNvPr id="73" name="Group 72"/>
            <p:cNvGrpSpPr/>
            <p:nvPr/>
          </p:nvGrpSpPr>
          <p:grpSpPr>
            <a:xfrm>
              <a:off x="5885322" y="4837578"/>
              <a:ext cx="2331282" cy="2064668"/>
              <a:chOff x="6952827" y="4756048"/>
              <a:chExt cx="2331282" cy="2064668"/>
            </a:xfrm>
          </p:grpSpPr>
          <p:pic>
            <p:nvPicPr>
              <p:cNvPr id="77" name="Picture 76"/>
              <p:cNvPicPr>
                <a:picLocks noChangeAspect="1"/>
              </p:cNvPicPr>
              <p:nvPr/>
            </p:nvPicPr>
            <p:blipFill>
              <a:blip r:embed="rId10" cstate="print"/>
              <a:stretch>
                <a:fillRect/>
              </a:stretch>
            </p:blipFill>
            <p:spPr>
              <a:xfrm>
                <a:off x="7544585" y="4756048"/>
                <a:ext cx="1197126" cy="1371600"/>
              </a:xfrm>
              <a:prstGeom prst="rect">
                <a:avLst/>
              </a:prstGeom>
            </p:spPr>
          </p:pic>
          <p:sp>
            <p:nvSpPr>
              <p:cNvPr id="78" name="TextBox 77"/>
              <p:cNvSpPr txBox="1"/>
              <p:nvPr/>
            </p:nvSpPr>
            <p:spPr>
              <a:xfrm>
                <a:off x="6952827" y="6112830"/>
                <a:ext cx="2331282" cy="707886"/>
              </a:xfrm>
              <a:prstGeom prst="rect">
                <a:avLst/>
              </a:prstGeom>
              <a:noFill/>
            </p:spPr>
            <p:txBody>
              <a:bodyPr wrap="square" rtlCol="0">
                <a:spAutoFit/>
              </a:bodyPr>
              <a:lstStyle/>
              <a:p>
                <a:pPr algn="ctr"/>
                <a:r>
                  <a:rPr lang="en-US" sz="2000" dirty="0">
                    <a:solidFill>
                      <a:srgbClr val="214877"/>
                    </a:solidFill>
                  </a:rPr>
                  <a:t>Elysium </a:t>
                </a:r>
                <a:r>
                  <a:rPr lang="en-US" sz="2000" dirty="0" smtClean="0">
                    <a:solidFill>
                      <a:srgbClr val="214877"/>
                    </a:solidFill>
                  </a:rPr>
                  <a:t>USA</a:t>
                </a:r>
                <a:endParaRPr lang="en-US" sz="2000" dirty="0">
                  <a:solidFill>
                    <a:srgbClr val="214877"/>
                  </a:solidFill>
                </a:endParaRPr>
              </a:p>
              <a:p>
                <a:pPr algn="ctr"/>
                <a:r>
                  <a:rPr lang="en-US" sz="2000" dirty="0">
                    <a:solidFill>
                      <a:srgbClr val="214877"/>
                    </a:solidFill>
                  </a:rPr>
                  <a:t>MCSFR</a:t>
                </a:r>
              </a:p>
            </p:txBody>
          </p:sp>
        </p:grpSp>
        <p:grpSp>
          <p:nvGrpSpPr>
            <p:cNvPr id="74" name="Group 73"/>
            <p:cNvGrpSpPr/>
            <p:nvPr/>
          </p:nvGrpSpPr>
          <p:grpSpPr>
            <a:xfrm>
              <a:off x="3216979" y="4760473"/>
              <a:ext cx="2057400" cy="2147858"/>
              <a:chOff x="2902426" y="4649407"/>
              <a:chExt cx="2057400" cy="2147858"/>
            </a:xfrm>
          </p:grpSpPr>
          <p:pic>
            <p:nvPicPr>
              <p:cNvPr id="75" name="Picture 7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902426" y="4649407"/>
                <a:ext cx="2057400" cy="1617955"/>
              </a:xfrm>
              <a:prstGeom prst="rect">
                <a:avLst/>
              </a:prstGeom>
            </p:spPr>
          </p:pic>
          <p:sp>
            <p:nvSpPr>
              <p:cNvPr id="76" name="TextBox 75"/>
              <p:cNvSpPr txBox="1"/>
              <p:nvPr/>
            </p:nvSpPr>
            <p:spPr>
              <a:xfrm>
                <a:off x="3002032" y="6089379"/>
                <a:ext cx="1819661" cy="707886"/>
              </a:xfrm>
              <a:prstGeom prst="rect">
                <a:avLst/>
              </a:prstGeom>
              <a:noFill/>
            </p:spPr>
            <p:txBody>
              <a:bodyPr wrap="square" rtlCol="0">
                <a:spAutoFit/>
              </a:bodyPr>
              <a:lstStyle/>
              <a:p>
                <a:pPr algn="ctr"/>
                <a:r>
                  <a:rPr lang="en-US" sz="2000" dirty="0" err="1">
                    <a:solidFill>
                      <a:srgbClr val="214877"/>
                    </a:solidFill>
                  </a:rPr>
                  <a:t>TerraPower</a:t>
                </a:r>
                <a:endParaRPr lang="en-US" sz="2000" dirty="0">
                  <a:solidFill>
                    <a:srgbClr val="214877"/>
                  </a:solidFill>
                </a:endParaRPr>
              </a:p>
              <a:p>
                <a:pPr algn="ctr"/>
                <a:r>
                  <a:rPr lang="en-US" sz="2000" dirty="0">
                    <a:solidFill>
                      <a:srgbClr val="214877"/>
                    </a:solidFill>
                  </a:rPr>
                  <a:t>MCFR</a:t>
                </a:r>
              </a:p>
            </p:txBody>
          </p:sp>
        </p:grpSp>
      </p:grpSp>
      <p:cxnSp>
        <p:nvCxnSpPr>
          <p:cNvPr id="54" name="Straight Connector 53"/>
          <p:cNvCxnSpPr/>
          <p:nvPr/>
        </p:nvCxnSpPr>
        <p:spPr>
          <a:xfrm>
            <a:off x="764459" y="4224983"/>
            <a:ext cx="10589341" cy="7489"/>
          </a:xfrm>
          <a:prstGeom prst="line">
            <a:avLst/>
          </a:prstGeom>
          <a:ln w="76200">
            <a:solidFill>
              <a:srgbClr val="5B6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1229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srcRect l="59" t="21642" r="595" b="38552"/>
          <a:stretch/>
        </p:blipFill>
        <p:spPr>
          <a:xfrm>
            <a:off x="6626087" y="660280"/>
            <a:ext cx="5565913" cy="6197720"/>
          </a:xfrm>
          <a:prstGeom prst="rect">
            <a:avLst/>
          </a:prstGeom>
        </p:spPr>
      </p:pic>
      <p:sp>
        <p:nvSpPr>
          <p:cNvPr id="7" name="Title 6"/>
          <p:cNvSpPr>
            <a:spLocks noGrp="1"/>
          </p:cNvSpPr>
          <p:nvPr>
            <p:ph type="title"/>
          </p:nvPr>
        </p:nvSpPr>
        <p:spPr>
          <a:xfrm>
            <a:off x="294861" y="-154875"/>
            <a:ext cx="10515600" cy="912658"/>
          </a:xfrm>
        </p:spPr>
        <p:txBody>
          <a:bodyPr/>
          <a:lstStyle/>
          <a:p>
            <a:r>
              <a:rPr lang="en-US" dirty="0" smtClean="0">
                <a:solidFill>
                  <a:schemeClr val="bg1"/>
                </a:solidFill>
              </a:rPr>
              <a:t>Micro-reactors for Specialized Applications</a:t>
            </a:r>
            <a:endParaRPr lang="en-US" dirty="0">
              <a:solidFill>
                <a:schemeClr val="bg1"/>
              </a:solidFill>
            </a:endParaRPr>
          </a:p>
        </p:txBody>
      </p:sp>
      <p:sp>
        <p:nvSpPr>
          <p:cNvPr id="8" name="Content Placeholder 7"/>
          <p:cNvSpPr>
            <a:spLocks noGrp="1"/>
          </p:cNvSpPr>
          <p:nvPr>
            <p:ph idx="1"/>
          </p:nvPr>
        </p:nvSpPr>
        <p:spPr>
          <a:xfrm>
            <a:off x="198781" y="881508"/>
            <a:ext cx="6135758" cy="2654120"/>
          </a:xfrm>
        </p:spPr>
        <p:txBody>
          <a:bodyPr>
            <a:normAutofit/>
          </a:bodyPr>
          <a:lstStyle/>
          <a:p>
            <a:pPr marL="0" indent="0">
              <a:buNone/>
            </a:pPr>
            <a:r>
              <a:rPr lang="en-US" dirty="0" smtClean="0"/>
              <a:t>Plug-and-play reactors able to produce 1-20 megawatts of thermal energy that can be used directly as heat or converted to electric power</a:t>
            </a:r>
          </a:p>
          <a:p>
            <a:pPr marL="0" indent="0">
              <a:spcBef>
                <a:spcPts val="2400"/>
              </a:spcBef>
              <a:buNone/>
            </a:pPr>
            <a:r>
              <a:rPr lang="en-US" dirty="0" smtClean="0"/>
              <a:t>Benefits:</a:t>
            </a:r>
            <a:endParaRPr lang="en-US" dirty="0"/>
          </a:p>
        </p:txBody>
      </p:sp>
      <p:sp>
        <p:nvSpPr>
          <p:cNvPr id="3" name="Slide Number Placeholder 2"/>
          <p:cNvSpPr>
            <a:spLocks noGrp="1"/>
          </p:cNvSpPr>
          <p:nvPr>
            <p:ph type="sldNum" sz="quarter" idx="12"/>
          </p:nvPr>
        </p:nvSpPr>
        <p:spPr/>
        <p:txBody>
          <a:bodyPr/>
          <a:lstStyle/>
          <a:p>
            <a:fld id="{A1D97705-5FE1-4A83-B391-A7B94374D970}" type="slidenum">
              <a:rPr lang="en-US" smtClean="0"/>
              <a:pPr/>
              <a:t>5</a:t>
            </a:fld>
            <a:endParaRPr lang="en-US"/>
          </a:p>
        </p:txBody>
      </p:sp>
      <p:sp>
        <p:nvSpPr>
          <p:cNvPr id="4" name="TextBox 3"/>
          <p:cNvSpPr txBox="1"/>
          <p:nvPr/>
        </p:nvSpPr>
        <p:spPr>
          <a:xfrm>
            <a:off x="203244" y="3416360"/>
            <a:ext cx="2083909" cy="2585323"/>
          </a:xfrm>
          <a:prstGeom prst="rect">
            <a:avLst/>
          </a:prstGeom>
          <a:noFill/>
        </p:spPr>
        <p:txBody>
          <a:bodyPr wrap="square" rtlCol="0">
            <a:spAutoFit/>
          </a:bodyPr>
          <a:lstStyle/>
          <a:p>
            <a:r>
              <a:rPr lang="en-US" b="1" dirty="0" smtClean="0"/>
              <a:t>Small Size</a:t>
            </a:r>
          </a:p>
          <a:p>
            <a:endParaRPr lang="en-US" dirty="0" smtClean="0"/>
          </a:p>
          <a:p>
            <a:r>
              <a:rPr lang="en-US" dirty="0" smtClean="0"/>
              <a:t>Fits on the back of a semi-truck and can be deployed to remote locations and military bases for reliable heat and power.</a:t>
            </a:r>
            <a:endParaRPr lang="en-US" dirty="0"/>
          </a:p>
        </p:txBody>
      </p:sp>
      <p:sp>
        <p:nvSpPr>
          <p:cNvPr id="11" name="TextBox 10"/>
          <p:cNvSpPr txBox="1"/>
          <p:nvPr/>
        </p:nvSpPr>
        <p:spPr>
          <a:xfrm>
            <a:off x="2372711" y="3416360"/>
            <a:ext cx="2083909" cy="2308324"/>
          </a:xfrm>
          <a:prstGeom prst="rect">
            <a:avLst/>
          </a:prstGeom>
          <a:noFill/>
        </p:spPr>
        <p:txBody>
          <a:bodyPr wrap="square" rtlCol="0">
            <a:spAutoFit/>
          </a:bodyPr>
          <a:lstStyle/>
          <a:p>
            <a:r>
              <a:rPr lang="en-US" b="1" dirty="0" smtClean="0"/>
              <a:t>Simple Design</a:t>
            </a:r>
          </a:p>
          <a:p>
            <a:endParaRPr lang="en-US" dirty="0" smtClean="0"/>
          </a:p>
          <a:p>
            <a:r>
              <a:rPr lang="en-US" dirty="0" smtClean="0"/>
              <a:t>Fail-safe and self-regulating designs that require fewer components, maintenance and operators.</a:t>
            </a:r>
            <a:endParaRPr lang="en-US" dirty="0"/>
          </a:p>
        </p:txBody>
      </p:sp>
      <p:sp>
        <p:nvSpPr>
          <p:cNvPr id="12" name="TextBox 11"/>
          <p:cNvSpPr txBox="1"/>
          <p:nvPr/>
        </p:nvSpPr>
        <p:spPr>
          <a:xfrm>
            <a:off x="4542179" y="3416360"/>
            <a:ext cx="2083909" cy="2308324"/>
          </a:xfrm>
          <a:prstGeom prst="rect">
            <a:avLst/>
          </a:prstGeom>
          <a:noFill/>
        </p:spPr>
        <p:txBody>
          <a:bodyPr wrap="square" rtlCol="0">
            <a:spAutoFit/>
          </a:bodyPr>
          <a:lstStyle/>
          <a:p>
            <a:r>
              <a:rPr lang="en-US" b="1" dirty="0" smtClean="0"/>
              <a:t>Fast On-site Installation</a:t>
            </a:r>
          </a:p>
          <a:p>
            <a:endParaRPr lang="en-US" dirty="0" smtClean="0"/>
          </a:p>
          <a:p>
            <a:r>
              <a:rPr lang="en-US" dirty="0" smtClean="0"/>
              <a:t>Can be connected and generating power within a week of arriving on site.</a:t>
            </a:r>
            <a:endParaRPr lang="en-US" dirty="0"/>
          </a:p>
        </p:txBody>
      </p:sp>
    </p:spTree>
    <p:extLst>
      <p:ext uri="{BB962C8B-B14F-4D97-AF65-F5344CB8AC3E}">
        <p14:creationId xmlns:p14="http://schemas.microsoft.com/office/powerpoint/2010/main" xmlns="" val="119035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9911" y="-44216"/>
            <a:ext cx="10515600" cy="912658"/>
          </a:xfrm>
        </p:spPr>
        <p:txBody>
          <a:bodyPr>
            <a:normAutofit/>
          </a:bodyPr>
          <a:lstStyle/>
          <a:p>
            <a:r>
              <a:rPr lang="en-US" altLang="en-US" dirty="0" smtClean="0">
                <a:solidFill>
                  <a:schemeClr val="bg1"/>
                </a:solidFill>
              </a:rPr>
              <a:t>Advanced Modeling and Simulation</a:t>
            </a:r>
          </a:p>
        </p:txBody>
      </p:sp>
      <p:sp>
        <p:nvSpPr>
          <p:cNvPr id="28675" name="Content Placeholder 2"/>
          <p:cNvSpPr>
            <a:spLocks noGrp="1"/>
          </p:cNvSpPr>
          <p:nvPr>
            <p:ph idx="1"/>
          </p:nvPr>
        </p:nvSpPr>
        <p:spPr>
          <a:xfrm>
            <a:off x="596762" y="844057"/>
            <a:ext cx="8082011" cy="4724400"/>
          </a:xfrm>
        </p:spPr>
        <p:txBody>
          <a:bodyPr>
            <a:normAutofit/>
          </a:bodyPr>
          <a:lstStyle/>
          <a:p>
            <a:r>
              <a:rPr lang="en-US" altLang="en-US" sz="2400" dirty="0"/>
              <a:t>Fuels Toolkits – computational technology and computer hardware to support R&amp;D needs </a:t>
            </a:r>
          </a:p>
          <a:p>
            <a:pPr lvl="1"/>
            <a:r>
              <a:rPr lang="en-US" altLang="en-US" sz="2000" dirty="0"/>
              <a:t>Advanced fuel designs</a:t>
            </a:r>
          </a:p>
          <a:p>
            <a:pPr lvl="1"/>
            <a:r>
              <a:rPr lang="en-US" altLang="en-US" sz="2000" dirty="0"/>
              <a:t>Accident-tolerant fuels research</a:t>
            </a:r>
          </a:p>
          <a:p>
            <a:r>
              <a:rPr lang="en-US" altLang="en-US" sz="2400" dirty="0"/>
              <a:t>Reactors Toolkits – high-fidelity, coupled-physics simulation capability for advanced reactors</a:t>
            </a:r>
          </a:p>
          <a:p>
            <a:pPr lvl="1"/>
            <a:r>
              <a:rPr lang="en-US" altLang="en-US" sz="2000" dirty="0"/>
              <a:t>Complex, coupled phenomena</a:t>
            </a:r>
          </a:p>
          <a:p>
            <a:pPr lvl="1"/>
            <a:r>
              <a:rPr lang="en-US" altLang="en-US" sz="2000" dirty="0"/>
              <a:t>Conceptual design on advanced reactors of all types</a:t>
            </a:r>
          </a:p>
          <a:p>
            <a:pPr lvl="1"/>
            <a:r>
              <a:rPr lang="en-US" altLang="en-US" sz="2000" dirty="0"/>
              <a:t>Safety transients using high-fidelity, coupled </a:t>
            </a:r>
            <a:r>
              <a:rPr lang="en-US" altLang="en-US" sz="2000" dirty="0" err="1"/>
              <a:t>neutronics</a:t>
            </a:r>
            <a:r>
              <a:rPr lang="en-US" altLang="en-US" sz="2000" dirty="0"/>
              <a:t>, thermal-fluids, thermal-mechanics, and fuel models</a:t>
            </a:r>
          </a:p>
          <a:p>
            <a:pPr lvl="1"/>
            <a:r>
              <a:rPr lang="en-US" altLang="en-US" sz="2000" dirty="0"/>
              <a:t>Code-to-code comparisons with lower-fidelity models</a:t>
            </a:r>
          </a:p>
          <a:p>
            <a:pPr lvl="1"/>
            <a:r>
              <a:rPr lang="en-US" altLang="en-US" sz="2000" dirty="0"/>
              <a:t>Advanced validation and uncertainty quantification</a:t>
            </a:r>
          </a:p>
        </p:txBody>
      </p:sp>
      <p:grpSp>
        <p:nvGrpSpPr>
          <p:cNvPr id="28676" name="Group 14"/>
          <p:cNvGrpSpPr>
            <a:grpSpLocks/>
          </p:cNvGrpSpPr>
          <p:nvPr/>
        </p:nvGrpSpPr>
        <p:grpSpPr bwMode="auto">
          <a:xfrm>
            <a:off x="9197974" y="940908"/>
            <a:ext cx="2066372" cy="2925420"/>
            <a:chOff x="6172200" y="1684544"/>
            <a:chExt cx="1546882" cy="2658856"/>
          </a:xfrm>
        </p:grpSpPr>
        <p:pic>
          <p:nvPicPr>
            <p:cNvPr id="28691" name="Picture 7" descr="Macintosh HD:Users:casillas:Desktop:edp:points:simulations:100:graphs:A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r="16702"/>
            <a:stretch>
              <a:fillRect/>
            </a:stretch>
          </p:blipFill>
          <p:spPr bwMode="auto">
            <a:xfrm>
              <a:off x="6288895" y="3562350"/>
              <a:ext cx="771458"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pin_closeup.png"/>
            <p:cNvPicPr>
              <a:picLocks noChangeAspect="1"/>
            </p:cNvPicPr>
            <p:nvPr/>
          </p:nvPicPr>
          <p:blipFill rotWithShape="1">
            <a:blip r:embed="rId4" cstate="print"/>
            <a:srcRect l="6556" r="7317"/>
            <a:stretch/>
          </p:blipFill>
          <p:spPr bwMode="auto">
            <a:xfrm>
              <a:off x="6947229" y="1905189"/>
              <a:ext cx="771853" cy="2069940"/>
            </a:xfrm>
            <a:prstGeom prst="rect">
              <a:avLst/>
            </a:prstGeom>
            <a:ln>
              <a:noFill/>
            </a:ln>
            <a:effectLst>
              <a:outerShdw blurRad="292100" dist="139700" dir="2700000" algn="tl" rotWithShape="0">
                <a:srgbClr val="333333">
                  <a:alpha val="65000"/>
                </a:srgbClr>
              </a:outerShdw>
            </a:effectLst>
          </p:spPr>
        </p:pic>
        <p:pic>
          <p:nvPicPr>
            <p:cNvPr id="28693" name="Picture 100" descr="coupled_temp.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72200" y="1684544"/>
              <a:ext cx="1269153" cy="98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8677" name="Group 10"/>
          <p:cNvGrpSpPr>
            <a:grpSpLocks/>
          </p:cNvGrpSpPr>
          <p:nvPr/>
        </p:nvGrpSpPr>
        <p:grpSpPr bwMode="auto">
          <a:xfrm>
            <a:off x="9144833" y="3967762"/>
            <a:ext cx="2660401" cy="2633752"/>
            <a:chOff x="6062471" y="1524000"/>
            <a:chExt cx="2929129" cy="3207257"/>
          </a:xfrm>
        </p:grpSpPr>
        <p:pic>
          <p:nvPicPr>
            <p:cNvPr id="2868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62471" y="2286000"/>
              <a:ext cx="2852929" cy="1745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39595" y="3505200"/>
              <a:ext cx="2099605" cy="1226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90"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61630" y="1524000"/>
              <a:ext cx="2029970" cy="1226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8678" name="Group 48"/>
          <p:cNvGrpSpPr>
            <a:grpSpLocks/>
          </p:cNvGrpSpPr>
          <p:nvPr/>
        </p:nvGrpSpPr>
        <p:grpSpPr bwMode="auto">
          <a:xfrm>
            <a:off x="2382428" y="5102088"/>
            <a:ext cx="5837237" cy="1600200"/>
            <a:chOff x="792480" y="5181600"/>
            <a:chExt cx="5836920" cy="1600200"/>
          </a:xfrm>
        </p:grpSpPr>
        <p:sp>
          <p:nvSpPr>
            <p:cNvPr id="35" name="Rectangle 34"/>
            <p:cNvSpPr/>
            <p:nvPr/>
          </p:nvSpPr>
          <p:spPr bwMode="auto">
            <a:xfrm>
              <a:off x="792480" y="5181600"/>
              <a:ext cx="5836920" cy="1600200"/>
            </a:xfrm>
            <a:prstGeom prst="rect">
              <a:avLst/>
            </a:prstGeom>
            <a:gradFill flip="none" rotWithShape="1">
              <a:gsLst>
                <a:gs pos="0">
                  <a:srgbClr val="000000"/>
                </a:gs>
                <a:gs pos="39999">
                  <a:srgbClr val="0A128C"/>
                </a:gs>
                <a:gs pos="70000">
                  <a:srgbClr val="181CC7"/>
                </a:gs>
                <a:gs pos="88000">
                  <a:srgbClr val="7005D4"/>
                </a:gs>
                <a:gs pos="100000">
                  <a:srgbClr val="8C3D91"/>
                </a:gs>
              </a:gsLst>
              <a:lin ang="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p>
          </p:txBody>
        </p:sp>
        <p:sp>
          <p:nvSpPr>
            <p:cNvPr id="28680" name="TextBox 18"/>
            <p:cNvSpPr txBox="1">
              <a:spLocks/>
            </p:cNvSpPr>
            <p:nvPr/>
          </p:nvSpPr>
          <p:spPr bwMode="auto">
            <a:xfrm>
              <a:off x="959903" y="6320135"/>
              <a:ext cx="10452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Aft>
                  <a:spcPct val="20000"/>
                </a:spcAft>
                <a:buClr>
                  <a:srgbClr val="1B5527"/>
                </a:buClr>
                <a:buFont typeface="Wingdings" panose="05000000000000000000" pitchFamily="2" charset="2"/>
                <a:buChar char="n"/>
                <a:defRPr sz="2000" b="1">
                  <a:solidFill>
                    <a:schemeClr val="tx1"/>
                  </a:solidFill>
                  <a:latin typeface="Arial" panose="020B0604020202020204" pitchFamily="34" charset="0"/>
                </a:defRPr>
              </a:lvl1pPr>
              <a:lvl2pPr marL="742950" indent="-285750" eaLnBrk="0" hangingPunct="0">
                <a:spcAft>
                  <a:spcPct val="20000"/>
                </a:spcAft>
                <a:buClr>
                  <a:srgbClr val="1B5527"/>
                </a:buClr>
                <a:buSzPct val="110000"/>
                <a:buFont typeface="Symbol" panose="05050102010706020507" pitchFamily="18" charset="2"/>
                <a:buChar char="·"/>
                <a:defRPr>
                  <a:solidFill>
                    <a:schemeClr val="tx1"/>
                  </a:solidFill>
                  <a:latin typeface="Arial" panose="020B0604020202020204" pitchFamily="34" charset="0"/>
                </a:defRPr>
              </a:lvl2pPr>
              <a:lvl3pPr marL="1143000" indent="-228600" eaLnBrk="0" hangingPunct="0">
                <a:spcAft>
                  <a:spcPct val="20000"/>
                </a:spcAft>
                <a:buClr>
                  <a:srgbClr val="1B5527"/>
                </a:buClr>
                <a:buSzPct val="110000"/>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Aft>
                  <a:spcPct val="20000"/>
                </a:spcAft>
                <a:buClr>
                  <a:srgbClr val="1B5527"/>
                </a:buClr>
                <a:buChar char="•"/>
                <a:defRPr sz="1400">
                  <a:solidFill>
                    <a:schemeClr val="tx1"/>
                  </a:solidFill>
                  <a:latin typeface="Arial" panose="020B0604020202020204" pitchFamily="34" charset="0"/>
                </a:defRPr>
              </a:lvl4pPr>
              <a:lvl5pPr marL="2057400" indent="-228600" eaLnBrk="0" hangingPunct="0">
                <a:spcAft>
                  <a:spcPct val="20000"/>
                </a:spcAft>
                <a:buClr>
                  <a:srgbClr val="1B5527"/>
                </a:buClr>
                <a:buChar char="»"/>
                <a:defRPr sz="1200">
                  <a:solidFill>
                    <a:schemeClr val="tx1"/>
                  </a:solidFill>
                  <a:latin typeface="Arial" panose="020B0604020202020204" pitchFamily="34" charset="0"/>
                </a:defRPr>
              </a:lvl5pPr>
              <a:lvl6pPr marL="25146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6pPr>
              <a:lvl7pPr marL="29718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7pPr>
              <a:lvl8pPr marL="34290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8pPr>
              <a:lvl9pPr marL="38862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9pPr>
            </a:lstStyle>
            <a:p>
              <a:pPr algn="ctr" eaLnBrk="1" hangingPunct="1">
                <a:spcAft>
                  <a:spcPct val="0"/>
                </a:spcAft>
                <a:buClrTx/>
                <a:buFontTx/>
                <a:buNone/>
              </a:pPr>
              <a:r>
                <a:rPr lang="en-US" altLang="en-US" sz="1200">
                  <a:solidFill>
                    <a:schemeClr val="bg1"/>
                  </a:solidFill>
                </a:rPr>
                <a:t>Pellet </a:t>
              </a:r>
            </a:p>
            <a:p>
              <a:pPr algn="ctr" eaLnBrk="1" hangingPunct="1">
                <a:spcAft>
                  <a:spcPct val="0"/>
                </a:spcAft>
                <a:buClrTx/>
                <a:buFontTx/>
                <a:buNone/>
              </a:pPr>
              <a:r>
                <a:rPr lang="en-US" altLang="en-US" sz="1200">
                  <a:solidFill>
                    <a:schemeClr val="bg1"/>
                  </a:solidFill>
                </a:rPr>
                <a:t>MARMOT</a:t>
              </a:r>
            </a:p>
          </p:txBody>
        </p:sp>
        <p:pic>
          <p:nvPicPr>
            <p:cNvPr id="28681" name="Picture 9" descr="3D_Temp_voids.png"/>
            <p:cNvPicPr>
              <a:picLocks noChangeAspect="1"/>
            </p:cNvPicPr>
            <p:nvPr/>
          </p:nvPicPr>
          <p:blipFill>
            <a:blip r:embed="rId9" cstate="print">
              <a:extLst>
                <a:ext uri="{28A0092B-C50C-407E-A947-70E740481C1C}">
                  <a14:useLocalDpi xmlns:a14="http://schemas.microsoft.com/office/drawing/2010/main" xmlns="" val="0"/>
                </a:ext>
              </a:extLst>
            </a:blip>
            <a:srcRect l="11961" r="10005"/>
            <a:stretch>
              <a:fillRect/>
            </a:stretch>
          </p:blipFill>
          <p:spPr bwMode="auto">
            <a:xfrm>
              <a:off x="820620" y="5362363"/>
              <a:ext cx="1254279" cy="954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2" name="TextBox 16"/>
            <p:cNvSpPr txBox="1">
              <a:spLocks noChangeArrowheads="1"/>
            </p:cNvSpPr>
            <p:nvPr/>
          </p:nvSpPr>
          <p:spPr bwMode="auto">
            <a:xfrm>
              <a:off x="5486400" y="6320135"/>
              <a:ext cx="1058775" cy="317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Aft>
                  <a:spcPct val="20000"/>
                </a:spcAft>
                <a:buClr>
                  <a:srgbClr val="1B5527"/>
                </a:buClr>
                <a:buFont typeface="Wingdings" panose="05000000000000000000" pitchFamily="2" charset="2"/>
                <a:buChar char="n"/>
                <a:defRPr sz="2000" b="1">
                  <a:solidFill>
                    <a:schemeClr val="tx1"/>
                  </a:solidFill>
                  <a:latin typeface="Arial" panose="020B0604020202020204" pitchFamily="34" charset="0"/>
                </a:defRPr>
              </a:lvl1pPr>
              <a:lvl2pPr marL="742950" indent="-285750" eaLnBrk="0" hangingPunct="0">
                <a:spcAft>
                  <a:spcPct val="20000"/>
                </a:spcAft>
                <a:buClr>
                  <a:srgbClr val="1B5527"/>
                </a:buClr>
                <a:buSzPct val="110000"/>
                <a:buFont typeface="Symbol" panose="05050102010706020507" pitchFamily="18" charset="2"/>
                <a:buChar char="·"/>
                <a:defRPr>
                  <a:solidFill>
                    <a:schemeClr val="tx1"/>
                  </a:solidFill>
                  <a:latin typeface="Arial" panose="020B0604020202020204" pitchFamily="34" charset="0"/>
                </a:defRPr>
              </a:lvl2pPr>
              <a:lvl3pPr marL="1143000" indent="-228600" eaLnBrk="0" hangingPunct="0">
                <a:spcAft>
                  <a:spcPct val="20000"/>
                </a:spcAft>
                <a:buClr>
                  <a:srgbClr val="1B5527"/>
                </a:buClr>
                <a:buSzPct val="110000"/>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Aft>
                  <a:spcPct val="20000"/>
                </a:spcAft>
                <a:buClr>
                  <a:srgbClr val="1B5527"/>
                </a:buClr>
                <a:buChar char="•"/>
                <a:defRPr sz="1400">
                  <a:solidFill>
                    <a:schemeClr val="tx1"/>
                  </a:solidFill>
                  <a:latin typeface="Arial" panose="020B0604020202020204" pitchFamily="34" charset="0"/>
                </a:defRPr>
              </a:lvl4pPr>
              <a:lvl5pPr marL="2057400" indent="-228600" eaLnBrk="0" hangingPunct="0">
                <a:spcAft>
                  <a:spcPct val="20000"/>
                </a:spcAft>
                <a:buClr>
                  <a:srgbClr val="1B5527"/>
                </a:buClr>
                <a:buChar char="»"/>
                <a:defRPr sz="1200">
                  <a:solidFill>
                    <a:schemeClr val="tx1"/>
                  </a:solidFill>
                  <a:latin typeface="Arial" panose="020B0604020202020204" pitchFamily="34" charset="0"/>
                </a:defRPr>
              </a:lvl5pPr>
              <a:lvl6pPr marL="25146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6pPr>
              <a:lvl7pPr marL="29718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7pPr>
              <a:lvl8pPr marL="34290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8pPr>
              <a:lvl9pPr marL="38862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9pPr>
            </a:lstStyle>
            <a:p>
              <a:pPr algn="ctr" eaLnBrk="1" hangingPunct="1">
                <a:spcAft>
                  <a:spcPct val="0"/>
                </a:spcAft>
                <a:buClrTx/>
                <a:buFontTx/>
                <a:buNone/>
              </a:pPr>
              <a:r>
                <a:rPr lang="en-US" altLang="en-US" sz="1200">
                  <a:solidFill>
                    <a:srgbClr val="FFFFFF"/>
                  </a:solidFill>
                </a:rPr>
                <a:t>Plant</a:t>
              </a:r>
              <a:br>
                <a:rPr lang="en-US" altLang="en-US" sz="1200">
                  <a:solidFill>
                    <a:srgbClr val="FFFFFF"/>
                  </a:solidFill>
                </a:rPr>
              </a:br>
              <a:r>
                <a:rPr lang="en-US" altLang="en-US" sz="1200">
                  <a:solidFill>
                    <a:srgbClr val="FFFFFF"/>
                  </a:solidFill>
                </a:rPr>
                <a:t>RELAP-?</a:t>
              </a:r>
            </a:p>
          </p:txBody>
        </p:sp>
        <p:pic>
          <p:nvPicPr>
            <p:cNvPr id="28683" name="Content Placeholder 3" descr="Screen Shot 2013-04-16 at 3.43.22 PM.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72668" y="5363294"/>
              <a:ext cx="1265242" cy="954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4" name="TextBox 14"/>
            <p:cNvSpPr txBox="1">
              <a:spLocks noChangeArrowheads="1"/>
            </p:cNvSpPr>
            <p:nvPr/>
          </p:nvSpPr>
          <p:spPr bwMode="auto">
            <a:xfrm>
              <a:off x="2445665" y="6320135"/>
              <a:ext cx="964877" cy="173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Aft>
                  <a:spcPct val="20000"/>
                </a:spcAft>
                <a:buClr>
                  <a:srgbClr val="1B5527"/>
                </a:buClr>
                <a:buFont typeface="Wingdings" panose="05000000000000000000" pitchFamily="2" charset="2"/>
                <a:buChar char="n"/>
                <a:defRPr sz="2000" b="1">
                  <a:solidFill>
                    <a:schemeClr val="tx1"/>
                  </a:solidFill>
                  <a:latin typeface="Arial" panose="020B0604020202020204" pitchFamily="34" charset="0"/>
                </a:defRPr>
              </a:lvl1pPr>
              <a:lvl2pPr marL="742950" indent="-285750" eaLnBrk="0" hangingPunct="0">
                <a:spcAft>
                  <a:spcPct val="20000"/>
                </a:spcAft>
                <a:buClr>
                  <a:srgbClr val="1B5527"/>
                </a:buClr>
                <a:buSzPct val="110000"/>
                <a:buFont typeface="Symbol" panose="05050102010706020507" pitchFamily="18" charset="2"/>
                <a:buChar char="·"/>
                <a:defRPr>
                  <a:solidFill>
                    <a:schemeClr val="tx1"/>
                  </a:solidFill>
                  <a:latin typeface="Arial" panose="020B0604020202020204" pitchFamily="34" charset="0"/>
                </a:defRPr>
              </a:lvl2pPr>
              <a:lvl3pPr marL="1143000" indent="-228600" eaLnBrk="0" hangingPunct="0">
                <a:spcAft>
                  <a:spcPct val="20000"/>
                </a:spcAft>
                <a:buClr>
                  <a:srgbClr val="1B5527"/>
                </a:buClr>
                <a:buSzPct val="110000"/>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Aft>
                  <a:spcPct val="20000"/>
                </a:spcAft>
                <a:buClr>
                  <a:srgbClr val="1B5527"/>
                </a:buClr>
                <a:buChar char="•"/>
                <a:defRPr sz="1400">
                  <a:solidFill>
                    <a:schemeClr val="tx1"/>
                  </a:solidFill>
                  <a:latin typeface="Arial" panose="020B0604020202020204" pitchFamily="34" charset="0"/>
                </a:defRPr>
              </a:lvl4pPr>
              <a:lvl5pPr marL="2057400" indent="-228600" eaLnBrk="0" hangingPunct="0">
                <a:spcAft>
                  <a:spcPct val="20000"/>
                </a:spcAft>
                <a:buClr>
                  <a:srgbClr val="1B5527"/>
                </a:buClr>
                <a:buChar char="»"/>
                <a:defRPr sz="1200">
                  <a:solidFill>
                    <a:schemeClr val="tx1"/>
                  </a:solidFill>
                  <a:latin typeface="Arial" panose="020B0604020202020204" pitchFamily="34" charset="0"/>
                </a:defRPr>
              </a:lvl5pPr>
              <a:lvl6pPr marL="25146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6pPr>
              <a:lvl7pPr marL="29718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7pPr>
              <a:lvl8pPr marL="34290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8pPr>
              <a:lvl9pPr marL="38862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9pPr>
            </a:lstStyle>
            <a:p>
              <a:pPr algn="ctr" eaLnBrk="1" hangingPunct="1">
                <a:spcAft>
                  <a:spcPct val="0"/>
                </a:spcAft>
                <a:buClrTx/>
                <a:buFontTx/>
                <a:buNone/>
              </a:pPr>
              <a:r>
                <a:rPr lang="en-US" altLang="en-US" sz="1200">
                  <a:solidFill>
                    <a:srgbClr val="FFFFFF"/>
                  </a:solidFill>
                </a:rPr>
                <a:t>Pin </a:t>
              </a:r>
            </a:p>
            <a:p>
              <a:pPr algn="ctr" eaLnBrk="1" hangingPunct="1">
                <a:spcAft>
                  <a:spcPct val="0"/>
                </a:spcAft>
                <a:buClrTx/>
                <a:buFontTx/>
                <a:buNone/>
              </a:pPr>
              <a:r>
                <a:rPr lang="en-US" altLang="en-US" sz="1200">
                  <a:solidFill>
                    <a:srgbClr val="FFFFFF"/>
                  </a:solidFill>
                </a:rPr>
                <a:t>BISON</a:t>
              </a:r>
            </a:p>
          </p:txBody>
        </p:sp>
        <p:pic>
          <p:nvPicPr>
            <p:cNvPr id="43" name="Picture 42"/>
            <p:cNvPicPr>
              <a:picLocks noChangeAspect="1"/>
            </p:cNvPicPr>
            <p:nvPr/>
          </p:nvPicPr>
          <p:blipFill rotWithShape="1">
            <a:blip r:embed="rId11" cstate="print"/>
            <a:srcRect l="15165" r="15255"/>
            <a:stretch/>
          </p:blipFill>
          <p:spPr bwMode="auto">
            <a:xfrm>
              <a:off x="2321159" y="5314950"/>
              <a:ext cx="1254057" cy="954088"/>
            </a:xfrm>
            <a:prstGeom prst="rect">
              <a:avLst/>
            </a:prstGeom>
            <a:effectLst>
              <a:outerShdw blurRad="50800" dist="38100" dir="2700000" algn="tl" rotWithShape="0">
                <a:prstClr val="black">
                  <a:alpha val="40000"/>
                </a:prstClr>
              </a:outerShdw>
            </a:effectLst>
          </p:spPr>
        </p:pic>
        <p:sp>
          <p:nvSpPr>
            <p:cNvPr id="28686" name="TextBox 12"/>
            <p:cNvSpPr txBox="1">
              <a:spLocks noChangeArrowheads="1"/>
            </p:cNvSpPr>
            <p:nvPr/>
          </p:nvSpPr>
          <p:spPr bwMode="auto">
            <a:xfrm>
              <a:off x="4004060" y="6320135"/>
              <a:ext cx="907932" cy="173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Aft>
                  <a:spcPct val="20000"/>
                </a:spcAft>
                <a:buClr>
                  <a:srgbClr val="1B5527"/>
                </a:buClr>
                <a:buFont typeface="Wingdings" panose="05000000000000000000" pitchFamily="2" charset="2"/>
                <a:buChar char="n"/>
                <a:defRPr sz="2000" b="1">
                  <a:solidFill>
                    <a:schemeClr val="tx1"/>
                  </a:solidFill>
                  <a:latin typeface="Arial" panose="020B0604020202020204" pitchFamily="34" charset="0"/>
                </a:defRPr>
              </a:lvl1pPr>
              <a:lvl2pPr marL="742950" indent="-285750" eaLnBrk="0" hangingPunct="0">
                <a:spcAft>
                  <a:spcPct val="20000"/>
                </a:spcAft>
                <a:buClr>
                  <a:srgbClr val="1B5527"/>
                </a:buClr>
                <a:buSzPct val="110000"/>
                <a:buFont typeface="Symbol" panose="05050102010706020507" pitchFamily="18" charset="2"/>
                <a:buChar char="·"/>
                <a:defRPr>
                  <a:solidFill>
                    <a:schemeClr val="tx1"/>
                  </a:solidFill>
                  <a:latin typeface="Arial" panose="020B0604020202020204" pitchFamily="34" charset="0"/>
                </a:defRPr>
              </a:lvl2pPr>
              <a:lvl3pPr marL="1143000" indent="-228600" eaLnBrk="0" hangingPunct="0">
                <a:spcAft>
                  <a:spcPct val="20000"/>
                </a:spcAft>
                <a:buClr>
                  <a:srgbClr val="1B5527"/>
                </a:buClr>
                <a:buSzPct val="110000"/>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Aft>
                  <a:spcPct val="20000"/>
                </a:spcAft>
                <a:buClr>
                  <a:srgbClr val="1B5527"/>
                </a:buClr>
                <a:buChar char="•"/>
                <a:defRPr sz="1400">
                  <a:solidFill>
                    <a:schemeClr val="tx1"/>
                  </a:solidFill>
                  <a:latin typeface="Arial" panose="020B0604020202020204" pitchFamily="34" charset="0"/>
                </a:defRPr>
              </a:lvl4pPr>
              <a:lvl5pPr marL="2057400" indent="-228600" eaLnBrk="0" hangingPunct="0">
                <a:spcAft>
                  <a:spcPct val="20000"/>
                </a:spcAft>
                <a:buClr>
                  <a:srgbClr val="1B5527"/>
                </a:buClr>
                <a:buChar char="»"/>
                <a:defRPr sz="1200">
                  <a:solidFill>
                    <a:schemeClr val="tx1"/>
                  </a:solidFill>
                  <a:latin typeface="Arial" panose="020B0604020202020204" pitchFamily="34" charset="0"/>
                </a:defRPr>
              </a:lvl5pPr>
              <a:lvl6pPr marL="25146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6pPr>
              <a:lvl7pPr marL="29718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7pPr>
              <a:lvl8pPr marL="34290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8pPr>
              <a:lvl9pPr marL="3886200" indent="-228600" eaLnBrk="0" fontAlgn="base" hangingPunct="0">
                <a:spcBef>
                  <a:spcPct val="0"/>
                </a:spcBef>
                <a:spcAft>
                  <a:spcPct val="20000"/>
                </a:spcAft>
                <a:buClr>
                  <a:srgbClr val="1B5527"/>
                </a:buClr>
                <a:buChar char="»"/>
                <a:defRPr sz="1200">
                  <a:solidFill>
                    <a:schemeClr val="tx1"/>
                  </a:solidFill>
                  <a:latin typeface="Arial" panose="020B0604020202020204" pitchFamily="34" charset="0"/>
                </a:defRPr>
              </a:lvl9pPr>
            </a:lstStyle>
            <a:p>
              <a:pPr algn="ctr" eaLnBrk="1" hangingPunct="1">
                <a:spcAft>
                  <a:spcPct val="0"/>
                </a:spcAft>
                <a:buClrTx/>
                <a:buFontTx/>
                <a:buNone/>
              </a:pPr>
              <a:r>
                <a:rPr lang="en-US" altLang="en-US" sz="1200">
                  <a:solidFill>
                    <a:srgbClr val="FFFFFF"/>
                  </a:solidFill>
                </a:rPr>
                <a:t>Core </a:t>
              </a:r>
              <a:br>
                <a:rPr lang="en-US" altLang="en-US" sz="1200">
                  <a:solidFill>
                    <a:srgbClr val="FFFFFF"/>
                  </a:solidFill>
                </a:rPr>
              </a:br>
              <a:r>
                <a:rPr lang="en-US" altLang="en-US" sz="1200">
                  <a:solidFill>
                    <a:srgbClr val="FFFFFF"/>
                  </a:solidFill>
                </a:rPr>
                <a:t>SHARP</a:t>
              </a:r>
            </a:p>
          </p:txBody>
        </p:sp>
        <p:pic>
          <p:nvPicPr>
            <p:cNvPr id="28687" name="Picture 13" descr="ATR_03.png"/>
            <p:cNvPicPr>
              <a:picLocks noChangeAspect="1"/>
            </p:cNvPicPr>
            <p:nvPr/>
          </p:nvPicPr>
          <p:blipFill>
            <a:blip r:embed="rId12" cstate="print">
              <a:extLst>
                <a:ext uri="{28A0092B-C50C-407E-A947-70E740481C1C}">
                  <a14:useLocalDpi xmlns:a14="http://schemas.microsoft.com/office/drawing/2010/main" xmlns="" val="0"/>
                </a:ext>
              </a:extLst>
            </a:blip>
            <a:srcRect l="17545" r="15323"/>
            <a:stretch>
              <a:fillRect/>
            </a:stretch>
          </p:blipFill>
          <p:spPr bwMode="auto">
            <a:xfrm>
              <a:off x="3820812" y="5344794"/>
              <a:ext cx="1206038" cy="954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414523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118"/>
            <a:ext cx="10515600" cy="912658"/>
          </a:xfrm>
        </p:spPr>
        <p:txBody>
          <a:bodyPr/>
          <a:lstStyle/>
          <a:p>
            <a:r>
              <a:rPr lang="en-US" dirty="0" smtClean="0">
                <a:solidFill>
                  <a:schemeClr val="bg1"/>
                </a:solidFill>
              </a:rPr>
              <a:t>High Assay Low Enriched Uranium (HALEU)</a:t>
            </a:r>
            <a:endParaRPr lang="en-US" dirty="0">
              <a:solidFill>
                <a:schemeClr val="bg1"/>
              </a:solidFill>
            </a:endParaRPr>
          </a:p>
        </p:txBody>
      </p:sp>
      <p:sp>
        <p:nvSpPr>
          <p:cNvPr id="3" name="Content Placeholder 2"/>
          <p:cNvSpPr>
            <a:spLocks noGrp="1"/>
          </p:cNvSpPr>
          <p:nvPr>
            <p:ph idx="1"/>
          </p:nvPr>
        </p:nvSpPr>
        <p:spPr>
          <a:xfrm>
            <a:off x="838199" y="1232452"/>
            <a:ext cx="10717697" cy="5322583"/>
          </a:xfrm>
        </p:spPr>
        <p:txBody>
          <a:bodyPr>
            <a:normAutofit/>
          </a:bodyPr>
          <a:lstStyle/>
          <a:p>
            <a:pPr>
              <a:spcBef>
                <a:spcPts val="1800"/>
              </a:spcBef>
            </a:pPr>
            <a:r>
              <a:rPr lang="en-US" altLang="en-US" sz="2400" dirty="0"/>
              <a:t>Many advanced reactor concepts require enrichments above 5% </a:t>
            </a:r>
            <a:endParaRPr lang="en-US" sz="2400" dirty="0" smtClean="0"/>
          </a:p>
          <a:p>
            <a:pPr>
              <a:spcBef>
                <a:spcPts val="1800"/>
              </a:spcBef>
            </a:pPr>
            <a:r>
              <a:rPr lang="en-US" sz="2400" dirty="0" smtClean="0"/>
              <a:t>High-assay </a:t>
            </a:r>
            <a:r>
              <a:rPr lang="en-US" sz="2400" dirty="0"/>
              <a:t>LEU (up to 20%) is not </a:t>
            </a:r>
            <a:r>
              <a:rPr lang="en-US" sz="2400" dirty="0" smtClean="0"/>
              <a:t>commercially available </a:t>
            </a:r>
            <a:r>
              <a:rPr lang="en-US" sz="2400" dirty="0"/>
              <a:t>in the </a:t>
            </a:r>
            <a:r>
              <a:rPr lang="en-US" sz="2400" dirty="0" smtClean="0"/>
              <a:t>U.S. </a:t>
            </a:r>
          </a:p>
          <a:p>
            <a:pPr lvl="1">
              <a:spcBef>
                <a:spcPts val="1800"/>
              </a:spcBef>
            </a:pPr>
            <a:r>
              <a:rPr lang="en-US" sz="2000" dirty="0" smtClean="0"/>
              <a:t>Capability will entail design and licensing of new facilities and transportation packages.</a:t>
            </a:r>
          </a:p>
          <a:p>
            <a:pPr>
              <a:spcBef>
                <a:spcPts val="1800"/>
              </a:spcBef>
            </a:pPr>
            <a:r>
              <a:rPr lang="en-US" sz="2400" dirty="0"/>
              <a:t>DOE recently announced </a:t>
            </a:r>
            <a:r>
              <a:rPr lang="en-US" sz="2400" dirty="0" smtClean="0"/>
              <a:t>initiation of a 3-year </a:t>
            </a:r>
            <a:r>
              <a:rPr lang="en-US" sz="2400" dirty="0"/>
              <a:t>demonstration program to build </a:t>
            </a:r>
            <a:r>
              <a:rPr lang="en-US" sz="2400" dirty="0" smtClean="0"/>
              <a:t>HALEU </a:t>
            </a:r>
            <a:r>
              <a:rPr lang="en-US" sz="2400" dirty="0"/>
              <a:t>production capability</a:t>
            </a:r>
            <a:r>
              <a:rPr lang="en-US" sz="2400" dirty="0" smtClean="0"/>
              <a:t>.</a:t>
            </a:r>
          </a:p>
          <a:p>
            <a:pPr lvl="1">
              <a:spcBef>
                <a:spcPts val="1800"/>
              </a:spcBef>
            </a:pPr>
            <a:r>
              <a:rPr lang="en-US" sz="2000" dirty="0" smtClean="0"/>
              <a:t>Demonstrate existing U.S.-origin enrichment technology </a:t>
            </a:r>
          </a:p>
          <a:p>
            <a:pPr lvl="1">
              <a:spcBef>
                <a:spcPts val="1800"/>
              </a:spcBef>
            </a:pPr>
            <a:r>
              <a:rPr lang="en-US" sz="2000" dirty="0" smtClean="0"/>
              <a:t>Provide small quantity of HALEU beginning in 2020 for civilian nuclear energy R&amp;D needs</a:t>
            </a:r>
          </a:p>
          <a:p>
            <a:pPr>
              <a:spcBef>
                <a:spcPts val="1800"/>
              </a:spcBef>
            </a:pPr>
            <a:r>
              <a:rPr lang="en-US" sz="2400" dirty="0"/>
              <a:t>DOE is </a:t>
            </a:r>
            <a:r>
              <a:rPr lang="en-US" sz="2400" dirty="0" smtClean="0"/>
              <a:t>also considering </a:t>
            </a:r>
            <a:r>
              <a:rPr lang="en-US" sz="2400" dirty="0"/>
              <a:t>repurposing used fuel from the U.S. Navy and a national </a:t>
            </a:r>
            <a:r>
              <a:rPr lang="en-US" sz="2400" dirty="0" smtClean="0"/>
              <a:t>laboratory </a:t>
            </a:r>
            <a:r>
              <a:rPr lang="en-US" sz="2400" dirty="0"/>
              <a:t>test reactor as two temporary </a:t>
            </a:r>
            <a:r>
              <a:rPr lang="en-US" sz="2400" dirty="0" smtClean="0"/>
              <a:t>options.</a:t>
            </a:r>
            <a:endParaRPr lang="en-US" sz="2400" dirty="0"/>
          </a:p>
        </p:txBody>
      </p:sp>
      <p:sp>
        <p:nvSpPr>
          <p:cNvPr id="4" name="Slide Number Placeholder 3"/>
          <p:cNvSpPr>
            <a:spLocks noGrp="1"/>
          </p:cNvSpPr>
          <p:nvPr>
            <p:ph type="sldNum" sz="quarter" idx="12"/>
          </p:nvPr>
        </p:nvSpPr>
        <p:spPr/>
        <p:txBody>
          <a:bodyPr/>
          <a:lstStyle/>
          <a:p>
            <a:fld id="{A1D97705-5FE1-4A83-B391-A7B94374D970}" type="slidenum">
              <a:rPr lang="en-US" smtClean="0"/>
              <a:pPr/>
              <a:t>7</a:t>
            </a:fld>
            <a:endParaRPr lang="en-US" dirty="0"/>
          </a:p>
        </p:txBody>
      </p:sp>
    </p:spTree>
    <p:extLst>
      <p:ext uri="{BB962C8B-B14F-4D97-AF65-F5344CB8AC3E}">
        <p14:creationId xmlns:p14="http://schemas.microsoft.com/office/powerpoint/2010/main" xmlns="" val="193098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887"/>
            <a:ext cx="6052532" cy="580975"/>
          </a:xfrm>
        </p:spPr>
        <p:txBody>
          <a:bodyPr>
            <a:normAutofit fontScale="90000"/>
          </a:bodyPr>
          <a:lstStyle/>
          <a:p>
            <a:r>
              <a:rPr lang="en-US" dirty="0" smtClean="0">
                <a:solidFill>
                  <a:srgbClr val="FFFFFF"/>
                </a:solidFill>
              </a:rPr>
              <a:t>Questions?</a:t>
            </a:r>
            <a:endParaRPr lang="en-US" dirty="0">
              <a:solidFill>
                <a:srgbClr val="FFFFFF"/>
              </a:solidFill>
            </a:endParaRPr>
          </a:p>
        </p:txBody>
      </p:sp>
      <p:sp>
        <p:nvSpPr>
          <p:cNvPr id="4" name="Slide Number Placeholder 3"/>
          <p:cNvSpPr>
            <a:spLocks noGrp="1"/>
          </p:cNvSpPr>
          <p:nvPr>
            <p:ph type="sldNum" sz="quarter" idx="12"/>
          </p:nvPr>
        </p:nvSpPr>
        <p:spPr>
          <a:xfrm>
            <a:off x="10626290" y="6356350"/>
            <a:ext cx="727509" cy="365125"/>
          </a:xfrm>
        </p:spPr>
        <p:txBody>
          <a:bodyPr>
            <a:normAutofit/>
          </a:bodyPr>
          <a:lstStyle/>
          <a:p>
            <a:pPr>
              <a:spcAft>
                <a:spcPts val="600"/>
              </a:spcAft>
            </a:pPr>
            <a:fld id="{A1D97705-5FE1-4A83-B391-A7B94374D970}" type="slidenum">
              <a:rPr lang="en-US"/>
              <a:pPr>
                <a:spcAft>
                  <a:spcPts val="600"/>
                </a:spcAft>
              </a:pPr>
              <a:t>8</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2362200"/>
            <a:ext cx="11134064" cy="3110302"/>
          </a:xfrm>
          <a:prstGeom prst="rect">
            <a:avLst/>
          </a:prstGeom>
        </p:spPr>
      </p:pic>
    </p:spTree>
    <p:extLst>
      <p:ext uri="{BB962C8B-B14F-4D97-AF65-F5344CB8AC3E}">
        <p14:creationId xmlns:p14="http://schemas.microsoft.com/office/powerpoint/2010/main" xmlns="" val="33736171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5|23|23.7|16|37.8|14.3"/>
</p:tagLst>
</file>

<file path=ppt/theme/theme1.xml><?xml version="1.0" encoding="utf-8"?>
<a:theme xmlns:a="http://schemas.openxmlformats.org/drawingml/2006/main" name="Office Theme">
  <a:themeElements>
    <a:clrScheme name="Custom 5">
      <a:dk1>
        <a:srgbClr val="214877"/>
      </a:dk1>
      <a:lt1>
        <a:sysClr val="window" lastClr="FFFFFF"/>
      </a:lt1>
      <a:dk2>
        <a:srgbClr val="1C1C1C"/>
      </a:dk2>
      <a:lt2>
        <a:srgbClr val="E7E6E6"/>
      </a:lt2>
      <a:accent1>
        <a:srgbClr val="5B9BD5"/>
      </a:accent1>
      <a:accent2>
        <a:srgbClr val="45AEAE"/>
      </a:accent2>
      <a:accent3>
        <a:srgbClr val="4472C4"/>
      </a:accent3>
      <a:accent4>
        <a:srgbClr val="FCC81C"/>
      </a:accent4>
      <a:accent5>
        <a:srgbClr val="E23A59"/>
      </a:accent5>
      <a:accent6>
        <a:srgbClr val="808285"/>
      </a:accent6>
      <a:hlink>
        <a:srgbClr val="0563C1"/>
      </a:hlink>
      <a:folHlink>
        <a:srgbClr val="954F72"/>
      </a:folHlink>
    </a:clrScheme>
    <a:fontScheme name="Custom 5">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2453</TotalTime>
  <Words>1181</Words>
  <Application>Microsoft Office PowerPoint</Application>
  <PresentationFormat>Custom</PresentationFormat>
  <Paragraphs>147</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Office of Nuclear Energy – Mission Pillars</vt:lpstr>
      <vt:lpstr>Slide 3</vt:lpstr>
      <vt:lpstr>Examples of Different Advanced Reactor Designs Being Developed By Industry</vt:lpstr>
      <vt:lpstr>Micro-reactors for Specialized Applications</vt:lpstr>
      <vt:lpstr>Advanced Modeling and Simulation</vt:lpstr>
      <vt:lpstr>High Assay Low Enriched Uranium (HALEU)</vt:lpstr>
      <vt:lpstr>Questions?</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Trunzo, Alisa (CONTR)</dc:creator>
  <cp:lastModifiedBy>Perkins</cp:lastModifiedBy>
  <cp:revision>163</cp:revision>
  <cp:lastPrinted>2017-08-10T16:30:30Z</cp:lastPrinted>
  <dcterms:created xsi:type="dcterms:W3CDTF">2017-08-10T13:56:16Z</dcterms:created>
  <dcterms:modified xsi:type="dcterms:W3CDTF">2019-01-22T05:09:23Z</dcterms:modified>
</cp:coreProperties>
</file>