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334" r:id="rId2"/>
    <p:sldId id="339" r:id="rId3"/>
    <p:sldId id="335" r:id="rId4"/>
    <p:sldId id="336" r:id="rId5"/>
    <p:sldId id="338" r:id="rId6"/>
    <p:sldId id="340" r:id="rId7"/>
    <p:sldId id="342" r:id="rId8"/>
    <p:sldId id="343" r:id="rId9"/>
    <p:sldId id="346" r:id="rId10"/>
    <p:sldId id="347" r:id="rId11"/>
    <p:sldId id="348" r:id="rId12"/>
    <p:sldId id="345" r:id="rId13"/>
    <p:sldId id="333" r:id="rId14"/>
    <p:sldId id="341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4FF"/>
    <a:srgbClr val="B8D3FF"/>
    <a:srgbClr val="B9CFFF"/>
    <a:srgbClr val="B8CEFF"/>
    <a:srgbClr val="BBD1FF"/>
    <a:srgbClr val="BFD5FF"/>
    <a:srgbClr val="BDD3FF"/>
    <a:srgbClr val="C5D8FF"/>
    <a:srgbClr val="ABC7FF"/>
    <a:srgbClr val="ACC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21" autoAdjust="0"/>
  </p:normalViewPr>
  <p:slideViewPr>
    <p:cSldViewPr snapToGrid="0">
      <p:cViewPr varScale="1">
        <p:scale>
          <a:sx n="77" d="100"/>
          <a:sy n="77" d="100"/>
        </p:scale>
        <p:origin x="12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E7F24BD-5354-44F6-B319-71A8F438801F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8724F96-CA6C-4029-AD78-952FCA95E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6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24F96-CA6C-4029-AD78-952FCA95E5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0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24F96-CA6C-4029-AD78-952FCA95E5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66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DNN R&amp;D provides</a:t>
            </a:r>
            <a:r>
              <a:rPr lang="en-US" baseline="0" dirty="0" smtClean="0"/>
              <a:t> direct support to other DNN offices, but …</a:t>
            </a:r>
          </a:p>
          <a:p>
            <a:r>
              <a:rPr lang="en-US" baseline="0" dirty="0" smtClean="0"/>
              <a:t>National level program providing capabilities exploited across the USG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24F96-CA6C-4029-AD78-952FCA95E5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53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4177"/>
            <a:ext cx="5140960" cy="41849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42491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D4552-3314-4893-88B5-22185AED72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0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-781050" y="514350"/>
            <a:ext cx="46037" cy="142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98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0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07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66800"/>
            <a:ext cx="11176000" cy="5334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2800" b="1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i="1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9200" y="6629400"/>
            <a:ext cx="660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38400" y="152400"/>
            <a:ext cx="7213600" cy="609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124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4343400"/>
            <a:ext cx="8534400" cy="914400"/>
          </a:xfrm>
        </p:spPr>
        <p:txBody>
          <a:bodyPr anchor="ctr">
            <a:normAutofit/>
          </a:bodyPr>
          <a:lstStyle>
            <a:lvl1pPr marL="0" indent="0">
              <a:buNone/>
              <a:defRPr sz="4000" b="1" i="1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Insert Subtitle here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93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2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3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1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48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6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87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4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0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chemeClr val="bg1"/>
            </a:gs>
            <a:gs pos="0">
              <a:schemeClr val="bg1"/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70993"/>
            <a:ext cx="10515600" cy="4636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FC6AF-CF24-4E1A-8CA4-37323DB0ECF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7" descr="NNSA Logo copy"/>
          <p:cNvPicPr>
            <a:picLocks noChangeAspect="1" noChangeArrowheads="1"/>
          </p:cNvPicPr>
          <p:nvPr userDrawn="1"/>
        </p:nvPicPr>
        <p:blipFill>
          <a:blip r:embed="rId15" cstate="print"/>
          <a:srcRect t="21671" b="24805"/>
          <a:stretch>
            <a:fillRect/>
          </a:stretch>
        </p:blipFill>
        <p:spPr bwMode="auto">
          <a:xfrm>
            <a:off x="0" y="6254856"/>
            <a:ext cx="2080260" cy="59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 userDrawn="1"/>
        </p:nvCxnSpPr>
        <p:spPr>
          <a:xfrm>
            <a:off x="0" y="1381972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7783421" y="0"/>
            <a:ext cx="4408579" cy="369332"/>
          </a:xfrm>
          <a:prstGeom prst="rect">
            <a:avLst/>
          </a:prstGeom>
          <a:noFill/>
        </p:spPr>
        <p:txBody>
          <a:bodyPr wrap="none" lIns="45720" rIns="45720" rtlCol="0" anchor="ctr" anchorCtr="0">
            <a:spAutoFit/>
          </a:bodyPr>
          <a:lstStyle/>
          <a:p>
            <a:r>
              <a:rPr lang="en-US" b="1" i="1" dirty="0" smtClean="0">
                <a:solidFill>
                  <a:srgbClr val="0033CC"/>
                </a:solidFill>
              </a:rPr>
              <a:t>DEFENSE</a:t>
            </a:r>
            <a:r>
              <a:rPr lang="en-US" b="1" i="1" baseline="0" dirty="0" smtClean="0">
                <a:solidFill>
                  <a:srgbClr val="0033CC"/>
                </a:solidFill>
              </a:rPr>
              <a:t> NUCLEAR NONPROLIFERATION R&amp;D</a:t>
            </a:r>
            <a:endParaRPr lang="en-US" b="1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4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18" Type="http://schemas.openxmlformats.org/officeDocument/2006/relationships/image" Target="../media/image27.jpe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jpg"/><Relationship Id="rId10" Type="http://schemas.openxmlformats.org/officeDocument/2006/relationships/image" Target="../media/image19.jpeg"/><Relationship Id="rId19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Defense Nuclear Nonproliferation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Research </a:t>
            </a:r>
            <a:r>
              <a:rPr lang="en-US" sz="3600" dirty="0" smtClean="0"/>
              <a:t>&amp; Development (DNN R&amp;D)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41998"/>
            <a:ext cx="9144000" cy="165576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2800" dirty="0"/>
              <a:t>Office of Proliferation Detection</a:t>
            </a:r>
          </a:p>
          <a:p>
            <a:pPr lvl="0">
              <a:spcBef>
                <a:spcPts val="0"/>
              </a:spcBef>
            </a:pPr>
            <a:r>
              <a:rPr lang="en-US" dirty="0" smtClean="0"/>
              <a:t>PM: Donald Hornback</a:t>
            </a:r>
          </a:p>
          <a:p>
            <a:pPr lvl="0">
              <a:spcBef>
                <a:spcPts val="0"/>
              </a:spcBef>
            </a:pPr>
            <a:r>
              <a:rPr lang="en-US" dirty="0" smtClean="0"/>
              <a:t>TA: Fredrik Tovesson</a:t>
            </a:r>
            <a:endParaRPr lang="en-US" dirty="0" smtClean="0"/>
          </a:p>
          <a:p>
            <a:pPr lvl="0">
              <a:spcBef>
                <a:spcPts val="0"/>
              </a:spcBef>
            </a:pPr>
            <a:r>
              <a:rPr lang="en-US" dirty="0" smtClean="0"/>
              <a:t>Office Director: Craig Sloan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03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Measurements of Independent Fission Product Yields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856" y="1545209"/>
            <a:ext cx="5181600" cy="4351338"/>
          </a:xfrm>
        </p:spPr>
        <p:txBody>
          <a:bodyPr>
            <a:noAutofit/>
          </a:bodyPr>
          <a:lstStyle/>
          <a:p>
            <a:r>
              <a:rPr lang="en-US" b="1" dirty="0"/>
              <a:t>FOA:</a:t>
            </a:r>
            <a:r>
              <a:rPr lang="en-US" dirty="0"/>
              <a:t> LAB 18-1903</a:t>
            </a:r>
          </a:p>
          <a:p>
            <a:r>
              <a:rPr lang="en-US" b="1" dirty="0"/>
              <a:t>Lead lab:</a:t>
            </a:r>
            <a:r>
              <a:rPr lang="en-US" dirty="0"/>
              <a:t> </a:t>
            </a:r>
            <a:r>
              <a:rPr lang="en-US" dirty="0" smtClean="0"/>
              <a:t>LANL</a:t>
            </a:r>
            <a:endParaRPr lang="en-US" dirty="0"/>
          </a:p>
          <a:p>
            <a:r>
              <a:rPr lang="en-US" b="1" dirty="0"/>
              <a:t>PI:</a:t>
            </a:r>
            <a:r>
              <a:rPr lang="en-US" dirty="0"/>
              <a:t>  Duke, Dana   </a:t>
            </a:r>
          </a:p>
          <a:p>
            <a:r>
              <a:rPr lang="en-US" b="1" dirty="0"/>
              <a:t>Additional senior staff:</a:t>
            </a:r>
            <a:r>
              <a:rPr lang="en-US" dirty="0"/>
              <a:t> Snyder, Lucas (LLNL); co-PI Wood, Lynn (PNNL)  </a:t>
            </a:r>
            <a:endParaRPr lang="en-US" dirty="0" smtClean="0"/>
          </a:p>
          <a:p>
            <a:r>
              <a:rPr lang="en-US" b="1" dirty="0" smtClean="0"/>
              <a:t>Funding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smtClean="0"/>
              <a:t>NA-113, DNN R&amp;D support for PNNL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545209"/>
            <a:ext cx="5181600" cy="21123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Summary: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 smtClean="0"/>
              <a:t>Carry </a:t>
            </a:r>
            <a:r>
              <a:rPr lang="en-US" sz="2000" dirty="0"/>
              <a:t>out FGIC measurements of 233U, 234U, 239Pu, and 237Np</a:t>
            </a:r>
          </a:p>
          <a:p>
            <a:r>
              <a:rPr lang="en-US" sz="2000" dirty="0" smtClean="0"/>
              <a:t>2E </a:t>
            </a:r>
            <a:r>
              <a:rPr lang="en-US" sz="2000" dirty="0"/>
              <a:t>analysis of existing </a:t>
            </a:r>
            <a:r>
              <a:rPr lang="en-US" sz="2000" dirty="0" err="1"/>
              <a:t>fissionTPC</a:t>
            </a:r>
            <a:r>
              <a:rPr lang="en-US" sz="2000" dirty="0"/>
              <a:t> data 238U, 235U, and 239Pu data</a:t>
            </a:r>
          </a:p>
          <a:p>
            <a:r>
              <a:rPr lang="en-US" sz="2000" dirty="0" smtClean="0"/>
              <a:t>Develop </a:t>
            </a:r>
            <a:r>
              <a:rPr lang="en-US" sz="2000" dirty="0"/>
              <a:t>a Bragg curve analysis method to improve </a:t>
            </a:r>
            <a:r>
              <a:rPr lang="en-US" sz="2000" dirty="0" err="1"/>
              <a:t>amu</a:t>
            </a:r>
            <a:r>
              <a:rPr lang="en-US" sz="2000" dirty="0"/>
              <a:t>, A, and Z determination in the </a:t>
            </a:r>
            <a:r>
              <a:rPr lang="en-US" sz="2000" dirty="0" err="1"/>
              <a:t>fissionTPC</a:t>
            </a:r>
            <a:endParaRPr lang="en-US" sz="20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768" y="4089527"/>
            <a:ext cx="3325007" cy="248926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05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Dependent Fission Product Yields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FOA:</a:t>
            </a:r>
            <a:r>
              <a:rPr lang="en-US" dirty="0"/>
              <a:t> LAB 18-1903</a:t>
            </a:r>
          </a:p>
          <a:p>
            <a:r>
              <a:rPr lang="en-US" b="1" dirty="0"/>
              <a:t>Lead lab:</a:t>
            </a:r>
            <a:r>
              <a:rPr lang="en-US" dirty="0"/>
              <a:t> </a:t>
            </a:r>
            <a:r>
              <a:rPr lang="en-US" dirty="0" smtClean="0"/>
              <a:t>LLNL</a:t>
            </a:r>
            <a:endParaRPr lang="en-US" dirty="0"/>
          </a:p>
          <a:p>
            <a:r>
              <a:rPr lang="en-US" b="1" dirty="0"/>
              <a:t>PI</a:t>
            </a:r>
            <a:r>
              <a:rPr lang="en-US" b="1" dirty="0" smtClean="0"/>
              <a:t>:</a:t>
            </a:r>
            <a:r>
              <a:rPr lang="en-US" dirty="0"/>
              <a:t> </a:t>
            </a:r>
            <a:r>
              <a:rPr lang="en-US" dirty="0" err="1"/>
              <a:t>Tonchev</a:t>
            </a:r>
            <a:r>
              <a:rPr lang="en-US" dirty="0"/>
              <a:t>, Anton  </a:t>
            </a:r>
          </a:p>
          <a:p>
            <a:r>
              <a:rPr lang="en-US" b="1" dirty="0"/>
              <a:t>Additional senior staff:</a:t>
            </a:r>
            <a:r>
              <a:rPr lang="en-US" dirty="0"/>
              <a:t> Gooden, Matthew (LANL</a:t>
            </a:r>
            <a:r>
              <a:rPr lang="en-US" dirty="0" smtClean="0"/>
              <a:t>); </a:t>
            </a:r>
            <a:r>
              <a:rPr lang="en-US" dirty="0"/>
              <a:t>Bernstein, Lee (LBNL</a:t>
            </a:r>
            <a:r>
              <a:rPr lang="en-US" dirty="0" smtClean="0"/>
              <a:t>); </a:t>
            </a:r>
            <a:r>
              <a:rPr lang="en-US" dirty="0" err="1"/>
              <a:t>Stoyer</a:t>
            </a:r>
            <a:r>
              <a:rPr lang="en-US" dirty="0"/>
              <a:t>, Mark (LLNL)</a:t>
            </a:r>
          </a:p>
          <a:p>
            <a:r>
              <a:rPr lang="en-US" b="1" dirty="0"/>
              <a:t>Funding:</a:t>
            </a:r>
            <a:r>
              <a:rPr lang="en-US" dirty="0"/>
              <a:t> </a:t>
            </a:r>
            <a:r>
              <a:rPr lang="en-US" dirty="0" smtClean="0"/>
              <a:t>NA-113</a:t>
            </a:r>
            <a:r>
              <a:rPr lang="en-US" dirty="0" smtClean="0"/>
              <a:t>, DNN R&amp;D support for LBNL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Summary:</a:t>
            </a:r>
            <a:r>
              <a:rPr lang="en-US" dirty="0" smtClean="0"/>
              <a:t> FPY </a:t>
            </a:r>
            <a:r>
              <a:rPr lang="en-US" dirty="0"/>
              <a:t>data for </a:t>
            </a:r>
            <a:r>
              <a:rPr lang="en-US" baseline="30000" dirty="0"/>
              <a:t>235</a:t>
            </a:r>
            <a:r>
              <a:rPr lang="en-US" dirty="0"/>
              <a:t>U, </a:t>
            </a:r>
            <a:r>
              <a:rPr lang="en-US" baseline="30000" dirty="0"/>
              <a:t>238</a:t>
            </a:r>
            <a:r>
              <a:rPr lang="en-US" dirty="0"/>
              <a:t>U, and </a:t>
            </a:r>
            <a:r>
              <a:rPr lang="en-US" baseline="30000" dirty="0"/>
              <a:t>239</a:t>
            </a:r>
            <a:r>
              <a:rPr lang="en-US" dirty="0"/>
              <a:t>Pu isotopes using </a:t>
            </a:r>
            <a:r>
              <a:rPr lang="en-US" dirty="0" err="1"/>
              <a:t>monoenergetic</a:t>
            </a:r>
            <a:r>
              <a:rPr lang="en-US" dirty="0"/>
              <a:t> and pulsed neutron beams with energies from 0.5 to 15.0 </a:t>
            </a:r>
            <a:r>
              <a:rPr lang="en-US" dirty="0" smtClean="0"/>
              <a:t>MeV</a:t>
            </a:r>
          </a:p>
          <a:p>
            <a:r>
              <a:rPr lang="en-US" dirty="0" err="1"/>
              <a:t>Monoenergetic</a:t>
            </a:r>
            <a:r>
              <a:rPr lang="en-US" dirty="0"/>
              <a:t> neutron </a:t>
            </a:r>
            <a:r>
              <a:rPr lang="en-US" dirty="0" smtClean="0"/>
              <a:t>beams </a:t>
            </a:r>
            <a:r>
              <a:rPr lang="en-US" dirty="0"/>
              <a:t>at the Triangle Universities Nuclear Laboratory (TUNL) Tandem </a:t>
            </a:r>
            <a:r>
              <a:rPr lang="en-US" dirty="0" smtClean="0"/>
              <a:t>accelerator</a:t>
            </a:r>
          </a:p>
          <a:p>
            <a:r>
              <a:rPr lang="en-US" dirty="0" smtClean="0"/>
              <a:t>Neutron </a:t>
            </a:r>
            <a:r>
              <a:rPr lang="en-US" dirty="0"/>
              <a:t>flux </a:t>
            </a:r>
            <a:r>
              <a:rPr lang="en-US" dirty="0" smtClean="0"/>
              <a:t>monitored </a:t>
            </a:r>
            <a:r>
              <a:rPr lang="en-US" dirty="0"/>
              <a:t>by fission ionization </a:t>
            </a:r>
            <a:r>
              <a:rPr lang="en-US" dirty="0" smtClean="0"/>
              <a:t>chambers</a:t>
            </a:r>
          </a:p>
          <a:p>
            <a:r>
              <a:rPr lang="en-US" dirty="0"/>
              <a:t>A</a:t>
            </a:r>
            <a:r>
              <a:rPr lang="en-US" dirty="0" smtClean="0"/>
              <a:t>utomatic </a:t>
            </a:r>
            <a:r>
              <a:rPr lang="en-US" dirty="0"/>
              <a:t>target-transfer system for short-lived fission products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wo </a:t>
            </a:r>
            <a:r>
              <a:rPr lang="en-US" dirty="0"/>
              <a:t>shielded HPGe Clover </a:t>
            </a:r>
            <a:r>
              <a:rPr lang="en-US" dirty="0" smtClean="0"/>
              <a:t>detectors </a:t>
            </a:r>
            <a:r>
              <a:rPr lang="en-US" dirty="0"/>
              <a:t>to study the delayed g-ray history of the short-lived FPYs from actinide targets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3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4307"/>
            <a:ext cx="10515600" cy="857885"/>
          </a:xfrm>
        </p:spPr>
        <p:txBody>
          <a:bodyPr>
            <a:normAutofit/>
          </a:bodyPr>
          <a:lstStyle/>
          <a:p>
            <a:r>
              <a:rPr lang="en-US" dirty="0"/>
              <a:t>Evaluation of Energy Dependent Fission Product Yields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FOA:</a:t>
            </a:r>
            <a:r>
              <a:rPr lang="en-US" dirty="0"/>
              <a:t> LAB 18-1903</a:t>
            </a:r>
          </a:p>
          <a:p>
            <a:r>
              <a:rPr lang="en-US" b="1" dirty="0"/>
              <a:t>Lead lab:</a:t>
            </a:r>
            <a:r>
              <a:rPr lang="en-US" dirty="0"/>
              <a:t> LANL</a:t>
            </a:r>
          </a:p>
          <a:p>
            <a:r>
              <a:rPr lang="en-US" b="1" dirty="0"/>
              <a:t>PI:</a:t>
            </a:r>
            <a:r>
              <a:rPr lang="en-US" dirty="0"/>
              <a:t>  Kawano, </a:t>
            </a:r>
            <a:r>
              <a:rPr lang="en-US" dirty="0" smtClean="0"/>
              <a:t>Toshihiko   </a:t>
            </a:r>
            <a:endParaRPr lang="en-US" dirty="0"/>
          </a:p>
          <a:p>
            <a:r>
              <a:rPr lang="en-US" b="1" dirty="0"/>
              <a:t>Additional senior staff:</a:t>
            </a:r>
            <a:r>
              <a:rPr lang="en-US" dirty="0"/>
              <a:t> Talou, </a:t>
            </a:r>
            <a:r>
              <a:rPr lang="en-US" dirty="0" smtClean="0"/>
              <a:t>Patrick </a:t>
            </a:r>
            <a:r>
              <a:rPr lang="en-US" dirty="0"/>
              <a:t>(</a:t>
            </a:r>
            <a:r>
              <a:rPr lang="en-US" dirty="0" smtClean="0"/>
              <a:t>LANL); Sonzogni</a:t>
            </a:r>
            <a:r>
              <a:rPr lang="en-US" dirty="0"/>
              <a:t>, Alejandro (BNL</a:t>
            </a:r>
            <a:r>
              <a:rPr lang="en-US" dirty="0" smtClean="0"/>
              <a:t>); </a:t>
            </a:r>
            <a:r>
              <a:rPr lang="en-US" dirty="0" err="1" smtClean="0"/>
              <a:t>McCutchan</a:t>
            </a:r>
            <a:r>
              <a:rPr lang="en-US" dirty="0"/>
              <a:t>, Elizabeth (BNL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Funding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smtClean="0"/>
              <a:t>DNN R&amp;D, 5 year effort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Summary:</a:t>
            </a:r>
            <a:r>
              <a:rPr lang="en-US" dirty="0" smtClean="0"/>
              <a:t> </a:t>
            </a:r>
            <a:r>
              <a:rPr lang="en-US" dirty="0"/>
              <a:t>P</a:t>
            </a:r>
            <a:r>
              <a:rPr lang="en-US" dirty="0" smtClean="0"/>
              <a:t>rovide </a:t>
            </a:r>
            <a:r>
              <a:rPr lang="en-US" dirty="0"/>
              <a:t>new high-quality evaluations of FPY data to the user communities by combining modern fission model developments and careful collection and evaluation of available experimental data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Compilation </a:t>
            </a:r>
            <a:r>
              <a:rPr lang="en-US" dirty="0"/>
              <a:t>and evaluation of available experimental data, including updated decay </a:t>
            </a:r>
            <a:r>
              <a:rPr lang="en-US" dirty="0" smtClean="0"/>
              <a:t>data</a:t>
            </a:r>
          </a:p>
          <a:p>
            <a:r>
              <a:rPr lang="en-US" dirty="0"/>
              <a:t>D</a:t>
            </a:r>
            <a:r>
              <a:rPr lang="en-US" dirty="0" smtClean="0"/>
              <a:t>evelopment </a:t>
            </a:r>
            <a:r>
              <a:rPr lang="en-US" dirty="0"/>
              <a:t>of a consistent fission fragment decay model from thermal up to 20 MeV incident neutron </a:t>
            </a:r>
            <a:r>
              <a:rPr lang="en-US" dirty="0" smtClean="0"/>
              <a:t>energy</a:t>
            </a:r>
          </a:p>
          <a:p>
            <a:r>
              <a:rPr lang="en-US" dirty="0" smtClean="0"/>
              <a:t>Production </a:t>
            </a:r>
            <a:r>
              <a:rPr lang="en-US" dirty="0"/>
              <a:t>of updated FPY data files for important actinides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95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NNSA fission yield topic in </a:t>
            </a:r>
            <a:r>
              <a:rPr lang="en-US" dirty="0"/>
              <a:t>LAB 18-1903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346116"/>
              </p:ext>
            </p:extLst>
          </p:nvPr>
        </p:nvGraphicFramePr>
        <p:xfrm>
          <a:off x="248698" y="1602893"/>
          <a:ext cx="9225504" cy="3393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584"/>
                <a:gridCol w="1537584"/>
                <a:gridCol w="1537584"/>
                <a:gridCol w="1537584"/>
                <a:gridCol w="1537584"/>
                <a:gridCol w="1537584"/>
              </a:tblGrid>
              <a:tr h="388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/>
                        <a:t>FY19</a:t>
                      </a:r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/>
                        <a:t>FY20</a:t>
                      </a:r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/>
                        <a:t>FY21</a:t>
                      </a:r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/>
                        <a:t>FY22</a:t>
                      </a:r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/>
                        <a:t>FY23</a:t>
                      </a:r>
                      <a:endParaRPr lang="en-US" u="sng" dirty="0"/>
                    </a:p>
                  </a:txBody>
                  <a:tcPr/>
                </a:tc>
              </a:tr>
              <a:tr h="670928">
                <a:tc>
                  <a:txBody>
                    <a:bodyPr/>
                    <a:lstStyle/>
                    <a:p>
                      <a:r>
                        <a:rPr lang="en-US" dirty="0" smtClean="0"/>
                        <a:t>Differential Experiments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Ongoing &amp;</a:t>
                      </a:r>
                      <a:r>
                        <a:rPr lang="en-US" baseline="0" dirty="0" smtClean="0"/>
                        <a:t> New Starts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670928">
                <a:tc>
                  <a:txBody>
                    <a:bodyPr/>
                    <a:lstStyle/>
                    <a:p>
                      <a:r>
                        <a:rPr lang="en-US" dirty="0" smtClean="0"/>
                        <a:t>Integral</a:t>
                      </a:r>
                      <a:r>
                        <a:rPr lang="en-US" baseline="0" dirty="0" smtClean="0"/>
                        <a:t> Experiments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New Starts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704949">
                <a:tc>
                  <a:txBody>
                    <a:bodyPr/>
                    <a:lstStyle/>
                    <a:p>
                      <a:r>
                        <a:rPr lang="en-US" dirty="0" smtClean="0"/>
                        <a:t>Theory Development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Ongoing Efforts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958469">
                <a:tc>
                  <a:txBody>
                    <a:bodyPr/>
                    <a:lstStyle/>
                    <a:p>
                      <a:r>
                        <a:rPr lang="en-US" dirty="0" smtClean="0"/>
                        <a:t>Evaluation, Processing, &amp; Benchmarking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New Starts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>
            <a:off x="3200399" y="4140438"/>
            <a:ext cx="4053156" cy="653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Preparation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7419449" y="4140438"/>
            <a:ext cx="1888859" cy="653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Completion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3564483" y="3374318"/>
            <a:ext cx="3176341" cy="653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Code Development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3200399" y="2721175"/>
            <a:ext cx="3145135" cy="653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158225" y="1989890"/>
            <a:ext cx="3145134" cy="653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982" y="4531630"/>
            <a:ext cx="2792556" cy="223404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5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and Future Interagency FOA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FY18 – Partnered with DOE/SC/NP on two experimental projects</a:t>
            </a:r>
          </a:p>
          <a:p>
            <a:r>
              <a:rPr lang="en-US" dirty="0" smtClean="0"/>
              <a:t>FY19 – Partnered with NNSA/NA-113 on two experimental projects. Began support for a five year effort to provide a comprehensive evaluation update on fission product yield.</a:t>
            </a:r>
          </a:p>
          <a:p>
            <a:r>
              <a:rPr lang="en-US" dirty="0" smtClean="0"/>
              <a:t>FY20 – Multiple feasibility/sensitivity studies: neutron-induced emission, (</a:t>
            </a:r>
            <a:r>
              <a:rPr lang="en-US" dirty="0" err="1" smtClean="0"/>
              <a:t>alpha,n</a:t>
            </a:r>
            <a:r>
              <a:rPr lang="en-US" dirty="0" smtClean="0"/>
              <a:t>), gamma induced emission, non-actinide reaction network, etc.</a:t>
            </a:r>
          </a:p>
          <a:p>
            <a:r>
              <a:rPr lang="en-US" dirty="0" smtClean="0"/>
              <a:t>FY21 – New start(s) based on feasibility study; new topic feasibility study as identified in DNN R&amp;D Strategic Roadmap</a:t>
            </a:r>
          </a:p>
          <a:p>
            <a:r>
              <a:rPr lang="en-US" dirty="0" smtClean="0"/>
              <a:t>FY22 &amp; beyond: etc.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58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3"/>
          <p:cNvSpPr>
            <a:spLocks noGrp="1"/>
          </p:cNvSpPr>
          <p:nvPr>
            <p:ph type="title"/>
          </p:nvPr>
        </p:nvSpPr>
        <p:spPr>
          <a:xfrm>
            <a:off x="573024" y="487934"/>
            <a:ext cx="11411712" cy="857885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Department of Energy - National Nuclear Security Administration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6" y="1449933"/>
            <a:ext cx="8839200" cy="48023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5546" y="6283198"/>
            <a:ext cx="4601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https://www.energy.gov/nnsa/nuclear-security</a:t>
            </a:r>
          </a:p>
        </p:txBody>
      </p:sp>
    </p:spTree>
    <p:extLst>
      <p:ext uri="{BB962C8B-B14F-4D97-AF65-F5344CB8AC3E}">
        <p14:creationId xmlns:p14="http://schemas.microsoft.com/office/powerpoint/2010/main" val="27212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01" y="2835061"/>
            <a:ext cx="5308282" cy="27459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Defense Nuclear Nonproliferation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301" y="1570993"/>
            <a:ext cx="5305392" cy="1338828"/>
          </a:xfr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Mission:  </a:t>
            </a: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Develop and implement policy and technical solutions to eliminate proliferation-sensitive materials and limit or prevent the spread of materials, technology, and expertise related to nuclear and radiological weapons and programs around the world.</a:t>
            </a: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676694" y="5498327"/>
            <a:ext cx="5292863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/>
              <a:t>Vision:  </a:t>
            </a:r>
            <a:r>
              <a:rPr lang="en-US" altLang="en-US" i="1" dirty="0"/>
              <a:t>We are committed to making the world a safer place by reducing nuclear and radiological dangers. </a:t>
            </a:r>
            <a:endParaRPr lang="en-US" altLang="en-US" b="1" dirty="0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3</a:t>
            </a:fld>
            <a:endParaRPr lang="en-US"/>
          </a:p>
        </p:txBody>
      </p:sp>
      <p:pic>
        <p:nvPicPr>
          <p:cNvPr id="25" name="Picture 24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3445" y="4050897"/>
            <a:ext cx="237744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468993" y="5849018"/>
            <a:ext cx="2504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Minimizing Nuclear and </a:t>
            </a:r>
            <a:endParaRPr lang="en-US" b="1" dirty="0" smtClean="0"/>
          </a:p>
          <a:p>
            <a:pPr algn="ctr"/>
            <a:r>
              <a:rPr lang="en-US" b="1" dirty="0" smtClean="0"/>
              <a:t>Radiological </a:t>
            </a:r>
            <a:r>
              <a:rPr lang="en-US" b="1" dirty="0"/>
              <a:t>Materials</a:t>
            </a:r>
          </a:p>
        </p:txBody>
      </p:sp>
      <p:pic>
        <p:nvPicPr>
          <p:cNvPr id="26" name="Picture 25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5764" y="4037451"/>
            <a:ext cx="2377440" cy="182880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9335809" y="5830940"/>
            <a:ext cx="2257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Securing Nuclear and </a:t>
            </a:r>
            <a:endParaRPr lang="en-US" b="1" dirty="0" smtClean="0"/>
          </a:p>
          <a:p>
            <a:pPr algn="ctr"/>
            <a:r>
              <a:rPr lang="en-US" b="1" dirty="0" smtClean="0"/>
              <a:t>Radiological </a:t>
            </a:r>
            <a:r>
              <a:rPr lang="en-US" b="1" dirty="0"/>
              <a:t>Facilities</a:t>
            </a:r>
          </a:p>
        </p:txBody>
      </p:sp>
      <p:pic>
        <p:nvPicPr>
          <p:cNvPr id="29" name="Picture 28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997" y="2039534"/>
            <a:ext cx="237744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6436395" y="1423882"/>
            <a:ext cx="278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Countering Nuclear </a:t>
            </a:r>
            <a:r>
              <a:rPr lang="en-US" b="1" dirty="0"/>
              <a:t> </a:t>
            </a:r>
            <a:endParaRPr lang="en-US" b="1" dirty="0" smtClean="0"/>
          </a:p>
          <a:p>
            <a:pPr algn="ctr"/>
            <a:r>
              <a:rPr lang="en-US" b="1" dirty="0" smtClean="0"/>
              <a:t>Smuggling</a:t>
            </a:r>
            <a:endParaRPr lang="en-US" b="1" dirty="0"/>
          </a:p>
        </p:txBody>
      </p:sp>
      <p:pic>
        <p:nvPicPr>
          <p:cNvPr id="31" name="Picture 30"/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5764" y="2039534"/>
            <a:ext cx="237744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9565639" y="1439709"/>
            <a:ext cx="1957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Countering State </a:t>
            </a:r>
            <a:endParaRPr lang="en-US" b="1" dirty="0" smtClean="0"/>
          </a:p>
          <a:p>
            <a:pPr algn="ctr"/>
            <a:r>
              <a:rPr lang="en-US" b="1" dirty="0" smtClean="0"/>
              <a:t>Nuclear </a:t>
            </a:r>
            <a:r>
              <a:rPr lang="en-US" b="1" dirty="0"/>
              <a:t>Ambitions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830486" y="2867316"/>
            <a:ext cx="2377440" cy="1828800"/>
            <a:chOff x="7915714" y="2596632"/>
            <a:chExt cx="2377440" cy="1828800"/>
          </a:xfrm>
        </p:grpSpPr>
        <p:pic>
          <p:nvPicPr>
            <p:cNvPr id="16" name="Picture 88" descr="QuakeSim"/>
            <p:cNvPicPr>
              <a:picLocks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714" y="2596632"/>
              <a:ext cx="2377440" cy="18288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8041440" y="3007385"/>
              <a:ext cx="219765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Research &amp; </a:t>
              </a: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Development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882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DNN Research &amp; </a:t>
            </a:r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767220" y="4825211"/>
            <a:ext cx="3200401" cy="1200329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/>
              <a:t>Nuclear Proliferation </a:t>
            </a:r>
            <a:r>
              <a:rPr lang="en-US" altLang="en-US" sz="1800" b="1" u="sng" dirty="0" smtClean="0"/>
              <a:t>Detection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Strengthen </a:t>
            </a:r>
            <a:r>
              <a:rPr lang="en-US" sz="1800" dirty="0"/>
              <a:t>U.S. capabilities to detect and characterize foreign nuclear programs.</a:t>
            </a:r>
            <a:endParaRPr lang="en-US" altLang="en-US" sz="1800" dirty="0"/>
          </a:p>
        </p:txBody>
      </p:sp>
      <p:sp>
        <p:nvSpPr>
          <p:cNvPr id="9227" name="TextBox 27"/>
          <p:cNvSpPr txBox="1">
            <a:spLocks noChangeArrowheads="1"/>
          </p:cNvSpPr>
          <p:nvPr/>
        </p:nvSpPr>
        <p:spPr bwMode="auto">
          <a:xfrm>
            <a:off x="4484819" y="4825211"/>
            <a:ext cx="3200400" cy="1200329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/>
              <a:t>Nuclear </a:t>
            </a:r>
            <a:r>
              <a:rPr lang="en-US" altLang="en-US" sz="1800" b="1" u="sng" dirty="0" smtClean="0"/>
              <a:t>Security Applications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Advance </a:t>
            </a:r>
            <a:r>
              <a:rPr lang="en-US" sz="1800" dirty="0"/>
              <a:t>U.S. capabilities to strengthen nuclear security across the threat spectrum.</a:t>
            </a:r>
            <a:endParaRPr lang="en-US" altLang="en-US" sz="1800" dirty="0"/>
          </a:p>
        </p:txBody>
      </p:sp>
      <p:sp>
        <p:nvSpPr>
          <p:cNvPr id="9231" name="TextBox 26"/>
          <p:cNvSpPr txBox="1">
            <a:spLocks noChangeArrowheads="1"/>
          </p:cNvSpPr>
          <p:nvPr/>
        </p:nvSpPr>
        <p:spPr bwMode="auto">
          <a:xfrm>
            <a:off x="8191564" y="4825211"/>
            <a:ext cx="3171334" cy="1200329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/>
              <a:t>Nuclear </a:t>
            </a:r>
            <a:r>
              <a:rPr lang="en-US" altLang="en-US" sz="1800" b="1" u="sng" dirty="0" smtClean="0"/>
              <a:t>Explosion Detection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Improve </a:t>
            </a:r>
            <a:r>
              <a:rPr lang="en-US" sz="1800" dirty="0"/>
              <a:t>U.S. capabilities to detect and characterize nuclear explosions.</a:t>
            </a:r>
            <a:endParaRPr lang="en-US" altLang="en-US" sz="1800" dirty="0"/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758122" y="1572526"/>
            <a:ext cx="10595678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Develop advanced technical capabilities in support of U.S. national nuclear security and nonproliferation goals</a:t>
            </a:r>
            <a:endParaRPr lang="en-US" sz="2400" b="1" u="sng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20" y="2700928"/>
            <a:ext cx="2743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15625_earthquakeBig.jp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05631" y="2699006"/>
            <a:ext cx="2743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" b="6562"/>
          <a:stretch/>
        </p:blipFill>
        <p:spPr>
          <a:xfrm>
            <a:off x="4713419" y="2694141"/>
            <a:ext cx="2743200" cy="183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53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>
            <a:spLocks noChangeAspect="1"/>
          </p:cNvSpPr>
          <p:nvPr/>
        </p:nvSpPr>
        <p:spPr>
          <a:xfrm>
            <a:off x="1350882" y="3401555"/>
            <a:ext cx="1280160" cy="1280161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000" r="-27000"/>
            </a:stretch>
          </a:blip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Proliferation Detection Research Portfolios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321006" y="4751750"/>
            <a:ext cx="4745203" cy="1341027"/>
            <a:chOff x="7093675" y="1592557"/>
            <a:chExt cx="4745203" cy="1341027"/>
          </a:xfrm>
        </p:grpSpPr>
        <p:sp>
          <p:nvSpPr>
            <p:cNvPr id="32" name="Oval 31"/>
            <p:cNvSpPr/>
            <p:nvPr/>
          </p:nvSpPr>
          <p:spPr>
            <a:xfrm>
              <a:off x="7093675" y="1592557"/>
              <a:ext cx="301785" cy="301785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2000" b="-12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581784" y="1605031"/>
              <a:ext cx="4257094" cy="318206"/>
            </a:xfrm>
            <a:custGeom>
              <a:avLst/>
              <a:gdLst>
                <a:gd name="connsiteX0" fmla="*/ 0 w 4716200"/>
                <a:gd name="connsiteY0" fmla="*/ 0 h 301785"/>
                <a:gd name="connsiteX1" fmla="*/ 4716200 w 4716200"/>
                <a:gd name="connsiteY1" fmla="*/ 0 h 301785"/>
                <a:gd name="connsiteX2" fmla="*/ 4716200 w 4716200"/>
                <a:gd name="connsiteY2" fmla="*/ 301785 h 301785"/>
                <a:gd name="connsiteX3" fmla="*/ 0 w 4716200"/>
                <a:gd name="connsiteY3" fmla="*/ 301785 h 301785"/>
                <a:gd name="connsiteX4" fmla="*/ 0 w 4716200"/>
                <a:gd name="connsiteY4" fmla="*/ 0 h 301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6200" h="301785">
                  <a:moveTo>
                    <a:pt x="0" y="0"/>
                  </a:moveTo>
                  <a:lnTo>
                    <a:pt x="4716200" y="0"/>
                  </a:lnTo>
                  <a:lnTo>
                    <a:pt x="4716200" y="301785"/>
                  </a:lnTo>
                  <a:lnTo>
                    <a:pt x="0" y="3017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Uranium Production Detection</a:t>
              </a:r>
              <a:endParaRPr lang="en-US" sz="1600" i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7093675" y="1925555"/>
              <a:ext cx="301785" cy="301785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000" b="-3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7581784" y="1938029"/>
              <a:ext cx="4257094" cy="301785"/>
            </a:xfrm>
            <a:custGeom>
              <a:avLst/>
              <a:gdLst>
                <a:gd name="connsiteX0" fmla="*/ 0 w 4716200"/>
                <a:gd name="connsiteY0" fmla="*/ 0 h 301785"/>
                <a:gd name="connsiteX1" fmla="*/ 4716200 w 4716200"/>
                <a:gd name="connsiteY1" fmla="*/ 0 h 301785"/>
                <a:gd name="connsiteX2" fmla="*/ 4716200 w 4716200"/>
                <a:gd name="connsiteY2" fmla="*/ 301785 h 301785"/>
                <a:gd name="connsiteX3" fmla="*/ 0 w 4716200"/>
                <a:gd name="connsiteY3" fmla="*/ 301785 h 301785"/>
                <a:gd name="connsiteX4" fmla="*/ 0 w 4716200"/>
                <a:gd name="connsiteY4" fmla="*/ 0 h 301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6200" h="301785">
                  <a:moveTo>
                    <a:pt x="0" y="0"/>
                  </a:moveTo>
                  <a:lnTo>
                    <a:pt x="4716200" y="0"/>
                  </a:lnTo>
                  <a:lnTo>
                    <a:pt x="4716200" y="301785"/>
                  </a:lnTo>
                  <a:lnTo>
                    <a:pt x="0" y="3017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Plutonium Production Detection</a:t>
              </a:r>
              <a:endParaRPr lang="en-US" sz="1600" i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7093675" y="2281662"/>
              <a:ext cx="301785" cy="301785"/>
            </a:xfrm>
            <a:prstGeom prst="ellips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Freeform 36"/>
            <p:cNvSpPr/>
            <p:nvPr/>
          </p:nvSpPr>
          <p:spPr>
            <a:xfrm>
              <a:off x="7581784" y="2294136"/>
              <a:ext cx="4257094" cy="284227"/>
            </a:xfrm>
            <a:custGeom>
              <a:avLst/>
              <a:gdLst>
                <a:gd name="connsiteX0" fmla="*/ 0 w 4716200"/>
                <a:gd name="connsiteY0" fmla="*/ 0 h 301785"/>
                <a:gd name="connsiteX1" fmla="*/ 4716200 w 4716200"/>
                <a:gd name="connsiteY1" fmla="*/ 0 h 301785"/>
                <a:gd name="connsiteX2" fmla="*/ 4716200 w 4716200"/>
                <a:gd name="connsiteY2" fmla="*/ 301785 h 301785"/>
                <a:gd name="connsiteX3" fmla="*/ 0 w 4716200"/>
                <a:gd name="connsiteY3" fmla="*/ 301785 h 301785"/>
                <a:gd name="connsiteX4" fmla="*/ 0 w 4716200"/>
                <a:gd name="connsiteY4" fmla="*/ 0 h 301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6200" h="301785">
                  <a:moveTo>
                    <a:pt x="0" y="0"/>
                  </a:moveTo>
                  <a:lnTo>
                    <a:pt x="4716200" y="0"/>
                  </a:lnTo>
                  <a:lnTo>
                    <a:pt x="4716200" y="301785"/>
                  </a:lnTo>
                  <a:lnTo>
                    <a:pt x="0" y="3017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International Safeguards </a:t>
              </a:r>
              <a:endParaRPr lang="en-US" sz="1600" i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093675" y="2615895"/>
              <a:ext cx="301785" cy="301785"/>
            </a:xfrm>
            <a:prstGeom prst="ellipse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6000" r="-16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Freeform 38"/>
            <p:cNvSpPr/>
            <p:nvPr/>
          </p:nvSpPr>
          <p:spPr>
            <a:xfrm>
              <a:off x="7581784" y="2644135"/>
              <a:ext cx="4257094" cy="289449"/>
            </a:xfrm>
            <a:custGeom>
              <a:avLst/>
              <a:gdLst>
                <a:gd name="connsiteX0" fmla="*/ 0 w 4716200"/>
                <a:gd name="connsiteY0" fmla="*/ 0 h 301785"/>
                <a:gd name="connsiteX1" fmla="*/ 4716200 w 4716200"/>
                <a:gd name="connsiteY1" fmla="*/ 0 h 301785"/>
                <a:gd name="connsiteX2" fmla="*/ 4716200 w 4716200"/>
                <a:gd name="connsiteY2" fmla="*/ 301785 h 301785"/>
                <a:gd name="connsiteX3" fmla="*/ 0 w 4716200"/>
                <a:gd name="connsiteY3" fmla="*/ 301785 h 301785"/>
                <a:gd name="connsiteX4" fmla="*/ 0 w 4716200"/>
                <a:gd name="connsiteY4" fmla="*/ 0 h 301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6200" h="301785">
                  <a:moveTo>
                    <a:pt x="0" y="0"/>
                  </a:moveTo>
                  <a:lnTo>
                    <a:pt x="4716200" y="0"/>
                  </a:lnTo>
                  <a:lnTo>
                    <a:pt x="4716200" y="301785"/>
                  </a:lnTo>
                  <a:lnTo>
                    <a:pt x="0" y="3017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Other Nuclear Processes </a:t>
              </a:r>
              <a:endParaRPr lang="en-US" sz="1600" i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ounded Rectangle 7"/>
          <p:cNvSpPr>
            <a:spLocks noChangeAspect="1"/>
          </p:cNvSpPr>
          <p:nvPr/>
        </p:nvSpPr>
        <p:spPr>
          <a:xfrm>
            <a:off x="9463006" y="3387066"/>
            <a:ext cx="1280160" cy="1280160"/>
          </a:xfrm>
          <a:prstGeom prst="round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000" r="-22000"/>
            </a:stretch>
          </a:blip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5" name="Group 44"/>
          <p:cNvGrpSpPr/>
          <p:nvPr/>
        </p:nvGrpSpPr>
        <p:grpSpPr>
          <a:xfrm>
            <a:off x="8410032" y="4791858"/>
            <a:ext cx="3781968" cy="1499858"/>
            <a:chOff x="3378959" y="5073258"/>
            <a:chExt cx="3781968" cy="1499858"/>
          </a:xfrm>
        </p:grpSpPr>
        <p:sp>
          <p:nvSpPr>
            <p:cNvPr id="18" name="Oval 17"/>
            <p:cNvSpPr/>
            <p:nvPr/>
          </p:nvSpPr>
          <p:spPr>
            <a:xfrm>
              <a:off x="3390682" y="5073258"/>
              <a:ext cx="246888" cy="246888"/>
            </a:xfrm>
            <a:prstGeom prst="ellipse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5000" b="-15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3823894" y="5082990"/>
              <a:ext cx="2734101" cy="154275"/>
            </a:xfrm>
            <a:custGeom>
              <a:avLst/>
              <a:gdLst>
                <a:gd name="connsiteX0" fmla="*/ 0 w 4652110"/>
                <a:gd name="connsiteY0" fmla="*/ 0 h 161792"/>
                <a:gd name="connsiteX1" fmla="*/ 4652110 w 4652110"/>
                <a:gd name="connsiteY1" fmla="*/ 0 h 161792"/>
                <a:gd name="connsiteX2" fmla="*/ 4652110 w 4652110"/>
                <a:gd name="connsiteY2" fmla="*/ 161792 h 161792"/>
                <a:gd name="connsiteX3" fmla="*/ 0 w 4652110"/>
                <a:gd name="connsiteY3" fmla="*/ 161792 h 161792"/>
                <a:gd name="connsiteX4" fmla="*/ 0 w 4652110"/>
                <a:gd name="connsiteY4" fmla="*/ 0 h 16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2110" h="161792">
                  <a:moveTo>
                    <a:pt x="0" y="0"/>
                  </a:moveTo>
                  <a:lnTo>
                    <a:pt x="4652110" y="0"/>
                  </a:lnTo>
                  <a:lnTo>
                    <a:pt x="4652110" y="161792"/>
                  </a:lnTo>
                  <a:lnTo>
                    <a:pt x="0" y="1617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Innovation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390682" y="5323852"/>
              <a:ext cx="246888" cy="246888"/>
            </a:xfrm>
            <a:prstGeom prst="ellipse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1000" r="-11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3823894" y="5341200"/>
              <a:ext cx="2892473" cy="161792"/>
            </a:xfrm>
            <a:custGeom>
              <a:avLst/>
              <a:gdLst>
                <a:gd name="connsiteX0" fmla="*/ 0 w 2892473"/>
                <a:gd name="connsiteY0" fmla="*/ 0 h 161792"/>
                <a:gd name="connsiteX1" fmla="*/ 2892473 w 2892473"/>
                <a:gd name="connsiteY1" fmla="*/ 0 h 161792"/>
                <a:gd name="connsiteX2" fmla="*/ 2892473 w 2892473"/>
                <a:gd name="connsiteY2" fmla="*/ 161792 h 161792"/>
                <a:gd name="connsiteX3" fmla="*/ 0 w 2892473"/>
                <a:gd name="connsiteY3" fmla="*/ 161792 h 161792"/>
                <a:gd name="connsiteX4" fmla="*/ 0 w 2892473"/>
                <a:gd name="connsiteY4" fmla="*/ 0 h 16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2473" h="161792">
                  <a:moveTo>
                    <a:pt x="0" y="0"/>
                  </a:moveTo>
                  <a:lnTo>
                    <a:pt x="2892473" y="0"/>
                  </a:lnTo>
                  <a:lnTo>
                    <a:pt x="2892473" y="161792"/>
                  </a:lnTo>
                  <a:lnTo>
                    <a:pt x="0" y="1617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Near-field Detection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3390682" y="5574446"/>
              <a:ext cx="246888" cy="246888"/>
            </a:xfrm>
            <a:prstGeom prst="ellipse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" r="-3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3823894" y="5599411"/>
              <a:ext cx="2892473" cy="161792"/>
            </a:xfrm>
            <a:custGeom>
              <a:avLst/>
              <a:gdLst>
                <a:gd name="connsiteX0" fmla="*/ 0 w 2892473"/>
                <a:gd name="connsiteY0" fmla="*/ 0 h 161792"/>
                <a:gd name="connsiteX1" fmla="*/ 2892473 w 2892473"/>
                <a:gd name="connsiteY1" fmla="*/ 0 h 161792"/>
                <a:gd name="connsiteX2" fmla="*/ 2892473 w 2892473"/>
                <a:gd name="connsiteY2" fmla="*/ 161792 h 161792"/>
                <a:gd name="connsiteX3" fmla="*/ 0 w 2892473"/>
                <a:gd name="connsiteY3" fmla="*/ 161792 h 161792"/>
                <a:gd name="connsiteX4" fmla="*/ 0 w 2892473"/>
                <a:gd name="connsiteY4" fmla="*/ 0 h 16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2473" h="161792">
                  <a:moveTo>
                    <a:pt x="0" y="0"/>
                  </a:moveTo>
                  <a:lnTo>
                    <a:pt x="2892473" y="0"/>
                  </a:lnTo>
                  <a:lnTo>
                    <a:pt x="2892473" y="161792"/>
                  </a:lnTo>
                  <a:lnTo>
                    <a:pt x="0" y="1617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Remote Detection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3378959" y="5836763"/>
              <a:ext cx="274320" cy="274320"/>
            </a:xfrm>
            <a:prstGeom prst="ellipse">
              <a:avLst/>
            </a:prstGeom>
            <a:blipFill rotWithShape="1">
              <a:blip r:embed="rId12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3823894" y="5857622"/>
              <a:ext cx="2892473" cy="161792"/>
            </a:xfrm>
            <a:custGeom>
              <a:avLst/>
              <a:gdLst>
                <a:gd name="connsiteX0" fmla="*/ 0 w 2892473"/>
                <a:gd name="connsiteY0" fmla="*/ 0 h 161792"/>
                <a:gd name="connsiteX1" fmla="*/ 2892473 w 2892473"/>
                <a:gd name="connsiteY1" fmla="*/ 0 h 161792"/>
                <a:gd name="connsiteX2" fmla="*/ 2892473 w 2892473"/>
                <a:gd name="connsiteY2" fmla="*/ 161792 h 161792"/>
                <a:gd name="connsiteX3" fmla="*/ 0 w 2892473"/>
                <a:gd name="connsiteY3" fmla="*/ 161792 h 161792"/>
                <a:gd name="connsiteX4" fmla="*/ 0 w 2892473"/>
                <a:gd name="connsiteY4" fmla="*/ 0 h 16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2473" h="161792">
                  <a:moveTo>
                    <a:pt x="0" y="0"/>
                  </a:moveTo>
                  <a:lnTo>
                    <a:pt x="2892473" y="0"/>
                  </a:lnTo>
                  <a:lnTo>
                    <a:pt x="2892473" y="161792"/>
                  </a:lnTo>
                  <a:lnTo>
                    <a:pt x="0" y="1617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Data Science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3390682" y="6075634"/>
              <a:ext cx="246888" cy="246888"/>
            </a:xfrm>
            <a:prstGeom prst="ellipse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000" r="-6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3823894" y="6115833"/>
              <a:ext cx="2892473" cy="161792"/>
            </a:xfrm>
            <a:custGeom>
              <a:avLst/>
              <a:gdLst>
                <a:gd name="connsiteX0" fmla="*/ 0 w 2892473"/>
                <a:gd name="connsiteY0" fmla="*/ 0 h 161792"/>
                <a:gd name="connsiteX1" fmla="*/ 2892473 w 2892473"/>
                <a:gd name="connsiteY1" fmla="*/ 0 h 161792"/>
                <a:gd name="connsiteX2" fmla="*/ 2892473 w 2892473"/>
                <a:gd name="connsiteY2" fmla="*/ 161792 h 161792"/>
                <a:gd name="connsiteX3" fmla="*/ 0 w 2892473"/>
                <a:gd name="connsiteY3" fmla="*/ 161792 h 161792"/>
                <a:gd name="connsiteX4" fmla="*/ 0 w 2892473"/>
                <a:gd name="connsiteY4" fmla="*/ 0 h 16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2473" h="161792">
                  <a:moveTo>
                    <a:pt x="0" y="0"/>
                  </a:moveTo>
                  <a:lnTo>
                    <a:pt x="2892473" y="0"/>
                  </a:lnTo>
                  <a:lnTo>
                    <a:pt x="2892473" y="161792"/>
                  </a:lnTo>
                  <a:lnTo>
                    <a:pt x="0" y="1617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Signature Physics 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3390682" y="6326228"/>
              <a:ext cx="246888" cy="246888"/>
            </a:xfrm>
            <a:prstGeom prst="ellipse">
              <a:avLst/>
            </a:prstGeom>
            <a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5000" r="-15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3823894" y="6374046"/>
              <a:ext cx="3337033" cy="170444"/>
            </a:xfrm>
            <a:custGeom>
              <a:avLst/>
              <a:gdLst>
                <a:gd name="connsiteX0" fmla="*/ 0 w 2892473"/>
                <a:gd name="connsiteY0" fmla="*/ 0 h 161792"/>
                <a:gd name="connsiteX1" fmla="*/ 2892473 w 2892473"/>
                <a:gd name="connsiteY1" fmla="*/ 0 h 161792"/>
                <a:gd name="connsiteX2" fmla="*/ 2892473 w 2892473"/>
                <a:gd name="connsiteY2" fmla="*/ 161792 h 161792"/>
                <a:gd name="connsiteX3" fmla="*/ 0 w 2892473"/>
                <a:gd name="connsiteY3" fmla="*/ 161792 h 161792"/>
                <a:gd name="connsiteX4" fmla="*/ 0 w 2892473"/>
                <a:gd name="connsiteY4" fmla="*/ 0 h 16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2473" h="161792">
                  <a:moveTo>
                    <a:pt x="0" y="0"/>
                  </a:moveTo>
                  <a:lnTo>
                    <a:pt x="2892473" y="0"/>
                  </a:lnTo>
                  <a:lnTo>
                    <a:pt x="2892473" y="161792"/>
                  </a:lnTo>
                  <a:lnTo>
                    <a:pt x="0" y="1617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Radiological Source Replacement</a:t>
              </a:r>
            </a:p>
          </p:txBody>
        </p:sp>
      </p:grpSp>
      <p:sp>
        <p:nvSpPr>
          <p:cNvPr id="6" name="Rounded Rectangle 5"/>
          <p:cNvSpPr>
            <a:spLocks noChangeAspect="1"/>
          </p:cNvSpPr>
          <p:nvPr/>
        </p:nvSpPr>
        <p:spPr>
          <a:xfrm>
            <a:off x="5251388" y="3397699"/>
            <a:ext cx="1280160" cy="1280160"/>
          </a:xfrm>
          <a:prstGeom prst="roundRect">
            <a:avLst/>
          </a:prstGeom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000" r="-19000"/>
            </a:stretch>
          </a:blip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extBox 10"/>
          <p:cNvSpPr txBox="1"/>
          <p:nvPr/>
        </p:nvSpPr>
        <p:spPr>
          <a:xfrm>
            <a:off x="733732" y="1404762"/>
            <a:ext cx="11000358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cs typeface="Arial" panose="020B0604020202020204" pitchFamily="34" charset="0"/>
              </a:rPr>
              <a:t>Office of Proliferation Detection Mission</a:t>
            </a:r>
            <a:r>
              <a:rPr lang="en-US" sz="2000" dirty="0" smtClean="0">
                <a:cs typeface="Arial" panose="020B0604020202020204" pitchFamily="34" charset="0"/>
              </a:rPr>
              <a:t>:</a:t>
            </a:r>
            <a:endParaRPr lang="en-US" sz="2000" dirty="0"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cs typeface="Arial" panose="020B0604020202020204" pitchFamily="34" charset="0"/>
              </a:rPr>
              <a:t>Advance U.S. capabilities for global detection of nuclear weapons development activities, including material production, movement, weaponization, and the characterization of nuclear explosions.</a:t>
            </a:r>
          </a:p>
          <a:p>
            <a:endParaRPr lang="en-US" sz="1350" dirty="0"/>
          </a:p>
        </p:txBody>
      </p:sp>
      <p:grpSp>
        <p:nvGrpSpPr>
          <p:cNvPr id="43" name="Group 42"/>
          <p:cNvGrpSpPr/>
          <p:nvPr/>
        </p:nvGrpSpPr>
        <p:grpSpPr>
          <a:xfrm>
            <a:off x="4097028" y="4786466"/>
            <a:ext cx="4192873" cy="1224881"/>
            <a:chOff x="7160927" y="3214555"/>
            <a:chExt cx="4192873" cy="1224881"/>
          </a:xfrm>
        </p:grpSpPr>
        <p:sp>
          <p:nvSpPr>
            <p:cNvPr id="10" name="Oval 9"/>
            <p:cNvSpPr/>
            <p:nvPr/>
          </p:nvSpPr>
          <p:spPr>
            <a:xfrm>
              <a:off x="7160927" y="3224320"/>
              <a:ext cx="272750" cy="272750"/>
            </a:xfrm>
            <a:prstGeom prst="ellipse">
              <a:avLst/>
            </a:prstGeom>
            <a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8000" b="-18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623786" y="3214555"/>
              <a:ext cx="3730014" cy="300464"/>
            </a:xfrm>
            <a:custGeom>
              <a:avLst/>
              <a:gdLst>
                <a:gd name="connsiteX0" fmla="*/ 0 w 3161260"/>
                <a:gd name="connsiteY0" fmla="*/ 0 h 432884"/>
                <a:gd name="connsiteX1" fmla="*/ 3161260 w 3161260"/>
                <a:gd name="connsiteY1" fmla="*/ 0 h 432884"/>
                <a:gd name="connsiteX2" fmla="*/ 3161260 w 3161260"/>
                <a:gd name="connsiteY2" fmla="*/ 432884 h 432884"/>
                <a:gd name="connsiteX3" fmla="*/ 0 w 3161260"/>
                <a:gd name="connsiteY3" fmla="*/ 432884 h 432884"/>
                <a:gd name="connsiteX4" fmla="*/ 0 w 3161260"/>
                <a:gd name="connsiteY4" fmla="*/ 0 h 43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1260" h="432884">
                  <a:moveTo>
                    <a:pt x="0" y="0"/>
                  </a:moveTo>
                  <a:lnTo>
                    <a:pt x="3161260" y="0"/>
                  </a:lnTo>
                  <a:lnTo>
                    <a:pt x="3161260" y="432884"/>
                  </a:lnTo>
                  <a:lnTo>
                    <a:pt x="0" y="4328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15240" rIns="30480" bIns="15240" numCol="1" spcCol="1270" anchor="ctr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Weapons Development Detection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163208" y="3539850"/>
              <a:ext cx="272750" cy="272750"/>
            </a:xfrm>
            <a:prstGeom prst="ellipse">
              <a:avLst/>
            </a:prstGeom>
            <a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000" r="-26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7623786" y="3554009"/>
              <a:ext cx="3333248" cy="272749"/>
            </a:xfrm>
            <a:custGeom>
              <a:avLst/>
              <a:gdLst>
                <a:gd name="connsiteX0" fmla="*/ 0 w 3254401"/>
                <a:gd name="connsiteY0" fmla="*/ 0 h 363667"/>
                <a:gd name="connsiteX1" fmla="*/ 3254401 w 3254401"/>
                <a:gd name="connsiteY1" fmla="*/ 0 h 363667"/>
                <a:gd name="connsiteX2" fmla="*/ 3254401 w 3254401"/>
                <a:gd name="connsiteY2" fmla="*/ 363667 h 363667"/>
                <a:gd name="connsiteX3" fmla="*/ 0 w 3254401"/>
                <a:gd name="connsiteY3" fmla="*/ 363667 h 363667"/>
                <a:gd name="connsiteX4" fmla="*/ 0 w 3254401"/>
                <a:gd name="connsiteY4" fmla="*/ 0 h 36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401" h="363667">
                  <a:moveTo>
                    <a:pt x="0" y="0"/>
                  </a:moveTo>
                  <a:lnTo>
                    <a:pt x="3254401" y="0"/>
                  </a:lnTo>
                  <a:lnTo>
                    <a:pt x="3254401" y="363667"/>
                  </a:lnTo>
                  <a:lnTo>
                    <a:pt x="0" y="3636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15240" rIns="30480" bIns="15240" numCol="1" spcCol="1270" anchor="ctr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Emergency Response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7160927" y="3852474"/>
              <a:ext cx="272750" cy="272750"/>
            </a:xfrm>
            <a:prstGeom prst="ellipse">
              <a:avLst/>
            </a:prstGeom>
            <a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3000" r="-33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7623786" y="3845368"/>
              <a:ext cx="2646651" cy="272750"/>
            </a:xfrm>
            <a:custGeom>
              <a:avLst/>
              <a:gdLst>
                <a:gd name="connsiteX0" fmla="*/ 0 w 3254401"/>
                <a:gd name="connsiteY0" fmla="*/ 0 h 363667"/>
                <a:gd name="connsiteX1" fmla="*/ 3254401 w 3254401"/>
                <a:gd name="connsiteY1" fmla="*/ 0 h 363667"/>
                <a:gd name="connsiteX2" fmla="*/ 3254401 w 3254401"/>
                <a:gd name="connsiteY2" fmla="*/ 363667 h 363667"/>
                <a:gd name="connsiteX3" fmla="*/ 0 w 3254401"/>
                <a:gd name="connsiteY3" fmla="*/ 363667 h 363667"/>
                <a:gd name="connsiteX4" fmla="*/ 0 w 3254401"/>
                <a:gd name="connsiteY4" fmla="*/ 0 h 36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401" h="363667">
                  <a:moveTo>
                    <a:pt x="0" y="0"/>
                  </a:moveTo>
                  <a:lnTo>
                    <a:pt x="3254401" y="0"/>
                  </a:lnTo>
                  <a:lnTo>
                    <a:pt x="3254401" y="363667"/>
                  </a:lnTo>
                  <a:lnTo>
                    <a:pt x="0" y="3636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15240" rIns="30480" bIns="15240" numCol="1" spcCol="1270" anchor="ctr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Nuclear Test Detection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7160927" y="4159782"/>
              <a:ext cx="272750" cy="272750"/>
            </a:xfrm>
            <a:prstGeom prst="ellipse">
              <a:avLst/>
            </a:prstGeom>
            <a:blipFill dpi="0"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623786" y="4144582"/>
              <a:ext cx="3522435" cy="294854"/>
            </a:xfrm>
            <a:custGeom>
              <a:avLst/>
              <a:gdLst>
                <a:gd name="connsiteX0" fmla="*/ 0 w 3254401"/>
                <a:gd name="connsiteY0" fmla="*/ 0 h 363667"/>
                <a:gd name="connsiteX1" fmla="*/ 3254401 w 3254401"/>
                <a:gd name="connsiteY1" fmla="*/ 0 h 363667"/>
                <a:gd name="connsiteX2" fmla="*/ 3254401 w 3254401"/>
                <a:gd name="connsiteY2" fmla="*/ 363667 h 363667"/>
                <a:gd name="connsiteX3" fmla="*/ 0 w 3254401"/>
                <a:gd name="connsiteY3" fmla="*/ 363667 h 363667"/>
                <a:gd name="connsiteX4" fmla="*/ 0 w 3254401"/>
                <a:gd name="connsiteY4" fmla="*/ 0 h 36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401" h="363667">
                  <a:moveTo>
                    <a:pt x="0" y="0"/>
                  </a:moveTo>
                  <a:lnTo>
                    <a:pt x="3254401" y="0"/>
                  </a:lnTo>
                  <a:lnTo>
                    <a:pt x="3254401" y="363667"/>
                  </a:lnTo>
                  <a:lnTo>
                    <a:pt x="0" y="3636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15240" rIns="30480" bIns="15240" numCol="1" spcCol="1270" anchor="ctr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Warhead Verification and Monitoring</a:t>
              </a:r>
            </a:p>
          </p:txBody>
        </p:sp>
      </p:grpSp>
      <p:sp>
        <p:nvSpPr>
          <p:cNvPr id="47" name="Freeform 46"/>
          <p:cNvSpPr/>
          <p:nvPr/>
        </p:nvSpPr>
        <p:spPr>
          <a:xfrm>
            <a:off x="-3099765" y="7224915"/>
            <a:ext cx="2610687" cy="1341120"/>
          </a:xfrm>
          <a:custGeom>
            <a:avLst/>
            <a:gdLst>
              <a:gd name="connsiteX0" fmla="*/ 0 w 2610687"/>
              <a:gd name="connsiteY0" fmla="*/ 0 h 1341120"/>
              <a:gd name="connsiteX1" fmla="*/ 2610687 w 2610687"/>
              <a:gd name="connsiteY1" fmla="*/ 0 h 1341120"/>
              <a:gd name="connsiteX2" fmla="*/ 2610687 w 2610687"/>
              <a:gd name="connsiteY2" fmla="*/ 1341120 h 1341120"/>
              <a:gd name="connsiteX3" fmla="*/ 0 w 2610687"/>
              <a:gd name="connsiteY3" fmla="*/ 1341120 h 1341120"/>
              <a:gd name="connsiteX4" fmla="*/ 0 w 2610687"/>
              <a:gd name="connsiteY4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687" h="1341120">
                <a:moveTo>
                  <a:pt x="0" y="0"/>
                </a:moveTo>
                <a:lnTo>
                  <a:pt x="2610687" y="0"/>
                </a:lnTo>
                <a:lnTo>
                  <a:pt x="2610687" y="1341120"/>
                </a:lnTo>
                <a:lnTo>
                  <a:pt x="0" y="13411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71898" y="2740432"/>
            <a:ext cx="30381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Material Production Detection and Monitoring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4260465" y="2727853"/>
            <a:ext cx="3262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Nuclear Weapons Development Detection and Material Security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8485433" y="2731464"/>
            <a:ext cx="3262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Nonproliferation Enabling Capabilities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946298" y="2533974"/>
            <a:ext cx="10494335" cy="18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3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DNN R&amp;D support to improve nuclear data…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130" y="1570993"/>
            <a:ext cx="6805773" cy="4760976"/>
          </a:xfrm>
        </p:spPr>
        <p:txBody>
          <a:bodyPr/>
          <a:lstStyle/>
          <a:p>
            <a:r>
              <a:rPr lang="en-US" dirty="0" smtClean="0"/>
              <a:t>FY09-FY19, Experimental and theoretical investments to improve nuclear data capabilities total ~$70M.</a:t>
            </a:r>
          </a:p>
          <a:p>
            <a:r>
              <a:rPr lang="en-US" dirty="0" smtClean="0"/>
              <a:t>Investments made by: </a:t>
            </a:r>
          </a:p>
          <a:p>
            <a:pPr lvl="1"/>
            <a:r>
              <a:rPr lang="en-US" dirty="0" smtClean="0"/>
              <a:t>NA-222 - Forensics</a:t>
            </a:r>
          </a:p>
          <a:p>
            <a:pPr lvl="1"/>
            <a:r>
              <a:rPr lang="en-US" dirty="0" smtClean="0"/>
              <a:t>NA-221 - Emergency Response, Safeguards, and Near-field Detection.</a:t>
            </a:r>
          </a:p>
          <a:p>
            <a:r>
              <a:rPr lang="en-US" dirty="0" smtClean="0"/>
              <a:t>Participation in the Office of Nuclear Physics Interagency FOA in FY 18&amp;19(&amp;20&amp;…)</a:t>
            </a:r>
          </a:p>
          <a:p>
            <a:r>
              <a:rPr lang="en-US" dirty="0" smtClean="0"/>
              <a:t>NDREW (2018) provided input for DNN R&amp;D collectively organize nuclear data efforts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79" y="1570993"/>
            <a:ext cx="3671655" cy="476097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7342358" y="5639553"/>
            <a:ext cx="930566" cy="380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2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Improving the Nuclear Data on Fission Product Decays at CARIBU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FOA:</a:t>
            </a:r>
            <a:r>
              <a:rPr lang="en-US" sz="2000" dirty="0"/>
              <a:t> </a:t>
            </a:r>
            <a:r>
              <a:rPr lang="en-US" sz="2000" dirty="0" smtClean="0"/>
              <a:t>LAB 17-1763</a:t>
            </a:r>
          </a:p>
          <a:p>
            <a:r>
              <a:rPr lang="en-US" sz="2000" b="1" dirty="0" smtClean="0"/>
              <a:t>Lead lab:</a:t>
            </a:r>
            <a:r>
              <a:rPr lang="en-US" sz="2000" dirty="0" smtClean="0"/>
              <a:t> ANL</a:t>
            </a:r>
            <a:endParaRPr lang="en-US" sz="2000" dirty="0"/>
          </a:p>
          <a:p>
            <a:r>
              <a:rPr lang="en-US" sz="2000" b="1" dirty="0" smtClean="0"/>
              <a:t>PI</a:t>
            </a:r>
            <a:r>
              <a:rPr lang="en-US" sz="2000" b="1" dirty="0"/>
              <a:t>:</a:t>
            </a:r>
            <a:r>
              <a:rPr lang="en-US" sz="2000" dirty="0"/>
              <a:t>  Savard, Guy (</a:t>
            </a:r>
            <a:r>
              <a:rPr lang="en-US" sz="2000" dirty="0" smtClean="0"/>
              <a:t>ANL)</a:t>
            </a:r>
          </a:p>
          <a:p>
            <a:r>
              <a:rPr lang="en-US" sz="2000" b="1" dirty="0"/>
              <a:t>Additional senior staff:</a:t>
            </a:r>
            <a:r>
              <a:rPr lang="en-US" sz="2000" dirty="0"/>
              <a:t> </a:t>
            </a:r>
            <a:r>
              <a:rPr lang="en-US" sz="2000" dirty="0" smtClean="0"/>
              <a:t>Scielzo, </a:t>
            </a:r>
            <a:r>
              <a:rPr lang="en-US" sz="2000" dirty="0"/>
              <a:t>Nicholas</a:t>
            </a:r>
            <a:r>
              <a:rPr lang="en-US" sz="2000" dirty="0" smtClean="0"/>
              <a:t> (LLNL), Carpenter</a:t>
            </a:r>
            <a:r>
              <a:rPr lang="en-US" sz="2000" dirty="0"/>
              <a:t>, Michael (ANL), </a:t>
            </a:r>
            <a:r>
              <a:rPr lang="en-US" sz="2000" dirty="0" err="1"/>
              <a:t>Kondev</a:t>
            </a:r>
            <a:r>
              <a:rPr lang="en-US" sz="2000" dirty="0"/>
              <a:t>, Filip (ANL</a:t>
            </a:r>
            <a:r>
              <a:rPr lang="en-US" sz="2000" dirty="0" smtClean="0"/>
              <a:t>)</a:t>
            </a:r>
          </a:p>
          <a:p>
            <a:r>
              <a:rPr lang="en-US" sz="2000" b="1" dirty="0" smtClean="0"/>
              <a:t>Funding:</a:t>
            </a:r>
            <a:r>
              <a:rPr lang="en-US" sz="2000" dirty="0" smtClean="0"/>
              <a:t> NP and DNN R&amp;D </a:t>
            </a:r>
            <a:r>
              <a:rPr lang="en-US" sz="2000" dirty="0" smtClean="0"/>
              <a:t>- 5 </a:t>
            </a:r>
            <a:r>
              <a:rPr lang="en-US" sz="2000" dirty="0" smtClean="0"/>
              <a:t>years</a:t>
            </a:r>
          </a:p>
          <a:p>
            <a:r>
              <a:rPr lang="en-US" sz="2000" b="1" dirty="0" smtClean="0"/>
              <a:t>Summary</a:t>
            </a:r>
            <a:r>
              <a:rPr lang="en-US" sz="2000" b="1" dirty="0"/>
              <a:t>: </a:t>
            </a:r>
            <a:endParaRPr lang="en-US" sz="2000" b="1" dirty="0" smtClean="0"/>
          </a:p>
          <a:p>
            <a:pPr lvl="1"/>
            <a:r>
              <a:rPr lang="en-US" sz="1800" dirty="0"/>
              <a:t>Published “β-decay half-lives of Sb-134,134m and their isomeric yield ratio” in PRC</a:t>
            </a:r>
          </a:p>
          <a:p>
            <a:pPr lvl="1"/>
            <a:r>
              <a:rPr lang="en-US" sz="1800" dirty="0"/>
              <a:t>Ongoing: 95Zr b-decay branching ratios</a:t>
            </a:r>
          </a:p>
          <a:p>
            <a:pPr lvl="1"/>
            <a:r>
              <a:rPr lang="en-US" sz="1800" dirty="0"/>
              <a:t>Plans for future measurements of 156Eu, 161Tb, 111Ag, 127Sb, 91Y, and 115mCd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014" y="2730477"/>
            <a:ext cx="2412997" cy="1810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09" y="2173829"/>
            <a:ext cx="1902002" cy="25372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7620" y="2173829"/>
            <a:ext cx="286339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Sample harvested at CARIBU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89241" y="4898396"/>
            <a:ext cx="323677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-</a:t>
            </a:r>
            <a:r>
              <a:rPr lang="el-GR" dirty="0" smtClean="0"/>
              <a:t>γ</a:t>
            </a:r>
            <a:r>
              <a:rPr lang="en-US" dirty="0" smtClean="0"/>
              <a:t> coincidence measurement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63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Novel Approach for Improving Antineutrino Spectral Predictions for Nonproliferation Applications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/>
              <a:t>FOA:</a:t>
            </a:r>
            <a:r>
              <a:rPr lang="en-US" dirty="0"/>
              <a:t> LAB 17-1763</a:t>
            </a:r>
          </a:p>
          <a:p>
            <a:r>
              <a:rPr lang="en-US" b="1" dirty="0"/>
              <a:t>Lead lab:</a:t>
            </a:r>
            <a:r>
              <a:rPr lang="en-US" dirty="0"/>
              <a:t> </a:t>
            </a:r>
            <a:r>
              <a:rPr lang="en-US" dirty="0" smtClean="0"/>
              <a:t>ANL</a:t>
            </a:r>
            <a:endParaRPr lang="en-US" dirty="0"/>
          </a:p>
          <a:p>
            <a:r>
              <a:rPr lang="en-US" b="1" dirty="0"/>
              <a:t>PI:</a:t>
            </a:r>
            <a:r>
              <a:rPr lang="en-US" dirty="0"/>
              <a:t>  </a:t>
            </a:r>
            <a:r>
              <a:rPr lang="en-US" dirty="0" err="1" smtClean="0"/>
              <a:t>Kondev</a:t>
            </a:r>
            <a:r>
              <a:rPr lang="en-US" dirty="0" smtClean="0"/>
              <a:t>, Filip (ANL)</a:t>
            </a:r>
            <a:endParaRPr lang="en-US" dirty="0"/>
          </a:p>
          <a:p>
            <a:r>
              <a:rPr lang="en-US" b="1" dirty="0"/>
              <a:t>Additional senior staff:</a:t>
            </a:r>
            <a:r>
              <a:rPr lang="en-US" dirty="0"/>
              <a:t> </a:t>
            </a:r>
            <a:r>
              <a:rPr lang="en-US" dirty="0" smtClean="0"/>
              <a:t>Carpenter, Michael (ANL), Savard, Guy (ANL)</a:t>
            </a:r>
          </a:p>
          <a:p>
            <a:r>
              <a:rPr lang="en-US" b="1" dirty="0" smtClean="0"/>
              <a:t>Funding:</a:t>
            </a:r>
            <a:r>
              <a:rPr lang="en-US" dirty="0" smtClean="0"/>
              <a:t> </a:t>
            </a:r>
            <a:r>
              <a:rPr lang="en-US" dirty="0" smtClean="0"/>
              <a:t>Evenly </a:t>
            </a:r>
            <a:r>
              <a:rPr lang="en-US" dirty="0" smtClean="0"/>
              <a:t>split between NP and DNN </a:t>
            </a:r>
            <a:r>
              <a:rPr lang="en-US" dirty="0" smtClean="0"/>
              <a:t>R&amp;D </a:t>
            </a:r>
            <a:r>
              <a:rPr lang="en-US" dirty="0" smtClean="0"/>
              <a:t>over 3 years</a:t>
            </a:r>
          </a:p>
          <a:p>
            <a:r>
              <a:rPr lang="en-US" b="1" dirty="0" smtClean="0"/>
              <a:t>Summary</a:t>
            </a:r>
            <a:r>
              <a:rPr lang="en-US" b="1" dirty="0"/>
              <a:t>:  </a:t>
            </a:r>
            <a:endParaRPr lang="en-US" b="1" dirty="0" smtClean="0"/>
          </a:p>
          <a:p>
            <a:pPr lvl="1"/>
            <a:r>
              <a:rPr lang="en-US" sz="2900" dirty="0" smtClean="0"/>
              <a:t>Nuclear </a:t>
            </a:r>
            <a:r>
              <a:rPr lang="en-US" sz="2900" dirty="0"/>
              <a:t>data for </a:t>
            </a:r>
            <a:r>
              <a:rPr lang="en-US" sz="2900" dirty="0" smtClean="0"/>
              <a:t>fission </a:t>
            </a:r>
            <a:r>
              <a:rPr lang="en-US" sz="2900" dirty="0"/>
              <a:t>products (</a:t>
            </a:r>
            <a:r>
              <a:rPr lang="en-US" sz="2900" dirty="0" smtClean="0"/>
              <a:t>FP) needed to reliably </a:t>
            </a:r>
            <a:r>
              <a:rPr lang="en-US" sz="2900" dirty="0"/>
              <a:t>predict </a:t>
            </a:r>
            <a:r>
              <a:rPr lang="en-US" sz="2900" dirty="0" smtClean="0"/>
              <a:t>reactor </a:t>
            </a:r>
            <a:r>
              <a:rPr lang="en-US" sz="2900" dirty="0"/>
              <a:t>antineutrino </a:t>
            </a:r>
            <a:r>
              <a:rPr lang="en-US" sz="2900" dirty="0" smtClean="0"/>
              <a:t>spectra</a:t>
            </a:r>
          </a:p>
          <a:p>
            <a:pPr lvl="1"/>
            <a:r>
              <a:rPr lang="en-US" sz="2900" dirty="0" smtClean="0"/>
              <a:t>FP </a:t>
            </a:r>
            <a:r>
              <a:rPr lang="en-US" sz="2900" dirty="0"/>
              <a:t>beams provided by the CARIBU facility at ANL</a:t>
            </a:r>
            <a:endParaRPr lang="en-US" sz="2900" dirty="0" smtClean="0"/>
          </a:p>
          <a:p>
            <a:pPr lvl="1"/>
            <a:r>
              <a:rPr lang="en-US" sz="2900" dirty="0" err="1" smtClean="0"/>
              <a:t>Gammasphere</a:t>
            </a:r>
            <a:r>
              <a:rPr lang="en-US" sz="2900" dirty="0" smtClean="0"/>
              <a:t>: Discrete </a:t>
            </a:r>
            <a:r>
              <a:rPr lang="en-US" sz="2900" dirty="0"/>
              <a:t>g-ray spectroscopy and </a:t>
            </a:r>
            <a:r>
              <a:rPr lang="en-US" sz="2900" dirty="0" smtClean="0"/>
              <a:t>Total Absorption Spectroscopy (TAS)</a:t>
            </a:r>
            <a:endParaRPr lang="en-US" sz="29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402000" y="4244645"/>
            <a:ext cx="5181600" cy="216396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new </a:t>
            </a:r>
            <a:r>
              <a:rPr lang="en-US" dirty="0" err="1"/>
              <a:t>Gammasphere</a:t>
            </a:r>
            <a:r>
              <a:rPr lang="en-US" dirty="0"/>
              <a:t> target chamber has been manufactured and </a:t>
            </a:r>
            <a:r>
              <a:rPr lang="en-US" dirty="0" smtClean="0"/>
              <a:t>delivered (Right)</a:t>
            </a:r>
          </a:p>
          <a:p>
            <a:r>
              <a:rPr lang="en-US" dirty="0" smtClean="0"/>
              <a:t>The construction </a:t>
            </a:r>
            <a:r>
              <a:rPr lang="en-US" dirty="0"/>
              <a:t>of the tape-moving system is </a:t>
            </a:r>
            <a:r>
              <a:rPr lang="en-US" dirty="0" smtClean="0"/>
              <a:t>proceeding</a:t>
            </a:r>
            <a:endParaRPr lang="en-US" dirty="0"/>
          </a:p>
          <a:p>
            <a:r>
              <a:rPr lang="en-US" dirty="0" smtClean="0"/>
              <a:t>The design </a:t>
            </a:r>
            <a:r>
              <a:rPr lang="en-US" dirty="0"/>
              <a:t>of the </a:t>
            </a:r>
            <a:r>
              <a:rPr lang="en-US" dirty="0" smtClean="0"/>
              <a:t>beta-particle </a:t>
            </a:r>
            <a:r>
              <a:rPr lang="en-US" dirty="0"/>
              <a:t>detector array </a:t>
            </a:r>
            <a:r>
              <a:rPr lang="en-US" dirty="0" smtClean="0"/>
              <a:t>(left</a:t>
            </a:r>
            <a:r>
              <a:rPr lang="en-US" dirty="0"/>
              <a:t>) has been </a:t>
            </a:r>
            <a:r>
              <a:rPr lang="en-US" dirty="0" smtClean="0"/>
              <a:t>completed</a:t>
            </a:r>
          </a:p>
          <a:p>
            <a:r>
              <a:rPr lang="en-US" dirty="0"/>
              <a:t>Successful commissioning experiment of the whole </a:t>
            </a:r>
            <a:r>
              <a:rPr lang="en-US" dirty="0" smtClean="0"/>
              <a:t>system in December 2018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1" y="1735282"/>
            <a:ext cx="2649682" cy="2277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800" y="1735282"/>
            <a:ext cx="3046036" cy="227771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8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443" y="480522"/>
            <a:ext cx="11429144" cy="857885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Integral Measurements of Independent and Cumulative Fission Product Yields Supporting Nuclear Forensics and Other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856" y="1825624"/>
            <a:ext cx="4928616" cy="3547759"/>
          </a:xfrm>
        </p:spPr>
        <p:txBody>
          <a:bodyPr>
            <a:normAutofit/>
          </a:bodyPr>
          <a:lstStyle/>
          <a:p>
            <a:r>
              <a:rPr lang="en-US" b="1" dirty="0"/>
              <a:t>FOA:</a:t>
            </a:r>
            <a:r>
              <a:rPr lang="en-US" dirty="0"/>
              <a:t> LAB 18-1903</a:t>
            </a:r>
          </a:p>
          <a:p>
            <a:r>
              <a:rPr lang="en-US" b="1" dirty="0"/>
              <a:t>Lead lab:</a:t>
            </a:r>
            <a:r>
              <a:rPr lang="en-US" dirty="0"/>
              <a:t> </a:t>
            </a:r>
            <a:r>
              <a:rPr lang="en-US" dirty="0" smtClean="0"/>
              <a:t>LANL</a:t>
            </a:r>
            <a:endParaRPr lang="en-US" dirty="0"/>
          </a:p>
          <a:p>
            <a:r>
              <a:rPr lang="en-US" b="1" dirty="0"/>
              <a:t>PI:</a:t>
            </a:r>
            <a:r>
              <a:rPr lang="en-US" dirty="0"/>
              <a:t>  </a:t>
            </a:r>
            <a:r>
              <a:rPr lang="en-US" dirty="0" err="1"/>
              <a:t>Bredeweg</a:t>
            </a:r>
            <a:r>
              <a:rPr lang="en-US" dirty="0"/>
              <a:t>, Todd  </a:t>
            </a:r>
          </a:p>
          <a:p>
            <a:r>
              <a:rPr lang="en-US" b="1" dirty="0"/>
              <a:t>Additional senior staff:</a:t>
            </a:r>
            <a:r>
              <a:rPr lang="en-US" dirty="0"/>
              <a:t> Burke, Jason (LLNL); co-PI </a:t>
            </a:r>
            <a:r>
              <a:rPr lang="en-US" dirty="0" err="1"/>
              <a:t>Friese</a:t>
            </a:r>
            <a:r>
              <a:rPr lang="en-US" dirty="0"/>
              <a:t>, Judah (PNNL) </a:t>
            </a:r>
            <a:endParaRPr lang="en-US" dirty="0" smtClean="0"/>
          </a:p>
          <a:p>
            <a:r>
              <a:rPr lang="en-US" b="1" dirty="0" smtClean="0"/>
              <a:t>Funding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smtClean="0"/>
              <a:t>DNN R&amp;D (Forensics)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458968" cy="21367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Summary:</a:t>
            </a:r>
            <a:r>
              <a:rPr lang="en-US" sz="2000" dirty="0" smtClean="0"/>
              <a:t> </a:t>
            </a:r>
            <a:endParaRPr lang="en-US" sz="2000" dirty="0" smtClean="0"/>
          </a:p>
          <a:p>
            <a:r>
              <a:rPr lang="en-US" sz="2000" dirty="0" smtClean="0"/>
              <a:t>E</a:t>
            </a:r>
            <a:r>
              <a:rPr lang="en-US" sz="2000" dirty="0" smtClean="0"/>
              <a:t>xtend </a:t>
            </a:r>
            <a:r>
              <a:rPr lang="en-US" sz="2000" dirty="0"/>
              <a:t>both CFPY and IFPY measurements with an emphasis on </a:t>
            </a:r>
            <a:r>
              <a:rPr lang="en-US" sz="2000" baseline="30000" dirty="0"/>
              <a:t>239</a:t>
            </a:r>
            <a:r>
              <a:rPr lang="en-US" sz="2000" dirty="0"/>
              <a:t>Pu in thermal, fission spectrum and 14 MeV neutron fields. </a:t>
            </a:r>
            <a:endParaRPr lang="en-US" sz="2000" dirty="0" smtClean="0"/>
          </a:p>
          <a:p>
            <a:r>
              <a:rPr lang="en-US" sz="2000" dirty="0" smtClean="0"/>
              <a:t>S</a:t>
            </a:r>
            <a:r>
              <a:rPr lang="en-US" sz="2000" dirty="0" smtClean="0"/>
              <a:t>ubset </a:t>
            </a:r>
            <a:r>
              <a:rPr lang="en-US" sz="2000" dirty="0"/>
              <a:t>of new/confirmatory measurements of </a:t>
            </a:r>
            <a:r>
              <a:rPr lang="en-US" sz="2000" baseline="30000" dirty="0"/>
              <a:t>235</a:t>
            </a:r>
            <a:r>
              <a:rPr lang="en-US" sz="2000" dirty="0"/>
              <a:t>U, </a:t>
            </a:r>
            <a:r>
              <a:rPr lang="en-US" sz="2000" baseline="30000" dirty="0"/>
              <a:t>238</a:t>
            </a:r>
            <a:r>
              <a:rPr lang="en-US" sz="2000" dirty="0"/>
              <a:t>U, </a:t>
            </a:r>
            <a:r>
              <a:rPr lang="en-US" sz="2000" baseline="30000" dirty="0"/>
              <a:t>233</a:t>
            </a:r>
            <a:r>
              <a:rPr lang="en-US" sz="2000" dirty="0"/>
              <a:t>U and </a:t>
            </a:r>
            <a:r>
              <a:rPr lang="en-US" sz="2000" baseline="30000" dirty="0"/>
              <a:t>237</a:t>
            </a:r>
            <a:r>
              <a:rPr lang="en-US" sz="2000" dirty="0"/>
              <a:t>Np</a:t>
            </a:r>
            <a:r>
              <a:rPr lang="en-US" sz="2000" dirty="0" smtClean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42" y="4132624"/>
            <a:ext cx="2425943" cy="23783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C6AF-CF24-4E1A-8CA4-37323DB0EC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4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NN R&amp;D Template" id="{23E6DEB1-6F4F-4033-B75E-4A97CDFFBB75}" vid="{084E2EEC-F8FC-4FBF-914D-E4F6779DC2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4152</TotalTime>
  <Words>1161</Words>
  <Application>Microsoft Office PowerPoint</Application>
  <PresentationFormat>Widescreen</PresentationFormat>
  <Paragraphs>164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Defense Nuclear Nonproliferation  Research &amp; Development (DNN R&amp;D)</vt:lpstr>
      <vt:lpstr>Department of Energy - National Nuclear Security Administration</vt:lpstr>
      <vt:lpstr>Defense Nuclear Nonproliferation</vt:lpstr>
      <vt:lpstr>DNN Research &amp; Development</vt:lpstr>
      <vt:lpstr>Proliferation Detection Research Portfolios</vt:lpstr>
      <vt:lpstr>DNN R&amp;D support to improve nuclear data… </vt:lpstr>
      <vt:lpstr>Improving the Nuclear Data on Fission Product Decays at CARIBU</vt:lpstr>
      <vt:lpstr>Novel Approach for Improving Antineutrino Spectral Predictions for Nonproliferation Applications </vt:lpstr>
      <vt:lpstr>Integral Measurements of Independent and Cumulative Fission Product Yields Supporting Nuclear Forensics and Other Applications</vt:lpstr>
      <vt:lpstr>Measurements of Independent Fission Product Yields</vt:lpstr>
      <vt:lpstr>Energy Dependent Fission Product Yields</vt:lpstr>
      <vt:lpstr>Evaluation of Energy Dependent Fission Product Yields</vt:lpstr>
      <vt:lpstr>NNSA fission yield topic in LAB 18-1903 </vt:lpstr>
      <vt:lpstr>Current and Future Interagency FOA efforts</vt:lpstr>
    </vt:vector>
  </TitlesOfParts>
  <Company>U.S. Department of Energy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Lagraffe, David</dc:creator>
  <cp:lastModifiedBy>Hornback, Donald (CONTR)</cp:lastModifiedBy>
  <cp:revision>270</cp:revision>
  <cp:lastPrinted>2018-02-02T15:45:36Z</cp:lastPrinted>
  <dcterms:created xsi:type="dcterms:W3CDTF">2016-08-13T13:29:21Z</dcterms:created>
  <dcterms:modified xsi:type="dcterms:W3CDTF">2019-01-22T01:46:14Z</dcterms:modified>
</cp:coreProperties>
</file>