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09" r:id="rId2"/>
    <p:sldId id="301" r:id="rId3"/>
    <p:sldId id="302" r:id="rId4"/>
    <p:sldId id="281" r:id="rId5"/>
    <p:sldId id="278" r:id="rId6"/>
    <p:sldId id="277" r:id="rId7"/>
    <p:sldId id="305" r:id="rId8"/>
    <p:sldId id="310" r:id="rId9"/>
    <p:sldId id="311" r:id="rId10"/>
    <p:sldId id="296" r:id="rId11"/>
    <p:sldId id="294" r:id="rId12"/>
    <p:sldId id="290" r:id="rId13"/>
    <p:sldId id="287" r:id="rId14"/>
    <p:sldId id="319" r:id="rId15"/>
    <p:sldId id="300" r:id="rId16"/>
    <p:sldId id="318" r:id="rId17"/>
    <p:sldId id="293" r:id="rId18"/>
    <p:sldId id="295" r:id="rId19"/>
    <p:sldId id="297" r:id="rId20"/>
    <p:sldId id="312" r:id="rId21"/>
    <p:sldId id="313" r:id="rId22"/>
    <p:sldId id="314" r:id="rId23"/>
    <p:sldId id="315" r:id="rId24"/>
    <p:sldId id="298" r:id="rId25"/>
    <p:sldId id="317" r:id="rId26"/>
    <p:sldId id="288"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 initials="JC" lastIdx="4" clrIdx="0">
    <p:extLst>
      <p:ext uri="{19B8F6BF-5375-455C-9EA6-DF929625EA0E}">
        <p15:presenceInfo xmlns:p15="http://schemas.microsoft.com/office/powerpoint/2012/main" userId="J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2AF6"/>
    <a:srgbClr val="0D6317"/>
    <a:srgbClr val="A7C46E"/>
    <a:srgbClr val="00CC00"/>
    <a:srgbClr val="25F13D"/>
    <a:srgbClr val="39D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0" autoAdjust="0"/>
    <p:restoredTop sz="91425" autoAdjust="0"/>
  </p:normalViewPr>
  <p:slideViewPr>
    <p:cSldViewPr>
      <p:cViewPr varScale="1">
        <p:scale>
          <a:sx n="70" d="100"/>
          <a:sy n="70" d="100"/>
        </p:scale>
        <p:origin x="112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7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CB5C84-0018-4E26-898F-8DDCF45B5E07}" type="datetimeFigureOut">
              <a:rPr lang="en-US" smtClean="0"/>
              <a:pPr/>
              <a:t>1/22/2019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EFF487-2252-419F-AEB2-E08DD5803EF3}" type="slidenum">
              <a:rPr lang="en-US" smtClean="0"/>
              <a:pPr/>
              <a:t>‹#›</a:t>
            </a:fld>
            <a:endParaRPr lang="en-US"/>
          </a:p>
        </p:txBody>
      </p:sp>
    </p:spTree>
    <p:extLst>
      <p:ext uri="{BB962C8B-B14F-4D97-AF65-F5344CB8AC3E}">
        <p14:creationId xmlns:p14="http://schemas.microsoft.com/office/powerpoint/2010/main" val="36425054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3C564-6776-497C-9D3A-4D5BE8CEE7D8}" type="datetimeFigureOut">
              <a:rPr lang="en-US" smtClean="0"/>
              <a:pPr/>
              <a:t>1/22/2019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20FA5-32ED-415E-BF5B-FCFE8DF64C82}" type="slidenum">
              <a:rPr lang="en-US" smtClean="0"/>
              <a:pPr/>
              <a:t>‹#›</a:t>
            </a:fld>
            <a:endParaRPr lang="en-US"/>
          </a:p>
        </p:txBody>
      </p:sp>
    </p:spTree>
    <p:extLst>
      <p:ext uri="{BB962C8B-B14F-4D97-AF65-F5344CB8AC3E}">
        <p14:creationId xmlns:p14="http://schemas.microsoft.com/office/powerpoint/2010/main" val="35851342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5C920FA5-32ED-415E-BF5B-FCFE8DF64C8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5714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6</a:t>
            </a:fld>
            <a:endParaRPr lang="en-US" dirty="0"/>
          </a:p>
        </p:txBody>
      </p:sp>
    </p:spTree>
    <p:extLst>
      <p:ext uri="{BB962C8B-B14F-4D97-AF65-F5344CB8AC3E}">
        <p14:creationId xmlns:p14="http://schemas.microsoft.com/office/powerpoint/2010/main" val="37265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F3E9A-F44B-AC44-9952-1F8A59D08789}" type="slidenum">
              <a:rPr lang="en-US" smtClean="0"/>
              <a:t>11</a:t>
            </a:fld>
            <a:endParaRPr lang="en-US" dirty="0"/>
          </a:p>
        </p:txBody>
      </p:sp>
    </p:spTree>
    <p:extLst>
      <p:ext uri="{BB962C8B-B14F-4D97-AF65-F5344CB8AC3E}">
        <p14:creationId xmlns:p14="http://schemas.microsoft.com/office/powerpoint/2010/main" val="7292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F3E9A-F44B-AC44-9952-1F8A59D08789}" type="slidenum">
              <a:rPr lang="en-US" smtClean="0"/>
              <a:t>17</a:t>
            </a:fld>
            <a:endParaRPr lang="en-US" dirty="0"/>
          </a:p>
        </p:txBody>
      </p:sp>
    </p:spTree>
    <p:extLst>
      <p:ext uri="{BB962C8B-B14F-4D97-AF65-F5344CB8AC3E}">
        <p14:creationId xmlns:p14="http://schemas.microsoft.com/office/powerpoint/2010/main" val="411470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F3E9A-F44B-AC44-9952-1F8A59D08789}" type="slidenum">
              <a:rPr lang="en-US" smtClean="0"/>
              <a:t>18</a:t>
            </a:fld>
            <a:endParaRPr lang="en-US" dirty="0"/>
          </a:p>
        </p:txBody>
      </p:sp>
    </p:spTree>
    <p:extLst>
      <p:ext uri="{BB962C8B-B14F-4D97-AF65-F5344CB8AC3E}">
        <p14:creationId xmlns:p14="http://schemas.microsoft.com/office/powerpoint/2010/main" val="164083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19</a:t>
            </a:fld>
            <a:endParaRPr lang="en-US" dirty="0"/>
          </a:p>
        </p:txBody>
      </p:sp>
    </p:spTree>
    <p:extLst>
      <p:ext uri="{BB962C8B-B14F-4D97-AF65-F5344CB8AC3E}">
        <p14:creationId xmlns:p14="http://schemas.microsoft.com/office/powerpoint/2010/main" val="2749538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THIS SLIDE:</a:t>
            </a:r>
          </a:p>
          <a:p>
            <a:pPr marL="457200" indent="-457200">
              <a:buFont typeface="+mj-lt"/>
              <a:buAutoNum type="arabicPeriod"/>
            </a:pPr>
            <a:r>
              <a:rPr lang="en-US" dirty="0"/>
              <a:t>Low energy neutrons (de Broglie wavelength ~Angstroms) sensitive to inter-atomic spacings, therefore to thermodynamic properties of materials.  Must consider effective cross sections of materials. </a:t>
            </a:r>
          </a:p>
          <a:p>
            <a:pPr marL="457200" indent="-457200">
              <a:buFont typeface="+mj-lt"/>
              <a:buAutoNum type="arabicPeriod"/>
            </a:pPr>
            <a:r>
              <a:rPr lang="en-US" dirty="0"/>
              <a:t>H2O is both a coolant and moderator in ALL power reactors in US</a:t>
            </a:r>
          </a:p>
          <a:p>
            <a:pPr marL="457200" indent="-457200">
              <a:buFont typeface="+mj-lt"/>
              <a:buAutoNum type="arabicPeriod"/>
            </a:pPr>
            <a:r>
              <a:rPr lang="en-US" dirty="0"/>
              <a:t>Poor performance of H2O at elevated temps was known issue in industry and engineers cleverly (but with extensive and expense testing) created designs to work around flaws in data</a:t>
            </a:r>
          </a:p>
          <a:p>
            <a:pPr marL="457200" indent="-457200">
              <a:buFont typeface="+mj-lt"/>
              <a:buAutoNum type="arabicPeriod"/>
            </a:pPr>
            <a:r>
              <a:rPr lang="en-US" dirty="0"/>
              <a:t>(the shortcomings of the data were not shared with broader community in part because of proprietary nature of work)</a:t>
            </a:r>
          </a:p>
          <a:p>
            <a:pPr marL="457200" indent="-457200">
              <a:buFont typeface="+mj-lt"/>
              <a:buAutoNum type="arabicPeriod"/>
            </a:pPr>
            <a:r>
              <a:rPr lang="en-US" dirty="0"/>
              <a:t>ENDF/B-VIII.0 collaboration between Centro </a:t>
            </a:r>
            <a:r>
              <a:rPr lang="en-US" dirty="0" err="1"/>
              <a:t>Atomico</a:t>
            </a:r>
            <a:r>
              <a:rPr lang="en-US" dirty="0"/>
              <a:t> </a:t>
            </a:r>
            <a:r>
              <a:rPr lang="en-US" dirty="0" err="1"/>
              <a:t>Bariloche</a:t>
            </a:r>
            <a:r>
              <a:rPr lang="en-US" dirty="0"/>
              <a:t> (Argentina) (made evaluation) and Naval Nuclear Laboratory (US) (did testing) resulted in new tested evaluation</a:t>
            </a:r>
          </a:p>
          <a:p>
            <a:pPr marL="457200" indent="-457200">
              <a:buFont typeface="+mj-lt"/>
              <a:buAutoNum type="arabicPeriod"/>
            </a:pPr>
            <a:r>
              <a:rPr lang="en-US" dirty="0"/>
              <a:t>Test in simulation of Rolls Royce NEPTUNE facility.  Consists of 2 tanks with spent fuel.  Can move back &amp; forth to control reactivity.  Can heat between 20-60 </a:t>
            </a:r>
            <a:r>
              <a:rPr lang="en-US" dirty="0" err="1"/>
              <a:t>deg</a:t>
            </a:r>
            <a:r>
              <a:rPr lang="en-US" dirty="0"/>
              <a:t> C.</a:t>
            </a:r>
          </a:p>
          <a:p>
            <a:pPr marL="457200" indent="-457200">
              <a:buFont typeface="+mj-lt"/>
              <a:buAutoNum type="arabicPeriod"/>
            </a:pPr>
            <a:r>
              <a:rPr lang="en-US" dirty="0"/>
              <a:t>Don’t care as much about absolute value of reactivity (we control this anyway).  We do not want a slope vs. temp.  If we see slope, we have got to wonder if reactivity keeps climbing at higher temps.  Obviously BAD</a:t>
            </a:r>
          </a:p>
          <a:p>
            <a:pPr marL="457200" indent="-457200">
              <a:buFont typeface="+mj-lt"/>
              <a:buAutoNum type="arabicPeriod"/>
            </a:pPr>
            <a:r>
              <a:rPr lang="en-US" dirty="0"/>
              <a:t>Reactivity slope gone in ENDF/B-VIII.0 beta5 == final release</a:t>
            </a:r>
          </a:p>
          <a:p>
            <a:endParaRPr lang="en-US" dirty="0"/>
          </a:p>
        </p:txBody>
      </p:sp>
      <p:sp>
        <p:nvSpPr>
          <p:cNvPr id="4" name="Footer Placeholder 3"/>
          <p:cNvSpPr>
            <a:spLocks noGrp="1"/>
          </p:cNvSpPr>
          <p:nvPr>
            <p:ph type="ftr" sz="quarter" idx="10"/>
          </p:nvPr>
        </p:nvSpPr>
        <p:spPr/>
        <p:txBody>
          <a:bodyPr/>
          <a:lstStyle/>
          <a:p>
            <a:pPr>
              <a:defRPr/>
            </a:pPr>
            <a:r>
              <a:rPr lang="en-US"/>
              <a:t>Go to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pPr>
              <a:defRPr/>
            </a:pPr>
            <a:fld id="{E26D9829-D5AC-BB44-99D9-2EA8E7206457}" type="slidenum">
              <a:rPr lang="en-US" smtClean="0"/>
              <a:pPr>
                <a:defRPr/>
              </a:pPr>
              <a:t>25</a:t>
            </a:fld>
            <a:endParaRPr lang="en-US"/>
          </a:p>
        </p:txBody>
      </p:sp>
    </p:spTree>
    <p:extLst>
      <p:ext uri="{BB962C8B-B14F-4D97-AF65-F5344CB8AC3E}">
        <p14:creationId xmlns:p14="http://schemas.microsoft.com/office/powerpoint/2010/main" val="872310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a:t>
            </a:fld>
            <a:endParaRPr lang="en-US" dirty="0"/>
          </a:p>
        </p:txBody>
      </p:sp>
      <p:sp>
        <p:nvSpPr>
          <p:cNvPr id="5" name="TextBox 4"/>
          <p:cNvSpPr txBox="1"/>
          <p:nvPr userDrawn="1"/>
        </p:nvSpPr>
        <p:spPr>
          <a:xfrm>
            <a:off x="3733800" y="6341075"/>
            <a:ext cx="2088520" cy="276999"/>
          </a:xfrm>
          <a:prstGeom prst="rect">
            <a:avLst/>
          </a:prstGeom>
          <a:noFill/>
        </p:spPr>
        <p:txBody>
          <a:bodyPr wrap="none" rtlCol="0">
            <a:spAutoFit/>
          </a:bodyPr>
          <a:lstStyle/>
          <a:p>
            <a:r>
              <a:rPr lang="en-US" sz="1200" baseline="0" dirty="0" smtClean="0"/>
              <a:t>WANDA Nuclear Data Meeting</a:t>
            </a:r>
            <a:endParaRPr lang="en-US" sz="1200" dirty="0"/>
          </a:p>
        </p:txBody>
      </p:sp>
      <p:sp>
        <p:nvSpPr>
          <p:cNvPr id="6" name="TextBox 5"/>
          <p:cNvSpPr txBox="1"/>
          <p:nvPr userDrawn="1"/>
        </p:nvSpPr>
        <p:spPr>
          <a:xfrm>
            <a:off x="6573882" y="6341074"/>
            <a:ext cx="1245021" cy="276999"/>
          </a:xfrm>
          <a:prstGeom prst="rect">
            <a:avLst/>
          </a:prstGeom>
          <a:noFill/>
        </p:spPr>
        <p:txBody>
          <a:bodyPr wrap="none" rtlCol="0">
            <a:spAutoFit/>
          </a:bodyPr>
          <a:lstStyle/>
          <a:p>
            <a:r>
              <a:rPr lang="en-US" sz="1200" dirty="0" smtClean="0"/>
              <a:t>January</a:t>
            </a:r>
            <a:r>
              <a:rPr lang="en-US" sz="1200" baseline="0" dirty="0" smtClean="0"/>
              <a:t> 22, 2019</a:t>
            </a:r>
            <a:endParaRPr lang="en-US" sz="1200" dirty="0"/>
          </a:p>
        </p:txBody>
      </p:sp>
    </p:spTree>
    <p:extLst>
      <p:ext uri="{BB962C8B-B14F-4D97-AF65-F5344CB8AC3E}">
        <p14:creationId xmlns:p14="http://schemas.microsoft.com/office/powerpoint/2010/main" val="273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age-Tim-pic">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57586" y="3298289"/>
            <a:ext cx="6391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r>
              <a:rPr lang="en-US" altLang="en-US" sz="2000" dirty="0" smtClean="0">
                <a:solidFill>
                  <a:srgbClr val="336600"/>
                </a:solidFill>
                <a:cs typeface="Arial" panose="020B0604020202020204" pitchFamily="34" charset="0"/>
              </a:rPr>
              <a:t>Dr. Timothy</a:t>
            </a:r>
            <a:r>
              <a:rPr lang="en-US" altLang="en-US" sz="2000" baseline="0" dirty="0" smtClean="0">
                <a:solidFill>
                  <a:srgbClr val="336600"/>
                </a:solidFill>
                <a:cs typeface="Arial" panose="020B0604020202020204" pitchFamily="34" charset="0"/>
              </a:rPr>
              <a:t> Hallman</a:t>
            </a:r>
          </a:p>
          <a:p>
            <a:pPr algn="ctr" eaLnBrk="1" hangingPunct="1">
              <a:buFont typeface="Arial" panose="020B0604020202020204" pitchFamily="34" charset="0"/>
              <a:buNone/>
              <a:defRPr/>
            </a:pPr>
            <a:r>
              <a:rPr lang="en-US" altLang="en-US" sz="2000" dirty="0" smtClean="0">
                <a:solidFill>
                  <a:srgbClr val="336600"/>
                </a:solidFill>
                <a:cs typeface="Arial" panose="020B0604020202020204" pitchFamily="34" charset="0"/>
              </a:rPr>
              <a:t>SC</a:t>
            </a:r>
            <a:r>
              <a:rPr lang="en-US" altLang="en-US" sz="2000" baseline="0" dirty="0" smtClean="0">
                <a:solidFill>
                  <a:srgbClr val="336600"/>
                </a:solidFill>
                <a:cs typeface="Arial" panose="020B0604020202020204" pitchFamily="34" charset="0"/>
              </a:rPr>
              <a:t> AD for Nuclear Physics</a:t>
            </a:r>
          </a:p>
          <a:p>
            <a:pPr algn="ctr" eaLnBrk="1" hangingPunct="1">
              <a:buFont typeface="Arial" panose="020B0604020202020204" pitchFamily="34" charset="0"/>
              <a:buNone/>
              <a:defRPr/>
            </a:pPr>
            <a:r>
              <a:rPr lang="en-US" altLang="en-US" sz="2000" baseline="0" dirty="0" smtClean="0">
                <a:solidFill>
                  <a:srgbClr val="336600"/>
                </a:solidFill>
                <a:cs typeface="Arial" panose="020B0604020202020204" pitchFamily="34" charset="0"/>
              </a:rPr>
              <a:t> &amp; Acting PM for Nuclear Data</a:t>
            </a:r>
          </a:p>
          <a:p>
            <a:pPr algn="ctr" eaLnBrk="1" hangingPunct="1">
              <a:buFont typeface="Arial" panose="020B0604020202020204" pitchFamily="34" charset="0"/>
              <a:buNone/>
              <a:defRPr/>
            </a:pPr>
            <a:r>
              <a:rPr lang="en-US" altLang="en-US" sz="2000" dirty="0" smtClean="0">
                <a:solidFill>
                  <a:srgbClr val="336600"/>
                </a:solidFill>
                <a:cs typeface="Arial" panose="020B0604020202020204" pitchFamily="34" charset="0"/>
              </a:rPr>
              <a:t>DOE Office of Science</a:t>
            </a:r>
            <a:endParaRPr lang="en-US" altLang="en-US" sz="2000" dirty="0" smtClean="0"/>
          </a:p>
        </p:txBody>
      </p:sp>
      <p:grpSp>
        <p:nvGrpSpPr>
          <p:cNvPr id="5" name="Group 4"/>
          <p:cNvGrpSpPr>
            <a:grpSpLocks/>
          </p:cNvGrpSpPr>
          <p:nvPr userDrawn="1"/>
        </p:nvGrpSpPr>
        <p:grpSpPr bwMode="auto">
          <a:xfrm>
            <a:off x="595312" y="4800600"/>
            <a:ext cx="7953375" cy="1393825"/>
            <a:chOff x="595676" y="5222034"/>
            <a:chExt cx="7952648" cy="1393496"/>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l="7034" t="1497" r="-447" b="1089"/>
            <a:stretch>
              <a:fillRect/>
            </a:stretch>
          </p:blipFill>
          <p:spPr bwMode="auto">
            <a:xfrm>
              <a:off x="595676" y="5222034"/>
              <a:ext cx="1691390" cy="137496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ATLAS_nj386569f7_online.jpg"/>
            <p:cNvPicPr>
              <a:picLocks noChangeAspect="1"/>
            </p:cNvPicPr>
            <p:nvPr userDrawn="1"/>
          </p:nvPicPr>
          <p:blipFill>
            <a:blip r:embed="rId3">
              <a:extLst>
                <a:ext uri="{28A0092B-C50C-407E-A947-70E740481C1C}">
                  <a14:useLocalDpi xmlns:a14="http://schemas.microsoft.com/office/drawing/2010/main" val="0"/>
                </a:ext>
              </a:extLst>
            </a:blip>
            <a:srcRect t="607" r="63374" b="1872"/>
            <a:stretch>
              <a:fillRect/>
            </a:stretch>
          </p:blipFill>
          <p:spPr bwMode="auto">
            <a:xfrm>
              <a:off x="2182466" y="5229129"/>
              <a:ext cx="1543076" cy="137930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1772" y="5229129"/>
              <a:ext cx="1566552" cy="138640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2756"/>
            <a:stretch>
              <a:fillRect/>
            </a:stretch>
          </p:blipFill>
          <p:spPr bwMode="auto">
            <a:xfrm>
              <a:off x="3649326" y="5229129"/>
              <a:ext cx="1959828" cy="138640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1"/>
            <p:cNvPicPr>
              <a:picLocks noChangeAspect="1"/>
            </p:cNvPicPr>
            <p:nvPr userDrawn="1"/>
          </p:nvPicPr>
          <p:blipFill>
            <a:blip r:embed="rId6" cstate="print">
              <a:extLst>
                <a:ext uri="{28A0092B-C50C-407E-A947-70E740481C1C}">
                  <a14:useLocalDpi xmlns:a14="http://schemas.microsoft.com/office/drawing/2010/main" val="0"/>
                </a:ext>
              </a:extLst>
            </a:blip>
            <a:srcRect t="8102" r="8607"/>
            <a:stretch>
              <a:fillRect/>
            </a:stretch>
          </p:blipFill>
          <p:spPr bwMode="auto">
            <a:xfrm>
              <a:off x="5207738" y="5229129"/>
              <a:ext cx="1782174" cy="1386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685800" y="1282825"/>
            <a:ext cx="7772400" cy="914400"/>
          </a:xfrm>
          <a:prstGeom prst="rect">
            <a:avLst/>
          </a:prstGeom>
        </p:spPr>
        <p:txBody>
          <a:bodyPr/>
          <a:lstStyle>
            <a:lvl1pPr>
              <a:defRPr sz="2400" b="1">
                <a:solidFill>
                  <a:srgbClr val="0066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327188"/>
            <a:ext cx="6400800" cy="990600"/>
          </a:xfrm>
          <a:prstGeom prst="rect">
            <a:avLst/>
          </a:prstGeom>
        </p:spPr>
        <p:txBody>
          <a:bodyPr>
            <a:normAutofit/>
          </a:bodyPr>
          <a:lstStyle>
            <a:lvl1pPr marL="0" indent="0" algn="ctr">
              <a:buNone/>
              <a:defRPr sz="1800" b="0">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9" descr="horizontal-logo-green-text.jpg"/>
          <p:cNvPicPr>
            <a:picLocks noChangeAspect="1"/>
          </p:cNvPicPr>
          <p:nvPr userDrawn="1"/>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pic>
        <p:nvPicPr>
          <p:cNvPr id="12" name="Picture 9" descr="horizontal-logo-green-text.jpg"/>
          <p:cNvPicPr>
            <a:picLocks noChangeAspect="1"/>
          </p:cNvPicPr>
          <p:nvPr userDrawn="1"/>
        </p:nvPicPr>
        <p:blipFill>
          <a:blip r:embed="rId7" cstate="print"/>
          <a:srcRect/>
          <a:stretch>
            <a:fillRect/>
          </a:stretch>
        </p:blipFill>
        <p:spPr bwMode="auto">
          <a:xfrm>
            <a:off x="1947107" y="200238"/>
            <a:ext cx="5364274" cy="897537"/>
          </a:xfrm>
          <a:prstGeom prst="rect">
            <a:avLst/>
          </a:prstGeom>
          <a:noFill/>
          <a:ln w="9525">
            <a:noFill/>
            <a:miter lim="800000"/>
            <a:headEnd/>
            <a:tailEnd/>
          </a:ln>
        </p:spPr>
      </p:pic>
    </p:spTree>
    <p:extLst>
      <p:ext uri="{BB962C8B-B14F-4D97-AF65-F5344CB8AC3E}">
        <p14:creationId xmlns:p14="http://schemas.microsoft.com/office/powerpoint/2010/main" val="2719866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949277208"/>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CDF2F-2992-49F5-851E-49BED00DA010}" type="slidenum">
              <a:rPr lang="en-US" smtClean="0"/>
              <a:t>‹#›</a:t>
            </a:fld>
            <a:endParaRPr lang="en-US"/>
          </a:p>
        </p:txBody>
      </p:sp>
    </p:spTree>
    <p:extLst>
      <p:ext uri="{BB962C8B-B14F-4D97-AF65-F5344CB8AC3E}">
        <p14:creationId xmlns:p14="http://schemas.microsoft.com/office/powerpoint/2010/main" val="350974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9291770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166472-A544-4BEB-AF48-93820F6689CB}" type="datetimeFigureOut">
              <a:rPr lang="en-US" smtClean="0"/>
              <a:t>1/22/2019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63000" y="6386513"/>
            <a:ext cx="381000" cy="471487"/>
          </a:xfrm>
          <a:prstGeom prst="rect">
            <a:avLst/>
          </a:prstGeom>
        </p:spPr>
        <p:txBody>
          <a:bodyPr/>
          <a:lstStyle/>
          <a:p>
            <a:fld id="{552D6FB1-9125-4906-8103-D653FD672EAB}" type="slidenum">
              <a:rPr lang="en-US" smtClean="0"/>
              <a:t>‹#›</a:t>
            </a:fld>
            <a:endParaRPr lang="en-US"/>
          </a:p>
        </p:txBody>
      </p:sp>
    </p:spTree>
    <p:extLst>
      <p:ext uri="{BB962C8B-B14F-4D97-AF65-F5344CB8AC3E}">
        <p14:creationId xmlns:p14="http://schemas.microsoft.com/office/powerpoint/2010/main" val="14377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447800" y="255588"/>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p:hf hdr="0" ftr="0" dt="0"/>
  <p:txStyles>
    <p:titleStyle>
      <a:lvl1pPr algn="ctr" rtl="0" eaLnBrk="0" fontAlgn="base" hangingPunct="0">
        <a:spcBef>
          <a:spcPct val="0"/>
        </a:spcBef>
        <a:spcAft>
          <a:spcPct val="0"/>
        </a:spcAft>
        <a:defRPr sz="32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63/1.4865400"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NULL"/><Relationship Id="rId5" Type="http://schemas.openxmlformats.org/officeDocument/2006/relationships/image" Target="../media/image31.tif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www.crs.gov/" TargetMode="External"/><Relationship Id="rId5" Type="http://schemas.openxmlformats.org/officeDocument/2006/relationships/image" Target="../media/image34.png"/><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ubtitle 2"/>
          <p:cNvSpPr>
            <a:spLocks noGrp="1"/>
          </p:cNvSpPr>
          <p:nvPr>
            <p:ph type="subTitle" idx="1"/>
          </p:nvPr>
        </p:nvSpPr>
        <p:spPr bwMode="auto">
          <a:xfrm>
            <a:off x="1308100" y="2743200"/>
            <a:ext cx="6400800" cy="334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r>
              <a:rPr lang="en-US" altLang="en-US" sz="1600" dirty="0" smtClean="0"/>
              <a:t>January 22-24, 2019</a:t>
            </a:r>
          </a:p>
        </p:txBody>
      </p:sp>
      <p:sp>
        <p:nvSpPr>
          <p:cNvPr id="4" name="Title 3"/>
          <p:cNvSpPr>
            <a:spLocks noGrp="1"/>
          </p:cNvSpPr>
          <p:nvPr>
            <p:ph type="ctrTitle"/>
          </p:nvPr>
        </p:nvSpPr>
        <p:spPr>
          <a:xfrm>
            <a:off x="476250" y="1676400"/>
            <a:ext cx="8064500" cy="914400"/>
          </a:xfrm>
        </p:spPr>
        <p:txBody>
          <a:bodyPr>
            <a:noAutofit/>
          </a:bodyPr>
          <a:lstStyle/>
          <a:p>
            <a:pPr eaLnBrk="1" hangingPunct="1">
              <a:defRPr/>
            </a:pPr>
            <a:r>
              <a:rPr lang="en-US" b="0" dirty="0" smtClean="0">
                <a:latin typeface="+mn-lt"/>
                <a:cs typeface="Arial" charset="0"/>
              </a:rPr>
              <a:t>Inter-Agency Efforts on Nuclear Data</a:t>
            </a:r>
            <a:br>
              <a:rPr lang="en-US" b="0" dirty="0" smtClean="0">
                <a:latin typeface="+mn-lt"/>
                <a:cs typeface="Arial" charset="0"/>
              </a:rPr>
            </a:br>
            <a:endParaRPr lang="en-US" b="0" dirty="0" smtClean="0">
              <a:latin typeface="+mn-lt"/>
              <a:cs typeface="Arial" charset="0"/>
            </a:endParaRPr>
          </a:p>
        </p:txBody>
      </p:sp>
    </p:spTree>
    <p:extLst>
      <p:ext uri="{BB962C8B-B14F-4D97-AF65-F5344CB8AC3E}">
        <p14:creationId xmlns:p14="http://schemas.microsoft.com/office/powerpoint/2010/main" val="3557286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t="9757"/>
          <a:stretch/>
        </p:blipFill>
        <p:spPr>
          <a:xfrm>
            <a:off x="4866902" y="3732623"/>
            <a:ext cx="3829595" cy="2460678"/>
          </a:xfrm>
          <a:prstGeom prst="rect">
            <a:avLst/>
          </a:prstGeom>
          <a:scene3d>
            <a:camera prst="orthographicFront">
              <a:rot lat="0" lon="0" rev="21540000"/>
            </a:camera>
            <a:lightRig rig="threePt" dir="t"/>
          </a:scene3d>
        </p:spPr>
      </p:pic>
      <p:pic>
        <p:nvPicPr>
          <p:cNvPr id="33" name="Picture 32"/>
          <p:cNvPicPr/>
          <p:nvPr/>
        </p:nvPicPr>
        <p:blipFill rotWithShape="1">
          <a:blip r:embed="rId3"/>
          <a:srcRect l="321" b="1530"/>
          <a:stretch/>
        </p:blipFill>
        <p:spPr bwMode="auto">
          <a:xfrm>
            <a:off x="4773374" y="814823"/>
            <a:ext cx="4250531" cy="274513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7070" y="-44450"/>
            <a:ext cx="9144000" cy="762000"/>
          </a:xfrm>
        </p:spPr>
        <p:txBody>
          <a:bodyPr/>
          <a:lstStyle/>
          <a:p>
            <a:r>
              <a:rPr lang="en-US" sz="1800" b="0" dirty="0" smtClean="0">
                <a:latin typeface="+mn-lt"/>
                <a:ea typeface="Times New Roman" charset="0"/>
                <a:cs typeface="Times New Roman" charset="0"/>
              </a:rPr>
              <a:t>Nuclear Data can </a:t>
            </a:r>
            <a:r>
              <a:rPr lang="en-US" sz="1800" b="0" dirty="0" smtClean="0">
                <a:latin typeface="+mn-lt"/>
                <a:ea typeface="Times New Roman" charset="0"/>
                <a:cs typeface="Times New Roman" charset="0"/>
              </a:rPr>
              <a:t>aid in </a:t>
            </a:r>
            <a:r>
              <a:rPr lang="en-US" sz="1800" b="0" dirty="0" smtClean="0">
                <a:latin typeface="+mn-lt"/>
                <a:ea typeface="Times New Roman" charset="0"/>
                <a:cs typeface="Times New Roman" charset="0"/>
              </a:rPr>
              <a:t>the design of nuclear </a:t>
            </a:r>
            <a:r>
              <a:rPr lang="en-US" sz="1800" b="0" dirty="0">
                <a:latin typeface="+mn-lt"/>
                <a:ea typeface="Times New Roman" charset="0"/>
                <a:cs typeface="Times New Roman" charset="0"/>
              </a:rPr>
              <a:t>energy </a:t>
            </a:r>
            <a:r>
              <a:rPr lang="en-US" sz="1800" b="0" dirty="0" smtClean="0">
                <a:latin typeface="+mn-lt"/>
                <a:ea typeface="Times New Roman" charset="0"/>
                <a:cs typeface="Times New Roman" charset="0"/>
              </a:rPr>
              <a:t>systems: the </a:t>
            </a:r>
            <a:r>
              <a:rPr lang="en-US" sz="1800" b="0" baseline="30000" dirty="0" smtClean="0">
                <a:latin typeface="+mn-lt"/>
                <a:ea typeface="Times New Roman" charset="0"/>
                <a:cs typeface="Times New Roman" charset="0"/>
              </a:rPr>
              <a:t>35</a:t>
            </a:r>
            <a:r>
              <a:rPr lang="en-US" sz="1800" b="0" dirty="0" smtClean="0">
                <a:latin typeface="+mn-lt"/>
                <a:ea typeface="Times New Roman" charset="0"/>
                <a:cs typeface="Times New Roman" charset="0"/>
              </a:rPr>
              <a:t>Cl(n,p) cross section for molten salt reactors</a:t>
            </a:r>
            <a:endParaRPr lang="en-US" sz="1800" b="0" dirty="0">
              <a:latin typeface="+mn-lt"/>
              <a:ea typeface="Times New Roman" charset="0"/>
              <a:cs typeface="Times New Roman" charset="0"/>
            </a:endParaRPr>
          </a:p>
        </p:txBody>
      </p:sp>
      <p:sp>
        <p:nvSpPr>
          <p:cNvPr id="30" name="TextBox 29"/>
          <p:cNvSpPr txBox="1"/>
          <p:nvPr/>
        </p:nvSpPr>
        <p:spPr>
          <a:xfrm>
            <a:off x="-94508" y="889752"/>
            <a:ext cx="4845184" cy="1477328"/>
          </a:xfrm>
          <a:prstGeom prst="rect">
            <a:avLst/>
          </a:prstGeom>
          <a:noFill/>
        </p:spPr>
        <p:txBody>
          <a:bodyPr wrap="square" rtlCol="0">
            <a:spAutoFit/>
          </a:bodyPr>
          <a:lstStyle/>
          <a:p>
            <a:pPr marL="285750" indent="-285750">
              <a:buFont typeface="Arial" charset="0"/>
              <a:buChar char="•"/>
            </a:pPr>
            <a:r>
              <a:rPr lang="en-US" dirty="0" smtClean="0">
                <a:ea typeface="Times New Roman" charset="0"/>
                <a:cs typeface="Times New Roman" charset="0"/>
              </a:rPr>
              <a:t>The </a:t>
            </a:r>
            <a:r>
              <a:rPr lang="en-US" baseline="30000" dirty="0" smtClean="0">
                <a:ea typeface="Times New Roman" charset="0"/>
                <a:cs typeface="Times New Roman" charset="0"/>
              </a:rPr>
              <a:t>35</a:t>
            </a:r>
            <a:r>
              <a:rPr lang="en-US" dirty="0" smtClean="0">
                <a:ea typeface="Times New Roman" charset="0"/>
                <a:cs typeface="Times New Roman" charset="0"/>
              </a:rPr>
              <a:t>Cl(n,p) cross section is thought to be too large at fission energies (≈1 MeV) to allow for natural salt to be used in molten salt reactors, </a:t>
            </a:r>
            <a:r>
              <a:rPr lang="en-US" b="1" i="1" dirty="0" smtClean="0">
                <a:ea typeface="Times New Roman" charset="0"/>
                <a:cs typeface="Times New Roman" charset="0"/>
              </a:rPr>
              <a:t>but there are no measurements between 100 keV and 14 MeV</a:t>
            </a:r>
          </a:p>
        </p:txBody>
      </p:sp>
      <p:sp>
        <p:nvSpPr>
          <p:cNvPr id="12" name="TextBox 11"/>
          <p:cNvSpPr txBox="1"/>
          <p:nvPr/>
        </p:nvSpPr>
        <p:spPr>
          <a:xfrm>
            <a:off x="5747657" y="2980706"/>
            <a:ext cx="184731" cy="369332"/>
          </a:xfrm>
          <a:prstGeom prst="rect">
            <a:avLst/>
          </a:prstGeom>
          <a:noFill/>
        </p:spPr>
        <p:txBody>
          <a:bodyPr wrap="none" rtlCol="0">
            <a:spAutoFit/>
          </a:bodyPr>
          <a:lstStyle/>
          <a:p>
            <a:endParaRPr lang="en-US" dirty="0"/>
          </a:p>
        </p:txBody>
      </p:sp>
      <p:sp>
        <p:nvSpPr>
          <p:cNvPr id="17" name="Oval 16"/>
          <p:cNvSpPr/>
          <p:nvPr/>
        </p:nvSpPr>
        <p:spPr bwMode="auto">
          <a:xfrm>
            <a:off x="7243821" y="2087412"/>
            <a:ext cx="118850" cy="130066"/>
          </a:xfrm>
          <a:prstGeom prst="ellipse">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pitchFamily="-108" charset="0"/>
            </a:endParaRPr>
          </a:p>
        </p:txBody>
      </p:sp>
      <p:sp>
        <p:nvSpPr>
          <p:cNvPr id="3" name="TextBox 2"/>
          <p:cNvSpPr txBox="1"/>
          <p:nvPr/>
        </p:nvSpPr>
        <p:spPr>
          <a:xfrm>
            <a:off x="7293601" y="2459898"/>
            <a:ext cx="820017" cy="584775"/>
          </a:xfrm>
          <a:prstGeom prst="rect">
            <a:avLst/>
          </a:prstGeom>
          <a:solidFill>
            <a:schemeClr val="bg1"/>
          </a:solidFill>
        </p:spPr>
        <p:txBody>
          <a:bodyPr wrap="square" rtlCol="0">
            <a:spAutoFit/>
          </a:bodyPr>
          <a:lstStyle/>
          <a:p>
            <a:pPr algn="ctr"/>
            <a:r>
              <a:rPr lang="en-US" sz="1600" dirty="0" smtClean="0"/>
              <a:t>This work</a:t>
            </a:r>
            <a:endParaRPr lang="en-US" sz="1600" dirty="0"/>
          </a:p>
        </p:txBody>
      </p:sp>
      <p:pic>
        <p:nvPicPr>
          <p:cNvPr id="41" name="Picture 40"/>
          <p:cNvPicPr/>
          <p:nvPr/>
        </p:nvPicPr>
        <p:blipFill>
          <a:blip r:embed="rId4"/>
          <a:stretch>
            <a:fillRect/>
          </a:stretch>
        </p:blipFill>
        <p:spPr>
          <a:xfrm>
            <a:off x="2904937" y="4759083"/>
            <a:ext cx="1845739" cy="1363023"/>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91217" y="3566708"/>
            <a:ext cx="1189404" cy="926571"/>
          </a:xfrm>
          <a:prstGeom prst="rect">
            <a:avLst/>
          </a:prstGeom>
          <a:ln>
            <a:solidFill>
              <a:schemeClr val="tx1"/>
            </a:solidFill>
          </a:ln>
        </p:spPr>
      </p:pic>
      <p:sp>
        <p:nvSpPr>
          <p:cNvPr id="43" name="TextBox 42"/>
          <p:cNvSpPr txBox="1"/>
          <p:nvPr/>
        </p:nvSpPr>
        <p:spPr>
          <a:xfrm>
            <a:off x="3301364" y="2615886"/>
            <a:ext cx="1186774" cy="954107"/>
          </a:xfrm>
          <a:prstGeom prst="rect">
            <a:avLst/>
          </a:prstGeom>
          <a:noFill/>
          <a:ln>
            <a:solidFill>
              <a:schemeClr val="tx1"/>
            </a:solidFill>
          </a:ln>
        </p:spPr>
        <p:txBody>
          <a:bodyPr wrap="square" rtlCol="0">
            <a:spAutoFit/>
          </a:bodyPr>
          <a:lstStyle/>
          <a:p>
            <a:pPr algn="ctr"/>
            <a:r>
              <a:rPr lang="en-US" sz="1400" baseline="30000" dirty="0" smtClean="0"/>
              <a:t>nat</a:t>
            </a:r>
            <a:r>
              <a:rPr lang="en-US" sz="1400" dirty="0" smtClean="0"/>
              <a:t>In + NaCl samples mounted in the HFNG</a:t>
            </a:r>
            <a:endParaRPr lang="en-US" sz="1400" dirty="0"/>
          </a:p>
        </p:txBody>
      </p:sp>
      <p:cxnSp>
        <p:nvCxnSpPr>
          <p:cNvPr id="47" name="Straight Arrow Connector 46"/>
          <p:cNvCxnSpPr>
            <a:stCxn id="42" idx="2"/>
          </p:cNvCxnSpPr>
          <p:nvPr/>
        </p:nvCxnSpPr>
        <p:spPr bwMode="auto">
          <a:xfrm>
            <a:off x="3885919" y="4493279"/>
            <a:ext cx="0" cy="285361"/>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48" name="TextBox 47"/>
          <p:cNvSpPr txBox="1"/>
          <p:nvPr/>
        </p:nvSpPr>
        <p:spPr>
          <a:xfrm>
            <a:off x="3990531" y="5801235"/>
            <a:ext cx="736099" cy="369332"/>
          </a:xfrm>
          <a:prstGeom prst="rect">
            <a:avLst/>
          </a:prstGeom>
          <a:noFill/>
        </p:spPr>
        <p:txBody>
          <a:bodyPr wrap="none" rtlCol="0">
            <a:spAutoFit/>
          </a:bodyPr>
          <a:lstStyle/>
          <a:p>
            <a:r>
              <a:rPr lang="en-US" b="1" dirty="0" smtClean="0">
                <a:solidFill>
                  <a:schemeClr val="bg1"/>
                </a:solidFill>
              </a:rPr>
              <a:t>HFNG</a:t>
            </a:r>
            <a:endParaRPr lang="en-US" b="1" dirty="0">
              <a:solidFill>
                <a:schemeClr val="bg1"/>
              </a:solidFill>
            </a:endParaRPr>
          </a:p>
        </p:txBody>
      </p:sp>
      <p:sp>
        <p:nvSpPr>
          <p:cNvPr id="49" name="TextBox 48"/>
          <p:cNvSpPr txBox="1"/>
          <p:nvPr/>
        </p:nvSpPr>
        <p:spPr>
          <a:xfrm>
            <a:off x="116776" y="5811875"/>
            <a:ext cx="2904937" cy="523220"/>
          </a:xfrm>
          <a:prstGeom prst="rect">
            <a:avLst/>
          </a:prstGeom>
          <a:noFill/>
        </p:spPr>
        <p:txBody>
          <a:bodyPr wrap="square" rtlCol="0">
            <a:spAutoFit/>
          </a:bodyPr>
          <a:lstStyle/>
          <a:p>
            <a:r>
              <a:rPr lang="en-US" sz="1400" i="1" dirty="0" smtClean="0"/>
              <a:t>Thanks to J.C. Batchelder  and S.A. Chong</a:t>
            </a:r>
            <a:endParaRPr lang="en-US" sz="1400" i="1" dirty="0"/>
          </a:p>
        </p:txBody>
      </p:sp>
      <p:sp>
        <p:nvSpPr>
          <p:cNvPr id="34" name="TextBox 33"/>
          <p:cNvSpPr txBox="1"/>
          <p:nvPr/>
        </p:nvSpPr>
        <p:spPr>
          <a:xfrm>
            <a:off x="-104800" y="2238492"/>
            <a:ext cx="3372903" cy="2031325"/>
          </a:xfrm>
          <a:prstGeom prst="rect">
            <a:avLst/>
          </a:prstGeom>
          <a:noFill/>
        </p:spPr>
        <p:txBody>
          <a:bodyPr wrap="square" rtlCol="0">
            <a:spAutoFit/>
          </a:bodyPr>
          <a:lstStyle/>
          <a:p>
            <a:pPr marL="285750" indent="-285750">
              <a:buFont typeface="Arial" charset="0"/>
              <a:buChar char="•"/>
            </a:pPr>
            <a:endParaRPr lang="en-US" dirty="0" smtClean="0">
              <a:ea typeface="Times New Roman" charset="0"/>
              <a:cs typeface="Times New Roman" charset="0"/>
            </a:endParaRPr>
          </a:p>
          <a:p>
            <a:pPr marL="285750" indent="-285750">
              <a:buFont typeface="Arial" charset="0"/>
              <a:buChar char="•"/>
            </a:pPr>
            <a:r>
              <a:rPr lang="en-US" dirty="0" smtClean="0">
                <a:ea typeface="Times New Roman" charset="0"/>
                <a:cs typeface="Times New Roman" charset="0"/>
              </a:rPr>
              <a:t>The first measurement of the </a:t>
            </a:r>
            <a:r>
              <a:rPr lang="en-US" baseline="30000" dirty="0" smtClean="0">
                <a:ea typeface="Times New Roman" charset="0"/>
                <a:cs typeface="Times New Roman" charset="0"/>
              </a:rPr>
              <a:t>35</a:t>
            </a:r>
            <a:r>
              <a:rPr lang="en-US" dirty="0" smtClean="0">
                <a:ea typeface="Times New Roman" charset="0"/>
                <a:cs typeface="Times New Roman" charset="0"/>
              </a:rPr>
              <a:t>Cl(n,p) and (n,</a:t>
            </a:r>
            <a:r>
              <a:rPr lang="en-US" dirty="0" smtClean="0">
                <a:ea typeface="Symbol" charset="2"/>
                <a:cs typeface="Symbol" charset="2"/>
              </a:rPr>
              <a:t>a</a:t>
            </a:r>
            <a:r>
              <a:rPr lang="en-US" dirty="0" smtClean="0">
                <a:ea typeface="Times New Roman" charset="0"/>
                <a:cs typeface="Times New Roman" charset="0"/>
              </a:rPr>
              <a:t>) cross sections were performed via activation in ratio to </a:t>
            </a:r>
            <a:r>
              <a:rPr lang="en-US" baseline="30000" dirty="0" smtClean="0">
                <a:ea typeface="Times New Roman" charset="0"/>
                <a:cs typeface="Times New Roman" charset="0"/>
              </a:rPr>
              <a:t>115</a:t>
            </a:r>
            <a:r>
              <a:rPr lang="en-US" dirty="0" smtClean="0">
                <a:ea typeface="Times New Roman" charset="0"/>
                <a:cs typeface="Times New Roman" charset="0"/>
              </a:rPr>
              <a:t>In(n,n’) at 2.7 MeV at the UC High Flux Neutron Generator (HFNG).</a:t>
            </a:r>
          </a:p>
        </p:txBody>
      </p:sp>
      <p:sp>
        <p:nvSpPr>
          <p:cNvPr id="7" name="TextBox 6"/>
          <p:cNvSpPr txBox="1"/>
          <p:nvPr/>
        </p:nvSpPr>
        <p:spPr>
          <a:xfrm>
            <a:off x="375739" y="4464364"/>
            <a:ext cx="2270236" cy="1323439"/>
          </a:xfrm>
          <a:prstGeom prst="rect">
            <a:avLst/>
          </a:prstGeom>
          <a:solidFill>
            <a:srgbClr val="FFC000"/>
          </a:solidFill>
          <a:ln>
            <a:solidFill>
              <a:schemeClr val="tx1"/>
            </a:solidFill>
          </a:ln>
        </p:spPr>
        <p:txBody>
          <a:bodyPr wrap="square" rtlCol="0">
            <a:spAutoFit/>
          </a:bodyPr>
          <a:lstStyle/>
          <a:p>
            <a:pPr algn="ctr"/>
            <a:r>
              <a:rPr lang="en-US" sz="2000" i="1" dirty="0" smtClean="0">
                <a:ea typeface="Times New Roman" charset="0"/>
                <a:cs typeface="Times New Roman" charset="0"/>
              </a:rPr>
              <a:t>The cross section is approximately a factor of 7 below the evaluation</a:t>
            </a:r>
            <a:endParaRPr lang="en-US" sz="2000" i="1" dirty="0">
              <a:ea typeface="Times New Roman" charset="0"/>
              <a:cs typeface="Times New Roman" charset="0"/>
            </a:endParaRPr>
          </a:p>
        </p:txBody>
      </p:sp>
      <p:sp>
        <p:nvSpPr>
          <p:cNvPr id="14" name="TextBox 13"/>
          <p:cNvSpPr txBox="1"/>
          <p:nvPr/>
        </p:nvSpPr>
        <p:spPr>
          <a:xfrm>
            <a:off x="6624562" y="5217447"/>
            <a:ext cx="1031051" cy="646331"/>
          </a:xfrm>
          <a:prstGeom prst="rect">
            <a:avLst/>
          </a:prstGeom>
          <a:noFill/>
        </p:spPr>
        <p:txBody>
          <a:bodyPr wrap="none" rtlCol="0">
            <a:spAutoFit/>
          </a:bodyPr>
          <a:lstStyle/>
          <a:p>
            <a:pPr algn="ctr"/>
            <a:r>
              <a:rPr lang="en-US" dirty="0" smtClean="0">
                <a:latin typeface="Times New Roman" charset="0"/>
                <a:ea typeface="Times New Roman" charset="0"/>
                <a:cs typeface="Times New Roman" charset="0"/>
              </a:rPr>
              <a:t>MSR </a:t>
            </a:r>
          </a:p>
          <a:p>
            <a:pPr algn="ctr"/>
            <a:r>
              <a:rPr lang="en-US" dirty="0" smtClean="0">
                <a:latin typeface="Times New Roman" charset="0"/>
                <a:ea typeface="Times New Roman" charset="0"/>
                <a:cs typeface="Times New Roman" charset="0"/>
              </a:rPr>
              <a:t>spectrum</a:t>
            </a:r>
            <a:endParaRPr lang="en-US" dirty="0">
              <a:latin typeface="Times New Roman" charset="0"/>
              <a:ea typeface="Times New Roman" charset="0"/>
              <a:cs typeface="Times New Roman" charset="0"/>
            </a:endParaRPr>
          </a:p>
        </p:txBody>
      </p:sp>
      <p:sp>
        <p:nvSpPr>
          <p:cNvPr id="15" name="TextBox 14"/>
          <p:cNvSpPr txBox="1"/>
          <p:nvPr/>
        </p:nvSpPr>
        <p:spPr>
          <a:xfrm rot="5400000">
            <a:off x="7253362" y="4696570"/>
            <a:ext cx="1892056" cy="338554"/>
          </a:xfrm>
          <a:prstGeom prst="rect">
            <a:avLst/>
          </a:prstGeom>
          <a:noFill/>
        </p:spPr>
        <p:txBody>
          <a:bodyPr wrap="none" rtlCol="0">
            <a:spAutoFit/>
          </a:bodyPr>
          <a:lstStyle/>
          <a:p>
            <a:r>
              <a:rPr lang="en-US" sz="1600" dirty="0" smtClean="0">
                <a:solidFill>
                  <a:srgbClr val="FF0000"/>
                </a:solidFill>
                <a:ea typeface="Times New Roman" charset="0"/>
                <a:cs typeface="Times New Roman" charset="0"/>
              </a:rPr>
              <a:t>HFNG Measurement</a:t>
            </a:r>
            <a:endParaRPr lang="en-US" sz="1600" dirty="0">
              <a:solidFill>
                <a:srgbClr val="FF0000"/>
              </a:solidFill>
              <a:ea typeface="Times New Roman" charset="0"/>
              <a:cs typeface="Times New Roman" charset="0"/>
            </a:endParaRPr>
          </a:p>
        </p:txBody>
      </p:sp>
      <p:sp>
        <p:nvSpPr>
          <p:cNvPr id="19" name="TextBox 18"/>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20" name="TextBox 19"/>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21" name="Slide Number Placeholder 2"/>
          <p:cNvSpPr txBox="1">
            <a:spLocks/>
          </p:cNvSpPr>
          <p:nvPr/>
        </p:nvSpPr>
        <p:spPr>
          <a:xfrm>
            <a:off x="8413750" y="6351588"/>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10</a:t>
            </a:r>
            <a:endParaRPr lang="en-US" sz="1400" dirty="0"/>
          </a:p>
        </p:txBody>
      </p:sp>
    </p:spTree>
    <p:extLst>
      <p:ext uri="{BB962C8B-B14F-4D97-AF65-F5344CB8AC3E}">
        <p14:creationId xmlns:p14="http://schemas.microsoft.com/office/powerpoint/2010/main" val="2942184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280" y="59731"/>
            <a:ext cx="9144000" cy="762000"/>
          </a:xfrm>
        </p:spPr>
        <p:txBody>
          <a:bodyPr/>
          <a:lstStyle/>
          <a:p>
            <a:r>
              <a:rPr lang="en-US" sz="2800" b="0" dirty="0" smtClean="0">
                <a:latin typeface="+mn-lt"/>
                <a:ea typeface="Times New Roman" charset="0"/>
                <a:cs typeface="Times New Roman" charset="0"/>
              </a:rPr>
              <a:t>Another Example: </a:t>
            </a:r>
            <a:r>
              <a:rPr lang="en-US" sz="2800" b="0" dirty="0" smtClean="0">
                <a:latin typeface="+mn-lt"/>
                <a:ea typeface="Times New Roman" charset="0"/>
                <a:cs typeface="Times New Roman" charset="0"/>
              </a:rPr>
              <a:t>Compensating </a:t>
            </a:r>
            <a:r>
              <a:rPr lang="en-US" sz="2800" b="0" dirty="0">
                <a:latin typeface="+mn-lt"/>
                <a:ea typeface="Times New Roman" charset="0"/>
                <a:cs typeface="Times New Roman" charset="0"/>
              </a:rPr>
              <a:t>E</a:t>
            </a:r>
            <a:r>
              <a:rPr lang="en-US" sz="2800" b="0" dirty="0" smtClean="0">
                <a:latin typeface="+mn-lt"/>
                <a:ea typeface="Times New Roman" charset="0"/>
                <a:cs typeface="Times New Roman" charset="0"/>
              </a:rPr>
              <a:t>rrors in </a:t>
            </a:r>
            <a:r>
              <a:rPr lang="en-US" sz="2800" b="0" baseline="30000" dirty="0" smtClean="0">
                <a:latin typeface="+mn-lt"/>
                <a:ea typeface="Times New Roman" charset="0"/>
                <a:cs typeface="Times New Roman" charset="0"/>
              </a:rPr>
              <a:t>239</a:t>
            </a:r>
            <a:r>
              <a:rPr lang="en-US" sz="2800" b="0" dirty="0" smtClean="0">
                <a:latin typeface="+mn-lt"/>
                <a:ea typeface="Times New Roman" charset="0"/>
                <a:cs typeface="Times New Roman" charset="0"/>
              </a:rPr>
              <a:t>Pu(n,n)*</a:t>
            </a:r>
            <a:endParaRPr lang="en-US" sz="2800" b="0" dirty="0">
              <a:latin typeface="+mn-lt"/>
              <a:ea typeface="Times New Roman" charset="0"/>
              <a:cs typeface="Times New Roman" charset="0"/>
            </a:endParaRPr>
          </a:p>
        </p:txBody>
      </p:sp>
      <p:sp>
        <p:nvSpPr>
          <p:cNvPr id="17" name="TextBox 16"/>
          <p:cNvSpPr txBox="1"/>
          <p:nvPr/>
        </p:nvSpPr>
        <p:spPr>
          <a:xfrm>
            <a:off x="51919" y="842928"/>
            <a:ext cx="9143996" cy="923330"/>
          </a:xfrm>
          <a:prstGeom prst="rect">
            <a:avLst/>
          </a:prstGeom>
          <a:noFill/>
        </p:spPr>
        <p:txBody>
          <a:bodyPr wrap="square" rtlCol="0">
            <a:spAutoFit/>
          </a:bodyPr>
          <a:lstStyle/>
          <a:p>
            <a:pPr marL="342900" indent="-342900">
              <a:buFont typeface="Arial" charset="0"/>
              <a:buChar char="•"/>
            </a:pPr>
            <a:r>
              <a:rPr lang="en-US" dirty="0">
                <a:ea typeface="Times New Roman" charset="0"/>
                <a:cs typeface="Times New Roman" charset="0"/>
              </a:rPr>
              <a:t>R</a:t>
            </a:r>
            <a:r>
              <a:rPr lang="en-US" dirty="0" smtClean="0">
                <a:ea typeface="Times New Roman" charset="0"/>
                <a:cs typeface="Times New Roman" charset="0"/>
              </a:rPr>
              <a:t>eaction evaluations were</a:t>
            </a:r>
            <a:r>
              <a:rPr lang="en-US" baseline="30000" dirty="0" smtClean="0">
                <a:ea typeface="Times New Roman" charset="0"/>
                <a:cs typeface="Times New Roman" charset="0"/>
              </a:rPr>
              <a:t> </a:t>
            </a:r>
            <a:r>
              <a:rPr lang="en-US" dirty="0" smtClean="0">
                <a:ea typeface="Times New Roman" charset="0"/>
                <a:cs typeface="Times New Roman" charset="0"/>
              </a:rPr>
              <a:t>performed in the US (ENDF) and France (BRC09) and validated against the Jezebel </a:t>
            </a:r>
            <a:r>
              <a:rPr lang="en-US" baseline="30000" dirty="0" smtClean="0">
                <a:ea typeface="Times New Roman" charset="0"/>
                <a:cs typeface="Times New Roman" charset="0"/>
              </a:rPr>
              <a:t>239</a:t>
            </a:r>
            <a:r>
              <a:rPr lang="en-US" dirty="0" smtClean="0">
                <a:ea typeface="Times New Roman" charset="0"/>
                <a:cs typeface="Times New Roman" charset="0"/>
              </a:rPr>
              <a:t>Pu critical assembly.</a:t>
            </a:r>
          </a:p>
          <a:p>
            <a:pPr marL="342900" indent="-342900">
              <a:buFont typeface="Arial" charset="0"/>
              <a:buChar char="•"/>
            </a:pPr>
            <a:r>
              <a:rPr lang="en-US" dirty="0" smtClean="0">
                <a:ea typeface="Times New Roman" charset="0"/>
                <a:cs typeface="Times New Roman" charset="0"/>
              </a:rPr>
              <a:t>Both evaluations predict criticality (</a:t>
            </a:r>
            <a:r>
              <a:rPr lang="en-US" i="1" dirty="0" smtClean="0">
                <a:ea typeface="Times New Roman" charset="0"/>
                <a:cs typeface="Times New Roman" charset="0"/>
              </a:rPr>
              <a:t>k</a:t>
            </a:r>
            <a:r>
              <a:rPr lang="en-US" i="1" baseline="-25000" dirty="0" smtClean="0">
                <a:ea typeface="Times New Roman" charset="0"/>
                <a:cs typeface="Times New Roman" charset="0"/>
              </a:rPr>
              <a:t>eff </a:t>
            </a:r>
            <a:r>
              <a:rPr lang="en-US" dirty="0" smtClean="0">
                <a:ea typeface="Times New Roman" charset="0"/>
                <a:cs typeface="Times New Roman" charset="0"/>
              </a:rPr>
              <a:t>= 1.00083(11) vs. 1.00060(12) )</a:t>
            </a:r>
            <a:endParaRPr lang="en-US" dirty="0">
              <a:ea typeface="Times New Roman" charset="0"/>
              <a:cs typeface="Times New Roman" charset="0"/>
            </a:endParaRPr>
          </a:p>
        </p:txBody>
      </p:sp>
      <p:sp>
        <p:nvSpPr>
          <p:cNvPr id="18" name="TextBox 17"/>
          <p:cNvSpPr txBox="1"/>
          <p:nvPr/>
        </p:nvSpPr>
        <p:spPr>
          <a:xfrm>
            <a:off x="556572" y="2049306"/>
            <a:ext cx="2858885" cy="3139321"/>
          </a:xfrm>
          <a:prstGeom prst="rect">
            <a:avLst/>
          </a:prstGeom>
          <a:noFill/>
        </p:spPr>
        <p:txBody>
          <a:bodyPr wrap="square" rtlCol="0">
            <a:spAutoFit/>
          </a:bodyPr>
          <a:lstStyle/>
          <a:p>
            <a:pPr marL="342900" indent="-342900">
              <a:buFont typeface="Arial" charset="0"/>
              <a:buChar char="•"/>
            </a:pPr>
            <a:r>
              <a:rPr lang="en-US" dirty="0" smtClean="0">
                <a:ea typeface="Times New Roman" charset="0"/>
                <a:cs typeface="Times New Roman" charset="0"/>
              </a:rPr>
              <a:t>Swapping one cross section at a time from BRC09 for one from ENDF produced </a:t>
            </a:r>
            <a:r>
              <a:rPr lang="en-US" dirty="0" smtClean="0">
                <a:solidFill>
                  <a:srgbClr val="0432FF"/>
                </a:solidFill>
                <a:ea typeface="Times New Roman" charset="0"/>
                <a:cs typeface="Times New Roman" charset="0"/>
              </a:rPr>
              <a:t>small changes in k</a:t>
            </a:r>
            <a:r>
              <a:rPr lang="en-US" baseline="-25000" dirty="0" smtClean="0">
                <a:solidFill>
                  <a:srgbClr val="0432FF"/>
                </a:solidFill>
                <a:ea typeface="Times New Roman" charset="0"/>
                <a:cs typeface="Times New Roman" charset="0"/>
              </a:rPr>
              <a:t>eff</a:t>
            </a:r>
            <a:r>
              <a:rPr lang="en-US" dirty="0" smtClean="0">
                <a:solidFill>
                  <a:srgbClr val="0432FF"/>
                </a:solidFill>
                <a:ea typeface="Times New Roman" charset="0"/>
                <a:cs typeface="Times New Roman" charset="0"/>
              </a:rPr>
              <a:t> for well-known and small cross sections like (n,f) and </a:t>
            </a:r>
            <a:r>
              <a:rPr lang="en-US" i="1" dirty="0" smtClean="0">
                <a:solidFill>
                  <a:srgbClr val="FF0000"/>
                </a:solidFill>
                <a:ea typeface="Times New Roman" charset="0"/>
                <a:cs typeface="Times New Roman" charset="0"/>
              </a:rPr>
              <a:t>huge changes for cross sections with a lack of good data such as (n,n</a:t>
            </a:r>
            <a:r>
              <a:rPr lang="en-US" i="1" baseline="-25000" dirty="0" smtClean="0">
                <a:solidFill>
                  <a:srgbClr val="FF0000"/>
                </a:solidFill>
                <a:ea typeface="Times New Roman" charset="0"/>
                <a:cs typeface="Times New Roman" charset="0"/>
              </a:rPr>
              <a:t>el</a:t>
            </a:r>
            <a:r>
              <a:rPr lang="en-US" i="1" dirty="0" smtClean="0">
                <a:solidFill>
                  <a:srgbClr val="FF0000"/>
                </a:solidFill>
                <a:ea typeface="Times New Roman" charset="0"/>
                <a:cs typeface="Times New Roman" charset="0"/>
              </a:rPr>
              <a:t>) and (n,n’)</a:t>
            </a:r>
            <a:endParaRPr lang="en-US" i="1" dirty="0">
              <a:solidFill>
                <a:srgbClr val="FF0000"/>
              </a:solidFill>
              <a:ea typeface="Times New Roman" charset="0"/>
              <a:cs typeface="Times New Roman" charset="0"/>
            </a:endParaRPr>
          </a:p>
        </p:txBody>
      </p:sp>
      <p:grpSp>
        <p:nvGrpSpPr>
          <p:cNvPr id="67" name="Group 66"/>
          <p:cNvGrpSpPr/>
          <p:nvPr/>
        </p:nvGrpSpPr>
        <p:grpSpPr>
          <a:xfrm>
            <a:off x="4119418" y="1921089"/>
            <a:ext cx="4282112" cy="3872984"/>
            <a:chOff x="4210080" y="2585139"/>
            <a:chExt cx="4781491" cy="4217083"/>
          </a:xfrm>
        </p:grpSpPr>
        <p:pic>
          <p:nvPicPr>
            <p:cNvPr id="19" name="Picture 18" descr="ENDF_workflow_cartoon.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03760" y="3854446"/>
              <a:ext cx="1467641" cy="1418171"/>
            </a:xfrm>
            <a:prstGeom prst="rect">
              <a:avLst/>
            </a:prstGeom>
            <a:ln>
              <a:solidFill>
                <a:schemeClr val="tx1"/>
              </a:solidFill>
            </a:ln>
          </p:spPr>
        </p:pic>
        <p:sp>
          <p:nvSpPr>
            <p:cNvPr id="16" name="Rectangle 15"/>
            <p:cNvSpPr/>
            <p:nvPr/>
          </p:nvSpPr>
          <p:spPr>
            <a:xfrm>
              <a:off x="6207924" y="6279002"/>
              <a:ext cx="2336473" cy="523220"/>
            </a:xfrm>
            <a:prstGeom prst="rect">
              <a:avLst/>
            </a:prstGeom>
          </p:spPr>
          <p:txBody>
            <a:bodyPr wrap="none">
              <a:spAutoFit/>
            </a:bodyPr>
            <a:lstStyle/>
            <a:p>
              <a:r>
                <a:rPr lang="tr-TR" sz="1400" b="0" dirty="0" smtClean="0">
                  <a:solidFill>
                    <a:schemeClr val="bg1"/>
                  </a:solidFill>
                  <a:latin typeface="Times New Roman"/>
                  <a:cs typeface="Times New Roman"/>
                </a:rPr>
                <a:t>*E. Bauge </a:t>
              </a:r>
              <a:r>
                <a:rPr lang="tr-TR" sz="1400" b="0" i="1" dirty="0" smtClean="0">
                  <a:solidFill>
                    <a:schemeClr val="bg1"/>
                  </a:solidFill>
                  <a:latin typeface="Times New Roman"/>
                  <a:cs typeface="Times New Roman"/>
                </a:rPr>
                <a:t>et al., </a:t>
              </a:r>
            </a:p>
            <a:p>
              <a:r>
                <a:rPr lang="tr-TR" sz="1400" b="0" dirty="0" smtClean="0">
                  <a:solidFill>
                    <a:schemeClr val="bg1"/>
                  </a:solidFill>
                  <a:latin typeface="Times New Roman"/>
                  <a:cs typeface="Times New Roman"/>
                </a:rPr>
                <a:t>Eur</a:t>
              </a:r>
              <a:r>
                <a:rPr lang="tr-TR" sz="1400" b="0" dirty="0">
                  <a:solidFill>
                    <a:schemeClr val="bg1"/>
                  </a:solidFill>
                  <a:latin typeface="Times New Roman"/>
                  <a:cs typeface="Times New Roman"/>
                </a:rPr>
                <a:t>. Phys. J. A (2012) 48: 113</a:t>
              </a:r>
              <a:endParaRPr lang="en-US" sz="1400" dirty="0">
                <a:solidFill>
                  <a:schemeClr val="bg1"/>
                </a:solidFill>
                <a:latin typeface="Times New Roman"/>
                <a:cs typeface="Times New Roman"/>
              </a:endParaRPr>
            </a:p>
          </p:txBody>
        </p:sp>
        <p:sp>
          <p:nvSpPr>
            <p:cNvPr id="5" name="TextBox 4"/>
            <p:cNvSpPr txBox="1"/>
            <p:nvPr/>
          </p:nvSpPr>
          <p:spPr>
            <a:xfrm>
              <a:off x="5942518" y="2585139"/>
              <a:ext cx="1390124" cy="1200329"/>
            </a:xfrm>
            <a:prstGeom prst="rect">
              <a:avLst/>
            </a:prstGeom>
            <a:noFill/>
          </p:spPr>
          <p:txBody>
            <a:bodyPr wrap="none" rtlCol="0">
              <a:spAutoFit/>
            </a:bodyPr>
            <a:lstStyle/>
            <a:p>
              <a:pPr algn="ctr"/>
              <a:r>
                <a:rPr lang="en-US" sz="2400" i="1" dirty="0" smtClean="0">
                  <a:solidFill>
                    <a:srgbClr val="0432FF"/>
                  </a:solidFill>
                  <a:latin typeface="Times New Roman" charset="0"/>
                  <a:ea typeface="Times New Roman" charset="0"/>
                  <a:cs typeface="Times New Roman" charset="0"/>
                </a:rPr>
                <a:t>Fission </a:t>
              </a:r>
            </a:p>
            <a:p>
              <a:pPr algn="ctr"/>
              <a:r>
                <a:rPr lang="en-US" sz="2400" i="1" dirty="0" smtClean="0">
                  <a:solidFill>
                    <a:srgbClr val="0432FF"/>
                  </a:solidFill>
                  <a:latin typeface="Times New Roman" charset="0"/>
                  <a:ea typeface="Times New Roman" charset="0"/>
                  <a:cs typeface="Times New Roman" charset="0"/>
                </a:rPr>
                <a:t>Spectrum</a:t>
              </a:r>
            </a:p>
            <a:p>
              <a:pPr algn="ctr"/>
              <a:r>
                <a:rPr lang="en-US" sz="2400" i="1" dirty="0" smtClean="0">
                  <a:solidFill>
                    <a:srgbClr val="0432FF"/>
                  </a:solidFill>
                  <a:latin typeface="Times New Roman" charset="0"/>
                  <a:ea typeface="Times New Roman" charset="0"/>
                  <a:cs typeface="Times New Roman" charset="0"/>
                </a:rPr>
                <a:t>-0.16%</a:t>
              </a:r>
              <a:endParaRPr lang="en-US" sz="2400" i="1" dirty="0">
                <a:solidFill>
                  <a:srgbClr val="0432FF"/>
                </a:solidFill>
                <a:latin typeface="Times New Roman" charset="0"/>
                <a:ea typeface="Times New Roman" charset="0"/>
                <a:cs typeface="Times New Roman" charset="0"/>
              </a:endParaRPr>
            </a:p>
          </p:txBody>
        </p:sp>
        <p:sp>
          <p:nvSpPr>
            <p:cNvPr id="22" name="TextBox 21"/>
            <p:cNvSpPr txBox="1"/>
            <p:nvPr/>
          </p:nvSpPr>
          <p:spPr>
            <a:xfrm>
              <a:off x="7683200" y="3372254"/>
              <a:ext cx="1308371" cy="830997"/>
            </a:xfrm>
            <a:prstGeom prst="rect">
              <a:avLst/>
            </a:prstGeom>
            <a:noFill/>
          </p:spPr>
          <p:txBody>
            <a:bodyPr wrap="none" rtlCol="0">
              <a:spAutoFit/>
            </a:bodyPr>
            <a:lstStyle/>
            <a:p>
              <a:pPr algn="ctr"/>
              <a:r>
                <a:rPr lang="en-US" sz="2400" b="1" i="1" dirty="0" smtClean="0">
                  <a:solidFill>
                    <a:srgbClr val="FF0000"/>
                  </a:solidFill>
                  <a:latin typeface="Times New Roman" charset="0"/>
                  <a:ea typeface="Times New Roman" charset="0"/>
                  <a:cs typeface="Times New Roman" charset="0"/>
                </a:rPr>
                <a:t>(n,</a:t>
              </a:r>
              <a:r>
                <a:rPr lang="en-US" sz="2400" b="1" i="1" dirty="0" smtClean="0">
                  <a:solidFill>
                    <a:srgbClr val="FF0000"/>
                  </a:solidFill>
                  <a:latin typeface="Symbol" charset="2"/>
                  <a:ea typeface="Symbol" charset="2"/>
                  <a:cs typeface="Symbol" charset="2"/>
                </a:rPr>
                <a:t>g</a:t>
              </a:r>
              <a:r>
                <a:rPr lang="en-US" sz="2400" b="1" i="1" dirty="0" smtClean="0">
                  <a:solidFill>
                    <a:srgbClr val="FF0000"/>
                  </a:solidFill>
                  <a:latin typeface="Times New Roman" charset="0"/>
                  <a:ea typeface="Times New Roman" charset="0"/>
                  <a:cs typeface="Times New Roman" charset="0"/>
                </a:rPr>
                <a:t>)</a:t>
              </a:r>
            </a:p>
            <a:p>
              <a:pPr algn="ctr"/>
              <a:r>
                <a:rPr lang="en-US" sz="2400" b="1" i="1" dirty="0" smtClean="0">
                  <a:solidFill>
                    <a:srgbClr val="FF0000"/>
                  </a:solidFill>
                  <a:latin typeface="Times New Roman" charset="0"/>
                  <a:ea typeface="Times New Roman" charset="0"/>
                  <a:cs typeface="Times New Roman" charset="0"/>
                </a:rPr>
                <a:t>+0.275%</a:t>
              </a:r>
              <a:endParaRPr lang="en-US" sz="2400" b="1" i="1" dirty="0">
                <a:solidFill>
                  <a:srgbClr val="FF0000"/>
                </a:solidFill>
                <a:latin typeface="Times New Roman" charset="0"/>
                <a:ea typeface="Times New Roman" charset="0"/>
                <a:cs typeface="Times New Roman" charset="0"/>
              </a:endParaRPr>
            </a:p>
          </p:txBody>
        </p:sp>
        <p:sp>
          <p:nvSpPr>
            <p:cNvPr id="23" name="TextBox 22"/>
            <p:cNvSpPr txBox="1"/>
            <p:nvPr/>
          </p:nvSpPr>
          <p:spPr>
            <a:xfrm>
              <a:off x="7719266" y="4680164"/>
              <a:ext cx="1236237" cy="830997"/>
            </a:xfrm>
            <a:prstGeom prst="rect">
              <a:avLst/>
            </a:prstGeom>
            <a:noFill/>
          </p:spPr>
          <p:txBody>
            <a:bodyPr wrap="none" rtlCol="0">
              <a:spAutoFit/>
            </a:bodyPr>
            <a:lstStyle/>
            <a:p>
              <a:pPr algn="ctr"/>
              <a:r>
                <a:rPr lang="en-US" sz="2400" b="1" i="1" dirty="0" smtClean="0">
                  <a:solidFill>
                    <a:srgbClr val="FF0000"/>
                  </a:solidFill>
                  <a:latin typeface="Times New Roman" charset="0"/>
                  <a:ea typeface="Times New Roman" charset="0"/>
                  <a:cs typeface="Times New Roman" charset="0"/>
                </a:rPr>
                <a:t>(n,n</a:t>
              </a:r>
              <a:r>
                <a:rPr lang="en-US" sz="2400" b="1" i="1" baseline="-25000" dirty="0" smtClean="0">
                  <a:solidFill>
                    <a:srgbClr val="FF0000"/>
                  </a:solidFill>
                  <a:latin typeface="Times New Roman" charset="0"/>
                  <a:ea typeface="Times New Roman" charset="0"/>
                  <a:cs typeface="Times New Roman" charset="0"/>
                </a:rPr>
                <a:t>el</a:t>
              </a:r>
              <a:r>
                <a:rPr lang="en-US" sz="2400" b="1" i="1" dirty="0" smtClean="0">
                  <a:solidFill>
                    <a:srgbClr val="FF0000"/>
                  </a:solidFill>
                  <a:latin typeface="Times New Roman" charset="0"/>
                  <a:ea typeface="Times New Roman" charset="0"/>
                  <a:cs typeface="Times New Roman" charset="0"/>
                </a:rPr>
                <a:t>)</a:t>
              </a:r>
            </a:p>
            <a:p>
              <a:pPr algn="ctr"/>
              <a:r>
                <a:rPr lang="en-US" sz="2400" b="1" i="1" dirty="0" smtClean="0">
                  <a:solidFill>
                    <a:srgbClr val="FF0000"/>
                  </a:solidFill>
                  <a:latin typeface="Times New Roman" charset="0"/>
                  <a:ea typeface="Times New Roman" charset="0"/>
                  <a:cs typeface="Times New Roman" charset="0"/>
                </a:rPr>
                <a:t>-0.638%</a:t>
              </a:r>
              <a:endParaRPr lang="en-US" sz="2400" b="1" i="1" dirty="0">
                <a:solidFill>
                  <a:srgbClr val="FF0000"/>
                </a:solidFill>
                <a:latin typeface="Times New Roman" charset="0"/>
                <a:ea typeface="Times New Roman" charset="0"/>
                <a:cs typeface="Times New Roman" charset="0"/>
              </a:endParaRPr>
            </a:p>
          </p:txBody>
        </p:sp>
        <p:sp>
          <p:nvSpPr>
            <p:cNvPr id="24" name="TextBox 23"/>
            <p:cNvSpPr txBox="1"/>
            <p:nvPr/>
          </p:nvSpPr>
          <p:spPr>
            <a:xfrm>
              <a:off x="4210080" y="4680164"/>
              <a:ext cx="1308371" cy="830997"/>
            </a:xfrm>
            <a:prstGeom prst="rect">
              <a:avLst/>
            </a:prstGeom>
            <a:noFill/>
          </p:spPr>
          <p:txBody>
            <a:bodyPr wrap="none" rtlCol="0">
              <a:spAutoFit/>
            </a:bodyPr>
            <a:lstStyle/>
            <a:p>
              <a:pPr algn="ctr"/>
              <a:r>
                <a:rPr lang="en-US" sz="2400" b="1" i="1" dirty="0" smtClean="0">
                  <a:solidFill>
                    <a:srgbClr val="FF0000"/>
                  </a:solidFill>
                  <a:latin typeface="Times New Roman" charset="0"/>
                  <a:ea typeface="Times New Roman" charset="0"/>
                  <a:cs typeface="Times New Roman" charset="0"/>
                </a:rPr>
                <a:t>(n,n’)</a:t>
              </a:r>
            </a:p>
            <a:p>
              <a:pPr algn="ctr"/>
              <a:r>
                <a:rPr lang="en-US" sz="2400" b="1" i="1" dirty="0" smtClean="0">
                  <a:solidFill>
                    <a:srgbClr val="FF0000"/>
                  </a:solidFill>
                  <a:latin typeface="Times New Roman" charset="0"/>
                  <a:ea typeface="Times New Roman" charset="0"/>
                  <a:cs typeface="Times New Roman" charset="0"/>
                </a:rPr>
                <a:t>+0.522%</a:t>
              </a:r>
              <a:endParaRPr lang="en-US" sz="2400" b="1" i="1" dirty="0">
                <a:solidFill>
                  <a:srgbClr val="FF0000"/>
                </a:solidFill>
                <a:latin typeface="Times New Roman" charset="0"/>
                <a:ea typeface="Times New Roman" charset="0"/>
                <a:cs typeface="Times New Roman" charset="0"/>
              </a:endParaRPr>
            </a:p>
          </p:txBody>
        </p:sp>
        <p:sp>
          <p:nvSpPr>
            <p:cNvPr id="26" name="TextBox 25"/>
            <p:cNvSpPr txBox="1"/>
            <p:nvPr/>
          </p:nvSpPr>
          <p:spPr>
            <a:xfrm>
              <a:off x="6096406" y="5465000"/>
              <a:ext cx="1082349" cy="830997"/>
            </a:xfrm>
            <a:prstGeom prst="rect">
              <a:avLst/>
            </a:prstGeom>
            <a:noFill/>
          </p:spPr>
          <p:txBody>
            <a:bodyPr wrap="none" rtlCol="0">
              <a:spAutoFit/>
            </a:bodyPr>
            <a:lstStyle/>
            <a:p>
              <a:pPr algn="ctr"/>
              <a:r>
                <a:rPr lang="en-US" sz="2400" i="1" dirty="0" smtClean="0">
                  <a:solidFill>
                    <a:srgbClr val="0432FF"/>
                  </a:solidFill>
                  <a:latin typeface="Times New Roman" charset="0"/>
                  <a:ea typeface="Times New Roman" charset="0"/>
                  <a:cs typeface="Times New Roman" charset="0"/>
                </a:rPr>
                <a:t>(n,2n)</a:t>
              </a:r>
            </a:p>
            <a:p>
              <a:pPr algn="ctr"/>
              <a:r>
                <a:rPr lang="en-US" sz="2400" i="1" dirty="0" smtClean="0">
                  <a:solidFill>
                    <a:srgbClr val="0432FF"/>
                  </a:solidFill>
                  <a:latin typeface="Times New Roman" charset="0"/>
                  <a:ea typeface="Times New Roman" charset="0"/>
                  <a:cs typeface="Times New Roman" charset="0"/>
                </a:rPr>
                <a:t>-0.14%</a:t>
              </a:r>
              <a:endParaRPr lang="en-US" sz="2400" i="1" dirty="0">
                <a:solidFill>
                  <a:srgbClr val="0432FF"/>
                </a:solidFill>
                <a:latin typeface="Times New Roman" charset="0"/>
                <a:ea typeface="Times New Roman" charset="0"/>
                <a:cs typeface="Times New Roman" charset="0"/>
              </a:endParaRPr>
            </a:p>
          </p:txBody>
        </p:sp>
        <p:sp>
          <p:nvSpPr>
            <p:cNvPr id="28" name="TextBox 27"/>
            <p:cNvSpPr txBox="1"/>
            <p:nvPr/>
          </p:nvSpPr>
          <p:spPr>
            <a:xfrm>
              <a:off x="4246148" y="3372254"/>
              <a:ext cx="1236237" cy="830997"/>
            </a:xfrm>
            <a:prstGeom prst="rect">
              <a:avLst/>
            </a:prstGeom>
            <a:noFill/>
          </p:spPr>
          <p:txBody>
            <a:bodyPr wrap="none" rtlCol="0">
              <a:spAutoFit/>
            </a:bodyPr>
            <a:lstStyle/>
            <a:p>
              <a:pPr algn="ctr"/>
              <a:r>
                <a:rPr lang="en-US" sz="2400" i="1" dirty="0" smtClean="0">
                  <a:solidFill>
                    <a:srgbClr val="0432FF"/>
                  </a:solidFill>
                  <a:latin typeface="Times New Roman" charset="0"/>
                  <a:ea typeface="Times New Roman" charset="0"/>
                  <a:cs typeface="Times New Roman" charset="0"/>
                </a:rPr>
                <a:t>(n,f)</a:t>
              </a:r>
            </a:p>
            <a:p>
              <a:pPr algn="ctr"/>
              <a:r>
                <a:rPr lang="en-US" sz="2400" i="1" dirty="0" smtClean="0">
                  <a:solidFill>
                    <a:srgbClr val="0432FF"/>
                  </a:solidFill>
                  <a:latin typeface="Times New Roman" charset="0"/>
                  <a:ea typeface="Times New Roman" charset="0"/>
                  <a:cs typeface="Times New Roman" charset="0"/>
                </a:rPr>
                <a:t>-0.122%</a:t>
              </a:r>
              <a:endParaRPr lang="en-US" sz="2400" i="1" dirty="0">
                <a:solidFill>
                  <a:srgbClr val="0432FF"/>
                </a:solidFill>
                <a:latin typeface="Times New Roman" charset="0"/>
                <a:ea typeface="Times New Roman" charset="0"/>
                <a:cs typeface="Times New Roman" charset="0"/>
              </a:endParaRPr>
            </a:p>
          </p:txBody>
        </p:sp>
        <p:cxnSp>
          <p:nvCxnSpPr>
            <p:cNvPr id="10" name="Straight Arrow Connector 9"/>
            <p:cNvCxnSpPr>
              <a:stCxn id="22" idx="2"/>
              <a:endCxn id="23" idx="0"/>
            </p:cNvCxnSpPr>
            <p:nvPr/>
          </p:nvCxnSpPr>
          <p:spPr bwMode="auto">
            <a:xfrm flipH="1">
              <a:off x="8337385" y="4203251"/>
              <a:ext cx="1" cy="476913"/>
            </a:xfrm>
            <a:prstGeom prst="straightConnector1">
              <a:avLst/>
            </a:prstGeom>
            <a:solidFill>
              <a:schemeClr val="accent1"/>
            </a:solidFill>
            <a:ln w="47625" cap="flat" cmpd="sng" algn="ctr">
              <a:solidFill>
                <a:srgbClr val="6FC4C8"/>
              </a:solidFill>
              <a:prstDash val="solid"/>
              <a:round/>
              <a:headEnd type="none" w="med" len="med"/>
              <a:tailEnd type="stealth" w="lg" len="lg"/>
            </a:ln>
            <a:effectLst/>
          </p:spPr>
        </p:cxnSp>
        <p:cxnSp>
          <p:nvCxnSpPr>
            <p:cNvPr id="12" name="Curved Connector 11"/>
            <p:cNvCxnSpPr>
              <a:stCxn id="5" idx="3"/>
              <a:endCxn id="22" idx="0"/>
            </p:cNvCxnSpPr>
            <p:nvPr/>
          </p:nvCxnSpPr>
          <p:spPr bwMode="auto">
            <a:xfrm>
              <a:off x="7332642" y="3185304"/>
              <a:ext cx="1004744" cy="186950"/>
            </a:xfrm>
            <a:prstGeom prst="curvedConnector2">
              <a:avLst/>
            </a:prstGeom>
            <a:solidFill>
              <a:schemeClr val="accent1"/>
            </a:solidFill>
            <a:ln w="47625" cap="flat" cmpd="sng" algn="ctr">
              <a:solidFill>
                <a:srgbClr val="6FC4C8"/>
              </a:solidFill>
              <a:prstDash val="solid"/>
              <a:round/>
              <a:headEnd type="none" w="med" len="med"/>
              <a:tailEnd type="stealth" w="lg" len="lg"/>
            </a:ln>
            <a:effectLst/>
          </p:spPr>
        </p:cxnSp>
        <p:cxnSp>
          <p:nvCxnSpPr>
            <p:cNvPr id="36" name="Curved Connector 35"/>
            <p:cNvCxnSpPr>
              <a:stCxn id="23" idx="2"/>
              <a:endCxn id="26" idx="3"/>
            </p:cNvCxnSpPr>
            <p:nvPr/>
          </p:nvCxnSpPr>
          <p:spPr bwMode="auto">
            <a:xfrm rot="5400000">
              <a:off x="7573401" y="5116515"/>
              <a:ext cx="369338" cy="1158630"/>
            </a:xfrm>
            <a:prstGeom prst="curvedConnector2">
              <a:avLst/>
            </a:prstGeom>
            <a:solidFill>
              <a:schemeClr val="accent1"/>
            </a:solidFill>
            <a:ln w="47625" cap="flat" cmpd="sng" algn="ctr">
              <a:solidFill>
                <a:srgbClr val="6FC4C8"/>
              </a:solidFill>
              <a:prstDash val="solid"/>
              <a:round/>
              <a:headEnd type="none" w="med" len="med"/>
              <a:tailEnd type="stealth" w="lg" len="lg"/>
            </a:ln>
            <a:effectLst/>
          </p:spPr>
        </p:cxnSp>
        <p:cxnSp>
          <p:nvCxnSpPr>
            <p:cNvPr id="39" name="Curved Connector 38"/>
            <p:cNvCxnSpPr>
              <a:stCxn id="26" idx="1"/>
              <a:endCxn id="24" idx="2"/>
            </p:cNvCxnSpPr>
            <p:nvPr/>
          </p:nvCxnSpPr>
          <p:spPr bwMode="auto">
            <a:xfrm rot="10800000">
              <a:off x="4864266" y="5511161"/>
              <a:ext cx="1232140" cy="369338"/>
            </a:xfrm>
            <a:prstGeom prst="curvedConnector2">
              <a:avLst/>
            </a:prstGeom>
            <a:solidFill>
              <a:schemeClr val="accent1"/>
            </a:solidFill>
            <a:ln w="47625" cap="flat" cmpd="sng" algn="ctr">
              <a:solidFill>
                <a:srgbClr val="6FC4C8"/>
              </a:solidFill>
              <a:prstDash val="solid"/>
              <a:round/>
              <a:headEnd type="none" w="med" len="med"/>
              <a:tailEnd type="stealth" w="lg" len="lg"/>
            </a:ln>
            <a:effectLst/>
          </p:spPr>
        </p:cxnSp>
        <p:cxnSp>
          <p:nvCxnSpPr>
            <p:cNvPr id="42" name="Curved Connector 41"/>
            <p:cNvCxnSpPr>
              <a:stCxn id="28" idx="0"/>
              <a:endCxn id="5" idx="1"/>
            </p:cNvCxnSpPr>
            <p:nvPr/>
          </p:nvCxnSpPr>
          <p:spPr bwMode="auto">
            <a:xfrm rot="5400000" flipH="1" flipV="1">
              <a:off x="5309917" y="2739654"/>
              <a:ext cx="186950" cy="1078251"/>
            </a:xfrm>
            <a:prstGeom prst="curvedConnector2">
              <a:avLst/>
            </a:prstGeom>
            <a:solidFill>
              <a:schemeClr val="accent1"/>
            </a:solidFill>
            <a:ln w="47625" cap="flat" cmpd="sng" algn="ctr">
              <a:solidFill>
                <a:srgbClr val="6FC4C8"/>
              </a:solidFill>
              <a:prstDash val="solid"/>
              <a:round/>
              <a:headEnd type="none" w="med" len="med"/>
              <a:tailEnd type="stealth" w="lg" len="lg"/>
            </a:ln>
            <a:effectLst/>
          </p:spPr>
        </p:cxnSp>
        <p:cxnSp>
          <p:nvCxnSpPr>
            <p:cNvPr id="47" name="Straight Arrow Connector 46"/>
            <p:cNvCxnSpPr>
              <a:stCxn id="24" idx="0"/>
              <a:endCxn id="28" idx="2"/>
            </p:cNvCxnSpPr>
            <p:nvPr/>
          </p:nvCxnSpPr>
          <p:spPr bwMode="auto">
            <a:xfrm flipV="1">
              <a:off x="4864266" y="4203251"/>
              <a:ext cx="1" cy="476913"/>
            </a:xfrm>
            <a:prstGeom prst="straightConnector1">
              <a:avLst/>
            </a:prstGeom>
            <a:solidFill>
              <a:schemeClr val="accent1"/>
            </a:solidFill>
            <a:ln w="47625" cap="flat" cmpd="sng" algn="ctr">
              <a:solidFill>
                <a:srgbClr val="6FC4C8"/>
              </a:solidFill>
              <a:prstDash val="solid"/>
              <a:round/>
              <a:headEnd type="none" w="med" len="med"/>
              <a:tailEnd type="stealth" w="lg" len="lg"/>
            </a:ln>
            <a:effectLst/>
          </p:spPr>
        </p:cxnSp>
      </p:grpSp>
      <p:sp>
        <p:nvSpPr>
          <p:cNvPr id="68" name="TextBox 67"/>
          <p:cNvSpPr txBox="1"/>
          <p:nvPr/>
        </p:nvSpPr>
        <p:spPr>
          <a:xfrm>
            <a:off x="341949" y="5471676"/>
            <a:ext cx="8563936" cy="646331"/>
          </a:xfrm>
          <a:prstGeom prst="rect">
            <a:avLst/>
          </a:prstGeom>
          <a:solidFill>
            <a:srgbClr val="FFC000"/>
          </a:solidFill>
          <a:ln>
            <a:solidFill>
              <a:schemeClr val="tx1"/>
            </a:solidFill>
          </a:ln>
        </p:spPr>
        <p:txBody>
          <a:bodyPr wrap="square" rtlCol="0">
            <a:spAutoFit/>
          </a:bodyPr>
          <a:lstStyle/>
          <a:p>
            <a:pPr algn="ctr"/>
            <a:r>
              <a:rPr lang="en-US" dirty="0" smtClean="0">
                <a:ea typeface="Times New Roman" charset="0"/>
                <a:cs typeface="Times New Roman" charset="0"/>
              </a:rPr>
              <a:t>Data deficiencies lead to </a:t>
            </a:r>
            <a:r>
              <a:rPr lang="en-US" i="1" dirty="0" smtClean="0">
                <a:ea typeface="Times New Roman" charset="0"/>
                <a:cs typeface="Times New Roman" charset="0"/>
              </a:rPr>
              <a:t>compensating errors </a:t>
            </a:r>
            <a:r>
              <a:rPr lang="en-US" dirty="0" smtClean="0">
                <a:ea typeface="Times New Roman" charset="0"/>
                <a:cs typeface="Times New Roman" charset="0"/>
              </a:rPr>
              <a:t>that introduce unknown uncertainties into the interpretation of pre- and post-det forensics</a:t>
            </a:r>
            <a:endParaRPr lang="en-US" i="1" dirty="0">
              <a:ea typeface="Times New Roman" charset="0"/>
              <a:cs typeface="Times New Roman" charset="0"/>
            </a:endParaRPr>
          </a:p>
        </p:txBody>
      </p:sp>
      <p:sp>
        <p:nvSpPr>
          <p:cNvPr id="21" name="TextBox 20"/>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25" name="TextBox 24"/>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27" name="Slide Number Placeholder 2"/>
          <p:cNvSpPr txBox="1">
            <a:spLocks/>
          </p:cNvSpPr>
          <p:nvPr/>
        </p:nvSpPr>
        <p:spPr>
          <a:xfrm>
            <a:off x="8413750" y="6351588"/>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11</a:t>
            </a:r>
            <a:endParaRPr lang="en-US" sz="1400" dirty="0"/>
          </a:p>
        </p:txBody>
      </p:sp>
    </p:spTree>
    <p:extLst>
      <p:ext uri="{BB962C8B-B14F-4D97-AF65-F5344CB8AC3E}">
        <p14:creationId xmlns:p14="http://schemas.microsoft.com/office/powerpoint/2010/main" val="351067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238" y="1143000"/>
            <a:ext cx="8885382" cy="1995418"/>
          </a:xfrm>
          <a:prstGeom prst="rect">
            <a:avLst/>
          </a:prstGeom>
          <a:noFill/>
        </p:spPr>
        <p:txBody>
          <a:bodyPr wrap="square" rtlCol="0">
            <a:spAutoFit/>
          </a:bodyPr>
          <a:lstStyle/>
          <a:p>
            <a:pPr marL="171450" lvl="0" indent="-171450">
              <a:spcAft>
                <a:spcPts val="1400"/>
              </a:spcAft>
              <a:buFont typeface="Arial" panose="020B0604020202020204" pitchFamily="34" charset="0"/>
              <a:buChar char="•"/>
            </a:pPr>
            <a:r>
              <a:rPr lang="en-US" sz="1600" dirty="0" smtClean="0"/>
              <a:t>In </a:t>
            </a:r>
            <a:r>
              <a:rPr lang="en-US" sz="1600" dirty="0"/>
              <a:t>2017, working with the USNDP and the NNDC, NP and other interested federal offices initiated a pilot program of nuclear data experiments under a Nuclear Data Interagency Working Group (NDIAWG), with the goal of extracting high priority nuclear data of great importance to applications or to research that might otherwise not be addressed in the course of existing research programs.  This program stipulates that the experiments supported have participation from the USNDP, so the results will be transferred to NNDC databases in a timely manner. </a:t>
            </a:r>
            <a:endParaRPr lang="en-US" sz="1600" dirty="0" smtClean="0"/>
          </a:p>
          <a:p>
            <a:pPr marL="171450" lvl="0" indent="-171450">
              <a:spcAft>
                <a:spcPts val="1400"/>
              </a:spcAft>
              <a:buFont typeface="Arial" panose="020B0604020202020204" pitchFamily="34" charset="0"/>
              <a:buChar char="•"/>
            </a:pPr>
            <a:endParaRPr lang="en-US" sz="1600" dirty="0"/>
          </a:p>
        </p:txBody>
      </p:sp>
      <p:sp>
        <p:nvSpPr>
          <p:cNvPr id="5" name="Title 1"/>
          <p:cNvSpPr>
            <a:spLocks noGrp="1"/>
          </p:cNvSpPr>
          <p:nvPr>
            <p:ph type="title"/>
          </p:nvPr>
        </p:nvSpPr>
        <p:spPr>
          <a:xfrm>
            <a:off x="-129309" y="116958"/>
            <a:ext cx="9144000" cy="642156"/>
          </a:xfrm>
        </p:spPr>
        <p:txBody>
          <a:bodyPr/>
          <a:lstStyle/>
          <a:p>
            <a:r>
              <a:rPr lang="en-US" dirty="0" smtClean="0"/>
              <a:t> NP/NDIWG Experimental </a:t>
            </a:r>
            <a:r>
              <a:rPr lang="en-US" dirty="0"/>
              <a:t>Research Program</a:t>
            </a:r>
            <a:endParaRPr lang="en-US" dirty="0">
              <a:latin typeface="+mn-lt"/>
            </a:endParaRPr>
          </a:p>
        </p:txBody>
      </p:sp>
      <p:sp>
        <p:nvSpPr>
          <p:cNvPr id="6" name="TextBox 5"/>
          <p:cNvSpPr txBox="1"/>
          <p:nvPr/>
        </p:nvSpPr>
        <p:spPr>
          <a:xfrm>
            <a:off x="113408" y="3276600"/>
            <a:ext cx="8901283" cy="2277547"/>
          </a:xfrm>
          <a:prstGeom prst="rect">
            <a:avLst/>
          </a:prstGeom>
          <a:noFill/>
        </p:spPr>
        <p:txBody>
          <a:bodyPr wrap="none" rtlCol="0">
            <a:spAutoFit/>
          </a:bodyPr>
          <a:lstStyle/>
          <a:p>
            <a:r>
              <a:rPr lang="en-US" sz="1400" dirty="0" smtClean="0"/>
              <a:t>NP Projects funded </a:t>
            </a:r>
            <a:r>
              <a:rPr lang="en-US" sz="1400" dirty="0"/>
              <a:t>under the </a:t>
            </a:r>
            <a:r>
              <a:rPr lang="en-US" sz="1400" dirty="0" smtClean="0"/>
              <a:t>first Nuclear </a:t>
            </a:r>
            <a:r>
              <a:rPr lang="en-US" sz="1400" dirty="0"/>
              <a:t>Data Experiment </a:t>
            </a:r>
            <a:r>
              <a:rPr lang="en-US" sz="1400" dirty="0" smtClean="0"/>
              <a:t>Funding Opportunity Announcement (</a:t>
            </a:r>
            <a:r>
              <a:rPr lang="en-US" sz="1400" b="1" dirty="0" smtClean="0">
                <a:solidFill>
                  <a:srgbClr val="FF0000"/>
                </a:solidFill>
              </a:rPr>
              <a:t>FOA</a:t>
            </a:r>
            <a:r>
              <a:rPr lang="en-US" sz="1400" dirty="0" smtClean="0"/>
              <a:t>), </a:t>
            </a:r>
            <a:r>
              <a:rPr lang="en-US" sz="1400" dirty="0"/>
              <a:t>LAB 17-1763:</a:t>
            </a:r>
          </a:p>
          <a:p>
            <a:r>
              <a:rPr lang="en-US" sz="1400" b="1" dirty="0"/>
              <a:t> </a:t>
            </a:r>
            <a:endParaRPr lang="en-US" sz="1400" dirty="0"/>
          </a:p>
          <a:p>
            <a:r>
              <a:rPr lang="en-US" sz="1400" b="1" dirty="0"/>
              <a:t>1. Title:  Improving the Nuclear Data on Fission Product Decays at CARIBU</a:t>
            </a:r>
            <a:endParaRPr lang="en-US" sz="1400" dirty="0"/>
          </a:p>
          <a:p>
            <a:r>
              <a:rPr lang="en-US" sz="1400" b="1" dirty="0"/>
              <a:t>    PI: Savard, Guy (</a:t>
            </a:r>
            <a:r>
              <a:rPr lang="en-US" sz="1400" b="1" dirty="0" smtClean="0"/>
              <a:t>ANL); </a:t>
            </a:r>
            <a:r>
              <a:rPr lang="en-US" sz="1400" dirty="0"/>
              <a:t>  </a:t>
            </a:r>
            <a:r>
              <a:rPr lang="en-US" sz="1400" dirty="0" smtClean="0"/>
              <a:t>Start </a:t>
            </a:r>
            <a:r>
              <a:rPr lang="en-US" sz="1400" dirty="0"/>
              <a:t>date </a:t>
            </a:r>
            <a:r>
              <a:rPr lang="en-US" sz="1400" dirty="0" smtClean="0"/>
              <a:t>10/15/2017, Funding</a:t>
            </a:r>
            <a:r>
              <a:rPr lang="en-US" sz="1400" dirty="0"/>
              <a:t>: NA-22 and NP</a:t>
            </a:r>
          </a:p>
          <a:p>
            <a:r>
              <a:rPr lang="en-US" sz="1400" b="1" dirty="0"/>
              <a:t> </a:t>
            </a:r>
          </a:p>
          <a:p>
            <a:r>
              <a:rPr lang="en-US" sz="1400" b="1" dirty="0"/>
              <a:t>2. Title:  Novel Approach for Improving Antineutrino Spectral Predictions for Nonproliferation Applications</a:t>
            </a:r>
          </a:p>
          <a:p>
            <a:r>
              <a:rPr lang="en-US" sz="1400" b="1" dirty="0"/>
              <a:t>    PI: </a:t>
            </a:r>
            <a:r>
              <a:rPr lang="en-US" sz="1400" b="1" dirty="0" err="1"/>
              <a:t>Kondev</a:t>
            </a:r>
            <a:r>
              <a:rPr lang="en-US" sz="1400" b="1" dirty="0"/>
              <a:t>, Filip (ANL</a:t>
            </a:r>
            <a:r>
              <a:rPr lang="en-US" sz="1400" b="1" dirty="0" smtClean="0"/>
              <a:t>)</a:t>
            </a:r>
            <a:r>
              <a:rPr lang="en-US" sz="1400" dirty="0"/>
              <a:t>;</a:t>
            </a:r>
            <a:r>
              <a:rPr lang="en-US" sz="1400" dirty="0" smtClean="0"/>
              <a:t> </a:t>
            </a:r>
            <a:r>
              <a:rPr lang="en-US" sz="1400" dirty="0"/>
              <a:t>Start date </a:t>
            </a:r>
            <a:r>
              <a:rPr lang="en-US" sz="1400" dirty="0" smtClean="0"/>
              <a:t>11/01/2017, Funding</a:t>
            </a:r>
            <a:r>
              <a:rPr lang="en-US" sz="1400" dirty="0"/>
              <a:t>: NA-22 and </a:t>
            </a:r>
            <a:r>
              <a:rPr lang="en-US" sz="1400" dirty="0" smtClean="0"/>
              <a:t>NP</a:t>
            </a:r>
          </a:p>
          <a:p>
            <a:endParaRPr lang="en-US" sz="1400" dirty="0" smtClean="0"/>
          </a:p>
          <a:p>
            <a:r>
              <a:rPr lang="en-US" sz="1400" b="1" dirty="0" smtClean="0"/>
              <a:t>3. Title:</a:t>
            </a:r>
            <a:r>
              <a:rPr lang="en-US" sz="1400" b="1" dirty="0"/>
              <a:t> </a:t>
            </a:r>
            <a:r>
              <a:rPr lang="en-US" sz="1400" b="1" dirty="0" smtClean="0"/>
              <a:t>238U(p,xn</a:t>
            </a:r>
            <a:r>
              <a:rPr lang="en-US" sz="1400" b="1" dirty="0"/>
              <a:t>) and 235U(</a:t>
            </a:r>
            <a:r>
              <a:rPr lang="en-US" sz="1400" b="1" dirty="0" err="1"/>
              <a:t>d,xn</a:t>
            </a:r>
            <a:r>
              <a:rPr lang="en-US" sz="1400" b="1" dirty="0"/>
              <a:t>) 235-237Np Nuclear Reaction Cross Sections Relevant to the Production of </a:t>
            </a:r>
            <a:r>
              <a:rPr lang="en-US" sz="1400" b="1" dirty="0" smtClean="0"/>
              <a:t>236gNp</a:t>
            </a:r>
          </a:p>
          <a:p>
            <a:r>
              <a:rPr lang="en-US" sz="1400" b="1" dirty="0" smtClean="0"/>
              <a:t>    PI: Fassbender, Michael (LANL); </a:t>
            </a:r>
            <a:r>
              <a:rPr lang="en-US" sz="1400" dirty="0"/>
              <a:t> </a:t>
            </a:r>
            <a:r>
              <a:rPr lang="en-US" sz="1400" dirty="0" smtClean="0"/>
              <a:t>Start date 4/01/2018,  Funding DOE NP and DOE NP IP </a:t>
            </a:r>
            <a:endParaRPr lang="en-US" sz="1400" dirty="0"/>
          </a:p>
        </p:txBody>
      </p:sp>
      <p:sp>
        <p:nvSpPr>
          <p:cNvPr id="8" name="TextBox 7"/>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9" name="TextBox 8"/>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7" name="Slide Number Placeholder 2"/>
          <p:cNvSpPr>
            <a:spLocks noGrp="1"/>
          </p:cNvSpPr>
          <p:nvPr>
            <p:ph type="sldNum" sz="quarter" idx="4294967295"/>
          </p:nvPr>
        </p:nvSpPr>
        <p:spPr>
          <a:xfrm>
            <a:off x="8413750" y="6351588"/>
            <a:ext cx="381000" cy="365125"/>
          </a:xfrm>
          <a:prstGeom prst="rect">
            <a:avLst/>
          </a:prstGeom>
        </p:spPr>
        <p:txBody>
          <a:bodyPr/>
          <a:lstStyle/>
          <a:p>
            <a:pPr>
              <a:defRPr/>
            </a:pPr>
            <a:r>
              <a:rPr lang="en-US" sz="1400" dirty="0" smtClean="0"/>
              <a:t>12</a:t>
            </a:r>
            <a:endParaRPr lang="en-US" sz="1400" dirty="0"/>
          </a:p>
        </p:txBody>
      </p:sp>
    </p:spTree>
    <p:extLst>
      <p:ext uri="{BB962C8B-B14F-4D97-AF65-F5344CB8AC3E}">
        <p14:creationId xmlns:p14="http://schemas.microsoft.com/office/powerpoint/2010/main" val="625245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061" y="838200"/>
            <a:ext cx="8945880" cy="5309146"/>
          </a:xfrm>
          <a:prstGeom prst="rect">
            <a:avLst/>
          </a:prstGeom>
          <a:noFill/>
        </p:spPr>
        <p:txBody>
          <a:bodyPr wrap="square" rtlCol="0">
            <a:spAutoFit/>
          </a:bodyPr>
          <a:lstStyle/>
          <a:p>
            <a:pPr>
              <a:spcAft>
                <a:spcPts val="450"/>
              </a:spcAft>
            </a:pPr>
            <a:r>
              <a:rPr lang="en-US" sz="1200" b="1" u="sng" dirty="0"/>
              <a:t>Awards made under NDIAWG FOA: LAB 18-1903</a:t>
            </a:r>
            <a:endParaRPr lang="en-US" sz="1200" dirty="0"/>
          </a:p>
          <a:p>
            <a:pPr>
              <a:spcAft>
                <a:spcPts val="450"/>
              </a:spcAft>
            </a:pPr>
            <a:endParaRPr lang="en-US" sz="1200" dirty="0"/>
          </a:p>
          <a:p>
            <a:pPr>
              <a:spcAft>
                <a:spcPts val="450"/>
              </a:spcAft>
            </a:pPr>
            <a:r>
              <a:rPr lang="en-US" sz="1200" b="1" u="sng" dirty="0"/>
              <a:t>NNSA Awards:</a:t>
            </a:r>
            <a:endParaRPr lang="en-US" sz="1200" dirty="0"/>
          </a:p>
          <a:p>
            <a:pPr>
              <a:spcAft>
                <a:spcPts val="450"/>
              </a:spcAft>
            </a:pPr>
            <a:r>
              <a:rPr lang="en-US" sz="1200" dirty="0"/>
              <a:t>“Integral Measurements of Independent and Cumulative Fission Product Yields Supporting Nuclear Forensics and Other Applications”, </a:t>
            </a:r>
            <a:r>
              <a:rPr lang="en-US" sz="1200" dirty="0" err="1"/>
              <a:t>Bregeweg</a:t>
            </a:r>
            <a:r>
              <a:rPr lang="en-US" sz="1200" dirty="0"/>
              <a:t>, et al., 4 years, $2,986,000.</a:t>
            </a:r>
          </a:p>
          <a:p>
            <a:pPr>
              <a:spcAft>
                <a:spcPts val="450"/>
              </a:spcAft>
            </a:pPr>
            <a:r>
              <a:rPr lang="en-US" sz="1200" dirty="0"/>
              <a:t>“Evaluation of Energy Dependent Fission Product Yields”, Kawano et al., 5 years, $4,000,000.</a:t>
            </a:r>
          </a:p>
          <a:p>
            <a:pPr>
              <a:spcAft>
                <a:spcPts val="450"/>
              </a:spcAft>
            </a:pPr>
            <a:r>
              <a:rPr lang="en-US" sz="1200" dirty="0"/>
              <a:t>“Energy Dependent Fission Product Yields”, </a:t>
            </a:r>
            <a:r>
              <a:rPr lang="en-US" sz="1200" dirty="0" err="1"/>
              <a:t>Tonchev</a:t>
            </a:r>
            <a:r>
              <a:rPr lang="en-US" sz="1200" dirty="0"/>
              <a:t> et al, 3 years, $3,295,000.</a:t>
            </a:r>
          </a:p>
          <a:p>
            <a:pPr>
              <a:spcAft>
                <a:spcPts val="450"/>
              </a:spcAft>
            </a:pPr>
            <a:r>
              <a:rPr lang="en-US" sz="1200" dirty="0"/>
              <a:t>“Measurements of Independent Fission Product Yields”, Duke et al, 3 years, $3,369,000.</a:t>
            </a:r>
          </a:p>
          <a:p>
            <a:pPr>
              <a:spcAft>
                <a:spcPts val="450"/>
              </a:spcAft>
            </a:pPr>
            <a:r>
              <a:rPr lang="en-US" sz="1200" b="1" dirty="0"/>
              <a:t>“</a:t>
            </a:r>
            <a:r>
              <a:rPr lang="en-US" sz="1200" dirty="0"/>
              <a:t>Independent fission product yields from 0.5 to 20 MeV”, Mosby et al., 3 years, $1,500,000.</a:t>
            </a:r>
          </a:p>
          <a:p>
            <a:pPr>
              <a:spcAft>
                <a:spcPts val="450"/>
              </a:spcAft>
            </a:pPr>
            <a:r>
              <a:rPr lang="en-US" sz="1200" dirty="0"/>
              <a:t>Total of NNSA Awards:  $15,150,000.</a:t>
            </a:r>
          </a:p>
          <a:p>
            <a:pPr>
              <a:spcAft>
                <a:spcPts val="450"/>
              </a:spcAft>
            </a:pPr>
            <a:r>
              <a:rPr lang="en-US" sz="1200" b="1" dirty="0"/>
              <a:t> </a:t>
            </a:r>
            <a:endParaRPr lang="en-US" sz="1200" dirty="0"/>
          </a:p>
          <a:p>
            <a:pPr>
              <a:spcAft>
                <a:spcPts val="450"/>
              </a:spcAft>
            </a:pPr>
            <a:r>
              <a:rPr lang="en-US" sz="1200" b="1" u="sng" dirty="0"/>
              <a:t>NP Awards:</a:t>
            </a:r>
            <a:endParaRPr lang="en-US" sz="1200" dirty="0"/>
          </a:p>
          <a:p>
            <a:pPr>
              <a:spcAft>
                <a:spcPts val="450"/>
              </a:spcAft>
            </a:pPr>
            <a:r>
              <a:rPr lang="en-US" sz="1200" u="sng" dirty="0"/>
              <a:t>“</a:t>
            </a:r>
            <a:r>
              <a:rPr lang="en-US" sz="1200" dirty="0"/>
              <a:t>State-of-the-art Gamma-ray Spectroscopy to Enhance the ENSDF Database for Use in Medical Isotope Science”, </a:t>
            </a:r>
            <a:r>
              <a:rPr lang="en-US" sz="1200" dirty="0" err="1"/>
              <a:t>McCutchan</a:t>
            </a:r>
            <a:r>
              <a:rPr lang="en-US" sz="1200" dirty="0"/>
              <a:t> et al., 3 years, $546,000.</a:t>
            </a:r>
          </a:p>
          <a:p>
            <a:pPr>
              <a:spcAft>
                <a:spcPts val="450"/>
              </a:spcAft>
            </a:pPr>
            <a:r>
              <a:rPr lang="en-US" sz="1200" u="sng" dirty="0"/>
              <a:t>“</a:t>
            </a:r>
            <a:r>
              <a:rPr lang="en-US" sz="1200" dirty="0"/>
              <a:t>Beta-strength function, reactor decay heat, and anti-neutrino properties from total absorption spectroscopy of fission fragments”, </a:t>
            </a:r>
            <a:r>
              <a:rPr lang="en-US" sz="1200" dirty="0" err="1"/>
              <a:t>Rykaczewski</a:t>
            </a:r>
            <a:r>
              <a:rPr lang="en-US" sz="1200" dirty="0"/>
              <a:t> et al., 3 years, $1,371,000.</a:t>
            </a:r>
          </a:p>
          <a:p>
            <a:pPr>
              <a:spcAft>
                <a:spcPts val="450"/>
              </a:spcAft>
            </a:pPr>
            <a:r>
              <a:rPr lang="en-US" sz="1200" dirty="0"/>
              <a:t>Total of NP Awards:  $1,917,000.</a:t>
            </a:r>
          </a:p>
          <a:p>
            <a:pPr>
              <a:spcAft>
                <a:spcPts val="450"/>
              </a:spcAft>
            </a:pPr>
            <a:r>
              <a:rPr lang="en-US" sz="1200" dirty="0"/>
              <a:t> </a:t>
            </a:r>
          </a:p>
          <a:p>
            <a:pPr>
              <a:spcAft>
                <a:spcPts val="450"/>
              </a:spcAft>
            </a:pPr>
            <a:r>
              <a:rPr lang="en-US" sz="1200" b="1" u="sng" dirty="0"/>
              <a:t>NP-NE Awards:</a:t>
            </a:r>
            <a:endParaRPr lang="en-US" sz="1200" dirty="0"/>
          </a:p>
          <a:p>
            <a:pPr>
              <a:spcAft>
                <a:spcPts val="450"/>
              </a:spcAft>
            </a:pPr>
            <a:r>
              <a:rPr lang="en-US" sz="1200" dirty="0"/>
              <a:t>“Improving the double-differential 238U(</a:t>
            </a:r>
            <a:r>
              <a:rPr lang="en-US" sz="1200" dirty="0" err="1"/>
              <a:t>n,n’g</a:t>
            </a:r>
            <a:r>
              <a:rPr lang="en-US" sz="1200" dirty="0"/>
              <a:t>) cross section using neutron-gamma coincidences”, Bernstein et al., 2 years, $900,000.</a:t>
            </a:r>
          </a:p>
          <a:p>
            <a:pPr>
              <a:spcAft>
                <a:spcPts val="450"/>
              </a:spcAft>
            </a:pPr>
            <a:r>
              <a:rPr lang="en-US" sz="1200" dirty="0"/>
              <a:t> </a:t>
            </a:r>
          </a:p>
          <a:p>
            <a:pPr>
              <a:spcAft>
                <a:spcPts val="450"/>
              </a:spcAft>
            </a:pPr>
            <a:r>
              <a:rPr lang="en-US" sz="1200" dirty="0"/>
              <a:t>Total of NP-NE Awards:  $900,000.</a:t>
            </a:r>
          </a:p>
        </p:txBody>
      </p:sp>
      <p:sp>
        <p:nvSpPr>
          <p:cNvPr id="4" name="Title 1"/>
          <p:cNvSpPr txBox="1">
            <a:spLocks/>
          </p:cNvSpPr>
          <p:nvPr/>
        </p:nvSpPr>
        <p:spPr>
          <a:xfrm>
            <a:off x="-45720" y="73152"/>
            <a:ext cx="9144000" cy="762000"/>
          </a:xfrm>
          <a:prstGeom prst="rect">
            <a:avLst/>
          </a:prstGeom>
        </p:spPr>
        <p:txBody>
          <a:bodyPr/>
          <a:lstStyle>
            <a:lvl1pPr algn="ctr" rtl="0" eaLnBrk="0" fontAlgn="base" hangingPunct="0">
              <a:spcBef>
                <a:spcPct val="0"/>
              </a:spcBef>
              <a:spcAft>
                <a:spcPct val="0"/>
              </a:spcAft>
              <a:defRPr sz="32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endParaRPr lang="en-US" dirty="0"/>
          </a:p>
        </p:txBody>
      </p:sp>
      <p:sp>
        <p:nvSpPr>
          <p:cNvPr id="6" name="Oval 5"/>
          <p:cNvSpPr/>
          <p:nvPr/>
        </p:nvSpPr>
        <p:spPr>
          <a:xfrm>
            <a:off x="1600200" y="29718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7" name="Oval 6"/>
          <p:cNvSpPr/>
          <p:nvPr/>
        </p:nvSpPr>
        <p:spPr>
          <a:xfrm>
            <a:off x="1447800" y="4559573"/>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8" name="Oval 7"/>
          <p:cNvSpPr/>
          <p:nvPr/>
        </p:nvSpPr>
        <p:spPr>
          <a:xfrm>
            <a:off x="1676400" y="5766346"/>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9" name="TextBox 8"/>
          <p:cNvSpPr txBox="1"/>
          <p:nvPr/>
        </p:nvSpPr>
        <p:spPr>
          <a:xfrm>
            <a:off x="6629400" y="6439714"/>
            <a:ext cx="1410130"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10" name="Slide Number Placeholder 9"/>
          <p:cNvSpPr>
            <a:spLocks noGrp="1"/>
          </p:cNvSpPr>
          <p:nvPr>
            <p:ph type="sldNum" sz="quarter" idx="12"/>
          </p:nvPr>
        </p:nvSpPr>
        <p:spPr/>
        <p:txBody>
          <a:bodyPr/>
          <a:lstStyle/>
          <a:p>
            <a:fld id="{C41CDF2F-2992-49F5-851E-49BED00DA010}" type="slidenum">
              <a:rPr lang="en-US" smtClean="0"/>
              <a:t>13</a:t>
            </a:fld>
            <a:endParaRPr lang="en-US"/>
          </a:p>
        </p:txBody>
      </p:sp>
      <p:sp>
        <p:nvSpPr>
          <p:cNvPr id="11" name="TextBox 10"/>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5" name="TextBox 4"/>
          <p:cNvSpPr txBox="1"/>
          <p:nvPr/>
        </p:nvSpPr>
        <p:spPr>
          <a:xfrm>
            <a:off x="762000" y="92450"/>
            <a:ext cx="8238762" cy="523220"/>
          </a:xfrm>
          <a:prstGeom prst="rect">
            <a:avLst/>
          </a:prstGeom>
          <a:noFill/>
        </p:spPr>
        <p:txBody>
          <a:bodyPr wrap="square" rtlCol="0">
            <a:spAutoFit/>
          </a:bodyPr>
          <a:lstStyle/>
          <a:p>
            <a:r>
              <a:rPr lang="en-US" sz="2800" dirty="0" smtClean="0"/>
              <a:t>NDIAWG FY19 Experimental Measurement Awards</a:t>
            </a:r>
            <a:endParaRPr lang="en-US" sz="2800" dirty="0"/>
          </a:p>
        </p:txBody>
      </p:sp>
    </p:spTree>
    <p:extLst>
      <p:ext uri="{BB962C8B-B14F-4D97-AF65-F5344CB8AC3E}">
        <p14:creationId xmlns:p14="http://schemas.microsoft.com/office/powerpoint/2010/main" val="1013572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762000"/>
          </a:xfrm>
        </p:spPr>
        <p:txBody>
          <a:bodyPr/>
          <a:lstStyle/>
          <a:p>
            <a:r>
              <a:rPr lang="en-US" dirty="0" smtClean="0"/>
              <a:t>A Third Nuclear Data FOA</a:t>
            </a:r>
            <a:endParaRPr lang="en-US" dirty="0"/>
          </a:p>
        </p:txBody>
      </p:sp>
      <p:sp>
        <p:nvSpPr>
          <p:cNvPr id="3" name="Slide Number Placeholder 2"/>
          <p:cNvSpPr>
            <a:spLocks noGrp="1"/>
          </p:cNvSpPr>
          <p:nvPr>
            <p:ph type="sldNum" sz="quarter" idx="11"/>
          </p:nvPr>
        </p:nvSpPr>
        <p:spPr/>
        <p:txBody>
          <a:bodyPr/>
          <a:lstStyle/>
          <a:p>
            <a:pPr>
              <a:defRPr/>
            </a:pPr>
            <a:fld id="{1F8A97BA-DB9B-4291-87AE-AF89EA7F18B7}" type="slidenum">
              <a:rPr lang="en-US" smtClean="0"/>
              <a:pPr>
                <a:defRPr/>
              </a:pPr>
              <a:t>14</a:t>
            </a:fld>
            <a:endParaRPr lang="en-US" dirty="0"/>
          </a:p>
        </p:txBody>
      </p:sp>
      <p:sp>
        <p:nvSpPr>
          <p:cNvPr id="4" name="TextBox 3"/>
          <p:cNvSpPr txBox="1"/>
          <p:nvPr/>
        </p:nvSpPr>
        <p:spPr>
          <a:xfrm>
            <a:off x="76200" y="694893"/>
            <a:ext cx="8915400" cy="5632311"/>
          </a:xfrm>
          <a:prstGeom prst="rect">
            <a:avLst/>
          </a:prstGeom>
          <a:noFill/>
        </p:spPr>
        <p:txBody>
          <a:bodyPr wrap="square" rtlCol="0">
            <a:spAutoFit/>
          </a:bodyPr>
          <a:lstStyle/>
          <a:p>
            <a:r>
              <a:rPr lang="en-US" sz="2000" dirty="0" smtClean="0"/>
              <a:t>The Nuclear Data Interagency Working Group (NDIAWG) met last Friday (1/18/2019)</a:t>
            </a:r>
          </a:p>
          <a:p>
            <a:r>
              <a:rPr lang="en-US" sz="2000" dirty="0" smtClean="0"/>
              <a:t>NP, BES, ASCR, NA22, NA113, NA221, NA241, NA83, NE, DTRA, DOE Isotope Program,...</a:t>
            </a:r>
          </a:p>
          <a:p>
            <a:endParaRPr lang="en-US" sz="2000" dirty="0"/>
          </a:p>
          <a:p>
            <a:r>
              <a:rPr lang="en-US" sz="2000" dirty="0" smtClean="0"/>
              <a:t>The discussion indicated the collective experience with the NDIAWG and the FOA had been positive thus far and there was broad support for a new FOA similar to the previous calls, albeit with some details for some agencies to be worked out. Some agencies may also have their own targeted opportunities.</a:t>
            </a:r>
          </a:p>
          <a:p>
            <a:endParaRPr lang="en-US" sz="2000" dirty="0"/>
          </a:p>
          <a:p>
            <a:r>
              <a:rPr lang="en-US" sz="2000" dirty="0" smtClean="0"/>
              <a:t>NP and NA22 (Frederik </a:t>
            </a:r>
            <a:r>
              <a:rPr lang="en-US" sz="2000" dirty="0" err="1" smtClean="0"/>
              <a:t>Tovesson</a:t>
            </a:r>
            <a:r>
              <a:rPr lang="en-US" sz="2000" dirty="0" smtClean="0"/>
              <a:t>) have been spearheading the preparation of new language for a new Lab-call</a:t>
            </a:r>
          </a:p>
          <a:p>
            <a:endParaRPr lang="en-US" sz="2000" dirty="0"/>
          </a:p>
          <a:p>
            <a:r>
              <a:rPr lang="en-US" sz="2000" dirty="0" smtClean="0"/>
              <a:t>The plan is to put out the FOA’s in 2-3 months, with decisions made in FY2019 for funding in FY2020. </a:t>
            </a:r>
          </a:p>
          <a:p>
            <a:endParaRPr lang="en-US" sz="2000" dirty="0"/>
          </a:p>
          <a:p>
            <a:r>
              <a:rPr lang="en-US" sz="2000" dirty="0" smtClean="0"/>
              <a:t>T. Hallman has briefed the Under </a:t>
            </a:r>
            <a:r>
              <a:rPr lang="en-US" sz="2000" dirty="0"/>
              <a:t>S</a:t>
            </a:r>
            <a:r>
              <a:rPr lang="en-US" sz="2000" dirty="0" smtClean="0"/>
              <a:t>ecretary for Science, Paul </a:t>
            </a:r>
            <a:r>
              <a:rPr lang="en-US" sz="2000" dirty="0" err="1" smtClean="0"/>
              <a:t>Dabbar</a:t>
            </a:r>
            <a:r>
              <a:rPr lang="en-US" sz="2000" dirty="0" smtClean="0"/>
              <a:t>, on plans for a Lab all and potentially a University FOA as well. If you are interested in a University call, you should express that interest. </a:t>
            </a:r>
            <a:endParaRPr lang="en-US" sz="2000" dirty="0"/>
          </a:p>
        </p:txBody>
      </p:sp>
    </p:spTree>
    <p:extLst>
      <p:ext uri="{BB962C8B-B14F-4D97-AF65-F5344CB8AC3E}">
        <p14:creationId xmlns:p14="http://schemas.microsoft.com/office/powerpoint/2010/main" val="2613189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762000"/>
          </a:xfrm>
        </p:spPr>
        <p:txBody>
          <a:bodyPr/>
          <a:lstStyle/>
          <a:p>
            <a:r>
              <a:rPr lang="en-US" dirty="0" smtClean="0"/>
              <a:t>Outlook</a:t>
            </a:r>
            <a:endParaRPr lang="en-US" dirty="0"/>
          </a:p>
        </p:txBody>
      </p:sp>
      <p:sp>
        <p:nvSpPr>
          <p:cNvPr id="3" name="TextBox 2"/>
          <p:cNvSpPr txBox="1"/>
          <p:nvPr/>
        </p:nvSpPr>
        <p:spPr>
          <a:xfrm>
            <a:off x="159760" y="917575"/>
            <a:ext cx="8658225" cy="5355312"/>
          </a:xfrm>
          <a:prstGeom prst="rect">
            <a:avLst/>
          </a:prstGeom>
          <a:noFill/>
        </p:spPr>
        <p:txBody>
          <a:bodyPr wrap="square" rtlCol="0">
            <a:spAutoFit/>
          </a:bodyPr>
          <a:lstStyle/>
          <a:p>
            <a:r>
              <a:rPr lang="en-US" dirty="0" smtClean="0"/>
              <a:t>For a broad spectrum of very important pursuits spanning the range from basic research to National Defense, </a:t>
            </a:r>
            <a:r>
              <a:rPr lang="en-US" dirty="0"/>
              <a:t>having reliable nuclear data that are </a:t>
            </a:r>
            <a:r>
              <a:rPr lang="en-US" dirty="0" smtClean="0"/>
              <a:t>both comprehensive and correct </a:t>
            </a:r>
            <a:r>
              <a:rPr lang="en-US" dirty="0"/>
              <a:t>in key areas is a very high </a:t>
            </a:r>
            <a:r>
              <a:rPr lang="en-US" dirty="0" smtClean="0"/>
              <a:t>priority. Without such, compromised decision making can lead to wasted resources, incorrect conclusions, and national security risks. </a:t>
            </a:r>
          </a:p>
          <a:p>
            <a:endParaRPr lang="en-US" dirty="0"/>
          </a:p>
          <a:p>
            <a:r>
              <a:rPr lang="en-US" dirty="0" smtClean="0"/>
              <a:t>Currently</a:t>
            </a:r>
            <a:r>
              <a:rPr lang="en-US" dirty="0"/>
              <a:t>, despite valiant efforts over decades, </a:t>
            </a:r>
            <a:r>
              <a:rPr lang="en-US" dirty="0" smtClean="0"/>
              <a:t>some nuclear </a:t>
            </a:r>
            <a:r>
              <a:rPr lang="en-US" dirty="0"/>
              <a:t>data compilations have significant and </a:t>
            </a:r>
            <a:r>
              <a:rPr lang="en-US" dirty="0" smtClean="0"/>
              <a:t>in some cases dangerous </a:t>
            </a:r>
            <a:r>
              <a:rPr lang="en-US" dirty="0"/>
              <a:t>gaps where </a:t>
            </a:r>
            <a:r>
              <a:rPr lang="en-US" dirty="0" smtClean="0"/>
              <a:t>reliable data do not exist.</a:t>
            </a:r>
          </a:p>
          <a:p>
            <a:endParaRPr lang="en-US" dirty="0"/>
          </a:p>
          <a:p>
            <a:r>
              <a:rPr lang="en-US" dirty="0" smtClean="0"/>
              <a:t>DOE NP and its Interagency partners, including NA-22, put out coordinated lab-only solicitations in FY2017 and FY 2018 to field a pilot experimental program to begin to opportunistically address some of these issues.</a:t>
            </a:r>
          </a:p>
          <a:p>
            <a:endParaRPr lang="en-US" dirty="0"/>
          </a:p>
          <a:p>
            <a:r>
              <a:rPr lang="en-US" dirty="0" smtClean="0"/>
              <a:t>In FY2019 the intention is to put out a coordinated lab (and possibly university) FOA call targeting the same type of research. (For more information, use Nuclear Physics points of contact Tim Hallman/Frederik Tovesson).</a:t>
            </a:r>
          </a:p>
          <a:p>
            <a:endParaRPr lang="en-US" dirty="0"/>
          </a:p>
          <a:p>
            <a:r>
              <a:rPr lang="en-US" dirty="0" smtClean="0"/>
              <a:t>DOE NP and NA-22 very much hope and look forward to being joined on this FOA by an expanded list of partners within and outside of SC who will consider making awards in this very important work.</a:t>
            </a:r>
            <a:endParaRPr lang="en-US" dirty="0"/>
          </a:p>
        </p:txBody>
      </p:sp>
      <p:sp>
        <p:nvSpPr>
          <p:cNvPr id="5" name="TextBox 4"/>
          <p:cNvSpPr txBox="1"/>
          <p:nvPr/>
        </p:nvSpPr>
        <p:spPr>
          <a:xfrm>
            <a:off x="6858000" y="6395649"/>
            <a:ext cx="1527149" cy="276999"/>
          </a:xfrm>
          <a:prstGeom prst="rect">
            <a:avLst/>
          </a:prstGeom>
          <a:noFill/>
        </p:spPr>
        <p:txBody>
          <a:bodyPr wrap="none" rtlCol="0">
            <a:spAutoFit/>
          </a:bodyPr>
          <a:lstStyle/>
          <a:p>
            <a:r>
              <a:rPr lang="en-US" sz="1200" dirty="0" smtClean="0"/>
              <a:t>January</a:t>
            </a:r>
            <a:r>
              <a:rPr lang="en-US" sz="1200" baseline="0" dirty="0" smtClean="0"/>
              <a:t> </a:t>
            </a:r>
            <a:r>
              <a:rPr lang="en-US" sz="1200" baseline="0" dirty="0" smtClean="0"/>
              <a:t>122-24, </a:t>
            </a:r>
            <a:r>
              <a:rPr lang="en-US" sz="1200" baseline="0" dirty="0" smtClean="0"/>
              <a:t>2019</a:t>
            </a:r>
            <a:endParaRPr lang="en-US" sz="1200" dirty="0"/>
          </a:p>
        </p:txBody>
      </p:sp>
      <p:sp>
        <p:nvSpPr>
          <p:cNvPr id="6" name="TextBox 5"/>
          <p:cNvSpPr txBox="1"/>
          <p:nvPr/>
        </p:nvSpPr>
        <p:spPr>
          <a:xfrm>
            <a:off x="3505200" y="6395649"/>
            <a:ext cx="2342501" cy="307777"/>
          </a:xfrm>
          <a:prstGeom prst="rect">
            <a:avLst/>
          </a:prstGeom>
          <a:noFill/>
        </p:spPr>
        <p:txBody>
          <a:bodyPr wrap="none" rtlCol="0">
            <a:spAutoFit/>
          </a:bodyPr>
          <a:lstStyle/>
          <a:p>
            <a:r>
              <a:rPr lang="en-US" sz="1400" dirty="0" smtClean="0"/>
              <a:t>Wanda Nuclear Data Meeting</a:t>
            </a:r>
            <a:endParaRPr lang="en-US" sz="1400" dirty="0"/>
          </a:p>
        </p:txBody>
      </p:sp>
      <p:sp>
        <p:nvSpPr>
          <p:cNvPr id="7" name="Slide Number Placeholder 2"/>
          <p:cNvSpPr>
            <a:spLocks noGrp="1"/>
          </p:cNvSpPr>
          <p:nvPr>
            <p:ph type="sldNum" sz="quarter" idx="4294967295"/>
          </p:nvPr>
        </p:nvSpPr>
        <p:spPr>
          <a:xfrm>
            <a:off x="8413750" y="6351588"/>
            <a:ext cx="381000" cy="365125"/>
          </a:xfrm>
          <a:prstGeom prst="rect">
            <a:avLst/>
          </a:prstGeom>
        </p:spPr>
        <p:txBody>
          <a:bodyPr/>
          <a:lstStyle/>
          <a:p>
            <a:pPr>
              <a:defRPr/>
            </a:pPr>
            <a:r>
              <a:rPr lang="en-US" sz="1400" dirty="0" smtClean="0"/>
              <a:t>15</a:t>
            </a:r>
            <a:endParaRPr lang="en-US" sz="1400" dirty="0"/>
          </a:p>
        </p:txBody>
      </p:sp>
    </p:spTree>
    <p:extLst>
      <p:ext uri="{BB962C8B-B14F-4D97-AF65-F5344CB8AC3E}">
        <p14:creationId xmlns:p14="http://schemas.microsoft.com/office/powerpoint/2010/main" val="653456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F8A97BA-DB9B-4291-87AE-AF89EA7F18B7}" type="slidenum">
              <a:rPr lang="en-US" smtClean="0"/>
              <a:pPr>
                <a:defRPr/>
              </a:pPr>
              <a:t>16</a:t>
            </a:fld>
            <a:endParaRPr lang="en-US" dirty="0"/>
          </a:p>
        </p:txBody>
      </p:sp>
      <p:sp>
        <p:nvSpPr>
          <p:cNvPr id="4" name="TextBox 3"/>
          <p:cNvSpPr txBox="1"/>
          <p:nvPr/>
        </p:nvSpPr>
        <p:spPr>
          <a:xfrm>
            <a:off x="2823861" y="2819400"/>
            <a:ext cx="3496278" cy="523220"/>
          </a:xfrm>
          <a:prstGeom prst="rect">
            <a:avLst/>
          </a:prstGeom>
          <a:noFill/>
        </p:spPr>
        <p:txBody>
          <a:bodyPr wrap="none" rtlCol="0">
            <a:spAutoFit/>
          </a:bodyPr>
          <a:lstStyle/>
          <a:p>
            <a:r>
              <a:rPr lang="en-US" sz="2800" dirty="0" smtClean="0"/>
              <a:t>Additional Information</a:t>
            </a:r>
            <a:endParaRPr lang="en-US" sz="2800" dirty="0"/>
          </a:p>
        </p:txBody>
      </p:sp>
    </p:spTree>
    <p:extLst>
      <p:ext uri="{BB962C8B-B14F-4D97-AF65-F5344CB8AC3E}">
        <p14:creationId xmlns:p14="http://schemas.microsoft.com/office/powerpoint/2010/main" val="281352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 y="120378"/>
            <a:ext cx="9144000" cy="762000"/>
          </a:xfrm>
        </p:spPr>
        <p:txBody>
          <a:bodyPr/>
          <a:lstStyle/>
          <a:p>
            <a:r>
              <a:rPr lang="en-US" sz="2800" b="0" dirty="0" smtClean="0">
                <a:latin typeface="+mn-lt"/>
                <a:ea typeface="Times New Roman" charset="0"/>
                <a:cs typeface="Times New Roman" charset="0"/>
              </a:rPr>
              <a:t> </a:t>
            </a:r>
            <a:r>
              <a:rPr lang="en-US" sz="2800" b="0" dirty="0" smtClean="0">
                <a:latin typeface="+mn-lt"/>
                <a:ea typeface="Times New Roman" charset="0"/>
                <a:cs typeface="Times New Roman" charset="0"/>
              </a:rPr>
              <a:t>The </a:t>
            </a:r>
            <a:r>
              <a:rPr lang="en-US" sz="2800" b="0" dirty="0">
                <a:latin typeface="+mn-lt"/>
                <a:ea typeface="Times New Roman" charset="0"/>
                <a:cs typeface="Times New Roman" charset="0"/>
              </a:rPr>
              <a:t>N</a:t>
            </a:r>
            <a:r>
              <a:rPr lang="en-US" sz="2800" b="0" dirty="0" smtClean="0">
                <a:latin typeface="+mn-lt"/>
                <a:ea typeface="Times New Roman" charset="0"/>
                <a:cs typeface="Times New Roman" charset="0"/>
              </a:rPr>
              <a:t>uclear </a:t>
            </a:r>
            <a:r>
              <a:rPr lang="en-US" sz="2800" b="0" dirty="0">
                <a:latin typeface="+mn-lt"/>
                <a:ea typeface="Times New Roman" charset="0"/>
                <a:cs typeface="Times New Roman" charset="0"/>
              </a:rPr>
              <a:t>R</a:t>
            </a:r>
            <a:r>
              <a:rPr lang="en-US" sz="2800" b="0" dirty="0" smtClean="0">
                <a:latin typeface="+mn-lt"/>
                <a:ea typeface="Times New Roman" charset="0"/>
                <a:cs typeface="Times New Roman" charset="0"/>
              </a:rPr>
              <a:t>eaction </a:t>
            </a:r>
            <a:r>
              <a:rPr lang="en-US" sz="2800" b="0" dirty="0">
                <a:latin typeface="+mn-lt"/>
                <a:ea typeface="Times New Roman" charset="0"/>
                <a:cs typeface="Times New Roman" charset="0"/>
              </a:rPr>
              <a:t>E</a:t>
            </a:r>
            <a:r>
              <a:rPr lang="en-US" sz="2800" b="0" dirty="0" smtClean="0">
                <a:latin typeface="+mn-lt"/>
                <a:ea typeface="Times New Roman" charset="0"/>
                <a:cs typeface="Times New Roman" charset="0"/>
              </a:rPr>
              <a:t>valuation </a:t>
            </a:r>
            <a:r>
              <a:rPr lang="en-US" sz="2800" b="0" dirty="0">
                <a:latin typeface="+mn-lt"/>
                <a:ea typeface="Times New Roman" charset="0"/>
                <a:cs typeface="Times New Roman" charset="0"/>
              </a:rPr>
              <a:t>P</a:t>
            </a:r>
            <a:r>
              <a:rPr lang="en-US" sz="2800" b="0" dirty="0" smtClean="0">
                <a:latin typeface="+mn-lt"/>
                <a:ea typeface="Times New Roman" charset="0"/>
                <a:cs typeface="Times New Roman" charset="0"/>
              </a:rPr>
              <a:t>rocess</a:t>
            </a:r>
            <a:endParaRPr lang="en-US" sz="2800" b="0" dirty="0">
              <a:latin typeface="+mn-lt"/>
              <a:ea typeface="Times New Roman" charset="0"/>
              <a:cs typeface="Times New Roman" charset="0"/>
            </a:endParaRPr>
          </a:p>
        </p:txBody>
      </p:sp>
      <p:grpSp>
        <p:nvGrpSpPr>
          <p:cNvPr id="32" name="Group 31"/>
          <p:cNvGrpSpPr/>
          <p:nvPr/>
        </p:nvGrpSpPr>
        <p:grpSpPr>
          <a:xfrm>
            <a:off x="2075822" y="1663667"/>
            <a:ext cx="4964900" cy="4265529"/>
            <a:chOff x="1965987" y="1038843"/>
            <a:chExt cx="4964900" cy="4265529"/>
          </a:xfrm>
        </p:grpSpPr>
        <p:pic>
          <p:nvPicPr>
            <p:cNvPr id="21" name="Picture 20" descr="ENDF_workflow_cartoon.pdf"/>
            <p:cNvPicPr>
              <a:picLocks noChangeAspect="1"/>
            </p:cNvPicPr>
            <p:nvPr/>
          </p:nvPicPr>
          <p:blipFill rotWithShape="1">
            <a:blip r:embed="rId3" cstate="print">
              <a:extLst>
                <a:ext uri="{28A0092B-C50C-407E-A947-70E740481C1C}">
                  <a14:useLocalDpi xmlns:a14="http://schemas.microsoft.com/office/drawing/2010/main"/>
                </a:ext>
              </a:extLst>
            </a:blip>
            <a:srcRect l="4757" r="30660"/>
            <a:stretch/>
          </p:blipFill>
          <p:spPr>
            <a:xfrm>
              <a:off x="1965987" y="1038843"/>
              <a:ext cx="4430744" cy="4265529"/>
            </a:xfrm>
            <a:prstGeom prst="rect">
              <a:avLst/>
            </a:prstGeom>
          </p:spPr>
        </p:pic>
        <p:cxnSp>
          <p:nvCxnSpPr>
            <p:cNvPr id="6" name="Straight Connector 5"/>
            <p:cNvCxnSpPr/>
            <p:nvPr/>
          </p:nvCxnSpPr>
          <p:spPr bwMode="auto">
            <a:xfrm>
              <a:off x="6348339" y="1166808"/>
              <a:ext cx="582548" cy="0"/>
            </a:xfrm>
            <a:prstGeom prst="line">
              <a:avLst/>
            </a:prstGeom>
            <a:solidFill>
              <a:schemeClr val="accent1"/>
            </a:solidFill>
            <a:ln w="114300" cap="flat" cmpd="sng" algn="ctr">
              <a:solidFill>
                <a:srgbClr val="52575E"/>
              </a:solidFill>
              <a:prstDash val="solid"/>
              <a:round/>
              <a:headEnd type="none" w="med" len="med"/>
              <a:tailEnd type="none" w="med" len="med"/>
            </a:ln>
            <a:effectLst/>
          </p:spPr>
        </p:cxnSp>
        <p:cxnSp>
          <p:nvCxnSpPr>
            <p:cNvPr id="25" name="Straight Connector 24"/>
            <p:cNvCxnSpPr/>
            <p:nvPr/>
          </p:nvCxnSpPr>
          <p:spPr bwMode="auto">
            <a:xfrm flipH="1">
              <a:off x="6846087" y="1161917"/>
              <a:ext cx="30207" cy="3304542"/>
            </a:xfrm>
            <a:prstGeom prst="line">
              <a:avLst/>
            </a:prstGeom>
            <a:solidFill>
              <a:schemeClr val="accent1"/>
            </a:solidFill>
            <a:ln w="114300" cap="flat" cmpd="sng" algn="ctr">
              <a:solidFill>
                <a:srgbClr val="52575E"/>
              </a:solidFill>
              <a:prstDash val="solid"/>
              <a:round/>
              <a:headEnd type="none" w="med" len="med"/>
              <a:tailEnd type="none" w="med" len="med"/>
            </a:ln>
            <a:effectLst/>
          </p:spPr>
        </p:cxnSp>
        <p:cxnSp>
          <p:nvCxnSpPr>
            <p:cNvPr id="29" name="Straight Connector 28"/>
            <p:cNvCxnSpPr/>
            <p:nvPr/>
          </p:nvCxnSpPr>
          <p:spPr bwMode="auto">
            <a:xfrm>
              <a:off x="6325643" y="4477966"/>
              <a:ext cx="577789" cy="0"/>
            </a:xfrm>
            <a:prstGeom prst="line">
              <a:avLst/>
            </a:prstGeom>
            <a:solidFill>
              <a:schemeClr val="accent1"/>
            </a:solidFill>
            <a:ln w="114300" cap="flat" cmpd="sng" algn="ctr">
              <a:solidFill>
                <a:srgbClr val="52575E"/>
              </a:solidFill>
              <a:prstDash val="solid"/>
              <a:round/>
              <a:headEnd type="none" w="med" len="med"/>
              <a:tailEnd type="none" w="med" len="med"/>
            </a:ln>
            <a:effectLst/>
          </p:spPr>
        </p:cxnSp>
      </p:grpSp>
      <p:sp>
        <p:nvSpPr>
          <p:cNvPr id="40" name="TextBox 39"/>
          <p:cNvSpPr txBox="1"/>
          <p:nvPr/>
        </p:nvSpPr>
        <p:spPr>
          <a:xfrm>
            <a:off x="7040722" y="2572922"/>
            <a:ext cx="2133424" cy="2862322"/>
          </a:xfrm>
          <a:prstGeom prst="rect">
            <a:avLst/>
          </a:prstGeom>
          <a:noFill/>
        </p:spPr>
        <p:txBody>
          <a:bodyPr wrap="square" rtlCol="0">
            <a:spAutoFit/>
          </a:bodyPr>
          <a:lstStyle/>
          <a:p>
            <a:pPr algn="ctr"/>
            <a:r>
              <a:rPr lang="en-US" dirty="0" smtClean="0">
                <a:ea typeface="Times New Roman" charset="0"/>
                <a:cs typeface="Times New Roman" charset="0"/>
              </a:rPr>
              <a:t>The cross sections from these models are </a:t>
            </a:r>
            <a:r>
              <a:rPr lang="en-US" b="1" i="1" dirty="0" smtClean="0">
                <a:ea typeface="Times New Roman" charset="0"/>
                <a:cs typeface="Times New Roman" charset="0"/>
              </a:rPr>
              <a:t>validated </a:t>
            </a:r>
            <a:r>
              <a:rPr lang="en-US" dirty="0" smtClean="0">
                <a:ea typeface="Times New Roman" charset="0"/>
                <a:cs typeface="Times New Roman" charset="0"/>
              </a:rPr>
              <a:t>against simulations of </a:t>
            </a:r>
            <a:r>
              <a:rPr lang="en-US" b="1" i="1" dirty="0" smtClean="0">
                <a:ea typeface="Times New Roman" charset="0"/>
                <a:cs typeface="Times New Roman" charset="0"/>
              </a:rPr>
              <a:t>integral benchmarks</a:t>
            </a:r>
            <a:r>
              <a:rPr lang="en-US" b="1" dirty="0" smtClean="0">
                <a:ea typeface="Times New Roman" charset="0"/>
                <a:cs typeface="Times New Roman" charset="0"/>
              </a:rPr>
              <a:t> </a:t>
            </a:r>
            <a:r>
              <a:rPr lang="en-US" dirty="0" smtClean="0">
                <a:ea typeface="Times New Roman" charset="0"/>
                <a:cs typeface="Times New Roman" charset="0"/>
              </a:rPr>
              <a:t>such as a critical assembly and the result is used to guide the models  </a:t>
            </a:r>
          </a:p>
        </p:txBody>
      </p:sp>
      <p:sp>
        <p:nvSpPr>
          <p:cNvPr id="30" name="TextBox 29"/>
          <p:cNvSpPr txBox="1"/>
          <p:nvPr/>
        </p:nvSpPr>
        <p:spPr>
          <a:xfrm>
            <a:off x="-3009" y="2642001"/>
            <a:ext cx="2078831" cy="2862322"/>
          </a:xfrm>
          <a:prstGeom prst="rect">
            <a:avLst/>
          </a:prstGeom>
          <a:noFill/>
        </p:spPr>
        <p:txBody>
          <a:bodyPr wrap="square" rtlCol="0">
            <a:spAutoFit/>
          </a:bodyPr>
          <a:lstStyle/>
          <a:p>
            <a:pPr algn="ctr"/>
            <a:r>
              <a:rPr lang="en-US" b="1" i="1" dirty="0" smtClean="0">
                <a:ea typeface="Times New Roman" charset="0"/>
                <a:cs typeface="Times New Roman" charset="0"/>
              </a:rPr>
              <a:t>Reaction theory </a:t>
            </a:r>
            <a:r>
              <a:rPr lang="en-US" dirty="0" smtClean="0">
                <a:ea typeface="Times New Roman" charset="0"/>
                <a:cs typeface="Times New Roman" charset="0"/>
              </a:rPr>
              <a:t>inputs are adjusted until </a:t>
            </a:r>
          </a:p>
          <a:p>
            <a:pPr algn="ctr"/>
            <a:r>
              <a:rPr lang="en-US" dirty="0" smtClean="0">
                <a:ea typeface="Times New Roman" charset="0"/>
                <a:cs typeface="Times New Roman" charset="0"/>
              </a:rPr>
              <a:t>they reproduce </a:t>
            </a:r>
            <a:r>
              <a:rPr lang="en-US" b="1" i="1" dirty="0" smtClean="0">
                <a:ea typeface="Times New Roman" charset="0"/>
                <a:cs typeface="Times New Roman" charset="0"/>
              </a:rPr>
              <a:t>measured</a:t>
            </a:r>
            <a:r>
              <a:rPr lang="en-US" dirty="0" smtClean="0">
                <a:ea typeface="Times New Roman" charset="0"/>
                <a:cs typeface="Times New Roman" charset="0"/>
              </a:rPr>
              <a:t> </a:t>
            </a:r>
            <a:r>
              <a:rPr lang="en-US" b="1" i="1" dirty="0" smtClean="0">
                <a:ea typeface="Times New Roman" charset="0"/>
                <a:cs typeface="Times New Roman" charset="0"/>
              </a:rPr>
              <a:t>data</a:t>
            </a:r>
            <a:r>
              <a:rPr lang="en-US" dirty="0" smtClean="0">
                <a:ea typeface="Times New Roman" charset="0"/>
                <a:cs typeface="Times New Roman" charset="0"/>
              </a:rPr>
              <a:t> (e.g., cross section as a function of </a:t>
            </a:r>
            <a:r>
              <a:rPr lang="en-US" i="1" dirty="0" smtClean="0">
                <a:ea typeface="Times New Roman" charset="0"/>
                <a:cs typeface="Times New Roman" charset="0"/>
              </a:rPr>
              <a:t>E</a:t>
            </a:r>
            <a:r>
              <a:rPr lang="en-US" i="1" baseline="-25000" dirty="0" smtClean="0">
                <a:ea typeface="Times New Roman" charset="0"/>
                <a:cs typeface="Times New Roman" charset="0"/>
              </a:rPr>
              <a:t>n</a:t>
            </a:r>
            <a:r>
              <a:rPr lang="en-US" i="1" dirty="0" smtClean="0">
                <a:ea typeface="Times New Roman" charset="0"/>
                <a:cs typeface="Times New Roman" charset="0"/>
              </a:rPr>
              <a:t>, </a:t>
            </a:r>
            <a:r>
              <a:rPr lang="en-US" i="1" dirty="0" smtClean="0">
                <a:ea typeface="Symbol" charset="2"/>
                <a:cs typeface="Symbol" charset="2"/>
              </a:rPr>
              <a:t>q</a:t>
            </a:r>
            <a:r>
              <a:rPr lang="en-US" i="1" baseline="-25000" dirty="0" smtClean="0">
                <a:ea typeface="Times New Roman" charset="0"/>
                <a:cs typeface="Times New Roman" charset="0"/>
              </a:rPr>
              <a:t>n</a:t>
            </a:r>
            <a:r>
              <a:rPr lang="en-US" dirty="0" smtClean="0">
                <a:ea typeface="Times New Roman" charset="0"/>
                <a:cs typeface="Times New Roman" charset="0"/>
              </a:rPr>
              <a:t>) to generate </a:t>
            </a:r>
            <a:r>
              <a:rPr lang="en-US" b="1" i="1" dirty="0" smtClean="0">
                <a:ea typeface="Times New Roman" charset="0"/>
                <a:cs typeface="Times New Roman" charset="0"/>
              </a:rPr>
              <a:t>evaluated nuclear data libraries</a:t>
            </a:r>
          </a:p>
        </p:txBody>
      </p:sp>
      <p:sp>
        <p:nvSpPr>
          <p:cNvPr id="44" name="TextBox 43"/>
          <p:cNvSpPr txBox="1"/>
          <p:nvPr/>
        </p:nvSpPr>
        <p:spPr>
          <a:xfrm>
            <a:off x="-512618" y="1072968"/>
            <a:ext cx="10169236" cy="400110"/>
          </a:xfrm>
          <a:prstGeom prst="rect">
            <a:avLst/>
          </a:prstGeom>
          <a:noFill/>
        </p:spPr>
        <p:txBody>
          <a:bodyPr wrap="square" rtlCol="0">
            <a:spAutoFit/>
          </a:bodyPr>
          <a:lstStyle/>
          <a:p>
            <a:pPr algn="ctr"/>
            <a:r>
              <a:rPr lang="en-US" sz="2000" dirty="0" smtClean="0">
                <a:ea typeface="Times New Roman" charset="0"/>
                <a:cs typeface="Times New Roman" charset="0"/>
              </a:rPr>
              <a:t>The process is iterated with the benchmark constrained until the evaluation converges</a:t>
            </a:r>
          </a:p>
        </p:txBody>
      </p:sp>
    </p:spTree>
    <p:extLst>
      <p:ext uri="{BB962C8B-B14F-4D97-AF65-F5344CB8AC3E}">
        <p14:creationId xmlns:p14="http://schemas.microsoft.com/office/powerpoint/2010/main" val="356837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6" y="-34099"/>
            <a:ext cx="9144000" cy="762000"/>
          </a:xfrm>
        </p:spPr>
        <p:txBody>
          <a:bodyPr/>
          <a:lstStyle/>
          <a:p>
            <a:r>
              <a:rPr lang="en-US" sz="2000" b="0" dirty="0" smtClean="0">
                <a:latin typeface="+mn-lt"/>
                <a:ea typeface="Times New Roman" charset="0"/>
                <a:cs typeface="Times New Roman" charset="0"/>
              </a:rPr>
              <a:t>A </a:t>
            </a:r>
            <a:r>
              <a:rPr lang="en-US" sz="2000" b="0" dirty="0" smtClean="0">
                <a:latin typeface="+mn-lt"/>
                <a:ea typeface="Times New Roman" charset="0"/>
                <a:cs typeface="Times New Roman" charset="0"/>
              </a:rPr>
              <a:t>Cautionary note about the importance of good data: </a:t>
            </a:r>
            <a:br>
              <a:rPr lang="en-US" sz="2000" b="0" dirty="0" smtClean="0">
                <a:latin typeface="+mn-lt"/>
                <a:ea typeface="Times New Roman" charset="0"/>
                <a:cs typeface="Times New Roman" charset="0"/>
              </a:rPr>
            </a:br>
            <a:r>
              <a:rPr lang="en-US" sz="2000" b="0" dirty="0" smtClean="0">
                <a:latin typeface="+mn-lt"/>
                <a:ea typeface="Times New Roman" charset="0"/>
                <a:cs typeface="Times New Roman" charset="0"/>
              </a:rPr>
              <a:t>Ignition Campaign at the National Ignition Facility</a:t>
            </a:r>
            <a:endParaRPr lang="en-US" sz="2000" b="0" dirty="0">
              <a:latin typeface="+mn-lt"/>
              <a:ea typeface="Times New Roman" charset="0"/>
              <a:cs typeface="Times New Roman" charset="0"/>
            </a:endParaRPr>
          </a:p>
        </p:txBody>
      </p:sp>
      <p:sp>
        <p:nvSpPr>
          <p:cNvPr id="17" name="TextBox 16"/>
          <p:cNvSpPr txBox="1"/>
          <p:nvPr/>
        </p:nvSpPr>
        <p:spPr>
          <a:xfrm>
            <a:off x="290036" y="893728"/>
            <a:ext cx="8563936" cy="646331"/>
          </a:xfrm>
          <a:prstGeom prst="rect">
            <a:avLst/>
          </a:prstGeom>
          <a:noFill/>
        </p:spPr>
        <p:txBody>
          <a:bodyPr wrap="square" rtlCol="0">
            <a:spAutoFit/>
          </a:bodyPr>
          <a:lstStyle/>
          <a:p>
            <a:pPr marL="342900" indent="-342900">
              <a:buFont typeface="Arial" charset="0"/>
              <a:buChar char="•"/>
            </a:pPr>
            <a:r>
              <a:rPr lang="en-US" dirty="0" smtClean="0">
                <a:ea typeface="Times New Roman" charset="0"/>
                <a:cs typeface="Times New Roman" charset="0"/>
              </a:rPr>
              <a:t>The National Ignition Facility (NIF) was designed to produce controlled thermonuclear fusion using a 1.8 MJ laser to drive</a:t>
            </a:r>
            <a:endParaRPr lang="en-US" dirty="0">
              <a:ea typeface="Times New Roman" charset="0"/>
              <a:cs typeface="Times New Roman" charset="0"/>
            </a:endParaRPr>
          </a:p>
        </p:txBody>
      </p:sp>
      <p:sp>
        <p:nvSpPr>
          <p:cNvPr id="18" name="TextBox 17"/>
          <p:cNvSpPr txBox="1"/>
          <p:nvPr/>
        </p:nvSpPr>
        <p:spPr>
          <a:xfrm>
            <a:off x="343189" y="1670295"/>
            <a:ext cx="4412041" cy="3954929"/>
          </a:xfrm>
          <a:prstGeom prst="rect">
            <a:avLst/>
          </a:prstGeom>
          <a:noFill/>
        </p:spPr>
        <p:txBody>
          <a:bodyPr wrap="square" rtlCol="0">
            <a:spAutoFit/>
          </a:bodyPr>
          <a:lstStyle/>
          <a:p>
            <a:pPr marL="342900" indent="-342900">
              <a:spcAft>
                <a:spcPts val="1400"/>
              </a:spcAft>
              <a:buFont typeface="Arial" charset="0"/>
              <a:buChar char="•"/>
            </a:pPr>
            <a:r>
              <a:rPr lang="en-US" dirty="0" smtClean="0">
                <a:ea typeface="Times New Roman" charset="0"/>
                <a:cs typeface="Times New Roman" charset="0"/>
              </a:rPr>
              <a:t>Predictions based on modeling with </a:t>
            </a:r>
            <a:r>
              <a:rPr lang="en-US" i="1" u="sng" dirty="0" smtClean="0">
                <a:ea typeface="Times New Roman" charset="0"/>
                <a:cs typeface="Times New Roman" charset="0"/>
              </a:rPr>
              <a:t>incomplete data </a:t>
            </a:r>
            <a:r>
              <a:rPr lang="en-US" dirty="0" smtClean="0">
                <a:ea typeface="Times New Roman" charset="0"/>
                <a:cs typeface="Times New Roman" charset="0"/>
              </a:rPr>
              <a:t>were that the laser drive would compress the capsule with a non-</a:t>
            </a:r>
            <a:r>
              <a:rPr lang="en-US" dirty="0" err="1" smtClean="0">
                <a:ea typeface="Times New Roman" charset="0"/>
                <a:cs typeface="Times New Roman" charset="0"/>
              </a:rPr>
              <a:t>sphericity</a:t>
            </a:r>
            <a:r>
              <a:rPr lang="en-US" dirty="0" smtClean="0">
                <a:ea typeface="Times New Roman" charset="0"/>
                <a:cs typeface="Times New Roman" charset="0"/>
              </a:rPr>
              <a:t> ≤ 2%</a:t>
            </a:r>
            <a:r>
              <a:rPr lang="en-US" baseline="30000" dirty="0" smtClean="0">
                <a:ea typeface="Times New Roman" charset="0"/>
                <a:cs typeface="Times New Roman" charset="0"/>
              </a:rPr>
              <a:t>1</a:t>
            </a:r>
            <a:endParaRPr lang="en-US" dirty="0" smtClean="0">
              <a:ea typeface="Times New Roman" charset="0"/>
              <a:cs typeface="Times New Roman" charset="0"/>
            </a:endParaRPr>
          </a:p>
          <a:p>
            <a:pPr marL="342900" indent="-342900">
              <a:spcAft>
                <a:spcPts val="1400"/>
              </a:spcAft>
              <a:buFont typeface="Arial" charset="0"/>
              <a:buChar char="•"/>
            </a:pPr>
            <a:r>
              <a:rPr lang="en-US" dirty="0" smtClean="0">
                <a:ea typeface="Times New Roman" charset="0"/>
                <a:cs typeface="Times New Roman" charset="0"/>
              </a:rPr>
              <a:t>Measurements with neutron scattering, activation and imaging showed </a:t>
            </a:r>
            <a:r>
              <a:rPr lang="en-US" i="1" u="sng" dirty="0" smtClean="0">
                <a:ea typeface="Times New Roman" charset="0"/>
                <a:cs typeface="Times New Roman" charset="0"/>
              </a:rPr>
              <a:t>a far more asymmetric shape</a:t>
            </a:r>
            <a:r>
              <a:rPr lang="en-US" i="1" u="sng" baseline="30000" dirty="0" smtClean="0">
                <a:ea typeface="Times New Roman" charset="0"/>
                <a:cs typeface="Times New Roman" charset="0"/>
              </a:rPr>
              <a:t>2</a:t>
            </a:r>
            <a:endParaRPr lang="en-US" i="1" u="sng" dirty="0" smtClean="0">
              <a:ea typeface="Times New Roman" charset="0"/>
              <a:cs typeface="Times New Roman" charset="0"/>
            </a:endParaRPr>
          </a:p>
          <a:p>
            <a:pPr marL="342900" indent="-342900">
              <a:spcAft>
                <a:spcPts val="1400"/>
              </a:spcAft>
              <a:buFont typeface="Arial" charset="0"/>
              <a:buChar char="•"/>
            </a:pPr>
            <a:r>
              <a:rPr lang="en-US" dirty="0" smtClean="0">
                <a:ea typeface="Times New Roman" charset="0"/>
                <a:cs typeface="Times New Roman" charset="0"/>
              </a:rPr>
              <a:t>Result: A failure to achieve ignition thermonuclear burn (Physics </a:t>
            </a:r>
            <a:r>
              <a:rPr lang="en-US" dirty="0">
                <a:ea typeface="Times New Roman" charset="0"/>
                <a:cs typeface="Times New Roman" charset="0"/>
              </a:rPr>
              <a:t>of Plasmas 21, 020501 (2014</a:t>
            </a:r>
            <a:r>
              <a:rPr lang="en-US" dirty="0" smtClean="0">
                <a:ea typeface="Times New Roman" charset="0"/>
                <a:cs typeface="Times New Roman" charset="0"/>
              </a:rPr>
              <a:t>); </a:t>
            </a:r>
            <a:r>
              <a:rPr lang="en-US" dirty="0" smtClean="0">
                <a:ea typeface="Times New Roman" charset="0"/>
                <a:cs typeface="Times New Roman" charset="0"/>
                <a:hlinkClick r:id="rId3"/>
              </a:rPr>
              <a:t>https</a:t>
            </a:r>
            <a:r>
              <a:rPr lang="en-US" dirty="0">
                <a:ea typeface="Times New Roman" charset="0"/>
                <a:cs typeface="Times New Roman" charset="0"/>
                <a:hlinkClick r:id="rId3"/>
              </a:rPr>
              <a:t>://</a:t>
            </a:r>
            <a:r>
              <a:rPr lang="en-US" dirty="0" smtClean="0">
                <a:ea typeface="Times New Roman" charset="0"/>
                <a:cs typeface="Times New Roman" charset="0"/>
                <a:hlinkClick r:id="rId3"/>
              </a:rPr>
              <a:t>doi.org/10.1063/1.4865400</a:t>
            </a:r>
            <a:r>
              <a:rPr lang="en-US" dirty="0" smtClean="0">
                <a:ea typeface="Times New Roman" charset="0"/>
                <a:cs typeface="Times New Roman" charset="0"/>
              </a:rPr>
              <a:t>)</a:t>
            </a:r>
            <a:endParaRPr lang="en-US" dirty="0">
              <a:ea typeface="Times New Roman" charset="0"/>
              <a:cs typeface="Times New Roman" charset="0"/>
            </a:endParaRPr>
          </a:p>
          <a:p>
            <a:pPr marL="342900" indent="-342900">
              <a:spcAft>
                <a:spcPts val="1400"/>
              </a:spcAft>
              <a:buFont typeface="Arial" charset="0"/>
              <a:buChar char="•"/>
            </a:pPr>
            <a:endParaRPr lang="en-US" dirty="0">
              <a:ea typeface="Times New Roman" charset="0"/>
              <a:cs typeface="Times New Roman" charset="0"/>
            </a:endParaRPr>
          </a:p>
        </p:txBody>
      </p:sp>
      <p:sp>
        <p:nvSpPr>
          <p:cNvPr id="68" name="TextBox 67"/>
          <p:cNvSpPr txBox="1"/>
          <p:nvPr/>
        </p:nvSpPr>
        <p:spPr>
          <a:xfrm>
            <a:off x="606258" y="5394398"/>
            <a:ext cx="3885901" cy="707886"/>
          </a:xfrm>
          <a:prstGeom prst="rect">
            <a:avLst/>
          </a:prstGeom>
          <a:solidFill>
            <a:srgbClr val="FFC000"/>
          </a:solidFill>
          <a:ln>
            <a:solidFill>
              <a:schemeClr val="tx1"/>
            </a:solidFill>
          </a:ln>
        </p:spPr>
        <p:txBody>
          <a:bodyPr wrap="square" rtlCol="0">
            <a:spAutoFit/>
          </a:bodyPr>
          <a:lstStyle/>
          <a:p>
            <a:pPr algn="ctr"/>
            <a:r>
              <a:rPr lang="en-US" sz="2000" dirty="0" smtClean="0">
                <a:ea typeface="Times New Roman" charset="0"/>
                <a:cs typeface="Times New Roman" charset="0"/>
              </a:rPr>
              <a:t>Models based on poor data can compromise decision making</a:t>
            </a:r>
            <a:endParaRPr lang="en-US" sz="2000" i="1" dirty="0">
              <a:ea typeface="Times New Roman" charset="0"/>
              <a:cs typeface="Times New Roman" charset="0"/>
            </a:endParaRPr>
          </a:p>
        </p:txBody>
      </p:sp>
      <p:grpSp>
        <p:nvGrpSpPr>
          <p:cNvPr id="10" name="Group 9"/>
          <p:cNvGrpSpPr/>
          <p:nvPr/>
        </p:nvGrpSpPr>
        <p:grpSpPr>
          <a:xfrm>
            <a:off x="4749166" y="1438459"/>
            <a:ext cx="4094082" cy="5262581"/>
            <a:chOff x="4539971" y="1711169"/>
            <a:chExt cx="4094082" cy="5262581"/>
          </a:xfrm>
        </p:grpSpPr>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400"/>
            <a:stretch/>
          </p:blipFill>
          <p:spPr bwMode="auto">
            <a:xfrm>
              <a:off x="4933999" y="3979319"/>
              <a:ext cx="3360606" cy="2041732"/>
            </a:xfrm>
            <a:prstGeom prst="rect">
              <a:avLst/>
            </a:prstGeom>
            <a:solidFill>
              <a:srgbClr val="804BF7"/>
            </a:solidFill>
            <a:ln>
              <a:noFill/>
            </a:ln>
            <a:effectLst/>
            <a:extLst/>
          </p:spPr>
        </p:pic>
        <p:pic>
          <p:nvPicPr>
            <p:cNvPr id="4" name="Picture 3"/>
            <p:cNvPicPr>
              <a:picLocks noChangeAspect="1"/>
            </p:cNvPicPr>
            <p:nvPr/>
          </p:nvPicPr>
          <p:blipFill>
            <a:blip r:embed="rId5"/>
            <a:stretch>
              <a:fillRect/>
            </a:stretch>
          </p:blipFill>
          <p:spPr>
            <a:xfrm rot="16200000">
              <a:off x="5783189" y="1247783"/>
              <a:ext cx="1665178" cy="3357653"/>
            </a:xfrm>
            <a:prstGeom prst="rect">
              <a:avLst/>
            </a:prstGeom>
            <a:ln>
              <a:solidFill>
                <a:schemeClr val="tx1"/>
              </a:solidFill>
            </a:ln>
          </p:spPr>
        </p:pic>
        <p:sp>
          <p:nvSpPr>
            <p:cNvPr id="5" name="TextBox 4"/>
            <p:cNvSpPr txBox="1"/>
            <p:nvPr/>
          </p:nvSpPr>
          <p:spPr>
            <a:xfrm>
              <a:off x="5071212" y="6126489"/>
              <a:ext cx="3031599" cy="276999"/>
            </a:xfrm>
            <a:prstGeom prst="rect">
              <a:avLst/>
            </a:prstGeom>
            <a:noFill/>
          </p:spPr>
          <p:txBody>
            <a:bodyPr wrap="none" rtlCol="0">
              <a:spAutoFit/>
            </a:bodyPr>
            <a:lstStyle/>
            <a:p>
              <a:r>
                <a:rPr lang="en-US" sz="1200" dirty="0" smtClean="0">
                  <a:solidFill>
                    <a:srgbClr val="FF0000"/>
                  </a:solidFill>
                  <a:latin typeface="Times New Roman" charset="0"/>
                  <a:ea typeface="Times New Roman" charset="0"/>
                  <a:cs typeface="Times New Roman" charset="0"/>
                </a:rPr>
                <a:t>1 C. Cerjan </a:t>
              </a:r>
              <a:r>
                <a:rPr lang="en-US" sz="1200" i="1" dirty="0" smtClean="0">
                  <a:solidFill>
                    <a:srgbClr val="FF0000"/>
                  </a:solidFill>
                  <a:latin typeface="Times New Roman" charset="0"/>
                  <a:ea typeface="Times New Roman" charset="0"/>
                  <a:cs typeface="Times New Roman" charset="0"/>
                </a:rPr>
                <a:t>et al.,</a:t>
              </a:r>
              <a:r>
                <a:rPr lang="en-US" sz="1200" dirty="0" smtClean="0">
                  <a:solidFill>
                    <a:srgbClr val="FF0000"/>
                  </a:solidFill>
                  <a:latin typeface="Times New Roman" charset="0"/>
                  <a:ea typeface="Times New Roman" charset="0"/>
                  <a:cs typeface="Times New Roman" charset="0"/>
                </a:rPr>
                <a:t> UCRL-TRL-229780 (2007)</a:t>
              </a:r>
              <a:endParaRPr lang="en-US" sz="1200" dirty="0">
                <a:solidFill>
                  <a:srgbClr val="FF0000"/>
                </a:solidFill>
                <a:latin typeface="Times New Roman" charset="0"/>
                <a:ea typeface="Times New Roman" charset="0"/>
                <a:cs typeface="Times New Roman" charset="0"/>
              </a:endParaRPr>
            </a:p>
          </p:txBody>
        </p:sp>
        <p:sp>
          <p:nvSpPr>
            <p:cNvPr id="7" name="Rectangle 6"/>
            <p:cNvSpPr/>
            <p:nvPr/>
          </p:nvSpPr>
          <p:spPr>
            <a:xfrm>
              <a:off x="4539971" y="6696751"/>
              <a:ext cx="4094082" cy="276999"/>
            </a:xfrm>
            <a:prstGeom prst="rect">
              <a:avLst/>
            </a:prstGeom>
          </p:spPr>
          <p:txBody>
            <a:bodyPr wrap="square">
              <a:spAutoFit/>
            </a:bodyPr>
            <a:lstStyle/>
            <a:p>
              <a:r>
                <a:rPr lang="en-US" altLang="en-US" sz="1200" baseline="30000" dirty="0" smtClean="0">
                  <a:solidFill>
                    <a:schemeClr val="bg1"/>
                  </a:solidFill>
                  <a:latin typeface="Times New Roman" charset="0"/>
                  <a:ea typeface="Times New Roman" charset="0"/>
                  <a:cs typeface="Times New Roman" charset="0"/>
                </a:rPr>
                <a:t>2</a:t>
              </a:r>
              <a:r>
                <a:rPr lang="en-US" altLang="en-US" sz="1200" dirty="0" smtClean="0">
                  <a:solidFill>
                    <a:schemeClr val="bg1"/>
                  </a:solidFill>
                  <a:latin typeface="Times New Roman" charset="0"/>
                  <a:ea typeface="Times New Roman" charset="0"/>
                  <a:cs typeface="Times New Roman" charset="0"/>
                </a:rPr>
                <a:t>Mark </a:t>
              </a:r>
              <a:r>
                <a:rPr lang="en-US" altLang="en-US" sz="1200" dirty="0">
                  <a:solidFill>
                    <a:schemeClr val="bg1"/>
                  </a:solidFill>
                  <a:latin typeface="Times New Roman" charset="0"/>
                  <a:ea typeface="Times New Roman" charset="0"/>
                  <a:cs typeface="Times New Roman" charset="0"/>
                </a:rPr>
                <a:t>Bello; </a:t>
              </a:r>
              <a:r>
                <a:rPr lang="en-US" altLang="en-US" sz="1200" i="1" dirty="0">
                  <a:solidFill>
                    <a:schemeClr val="bg1"/>
                  </a:solidFill>
                  <a:latin typeface="Times New Roman" charset="0"/>
                  <a:ea typeface="Times New Roman" charset="0"/>
                  <a:cs typeface="Times New Roman" charset="0"/>
                </a:rPr>
                <a:t>Scilight</a:t>
              </a:r>
              <a:r>
                <a:rPr lang="en-US" altLang="en-US" sz="1200" dirty="0">
                  <a:solidFill>
                    <a:schemeClr val="bg1"/>
                  </a:solidFill>
                  <a:latin typeface="Times New Roman" charset="0"/>
                  <a:ea typeface="Times New Roman" charset="0"/>
                  <a:cs typeface="Times New Roman" charset="0"/>
                </a:rPr>
                <a:t> </a:t>
              </a:r>
              <a:r>
                <a:rPr lang="en-US" altLang="en-US" sz="1200" b="1" dirty="0">
                  <a:solidFill>
                    <a:schemeClr val="bg1"/>
                  </a:solidFill>
                  <a:latin typeface="Times New Roman" charset="0"/>
                  <a:ea typeface="Times New Roman" charset="0"/>
                  <a:cs typeface="Times New Roman" charset="0"/>
                </a:rPr>
                <a:t> 2017, </a:t>
              </a:r>
              <a:r>
                <a:rPr lang="en-US" altLang="en-US" sz="1200" dirty="0">
                  <a:solidFill>
                    <a:schemeClr val="bg1"/>
                  </a:solidFill>
                  <a:latin typeface="Times New Roman" charset="0"/>
                  <a:ea typeface="Times New Roman" charset="0"/>
                  <a:cs typeface="Times New Roman" charset="0"/>
                </a:rPr>
                <a:t>2017, </a:t>
              </a:r>
              <a:r>
                <a:rPr lang="en-US" altLang="en-US" sz="1200" dirty="0" smtClean="0">
                  <a:solidFill>
                    <a:schemeClr val="bg1"/>
                  </a:solidFill>
                  <a:latin typeface="Times New Roman" charset="0"/>
                  <a:ea typeface="Times New Roman" charset="0"/>
                  <a:cs typeface="Times New Roman" charset="0"/>
                </a:rPr>
                <a:t> DOI</a:t>
              </a:r>
              <a:r>
                <a:rPr lang="en-US" altLang="en-US" sz="1200" dirty="0">
                  <a:solidFill>
                    <a:schemeClr val="bg1"/>
                  </a:solidFill>
                  <a:latin typeface="Times New Roman" charset="0"/>
                  <a:ea typeface="Times New Roman" charset="0"/>
                  <a:cs typeface="Times New Roman" charset="0"/>
                </a:rPr>
                <a:t>: </a:t>
              </a:r>
              <a:r>
                <a:rPr lang="en-US" altLang="en-US" sz="1200" dirty="0" smtClean="0">
                  <a:solidFill>
                    <a:schemeClr val="bg1"/>
                  </a:solidFill>
                  <a:latin typeface="Times New Roman" charset="0"/>
                  <a:ea typeface="Times New Roman" charset="0"/>
                  <a:cs typeface="Times New Roman" charset="0"/>
                </a:rPr>
                <a:t>10.1063/1.5011179</a:t>
              </a:r>
              <a:endParaRPr lang="en-US" altLang="en-US" sz="1200" dirty="0">
                <a:solidFill>
                  <a:schemeClr val="bg1"/>
                </a:solidFill>
                <a:latin typeface="Times New Roman" charset="0"/>
                <a:ea typeface="Times New Roman" charset="0"/>
                <a:cs typeface="Times New Roman" charset="0"/>
              </a:endParaRPr>
            </a:p>
          </p:txBody>
        </p:sp>
        <p:sp>
          <p:nvSpPr>
            <p:cNvPr id="8" name="TextBox 7"/>
            <p:cNvSpPr txBox="1"/>
            <p:nvPr/>
          </p:nvSpPr>
          <p:spPr>
            <a:xfrm>
              <a:off x="4933999" y="3312151"/>
              <a:ext cx="1436612" cy="369332"/>
            </a:xfrm>
            <a:prstGeom prst="rect">
              <a:avLst/>
            </a:prstGeom>
            <a:noFill/>
          </p:spPr>
          <p:txBody>
            <a:bodyPr wrap="none" rtlCol="0">
              <a:spAutoFit/>
            </a:bodyPr>
            <a:lstStyle/>
            <a:p>
              <a:r>
                <a:rPr lang="en-US" b="1" dirty="0" smtClean="0">
                  <a:solidFill>
                    <a:schemeClr val="bg1"/>
                  </a:solidFill>
                  <a:latin typeface="Times New Roman" charset="0"/>
                  <a:ea typeface="Times New Roman" charset="0"/>
                  <a:cs typeface="Times New Roman" charset="0"/>
                </a:rPr>
                <a:t>A</a:t>
              </a:r>
              <a:r>
                <a:rPr lang="en-US" b="1" baseline="-25000" dirty="0" smtClean="0">
                  <a:solidFill>
                    <a:schemeClr val="bg1"/>
                  </a:solidFill>
                  <a:latin typeface="Times New Roman" charset="0"/>
                  <a:ea typeface="Times New Roman" charset="0"/>
                  <a:cs typeface="Times New Roman" charset="0"/>
                </a:rPr>
                <a:t>6</a:t>
              </a:r>
              <a:r>
                <a:rPr lang="en-US" b="1" dirty="0" smtClean="0">
                  <a:solidFill>
                    <a:schemeClr val="bg1"/>
                  </a:solidFill>
                  <a:latin typeface="Times New Roman" charset="0"/>
                  <a:ea typeface="Times New Roman" charset="0"/>
                  <a:cs typeface="Times New Roman" charset="0"/>
                </a:rPr>
                <a:t>/A</a:t>
              </a:r>
              <a:r>
                <a:rPr lang="en-US" b="1" baseline="-25000" dirty="0" smtClean="0">
                  <a:solidFill>
                    <a:schemeClr val="bg1"/>
                  </a:solidFill>
                  <a:latin typeface="Times New Roman" charset="0"/>
                  <a:ea typeface="Times New Roman" charset="0"/>
                  <a:cs typeface="Times New Roman" charset="0"/>
                </a:rPr>
                <a:t>0 </a:t>
              </a:r>
              <a:r>
                <a:rPr lang="en-US" b="1" dirty="0" smtClean="0">
                  <a:solidFill>
                    <a:schemeClr val="bg1"/>
                  </a:solidFill>
                  <a:latin typeface="Times New Roman" charset="0"/>
                  <a:ea typeface="Times New Roman" charset="0"/>
                  <a:cs typeface="Times New Roman" charset="0"/>
                </a:rPr>
                <a:t>≤ +2%</a:t>
              </a:r>
              <a:endParaRPr lang="en-US" b="1" baseline="-25000" dirty="0">
                <a:solidFill>
                  <a:schemeClr val="bg1"/>
                </a:solidFill>
                <a:latin typeface="Times New Roman" charset="0"/>
                <a:ea typeface="Times New Roman" charset="0"/>
                <a:cs typeface="Times New Roman" charset="0"/>
              </a:endParaRPr>
            </a:p>
          </p:txBody>
        </p:sp>
        <p:sp>
          <p:nvSpPr>
            <p:cNvPr id="13" name="TextBox 12"/>
            <p:cNvSpPr txBox="1"/>
            <p:nvPr/>
          </p:nvSpPr>
          <p:spPr>
            <a:xfrm>
              <a:off x="6602533" y="3308479"/>
              <a:ext cx="1401346" cy="369332"/>
            </a:xfrm>
            <a:prstGeom prst="rect">
              <a:avLst/>
            </a:prstGeom>
            <a:noFill/>
          </p:spPr>
          <p:txBody>
            <a:bodyPr wrap="none" rtlCol="0">
              <a:spAutoFit/>
            </a:bodyPr>
            <a:lstStyle/>
            <a:p>
              <a:r>
                <a:rPr lang="en-US" b="1" dirty="0" smtClean="0">
                  <a:solidFill>
                    <a:schemeClr val="bg1"/>
                  </a:solidFill>
                  <a:latin typeface="Times New Roman" charset="0"/>
                  <a:ea typeface="Times New Roman" charset="0"/>
                  <a:cs typeface="Times New Roman" charset="0"/>
                </a:rPr>
                <a:t>A</a:t>
              </a:r>
              <a:r>
                <a:rPr lang="en-US" b="1" baseline="-25000" dirty="0" smtClean="0">
                  <a:solidFill>
                    <a:schemeClr val="bg1"/>
                  </a:solidFill>
                  <a:latin typeface="Times New Roman" charset="0"/>
                  <a:ea typeface="Times New Roman" charset="0"/>
                  <a:cs typeface="Times New Roman" charset="0"/>
                </a:rPr>
                <a:t>4</a:t>
              </a:r>
              <a:r>
                <a:rPr lang="en-US" b="1" dirty="0" smtClean="0">
                  <a:solidFill>
                    <a:schemeClr val="bg1"/>
                  </a:solidFill>
                  <a:latin typeface="Times New Roman" charset="0"/>
                  <a:ea typeface="Times New Roman" charset="0"/>
                  <a:cs typeface="Times New Roman" charset="0"/>
                </a:rPr>
                <a:t>/A</a:t>
              </a:r>
              <a:r>
                <a:rPr lang="en-US" b="1" baseline="-25000" dirty="0" smtClean="0">
                  <a:solidFill>
                    <a:schemeClr val="bg1"/>
                  </a:solidFill>
                  <a:latin typeface="Times New Roman" charset="0"/>
                  <a:ea typeface="Times New Roman" charset="0"/>
                  <a:cs typeface="Times New Roman" charset="0"/>
                </a:rPr>
                <a:t>0</a:t>
              </a:r>
              <a:r>
                <a:rPr lang="en-US" b="1" dirty="0" smtClean="0">
                  <a:solidFill>
                    <a:schemeClr val="bg1"/>
                  </a:solidFill>
                  <a:latin typeface="Times New Roman" charset="0"/>
                  <a:ea typeface="Times New Roman" charset="0"/>
                  <a:cs typeface="Times New Roman" charset="0"/>
                </a:rPr>
                <a:t> </a:t>
              </a:r>
              <a:r>
                <a:rPr lang="en-US" b="1" dirty="0">
                  <a:solidFill>
                    <a:schemeClr val="bg1"/>
                  </a:solidFill>
                  <a:latin typeface="Times New Roman" charset="0"/>
                  <a:ea typeface="Times New Roman" charset="0"/>
                  <a:cs typeface="Times New Roman" charset="0"/>
                </a:rPr>
                <a:t>≤ </a:t>
              </a:r>
              <a:r>
                <a:rPr lang="en-US" b="1" dirty="0" smtClean="0">
                  <a:solidFill>
                    <a:schemeClr val="bg1"/>
                  </a:solidFill>
                  <a:latin typeface="Times New Roman" charset="0"/>
                  <a:ea typeface="Times New Roman" charset="0"/>
                  <a:cs typeface="Times New Roman" charset="0"/>
                </a:rPr>
                <a:t>-2</a:t>
              </a:r>
              <a:r>
                <a:rPr lang="en-US" b="1" dirty="0">
                  <a:solidFill>
                    <a:schemeClr val="bg1"/>
                  </a:solidFill>
                  <a:latin typeface="Times New Roman" charset="0"/>
                  <a:ea typeface="Times New Roman" charset="0"/>
                  <a:cs typeface="Times New Roman" charset="0"/>
                </a:rPr>
                <a:t>%</a:t>
              </a:r>
              <a:endParaRPr lang="en-US" b="1" baseline="-25000" dirty="0">
                <a:solidFill>
                  <a:schemeClr val="bg1"/>
                </a:solidFill>
                <a:latin typeface="Times New Roman" charset="0"/>
                <a:ea typeface="Times New Roman" charset="0"/>
                <a:cs typeface="Times New Roman" charset="0"/>
              </a:endParaRPr>
            </a:p>
          </p:txBody>
        </p:sp>
        <p:sp>
          <p:nvSpPr>
            <p:cNvPr id="3" name="TextBox 2"/>
            <p:cNvSpPr txBox="1"/>
            <p:nvPr/>
          </p:nvSpPr>
          <p:spPr>
            <a:xfrm>
              <a:off x="4934000" y="3757315"/>
              <a:ext cx="3360604" cy="2308324"/>
            </a:xfrm>
            <a:prstGeom prst="rect">
              <a:avLst/>
            </a:prstGeom>
            <a:noFill/>
            <a:ln>
              <a:solidFill>
                <a:schemeClr val="tx1"/>
              </a:solidFill>
            </a:ln>
          </p:spPr>
          <p:txBody>
            <a:bodyPr wrap="square" rtlCol="0">
              <a:spAutoFit/>
            </a:bodyPr>
            <a:lstStyle/>
            <a:p>
              <a:r>
                <a:rPr lang="en-US" dirty="0" smtClean="0">
                  <a:latin typeface="Times New Roman" charset="0"/>
                  <a:ea typeface="Times New Roman" charset="0"/>
                  <a:cs typeface="Times New Roman" charset="0"/>
                </a:rPr>
                <a:t>Reality: </a:t>
              </a:r>
              <a:r>
                <a:rPr lang="en-US" b="1" dirty="0" smtClean="0">
                  <a:latin typeface="Times New Roman" charset="0"/>
                  <a:ea typeface="Times New Roman" charset="0"/>
                  <a:cs typeface="Times New Roman" charset="0"/>
                </a:rPr>
                <a:t>P</a:t>
              </a:r>
              <a:r>
                <a:rPr lang="en-US" b="1" baseline="-25000" dirty="0" smtClean="0">
                  <a:latin typeface="Times New Roman" charset="0"/>
                  <a:ea typeface="Times New Roman" charset="0"/>
                  <a:cs typeface="Times New Roman" charset="0"/>
                </a:rPr>
                <a:t>2</a:t>
              </a:r>
              <a:r>
                <a:rPr lang="en-US" b="1" dirty="0" smtClean="0">
                  <a:latin typeface="Times New Roman" charset="0"/>
                  <a:ea typeface="Times New Roman" charset="0"/>
                  <a:cs typeface="Times New Roman" charset="0"/>
                </a:rPr>
                <a:t>/P</a:t>
              </a:r>
              <a:r>
                <a:rPr lang="en-US" b="1" baseline="-25000" dirty="0" smtClean="0">
                  <a:latin typeface="Times New Roman" charset="0"/>
                  <a:ea typeface="Times New Roman" charset="0"/>
                  <a:cs typeface="Times New Roman" charset="0"/>
                </a:rPr>
                <a:t>0 </a:t>
              </a:r>
              <a:r>
                <a:rPr lang="en-US" b="1" dirty="0" smtClean="0">
                  <a:latin typeface="Times New Roman" charset="0"/>
                  <a:ea typeface="Times New Roman" charset="0"/>
                  <a:cs typeface="Times New Roman" charset="0"/>
                </a:rPr>
                <a:t>≈31%</a:t>
              </a:r>
              <a:endParaRPr lang="en-US" b="1" baseline="-25000"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4" name="TextBox 13"/>
                <p:cNvSpPr txBox="1"/>
                <p:nvPr/>
              </p:nvSpPr>
              <p:spPr>
                <a:xfrm>
                  <a:off x="4933999" y="1711169"/>
                  <a:ext cx="3360605" cy="369845"/>
                </a:xfrm>
                <a:prstGeom prst="rect">
                  <a:avLst/>
                </a:prstGeom>
                <a:noFill/>
                <a:ln>
                  <a:solidFill>
                    <a:schemeClr val="tx1"/>
                  </a:solidFill>
                </a:ln>
              </p:spPr>
              <p:txBody>
                <a:bodyPr wrap="square" rtlCol="0">
                  <a:spAutoFit/>
                </a:bodyPr>
                <a:lstStyle/>
                <a:p>
                  <a:pPr algn="ctr"/>
                  <a:r>
                    <a:rPr lang="en-US" dirty="0" smtClean="0">
                      <a:latin typeface="Times New Roman" charset="0"/>
                      <a:ea typeface="Times New Roman" charset="0"/>
                      <a:cs typeface="Times New Roman" charset="0"/>
                    </a:rPr>
                    <a:t>Prediction: </a:t>
                  </a:r>
                  <a14:m>
                    <m:oMath xmlns:m="http://schemas.openxmlformats.org/officeDocument/2006/math">
                      <m:r>
                        <a:rPr lang="en-US" b="0" i="1" smtClean="0">
                          <a:latin typeface="Cambria Math" charset="0"/>
                        </a:rPr>
                        <m:t>𝑅</m:t>
                      </m:r>
                      <m:r>
                        <a:rPr lang="en-US"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a:rPr lang="en-US" i="1">
                              <a:latin typeface="Cambria Math" panose="02040503050406030204" pitchFamily="18" charset="0"/>
                            </a:rPr>
                            <m:t>𝓁</m:t>
                          </m:r>
                        </m:sub>
                        <m:sup/>
                        <m:e>
                          <m:sSub>
                            <m:sSubPr>
                              <m:ctrlPr>
                                <a:rPr lang="en-US" i="1">
                                  <a:latin typeface="Cambria Math" panose="02040503050406030204" pitchFamily="18" charset="0"/>
                                </a:rPr>
                              </m:ctrlPr>
                            </m:sSubPr>
                            <m:e>
                              <m:r>
                                <a:rPr lang="en-US" i="1">
                                  <a:latin typeface="Cambria Math" charset="0"/>
                                </a:rPr>
                                <m:t>𝐴</m:t>
                              </m:r>
                            </m:e>
                            <m:sub>
                              <m:r>
                                <a:rPr lang="en-US" i="1">
                                  <a:latin typeface="Cambria Math" charset="0"/>
                                </a:rPr>
                                <m:t>𝓁</m:t>
                              </m:r>
                            </m:sub>
                          </m:sSub>
                          <m:sSub>
                            <m:sSubPr>
                              <m:ctrlPr>
                                <a:rPr lang="en-US" i="1">
                                  <a:latin typeface="Cambria Math" panose="02040503050406030204" pitchFamily="18" charset="0"/>
                                </a:rPr>
                              </m:ctrlPr>
                            </m:sSubPr>
                            <m:e>
                              <m:r>
                                <a:rPr lang="en-US" b="0" i="1" smtClean="0">
                                  <a:latin typeface="Cambria Math" charset="0"/>
                                </a:rPr>
                                <m:t>𝑃</m:t>
                              </m:r>
                            </m:e>
                            <m:sub>
                              <m:r>
                                <a:rPr lang="en-US" i="1">
                                  <a:latin typeface="Cambria Math" charset="0"/>
                                </a:rPr>
                                <m:t>𝓁</m:t>
                              </m:r>
                            </m:sub>
                          </m:sSub>
                          <m:r>
                            <a:rPr lang="en-US" i="1">
                              <a:latin typeface="Cambria Math" panose="02040503050406030204" pitchFamily="18" charset="0"/>
                            </a:rPr>
                            <m:t>(</m:t>
                          </m:r>
                          <m:r>
                            <a:rPr lang="en-US" i="1">
                              <a:latin typeface="Cambria Math" panose="02040503050406030204" pitchFamily="18" charset="0"/>
                            </a:rPr>
                            <m:t>𝑐𝑜𝑠</m:t>
                          </m:r>
                          <m:r>
                            <a:rPr lang="en-US" i="1">
                              <a:latin typeface="Cambria Math" panose="02040503050406030204" pitchFamily="18" charset="0"/>
                            </a:rPr>
                            <m:t>𝜃</m:t>
                          </m:r>
                          <m:r>
                            <a:rPr lang="en-US" i="1">
                              <a:latin typeface="Cambria Math" panose="02040503050406030204" pitchFamily="18" charset="0"/>
                            </a:rPr>
                            <m:t>)</m:t>
                          </m:r>
                        </m:e>
                      </m:nary>
                    </m:oMath>
                  </a14:m>
                  <a:r>
                    <a:rPr lang="en-US" dirty="0">
                      <a:effectLst/>
                    </a:rPr>
                    <a:t> </a:t>
                  </a:r>
                  <a:endParaRPr lang="en-US" dirty="0">
                    <a:latin typeface="Times New Roman" charset="0"/>
                    <a:ea typeface="Times New Roman" charset="0"/>
                    <a:cs typeface="Times New Roman"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33999" y="1711169"/>
                  <a:ext cx="3360605" cy="369845"/>
                </a:xfrm>
                <a:prstGeom prst="rect">
                  <a:avLst/>
                </a:prstGeom>
                <a:blipFill rotWithShape="0">
                  <a:blip r:embed="rId6"/>
                  <a:stretch>
                    <a:fillRect t="-114516" b="-182258"/>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6307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463" y="3023308"/>
            <a:ext cx="4442691" cy="2354491"/>
          </a:xfrm>
          <a:prstGeom prst="rect">
            <a:avLst/>
          </a:prstGeom>
        </p:spPr>
        <p:txBody>
          <a:bodyPr wrap="square">
            <a:spAutoFit/>
          </a:bodyPr>
          <a:lstStyle/>
          <a:p>
            <a:pPr marL="285750" indent="-285750">
              <a:spcAft>
                <a:spcPts val="1800"/>
              </a:spcAft>
              <a:buFont typeface="Arial" charset="0"/>
              <a:buChar char="•"/>
            </a:pPr>
            <a:r>
              <a:rPr lang="en-US" sz="1600" dirty="0">
                <a:ea typeface="Times New Roman" charset="0"/>
                <a:cs typeface="Times New Roman" charset="0"/>
              </a:rPr>
              <a:t>Example:  </a:t>
            </a:r>
            <a:r>
              <a:rPr lang="en-US" sz="1600" baseline="30000" dirty="0">
                <a:ea typeface="Times New Roman" charset="0"/>
                <a:cs typeface="Times New Roman" charset="0"/>
              </a:rPr>
              <a:t>27</a:t>
            </a:r>
            <a:r>
              <a:rPr lang="en-US" sz="1600" dirty="0">
                <a:ea typeface="Times New Roman" charset="0"/>
                <a:cs typeface="Times New Roman" charset="0"/>
              </a:rPr>
              <a:t>Al(n</a:t>
            </a:r>
            <a:r>
              <a:rPr lang="en-US" sz="1600" dirty="0" smtClean="0">
                <a:ea typeface="Times New Roman" charset="0"/>
                <a:cs typeface="Times New Roman" charset="0"/>
              </a:rPr>
              <a:t>,</a:t>
            </a:r>
            <a:r>
              <a:rPr lang="en-US" sz="1600" dirty="0">
                <a:latin typeface="Symbol" panose="05050102010706020507" pitchFamily="18" charset="2"/>
                <a:ea typeface="Symbol" charset="2"/>
                <a:cs typeface="Symbol" charset="2"/>
              </a:rPr>
              <a:t> g</a:t>
            </a:r>
            <a:r>
              <a:rPr lang="en-US" sz="1600" dirty="0" smtClean="0">
                <a:ea typeface="Times New Roman" charset="0"/>
                <a:cs typeface="Times New Roman" charset="0"/>
              </a:rPr>
              <a:t>) </a:t>
            </a:r>
            <a:r>
              <a:rPr lang="en-US" sz="1600" dirty="0">
                <a:ea typeface="Times New Roman" charset="0"/>
                <a:cs typeface="Times New Roman" charset="0"/>
              </a:rPr>
              <a:t>data contained few </a:t>
            </a:r>
            <a:r>
              <a:rPr lang="en-US" sz="1600" dirty="0">
                <a:latin typeface="Symbol" panose="05050102010706020507" pitchFamily="18" charset="2"/>
                <a:ea typeface="Symbol" charset="2"/>
                <a:cs typeface="Symbol" charset="2"/>
              </a:rPr>
              <a:t>g</a:t>
            </a:r>
            <a:r>
              <a:rPr lang="en-US" sz="1600" dirty="0" smtClean="0">
                <a:ea typeface="Times New Roman" charset="0"/>
                <a:cs typeface="Times New Roman" charset="0"/>
              </a:rPr>
              <a:t>-rays </a:t>
            </a:r>
            <a:r>
              <a:rPr lang="en-US" sz="1600" dirty="0">
                <a:ea typeface="Times New Roman" charset="0"/>
                <a:cs typeface="Times New Roman" charset="0"/>
              </a:rPr>
              <a:t>and included background from </a:t>
            </a:r>
            <a:r>
              <a:rPr lang="en-US" sz="1600" b="1" i="1" u="sng" dirty="0">
                <a:solidFill>
                  <a:srgbClr val="FF0000"/>
                </a:solidFill>
                <a:ea typeface="Times New Roman" charset="0"/>
                <a:cs typeface="Times New Roman" charset="0"/>
              </a:rPr>
              <a:t>Compton </a:t>
            </a:r>
            <a:r>
              <a:rPr lang="en-US" sz="1600" b="1" i="1" u="sng" dirty="0" smtClean="0">
                <a:solidFill>
                  <a:srgbClr val="FF0000"/>
                </a:solidFill>
                <a:ea typeface="Times New Roman" charset="0"/>
                <a:cs typeface="Times New Roman" charset="0"/>
              </a:rPr>
              <a:t>scattering</a:t>
            </a:r>
            <a:r>
              <a:rPr lang="en-US" sz="1600" dirty="0" smtClean="0">
                <a:ea typeface="Times New Roman" charset="0"/>
                <a:cs typeface="Times New Roman" charset="0"/>
              </a:rPr>
              <a:t>.</a:t>
            </a:r>
          </a:p>
          <a:p>
            <a:pPr marL="285750" indent="-285750">
              <a:spcAft>
                <a:spcPts val="1800"/>
              </a:spcAft>
              <a:buFont typeface="Arial" charset="0"/>
              <a:buChar char="•"/>
            </a:pPr>
            <a:r>
              <a:rPr lang="en-US" sz="1600" dirty="0" smtClean="0">
                <a:ea typeface="Times New Roman" charset="0"/>
                <a:cs typeface="Times New Roman" charset="0"/>
              </a:rPr>
              <a:t>The USNDP is working to address these issues by measuring, compiling and evaluating </a:t>
            </a:r>
            <a:r>
              <a:rPr lang="en-US" sz="1600" dirty="0">
                <a:latin typeface="Symbol" panose="05050102010706020507" pitchFamily="18" charset="2"/>
                <a:ea typeface="Symbol" charset="2"/>
                <a:cs typeface="Symbol" charset="2"/>
              </a:rPr>
              <a:t>g</a:t>
            </a:r>
            <a:r>
              <a:rPr lang="en-US" sz="1600" dirty="0" smtClean="0">
                <a:ea typeface="Times New Roman" charset="0"/>
                <a:cs typeface="Times New Roman" charset="0"/>
              </a:rPr>
              <a:t>-ray data for </a:t>
            </a:r>
            <a:r>
              <a:rPr lang="en-US" sz="1600" dirty="0">
                <a:ea typeface="Times New Roman" charset="0"/>
                <a:cs typeface="Times New Roman" charset="0"/>
              </a:rPr>
              <a:t>the EGAF (https://www-nds.iaea.org/pgaa/egaf.html) </a:t>
            </a:r>
            <a:r>
              <a:rPr lang="en-US" sz="1600" dirty="0" smtClean="0">
                <a:ea typeface="Times New Roman" charset="0"/>
                <a:cs typeface="Times New Roman" charset="0"/>
              </a:rPr>
              <a:t>and Baghdad Atlas database (http://nucleardata.berkeley.edu).</a:t>
            </a:r>
            <a:endParaRPr lang="en-US" sz="1600" dirty="0">
              <a:ea typeface="Times New Roman" charset="0"/>
              <a:cs typeface="Times New Roman" charset="0"/>
            </a:endParaRPr>
          </a:p>
        </p:txBody>
      </p:sp>
      <p:sp>
        <p:nvSpPr>
          <p:cNvPr id="2" name="Title 1"/>
          <p:cNvSpPr>
            <a:spLocks noGrp="1"/>
          </p:cNvSpPr>
          <p:nvPr>
            <p:ph type="title"/>
          </p:nvPr>
        </p:nvSpPr>
        <p:spPr>
          <a:xfrm>
            <a:off x="76200" y="-41146"/>
            <a:ext cx="9144000" cy="762000"/>
          </a:xfrm>
        </p:spPr>
        <p:txBody>
          <a:bodyPr/>
          <a:lstStyle/>
          <a:p>
            <a:r>
              <a:rPr lang="en-US" sz="2000" b="0" dirty="0" smtClean="0">
                <a:latin typeface="+mn-lt"/>
                <a:ea typeface="Times New Roman" charset="0"/>
                <a:cs typeface="Times New Roman" charset="0"/>
              </a:rPr>
              <a:t>Active </a:t>
            </a:r>
            <a:r>
              <a:rPr lang="en-US" sz="2000" b="0" dirty="0" smtClean="0">
                <a:latin typeface="+mn-lt"/>
                <a:ea typeface="Times New Roman" charset="0"/>
                <a:cs typeface="Times New Roman" charset="0"/>
              </a:rPr>
              <a:t>neutron interrogation for the interdiction of nuclear material requires good (n,x</a:t>
            </a:r>
            <a:r>
              <a:rPr lang="en-US" sz="2000" b="0" dirty="0" smtClean="0">
                <a:latin typeface="Symbol" panose="05050102010706020507" pitchFamily="18" charset="2"/>
                <a:ea typeface="Symbol" charset="2"/>
                <a:cs typeface="Symbol" charset="2"/>
              </a:rPr>
              <a:t>g</a:t>
            </a:r>
            <a:r>
              <a:rPr lang="en-US" sz="2000" b="0" dirty="0" smtClean="0">
                <a:latin typeface="+mn-lt"/>
                <a:ea typeface="Times New Roman" charset="0"/>
                <a:cs typeface="Times New Roman" charset="0"/>
              </a:rPr>
              <a:t>) and (</a:t>
            </a:r>
            <a:r>
              <a:rPr lang="en-US" sz="2000" b="0" dirty="0" err="1" smtClean="0">
                <a:latin typeface="Symbol" panose="05050102010706020507" pitchFamily="18" charset="2"/>
                <a:ea typeface="Symbol" charset="2"/>
                <a:cs typeface="Symbol" charset="2"/>
              </a:rPr>
              <a:t>g</a:t>
            </a:r>
            <a:r>
              <a:rPr lang="en-US" sz="2000" b="0" dirty="0" err="1" smtClean="0">
                <a:latin typeface="+mn-lt"/>
                <a:ea typeface="Times New Roman" charset="0"/>
                <a:cs typeface="Times New Roman" charset="0"/>
              </a:rPr>
              <a:t>,x</a:t>
            </a:r>
            <a:r>
              <a:rPr lang="en-US" sz="2000" b="0" dirty="0" err="1" smtClean="0">
                <a:latin typeface="Symbol" panose="05050102010706020507" pitchFamily="18" charset="2"/>
                <a:ea typeface="Symbol" charset="2"/>
                <a:cs typeface="Symbol" charset="2"/>
              </a:rPr>
              <a:t>g</a:t>
            </a:r>
            <a:r>
              <a:rPr lang="en-US" sz="2000" b="0" dirty="0" smtClean="0">
                <a:latin typeface="+mn-lt"/>
                <a:ea typeface="Times New Roman" charset="0"/>
                <a:cs typeface="Times New Roman" charset="0"/>
              </a:rPr>
              <a:t>) nuclear data </a:t>
            </a:r>
            <a:endParaRPr lang="en-US" sz="2000" b="0" dirty="0">
              <a:latin typeface="+mn-lt"/>
              <a:ea typeface="Times New Roman" charset="0"/>
              <a:cs typeface="Times New Roman" charset="0"/>
            </a:endParaRPr>
          </a:p>
        </p:txBody>
      </p:sp>
      <p:sp>
        <p:nvSpPr>
          <p:cNvPr id="30" name="TextBox 29"/>
          <p:cNvSpPr txBox="1"/>
          <p:nvPr/>
        </p:nvSpPr>
        <p:spPr>
          <a:xfrm>
            <a:off x="-49901" y="848724"/>
            <a:ext cx="4379152" cy="2046714"/>
          </a:xfrm>
          <a:prstGeom prst="rect">
            <a:avLst/>
          </a:prstGeom>
          <a:noFill/>
        </p:spPr>
        <p:txBody>
          <a:bodyPr wrap="square" rtlCol="0">
            <a:spAutoFit/>
          </a:bodyPr>
          <a:lstStyle/>
          <a:p>
            <a:pPr marL="285750" indent="-285750">
              <a:spcAft>
                <a:spcPts val="1800"/>
              </a:spcAft>
              <a:buFont typeface="Arial" charset="0"/>
              <a:buChar char="•"/>
            </a:pPr>
            <a:r>
              <a:rPr lang="en-US" sz="1600" dirty="0">
                <a:ea typeface="Times New Roman" charset="0"/>
                <a:cs typeface="Times New Roman" charset="0"/>
              </a:rPr>
              <a:t>(</a:t>
            </a:r>
            <a:r>
              <a:rPr lang="en-US" sz="1600" dirty="0" err="1" smtClean="0">
                <a:ea typeface="Times New Roman" charset="0"/>
                <a:cs typeface="Times New Roman" charset="0"/>
              </a:rPr>
              <a:t>n,x</a:t>
            </a:r>
            <a:r>
              <a:rPr lang="en-US" sz="1600" dirty="0" err="1" smtClean="0">
                <a:latin typeface="Symbol" panose="05050102010706020507" pitchFamily="18" charset="2"/>
                <a:ea typeface="Symbol" charset="2"/>
                <a:cs typeface="Symbol" charset="2"/>
              </a:rPr>
              <a:t>g</a:t>
            </a:r>
            <a:r>
              <a:rPr lang="en-US" sz="1600" dirty="0" smtClean="0">
                <a:ea typeface="Times New Roman" charset="0"/>
                <a:cs typeface="Times New Roman" charset="0"/>
              </a:rPr>
              <a:t>) </a:t>
            </a:r>
            <a:r>
              <a:rPr lang="en-US" sz="1600" dirty="0">
                <a:ea typeface="Times New Roman" charset="0"/>
                <a:cs typeface="Times New Roman" charset="0"/>
              </a:rPr>
              <a:t>and </a:t>
            </a:r>
            <a:r>
              <a:rPr lang="en-US" sz="1600" dirty="0" smtClean="0">
                <a:ea typeface="Times New Roman" charset="0"/>
                <a:cs typeface="Times New Roman" charset="0"/>
              </a:rPr>
              <a:t>(</a:t>
            </a:r>
            <a:r>
              <a:rPr lang="en-US" sz="1600" dirty="0" err="1" smtClean="0">
                <a:latin typeface="Symbol" panose="05050102010706020507" pitchFamily="18" charset="2"/>
                <a:ea typeface="Symbol" charset="2"/>
                <a:cs typeface="Symbol" charset="2"/>
              </a:rPr>
              <a:t>g</a:t>
            </a:r>
            <a:r>
              <a:rPr lang="en-US" sz="1600" dirty="0" err="1" smtClean="0">
                <a:ea typeface="Times New Roman" charset="0"/>
                <a:cs typeface="Times New Roman" charset="0"/>
              </a:rPr>
              <a:t>,x</a:t>
            </a:r>
            <a:r>
              <a:rPr lang="en-US" sz="1600" dirty="0" err="1" smtClean="0">
                <a:latin typeface="Symbol" panose="05050102010706020507" pitchFamily="18" charset="2"/>
                <a:ea typeface="Symbol" charset="2"/>
                <a:cs typeface="Symbol" charset="2"/>
              </a:rPr>
              <a:t>g</a:t>
            </a:r>
            <a:r>
              <a:rPr lang="en-US" sz="1600" dirty="0" smtClean="0">
                <a:ea typeface="Times New Roman" charset="0"/>
                <a:cs typeface="Times New Roman" charset="0"/>
              </a:rPr>
              <a:t>) </a:t>
            </a:r>
            <a:r>
              <a:rPr lang="en-US" sz="1600" dirty="0" smtClean="0">
                <a:ea typeface="Symbol" charset="2"/>
                <a:cs typeface="Symbol" charset="2"/>
              </a:rPr>
              <a:t>g</a:t>
            </a:r>
            <a:r>
              <a:rPr lang="en-US" sz="1600" dirty="0" smtClean="0">
                <a:ea typeface="Times New Roman" charset="0"/>
                <a:cs typeface="Times New Roman" charset="0"/>
              </a:rPr>
              <a:t>-rays provide a powerful tool for the interdiction of nuclear material, explosives and drugs, nuclear dismantlement, treaty verification.</a:t>
            </a:r>
            <a:r>
              <a:rPr lang="en-US" sz="1600" baseline="30000" dirty="0" smtClean="0">
                <a:ea typeface="Times New Roman" charset="0"/>
                <a:cs typeface="Times New Roman" charset="0"/>
              </a:rPr>
              <a:t>1,2</a:t>
            </a:r>
            <a:endParaRPr lang="en-US" sz="1600" dirty="0" smtClean="0">
              <a:ea typeface="Times New Roman" charset="0"/>
              <a:cs typeface="Times New Roman" charset="0"/>
            </a:endParaRPr>
          </a:p>
          <a:p>
            <a:pPr marL="285750" indent="-285750">
              <a:spcAft>
                <a:spcPts val="1800"/>
              </a:spcAft>
              <a:buFont typeface="Arial" charset="0"/>
              <a:buChar char="•"/>
            </a:pPr>
            <a:r>
              <a:rPr lang="en-US" sz="1600" dirty="0" smtClean="0">
                <a:ea typeface="Times New Roman" charset="0"/>
                <a:cs typeface="Times New Roman" charset="0"/>
              </a:rPr>
              <a:t>Their interpretation requires high-fidelity </a:t>
            </a:r>
            <a:r>
              <a:rPr lang="en-US" sz="1600" dirty="0">
                <a:ea typeface="Times New Roman" charset="0"/>
                <a:cs typeface="Times New Roman" charset="0"/>
              </a:rPr>
              <a:t>(</a:t>
            </a:r>
            <a:r>
              <a:rPr lang="en-US" sz="1600" dirty="0" smtClean="0">
                <a:ea typeface="Times New Roman" charset="0"/>
                <a:cs typeface="Times New Roman" charset="0"/>
              </a:rPr>
              <a:t>n,</a:t>
            </a:r>
            <a:r>
              <a:rPr lang="en-US" sz="1600" dirty="0">
                <a:latin typeface="Symbol" panose="05050102010706020507" pitchFamily="18" charset="2"/>
                <a:ea typeface="Symbol" charset="2"/>
                <a:cs typeface="Symbol" charset="2"/>
              </a:rPr>
              <a:t> g</a:t>
            </a:r>
            <a:r>
              <a:rPr lang="en-US" sz="1600" dirty="0" smtClean="0">
                <a:ea typeface="Times New Roman" charset="0"/>
                <a:cs typeface="Times New Roman" charset="0"/>
              </a:rPr>
              <a:t>), </a:t>
            </a:r>
            <a:r>
              <a:rPr lang="en-US" sz="1600" dirty="0">
                <a:ea typeface="Times New Roman" charset="0"/>
                <a:cs typeface="Times New Roman" charset="0"/>
              </a:rPr>
              <a:t>(</a:t>
            </a:r>
            <a:r>
              <a:rPr lang="en-US" sz="1600" dirty="0" err="1" smtClean="0">
                <a:ea typeface="Times New Roman" charset="0"/>
                <a:cs typeface="Times New Roman" charset="0"/>
              </a:rPr>
              <a:t>n,n</a:t>
            </a:r>
            <a:r>
              <a:rPr lang="en-US" sz="1600" dirty="0" smtClean="0">
                <a:ea typeface="Times New Roman" charset="0"/>
                <a:cs typeface="Times New Roman" charset="0"/>
              </a:rPr>
              <a:t>’</a:t>
            </a:r>
            <a:r>
              <a:rPr lang="en-US" sz="1600" dirty="0">
                <a:latin typeface="Symbol" panose="05050102010706020507" pitchFamily="18" charset="2"/>
                <a:ea typeface="Symbol" charset="2"/>
                <a:cs typeface="Symbol" charset="2"/>
              </a:rPr>
              <a:t> g</a:t>
            </a:r>
            <a:r>
              <a:rPr lang="en-US" sz="1600" dirty="0" smtClean="0">
                <a:ea typeface="Times New Roman" charset="0"/>
                <a:cs typeface="Times New Roman" charset="0"/>
              </a:rPr>
              <a:t>) and (</a:t>
            </a:r>
            <a:r>
              <a:rPr lang="en-US" sz="1600" dirty="0" err="1" smtClean="0">
                <a:latin typeface="Symbol" panose="05050102010706020507" pitchFamily="18" charset="2"/>
                <a:ea typeface="Symbol" charset="2"/>
                <a:cs typeface="Symbol" charset="2"/>
              </a:rPr>
              <a:t>g</a:t>
            </a:r>
            <a:r>
              <a:rPr lang="en-US" sz="1600" dirty="0" err="1" smtClean="0">
                <a:ea typeface="Times New Roman" charset="0"/>
                <a:cs typeface="Times New Roman" charset="0"/>
              </a:rPr>
              <a:t>,x</a:t>
            </a:r>
            <a:r>
              <a:rPr lang="en-US" sz="1600" dirty="0" err="1">
                <a:latin typeface="Symbol" panose="05050102010706020507" pitchFamily="18" charset="2"/>
                <a:ea typeface="Symbol" charset="2"/>
                <a:cs typeface="Symbol" charset="2"/>
              </a:rPr>
              <a:t>g</a:t>
            </a:r>
            <a:r>
              <a:rPr lang="en-US" sz="1600" dirty="0" smtClean="0">
                <a:ea typeface="Times New Roman" charset="0"/>
                <a:cs typeface="Times New Roman" charset="0"/>
              </a:rPr>
              <a:t>) data, but existing data are often incorrect or completely lacking.  </a:t>
            </a:r>
          </a:p>
        </p:txBody>
      </p:sp>
      <p:sp>
        <p:nvSpPr>
          <p:cNvPr id="12" name="TextBox 11"/>
          <p:cNvSpPr txBox="1"/>
          <p:nvPr/>
        </p:nvSpPr>
        <p:spPr>
          <a:xfrm>
            <a:off x="5747657" y="2980706"/>
            <a:ext cx="184731" cy="369332"/>
          </a:xfrm>
          <a:prstGeom prst="rect">
            <a:avLst/>
          </a:prstGeom>
          <a:noFill/>
        </p:spPr>
        <p:txBody>
          <a:bodyPr wrap="none" rtlCol="0">
            <a:spAutoFit/>
          </a:bodyPr>
          <a:lstStyle/>
          <a:p>
            <a:endParaRPr lang="en-US" dirty="0"/>
          </a:p>
        </p:txBody>
      </p:sp>
      <p:sp>
        <p:nvSpPr>
          <p:cNvPr id="7" name="TextBox 6"/>
          <p:cNvSpPr txBox="1"/>
          <p:nvPr/>
        </p:nvSpPr>
        <p:spPr>
          <a:xfrm>
            <a:off x="293732" y="5808050"/>
            <a:ext cx="8556536" cy="369332"/>
          </a:xfrm>
          <a:prstGeom prst="rect">
            <a:avLst/>
          </a:prstGeom>
          <a:solidFill>
            <a:srgbClr val="FFC000"/>
          </a:solidFill>
          <a:ln>
            <a:solidFill>
              <a:schemeClr val="tx1"/>
            </a:solidFill>
          </a:ln>
        </p:spPr>
        <p:txBody>
          <a:bodyPr wrap="square" rtlCol="0">
            <a:spAutoFit/>
          </a:bodyPr>
          <a:lstStyle/>
          <a:p>
            <a:pPr algn="ctr"/>
            <a:r>
              <a:rPr lang="en-US" i="1" dirty="0" smtClean="0">
                <a:latin typeface="+mj-lt"/>
                <a:ea typeface="Times New Roman" charset="0"/>
                <a:cs typeface="Times New Roman" charset="0"/>
              </a:rPr>
              <a:t>Poor knowledge of </a:t>
            </a:r>
            <a:r>
              <a:rPr lang="en-US" i="1" dirty="0" smtClean="0">
                <a:latin typeface="+mj-lt"/>
                <a:ea typeface="Times New Roman" charset="0"/>
                <a:cs typeface="Times New Roman" charset="0"/>
                <a:sym typeface="Symbol" panose="05050102010706020507" pitchFamily="18" charset="2"/>
              </a:rPr>
              <a:t></a:t>
            </a:r>
            <a:r>
              <a:rPr lang="en-US" i="1" dirty="0" smtClean="0">
                <a:latin typeface="+mj-lt"/>
                <a:ea typeface="Times New Roman" charset="0"/>
                <a:cs typeface="Times New Roman" charset="0"/>
              </a:rPr>
              <a:t>-ray production hampers nuclear detection (e.g., CAARS)   </a:t>
            </a:r>
            <a:endParaRPr lang="en-US" i="1" dirty="0">
              <a:latin typeface="+mj-lt"/>
              <a:ea typeface="Times New Roman" charset="0"/>
              <a:cs typeface="Times New Roman"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0629" y="3477364"/>
            <a:ext cx="3709189" cy="2335416"/>
          </a:xfrm>
          <a:prstGeom prst="rect">
            <a:avLst/>
          </a:prstGeom>
        </p:spPr>
      </p:pic>
      <p:pic>
        <p:nvPicPr>
          <p:cNvPr id="6" name="Picture 5"/>
          <p:cNvPicPr>
            <a:picLocks noChangeAspect="1"/>
          </p:cNvPicPr>
          <p:nvPr/>
        </p:nvPicPr>
        <p:blipFill rotWithShape="1">
          <a:blip r:embed="rId4"/>
          <a:srcRect r="3347"/>
          <a:stretch/>
        </p:blipFill>
        <p:spPr>
          <a:xfrm>
            <a:off x="4222685" y="940336"/>
            <a:ext cx="3963658" cy="2532643"/>
          </a:xfrm>
          <a:prstGeom prst="rect">
            <a:avLst/>
          </a:prstGeom>
        </p:spPr>
      </p:pic>
      <p:grpSp>
        <p:nvGrpSpPr>
          <p:cNvPr id="5" name="Group 4"/>
          <p:cNvGrpSpPr/>
          <p:nvPr/>
        </p:nvGrpSpPr>
        <p:grpSpPr>
          <a:xfrm>
            <a:off x="7305471" y="909498"/>
            <a:ext cx="1743899" cy="1172221"/>
            <a:chOff x="5932388" y="1479480"/>
            <a:chExt cx="2728798" cy="2154218"/>
          </a:xfrm>
        </p:grpSpPr>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388" y="1479480"/>
              <a:ext cx="2728798" cy="215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32388" y="1479480"/>
              <a:ext cx="2471872" cy="1028493"/>
            </a:xfrm>
            <a:prstGeom prst="rect">
              <a:avLst/>
            </a:prstGeom>
            <a:noFill/>
          </p:spPr>
          <p:txBody>
            <a:bodyPr wrap="square" rtlCol="0">
              <a:spAutoFit/>
            </a:bodyPr>
            <a:lstStyle/>
            <a:p>
              <a:r>
                <a:rPr lang="en-US" sz="1200" b="1" dirty="0" smtClean="0">
                  <a:solidFill>
                    <a:schemeClr val="bg1"/>
                  </a:solidFill>
                </a:rPr>
                <a:t>PORTABLE ISOTOPIC NEUTRON SPECTROSCOPY</a:t>
              </a:r>
              <a:endParaRPr lang="en-US" sz="1200" b="1" dirty="0">
                <a:solidFill>
                  <a:schemeClr val="bg1"/>
                </a:solidFill>
              </a:endParaRPr>
            </a:p>
          </p:txBody>
        </p:sp>
      </p:grpSp>
      <p:sp>
        <p:nvSpPr>
          <p:cNvPr id="9" name="Rectangle 8"/>
          <p:cNvSpPr/>
          <p:nvPr/>
        </p:nvSpPr>
        <p:spPr>
          <a:xfrm>
            <a:off x="255724" y="5302584"/>
            <a:ext cx="5491933" cy="461665"/>
          </a:xfrm>
          <a:prstGeom prst="rect">
            <a:avLst/>
          </a:prstGeom>
        </p:spPr>
        <p:txBody>
          <a:bodyPr wrap="square">
            <a:spAutoFit/>
          </a:bodyPr>
          <a:lstStyle/>
          <a:p>
            <a:r>
              <a:rPr lang="en-US" sz="1200" baseline="30000" dirty="0">
                <a:latin typeface="Times New Roman" charset="0"/>
              </a:rPr>
              <a:t>1</a:t>
            </a:r>
            <a:r>
              <a:rPr lang="en-US" sz="1200" b="1" dirty="0" smtClean="0">
                <a:latin typeface="Times New Roman" charset="0"/>
              </a:rPr>
              <a:t>M.Litz </a:t>
            </a:r>
            <a:r>
              <a:rPr lang="en-US" sz="1200" b="1" i="1" dirty="0" smtClean="0">
                <a:latin typeface="Times New Roman" charset="0"/>
              </a:rPr>
              <a:t>et al., </a:t>
            </a:r>
            <a:r>
              <a:rPr lang="mr-IN" sz="1200" b="1" dirty="0" smtClean="0">
                <a:latin typeface="Times New Roman" charset="0"/>
              </a:rPr>
              <a:t>ARL-TR-5871</a:t>
            </a:r>
            <a:endParaRPr lang="en-US" sz="1200" b="1" dirty="0" smtClean="0">
              <a:latin typeface="Times New Roman" charset="0"/>
            </a:endParaRPr>
          </a:p>
          <a:p>
            <a:r>
              <a:rPr lang="en-US" sz="1200" b="1" baseline="30000" dirty="0" smtClean="0">
                <a:latin typeface="Times New Roman" charset="0"/>
              </a:rPr>
              <a:t>2</a:t>
            </a:r>
            <a:r>
              <a:rPr lang="en-US" sz="1200" b="1" dirty="0" smtClean="0">
                <a:latin typeface="Times New Roman" charset="0"/>
              </a:rPr>
              <a:t>J. Medalia</a:t>
            </a:r>
            <a:r>
              <a:rPr lang="en-US" sz="1200" b="1" dirty="0">
                <a:latin typeface="Times New Roman" charset="0"/>
              </a:rPr>
              <a:t>, Congressional Research </a:t>
            </a:r>
            <a:r>
              <a:rPr lang="en-US" sz="1200" b="1" dirty="0" smtClean="0">
                <a:latin typeface="Times New Roman" charset="0"/>
              </a:rPr>
              <a:t>Service 7-5700 </a:t>
            </a:r>
            <a:r>
              <a:rPr lang="en-US" sz="1200" b="1" dirty="0" smtClean="0">
                <a:latin typeface="Times New Roman" charset="0"/>
                <a:hlinkClick r:id="rId6"/>
              </a:rPr>
              <a:t>www.crs.gov</a:t>
            </a:r>
            <a:r>
              <a:rPr lang="en-US" sz="1200" b="1" dirty="0" smtClean="0">
                <a:latin typeface="Times New Roman" charset="0"/>
              </a:rPr>
              <a:t> R40154</a:t>
            </a:r>
            <a:endParaRPr lang="en-US" sz="1200" dirty="0"/>
          </a:p>
        </p:txBody>
      </p:sp>
      <p:sp>
        <p:nvSpPr>
          <p:cNvPr id="11" name="Oval 10"/>
          <p:cNvSpPr/>
          <p:nvPr/>
        </p:nvSpPr>
        <p:spPr bwMode="auto">
          <a:xfrm>
            <a:off x="5544766" y="5377799"/>
            <a:ext cx="97277" cy="89146"/>
          </a:xfrm>
          <a:prstGeom prst="ellipse">
            <a:avLst/>
          </a:prstGeom>
          <a:solidFill>
            <a:srgbClr val="ED383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2316554" y="3870736"/>
            <a:ext cx="97277" cy="8914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1" name="Curved Connector 20"/>
          <p:cNvCxnSpPr/>
          <p:nvPr/>
        </p:nvCxnSpPr>
        <p:spPr bwMode="auto">
          <a:xfrm>
            <a:off x="1533236" y="3771159"/>
            <a:ext cx="4011530" cy="1514222"/>
          </a:xfrm>
          <a:prstGeom prst="curvedConnector3">
            <a:avLst>
              <a:gd name="adj1" fmla="val 88911"/>
            </a:avLst>
          </a:prstGeom>
          <a:solidFill>
            <a:schemeClr val="accent1"/>
          </a:solid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0301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2800" dirty="0" smtClean="0"/>
              <a:t>The Time and Place of The WANDA Meeting is Symbolic</a:t>
            </a:r>
            <a:endParaRPr lang="en-US" sz="2800" dirty="0"/>
          </a:p>
        </p:txBody>
      </p:sp>
      <p:sp>
        <p:nvSpPr>
          <p:cNvPr id="3" name="Slide Number Placeholder 2"/>
          <p:cNvSpPr>
            <a:spLocks noGrp="1"/>
          </p:cNvSpPr>
          <p:nvPr>
            <p:ph type="sldNum" sz="quarter" idx="11"/>
          </p:nvPr>
        </p:nvSpPr>
        <p:spPr/>
        <p:txBody>
          <a:bodyPr/>
          <a:lstStyle/>
          <a:p>
            <a:pPr>
              <a:defRPr/>
            </a:pPr>
            <a:fld id="{1F8A97BA-DB9B-4291-87AE-AF89EA7F18B7}" type="slidenum">
              <a:rPr lang="en-US" smtClean="0"/>
              <a:pPr>
                <a:defRPr/>
              </a:pPr>
              <a:t>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4480"/>
            <a:ext cx="9144000" cy="2636520"/>
          </a:xfrm>
          <a:prstGeom prst="rect">
            <a:avLst/>
          </a:prstGeom>
        </p:spPr>
      </p:pic>
      <p:sp>
        <p:nvSpPr>
          <p:cNvPr id="5" name="TextBox 4"/>
          <p:cNvSpPr txBox="1"/>
          <p:nvPr/>
        </p:nvSpPr>
        <p:spPr>
          <a:xfrm>
            <a:off x="114300" y="4471984"/>
            <a:ext cx="8915400" cy="1754326"/>
          </a:xfrm>
          <a:prstGeom prst="rect">
            <a:avLst/>
          </a:prstGeom>
          <a:noFill/>
        </p:spPr>
        <p:txBody>
          <a:bodyPr wrap="square" rtlCol="0">
            <a:spAutoFit/>
          </a:bodyPr>
          <a:lstStyle/>
          <a:p>
            <a:r>
              <a:rPr lang="en-US" dirty="0"/>
              <a:t>Attendees included: L. Adams, G. Gamow, ?. Lord, C. Starr, D. Andrews, M. Goeppert-Mayer, ?. Mahan, O. Stern, ?. </a:t>
            </a:r>
            <a:r>
              <a:rPr lang="en-US" dirty="0" err="1"/>
              <a:t>Baroff</a:t>
            </a:r>
            <a:r>
              <a:rPr lang="en-US" dirty="0"/>
              <a:t>, H. Grayson-Smith, R. Myers, E. Teller, H. Bethe, L. </a:t>
            </a:r>
            <a:r>
              <a:rPr lang="en-US" dirty="0" err="1"/>
              <a:t>Hafstad</a:t>
            </a:r>
            <a:r>
              <a:rPr lang="en-US" dirty="0"/>
              <a:t>, H. O'Bryan, M. </a:t>
            </a:r>
            <a:r>
              <a:rPr lang="en-US" dirty="0" err="1"/>
              <a:t>Tuve</a:t>
            </a:r>
            <a:r>
              <a:rPr lang="en-US" dirty="0"/>
              <a:t>, F. Bitter, M. Hebb, E. </a:t>
            </a:r>
            <a:r>
              <a:rPr lang="en-US" dirty="0" err="1"/>
              <a:t>Posnjak</a:t>
            </a:r>
            <a:r>
              <a:rPr lang="en-US" dirty="0"/>
              <a:t>, G. </a:t>
            </a:r>
            <a:r>
              <a:rPr lang="en-US" dirty="0" err="1"/>
              <a:t>Uhlenbeck</a:t>
            </a:r>
            <a:r>
              <a:rPr lang="en-US" dirty="0"/>
              <a:t>, N. Bohr, K. Herzfeld, I. Rabi, H. Urey, G. </a:t>
            </a:r>
            <a:r>
              <a:rPr lang="en-US" dirty="0" err="1"/>
              <a:t>Breit</a:t>
            </a:r>
            <a:r>
              <a:rPr lang="en-US" dirty="0"/>
              <a:t>, J. </a:t>
            </a:r>
            <a:r>
              <a:rPr lang="en-US" dirty="0" err="1"/>
              <a:t>Hibben</a:t>
            </a:r>
            <a:r>
              <a:rPr lang="en-US" dirty="0"/>
              <a:t>, L. Rosenfeld, J. Van </a:t>
            </a:r>
            <a:r>
              <a:rPr lang="en-US" dirty="0" err="1"/>
              <a:t>Vleck</a:t>
            </a:r>
            <a:r>
              <a:rPr lang="en-US" dirty="0"/>
              <a:t>, F. </a:t>
            </a:r>
            <a:r>
              <a:rPr lang="en-US" dirty="0" err="1"/>
              <a:t>Brickwedde</a:t>
            </a:r>
            <a:r>
              <a:rPr lang="en-US" dirty="0"/>
              <a:t>, J. </a:t>
            </a:r>
            <a:r>
              <a:rPr lang="en-US" dirty="0" err="1"/>
              <a:t>Hoge</a:t>
            </a:r>
            <a:r>
              <a:rPr lang="en-US" dirty="0"/>
              <a:t>, ?. Rossini, ?. </a:t>
            </a:r>
            <a:r>
              <a:rPr lang="en-US" dirty="0" err="1"/>
              <a:t>Vestine</a:t>
            </a:r>
            <a:r>
              <a:rPr lang="en-US" dirty="0"/>
              <a:t>, E. Condon, D. </a:t>
            </a:r>
            <a:r>
              <a:rPr lang="en-US" dirty="0" err="1"/>
              <a:t>Inglis</a:t>
            </a:r>
            <a:r>
              <a:rPr lang="en-US" dirty="0"/>
              <a:t>, A. </a:t>
            </a:r>
            <a:r>
              <a:rPr lang="en-US" dirty="0" err="1"/>
              <a:t>Ruark</a:t>
            </a:r>
            <a:r>
              <a:rPr lang="en-US" dirty="0"/>
              <a:t>, C. </a:t>
            </a:r>
            <a:r>
              <a:rPr lang="en-US" dirty="0" err="1"/>
              <a:t>Critchfield</a:t>
            </a:r>
            <a:r>
              <a:rPr lang="en-US" dirty="0"/>
              <a:t>, ?. Jacobs, R. Scott, G. </a:t>
            </a:r>
            <a:r>
              <a:rPr lang="en-US" dirty="0" err="1"/>
              <a:t>Diecke</a:t>
            </a:r>
            <a:r>
              <a:rPr lang="en-US" dirty="0"/>
              <a:t>, F. Keyes, R. Seitz, E. Fermi, F. </a:t>
            </a:r>
            <a:r>
              <a:rPr lang="en-US" dirty="0" err="1"/>
              <a:t>Kracek</a:t>
            </a:r>
            <a:r>
              <a:rPr lang="en-US" dirty="0"/>
              <a:t>, ?. Silsbee, J. Fleming, F. London, C. Squire</a:t>
            </a:r>
          </a:p>
        </p:txBody>
      </p:sp>
      <p:sp>
        <p:nvSpPr>
          <p:cNvPr id="6" name="TextBox 5"/>
          <p:cNvSpPr txBox="1"/>
          <p:nvPr/>
        </p:nvSpPr>
        <p:spPr>
          <a:xfrm>
            <a:off x="1905000" y="838200"/>
            <a:ext cx="5032596" cy="923330"/>
          </a:xfrm>
          <a:prstGeom prst="rect">
            <a:avLst/>
          </a:prstGeom>
          <a:noFill/>
        </p:spPr>
        <p:txBody>
          <a:bodyPr wrap="none" rtlCol="0">
            <a:spAutoFit/>
          </a:bodyPr>
          <a:lstStyle/>
          <a:p>
            <a:pPr algn="ctr"/>
            <a:r>
              <a:rPr lang="en-US" dirty="0" smtClean="0"/>
              <a:t>January 26, 1939</a:t>
            </a:r>
          </a:p>
          <a:p>
            <a:pPr algn="ctr"/>
            <a:r>
              <a:rPr lang="en-US" dirty="0" smtClean="0"/>
              <a:t>Fifth Washington Conference on Theoretical Physics</a:t>
            </a:r>
          </a:p>
          <a:p>
            <a:pPr algn="ctr"/>
            <a:r>
              <a:rPr lang="en-US" dirty="0" smtClean="0"/>
              <a:t>George Washington University</a:t>
            </a:r>
            <a:endParaRPr lang="en-US" dirty="0"/>
          </a:p>
        </p:txBody>
      </p:sp>
    </p:spTree>
    <p:extLst>
      <p:ext uri="{BB962C8B-B14F-4D97-AF65-F5344CB8AC3E}">
        <p14:creationId xmlns:p14="http://schemas.microsoft.com/office/powerpoint/2010/main" val="29302107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0EA2064F-FC9D-401D-9750-720630BE1F63}"/>
              </a:ext>
            </a:extLst>
          </p:cNvPr>
          <p:cNvSpPr>
            <a:spLocks noChangeArrowheads="1"/>
          </p:cNvSpPr>
          <p:nvPr/>
        </p:nvSpPr>
        <p:spPr bwMode="auto">
          <a:xfrm>
            <a:off x="381000" y="47614"/>
            <a:ext cx="9144000" cy="597087"/>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4000" dirty="0">
                <a:latin typeface="+mn-lt"/>
                <a:ea typeface="+mn-ea"/>
                <a:cs typeface="+mn-cs"/>
              </a:rPr>
              <a:t>Nuclear Data for Nuclear Medicine: </a:t>
            </a:r>
            <a:r>
              <a:rPr lang="en-US" sz="4000" baseline="30000" dirty="0">
                <a:latin typeface="+mn-lt"/>
                <a:ea typeface="+mn-ea"/>
                <a:cs typeface="+mn-cs"/>
              </a:rPr>
              <a:t>86</a:t>
            </a:r>
            <a:r>
              <a:rPr lang="en-US" sz="4000" dirty="0">
                <a:latin typeface="+mn-lt"/>
                <a:ea typeface="+mn-ea"/>
                <a:cs typeface="+mn-cs"/>
              </a:rPr>
              <a:t>Y</a:t>
            </a:r>
          </a:p>
        </p:txBody>
      </p:sp>
      <p:pic>
        <p:nvPicPr>
          <p:cNvPr id="4" name="Picture 2">
            <a:extLst>
              <a:ext uri="{FF2B5EF4-FFF2-40B4-BE49-F238E27FC236}">
                <a16:creationId xmlns="" xmlns:a16="http://schemas.microsoft.com/office/drawing/2014/main" id="{0D79663B-4C5A-455E-BBBA-C44BA918A99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2232" y="1201535"/>
            <a:ext cx="3321878" cy="1481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 xmlns:a16="http://schemas.microsoft.com/office/drawing/2014/main" id="{0644D0A3-6EE6-4E74-939F-A54B4B380FF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05608" y="1170713"/>
            <a:ext cx="4490641"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 xmlns:a16="http://schemas.microsoft.com/office/drawing/2014/main" id="{B13B70F5-CB29-4225-B191-9DA1EB4D1DFF}"/>
              </a:ext>
            </a:extLst>
          </p:cNvPr>
          <p:cNvPicPr>
            <a:picLocks noChangeAspect="1"/>
          </p:cNvPicPr>
          <p:nvPr/>
        </p:nvPicPr>
        <p:blipFill>
          <a:blip r:embed="rId4"/>
          <a:stretch>
            <a:fillRect/>
          </a:stretch>
        </p:blipFill>
        <p:spPr>
          <a:xfrm>
            <a:off x="36847" y="2822461"/>
            <a:ext cx="4572000" cy="2799000"/>
          </a:xfrm>
          <a:prstGeom prst="rect">
            <a:avLst/>
          </a:prstGeom>
        </p:spPr>
      </p:pic>
      <p:sp>
        <p:nvSpPr>
          <p:cNvPr id="29" name="TextBox 28">
            <a:extLst>
              <a:ext uri="{FF2B5EF4-FFF2-40B4-BE49-F238E27FC236}">
                <a16:creationId xmlns="" xmlns:a16="http://schemas.microsoft.com/office/drawing/2014/main" id="{7117CF88-CCE4-43FE-A5A5-01C97B68A21A}"/>
              </a:ext>
            </a:extLst>
          </p:cNvPr>
          <p:cNvSpPr txBox="1"/>
          <p:nvPr/>
        </p:nvSpPr>
        <p:spPr>
          <a:xfrm>
            <a:off x="76200" y="748172"/>
            <a:ext cx="4319726" cy="400110"/>
          </a:xfrm>
          <a:prstGeom prst="rect">
            <a:avLst/>
          </a:prstGeom>
          <a:noFill/>
        </p:spPr>
        <p:txBody>
          <a:bodyPr wrap="square" rtlCol="0">
            <a:spAutoFit/>
          </a:bodyPr>
          <a:lstStyle/>
          <a:p>
            <a:r>
              <a:rPr lang="en-US" sz="2000" baseline="30000" dirty="0">
                <a:solidFill>
                  <a:srgbClr val="C00000"/>
                </a:solidFill>
              </a:rPr>
              <a:t>86</a:t>
            </a:r>
            <a:r>
              <a:rPr lang="en-US" sz="2000" dirty="0">
                <a:solidFill>
                  <a:srgbClr val="C00000"/>
                </a:solidFill>
              </a:rPr>
              <a:t>Y new non-conventional PET isotope</a:t>
            </a:r>
          </a:p>
        </p:txBody>
      </p:sp>
      <p:sp>
        <p:nvSpPr>
          <p:cNvPr id="30" name="TextBox 29">
            <a:extLst>
              <a:ext uri="{FF2B5EF4-FFF2-40B4-BE49-F238E27FC236}">
                <a16:creationId xmlns="" xmlns:a16="http://schemas.microsoft.com/office/drawing/2014/main" id="{D22A5173-D4CA-45F6-AA0D-C92984DB3DBB}"/>
              </a:ext>
            </a:extLst>
          </p:cNvPr>
          <p:cNvSpPr txBox="1"/>
          <p:nvPr/>
        </p:nvSpPr>
        <p:spPr>
          <a:xfrm>
            <a:off x="4640952" y="701199"/>
            <a:ext cx="4319726" cy="400110"/>
          </a:xfrm>
          <a:prstGeom prst="rect">
            <a:avLst/>
          </a:prstGeom>
          <a:noFill/>
        </p:spPr>
        <p:txBody>
          <a:bodyPr wrap="square" rtlCol="0">
            <a:spAutoFit/>
          </a:bodyPr>
          <a:lstStyle/>
          <a:p>
            <a:r>
              <a:rPr lang="en-US" sz="2000" baseline="30000" dirty="0">
                <a:solidFill>
                  <a:srgbClr val="0070C0"/>
                </a:solidFill>
              </a:rPr>
              <a:t>86</a:t>
            </a:r>
            <a:r>
              <a:rPr lang="en-US" sz="2000" dirty="0">
                <a:solidFill>
                  <a:srgbClr val="0070C0"/>
                </a:solidFill>
              </a:rPr>
              <a:t>Y decay scheme last studied in 1970</a:t>
            </a:r>
          </a:p>
        </p:txBody>
      </p:sp>
      <p:sp>
        <p:nvSpPr>
          <p:cNvPr id="31" name="TextBox 30">
            <a:extLst>
              <a:ext uri="{FF2B5EF4-FFF2-40B4-BE49-F238E27FC236}">
                <a16:creationId xmlns="" xmlns:a16="http://schemas.microsoft.com/office/drawing/2014/main" id="{E3349DC9-3FCC-450E-BA94-67DC91CCCAC7}"/>
              </a:ext>
            </a:extLst>
          </p:cNvPr>
          <p:cNvSpPr txBox="1"/>
          <p:nvPr/>
        </p:nvSpPr>
        <p:spPr>
          <a:xfrm>
            <a:off x="397693" y="5637257"/>
            <a:ext cx="3998233" cy="523220"/>
          </a:xfrm>
          <a:prstGeom prst="rect">
            <a:avLst/>
          </a:prstGeom>
          <a:noFill/>
        </p:spPr>
        <p:txBody>
          <a:bodyPr wrap="square" rtlCol="0">
            <a:spAutoFit/>
          </a:bodyPr>
          <a:lstStyle/>
          <a:p>
            <a:r>
              <a:rPr lang="en-US" sz="1400" dirty="0"/>
              <a:t>Previous measurement: 10’s of counts in high energy peaks.  </a:t>
            </a:r>
            <a:r>
              <a:rPr lang="en-US" sz="1400" dirty="0" smtClean="0"/>
              <a:t>Present </a:t>
            </a:r>
            <a:r>
              <a:rPr lang="en-US" sz="1400" dirty="0"/>
              <a:t>work: 100,000’s of counts</a:t>
            </a:r>
          </a:p>
        </p:txBody>
      </p:sp>
      <p:pic>
        <p:nvPicPr>
          <p:cNvPr id="37" name="Picture 36">
            <a:extLst>
              <a:ext uri="{FF2B5EF4-FFF2-40B4-BE49-F238E27FC236}">
                <a16:creationId xmlns="" xmlns:a16="http://schemas.microsoft.com/office/drawing/2014/main" id="{E8FF4AF5-A99E-45EC-8C94-96D697968665}"/>
              </a:ext>
            </a:extLst>
          </p:cNvPr>
          <p:cNvPicPr>
            <a:picLocks noChangeAspect="1"/>
          </p:cNvPicPr>
          <p:nvPr/>
        </p:nvPicPr>
        <p:blipFill>
          <a:blip r:embed="rId5"/>
          <a:stretch>
            <a:fillRect/>
          </a:stretch>
        </p:blipFill>
        <p:spPr>
          <a:xfrm>
            <a:off x="7349790" y="2783031"/>
            <a:ext cx="1225401" cy="591363"/>
          </a:xfrm>
          <a:prstGeom prst="rect">
            <a:avLst/>
          </a:prstGeom>
        </p:spPr>
      </p:pic>
      <p:sp>
        <p:nvSpPr>
          <p:cNvPr id="38" name="TextBox 37">
            <a:extLst>
              <a:ext uri="{FF2B5EF4-FFF2-40B4-BE49-F238E27FC236}">
                <a16:creationId xmlns="" xmlns:a16="http://schemas.microsoft.com/office/drawing/2014/main" id="{6782D18E-3B41-4486-8164-8CD75EAD9630}"/>
              </a:ext>
            </a:extLst>
          </p:cNvPr>
          <p:cNvSpPr txBox="1"/>
          <p:nvPr/>
        </p:nvSpPr>
        <p:spPr>
          <a:xfrm>
            <a:off x="4453966" y="5344320"/>
            <a:ext cx="5286492"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99"/>
                </a:solidFill>
              </a:rPr>
              <a:t>Over 100 new transitions identified</a:t>
            </a:r>
          </a:p>
          <a:p>
            <a:pPr marL="285750" indent="-285750">
              <a:buFont typeface="Arial" panose="020B0604020202020204" pitchFamily="34" charset="0"/>
              <a:buChar char="•"/>
            </a:pPr>
            <a:r>
              <a:rPr lang="en-US" dirty="0">
                <a:solidFill>
                  <a:srgbClr val="000099"/>
                </a:solidFill>
              </a:rPr>
              <a:t>511 </a:t>
            </a:r>
            <a:r>
              <a:rPr lang="en-US" dirty="0" err="1">
                <a:solidFill>
                  <a:srgbClr val="000099"/>
                </a:solidFill>
              </a:rPr>
              <a:t>keV</a:t>
            </a:r>
            <a:r>
              <a:rPr lang="en-US" dirty="0">
                <a:solidFill>
                  <a:srgbClr val="000099"/>
                </a:solidFill>
              </a:rPr>
              <a:t> intensity decreases by 20%</a:t>
            </a:r>
          </a:p>
          <a:p>
            <a:pPr marL="285750" indent="-285750">
              <a:buFont typeface="Arial" panose="020B0604020202020204" pitchFamily="34" charset="0"/>
              <a:buChar char="•"/>
            </a:pPr>
            <a:r>
              <a:rPr lang="en-US" dirty="0">
                <a:solidFill>
                  <a:srgbClr val="000099"/>
                </a:solidFill>
              </a:rPr>
              <a:t>Gamma dose increases</a:t>
            </a:r>
          </a:p>
        </p:txBody>
      </p:sp>
      <p:pic>
        <p:nvPicPr>
          <p:cNvPr id="41" name="Picture 40">
            <a:extLst>
              <a:ext uri="{FF2B5EF4-FFF2-40B4-BE49-F238E27FC236}">
                <a16:creationId xmlns="" xmlns:a16="http://schemas.microsoft.com/office/drawing/2014/main" id="{2654B23E-154C-4323-82D5-EAFD68279926}"/>
              </a:ext>
            </a:extLst>
          </p:cNvPr>
          <p:cNvPicPr>
            <a:picLocks noChangeAspect="1"/>
          </p:cNvPicPr>
          <p:nvPr/>
        </p:nvPicPr>
        <p:blipFill>
          <a:blip r:embed="rId6"/>
          <a:stretch>
            <a:fillRect/>
          </a:stretch>
        </p:blipFill>
        <p:spPr>
          <a:xfrm>
            <a:off x="4184776" y="2529970"/>
            <a:ext cx="1536448" cy="1798059"/>
          </a:xfrm>
          <a:prstGeom prst="rect">
            <a:avLst/>
          </a:prstGeom>
        </p:spPr>
      </p:pic>
      <p:pic>
        <p:nvPicPr>
          <p:cNvPr id="46" name="Picture 45">
            <a:extLst>
              <a:ext uri="{FF2B5EF4-FFF2-40B4-BE49-F238E27FC236}">
                <a16:creationId xmlns="" xmlns:a16="http://schemas.microsoft.com/office/drawing/2014/main" id="{581E87FE-C4DE-47C5-8D87-36ABFFB2B75D}"/>
              </a:ext>
            </a:extLst>
          </p:cNvPr>
          <p:cNvPicPr>
            <a:picLocks noChangeAspect="1"/>
          </p:cNvPicPr>
          <p:nvPr/>
        </p:nvPicPr>
        <p:blipFill>
          <a:blip r:embed="rId7"/>
          <a:stretch>
            <a:fillRect/>
          </a:stretch>
        </p:blipFill>
        <p:spPr>
          <a:xfrm>
            <a:off x="5115162" y="2911756"/>
            <a:ext cx="1728313" cy="1846690"/>
          </a:xfrm>
          <a:prstGeom prst="rect">
            <a:avLst/>
          </a:prstGeom>
        </p:spPr>
      </p:pic>
      <p:pic>
        <p:nvPicPr>
          <p:cNvPr id="47" name="Picture 46">
            <a:extLst>
              <a:ext uri="{FF2B5EF4-FFF2-40B4-BE49-F238E27FC236}">
                <a16:creationId xmlns="" xmlns:a16="http://schemas.microsoft.com/office/drawing/2014/main" id="{47EEB5FC-CA15-49C2-94BD-0EE0B413EBBD}"/>
              </a:ext>
            </a:extLst>
          </p:cNvPr>
          <p:cNvPicPr>
            <a:picLocks noChangeAspect="1"/>
          </p:cNvPicPr>
          <p:nvPr/>
        </p:nvPicPr>
        <p:blipFill>
          <a:blip r:embed="rId8"/>
          <a:stretch>
            <a:fillRect/>
          </a:stretch>
        </p:blipFill>
        <p:spPr>
          <a:xfrm>
            <a:off x="6045547" y="3477583"/>
            <a:ext cx="1728314" cy="1854010"/>
          </a:xfrm>
          <a:prstGeom prst="rect">
            <a:avLst/>
          </a:prstGeom>
        </p:spPr>
      </p:pic>
      <p:pic>
        <p:nvPicPr>
          <p:cNvPr id="44" name="Picture 43">
            <a:extLst>
              <a:ext uri="{FF2B5EF4-FFF2-40B4-BE49-F238E27FC236}">
                <a16:creationId xmlns="" xmlns:a16="http://schemas.microsoft.com/office/drawing/2014/main" id="{B84D6ACB-7917-4585-9AA7-5445A4C8DE67}"/>
              </a:ext>
            </a:extLst>
          </p:cNvPr>
          <p:cNvPicPr>
            <a:picLocks noChangeAspect="1"/>
          </p:cNvPicPr>
          <p:nvPr/>
        </p:nvPicPr>
        <p:blipFill>
          <a:blip r:embed="rId9"/>
          <a:stretch>
            <a:fillRect/>
          </a:stretch>
        </p:blipFill>
        <p:spPr>
          <a:xfrm>
            <a:off x="7319213" y="3191209"/>
            <a:ext cx="1728313" cy="1860174"/>
          </a:xfrm>
          <a:prstGeom prst="rect">
            <a:avLst/>
          </a:prstGeom>
        </p:spPr>
      </p:pic>
    </p:spTree>
    <p:extLst>
      <p:ext uri="{BB962C8B-B14F-4D97-AF65-F5344CB8AC3E}">
        <p14:creationId xmlns:p14="http://schemas.microsoft.com/office/powerpoint/2010/main" val="32903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BBA9DC9-E9BB-4C17-89BB-A24163FCB483}"/>
              </a:ext>
            </a:extLst>
          </p:cNvPr>
          <p:cNvGrpSpPr/>
          <p:nvPr/>
        </p:nvGrpSpPr>
        <p:grpSpPr>
          <a:xfrm>
            <a:off x="228600" y="1673054"/>
            <a:ext cx="4495800" cy="2587812"/>
            <a:chOff x="3733800" y="789920"/>
            <a:chExt cx="5042628" cy="2892612"/>
          </a:xfrm>
        </p:grpSpPr>
        <p:pic>
          <p:nvPicPr>
            <p:cNvPr id="3" name="Picture 3">
              <a:extLst>
                <a:ext uri="{FF2B5EF4-FFF2-40B4-BE49-F238E27FC236}">
                  <a16:creationId xmlns="" xmlns:a16="http://schemas.microsoft.com/office/drawing/2014/main" id="{9876A453-A72E-4A1A-AA0A-7D793D7D5CF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33800" y="789920"/>
              <a:ext cx="5042628" cy="2554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 xmlns:a16="http://schemas.microsoft.com/office/drawing/2014/main" id="{9FDB5433-1E6E-4D93-B634-C59ACC8CC858}"/>
                </a:ext>
              </a:extLst>
            </p:cNvPr>
            <p:cNvSpPr txBox="1"/>
            <p:nvPr/>
          </p:nvSpPr>
          <p:spPr>
            <a:xfrm>
              <a:off x="4648200" y="3343978"/>
              <a:ext cx="3733800" cy="338554"/>
            </a:xfrm>
            <a:prstGeom prst="rect">
              <a:avLst/>
            </a:prstGeom>
            <a:noFill/>
          </p:spPr>
          <p:txBody>
            <a:bodyPr wrap="square" rtlCol="0">
              <a:spAutoFit/>
            </a:bodyPr>
            <a:lstStyle/>
            <a:p>
              <a:r>
                <a:rPr lang="en-US" sz="1600" dirty="0"/>
                <a:t>F.P. An </a:t>
              </a:r>
              <a:r>
                <a:rPr lang="en-US" sz="1600" i="1" dirty="0"/>
                <a:t>et al</a:t>
              </a:r>
              <a:r>
                <a:rPr lang="en-US" sz="1600" dirty="0"/>
                <a:t>,  PRL </a:t>
              </a:r>
              <a:r>
                <a:rPr lang="en-US" sz="1600" b="1" dirty="0"/>
                <a:t>116</a:t>
              </a:r>
              <a:r>
                <a:rPr lang="en-US" sz="1600" dirty="0"/>
                <a:t>, 061801 (2016).</a:t>
              </a:r>
            </a:p>
          </p:txBody>
        </p:sp>
      </p:grpSp>
      <p:sp>
        <p:nvSpPr>
          <p:cNvPr id="5" name="TextBox 4">
            <a:extLst>
              <a:ext uri="{FF2B5EF4-FFF2-40B4-BE49-F238E27FC236}">
                <a16:creationId xmlns="" xmlns:a16="http://schemas.microsoft.com/office/drawing/2014/main" id="{6BA4A3DD-5410-4990-B814-3200563C8B7D}"/>
              </a:ext>
            </a:extLst>
          </p:cNvPr>
          <p:cNvSpPr txBox="1"/>
          <p:nvPr/>
        </p:nvSpPr>
        <p:spPr>
          <a:xfrm>
            <a:off x="509726" y="752772"/>
            <a:ext cx="4114800" cy="923330"/>
          </a:xfrm>
          <a:prstGeom prst="rect">
            <a:avLst/>
          </a:prstGeom>
          <a:noFill/>
        </p:spPr>
        <p:txBody>
          <a:bodyPr wrap="square" rtlCol="0">
            <a:spAutoFit/>
          </a:bodyPr>
          <a:lstStyle/>
          <a:p>
            <a:r>
              <a:rPr lang="en-US" dirty="0">
                <a:latin typeface="Arial Black" panose="020B0A04020102020204" pitchFamily="34" charset="0"/>
              </a:rPr>
              <a:t>Reactor Antineutrino Anomaly </a:t>
            </a:r>
          </a:p>
          <a:p>
            <a:pPr algn="ctr"/>
            <a:r>
              <a:rPr lang="en-US" dirty="0"/>
              <a:t>Deficit of total measured antineutrinos relative to predictions</a:t>
            </a:r>
          </a:p>
        </p:txBody>
      </p:sp>
      <p:pic>
        <p:nvPicPr>
          <p:cNvPr id="8" name="Picture 7">
            <a:extLst>
              <a:ext uri="{FF2B5EF4-FFF2-40B4-BE49-F238E27FC236}">
                <a16:creationId xmlns="" xmlns:a16="http://schemas.microsoft.com/office/drawing/2014/main" id="{BB46FEB8-850F-47EF-883B-CA646377CCDF}"/>
              </a:ext>
            </a:extLst>
          </p:cNvPr>
          <p:cNvPicPr>
            <a:picLocks noChangeAspect="1"/>
          </p:cNvPicPr>
          <p:nvPr/>
        </p:nvPicPr>
        <p:blipFill>
          <a:blip r:embed="rId3"/>
          <a:stretch>
            <a:fillRect/>
          </a:stretch>
        </p:blipFill>
        <p:spPr>
          <a:xfrm>
            <a:off x="5543713" y="1599587"/>
            <a:ext cx="2338089" cy="2820013"/>
          </a:xfrm>
          <a:prstGeom prst="rect">
            <a:avLst/>
          </a:prstGeom>
        </p:spPr>
      </p:pic>
      <p:sp>
        <p:nvSpPr>
          <p:cNvPr id="9" name="TextBox 8">
            <a:extLst>
              <a:ext uri="{FF2B5EF4-FFF2-40B4-BE49-F238E27FC236}">
                <a16:creationId xmlns="" xmlns:a16="http://schemas.microsoft.com/office/drawing/2014/main" id="{33BFB686-1459-44CA-A510-3FC167BDC6EE}"/>
              </a:ext>
            </a:extLst>
          </p:cNvPr>
          <p:cNvSpPr txBox="1"/>
          <p:nvPr/>
        </p:nvSpPr>
        <p:spPr>
          <a:xfrm>
            <a:off x="4800600" y="645185"/>
            <a:ext cx="4114800" cy="923330"/>
          </a:xfrm>
          <a:prstGeom prst="rect">
            <a:avLst/>
          </a:prstGeom>
          <a:noFill/>
        </p:spPr>
        <p:txBody>
          <a:bodyPr wrap="square" rtlCol="0">
            <a:spAutoFit/>
          </a:bodyPr>
          <a:lstStyle/>
          <a:p>
            <a:pPr algn="ctr"/>
            <a:r>
              <a:rPr lang="en-US" dirty="0">
                <a:latin typeface="Arial Black" panose="020B0A04020102020204" pitchFamily="34" charset="0"/>
              </a:rPr>
              <a:t>The “Bump”</a:t>
            </a:r>
          </a:p>
          <a:p>
            <a:pPr algn="ctr"/>
            <a:r>
              <a:rPr lang="en-US" dirty="0"/>
              <a:t>Excess of measured antineutrinos in 4-7 MeV energy region</a:t>
            </a:r>
          </a:p>
        </p:txBody>
      </p:sp>
      <p:sp>
        <p:nvSpPr>
          <p:cNvPr id="10" name="Arrow: Right 9">
            <a:extLst>
              <a:ext uri="{FF2B5EF4-FFF2-40B4-BE49-F238E27FC236}">
                <a16:creationId xmlns="" xmlns:a16="http://schemas.microsoft.com/office/drawing/2014/main" id="{6F12D2A5-EE80-4FDC-9C15-24B04C33A8AC}"/>
              </a:ext>
            </a:extLst>
          </p:cNvPr>
          <p:cNvSpPr/>
          <p:nvPr/>
        </p:nvSpPr>
        <p:spPr bwMode="auto">
          <a:xfrm rot="8022000">
            <a:off x="7055901" y="2778574"/>
            <a:ext cx="685800" cy="41910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1" name="Rectangle 3">
            <a:extLst>
              <a:ext uri="{FF2B5EF4-FFF2-40B4-BE49-F238E27FC236}">
                <a16:creationId xmlns="" xmlns:a16="http://schemas.microsoft.com/office/drawing/2014/main" id="{19F06308-6888-4DE3-A885-3F82E2B33DC8}"/>
              </a:ext>
            </a:extLst>
          </p:cNvPr>
          <p:cNvSpPr>
            <a:spLocks noChangeArrowheads="1"/>
          </p:cNvSpPr>
          <p:nvPr/>
        </p:nvSpPr>
        <p:spPr bwMode="auto">
          <a:xfrm>
            <a:off x="76200" y="76200"/>
            <a:ext cx="9144000" cy="597087"/>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4000" dirty="0">
                <a:latin typeface="+mn-lt"/>
                <a:ea typeface="+mn-ea"/>
                <a:cs typeface="+mn-cs"/>
              </a:rPr>
              <a:t>Nuclear Data for Reactor Antineutrinos</a:t>
            </a:r>
          </a:p>
        </p:txBody>
      </p:sp>
      <p:sp>
        <p:nvSpPr>
          <p:cNvPr id="13" name="TextBox 12">
            <a:extLst>
              <a:ext uri="{FF2B5EF4-FFF2-40B4-BE49-F238E27FC236}">
                <a16:creationId xmlns="" xmlns:a16="http://schemas.microsoft.com/office/drawing/2014/main" id="{35B18EF6-2F54-419A-A122-6ED1291CA62D}"/>
              </a:ext>
            </a:extLst>
          </p:cNvPr>
          <p:cNvSpPr txBox="1"/>
          <p:nvPr/>
        </p:nvSpPr>
        <p:spPr>
          <a:xfrm>
            <a:off x="2209800" y="4277693"/>
            <a:ext cx="8229600" cy="1384995"/>
          </a:xfrm>
          <a:prstGeom prst="rect">
            <a:avLst/>
          </a:prstGeom>
          <a:noFill/>
        </p:spPr>
        <p:txBody>
          <a:bodyPr wrap="square" rtlCol="0">
            <a:spAutoFit/>
          </a:bodyPr>
          <a:lstStyle/>
          <a:p>
            <a:r>
              <a:rPr lang="en-US" sz="2400" dirty="0"/>
              <a:t>Involves many types of nuclear data</a:t>
            </a:r>
          </a:p>
          <a:p>
            <a:pPr marL="285750" indent="-285750">
              <a:buFont typeface="Arial" panose="020B0604020202020204" pitchFamily="34" charset="0"/>
              <a:buChar char="•"/>
            </a:pPr>
            <a:r>
              <a:rPr lang="en-US" sz="2000" dirty="0"/>
              <a:t>Beta-spectra of fission fragments</a:t>
            </a:r>
          </a:p>
          <a:p>
            <a:pPr marL="285750" indent="-285750">
              <a:buFont typeface="Arial" panose="020B0604020202020204" pitchFamily="34" charset="0"/>
              <a:buChar char="•"/>
            </a:pPr>
            <a:r>
              <a:rPr lang="en-US" sz="2000" dirty="0"/>
              <a:t>Fission yields</a:t>
            </a:r>
          </a:p>
          <a:p>
            <a:pPr marL="285750" indent="-285750">
              <a:buFont typeface="Arial" panose="020B0604020202020204" pitchFamily="34" charset="0"/>
              <a:buChar char="•"/>
            </a:pPr>
            <a:r>
              <a:rPr lang="en-US" sz="2000" dirty="0"/>
              <a:t>Isomeric ratios</a:t>
            </a:r>
          </a:p>
        </p:txBody>
      </p:sp>
      <p:sp>
        <p:nvSpPr>
          <p:cNvPr id="14" name="TextBox 13">
            <a:extLst>
              <a:ext uri="{FF2B5EF4-FFF2-40B4-BE49-F238E27FC236}">
                <a16:creationId xmlns="" xmlns:a16="http://schemas.microsoft.com/office/drawing/2014/main" id="{323B0B5F-635E-401A-8BA0-3E0728620931}"/>
              </a:ext>
            </a:extLst>
          </p:cNvPr>
          <p:cNvSpPr txBox="1"/>
          <p:nvPr/>
        </p:nvSpPr>
        <p:spPr>
          <a:xfrm>
            <a:off x="334144" y="5679515"/>
            <a:ext cx="8077200" cy="646331"/>
          </a:xfrm>
          <a:prstGeom prst="rect">
            <a:avLst/>
          </a:prstGeom>
          <a:noFill/>
        </p:spPr>
        <p:txBody>
          <a:bodyPr wrap="square" rtlCol="0">
            <a:spAutoFit/>
          </a:bodyPr>
          <a:lstStyle/>
          <a:p>
            <a:pPr algn="ctr"/>
            <a:r>
              <a:rPr lang="en-US" dirty="0"/>
              <a:t>Data is Cross Cutting: applicable not only to Neutrino Physics, but also Non-Proliferation and Nuclear Energy</a:t>
            </a:r>
          </a:p>
        </p:txBody>
      </p:sp>
    </p:spTree>
    <p:extLst>
      <p:ext uri="{BB962C8B-B14F-4D97-AF65-F5344CB8AC3E}">
        <p14:creationId xmlns:p14="http://schemas.microsoft.com/office/powerpoint/2010/main" val="28395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26830FA-2BE4-462C-9FB3-FF5982AB38C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9184" y="1905000"/>
            <a:ext cx="4038600" cy="283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mccutchan\AppData\Local\Microsoft\Windows\Temporary Internet Files\Content.Outlook\XZ435XK6\calc2ill.png">
            <a:extLst>
              <a:ext uri="{FF2B5EF4-FFF2-40B4-BE49-F238E27FC236}">
                <a16:creationId xmlns="" xmlns:a16="http://schemas.microsoft.com/office/drawing/2014/main" id="{BE42D62A-E48F-4723-BDD9-A5BD8F9FBA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0" t="7234" r="9348" b="3995"/>
          <a:stretch/>
        </p:blipFill>
        <p:spPr bwMode="auto">
          <a:xfrm>
            <a:off x="5596610" y="4038600"/>
            <a:ext cx="3307485" cy="25890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 xmlns:a16="http://schemas.microsoft.com/office/drawing/2014/main" id="{D402045B-4D9E-46F0-9CD1-8BE5B22E3E61}"/>
              </a:ext>
            </a:extLst>
          </p:cNvPr>
          <p:cNvSpPr>
            <a:spLocks noChangeArrowheads="1"/>
          </p:cNvSpPr>
          <p:nvPr/>
        </p:nvSpPr>
        <p:spPr bwMode="auto">
          <a:xfrm>
            <a:off x="76200" y="76200"/>
            <a:ext cx="9144000" cy="546625"/>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3600" dirty="0">
                <a:latin typeface="+mn-lt"/>
                <a:ea typeface="+mn-ea"/>
                <a:cs typeface="+mn-cs"/>
              </a:rPr>
              <a:t>Fission Yield effects on Antineutrino Spectra</a:t>
            </a:r>
          </a:p>
        </p:txBody>
      </p:sp>
      <p:pic>
        <p:nvPicPr>
          <p:cNvPr id="9" name="Picture 8">
            <a:extLst>
              <a:ext uri="{FF2B5EF4-FFF2-40B4-BE49-F238E27FC236}">
                <a16:creationId xmlns="" xmlns:a16="http://schemas.microsoft.com/office/drawing/2014/main" id="{DE114532-6616-4B42-A3EB-2003B140D13D}"/>
              </a:ext>
            </a:extLst>
          </p:cNvPr>
          <p:cNvPicPr>
            <a:picLocks noChangeAspect="1"/>
          </p:cNvPicPr>
          <p:nvPr/>
        </p:nvPicPr>
        <p:blipFill>
          <a:blip r:embed="rId4"/>
          <a:stretch>
            <a:fillRect/>
          </a:stretch>
        </p:blipFill>
        <p:spPr>
          <a:xfrm>
            <a:off x="0" y="4679238"/>
            <a:ext cx="5294644" cy="1742210"/>
          </a:xfrm>
          <a:prstGeom prst="rect">
            <a:avLst/>
          </a:prstGeom>
        </p:spPr>
      </p:pic>
      <p:sp>
        <p:nvSpPr>
          <p:cNvPr id="10" name="TextBox 5">
            <a:extLst>
              <a:ext uri="{FF2B5EF4-FFF2-40B4-BE49-F238E27FC236}">
                <a16:creationId xmlns="" xmlns:a16="http://schemas.microsoft.com/office/drawing/2014/main" id="{F5D729A4-C4B3-4993-AF00-F75B06D98CA2}"/>
              </a:ext>
            </a:extLst>
          </p:cNvPr>
          <p:cNvSpPr txBox="1"/>
          <p:nvPr/>
        </p:nvSpPr>
        <p:spPr>
          <a:xfrm>
            <a:off x="558801" y="865949"/>
            <a:ext cx="3936999" cy="923330"/>
          </a:xfrm>
          <a:prstGeom prst="rect">
            <a:avLst/>
          </a:prstGeom>
          <a:solidFill>
            <a:schemeClr val="bg1"/>
          </a:solidFill>
          <a:ln>
            <a:solidFill>
              <a:schemeClr val="tx1"/>
            </a:solidFill>
          </a:ln>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pPr algn="ctr"/>
            <a:r>
              <a:rPr lang="en-US" sz="1800" dirty="0">
                <a:solidFill>
                  <a:srgbClr val="C00000"/>
                </a:solidFill>
                <a:latin typeface="+mj-lt"/>
              </a:rPr>
              <a:t>Dwyer and Langford initially calculated that nuclear databases could describe the “bump”  </a:t>
            </a:r>
          </a:p>
        </p:txBody>
      </p:sp>
      <p:pic>
        <p:nvPicPr>
          <p:cNvPr id="14" name="Picture 13">
            <a:extLst>
              <a:ext uri="{FF2B5EF4-FFF2-40B4-BE49-F238E27FC236}">
                <a16:creationId xmlns="" xmlns:a16="http://schemas.microsoft.com/office/drawing/2014/main" id="{FFF4DD5D-93C3-4130-847E-6A4A6B05753D}"/>
              </a:ext>
            </a:extLst>
          </p:cNvPr>
          <p:cNvPicPr>
            <a:picLocks noChangeAspect="1"/>
          </p:cNvPicPr>
          <p:nvPr/>
        </p:nvPicPr>
        <p:blipFill>
          <a:blip r:embed="rId5"/>
          <a:stretch>
            <a:fillRect/>
          </a:stretch>
        </p:blipFill>
        <p:spPr>
          <a:xfrm>
            <a:off x="5923644" y="1979095"/>
            <a:ext cx="2653415" cy="2161341"/>
          </a:xfrm>
          <a:prstGeom prst="rect">
            <a:avLst/>
          </a:prstGeom>
        </p:spPr>
      </p:pic>
      <p:sp>
        <p:nvSpPr>
          <p:cNvPr id="15" name="Oval 14">
            <a:extLst>
              <a:ext uri="{FF2B5EF4-FFF2-40B4-BE49-F238E27FC236}">
                <a16:creationId xmlns="" xmlns:a16="http://schemas.microsoft.com/office/drawing/2014/main" id="{60336844-0EC2-471A-BC38-C08CA73C4F9A}"/>
              </a:ext>
            </a:extLst>
          </p:cNvPr>
          <p:cNvSpPr/>
          <p:nvPr/>
        </p:nvSpPr>
        <p:spPr>
          <a:xfrm rot="20368469">
            <a:off x="7719489" y="2053408"/>
            <a:ext cx="482487" cy="1132663"/>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800" kern="1200">
                <a:solidFill>
                  <a:schemeClr val="lt1"/>
                </a:solidFill>
                <a:latin typeface="+mn-lt"/>
                <a:ea typeface="+mn-ea"/>
                <a:cs typeface="+mn-cs"/>
              </a:defRPr>
            </a:lvl1pPr>
            <a:lvl2pPr marL="457200" algn="l" rtl="0" eaLnBrk="0" fontAlgn="base" hangingPunct="0">
              <a:spcBef>
                <a:spcPct val="0"/>
              </a:spcBef>
              <a:spcAft>
                <a:spcPct val="0"/>
              </a:spcAft>
              <a:defRPr sz="2800" kern="1200">
                <a:solidFill>
                  <a:schemeClr val="lt1"/>
                </a:solidFill>
                <a:latin typeface="+mn-lt"/>
                <a:ea typeface="+mn-ea"/>
                <a:cs typeface="+mn-cs"/>
              </a:defRPr>
            </a:lvl2pPr>
            <a:lvl3pPr marL="914400" algn="l" rtl="0" eaLnBrk="0" fontAlgn="base" hangingPunct="0">
              <a:spcBef>
                <a:spcPct val="0"/>
              </a:spcBef>
              <a:spcAft>
                <a:spcPct val="0"/>
              </a:spcAft>
              <a:defRPr sz="2800" kern="1200">
                <a:solidFill>
                  <a:schemeClr val="lt1"/>
                </a:solidFill>
                <a:latin typeface="+mn-lt"/>
                <a:ea typeface="+mn-ea"/>
                <a:cs typeface="+mn-cs"/>
              </a:defRPr>
            </a:lvl3pPr>
            <a:lvl4pPr marL="1371600" algn="l" rtl="0" eaLnBrk="0" fontAlgn="base" hangingPunct="0">
              <a:spcBef>
                <a:spcPct val="0"/>
              </a:spcBef>
              <a:spcAft>
                <a:spcPct val="0"/>
              </a:spcAft>
              <a:defRPr sz="2800" kern="1200">
                <a:solidFill>
                  <a:schemeClr val="lt1"/>
                </a:solidFill>
                <a:latin typeface="+mn-lt"/>
                <a:ea typeface="+mn-ea"/>
                <a:cs typeface="+mn-cs"/>
              </a:defRPr>
            </a:lvl4pPr>
            <a:lvl5pPr marL="1828800" algn="l" rtl="0" eaLnBrk="0" fontAlgn="base" hangingPunct="0">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p>
        </p:txBody>
      </p:sp>
      <p:sp>
        <p:nvSpPr>
          <p:cNvPr id="16" name="TextBox 5">
            <a:extLst>
              <a:ext uri="{FF2B5EF4-FFF2-40B4-BE49-F238E27FC236}">
                <a16:creationId xmlns="" xmlns:a16="http://schemas.microsoft.com/office/drawing/2014/main" id="{4A97FA2C-C792-448F-8BA6-89BB58F6278D}"/>
              </a:ext>
            </a:extLst>
          </p:cNvPr>
          <p:cNvSpPr txBox="1"/>
          <p:nvPr/>
        </p:nvSpPr>
        <p:spPr>
          <a:xfrm>
            <a:off x="5105400" y="681336"/>
            <a:ext cx="3936999" cy="1323439"/>
          </a:xfrm>
          <a:prstGeom prst="rect">
            <a:avLst/>
          </a:prstGeom>
          <a:solidFill>
            <a:schemeClr val="bg1"/>
          </a:solidFill>
          <a:ln>
            <a:solidFill>
              <a:schemeClr val="tx1"/>
            </a:solidFill>
          </a:ln>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pPr algn="ctr"/>
            <a:r>
              <a:rPr lang="en-US" sz="1600" dirty="0">
                <a:solidFill>
                  <a:srgbClr val="C00000"/>
                </a:solidFill>
                <a:latin typeface="+mj-lt"/>
              </a:rPr>
              <a:t>However, correction of erroneous yields and improvements in isomeric ratios, lead to dramatically different result, with no evidence for a “bump” in summation calculations  </a:t>
            </a:r>
          </a:p>
        </p:txBody>
      </p:sp>
      <p:pic>
        <p:nvPicPr>
          <p:cNvPr id="17" name="Picture 16">
            <a:extLst>
              <a:ext uri="{FF2B5EF4-FFF2-40B4-BE49-F238E27FC236}">
                <a16:creationId xmlns="" xmlns:a16="http://schemas.microsoft.com/office/drawing/2014/main" id="{F005E3D8-CAA3-4142-9259-79B4A7E14529}"/>
              </a:ext>
            </a:extLst>
          </p:cNvPr>
          <p:cNvPicPr>
            <a:picLocks noChangeAspect="1"/>
          </p:cNvPicPr>
          <p:nvPr/>
        </p:nvPicPr>
        <p:blipFill>
          <a:blip r:embed="rId6"/>
          <a:stretch>
            <a:fillRect/>
          </a:stretch>
        </p:blipFill>
        <p:spPr>
          <a:xfrm>
            <a:off x="7250351" y="4202996"/>
            <a:ext cx="1774824" cy="696145"/>
          </a:xfrm>
          <a:prstGeom prst="rect">
            <a:avLst/>
          </a:prstGeom>
        </p:spPr>
      </p:pic>
      <p:pic>
        <p:nvPicPr>
          <p:cNvPr id="18" name="Picture 17">
            <a:extLst>
              <a:ext uri="{FF2B5EF4-FFF2-40B4-BE49-F238E27FC236}">
                <a16:creationId xmlns="" xmlns:a16="http://schemas.microsoft.com/office/drawing/2014/main" id="{954DF292-0FEC-43B1-8EF6-A8F6350B4C49}"/>
              </a:ext>
            </a:extLst>
          </p:cNvPr>
          <p:cNvPicPr>
            <a:picLocks noChangeAspect="1"/>
          </p:cNvPicPr>
          <p:nvPr/>
        </p:nvPicPr>
        <p:blipFill>
          <a:blip r:embed="rId7"/>
          <a:stretch>
            <a:fillRect/>
          </a:stretch>
        </p:blipFill>
        <p:spPr>
          <a:xfrm>
            <a:off x="6263446" y="5002197"/>
            <a:ext cx="1603789" cy="766646"/>
          </a:xfrm>
          <a:prstGeom prst="rect">
            <a:avLst/>
          </a:prstGeom>
        </p:spPr>
      </p:pic>
      <p:sp>
        <p:nvSpPr>
          <p:cNvPr id="19" name="Rectangle 18">
            <a:extLst>
              <a:ext uri="{FF2B5EF4-FFF2-40B4-BE49-F238E27FC236}">
                <a16:creationId xmlns="" xmlns:a16="http://schemas.microsoft.com/office/drawing/2014/main" id="{AF604C23-969A-47F7-86AB-76E63F64883F}"/>
              </a:ext>
            </a:extLst>
          </p:cNvPr>
          <p:cNvSpPr/>
          <p:nvPr/>
        </p:nvSpPr>
        <p:spPr>
          <a:xfrm>
            <a:off x="5029200" y="6581001"/>
            <a:ext cx="4219178" cy="276999"/>
          </a:xfrm>
          <a:prstGeom prst="rect">
            <a:avLst/>
          </a:prstGeom>
          <a:noFill/>
        </p:spPr>
        <p:txBody>
          <a:bodyPr wrap="square">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r>
              <a:rPr lang="en-US" sz="1200" dirty="0">
                <a:latin typeface="+mj-lt"/>
              </a:rPr>
              <a:t>A.A. Sonzogni, et al., Phys. Rev. Lett.  </a:t>
            </a:r>
            <a:r>
              <a:rPr lang="en-US" sz="1200" b="1" dirty="0">
                <a:latin typeface="+mj-lt"/>
              </a:rPr>
              <a:t>116</a:t>
            </a:r>
            <a:r>
              <a:rPr lang="en-US" sz="1200" dirty="0">
                <a:latin typeface="+mj-lt"/>
              </a:rPr>
              <a:t>, 132502 (2016)</a:t>
            </a:r>
          </a:p>
        </p:txBody>
      </p:sp>
    </p:spTree>
    <p:extLst>
      <p:ext uri="{BB962C8B-B14F-4D97-AF65-F5344CB8AC3E}">
        <p14:creationId xmlns:p14="http://schemas.microsoft.com/office/powerpoint/2010/main" val="3113174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ndc\Downloads\235u electron ratio.png">
            <a:extLst>
              <a:ext uri="{FF2B5EF4-FFF2-40B4-BE49-F238E27FC236}">
                <a16:creationId xmlns="" xmlns:a16="http://schemas.microsoft.com/office/drawing/2014/main" id="{F4A88023-18CB-4040-A2D7-33E782E7F8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16" t="7618" r="12106" b="4062"/>
          <a:stretch/>
        </p:blipFill>
        <p:spPr bwMode="auto">
          <a:xfrm>
            <a:off x="4457328" y="1550544"/>
            <a:ext cx="4581763" cy="37774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73428FA9-BC5C-4196-94F9-155EF209BAE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8377" y="685800"/>
            <a:ext cx="3819129" cy="216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27">
            <a:extLst>
              <a:ext uri="{FF2B5EF4-FFF2-40B4-BE49-F238E27FC236}">
                <a16:creationId xmlns="" xmlns:a16="http://schemas.microsoft.com/office/drawing/2014/main" id="{CE196F54-8347-4CE6-9278-B2B66D226B1E}"/>
              </a:ext>
            </a:extLst>
          </p:cNvPr>
          <p:cNvSpPr txBox="1"/>
          <p:nvPr/>
        </p:nvSpPr>
        <p:spPr>
          <a:xfrm>
            <a:off x="114822" y="2777932"/>
            <a:ext cx="4457177" cy="126188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pPr algn="ctr"/>
            <a:r>
              <a:rPr lang="en-US" b="1" dirty="0">
                <a:solidFill>
                  <a:srgbClr val="C00000"/>
                </a:solidFill>
                <a:latin typeface="+mj-lt"/>
              </a:rPr>
              <a:t>Pandemonium:  </a:t>
            </a:r>
          </a:p>
          <a:p>
            <a:pPr algn="ctr"/>
            <a:r>
              <a:rPr lang="en-US" sz="2400" dirty="0">
                <a:solidFill>
                  <a:srgbClr val="C00000"/>
                </a:solidFill>
                <a:latin typeface="+mj-lt"/>
              </a:rPr>
              <a:t>overestimation of </a:t>
            </a:r>
            <a:r>
              <a:rPr lang="en-US" sz="2400" dirty="0">
                <a:solidFill>
                  <a:srgbClr val="C00000"/>
                </a:solidFill>
                <a:latin typeface="+mj-lt"/>
                <a:sym typeface="Symbol"/>
              </a:rPr>
              <a:t> …  </a:t>
            </a:r>
          </a:p>
          <a:p>
            <a:pPr algn="ctr"/>
            <a:r>
              <a:rPr lang="en-US" sz="2400" dirty="0">
                <a:solidFill>
                  <a:srgbClr val="C00000"/>
                </a:solidFill>
                <a:latin typeface="+mj-lt"/>
                <a:sym typeface="Symbol"/>
              </a:rPr>
              <a:t>and antineutrinos</a:t>
            </a:r>
            <a:endParaRPr lang="en-US" sz="2400" dirty="0">
              <a:solidFill>
                <a:srgbClr val="C00000"/>
              </a:solidFill>
              <a:latin typeface="+mj-lt"/>
            </a:endParaRPr>
          </a:p>
        </p:txBody>
      </p:sp>
      <p:sp>
        <p:nvSpPr>
          <p:cNvPr id="5" name="TextBox 8">
            <a:extLst>
              <a:ext uri="{FF2B5EF4-FFF2-40B4-BE49-F238E27FC236}">
                <a16:creationId xmlns="" xmlns:a16="http://schemas.microsoft.com/office/drawing/2014/main" id="{9AFD1BCE-2D7A-4DC8-A683-1893A145809B}"/>
              </a:ext>
            </a:extLst>
          </p:cNvPr>
          <p:cNvSpPr txBox="1"/>
          <p:nvPr/>
        </p:nvSpPr>
        <p:spPr>
          <a:xfrm>
            <a:off x="114822" y="1981200"/>
            <a:ext cx="1095798" cy="461665"/>
          </a:xfrm>
          <a:prstGeom prst="rect">
            <a:avLst/>
          </a:prstGeom>
          <a:noFill/>
          <a:ln>
            <a:solidFill>
              <a:schemeClr val="accent1">
                <a:lumMod val="75000"/>
              </a:schemeClr>
            </a:solidFill>
          </a:ln>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r>
              <a:rPr lang="en-US" sz="2400" dirty="0">
                <a:latin typeface="+mj-lt"/>
              </a:rPr>
              <a:t>Actual</a:t>
            </a:r>
          </a:p>
        </p:txBody>
      </p:sp>
      <p:sp>
        <p:nvSpPr>
          <p:cNvPr id="6" name="TextBox 9">
            <a:extLst>
              <a:ext uri="{FF2B5EF4-FFF2-40B4-BE49-F238E27FC236}">
                <a16:creationId xmlns="" xmlns:a16="http://schemas.microsoft.com/office/drawing/2014/main" id="{D467C93B-9FA9-4B4C-B03D-21EBEC5BEF8E}"/>
              </a:ext>
            </a:extLst>
          </p:cNvPr>
          <p:cNvSpPr txBox="1"/>
          <p:nvPr/>
        </p:nvSpPr>
        <p:spPr>
          <a:xfrm>
            <a:off x="3124200" y="1074895"/>
            <a:ext cx="1250378" cy="400110"/>
          </a:xfrm>
          <a:prstGeom prst="rect">
            <a:avLst/>
          </a:prstGeom>
          <a:noFill/>
          <a:ln>
            <a:solidFill>
              <a:schemeClr val="tx2"/>
            </a:solidFill>
          </a:ln>
        </p:spPr>
        <p:txBody>
          <a:bodyPr wrap="square" rtlCol="0">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r>
              <a:rPr lang="en-US" sz="2000" dirty="0">
                <a:latin typeface="+mj-lt"/>
              </a:rPr>
              <a:t>Observed</a:t>
            </a:r>
          </a:p>
        </p:txBody>
      </p:sp>
      <p:sp>
        <p:nvSpPr>
          <p:cNvPr id="7" name="Rectangle 3">
            <a:extLst>
              <a:ext uri="{FF2B5EF4-FFF2-40B4-BE49-F238E27FC236}">
                <a16:creationId xmlns="" xmlns:a16="http://schemas.microsoft.com/office/drawing/2014/main" id="{F5D7FAB1-2DDF-47C4-A69E-441B2DA81F90}"/>
              </a:ext>
            </a:extLst>
          </p:cNvPr>
          <p:cNvSpPr>
            <a:spLocks noChangeArrowheads="1"/>
          </p:cNvSpPr>
          <p:nvPr/>
        </p:nvSpPr>
        <p:spPr bwMode="auto">
          <a:xfrm>
            <a:off x="476235" y="87424"/>
            <a:ext cx="9144000" cy="546625"/>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3600" dirty="0">
                <a:latin typeface="+mn-lt"/>
                <a:ea typeface="+mn-ea"/>
                <a:cs typeface="+mn-cs"/>
              </a:rPr>
              <a:t>Spectrum </a:t>
            </a:r>
            <a:r>
              <a:rPr lang="en-US" sz="3600" dirty="0" smtClean="0">
                <a:latin typeface="+mn-lt"/>
                <a:ea typeface="+mn-ea"/>
                <a:cs typeface="+mn-cs"/>
              </a:rPr>
              <a:t>Effects </a:t>
            </a:r>
            <a:r>
              <a:rPr lang="en-US" sz="3600" dirty="0">
                <a:latin typeface="+mn-lt"/>
                <a:ea typeface="+mn-ea"/>
                <a:cs typeface="+mn-cs"/>
              </a:rPr>
              <a:t>on Antineutrino Spectra</a:t>
            </a:r>
          </a:p>
        </p:txBody>
      </p:sp>
      <p:grpSp>
        <p:nvGrpSpPr>
          <p:cNvPr id="9" name="Group 8">
            <a:extLst>
              <a:ext uri="{FF2B5EF4-FFF2-40B4-BE49-F238E27FC236}">
                <a16:creationId xmlns="" xmlns:a16="http://schemas.microsoft.com/office/drawing/2014/main" id="{A97924EE-1F26-4EA5-8A56-6A973B3DAECB}"/>
              </a:ext>
            </a:extLst>
          </p:cNvPr>
          <p:cNvGrpSpPr/>
          <p:nvPr/>
        </p:nvGrpSpPr>
        <p:grpSpPr>
          <a:xfrm>
            <a:off x="451851" y="4947553"/>
            <a:ext cx="5190158" cy="1756678"/>
            <a:chOff x="5138146" y="703853"/>
            <a:chExt cx="5190158" cy="1756678"/>
          </a:xfrm>
        </p:grpSpPr>
        <p:pic>
          <p:nvPicPr>
            <p:cNvPr id="10" name="Picture 9">
              <a:extLst>
                <a:ext uri="{FF2B5EF4-FFF2-40B4-BE49-F238E27FC236}">
                  <a16:creationId xmlns="" xmlns:a16="http://schemas.microsoft.com/office/drawing/2014/main" id="{0295E0F0-4EB0-4392-A308-FB0B14146C9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38146" y="703853"/>
              <a:ext cx="1363066" cy="1756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 xmlns:a16="http://schemas.microsoft.com/office/drawing/2014/main" id="{FBF857EE-AA30-41CA-9052-1917DDE03ABA}"/>
                </a:ext>
              </a:extLst>
            </p:cNvPr>
            <p:cNvSpPr/>
            <p:nvPr/>
          </p:nvSpPr>
          <p:spPr>
            <a:xfrm>
              <a:off x="6602046" y="952426"/>
              <a:ext cx="3088843" cy="523220"/>
            </a:xfrm>
            <a:prstGeom prst="rect">
              <a:avLst/>
            </a:prstGeom>
          </p:spPr>
          <p:txBody>
            <a:bodyPr wrap="square">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pPr lvl="0"/>
              <a:r>
                <a:rPr lang="en-US" dirty="0">
                  <a:solidFill>
                    <a:prstClr val="black"/>
                  </a:solidFill>
                  <a:latin typeface="Calibri"/>
                </a:rPr>
                <a:t>MTAS at ORNL</a:t>
              </a:r>
            </a:p>
          </p:txBody>
        </p:sp>
        <p:sp>
          <p:nvSpPr>
            <p:cNvPr id="13" name="Rectangle 12">
              <a:extLst>
                <a:ext uri="{FF2B5EF4-FFF2-40B4-BE49-F238E27FC236}">
                  <a16:creationId xmlns="" xmlns:a16="http://schemas.microsoft.com/office/drawing/2014/main" id="{485F13CF-C56D-4A02-B793-DBE905E65A70}"/>
                </a:ext>
              </a:extLst>
            </p:cNvPr>
            <p:cNvSpPr/>
            <p:nvPr/>
          </p:nvSpPr>
          <p:spPr>
            <a:xfrm>
              <a:off x="6653753" y="1419320"/>
              <a:ext cx="3674551" cy="584775"/>
            </a:xfrm>
            <a:prstGeom prst="rect">
              <a:avLst/>
            </a:prstGeom>
          </p:spPr>
          <p:txBody>
            <a:bodyPr wrap="square">
              <a:spAutoFit/>
            </a:bodyPr>
            <a:ls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12" charset="-128"/>
                  <a:cs typeface="+mn-cs"/>
                </a:defRPr>
              </a:lvl5pPr>
              <a:lvl6pPr marL="2286000" algn="l" defTabSz="914400" rtl="0" eaLnBrk="1" latinLnBrk="0" hangingPunct="1">
                <a:defRPr sz="2800" kern="1200">
                  <a:solidFill>
                    <a:schemeClr val="tx1"/>
                  </a:solidFill>
                  <a:latin typeface="Arial" charset="0"/>
                  <a:ea typeface="ＭＳ Ｐゴシック" pitchFamily="-112" charset="-128"/>
                  <a:cs typeface="+mn-cs"/>
                </a:defRPr>
              </a:lvl6pPr>
              <a:lvl7pPr marL="2743200" algn="l" defTabSz="914400" rtl="0" eaLnBrk="1" latinLnBrk="0" hangingPunct="1">
                <a:defRPr sz="2800" kern="1200">
                  <a:solidFill>
                    <a:schemeClr val="tx1"/>
                  </a:solidFill>
                  <a:latin typeface="Arial" charset="0"/>
                  <a:ea typeface="ＭＳ Ｐゴシック" pitchFamily="-112" charset="-128"/>
                  <a:cs typeface="+mn-cs"/>
                </a:defRPr>
              </a:lvl7pPr>
              <a:lvl8pPr marL="3200400" algn="l" defTabSz="914400" rtl="0" eaLnBrk="1" latinLnBrk="0" hangingPunct="1">
                <a:defRPr sz="2800" kern="1200">
                  <a:solidFill>
                    <a:schemeClr val="tx1"/>
                  </a:solidFill>
                  <a:latin typeface="Arial" charset="0"/>
                  <a:ea typeface="ＭＳ Ｐゴシック" pitchFamily="-112" charset="-128"/>
                  <a:cs typeface="+mn-cs"/>
                </a:defRPr>
              </a:lvl8pPr>
              <a:lvl9pPr marL="3657600" algn="l" defTabSz="914400" rtl="0" eaLnBrk="1" latinLnBrk="0" hangingPunct="1">
                <a:defRPr sz="2800" kern="1200">
                  <a:solidFill>
                    <a:schemeClr val="tx1"/>
                  </a:solidFill>
                  <a:latin typeface="Arial" charset="0"/>
                  <a:ea typeface="ＭＳ Ｐゴシック" pitchFamily="-112" charset="-128"/>
                  <a:cs typeface="+mn-cs"/>
                </a:defRPr>
              </a:lvl9pPr>
            </a:lstStyle>
            <a:p>
              <a:pPr lvl="0"/>
              <a:r>
                <a:rPr lang="en-US" sz="1600" dirty="0">
                  <a:solidFill>
                    <a:prstClr val="black"/>
                  </a:solidFill>
                  <a:latin typeface="Calibri"/>
                </a:rPr>
                <a:t>Recently measured more than 50 nuclei relevant to antineutrinos and decay heat</a:t>
              </a:r>
            </a:p>
          </p:txBody>
        </p:sp>
      </p:grpSp>
      <p:sp>
        <p:nvSpPr>
          <p:cNvPr id="14" name="TextBox 13">
            <a:extLst>
              <a:ext uri="{FF2B5EF4-FFF2-40B4-BE49-F238E27FC236}">
                <a16:creationId xmlns="" xmlns:a16="http://schemas.microsoft.com/office/drawing/2014/main" id="{F77A5ED6-801B-4A5F-915B-0BC97D56EAC8}"/>
              </a:ext>
            </a:extLst>
          </p:cNvPr>
          <p:cNvSpPr txBox="1"/>
          <p:nvPr/>
        </p:nvSpPr>
        <p:spPr>
          <a:xfrm>
            <a:off x="228600" y="4252211"/>
            <a:ext cx="4038600" cy="646331"/>
          </a:xfrm>
          <a:prstGeom prst="rect">
            <a:avLst/>
          </a:prstGeom>
          <a:noFill/>
        </p:spPr>
        <p:txBody>
          <a:bodyPr wrap="square" rtlCol="0">
            <a:spAutoFit/>
          </a:bodyPr>
          <a:lstStyle/>
          <a:p>
            <a:pPr algn="ctr"/>
            <a:r>
              <a:rPr lang="en-US" b="1" dirty="0">
                <a:solidFill>
                  <a:srgbClr val="000099"/>
                </a:solidFill>
              </a:rPr>
              <a:t>Pandemonium can be overcome using Total Absorption Gamma Spectroscopy</a:t>
            </a:r>
          </a:p>
        </p:txBody>
      </p:sp>
      <p:sp>
        <p:nvSpPr>
          <p:cNvPr id="15" name="TextBox 14">
            <a:extLst>
              <a:ext uri="{FF2B5EF4-FFF2-40B4-BE49-F238E27FC236}">
                <a16:creationId xmlns="" xmlns:a16="http://schemas.microsoft.com/office/drawing/2014/main" id="{B79B2A84-221B-491C-8ADF-DE9B237045C3}"/>
              </a:ext>
            </a:extLst>
          </p:cNvPr>
          <p:cNvSpPr txBox="1"/>
          <p:nvPr/>
        </p:nvSpPr>
        <p:spPr>
          <a:xfrm>
            <a:off x="4724400" y="762000"/>
            <a:ext cx="4326232" cy="923330"/>
          </a:xfrm>
          <a:prstGeom prst="rect">
            <a:avLst/>
          </a:prstGeom>
          <a:noFill/>
        </p:spPr>
        <p:txBody>
          <a:bodyPr wrap="square" rtlCol="0">
            <a:spAutoFit/>
          </a:bodyPr>
          <a:lstStyle/>
          <a:p>
            <a:pPr algn="ctr"/>
            <a:r>
              <a:rPr lang="en-US" b="1" dirty="0">
                <a:solidFill>
                  <a:srgbClr val="000099"/>
                </a:solidFill>
              </a:rPr>
              <a:t>Adding just a handful of these recent TAGS measurements has significant effect on predicted spectrum </a:t>
            </a:r>
          </a:p>
        </p:txBody>
      </p:sp>
      <p:sp>
        <p:nvSpPr>
          <p:cNvPr id="17" name="Arrow: Down 16">
            <a:extLst>
              <a:ext uri="{FF2B5EF4-FFF2-40B4-BE49-F238E27FC236}">
                <a16:creationId xmlns="" xmlns:a16="http://schemas.microsoft.com/office/drawing/2014/main" id="{C8B47215-C43F-4E8B-8AFC-C13E8D20D9B0}"/>
              </a:ext>
            </a:extLst>
          </p:cNvPr>
          <p:cNvSpPr/>
          <p:nvPr/>
        </p:nvSpPr>
        <p:spPr bwMode="auto">
          <a:xfrm>
            <a:off x="6940417" y="2731406"/>
            <a:ext cx="381000" cy="584775"/>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8" name="TextBox 17">
            <a:extLst>
              <a:ext uri="{FF2B5EF4-FFF2-40B4-BE49-F238E27FC236}">
                <a16:creationId xmlns="" xmlns:a16="http://schemas.microsoft.com/office/drawing/2014/main" id="{2C6C7000-2EF0-4B21-99C5-5A14FB9DFE4C}"/>
              </a:ext>
            </a:extLst>
          </p:cNvPr>
          <p:cNvSpPr txBox="1"/>
          <p:nvPr/>
        </p:nvSpPr>
        <p:spPr>
          <a:xfrm>
            <a:off x="6248400" y="3462291"/>
            <a:ext cx="1624268" cy="646331"/>
          </a:xfrm>
          <a:prstGeom prst="rect">
            <a:avLst/>
          </a:prstGeom>
          <a:noFill/>
        </p:spPr>
        <p:txBody>
          <a:bodyPr wrap="square" rtlCol="0">
            <a:spAutoFit/>
          </a:bodyPr>
          <a:lstStyle/>
          <a:p>
            <a:r>
              <a:rPr lang="en-US" b="1" dirty="0">
                <a:solidFill>
                  <a:srgbClr val="000099"/>
                </a:solidFill>
              </a:rPr>
              <a:t>Nearly 10% decrease</a:t>
            </a:r>
          </a:p>
        </p:txBody>
      </p:sp>
    </p:spTree>
    <p:extLst>
      <p:ext uri="{BB962C8B-B14F-4D97-AF65-F5344CB8AC3E}">
        <p14:creationId xmlns:p14="http://schemas.microsoft.com/office/powerpoint/2010/main" val="1555683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97" y="167689"/>
            <a:ext cx="8628678" cy="406265"/>
          </a:xfrm>
        </p:spPr>
        <p:txBody>
          <a:bodyPr/>
          <a:lstStyle/>
          <a:p>
            <a:r>
              <a:rPr lang="en-US" sz="1800" b="0" dirty="0" smtClean="0">
                <a:latin typeface="+mn-lt"/>
              </a:rPr>
              <a:t>Accurate </a:t>
            </a:r>
            <a:r>
              <a:rPr lang="en-US" sz="1800" b="0" dirty="0" smtClean="0">
                <a:latin typeface="+mn-lt"/>
              </a:rPr>
              <a:t>Beta-Decay Data from Fission Products Needed for Forefront Basic Research: MTAS Results</a:t>
            </a:r>
            <a:endParaRPr lang="en-US" sz="1800" b="0" dirty="0">
              <a:latin typeface="+mn-lt"/>
            </a:endParaRPr>
          </a:p>
        </p:txBody>
      </p:sp>
      <p:grpSp>
        <p:nvGrpSpPr>
          <p:cNvPr id="23" name="Group 22"/>
          <p:cNvGrpSpPr/>
          <p:nvPr/>
        </p:nvGrpSpPr>
        <p:grpSpPr>
          <a:xfrm>
            <a:off x="4740453" y="835814"/>
            <a:ext cx="4149987" cy="2660721"/>
            <a:chOff x="4873898" y="822580"/>
            <a:chExt cx="4149987" cy="2660721"/>
          </a:xfrm>
        </p:grpSpPr>
        <p:pic>
          <p:nvPicPr>
            <p:cNvPr id="3" name="Picture 3" descr="C:\Users\Owner\Desktop\Pict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898" y="822580"/>
              <a:ext cx="4149987" cy="204986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932990" y="2926420"/>
              <a:ext cx="3591268" cy="556881"/>
              <a:chOff x="4879147" y="2904695"/>
              <a:chExt cx="3591268" cy="556881"/>
            </a:xfrm>
          </p:grpSpPr>
          <p:sp>
            <p:nvSpPr>
              <p:cNvPr id="5" name="Rectangle 4"/>
              <p:cNvSpPr/>
              <p:nvPr/>
            </p:nvSpPr>
            <p:spPr bwMode="auto">
              <a:xfrm>
                <a:off x="4897747" y="2937419"/>
                <a:ext cx="239888" cy="2039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Triangle 6"/>
              <p:cNvSpPr/>
              <p:nvPr/>
            </p:nvSpPr>
            <p:spPr>
              <a:xfrm>
                <a:off x="6696293" y="2962641"/>
                <a:ext cx="135026" cy="120362"/>
              </a:xfrm>
              <a:prstGeom prst="r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15805" y="2921612"/>
                <a:ext cx="1088699" cy="269431"/>
              </a:xfrm>
              <a:prstGeom prst="rect">
                <a:avLst/>
              </a:prstGeom>
              <a:noFill/>
            </p:spPr>
            <p:txBody>
              <a:bodyPr wrap="none" rtlCol="0">
                <a:spAutoFit/>
              </a:bodyPr>
              <a:lstStyle/>
              <a:p>
                <a:pPr algn="ctr">
                  <a:lnSpc>
                    <a:spcPct val="90000"/>
                  </a:lnSpc>
                </a:pPr>
                <a:r>
                  <a:rPr lang="en-US" dirty="0" smtClean="0"/>
                  <a:t>MTAS β-</a:t>
                </a:r>
                <a:r>
                  <a:rPr lang="el-GR" dirty="0" smtClean="0"/>
                  <a:t>γ</a:t>
                </a:r>
                <a:endParaRPr lang="en-US" dirty="0" smtClean="0"/>
              </a:p>
            </p:txBody>
          </p:sp>
          <p:sp>
            <p:nvSpPr>
              <p:cNvPr id="9" name="TextBox 8"/>
              <p:cNvSpPr txBox="1"/>
              <p:nvPr/>
            </p:nvSpPr>
            <p:spPr>
              <a:xfrm>
                <a:off x="6938966" y="2904695"/>
                <a:ext cx="1531449" cy="269431"/>
              </a:xfrm>
              <a:prstGeom prst="rect">
                <a:avLst/>
              </a:prstGeom>
              <a:noFill/>
            </p:spPr>
            <p:txBody>
              <a:bodyPr wrap="none" rtlCol="0">
                <a:spAutoFit/>
              </a:bodyPr>
              <a:lstStyle/>
              <a:p>
                <a:pPr algn="ctr">
                  <a:lnSpc>
                    <a:spcPct val="90000"/>
                  </a:lnSpc>
                </a:pPr>
                <a:r>
                  <a:rPr lang="en-US" dirty="0" smtClean="0"/>
                  <a:t>VANDLE β-n-</a:t>
                </a:r>
                <a:r>
                  <a:rPr lang="el-GR" dirty="0" smtClean="0"/>
                  <a:t>γ</a:t>
                </a:r>
                <a:endParaRPr lang="en-US" dirty="0" smtClean="0"/>
              </a:p>
            </p:txBody>
          </p:sp>
          <p:sp>
            <p:nvSpPr>
              <p:cNvPr id="11" name="TextBox 8"/>
              <p:cNvSpPr txBox="1">
                <a:spLocks noChangeArrowheads="1"/>
              </p:cNvSpPr>
              <p:nvPr/>
            </p:nvSpPr>
            <p:spPr bwMode="auto">
              <a:xfrm>
                <a:off x="4879147" y="3195653"/>
                <a:ext cx="286295" cy="264821"/>
              </a:xfrm>
              <a:prstGeom prst="rect">
                <a:avLst/>
              </a:prstGeom>
              <a:solidFill>
                <a:srgbClr val="00B0F0"/>
              </a:solidFill>
              <a:ln>
                <a:noFill/>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US" altLang="en-US" sz="1800" b="1" dirty="0">
                    <a:solidFill>
                      <a:srgbClr val="FFFF00"/>
                    </a:solidFill>
                  </a:rPr>
                  <a:t> </a:t>
                </a:r>
                <a:r>
                  <a:rPr lang="el-GR" altLang="en-US" sz="1800" b="1" dirty="0">
                    <a:solidFill>
                      <a:srgbClr val="FFFF00"/>
                    </a:solidFill>
                  </a:rPr>
                  <a:t>ν</a:t>
                </a:r>
                <a:endParaRPr lang="en-US" altLang="en-US" sz="1800" b="1" dirty="0">
                  <a:solidFill>
                    <a:srgbClr val="FFFF00"/>
                  </a:solidFill>
                </a:endParaRPr>
              </a:p>
            </p:txBody>
          </p:sp>
          <mc:AlternateContent xmlns:mc="http://schemas.openxmlformats.org/markup-compatibility/2006" xmlns:a14="http://schemas.microsoft.com/office/drawing/2010/main">
            <mc:Choice Requires="a14">
              <p:sp>
                <p:nvSpPr>
                  <p:cNvPr id="12" name="TextBox 11"/>
                  <p:cNvSpPr txBox="1"/>
                  <p:nvPr/>
                </p:nvSpPr>
                <p:spPr>
                  <a:xfrm>
                    <a:off x="5212019" y="3191043"/>
                    <a:ext cx="1293878" cy="269431"/>
                  </a:xfrm>
                  <a:prstGeom prst="rect">
                    <a:avLst/>
                  </a:prstGeom>
                  <a:noFill/>
                </p:spPr>
                <p:txBody>
                  <a:bodyPr wrap="none" rtlCol="0">
                    <a:spAutoFit/>
                  </a:bodyPr>
                  <a:lstStyle/>
                  <a:p>
                    <a:pPr algn="ctr">
                      <a:lnSpc>
                        <a:spcPct val="90000"/>
                      </a:lnSpc>
                    </a:pPr>
                    <a:r>
                      <a:rPr lang="en-US" dirty="0" smtClean="0"/>
                      <a:t>Priority for </a:t>
                    </a:r>
                    <a14:m>
                      <m:oMath xmlns:m="http://schemas.openxmlformats.org/officeDocument/2006/math">
                        <m:acc>
                          <m:accPr>
                            <m:chr m:val="̅"/>
                            <m:ctrlPr>
                              <a:rPr lang="el-GR" i="1" dirty="0" smtClean="0">
                                <a:latin typeface="Cambria Math" panose="02040503050406030204" pitchFamily="18" charset="0"/>
                              </a:rPr>
                            </m:ctrlPr>
                          </m:accPr>
                          <m:e>
                            <m:r>
                              <a:rPr lang="el-GR" i="1" dirty="0">
                                <a:latin typeface="Cambria Math"/>
                              </a:rPr>
                              <m:t>𝜈</m:t>
                            </m:r>
                          </m:e>
                        </m:acc>
                      </m:oMath>
                    </a14:m>
                    <a:endParaRPr lang="en-US" dirty="0" smtClean="0"/>
                  </a:p>
                </p:txBody>
              </p:sp>
            </mc:Choice>
            <mc:Fallback xmlns="">
              <p:sp>
                <p:nvSpPr>
                  <p:cNvPr id="12" name="TextBox 11"/>
                  <p:cNvSpPr txBox="1">
                    <a:spLocks noRot="1" noChangeAspect="1" noMove="1" noResize="1" noEditPoints="1" noAdjustHandles="1" noChangeArrowheads="1" noChangeShapeType="1" noTextEdit="1"/>
                  </p:cNvSpPr>
                  <p:nvPr/>
                </p:nvSpPr>
                <p:spPr>
                  <a:xfrm>
                    <a:off x="5212019" y="3191043"/>
                    <a:ext cx="1293878" cy="269431"/>
                  </a:xfrm>
                  <a:prstGeom prst="rect">
                    <a:avLst/>
                  </a:prstGeom>
                  <a:blipFill rotWithShape="0">
                    <a:blip r:embed="rId3"/>
                    <a:stretch>
                      <a:fillRect l="-6132" t="-20455" r="-23585" b="-63636"/>
                    </a:stretch>
                  </a:blipFill>
                </p:spPr>
                <p:txBody>
                  <a:bodyPr/>
                  <a:lstStyle/>
                  <a:p>
                    <a:r>
                      <a:rPr lang="en-US">
                        <a:noFill/>
                      </a:rPr>
                      <a:t> </a:t>
                    </a:r>
                  </a:p>
                </p:txBody>
              </p:sp>
            </mc:Fallback>
          </mc:AlternateContent>
          <p:sp>
            <p:nvSpPr>
              <p:cNvPr id="13" name="TextBox 8"/>
              <p:cNvSpPr txBox="1">
                <a:spLocks noChangeArrowheads="1"/>
              </p:cNvSpPr>
              <p:nvPr/>
            </p:nvSpPr>
            <p:spPr bwMode="auto">
              <a:xfrm>
                <a:off x="6632563" y="3194548"/>
                <a:ext cx="262486" cy="267028"/>
              </a:xfrm>
              <a:prstGeom prst="rect">
                <a:avLst/>
              </a:prstGeom>
              <a:solidFill>
                <a:srgbClr val="00B0F0"/>
              </a:solidFill>
              <a:ln>
                <a:noFill/>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solidFill>
                      <a:srgbClr val="FFFF00"/>
                    </a:solidFill>
                  </a:rPr>
                  <a:t>1</a:t>
                </a:r>
              </a:p>
            </p:txBody>
          </p:sp>
        </p:grpSp>
      </p:grpSp>
      <p:sp>
        <p:nvSpPr>
          <p:cNvPr id="14" name="TextBox 13"/>
          <p:cNvSpPr txBox="1"/>
          <p:nvPr/>
        </p:nvSpPr>
        <p:spPr>
          <a:xfrm>
            <a:off x="6772463" y="3223126"/>
            <a:ext cx="2428871" cy="341632"/>
          </a:xfrm>
          <a:prstGeom prst="rect">
            <a:avLst/>
          </a:prstGeom>
          <a:noFill/>
        </p:spPr>
        <p:txBody>
          <a:bodyPr wrap="none" rtlCol="0">
            <a:spAutoFit/>
          </a:bodyPr>
          <a:lstStyle/>
          <a:p>
            <a:pPr algn="ctr">
              <a:lnSpc>
                <a:spcPct val="90000"/>
              </a:lnSpc>
            </a:pPr>
            <a:r>
              <a:rPr lang="en-US" dirty="0" smtClean="0"/>
              <a:t>Priority for decay heat</a:t>
            </a:r>
          </a:p>
        </p:txBody>
      </p:sp>
      <p:pic>
        <p:nvPicPr>
          <p:cNvPr id="1028" name="Picture 4" descr="C:\Users\fpr\Desktop\MTASvsENDF.png"/>
          <p:cNvPicPr>
            <a:picLocks noChangeAspect="1" noChangeArrowheads="1"/>
          </p:cNvPicPr>
          <p:nvPr/>
        </p:nvPicPr>
        <p:blipFill rotWithShape="1">
          <a:blip r:embed="rId4">
            <a:extLst>
              <a:ext uri="{28A0092B-C50C-407E-A947-70E740481C1C}">
                <a14:useLocalDpi xmlns:a14="http://schemas.microsoft.com/office/drawing/2010/main" val="0"/>
              </a:ext>
            </a:extLst>
          </a:blip>
          <a:srcRect l="2717" t="8460" r="9037"/>
          <a:stretch/>
        </p:blipFill>
        <p:spPr bwMode="auto">
          <a:xfrm>
            <a:off x="4405360" y="3721531"/>
            <a:ext cx="2223070" cy="15373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fpr\Desktop\Cs142_antinneutrino_ENSDFvsMTA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381" r="7524"/>
          <a:stretch/>
        </p:blipFill>
        <p:spPr bwMode="auto">
          <a:xfrm>
            <a:off x="6816117" y="3697117"/>
            <a:ext cx="2218977" cy="1532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52136" y="3801905"/>
            <a:ext cx="1133644" cy="286232"/>
          </a:xfrm>
          <a:prstGeom prst="rect">
            <a:avLst/>
          </a:prstGeom>
          <a:noFill/>
        </p:spPr>
        <p:txBody>
          <a:bodyPr wrap="none" rtlCol="0">
            <a:spAutoFit/>
          </a:bodyPr>
          <a:lstStyle/>
          <a:p>
            <a:pPr algn="ctr">
              <a:lnSpc>
                <a:spcPct val="90000"/>
              </a:lnSpc>
            </a:pPr>
            <a:r>
              <a:rPr lang="en-US" sz="1400" baseline="30000" dirty="0" smtClean="0"/>
              <a:t>142</a:t>
            </a:r>
            <a:r>
              <a:rPr lang="en-US" sz="1400" dirty="0" smtClean="0"/>
              <a:t>Cs decay</a:t>
            </a:r>
          </a:p>
        </p:txBody>
      </p:sp>
      <p:sp>
        <p:nvSpPr>
          <p:cNvPr id="15" name="TextBox 14"/>
          <p:cNvSpPr txBox="1"/>
          <p:nvPr/>
        </p:nvSpPr>
        <p:spPr>
          <a:xfrm>
            <a:off x="4652174" y="4596134"/>
            <a:ext cx="1292598" cy="424732"/>
          </a:xfrm>
          <a:prstGeom prst="rect">
            <a:avLst/>
          </a:prstGeom>
          <a:noFill/>
        </p:spPr>
        <p:txBody>
          <a:bodyPr wrap="none" rtlCol="0">
            <a:spAutoFit/>
          </a:bodyPr>
          <a:lstStyle/>
          <a:p>
            <a:pPr algn="ctr">
              <a:lnSpc>
                <a:spcPct val="90000"/>
              </a:lnSpc>
            </a:pPr>
            <a:r>
              <a:rPr lang="en-US" sz="1200" dirty="0" smtClean="0">
                <a:solidFill>
                  <a:srgbClr val="FF0000"/>
                </a:solidFill>
              </a:rPr>
              <a:t>MTAS experiment</a:t>
            </a:r>
          </a:p>
          <a:p>
            <a:pPr algn="ctr">
              <a:lnSpc>
                <a:spcPct val="90000"/>
              </a:lnSpc>
            </a:pPr>
            <a:r>
              <a:rPr lang="en-US" sz="1200" dirty="0" smtClean="0">
                <a:solidFill>
                  <a:srgbClr val="0033CC"/>
                </a:solidFill>
              </a:rPr>
              <a:t>ENSDF simulation</a:t>
            </a:r>
          </a:p>
        </p:txBody>
      </p:sp>
      <p:sp>
        <p:nvSpPr>
          <p:cNvPr id="18" name="TextBox 17"/>
          <p:cNvSpPr txBox="1"/>
          <p:nvPr/>
        </p:nvSpPr>
        <p:spPr>
          <a:xfrm>
            <a:off x="7592114" y="4523336"/>
            <a:ext cx="595035" cy="424732"/>
          </a:xfrm>
          <a:prstGeom prst="rect">
            <a:avLst/>
          </a:prstGeom>
          <a:noFill/>
        </p:spPr>
        <p:txBody>
          <a:bodyPr wrap="none" rtlCol="0">
            <a:spAutoFit/>
          </a:bodyPr>
          <a:lstStyle/>
          <a:p>
            <a:pPr algn="ctr">
              <a:lnSpc>
                <a:spcPct val="90000"/>
              </a:lnSpc>
            </a:pPr>
            <a:r>
              <a:rPr lang="en-US" sz="1200" dirty="0" smtClean="0">
                <a:solidFill>
                  <a:srgbClr val="FF0000"/>
                </a:solidFill>
              </a:rPr>
              <a:t>MTAS </a:t>
            </a:r>
          </a:p>
          <a:p>
            <a:pPr algn="ctr">
              <a:lnSpc>
                <a:spcPct val="90000"/>
              </a:lnSpc>
            </a:pPr>
            <a:r>
              <a:rPr lang="en-US" sz="1200" dirty="0" smtClean="0">
                <a:solidFill>
                  <a:srgbClr val="0033CC"/>
                </a:solidFill>
              </a:rPr>
              <a:t>ENSDF</a:t>
            </a:r>
          </a:p>
        </p:txBody>
      </p:sp>
      <p:sp>
        <p:nvSpPr>
          <p:cNvPr id="10" name="TextBox 9"/>
          <p:cNvSpPr txBox="1"/>
          <p:nvPr/>
        </p:nvSpPr>
        <p:spPr>
          <a:xfrm>
            <a:off x="58041" y="1033220"/>
            <a:ext cx="4515699" cy="5466112"/>
          </a:xfrm>
          <a:prstGeom prst="rect">
            <a:avLst/>
          </a:prstGeom>
          <a:noFill/>
        </p:spPr>
        <p:txBody>
          <a:bodyPr wrap="square" rtlCol="0">
            <a:spAutoFit/>
          </a:bodyPr>
          <a:lstStyle/>
          <a:p>
            <a:pPr>
              <a:lnSpc>
                <a:spcPct val="90000"/>
              </a:lnSpc>
            </a:pPr>
            <a:r>
              <a:rPr lang="en-US" sz="1600" dirty="0" smtClean="0">
                <a:latin typeface="Arial Narrow" panose="020B0606020202030204" pitchFamily="34" charset="0"/>
              </a:rPr>
              <a:t>Over 70 decays measured: 64% of direct production and 34% of cumulative yield in </a:t>
            </a:r>
            <a:r>
              <a:rPr lang="en-US" sz="1600" baseline="30000" dirty="0">
                <a:latin typeface="Arial Narrow" panose="020B0606020202030204" pitchFamily="34" charset="0"/>
              </a:rPr>
              <a:t>235</a:t>
            </a:r>
            <a:r>
              <a:rPr lang="en-US" sz="1600" dirty="0">
                <a:latin typeface="Arial Narrow" panose="020B0606020202030204" pitchFamily="34" charset="0"/>
              </a:rPr>
              <a:t>U+n</a:t>
            </a:r>
            <a:r>
              <a:rPr lang="en-US" sz="1600" baseline="-25000" dirty="0">
                <a:latin typeface="Arial Narrow" panose="020B0606020202030204" pitchFamily="34" charset="0"/>
              </a:rPr>
              <a:t>th</a:t>
            </a:r>
            <a:r>
              <a:rPr lang="en-US" sz="1600" dirty="0">
                <a:latin typeface="Arial Narrow" panose="020B0606020202030204" pitchFamily="34" charset="0"/>
              </a:rPr>
              <a:t> </a:t>
            </a:r>
            <a:r>
              <a:rPr lang="en-US" sz="1600" dirty="0" smtClean="0">
                <a:latin typeface="Arial Narrow" panose="020B0606020202030204" pitchFamily="34" charset="0"/>
              </a:rPr>
              <a:t>fission.  </a:t>
            </a:r>
            <a:endParaRPr lang="en-US" sz="1600" i="1" dirty="0" smtClean="0">
              <a:latin typeface="Arial Narrow" panose="020B0606020202030204" pitchFamily="34" charset="0"/>
            </a:endParaRPr>
          </a:p>
          <a:p>
            <a:pPr>
              <a:lnSpc>
                <a:spcPct val="90000"/>
              </a:lnSpc>
            </a:pPr>
            <a:endParaRPr lang="en-US" sz="1600" i="1" dirty="0" smtClean="0">
              <a:latin typeface="Arial Narrow" panose="020B0606020202030204" pitchFamily="34" charset="0"/>
            </a:endParaRPr>
          </a:p>
          <a:p>
            <a:pPr>
              <a:lnSpc>
                <a:spcPct val="90000"/>
              </a:lnSpc>
            </a:pPr>
            <a:endParaRPr lang="en-US" sz="400" dirty="0" smtClean="0">
              <a:latin typeface="Arial Narrow" panose="020B0606020202030204" pitchFamily="34" charset="0"/>
            </a:endParaRPr>
          </a:p>
          <a:p>
            <a:pPr>
              <a:lnSpc>
                <a:spcPct val="90000"/>
              </a:lnSpc>
            </a:pPr>
            <a:r>
              <a:rPr lang="en-US" sz="1600" dirty="0" smtClean="0">
                <a:latin typeface="Arial Narrow" panose="020B0606020202030204" pitchFamily="34" charset="0"/>
              </a:rPr>
              <a:t>Evaluation of 8 activities</a:t>
            </a:r>
            <a:r>
              <a:rPr lang="en-US" sz="1600" dirty="0">
                <a:latin typeface="Arial Narrow" panose="020B0606020202030204" pitchFamily="34" charset="0"/>
              </a:rPr>
              <a:t>, </a:t>
            </a:r>
            <a:r>
              <a:rPr lang="en-US" sz="1600" baseline="30000" dirty="0">
                <a:latin typeface="Arial Narrow" panose="020B0606020202030204" pitchFamily="34" charset="0"/>
              </a:rPr>
              <a:t>86</a:t>
            </a:r>
            <a:r>
              <a:rPr lang="en-US" sz="1600" dirty="0">
                <a:latin typeface="Arial Narrow" panose="020B0606020202030204" pitchFamily="34" charset="0"/>
              </a:rPr>
              <a:t>Br, </a:t>
            </a:r>
            <a:r>
              <a:rPr lang="en-US" sz="1600" baseline="30000" dirty="0">
                <a:latin typeface="Arial Narrow" panose="020B0606020202030204" pitchFamily="34" charset="0"/>
              </a:rPr>
              <a:t>89</a:t>
            </a:r>
            <a:r>
              <a:rPr lang="en-US" sz="1600" dirty="0">
                <a:latin typeface="Arial Narrow" panose="020B0606020202030204" pitchFamily="34" charset="0"/>
              </a:rPr>
              <a:t>Kr, </a:t>
            </a:r>
            <a:r>
              <a:rPr lang="en-US" sz="1600" baseline="30000" dirty="0">
                <a:latin typeface="Arial Narrow" panose="020B0606020202030204" pitchFamily="34" charset="0"/>
              </a:rPr>
              <a:t>89</a:t>
            </a:r>
            <a:r>
              <a:rPr lang="en-US" sz="1600" dirty="0">
                <a:latin typeface="Arial Narrow" panose="020B0606020202030204" pitchFamily="34" charset="0"/>
              </a:rPr>
              <a:t>Rb, </a:t>
            </a:r>
            <a:r>
              <a:rPr lang="en-US" sz="1600" baseline="30000" dirty="0">
                <a:latin typeface="Arial Narrow" panose="020B0606020202030204" pitchFamily="34" charset="0"/>
              </a:rPr>
              <a:t>90</a:t>
            </a:r>
            <a:r>
              <a:rPr lang="en-US" sz="1600" dirty="0">
                <a:latin typeface="Arial Narrow" panose="020B0606020202030204" pitchFamily="34" charset="0"/>
              </a:rPr>
              <a:t>Kr</a:t>
            </a:r>
            <a:r>
              <a:rPr lang="en-US" sz="1600" dirty="0" smtClean="0">
                <a:latin typeface="Arial Narrow" panose="020B0606020202030204" pitchFamily="34" charset="0"/>
              </a:rPr>
              <a:t>, </a:t>
            </a:r>
            <a:r>
              <a:rPr lang="en-US" sz="1600" baseline="30000" dirty="0" smtClean="0">
                <a:latin typeface="Arial Narrow" panose="020B0606020202030204" pitchFamily="34" charset="0"/>
              </a:rPr>
              <a:t>90m,gs</a:t>
            </a:r>
            <a:r>
              <a:rPr lang="en-US" sz="1600" dirty="0" smtClean="0">
                <a:latin typeface="Arial Narrow" panose="020B0606020202030204" pitchFamily="34" charset="0"/>
              </a:rPr>
              <a:t>Rb</a:t>
            </a:r>
            <a:r>
              <a:rPr lang="en-US" sz="1600" dirty="0">
                <a:latin typeface="Arial Narrow" panose="020B0606020202030204" pitchFamily="34" charset="0"/>
              </a:rPr>
              <a:t>, </a:t>
            </a:r>
            <a:r>
              <a:rPr lang="en-US" sz="1600" baseline="30000" dirty="0" smtClean="0">
                <a:latin typeface="Arial Narrow" panose="020B0606020202030204" pitchFamily="34" charset="0"/>
              </a:rPr>
              <a:t>92</a:t>
            </a:r>
            <a:r>
              <a:rPr lang="en-US" sz="1600" dirty="0" smtClean="0">
                <a:latin typeface="Arial Narrow" panose="020B0606020202030204" pitchFamily="34" charset="0"/>
              </a:rPr>
              <a:t>Rb and </a:t>
            </a:r>
            <a:r>
              <a:rPr lang="en-US" sz="1600" baseline="30000" dirty="0" smtClean="0">
                <a:latin typeface="Arial Narrow" panose="020B0606020202030204" pitchFamily="34" charset="0"/>
              </a:rPr>
              <a:t>139</a:t>
            </a:r>
            <a:r>
              <a:rPr lang="en-US" sz="1600" dirty="0" smtClean="0">
                <a:latin typeface="Arial Narrow" panose="020B0606020202030204" pitchFamily="34" charset="0"/>
              </a:rPr>
              <a:t>Xe, yielded a reduction of the</a:t>
            </a:r>
            <a:r>
              <a:rPr lang="en-US" sz="1600" dirty="0">
                <a:latin typeface="Arial Narrow" panose="020B0606020202030204" pitchFamily="34" charset="0"/>
              </a:rPr>
              <a:t> </a:t>
            </a:r>
            <a:r>
              <a:rPr lang="en-US" sz="1600" dirty="0" smtClean="0">
                <a:latin typeface="Arial Narrow" panose="020B0606020202030204" pitchFamily="34" charset="0"/>
              </a:rPr>
              <a:t>overall reactor anti-neutrino interactions</a:t>
            </a:r>
            <a:r>
              <a:rPr lang="en-US" sz="1600" dirty="0">
                <a:latin typeface="Arial Narrow" panose="020B0606020202030204" pitchFamily="34" charset="0"/>
              </a:rPr>
              <a:t> </a:t>
            </a:r>
            <a:r>
              <a:rPr lang="en-US" sz="1600" dirty="0" smtClean="0">
                <a:latin typeface="Arial Narrow" panose="020B0606020202030204" pitchFamily="34" charset="0"/>
              </a:rPr>
              <a:t>by 1.2% for LEU power reactors and 1.5% for HEU research reactor like HFIR, when MTAS data replace respective entries in ENSDF. </a:t>
            </a:r>
          </a:p>
          <a:p>
            <a:pPr>
              <a:lnSpc>
                <a:spcPct val="90000"/>
              </a:lnSpc>
            </a:pPr>
            <a:endParaRPr lang="en-US" sz="1600" dirty="0">
              <a:latin typeface="Arial Narrow" panose="020B0606020202030204" pitchFamily="34" charset="0"/>
            </a:endParaRPr>
          </a:p>
          <a:p>
            <a:pPr>
              <a:lnSpc>
                <a:spcPct val="90000"/>
              </a:lnSpc>
            </a:pPr>
            <a:r>
              <a:rPr lang="en-US" sz="1600" dirty="0">
                <a:latin typeface="Arial Narrow" panose="020B0606020202030204" pitchFamily="34" charset="0"/>
              </a:rPr>
              <a:t>T</a:t>
            </a:r>
            <a:r>
              <a:rPr lang="en-US" sz="1600" dirty="0" smtClean="0">
                <a:latin typeface="Arial Narrow" panose="020B0606020202030204" pitchFamily="34" charset="0"/>
              </a:rPr>
              <a:t>he reported 95(2)% anomaly is reduced, correspondingly.</a:t>
            </a:r>
          </a:p>
          <a:p>
            <a:pPr>
              <a:lnSpc>
                <a:spcPct val="90000"/>
              </a:lnSpc>
            </a:pPr>
            <a:r>
              <a:rPr lang="en-US" sz="1600" i="1" dirty="0" smtClean="0">
                <a:latin typeface="Arial Narrow" panose="020B0606020202030204" pitchFamily="34" charset="0"/>
              </a:rPr>
              <a:t>[</a:t>
            </a:r>
            <a:r>
              <a:rPr lang="en-US" sz="1600" i="1" dirty="0" err="1" smtClean="0">
                <a:latin typeface="Arial Narrow" panose="020B0606020202030204" pitchFamily="34" charset="0"/>
              </a:rPr>
              <a:t>Fijałkowska</a:t>
            </a:r>
            <a:r>
              <a:rPr lang="en-US" sz="1600" i="1" dirty="0" smtClean="0">
                <a:latin typeface="Arial Narrow" panose="020B0606020202030204" pitchFamily="34" charset="0"/>
              </a:rPr>
              <a:t> et al.,2016]</a:t>
            </a:r>
          </a:p>
          <a:p>
            <a:pPr>
              <a:lnSpc>
                <a:spcPct val="90000"/>
              </a:lnSpc>
            </a:pPr>
            <a:endParaRPr lang="en-US" sz="1600" dirty="0">
              <a:latin typeface="Arial Narrow" panose="020B0606020202030204" pitchFamily="34" charset="0"/>
            </a:endParaRPr>
          </a:p>
          <a:p>
            <a:pPr>
              <a:lnSpc>
                <a:spcPct val="90000"/>
              </a:lnSpc>
            </a:pPr>
            <a:r>
              <a:rPr lang="en-US" sz="1600" dirty="0" smtClean="0">
                <a:latin typeface="Arial Narrow" panose="020B0606020202030204" pitchFamily="34" charset="0"/>
              </a:rPr>
              <a:t>MTAS data on the top three activities contributing to the enhancement of anti-neutrino signals at 5-7 MeV, </a:t>
            </a:r>
          </a:p>
          <a:p>
            <a:pPr>
              <a:lnSpc>
                <a:spcPct val="90000"/>
              </a:lnSpc>
            </a:pPr>
            <a:r>
              <a:rPr lang="en-US" sz="1600" baseline="30000" dirty="0" smtClean="0">
                <a:latin typeface="Arial Narrow" panose="020B0606020202030204" pitchFamily="34" charset="0"/>
              </a:rPr>
              <a:t>92</a:t>
            </a:r>
            <a:r>
              <a:rPr lang="en-US" sz="1600" dirty="0" smtClean="0">
                <a:latin typeface="Arial Narrow" panose="020B0606020202030204" pitchFamily="34" charset="0"/>
              </a:rPr>
              <a:t>Rb, </a:t>
            </a:r>
            <a:r>
              <a:rPr lang="en-US" sz="1600" baseline="30000" dirty="0" smtClean="0">
                <a:latin typeface="Arial Narrow" panose="020B0606020202030204" pitchFamily="34" charset="0"/>
              </a:rPr>
              <a:t>96</a:t>
            </a:r>
            <a:r>
              <a:rPr lang="en-US" sz="1600" dirty="0" smtClean="0">
                <a:latin typeface="Arial Narrow" panose="020B0606020202030204" pitchFamily="34" charset="0"/>
              </a:rPr>
              <a:t>Y and </a:t>
            </a:r>
            <a:r>
              <a:rPr lang="en-US" sz="1600" baseline="30000" dirty="0" smtClean="0">
                <a:latin typeface="Arial Narrow" panose="020B0606020202030204" pitchFamily="34" charset="0"/>
              </a:rPr>
              <a:t>142</a:t>
            </a:r>
            <a:r>
              <a:rPr lang="en-US" sz="1600" dirty="0" smtClean="0">
                <a:latin typeface="Arial Narrow" panose="020B0606020202030204" pitchFamily="34" charset="0"/>
              </a:rPr>
              <a:t>Cs,  increases this ~ 10% effect to </a:t>
            </a:r>
          </a:p>
          <a:p>
            <a:pPr>
              <a:lnSpc>
                <a:spcPct val="90000"/>
              </a:lnSpc>
            </a:pPr>
            <a:r>
              <a:rPr lang="en-US" sz="1600" dirty="0" smtClean="0">
                <a:latin typeface="Arial Narrow" panose="020B0606020202030204" pitchFamily="34" charset="0"/>
              </a:rPr>
              <a:t>about 12%. </a:t>
            </a:r>
            <a:r>
              <a:rPr lang="en-US" sz="1600" i="1" dirty="0" smtClean="0">
                <a:latin typeface="Arial Narrow" panose="020B0606020202030204" pitchFamily="34" charset="0"/>
              </a:rPr>
              <a:t>[</a:t>
            </a:r>
            <a:r>
              <a:rPr lang="en-US" sz="1600" i="1" dirty="0" err="1" smtClean="0">
                <a:latin typeface="Arial Narrow" panose="020B0606020202030204" pitchFamily="34" charset="0"/>
              </a:rPr>
              <a:t>Rasco</a:t>
            </a:r>
            <a:r>
              <a:rPr lang="en-US" sz="1600" i="1" dirty="0" smtClean="0">
                <a:latin typeface="Arial Narrow" panose="020B0606020202030204" pitchFamily="34" charset="0"/>
              </a:rPr>
              <a:t>, </a:t>
            </a:r>
            <a:r>
              <a:rPr lang="en-US" sz="1600" i="1" dirty="0" err="1" smtClean="0">
                <a:latin typeface="Arial Narrow" panose="020B0606020202030204" pitchFamily="34" charset="0"/>
              </a:rPr>
              <a:t>Wolińska</a:t>
            </a:r>
            <a:r>
              <a:rPr lang="en-US" sz="1600" i="1" dirty="0" smtClean="0">
                <a:latin typeface="Arial Narrow" panose="020B0606020202030204" pitchFamily="34" charset="0"/>
              </a:rPr>
              <a:t> et al., 2016]</a:t>
            </a:r>
          </a:p>
          <a:p>
            <a:pPr>
              <a:lnSpc>
                <a:spcPct val="90000"/>
              </a:lnSpc>
            </a:pPr>
            <a:endParaRPr lang="en-US" sz="1600" dirty="0">
              <a:latin typeface="Arial Narrow" panose="020B0606020202030204" pitchFamily="34" charset="0"/>
            </a:endParaRPr>
          </a:p>
          <a:p>
            <a:pPr algn="ctr">
              <a:lnSpc>
                <a:spcPct val="90000"/>
              </a:lnSpc>
            </a:pPr>
            <a:r>
              <a:rPr lang="en-US" sz="1600" dirty="0" smtClean="0">
                <a:solidFill>
                  <a:srgbClr val="0000CC"/>
                </a:solidFill>
              </a:rPr>
              <a:t>Conclusion from MTAS measurements:</a:t>
            </a:r>
          </a:p>
          <a:p>
            <a:pPr>
              <a:lnSpc>
                <a:spcPct val="90000"/>
              </a:lnSpc>
            </a:pPr>
            <a:endParaRPr lang="en-US" sz="1600" dirty="0" smtClean="0">
              <a:solidFill>
                <a:srgbClr val="0000CC"/>
              </a:solidFill>
            </a:endParaRPr>
          </a:p>
          <a:p>
            <a:pPr marL="285750" indent="-285750">
              <a:lnSpc>
                <a:spcPct val="90000"/>
              </a:lnSpc>
              <a:buFont typeface="Arial" panose="020B0604020202020204" pitchFamily="34" charset="0"/>
              <a:buChar char="•"/>
            </a:pPr>
            <a:r>
              <a:rPr lang="en-US" sz="1600" dirty="0" smtClean="0">
                <a:solidFill>
                  <a:srgbClr val="0000CC"/>
                </a:solidFill>
              </a:rPr>
              <a:t>“reactor anti-neutrino anomaly”  is reduced</a:t>
            </a:r>
          </a:p>
          <a:p>
            <a:pPr marL="285750" indent="-285750">
              <a:lnSpc>
                <a:spcPct val="90000"/>
              </a:lnSpc>
              <a:buFont typeface="Arial" panose="020B0604020202020204" pitchFamily="34" charset="0"/>
              <a:buChar char="•"/>
            </a:pPr>
            <a:r>
              <a:rPr lang="en-US" sz="1600" dirty="0" smtClean="0">
                <a:solidFill>
                  <a:srgbClr val="0000CC"/>
                </a:solidFill>
              </a:rPr>
              <a:t>high energy “anti-neutrino bump” is enhanced</a:t>
            </a:r>
          </a:p>
          <a:p>
            <a:pPr marL="285750" indent="-285750">
              <a:lnSpc>
                <a:spcPct val="90000"/>
              </a:lnSpc>
              <a:buFont typeface="Arial" panose="020B0604020202020204" pitchFamily="34" charset="0"/>
              <a:buChar char="•"/>
            </a:pPr>
            <a:r>
              <a:rPr lang="en-US" sz="1600" dirty="0" smtClean="0">
                <a:solidFill>
                  <a:srgbClr val="0000CC"/>
                </a:solidFill>
              </a:rPr>
              <a:t>decay </a:t>
            </a:r>
            <a:r>
              <a:rPr lang="en-US" sz="1600" dirty="0">
                <a:solidFill>
                  <a:srgbClr val="0000CC"/>
                </a:solidFill>
              </a:rPr>
              <a:t>h</a:t>
            </a:r>
            <a:r>
              <a:rPr lang="en-US" sz="1600" dirty="0" smtClean="0">
                <a:solidFill>
                  <a:srgbClr val="0000CC"/>
                </a:solidFill>
              </a:rPr>
              <a:t>eat  is enhanced</a:t>
            </a:r>
          </a:p>
          <a:p>
            <a:pPr marL="285750" indent="-285750">
              <a:lnSpc>
                <a:spcPct val="90000"/>
              </a:lnSpc>
              <a:buFontTx/>
              <a:buChar char="-"/>
            </a:pPr>
            <a:endParaRPr lang="en-US" sz="1600" dirty="0" smtClean="0">
              <a:latin typeface="Arial Narrow" panose="020B0606020202030204" pitchFamily="34" charset="0"/>
            </a:endParaRPr>
          </a:p>
          <a:p>
            <a:pPr>
              <a:lnSpc>
                <a:spcPct val="90000"/>
              </a:lnSpc>
            </a:pPr>
            <a:endParaRPr lang="en-US" sz="1600" dirty="0" smtClean="0">
              <a:latin typeface="Arial Narrow" panose="020B0606020202030204" pitchFamily="34" charset="0"/>
            </a:endParaRPr>
          </a:p>
        </p:txBody>
      </p:sp>
      <p:sp>
        <p:nvSpPr>
          <p:cNvPr id="20" name="TextBox 19"/>
          <p:cNvSpPr txBox="1"/>
          <p:nvPr/>
        </p:nvSpPr>
        <p:spPr>
          <a:xfrm>
            <a:off x="4573740" y="5366375"/>
            <a:ext cx="5198859" cy="760208"/>
          </a:xfrm>
          <a:prstGeom prst="rect">
            <a:avLst/>
          </a:prstGeom>
          <a:noFill/>
        </p:spPr>
        <p:txBody>
          <a:bodyPr wrap="none" rtlCol="0">
            <a:spAutoFit/>
          </a:bodyPr>
          <a:lstStyle/>
          <a:p>
            <a:pPr>
              <a:lnSpc>
                <a:spcPct val="90000"/>
              </a:lnSpc>
            </a:pPr>
            <a:r>
              <a:rPr lang="en-US" sz="1200" dirty="0" smtClean="0"/>
              <a:t>MTAS spectra  of </a:t>
            </a:r>
            <a:r>
              <a:rPr lang="en-US" sz="1200" baseline="30000" dirty="0" smtClean="0"/>
              <a:t>142</a:t>
            </a:r>
            <a:r>
              <a:rPr lang="en-US" sz="1200" dirty="0" smtClean="0"/>
              <a:t>Cs decay and anti-neutrinos emitted from </a:t>
            </a:r>
            <a:r>
              <a:rPr lang="en-US" sz="1200" baseline="30000" dirty="0" smtClean="0"/>
              <a:t>142</a:t>
            </a:r>
            <a:r>
              <a:rPr lang="en-US" sz="1200" dirty="0" smtClean="0"/>
              <a:t>Cs.</a:t>
            </a:r>
          </a:p>
          <a:p>
            <a:pPr>
              <a:lnSpc>
                <a:spcPct val="90000"/>
              </a:lnSpc>
            </a:pPr>
            <a:r>
              <a:rPr lang="en-US" sz="1200" dirty="0" smtClean="0"/>
              <a:t>Red lines are MTAS data, blue lines are based on present ENSDF data. </a:t>
            </a:r>
          </a:p>
          <a:p>
            <a:pPr>
              <a:lnSpc>
                <a:spcPct val="90000"/>
              </a:lnSpc>
            </a:pPr>
            <a:r>
              <a:rPr lang="en-US" sz="1200" dirty="0" smtClean="0"/>
              <a:t>The MTAS data points to a shift of the</a:t>
            </a:r>
            <a:r>
              <a:rPr lang="en-US" sz="1200" baseline="30000" dirty="0" smtClean="0"/>
              <a:t>142</a:t>
            </a:r>
            <a:r>
              <a:rPr lang="en-US" sz="1200" dirty="0" smtClean="0"/>
              <a:t>Cs decay to higher excited states</a:t>
            </a:r>
          </a:p>
          <a:p>
            <a:pPr>
              <a:lnSpc>
                <a:spcPct val="90000"/>
              </a:lnSpc>
            </a:pPr>
            <a:r>
              <a:rPr lang="en-US" sz="1200" dirty="0" smtClean="0"/>
              <a:t>and hence the anti-neutrino spectrum shifts towards lower energies.  </a:t>
            </a:r>
          </a:p>
        </p:txBody>
      </p:sp>
      <p:sp>
        <p:nvSpPr>
          <p:cNvPr id="21" name="TextBox 20"/>
          <p:cNvSpPr txBox="1"/>
          <p:nvPr/>
        </p:nvSpPr>
        <p:spPr>
          <a:xfrm>
            <a:off x="8013170" y="3758870"/>
            <a:ext cx="1133644" cy="286232"/>
          </a:xfrm>
          <a:prstGeom prst="rect">
            <a:avLst/>
          </a:prstGeom>
          <a:noFill/>
        </p:spPr>
        <p:txBody>
          <a:bodyPr wrap="none" rtlCol="0">
            <a:spAutoFit/>
          </a:bodyPr>
          <a:lstStyle/>
          <a:p>
            <a:pPr algn="ctr">
              <a:lnSpc>
                <a:spcPct val="90000"/>
              </a:lnSpc>
            </a:pPr>
            <a:r>
              <a:rPr lang="en-US" sz="1400" baseline="30000" dirty="0" smtClean="0"/>
              <a:t>142</a:t>
            </a:r>
            <a:r>
              <a:rPr lang="en-US" sz="1400" dirty="0" smtClean="0"/>
              <a:t>Cs decay</a:t>
            </a:r>
          </a:p>
        </p:txBody>
      </p:sp>
      <mc:AlternateContent xmlns:mc="http://schemas.openxmlformats.org/markup-compatibility/2006" xmlns:a14="http://schemas.microsoft.com/office/drawing/2010/main">
        <mc:Choice Requires="a14">
          <p:sp>
            <p:nvSpPr>
              <p:cNvPr id="17" name="Rectangle 16"/>
              <p:cNvSpPr/>
              <p:nvPr/>
            </p:nvSpPr>
            <p:spPr>
              <a:xfrm>
                <a:off x="8498269" y="3909392"/>
                <a:ext cx="372538" cy="369332"/>
              </a:xfrm>
              <a:prstGeom prst="rect">
                <a:avLst/>
              </a:prstGeom>
            </p:spPr>
            <p:txBody>
              <a:bodyPr wrap="none">
                <a:spAutoFit/>
              </a:bodyPr>
              <a:lstStyle/>
              <a:p>
                <a:r>
                  <a:rPr lang="en-US" dirty="0"/>
                  <a:t> </a:t>
                </a:r>
                <a14:m>
                  <m:oMath xmlns:m="http://schemas.openxmlformats.org/officeDocument/2006/math">
                    <m:acc>
                      <m:accPr>
                        <m:chr m:val="̅"/>
                        <m:ctrlPr>
                          <a:rPr lang="el-GR" i="1" dirty="0">
                            <a:latin typeface="Cambria Math" panose="02040503050406030204" pitchFamily="18" charset="0"/>
                          </a:rPr>
                        </m:ctrlPr>
                      </m:accPr>
                      <m:e>
                        <m:r>
                          <a:rPr lang="el-GR" i="1" dirty="0">
                            <a:latin typeface="Cambria Math"/>
                          </a:rPr>
                          <m:t>𝜈</m:t>
                        </m:r>
                      </m:e>
                    </m:acc>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8498269" y="3909392"/>
                <a:ext cx="372538" cy="369332"/>
              </a:xfrm>
              <a:prstGeom prst="rect">
                <a:avLst/>
              </a:prstGeom>
              <a:blipFill rotWithShape="0">
                <a:blip r:embed="rId6"/>
                <a:stretch>
                  <a:fillRect r="-29508"/>
                </a:stretch>
              </a:blipFill>
            </p:spPr>
            <p:txBody>
              <a:bodyPr/>
              <a:lstStyle/>
              <a:p>
                <a:r>
                  <a:rPr lang="en-US">
                    <a:noFill/>
                  </a:rPr>
                  <a:t> </a:t>
                </a:r>
              </a:p>
            </p:txBody>
          </p:sp>
        </mc:Fallback>
      </mc:AlternateContent>
      <p:sp>
        <p:nvSpPr>
          <p:cNvPr id="19" name="TextBox 18"/>
          <p:cNvSpPr txBox="1"/>
          <p:nvPr/>
        </p:nvSpPr>
        <p:spPr>
          <a:xfrm>
            <a:off x="8354793" y="4110910"/>
            <a:ext cx="771365" cy="286232"/>
          </a:xfrm>
          <a:prstGeom prst="rect">
            <a:avLst/>
          </a:prstGeom>
          <a:noFill/>
        </p:spPr>
        <p:txBody>
          <a:bodyPr wrap="none" rtlCol="0">
            <a:spAutoFit/>
          </a:bodyPr>
          <a:lstStyle/>
          <a:p>
            <a:pPr algn="ctr">
              <a:lnSpc>
                <a:spcPct val="90000"/>
              </a:lnSpc>
            </a:pPr>
            <a:r>
              <a:rPr lang="en-US" sz="1400" dirty="0" smtClean="0"/>
              <a:t>spectra</a:t>
            </a:r>
          </a:p>
        </p:txBody>
      </p:sp>
    </p:spTree>
    <p:extLst>
      <p:ext uri="{BB962C8B-B14F-4D97-AF65-F5344CB8AC3E}">
        <p14:creationId xmlns:p14="http://schemas.microsoft.com/office/powerpoint/2010/main" val="4083802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C8B17-70D2-47F7-A91D-090F75BCCB45}"/>
              </a:ext>
            </a:extLst>
          </p:cNvPr>
          <p:cNvPicPr>
            <a:picLocks noChangeAspect="1"/>
          </p:cNvPicPr>
          <p:nvPr/>
        </p:nvPicPr>
        <p:blipFill>
          <a:blip r:embed="rId3"/>
          <a:stretch>
            <a:fillRect/>
          </a:stretch>
        </p:blipFill>
        <p:spPr>
          <a:xfrm>
            <a:off x="306466" y="76427"/>
            <a:ext cx="8685134" cy="6516397"/>
          </a:xfrm>
          <a:prstGeom prst="rect">
            <a:avLst/>
          </a:prstGeom>
        </p:spPr>
      </p:pic>
    </p:spTree>
    <p:extLst>
      <p:ext uri="{BB962C8B-B14F-4D97-AF65-F5344CB8AC3E}">
        <p14:creationId xmlns:p14="http://schemas.microsoft.com/office/powerpoint/2010/main" val="208182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0" y="0"/>
            <a:ext cx="9144000" cy="762000"/>
          </a:xfrm>
        </p:spPr>
        <p:txBody>
          <a:bodyPr/>
          <a:lstStyle/>
          <a:p>
            <a:r>
              <a:rPr lang="en-US" dirty="0" smtClean="0"/>
              <a:t>Nuclear Data Submissions to FY2018 IA FOA</a:t>
            </a:r>
            <a:endParaRPr lang="en-US" dirty="0"/>
          </a:p>
        </p:txBody>
      </p:sp>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6424008"/>
              </p:ext>
            </p:extLst>
          </p:nvPr>
        </p:nvGraphicFramePr>
        <p:xfrm>
          <a:off x="92471" y="1143000"/>
          <a:ext cx="9014459" cy="4972733"/>
        </p:xfrm>
        <a:graphic>
          <a:graphicData uri="http://schemas.openxmlformats.org/drawingml/2006/table">
            <a:tbl>
              <a:tblPr>
                <a:tableStyleId>{5C22544A-7EE6-4342-B048-85BDC9FD1C3A}</a:tableStyleId>
              </a:tblPr>
              <a:tblGrid>
                <a:gridCol w="408611"/>
                <a:gridCol w="2497543"/>
                <a:gridCol w="959579"/>
                <a:gridCol w="1018688"/>
                <a:gridCol w="900470"/>
                <a:gridCol w="959579"/>
                <a:gridCol w="939318"/>
                <a:gridCol w="1281422"/>
                <a:gridCol w="49249"/>
              </a:tblGrid>
              <a:tr h="137370">
                <a:tc>
                  <a:txBody>
                    <a:bodyPr/>
                    <a:lstStyle/>
                    <a:p>
                      <a:pPr algn="ctr" fontAlgn="b"/>
                      <a:r>
                        <a:rPr lang="en-US" sz="900" u="none" strike="noStrike" dirty="0">
                          <a:effectLst/>
                        </a:rPr>
                        <a:t>office</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title</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Yr.2</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Yr.3</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Yr.4</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Yr.5</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tot.</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160">
                <a:tc>
                  <a:txBody>
                    <a:bodyPr/>
                    <a:lstStyle/>
                    <a:p>
                      <a:pPr algn="ct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900" b="1" i="0" u="none" strike="noStrike">
                        <a:solidFill>
                          <a:srgbClr val="000000"/>
                        </a:solidFill>
                        <a:effectLst/>
                        <a:latin typeface="Calibri" panose="020F0502020204030204" pitchFamily="34" charset="0"/>
                      </a:endParaRPr>
                    </a:p>
                  </a:txBody>
                  <a:tcPr marL="0" marR="0" marT="0" marB="0" anchor="ctr"/>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r>
              <a:tr h="411480">
                <a:tc>
                  <a:txBody>
                    <a:bodyPr/>
                    <a:lstStyle/>
                    <a:p>
                      <a:pPr algn="ctr" fontAlgn="b"/>
                      <a:r>
                        <a:rPr lang="en-US" sz="900" u="none" strike="noStrike" dirty="0">
                          <a:effectLst/>
                        </a:rPr>
                        <a:t>NP</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dirty="0">
                          <a:effectLst/>
                        </a:rPr>
                        <a:t>State of the Art Gamma-Ray Spectroscopy to Enhance the ENSDF Database for use in Medical Isotope Science.</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$178,829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$182,954</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$186,129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$547,912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dirty="0">
                          <a:effectLst/>
                        </a:rPr>
                        <a:t>Thermal Neutron Scattering Data for Fluoride High Temperature Reactors.</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$322,269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$332,722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$344,689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$999,680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baseline="30000" dirty="0">
                          <a:effectLst/>
                        </a:rPr>
                        <a:t>35</a:t>
                      </a:r>
                      <a:r>
                        <a:rPr lang="en-US" sz="900" u="none" strike="noStrike" dirty="0">
                          <a:effectLst/>
                        </a:rPr>
                        <a:t>Cl(</a:t>
                      </a:r>
                      <a:r>
                        <a:rPr lang="en-US" sz="900" u="none" strike="noStrike" dirty="0" err="1">
                          <a:effectLst/>
                        </a:rPr>
                        <a:t>n,p</a:t>
                      </a:r>
                      <a:r>
                        <a:rPr lang="en-US" sz="900" u="none" strike="noStrike" dirty="0">
                          <a:effectLst/>
                        </a:rPr>
                        <a:t>)</a:t>
                      </a:r>
                      <a:r>
                        <a:rPr lang="en-US" sz="900" u="none" strike="noStrike" baseline="30000" dirty="0">
                          <a:effectLst/>
                        </a:rPr>
                        <a:t>35</a:t>
                      </a:r>
                      <a:r>
                        <a:rPr lang="en-US" sz="900" u="none" strike="noStrike" dirty="0">
                          <a:effectLst/>
                        </a:rPr>
                        <a:t>S Cross Section Measurements in the Intermediate and Fast Energy Regions.</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$356,784</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$404,885</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$412,942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baseline="0" dirty="0">
                          <a:effectLst/>
                        </a:rPr>
                        <a:t>$1,174,611</a:t>
                      </a:r>
                      <a:endParaRPr lang="en-US" sz="900" b="0" i="0" u="none" strike="noStrike" baseline="0"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NP</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An Accurate Measurement of the Ultra Low Energy Isomer </a:t>
                      </a:r>
                      <a:r>
                        <a:rPr lang="en-US" sz="900" u="none" strike="noStrike" baseline="30000">
                          <a:effectLst/>
                        </a:rPr>
                        <a:t>229m</a:t>
                      </a:r>
                      <a:r>
                        <a:rPr lang="en-US" sz="900" u="none" strike="noStrike">
                          <a:effectLst/>
                        </a:rPr>
                        <a:t>Th.</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$352,651</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$447,369</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$439,591</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$1,239,611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411480">
                <a:tc>
                  <a:txBody>
                    <a:bodyPr/>
                    <a:lstStyle/>
                    <a:p>
                      <a:pPr algn="ctr" fontAlgn="b"/>
                      <a:r>
                        <a:rPr lang="en-US" sz="900" u="none" strike="noStrike">
                          <a:effectLst/>
                        </a:rPr>
                        <a:t>NP</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Beta Strength Function, Reactor Decay Heat, and Antineutrino Properties from Total Absorption Spectroscopy of Fission Fragments.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$372,534</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$395,630</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$399,307</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$205,218</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$1,372,689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Energy-Differential Fission Product Yields for </a:t>
                      </a:r>
                      <a:r>
                        <a:rPr lang="en-US" sz="900" u="none" strike="noStrike" baseline="30000">
                          <a:effectLst/>
                        </a:rPr>
                        <a:t>239</a:t>
                      </a:r>
                      <a:r>
                        <a:rPr lang="en-US" sz="900" u="none" strike="noStrike">
                          <a:effectLst/>
                        </a:rPr>
                        <a:t>Pu and </a:t>
                      </a:r>
                      <a:r>
                        <a:rPr lang="en-US" sz="900" u="none" strike="noStrike" baseline="30000">
                          <a:effectLst/>
                        </a:rPr>
                        <a:t>240</a:t>
                      </a:r>
                      <a:r>
                        <a:rPr lang="en-US" sz="900" u="none" strike="noStrike">
                          <a:effectLst/>
                        </a:rPr>
                        <a:t>Pu.</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$472,942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$483,884</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$424,690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$1,381,516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NP-AS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dirty="0">
                          <a:effectLst/>
                        </a:rPr>
                        <a:t>Workflow Improvements for Nuclear Data Validation and Cross-code Comparisons.</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$472,093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$486,819</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$502,620</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$1,461,532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Improved Measurements of Independent Yields of Short-Lived Fission Products.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$605,107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$447,036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$447,614</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$1,499,757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Independent Fission Product Yields from 0.5 to 20 MeV.</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$500,000</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$1,500,000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Improving the double-differential </a:t>
                      </a:r>
                      <a:r>
                        <a:rPr lang="en-US" sz="900" u="none" strike="noStrike" baseline="30000">
                          <a:effectLst/>
                        </a:rPr>
                        <a:t>238</a:t>
                      </a:r>
                      <a:r>
                        <a:rPr lang="en-US" sz="900" u="none" strike="noStrike">
                          <a:effectLst/>
                        </a:rPr>
                        <a:t>U(n,n'gamma) cross section using neutron-gamma coincidences.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$375,811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$560,278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$564,945</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$1,501,034</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37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Model-Oriented Nuclear Data Library.</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$494,281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$509,734</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$527,544</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$1,531,559</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Measurement and Evaluation of the </a:t>
                      </a:r>
                      <a:r>
                        <a:rPr lang="en-US" sz="900" u="none" strike="noStrike" baseline="30000">
                          <a:effectLst/>
                        </a:rPr>
                        <a:t>35</a:t>
                      </a:r>
                      <a:r>
                        <a:rPr lang="en-US" sz="900" u="none" strike="noStrike">
                          <a:effectLst/>
                        </a:rPr>
                        <a:t>Cl(n,p) Cross Section Needed by Fast Nuclear Reactors.</a:t>
                      </a:r>
                      <a:endParaRPr lang="en-US" sz="900" b="0" i="0" u="none" strike="noStrike">
                        <a:solidFill>
                          <a:srgbClr val="000000"/>
                        </a:solidFill>
                        <a:effectLst/>
                        <a:latin typeface="Calibri" panose="020F0502020204030204" pitchFamily="34" charset="0"/>
                      </a:endParaRPr>
                    </a:p>
                  </a:txBody>
                  <a:tcPr marL="0" marR="0" marT="0" marB="0"/>
                </a:tc>
                <a:tc>
                  <a:txBody>
                    <a:bodyPr/>
                    <a:lstStyle/>
                    <a:p>
                      <a:pPr algn="r" fontAlgn="b"/>
                      <a:r>
                        <a:rPr lang="en-US" sz="900" u="none" strike="noStrike">
                          <a:effectLst/>
                        </a:rPr>
                        <a:t>$495,176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$495,482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$560,000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$1,550,658</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NP-AS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Improvements in Data Archiving, Acquisition and Analysis Utilizing High Performance Computing.</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$517,899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$537,869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$552,491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$1,608,259</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Neutron Scattering distributions and Covariance in </a:t>
                      </a:r>
                      <a:r>
                        <a:rPr lang="en-US" sz="900" u="none" strike="noStrike" baseline="30000">
                          <a:effectLst/>
                        </a:rPr>
                        <a:t>56</a:t>
                      </a:r>
                      <a:r>
                        <a:rPr lang="en-US" sz="900" u="none" strike="noStrike">
                          <a:effectLst/>
                        </a:rPr>
                        <a:t>Fe and Steel.</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$670,768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$486,893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$498,461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$1,656,122</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Fission Studies on </a:t>
                      </a:r>
                      <a:r>
                        <a:rPr lang="en-US" sz="900" u="none" strike="noStrike" baseline="30000">
                          <a:effectLst/>
                        </a:rPr>
                        <a:t>235</a:t>
                      </a:r>
                      <a:r>
                        <a:rPr lang="en-US" sz="900" u="none" strike="noStrike">
                          <a:effectLst/>
                        </a:rPr>
                        <a:t>U, </a:t>
                      </a:r>
                      <a:r>
                        <a:rPr lang="en-US" sz="900" u="none" strike="noStrike" baseline="30000">
                          <a:effectLst/>
                        </a:rPr>
                        <a:t>238</a:t>
                      </a:r>
                      <a:r>
                        <a:rPr lang="en-US" sz="900" u="none" strike="noStrike">
                          <a:effectLst/>
                        </a:rPr>
                        <a:t>U and </a:t>
                      </a:r>
                      <a:r>
                        <a:rPr lang="en-US" sz="900" u="none" strike="noStrike" baseline="30000">
                          <a:effectLst/>
                        </a:rPr>
                        <a:t>239</a:t>
                      </a:r>
                      <a:r>
                        <a:rPr lang="en-US" sz="900" u="none" strike="noStrike">
                          <a:effectLst/>
                        </a:rPr>
                        <a:t>Pu at the DANCE Facility.</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$176,923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$475,663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$570,944</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$573,206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$586,875</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$2,383,611</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71713">
                <a:tc>
                  <a:txBody>
                    <a:bodyPr/>
                    <a:lstStyle/>
                    <a:p>
                      <a:pPr algn="ctr" fontAlgn="b"/>
                      <a:r>
                        <a:rPr lang="en-US" sz="900" u="none" strike="noStrike">
                          <a:effectLst/>
                        </a:rPr>
                        <a:t>NP-AS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Nuclear Structure Data Evaluation Pipeline.</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$639,666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$644,151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$660,392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$681,899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$2,626,108</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dirty="0">
                          <a:effectLst/>
                        </a:rPr>
                        <a:t>NP-AS</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Automated Testing of ENDF/B Nuclear Data Including Uncertainty using High Performance Computing.</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$801,849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$960,676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$952,109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$2,714,634</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6" name="TextBox 5"/>
          <p:cNvSpPr txBox="1"/>
          <p:nvPr/>
        </p:nvSpPr>
        <p:spPr>
          <a:xfrm>
            <a:off x="1459064" y="753073"/>
            <a:ext cx="6281271" cy="369332"/>
          </a:xfrm>
          <a:prstGeom prst="rect">
            <a:avLst/>
          </a:prstGeom>
          <a:noFill/>
        </p:spPr>
        <p:txBody>
          <a:bodyPr wrap="none" rtlCol="0">
            <a:spAutoFit/>
          </a:bodyPr>
          <a:lstStyle/>
          <a:p>
            <a:r>
              <a:rPr lang="en-US" dirty="0" smtClean="0"/>
              <a:t>Very Significant Interest in Nuclear Data Experimental Program</a:t>
            </a:r>
            <a:endParaRPr lang="en-US" dirty="0"/>
          </a:p>
        </p:txBody>
      </p:sp>
    </p:spTree>
    <p:extLst>
      <p:ext uri="{BB962C8B-B14F-4D97-AF65-F5344CB8AC3E}">
        <p14:creationId xmlns:p14="http://schemas.microsoft.com/office/powerpoint/2010/main" val="3654094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27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76259293"/>
              </p:ext>
            </p:extLst>
          </p:nvPr>
        </p:nvGraphicFramePr>
        <p:xfrm>
          <a:off x="28074" y="1676400"/>
          <a:ext cx="9043669" cy="3093720"/>
        </p:xfrm>
        <a:graphic>
          <a:graphicData uri="http://schemas.openxmlformats.org/drawingml/2006/table">
            <a:tbl>
              <a:tblPr>
                <a:tableStyleId>{5C22544A-7EE6-4342-B048-85BDC9FD1C3A}</a:tableStyleId>
              </a:tblPr>
              <a:tblGrid>
                <a:gridCol w="431471"/>
                <a:gridCol w="2497543"/>
                <a:gridCol w="959579"/>
                <a:gridCol w="959579"/>
                <a:gridCol w="959579"/>
                <a:gridCol w="959579"/>
                <a:gridCol w="939318"/>
                <a:gridCol w="1311621"/>
                <a:gridCol w="25400"/>
              </a:tblGrid>
              <a:tr h="137160">
                <a:tc>
                  <a:txBody>
                    <a:bodyPr/>
                    <a:lstStyle/>
                    <a:p>
                      <a:pPr algn="ctr" fontAlgn="b"/>
                      <a:r>
                        <a:rPr lang="en-US" sz="900" u="none" strike="noStrike" dirty="0">
                          <a:effectLst/>
                        </a:rPr>
                        <a:t>office</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title</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Yr.2</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Yr.3</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Yr.4</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Yr.5</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900" u="none" strike="noStrike">
                          <a:effectLst/>
                        </a:rPr>
                        <a:t>tot.</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160">
                <a:tc>
                  <a:txBody>
                    <a:bodyPr/>
                    <a:lstStyle/>
                    <a:p>
                      <a:pPr algn="ct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900" b="1" i="0" u="none" strike="noStrike">
                        <a:solidFill>
                          <a:srgbClr val="000000"/>
                        </a:solidFill>
                        <a:effectLst/>
                        <a:latin typeface="Calibri" panose="020F0502020204030204" pitchFamily="34" charset="0"/>
                      </a:endParaRPr>
                    </a:p>
                  </a:txBody>
                  <a:tcPr marL="0" marR="0" marT="0" marB="0" anchor="ctr"/>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05740">
                <a:tc>
                  <a:txBody>
                    <a:bodyPr/>
                    <a:lstStyle/>
                    <a:p>
                      <a:endParaRPr lang="en-US" sz="1400" dirty="0"/>
                    </a:p>
                  </a:txBody>
                  <a:tcPr marL="0" marR="0" marT="0" marB="0" anchor="b"/>
                </a:tc>
                <a:tc>
                  <a:txBody>
                    <a:bodyPr/>
                    <a:lstStyle/>
                    <a:p>
                      <a:endParaRPr lang="en-US" sz="1400"/>
                    </a:p>
                  </a:txBody>
                  <a:tcPr marL="0" marR="0" marT="0" marB="0" anchor="b"/>
                </a:tc>
                <a:tc>
                  <a:txBody>
                    <a:bodyPr/>
                    <a:lstStyle/>
                    <a:p>
                      <a:endParaRPr lang="en-US" sz="1400"/>
                    </a:p>
                  </a:txBody>
                  <a:tcPr marL="0" marR="0" marT="0" marB="0" anchor="b"/>
                </a:tc>
                <a:tc>
                  <a:txBody>
                    <a:bodyPr/>
                    <a:lstStyle/>
                    <a:p>
                      <a:endParaRPr lang="en-US" sz="1400"/>
                    </a:p>
                  </a:txBody>
                  <a:tcPr marL="0" marR="0" marT="0" marB="0" anchor="b"/>
                </a:tc>
                <a:tc>
                  <a:txBody>
                    <a:bodyPr/>
                    <a:lstStyle/>
                    <a:p>
                      <a:endParaRPr lang="en-US" sz="1400"/>
                    </a:p>
                  </a:txBody>
                  <a:tcPr marL="0" marR="0" marT="0" marB="0" anchor="b"/>
                </a:tc>
                <a:tc>
                  <a:txBody>
                    <a:bodyPr/>
                    <a:lstStyle/>
                    <a:p>
                      <a:endParaRPr lang="en-US" sz="1400"/>
                    </a:p>
                  </a:txBody>
                  <a:tcPr marL="0" marR="0" marT="0" marB="0" anchor="b"/>
                </a:tc>
                <a:tc>
                  <a:txBody>
                    <a:bodyPr/>
                    <a:lstStyle/>
                    <a:p>
                      <a:endParaRPr lang="en-US" sz="1400"/>
                    </a:p>
                  </a:txBody>
                  <a:tcPr marL="0" marR="0" marT="0" marB="0" anchor="b"/>
                </a:tc>
                <a:tc>
                  <a:txBody>
                    <a:bodyPr/>
                    <a:lstStyle/>
                    <a:p>
                      <a:endParaRPr lang="en-US" sz="1400" dirty="0"/>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r>
              <a:tr h="137160">
                <a:tc>
                  <a:txBody>
                    <a:bodyPr/>
                    <a:lstStyle/>
                    <a:p>
                      <a:pPr algn="ctr" fontAlgn="b"/>
                      <a:r>
                        <a:rPr lang="en-US" sz="900" u="none" strike="noStrike" dirty="0">
                          <a:effectLst/>
                        </a:rPr>
                        <a:t>NNSA</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Energy Dependent Fission Product Yields.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$1,158,741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$1,054,217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$1,087,730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$3,300,687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16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Measurement of Independent Fission Product Yields.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$1,110,636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$1,123,619</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$1,134,063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$3,368,318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NP-AS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dirty="0">
                          <a:effectLst/>
                        </a:rPr>
                        <a:t>Modernization and Optimization of the Evaluated Nuclear Structure Data File.</a:t>
                      </a:r>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$783,653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$864,011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$884,853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$908,660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$3,441,177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NP-AS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A High Performance Computing Approach to Fission Fragment Yields and Beta-Decay Properties.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$776,910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$793,960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$811,343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$829,066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$848,142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$4,059,421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411480">
                <a:tc>
                  <a:txBody>
                    <a:bodyPr/>
                    <a:lstStyle/>
                    <a:p>
                      <a:pPr algn="ctr" fontAlgn="b"/>
                      <a:r>
                        <a:rPr lang="en-US" sz="900" u="none" strike="noStrike">
                          <a:effectLst/>
                        </a:rPr>
                        <a:t>NP</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Fission Product Yield Measurements using </a:t>
                      </a:r>
                      <a:r>
                        <a:rPr lang="en-US" sz="900" u="none" strike="noStrike" baseline="30000">
                          <a:effectLst/>
                        </a:rPr>
                        <a:t>252</a:t>
                      </a:r>
                      <a:r>
                        <a:rPr lang="en-US" sz="900" u="none" strike="noStrike">
                          <a:effectLst/>
                        </a:rPr>
                        <a:t>Cf Spontaneous Fission and n-induced Fission on Actinide Targets at CARIBU.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$832,672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$866,493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$896,798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$886,926</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$919,523</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$4,402,412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Integral and Differential Measurement of Minor Actinide Fission Yields in High Flux Environments.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$1,505,752</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$1,689,278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$1,618,285</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$4,813,315</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27432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Evaluation of Energy Dependent Fission Product Yields.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$5,000,000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411480">
                <a:tc>
                  <a:txBody>
                    <a:bodyPr/>
                    <a:lstStyle/>
                    <a:p>
                      <a:pPr algn="ctr" fontAlgn="b"/>
                      <a:r>
                        <a:rPr lang="en-US" sz="900" u="none" strike="noStrike">
                          <a:effectLst/>
                        </a:rPr>
                        <a:t>NNSA</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Integral Measurements of Independent and Cumulative Fission Product Yields Supporting Nuclear Forensics and other Applications.</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$2,554,331</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$2,635,707</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$2,606,350</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$7,796,388</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160">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37160">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$17,528,276</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$18,379,331</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a:effectLst/>
                        </a:rPr>
                        <a:t>$18,583,890</a:t>
                      </a:r>
                      <a:endParaRPr lang="en-US"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$5,084,975</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$3,354,540</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900" u="none" strike="noStrike" dirty="0">
                          <a:effectLst/>
                        </a:rPr>
                        <a:t>$62,931,012</a:t>
                      </a:r>
                      <a:endParaRPr lang="en-US" sz="9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r>
              <a:tr h="101377">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tc>
              </a:tr>
            </a:tbl>
          </a:graphicData>
        </a:graphic>
      </p:graphicFrame>
      <p:sp>
        <p:nvSpPr>
          <p:cNvPr id="6" name="Title 1"/>
          <p:cNvSpPr>
            <a:spLocks noGrp="1"/>
          </p:cNvSpPr>
          <p:nvPr>
            <p:ph type="title"/>
          </p:nvPr>
        </p:nvSpPr>
        <p:spPr>
          <a:xfrm>
            <a:off x="0" y="-152400"/>
            <a:ext cx="9144000" cy="762000"/>
          </a:xfrm>
        </p:spPr>
        <p:txBody>
          <a:bodyPr/>
          <a:lstStyle/>
          <a:p>
            <a:r>
              <a:rPr lang="en-US" dirty="0" smtClean="0"/>
              <a:t>Nuclear Data Submissions to FY2018 IA FOA</a:t>
            </a:r>
            <a:endParaRPr lang="en-US" dirty="0"/>
          </a:p>
        </p:txBody>
      </p:sp>
      <p:sp>
        <p:nvSpPr>
          <p:cNvPr id="2" name="Oval 1"/>
          <p:cNvSpPr/>
          <p:nvPr/>
        </p:nvSpPr>
        <p:spPr>
          <a:xfrm>
            <a:off x="8241957" y="4405596"/>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7" name="TextBox 6"/>
          <p:cNvSpPr txBox="1"/>
          <p:nvPr/>
        </p:nvSpPr>
        <p:spPr>
          <a:xfrm>
            <a:off x="1994561" y="5105400"/>
            <a:ext cx="5110694" cy="369332"/>
          </a:xfrm>
          <a:prstGeom prst="rect">
            <a:avLst/>
          </a:prstGeom>
          <a:noFill/>
        </p:spPr>
        <p:txBody>
          <a:bodyPr wrap="none" rtlCol="0">
            <a:spAutoFit/>
          </a:bodyPr>
          <a:lstStyle/>
          <a:p>
            <a:r>
              <a:rPr lang="en-US" dirty="0" smtClean="0"/>
              <a:t>Proposals totaling almost $63M Received in Fy2018. </a:t>
            </a:r>
            <a:endParaRPr lang="en-US" dirty="0"/>
          </a:p>
        </p:txBody>
      </p:sp>
    </p:spTree>
    <p:extLst>
      <p:ext uri="{BB962C8B-B14F-4D97-AF65-F5344CB8AC3E}">
        <p14:creationId xmlns:p14="http://schemas.microsoft.com/office/powerpoint/2010/main" val="3026349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The Beginning of the Atomic Age</a:t>
            </a:r>
            <a:endParaRPr lang="en-US" dirty="0"/>
          </a:p>
        </p:txBody>
      </p:sp>
      <p:sp>
        <p:nvSpPr>
          <p:cNvPr id="3" name="Slide Number Placeholder 2"/>
          <p:cNvSpPr>
            <a:spLocks noGrp="1"/>
          </p:cNvSpPr>
          <p:nvPr>
            <p:ph type="sldNum" sz="quarter" idx="11"/>
          </p:nvPr>
        </p:nvSpPr>
        <p:spPr/>
        <p:txBody>
          <a:bodyPr/>
          <a:lstStyle/>
          <a:p>
            <a:pPr>
              <a:defRPr/>
            </a:pPr>
            <a:fld id="{1F8A97BA-DB9B-4291-87AE-AF89EA7F18B7}" type="slidenum">
              <a:rPr lang="en-US" smtClean="0"/>
              <a:pPr>
                <a:defRPr/>
              </a:pPr>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14400"/>
            <a:ext cx="6062067" cy="5235008"/>
          </a:xfrm>
          <a:prstGeom prst="rect">
            <a:avLst/>
          </a:prstGeom>
        </p:spPr>
      </p:pic>
    </p:spTree>
    <p:extLst>
      <p:ext uri="{BB962C8B-B14F-4D97-AF65-F5344CB8AC3E}">
        <p14:creationId xmlns:p14="http://schemas.microsoft.com/office/powerpoint/2010/main" val="1062282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4</a:t>
            </a:fld>
            <a:endParaRPr lang="en-US" dirty="0"/>
          </a:p>
        </p:txBody>
      </p:sp>
      <p:sp>
        <p:nvSpPr>
          <p:cNvPr id="5" name="TextBox 4"/>
          <p:cNvSpPr txBox="1"/>
          <p:nvPr/>
        </p:nvSpPr>
        <p:spPr>
          <a:xfrm>
            <a:off x="548386" y="1752600"/>
            <a:ext cx="8246364" cy="3108543"/>
          </a:xfrm>
          <a:prstGeom prst="rect">
            <a:avLst/>
          </a:prstGeom>
          <a:noFill/>
        </p:spPr>
        <p:txBody>
          <a:bodyPr wrap="square" rtlCol="0">
            <a:spAutoFit/>
          </a:bodyPr>
          <a:lstStyle/>
          <a:p>
            <a:r>
              <a:rPr lang="en-US" sz="2800" dirty="0" smtClean="0"/>
              <a:t>There is a long-standing stewardship of Nuclear Data in NP, which is integral to the success of NP-supported research and aligns strongly with NP program priorities for R&amp;D integration. It also aligns strongly with DOE S4 priorities in the areas of QIS/QC</a:t>
            </a:r>
            <a:r>
              <a:rPr lang="en-US" sz="2800" dirty="0"/>
              <a:t>, </a:t>
            </a:r>
            <a:r>
              <a:rPr lang="en-US" sz="2800" dirty="0" smtClean="0"/>
              <a:t>Artificial Intelligence, </a:t>
            </a:r>
            <a:r>
              <a:rPr lang="en-US" sz="2800" dirty="0"/>
              <a:t>Accelerator R&amp;D, SRF, and </a:t>
            </a:r>
            <a:r>
              <a:rPr lang="en-US" sz="2800" dirty="0" smtClean="0"/>
              <a:t>isotopes.</a:t>
            </a:r>
            <a:endParaRPr lang="en-US" sz="2800" dirty="0"/>
          </a:p>
          <a:p>
            <a:endParaRPr lang="en-US" sz="2800" dirty="0"/>
          </a:p>
        </p:txBody>
      </p:sp>
    </p:spTree>
    <p:extLst>
      <p:ext uri="{BB962C8B-B14F-4D97-AF65-F5344CB8AC3E}">
        <p14:creationId xmlns:p14="http://schemas.microsoft.com/office/powerpoint/2010/main" val="1323625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447800"/>
            <a:ext cx="8885382" cy="4062651"/>
          </a:xfrm>
          <a:prstGeom prst="rect">
            <a:avLst/>
          </a:prstGeom>
          <a:noFill/>
        </p:spPr>
        <p:txBody>
          <a:bodyPr wrap="square" rtlCol="0">
            <a:spAutoFit/>
          </a:bodyPr>
          <a:lstStyle/>
          <a:p>
            <a:pPr marL="171450" indent="-171450">
              <a:spcAft>
                <a:spcPts val="2000"/>
              </a:spcAft>
              <a:buFont typeface="Arial" panose="020B0604020202020204" pitchFamily="34" charset="0"/>
              <a:buChar char="•"/>
            </a:pPr>
            <a:r>
              <a:rPr lang="en-US" sz="1600" dirty="0"/>
              <a:t>Nuclear Data activities date back to the Manhattan Project. They started at BNL in 1952 under the Brookhaven Neutron Cross Section Compilation Group, changed to the Sigma Center in 1961, which became the National Neutron Cross Section Center in 1967, and finally the NNDC in 1977. </a:t>
            </a:r>
          </a:p>
          <a:p>
            <a:pPr marL="171450" lvl="0" indent="-171450">
              <a:spcAft>
                <a:spcPts val="2000"/>
              </a:spcAft>
              <a:buFont typeface="Arial" panose="020B0604020202020204" pitchFamily="34" charset="0"/>
              <a:buChar char="•"/>
            </a:pPr>
            <a:r>
              <a:rPr lang="en-US" sz="1600" dirty="0" smtClean="0"/>
              <a:t>Combines the </a:t>
            </a:r>
            <a:r>
              <a:rPr lang="en-US" sz="1600" dirty="0"/>
              <a:t>efforts of approximately 50 researchers at </a:t>
            </a:r>
            <a:r>
              <a:rPr lang="en-US" sz="1600" dirty="0" smtClean="0"/>
              <a:t>7 </a:t>
            </a:r>
            <a:r>
              <a:rPr lang="en-US" sz="1600" dirty="0"/>
              <a:t>national laboratories (Argonne, Brookhaven, Los Alamos, Lawrence Berkeley, Lawrence Livermore, </a:t>
            </a:r>
            <a:r>
              <a:rPr lang="en-US" sz="1600" dirty="0" smtClean="0"/>
              <a:t>the </a:t>
            </a:r>
            <a:r>
              <a:rPr lang="en-US" sz="1600" dirty="0"/>
              <a:t>National Institute of Standards and </a:t>
            </a:r>
            <a:r>
              <a:rPr lang="en-US" sz="1600" dirty="0" smtClean="0"/>
              <a:t>Technology, and Oak Ridge) </a:t>
            </a:r>
            <a:r>
              <a:rPr lang="en-US" sz="1600" dirty="0"/>
              <a:t>and </a:t>
            </a:r>
            <a:r>
              <a:rPr lang="en-US" sz="1600" dirty="0" smtClean="0"/>
              <a:t>6 </a:t>
            </a:r>
            <a:r>
              <a:rPr lang="en-US" sz="1600" dirty="0"/>
              <a:t>universities (Duke, McMaster, Michigan State, North Carolina State, Texas A&amp;M, </a:t>
            </a:r>
            <a:r>
              <a:rPr lang="en-US" sz="1600" dirty="0" smtClean="0"/>
              <a:t>and University </a:t>
            </a:r>
            <a:r>
              <a:rPr lang="en-US" sz="1600" dirty="0"/>
              <a:t>of </a:t>
            </a:r>
            <a:r>
              <a:rPr lang="en-US" sz="1600" dirty="0" smtClean="0"/>
              <a:t>California-Berkeley). </a:t>
            </a:r>
            <a:r>
              <a:rPr lang="en-US" sz="1600" dirty="0"/>
              <a:t>Leadership for the USNDP at the national level is provided by the National Nuclear Data Center (NNDC) at Brookhaven National Lab (BNL). </a:t>
            </a:r>
            <a:endParaRPr lang="en-US" sz="1600" dirty="0" smtClean="0"/>
          </a:p>
          <a:p>
            <a:pPr marL="171450" indent="-171450">
              <a:spcAft>
                <a:spcPts val="2000"/>
              </a:spcAft>
              <a:buFont typeface="Arial" panose="020B0604020202020204" pitchFamily="34" charset="0"/>
              <a:buChar char="•"/>
            </a:pPr>
            <a:r>
              <a:rPr lang="en-US" sz="1600" dirty="0"/>
              <a:t>Collects, analyzes, evaluates, and disseminates nuclear physics data for basic nuclear research and for applied nuclear technologies with emphasis on nuclear structure and low energy nuclear reactions</a:t>
            </a:r>
            <a:r>
              <a:rPr lang="en-US" sz="1600" dirty="0" smtClean="0"/>
              <a:t>.</a:t>
            </a:r>
          </a:p>
          <a:p>
            <a:pPr marL="171450" indent="-171450">
              <a:spcAft>
                <a:spcPts val="2000"/>
              </a:spcAft>
              <a:buFont typeface="Arial" panose="020B0604020202020204" pitchFamily="34" charset="0"/>
              <a:buChar char="•"/>
            </a:pPr>
            <a:r>
              <a:rPr lang="en-US" sz="1600" dirty="0"/>
              <a:t>NP and other Interagency partners believe that having reliable nuclear data that are comprehensive in key areas is a very high priority, and that currently, despite valiant efforts over decades, nuclear data compilations have significant and sometimes dangerous gaps where that is not the case. </a:t>
            </a:r>
          </a:p>
        </p:txBody>
      </p:sp>
      <p:sp>
        <p:nvSpPr>
          <p:cNvPr id="5" name="Title 1"/>
          <p:cNvSpPr>
            <a:spLocks noGrp="1"/>
          </p:cNvSpPr>
          <p:nvPr>
            <p:ph type="title"/>
          </p:nvPr>
        </p:nvSpPr>
        <p:spPr>
          <a:xfrm>
            <a:off x="-129309" y="116958"/>
            <a:ext cx="9144000" cy="642156"/>
          </a:xfrm>
        </p:spPr>
        <p:txBody>
          <a:bodyPr/>
          <a:lstStyle/>
          <a:p>
            <a:r>
              <a:rPr lang="en-US" dirty="0" smtClean="0">
                <a:latin typeface="+mn-lt"/>
              </a:rPr>
              <a:t>The DOE NP U.S. Nuclear Data Program</a:t>
            </a:r>
            <a:endParaRPr lang="en-US" dirty="0">
              <a:latin typeface="+mn-lt"/>
            </a:endParaRPr>
          </a:p>
        </p:txBody>
      </p:sp>
      <p:sp>
        <p:nvSpPr>
          <p:cNvPr id="6" name="TextBox 5"/>
          <p:cNvSpPr txBox="1"/>
          <p:nvPr/>
        </p:nvSpPr>
        <p:spPr>
          <a:xfrm>
            <a:off x="3657600" y="6395650"/>
            <a:ext cx="2115772" cy="276999"/>
          </a:xfrm>
          <a:prstGeom prst="rect">
            <a:avLst/>
          </a:prstGeom>
          <a:noFill/>
        </p:spPr>
        <p:txBody>
          <a:bodyPr wrap="none" rtlCol="0">
            <a:spAutoFit/>
          </a:bodyPr>
          <a:lstStyle/>
          <a:p>
            <a:r>
              <a:rPr lang="en-US" sz="1200" dirty="0" smtClean="0"/>
              <a:t>WANDA</a:t>
            </a:r>
            <a:r>
              <a:rPr lang="en-US" sz="1200" dirty="0" smtClean="0"/>
              <a:t> </a:t>
            </a:r>
            <a:r>
              <a:rPr lang="en-US" sz="1200" dirty="0" smtClean="0"/>
              <a:t>Nuclear Data meeting</a:t>
            </a:r>
            <a:endParaRPr lang="en-US" sz="1200" dirty="0"/>
          </a:p>
        </p:txBody>
      </p:sp>
      <p:sp>
        <p:nvSpPr>
          <p:cNvPr id="7" name="TextBox 6"/>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2" name="Slide Number Placeholder 1"/>
          <p:cNvSpPr>
            <a:spLocks noGrp="1"/>
          </p:cNvSpPr>
          <p:nvPr>
            <p:ph type="sldNum" sz="quarter" idx="10"/>
          </p:nvPr>
        </p:nvSpPr>
        <p:spPr/>
        <p:txBody>
          <a:bodyPr/>
          <a:lstStyle/>
          <a:p>
            <a:pPr>
              <a:defRPr/>
            </a:pPr>
            <a:fld id="{1F8A97BA-DB9B-4291-87AE-AF89EA7F18B7}" type="slidenum">
              <a:rPr lang="en-US" smtClean="0"/>
              <a:pPr>
                <a:defRPr/>
              </a:pPr>
              <a:t>5</a:t>
            </a:fld>
            <a:endParaRPr lang="en-US" dirty="0"/>
          </a:p>
        </p:txBody>
      </p:sp>
    </p:spTree>
    <p:extLst>
      <p:ext uri="{BB962C8B-B14F-4D97-AF65-F5344CB8AC3E}">
        <p14:creationId xmlns:p14="http://schemas.microsoft.com/office/powerpoint/2010/main" val="19874576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85" y="3634709"/>
            <a:ext cx="4161436" cy="252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81921"/>
            <a:ext cx="9144000" cy="642156"/>
          </a:xfrm>
        </p:spPr>
        <p:txBody>
          <a:bodyPr/>
          <a:lstStyle/>
          <a:p>
            <a:r>
              <a:rPr lang="en-US" sz="2800" dirty="0" smtClean="0">
                <a:latin typeface="+mn-lt"/>
              </a:rPr>
              <a:t>The DOE NP U.S. Nuclear Data Program (Established 1952)</a:t>
            </a:r>
            <a:endParaRPr lang="en-US" sz="2800" dirty="0">
              <a:latin typeface="+mn-lt"/>
            </a:endParaRPr>
          </a:p>
        </p:txBody>
      </p:sp>
      <p:grpSp>
        <p:nvGrpSpPr>
          <p:cNvPr id="57" name="Group 56"/>
          <p:cNvGrpSpPr/>
          <p:nvPr/>
        </p:nvGrpSpPr>
        <p:grpSpPr>
          <a:xfrm>
            <a:off x="-11481" y="794106"/>
            <a:ext cx="4868136" cy="2698642"/>
            <a:chOff x="-11481" y="794106"/>
            <a:chExt cx="4868136" cy="2698642"/>
          </a:xfrm>
        </p:grpSpPr>
        <p:sp>
          <p:nvSpPr>
            <p:cNvPr id="4" name="Text Box 11"/>
            <p:cNvSpPr txBox="1">
              <a:spLocks noChangeArrowheads="1"/>
            </p:cNvSpPr>
            <p:nvPr/>
          </p:nvSpPr>
          <p:spPr bwMode="auto">
            <a:xfrm>
              <a:off x="-11481" y="794106"/>
              <a:ext cx="4856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50000"/>
                </a:spcBef>
                <a:buClrTx/>
                <a:buSzTx/>
                <a:buFontTx/>
                <a:buNone/>
              </a:pPr>
              <a:r>
                <a:rPr lang="en-US" altLang="en-US" sz="1800" dirty="0" smtClean="0">
                  <a:solidFill>
                    <a:srgbClr val="042B7F"/>
                  </a:solidFill>
                  <a:latin typeface="+mn-lt"/>
                </a:rPr>
                <a:t>DOE NP US Nuclear Data Program Groups</a:t>
              </a:r>
              <a:endParaRPr lang="en-US" altLang="en-US" sz="1800" dirty="0">
                <a:solidFill>
                  <a:srgbClr val="042B7F"/>
                </a:solidFill>
                <a:latin typeface="+mn-lt"/>
              </a:endParaRPr>
            </a:p>
          </p:txBody>
        </p:sp>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 y="1177889"/>
              <a:ext cx="4664922" cy="2314859"/>
            </a:xfrm>
            <a:prstGeom prst="rect">
              <a:avLst/>
            </a:prstGeom>
            <a:noFill/>
            <a:ln w="25400">
              <a:solidFill>
                <a:srgbClr val="042B7F"/>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1"/>
            <p:cNvSpPr txBox="1">
              <a:spLocks noChangeArrowheads="1"/>
            </p:cNvSpPr>
            <p:nvPr/>
          </p:nvSpPr>
          <p:spPr bwMode="auto">
            <a:xfrm>
              <a:off x="3991689" y="1524052"/>
              <a:ext cx="819207" cy="338554"/>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a:latin typeface="+mn-lt"/>
                </a:rPr>
                <a:t>NNDC</a:t>
              </a:r>
            </a:p>
          </p:txBody>
        </p:sp>
        <p:sp>
          <p:nvSpPr>
            <p:cNvPr id="7" name="TextBox 5"/>
            <p:cNvSpPr txBox="1">
              <a:spLocks noChangeArrowheads="1"/>
            </p:cNvSpPr>
            <p:nvPr/>
          </p:nvSpPr>
          <p:spPr bwMode="auto">
            <a:xfrm>
              <a:off x="238317" y="2868572"/>
              <a:ext cx="647517" cy="338554"/>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smtClean="0">
                  <a:latin typeface="+mn-lt"/>
                </a:rPr>
                <a:t>LLNL</a:t>
              </a:r>
              <a:endParaRPr lang="en-US" altLang="en-US" sz="1600" b="1" dirty="0">
                <a:latin typeface="+mn-lt"/>
              </a:endParaRPr>
            </a:p>
          </p:txBody>
        </p:sp>
        <p:sp>
          <p:nvSpPr>
            <p:cNvPr id="8" name="TextBox 6"/>
            <p:cNvSpPr txBox="1">
              <a:spLocks noChangeArrowheads="1"/>
            </p:cNvSpPr>
            <p:nvPr/>
          </p:nvSpPr>
          <p:spPr bwMode="auto">
            <a:xfrm>
              <a:off x="4037299" y="2684825"/>
              <a:ext cx="727986" cy="338554"/>
            </a:xfrm>
            <a:prstGeom prst="rect">
              <a:avLst/>
            </a:prstGeom>
            <a:solidFill>
              <a:srgbClr val="CCFFFF"/>
            </a:solidFill>
            <a:ln w="25400">
              <a:solidFill>
                <a:srgbClr val="0070C0"/>
              </a:solidFill>
              <a:miter lim="800000"/>
              <a:headEnd/>
              <a:tailEnd/>
            </a:ln>
          </p:spPr>
          <p:txBody>
            <a:bodyPr>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a:latin typeface="+mn-lt"/>
                </a:rPr>
                <a:t>TUNL</a:t>
              </a:r>
            </a:p>
          </p:txBody>
        </p:sp>
        <p:sp>
          <p:nvSpPr>
            <p:cNvPr id="9" name="TextBox 7"/>
            <p:cNvSpPr txBox="1">
              <a:spLocks noChangeArrowheads="1"/>
            </p:cNvSpPr>
            <p:nvPr/>
          </p:nvSpPr>
          <p:spPr bwMode="auto">
            <a:xfrm>
              <a:off x="3863744" y="3148280"/>
              <a:ext cx="776789" cy="338554"/>
            </a:xfrm>
            <a:prstGeom prst="rect">
              <a:avLst/>
            </a:prstGeom>
            <a:solidFill>
              <a:srgbClr val="CCFFFF"/>
            </a:solidFill>
            <a:ln w="25400">
              <a:solidFill>
                <a:srgbClr val="0070C0"/>
              </a:solidFill>
              <a:miter lim="800000"/>
              <a:headEnd/>
              <a:tailEnd/>
            </a:ln>
          </p:spPr>
          <p:txBody>
            <a:bodyPr>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a:latin typeface="+mn-lt"/>
                </a:rPr>
                <a:t>ORNL</a:t>
              </a:r>
            </a:p>
          </p:txBody>
        </p:sp>
        <p:sp>
          <p:nvSpPr>
            <p:cNvPr id="10" name="TextBox 8"/>
            <p:cNvSpPr txBox="1">
              <a:spLocks noChangeArrowheads="1"/>
            </p:cNvSpPr>
            <p:nvPr/>
          </p:nvSpPr>
          <p:spPr bwMode="auto">
            <a:xfrm>
              <a:off x="1220321" y="3118431"/>
              <a:ext cx="714849" cy="338554"/>
            </a:xfrm>
            <a:prstGeom prst="rect">
              <a:avLst/>
            </a:prstGeom>
            <a:solidFill>
              <a:srgbClr val="CCFFFF"/>
            </a:solidFill>
            <a:ln w="25400">
              <a:solidFill>
                <a:srgbClr val="0070C0"/>
              </a:solidFill>
              <a:miter lim="800000"/>
              <a:headEnd/>
              <a:tailEnd/>
            </a:ln>
          </p:spPr>
          <p:txBody>
            <a:bodyPr>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a:latin typeface="+mn-lt"/>
                </a:rPr>
                <a:t>LANL</a:t>
              </a:r>
            </a:p>
          </p:txBody>
        </p:sp>
        <p:sp>
          <p:nvSpPr>
            <p:cNvPr id="11" name="TextBox 9"/>
            <p:cNvSpPr txBox="1">
              <a:spLocks noChangeArrowheads="1"/>
            </p:cNvSpPr>
            <p:nvPr/>
          </p:nvSpPr>
          <p:spPr bwMode="auto">
            <a:xfrm>
              <a:off x="2286550" y="1384624"/>
              <a:ext cx="638756" cy="338554"/>
            </a:xfrm>
            <a:prstGeom prst="rect">
              <a:avLst/>
            </a:prstGeom>
            <a:solidFill>
              <a:srgbClr val="CCFFFF"/>
            </a:solidFill>
            <a:ln w="25400">
              <a:solidFill>
                <a:srgbClr val="0070C0"/>
              </a:solidFill>
              <a:miter lim="800000"/>
              <a:headEnd/>
              <a:tailEnd/>
            </a:ln>
          </p:spPr>
          <p:txBody>
            <a:bodyPr>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a:latin typeface="+mn-lt"/>
                </a:rPr>
                <a:t>ANL</a:t>
              </a:r>
            </a:p>
          </p:txBody>
        </p:sp>
        <p:cxnSp>
          <p:nvCxnSpPr>
            <p:cNvPr id="12" name="Straight Arrow Connector 13"/>
            <p:cNvCxnSpPr>
              <a:cxnSpLocks noChangeShapeType="1"/>
            </p:cNvCxnSpPr>
            <p:nvPr/>
          </p:nvCxnSpPr>
          <p:spPr bwMode="auto">
            <a:xfrm>
              <a:off x="2605928" y="1732292"/>
              <a:ext cx="551236" cy="197621"/>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5"/>
            <p:cNvCxnSpPr>
              <a:cxnSpLocks noChangeShapeType="1"/>
              <a:stCxn id="7" idx="0"/>
            </p:cNvCxnSpPr>
            <p:nvPr/>
          </p:nvCxnSpPr>
          <p:spPr bwMode="auto">
            <a:xfrm flipV="1">
              <a:off x="562076" y="2354920"/>
              <a:ext cx="99288" cy="513651"/>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6"/>
            <p:cNvCxnSpPr>
              <a:cxnSpLocks noChangeShapeType="1"/>
            </p:cNvCxnSpPr>
            <p:nvPr/>
          </p:nvCxnSpPr>
          <p:spPr bwMode="auto">
            <a:xfrm flipV="1">
              <a:off x="1577746" y="2586818"/>
              <a:ext cx="129309" cy="508000"/>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7"/>
            <p:cNvCxnSpPr>
              <a:cxnSpLocks noChangeShapeType="1"/>
            </p:cNvCxnSpPr>
            <p:nvPr/>
          </p:nvCxnSpPr>
          <p:spPr bwMode="auto">
            <a:xfrm flipH="1" flipV="1">
              <a:off x="3863744" y="2563351"/>
              <a:ext cx="162044" cy="351892"/>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8"/>
            <p:cNvCxnSpPr>
              <a:cxnSpLocks noChangeShapeType="1"/>
            </p:cNvCxnSpPr>
            <p:nvPr/>
          </p:nvCxnSpPr>
          <p:spPr bwMode="auto">
            <a:xfrm flipH="1" flipV="1">
              <a:off x="3304946" y="2563351"/>
              <a:ext cx="576351" cy="738473"/>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grpSp>
      <p:cxnSp>
        <p:nvCxnSpPr>
          <p:cNvPr id="21" name="Straight Arrow Connector 13"/>
          <p:cNvCxnSpPr>
            <a:cxnSpLocks noChangeShapeType="1"/>
            <a:stCxn id="6" idx="2"/>
          </p:cNvCxnSpPr>
          <p:nvPr/>
        </p:nvCxnSpPr>
        <p:spPr bwMode="auto">
          <a:xfrm flipH="1">
            <a:off x="4318738" y="1862606"/>
            <a:ext cx="82555" cy="247891"/>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13"/>
          <p:cNvCxnSpPr>
            <a:cxnSpLocks noChangeShapeType="1"/>
          </p:cNvCxnSpPr>
          <p:nvPr/>
        </p:nvCxnSpPr>
        <p:spPr bwMode="auto">
          <a:xfrm flipH="1">
            <a:off x="562075" y="1812167"/>
            <a:ext cx="323760" cy="542752"/>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26" name="TextBox 5"/>
          <p:cNvSpPr txBox="1">
            <a:spLocks noChangeArrowheads="1"/>
          </p:cNvSpPr>
          <p:nvPr/>
        </p:nvSpPr>
        <p:spPr bwMode="auto">
          <a:xfrm>
            <a:off x="591096" y="1466653"/>
            <a:ext cx="647517" cy="584775"/>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smtClean="0">
                <a:latin typeface="+mn-lt"/>
              </a:rPr>
              <a:t>LBNLUCB</a:t>
            </a:r>
            <a:endParaRPr lang="en-US" altLang="en-US" sz="1600" b="1" dirty="0">
              <a:latin typeface="+mn-lt"/>
            </a:endParaRPr>
          </a:p>
        </p:txBody>
      </p:sp>
      <p:sp>
        <p:nvSpPr>
          <p:cNvPr id="33" name="TextBox 9"/>
          <p:cNvSpPr txBox="1">
            <a:spLocks noChangeArrowheads="1"/>
          </p:cNvSpPr>
          <p:nvPr/>
        </p:nvSpPr>
        <p:spPr bwMode="auto">
          <a:xfrm>
            <a:off x="2329588" y="2465751"/>
            <a:ext cx="804659" cy="346739"/>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smtClean="0">
                <a:latin typeface="+mn-lt"/>
              </a:rPr>
              <a:t>TAMU</a:t>
            </a:r>
            <a:endParaRPr lang="en-US" altLang="en-US" sz="1600" b="1" dirty="0">
              <a:latin typeface="+mn-lt"/>
            </a:endParaRPr>
          </a:p>
        </p:txBody>
      </p:sp>
      <p:cxnSp>
        <p:nvCxnSpPr>
          <p:cNvPr id="34" name="Straight Arrow Connector 13"/>
          <p:cNvCxnSpPr>
            <a:cxnSpLocks noChangeShapeType="1"/>
            <a:stCxn id="33" idx="2"/>
          </p:cNvCxnSpPr>
          <p:nvPr/>
        </p:nvCxnSpPr>
        <p:spPr bwMode="auto">
          <a:xfrm flipH="1">
            <a:off x="2497766" y="2812490"/>
            <a:ext cx="234152" cy="210889"/>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36" name="TextBox 9"/>
          <p:cNvSpPr txBox="1">
            <a:spLocks noChangeArrowheads="1"/>
          </p:cNvSpPr>
          <p:nvPr/>
        </p:nvSpPr>
        <p:spPr bwMode="auto">
          <a:xfrm>
            <a:off x="3116136" y="1222880"/>
            <a:ext cx="684722" cy="338554"/>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smtClean="0">
                <a:latin typeface="+mn-lt"/>
              </a:rPr>
              <a:t>MSU</a:t>
            </a:r>
            <a:endParaRPr lang="en-US" altLang="en-US" sz="1600" b="1" dirty="0">
              <a:latin typeface="+mn-lt"/>
            </a:endParaRPr>
          </a:p>
        </p:txBody>
      </p:sp>
      <p:cxnSp>
        <p:nvCxnSpPr>
          <p:cNvPr id="37" name="Straight Arrow Connector 13"/>
          <p:cNvCxnSpPr>
            <a:cxnSpLocks noChangeShapeType="1"/>
          </p:cNvCxnSpPr>
          <p:nvPr/>
        </p:nvCxnSpPr>
        <p:spPr bwMode="auto">
          <a:xfrm flipH="1">
            <a:off x="3424018" y="1606425"/>
            <a:ext cx="53788" cy="323488"/>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39" name="TextBox 1"/>
          <p:cNvSpPr txBox="1">
            <a:spLocks noChangeArrowheads="1"/>
          </p:cNvSpPr>
          <p:nvPr/>
        </p:nvSpPr>
        <p:spPr bwMode="auto">
          <a:xfrm>
            <a:off x="4120745" y="2296474"/>
            <a:ext cx="725920" cy="338554"/>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600" b="1" dirty="0" smtClean="0">
                <a:latin typeface="+mn-lt"/>
              </a:rPr>
              <a:t>NIST</a:t>
            </a:r>
            <a:endParaRPr lang="en-US" altLang="en-US" sz="1600" b="1" dirty="0">
              <a:latin typeface="+mn-lt"/>
            </a:endParaRPr>
          </a:p>
        </p:txBody>
      </p:sp>
      <p:cxnSp>
        <p:nvCxnSpPr>
          <p:cNvPr id="40" name="Straight Arrow Connector 13"/>
          <p:cNvCxnSpPr>
            <a:cxnSpLocks noChangeShapeType="1"/>
          </p:cNvCxnSpPr>
          <p:nvPr/>
        </p:nvCxnSpPr>
        <p:spPr bwMode="auto">
          <a:xfrm flipH="1" flipV="1">
            <a:off x="3991689" y="2327331"/>
            <a:ext cx="119066" cy="214214"/>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42" name="TextBox 9"/>
          <p:cNvSpPr txBox="1">
            <a:spLocks noChangeArrowheads="1"/>
          </p:cNvSpPr>
          <p:nvPr/>
        </p:nvSpPr>
        <p:spPr bwMode="auto">
          <a:xfrm>
            <a:off x="3902128" y="1186373"/>
            <a:ext cx="943047" cy="307777"/>
          </a:xfrm>
          <a:prstGeom prst="rect">
            <a:avLst/>
          </a:prstGeom>
          <a:solidFill>
            <a:srgbClr val="CCFFFF"/>
          </a:solidFill>
          <a:ln w="25400">
            <a:solidFill>
              <a:srgbClr val="0070C0"/>
            </a:solidFill>
            <a:miter lim="800000"/>
            <a:headEnd/>
            <a:tailEnd/>
          </a:ln>
        </p:spPr>
        <p:txBody>
          <a:bodyPr wrap="square">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r>
              <a:rPr lang="en-US" altLang="en-US" sz="1400" b="1" dirty="0" smtClean="0">
                <a:latin typeface="+mn-lt"/>
              </a:rPr>
              <a:t>McMaster</a:t>
            </a:r>
            <a:endParaRPr lang="en-US" altLang="en-US" sz="1400" b="1" dirty="0">
              <a:latin typeface="+mn-lt"/>
            </a:endParaRPr>
          </a:p>
        </p:txBody>
      </p:sp>
      <p:cxnSp>
        <p:nvCxnSpPr>
          <p:cNvPr id="43" name="Straight Arrow Connector 13"/>
          <p:cNvCxnSpPr>
            <a:cxnSpLocks noChangeShapeType="1"/>
          </p:cNvCxnSpPr>
          <p:nvPr/>
        </p:nvCxnSpPr>
        <p:spPr bwMode="auto">
          <a:xfrm flipH="1">
            <a:off x="3766239" y="1443115"/>
            <a:ext cx="210279" cy="441297"/>
          </a:xfrm>
          <a:prstGeom prst="straightConnector1">
            <a:avLst/>
          </a:prstGeom>
          <a:noFill/>
          <a:ln w="254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58" name="TextBox 57"/>
          <p:cNvSpPr txBox="1"/>
          <p:nvPr/>
        </p:nvSpPr>
        <p:spPr>
          <a:xfrm>
            <a:off x="5047485" y="844148"/>
            <a:ext cx="3939497" cy="3231654"/>
          </a:xfrm>
          <a:prstGeom prst="rect">
            <a:avLst/>
          </a:prstGeom>
          <a:noFill/>
        </p:spPr>
        <p:txBody>
          <a:bodyPr wrap="square" rtlCol="0">
            <a:spAutoFit/>
          </a:bodyPr>
          <a:lstStyle/>
          <a:p>
            <a:r>
              <a:rPr lang="en-US" sz="1200" b="1" dirty="0" smtClean="0">
                <a:solidFill>
                  <a:schemeClr val="tx2"/>
                </a:solidFill>
              </a:rPr>
              <a:t>Nuclear Science References (NSR)</a:t>
            </a:r>
          </a:p>
          <a:p>
            <a:r>
              <a:rPr lang="en-US" sz="1200" dirty="0" smtClean="0"/>
              <a:t>	Articles indexed according to content</a:t>
            </a:r>
          </a:p>
          <a:p>
            <a:r>
              <a:rPr lang="en-US" sz="1200" b="1" dirty="0" smtClean="0">
                <a:solidFill>
                  <a:schemeClr val="tx2"/>
                </a:solidFill>
              </a:rPr>
              <a:t>EXFOR</a:t>
            </a:r>
          </a:p>
          <a:p>
            <a:r>
              <a:rPr lang="en-US" sz="1200" dirty="0" smtClean="0"/>
              <a:t>	Compiled nuclear reaction data</a:t>
            </a:r>
            <a:endParaRPr lang="en-US" sz="1200" dirty="0"/>
          </a:p>
          <a:p>
            <a:r>
              <a:rPr lang="en-US" sz="1200" b="1" dirty="0" smtClean="0">
                <a:solidFill>
                  <a:schemeClr val="tx2"/>
                </a:solidFill>
              </a:rPr>
              <a:t>XUNDL</a:t>
            </a:r>
          </a:p>
          <a:p>
            <a:r>
              <a:rPr lang="en-US" sz="1200" dirty="0" smtClean="0"/>
              <a:t>	Compiled nuclear structure and decay 	data</a:t>
            </a:r>
          </a:p>
          <a:p>
            <a:r>
              <a:rPr lang="en-US" sz="1200" b="1" dirty="0" smtClean="0">
                <a:solidFill>
                  <a:schemeClr val="tx2"/>
                </a:solidFill>
              </a:rPr>
              <a:t>Evaluated Nuclear Structure Data File (ENSDF)</a:t>
            </a:r>
          </a:p>
          <a:p>
            <a:r>
              <a:rPr lang="en-US" sz="1200" dirty="0" smtClean="0"/>
              <a:t>	Recommended nuclear structure and 	decay data</a:t>
            </a:r>
          </a:p>
          <a:p>
            <a:r>
              <a:rPr lang="en-US" sz="1200" b="1" dirty="0" smtClean="0">
                <a:solidFill>
                  <a:schemeClr val="tx2"/>
                </a:solidFill>
              </a:rPr>
              <a:t>ENDF</a:t>
            </a:r>
          </a:p>
          <a:p>
            <a:r>
              <a:rPr lang="en-US" sz="1200" dirty="0" smtClean="0"/>
              <a:t>	Recommended </a:t>
            </a:r>
            <a:r>
              <a:rPr lang="en-US" sz="1200" dirty="0"/>
              <a:t>particle transport and </a:t>
            </a:r>
            <a:r>
              <a:rPr lang="en-US" sz="1200" dirty="0" smtClean="0"/>
              <a:t>	decay data, emphasis </a:t>
            </a:r>
            <a:r>
              <a:rPr lang="en-US" sz="1200" dirty="0"/>
              <a:t>on </a:t>
            </a:r>
            <a:r>
              <a:rPr lang="en-US" sz="1200" dirty="0" smtClean="0"/>
              <a:t>neutron-	induced </a:t>
            </a:r>
            <a:r>
              <a:rPr lang="en-US" sz="1200" dirty="0"/>
              <a:t>reaction </a:t>
            </a:r>
            <a:r>
              <a:rPr lang="en-US" sz="1200" dirty="0" smtClean="0"/>
              <a:t>data</a:t>
            </a:r>
            <a:endParaRPr lang="en-US" sz="1200" dirty="0"/>
          </a:p>
          <a:p>
            <a:r>
              <a:rPr lang="en-US" sz="1200" b="1" dirty="0" smtClean="0">
                <a:solidFill>
                  <a:schemeClr val="tx2"/>
                </a:solidFill>
              </a:rPr>
              <a:t>Nuclear Data Sheets</a:t>
            </a:r>
          </a:p>
          <a:p>
            <a:r>
              <a:rPr lang="en-US" sz="1200" dirty="0" smtClean="0"/>
              <a:t>	Journal devoted to the publication of 	nuclear data</a:t>
            </a:r>
            <a:endParaRPr lang="en-US" sz="1200" dirty="0"/>
          </a:p>
        </p:txBody>
      </p:sp>
      <p:pic>
        <p:nvPicPr>
          <p:cNvPr id="5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946" y="4016892"/>
            <a:ext cx="3367372" cy="218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980792" y="1998335"/>
            <a:ext cx="1907895" cy="307777"/>
          </a:xfrm>
          <a:prstGeom prst="rect">
            <a:avLst/>
          </a:prstGeom>
          <a:solidFill>
            <a:srgbClr val="99FF33"/>
          </a:solidFill>
          <a:ln>
            <a:solidFill>
              <a:schemeClr val="tx1"/>
            </a:solidFill>
          </a:ln>
        </p:spPr>
        <p:txBody>
          <a:bodyPr wrap="none" rtlCol="0">
            <a:spAutoFit/>
          </a:bodyPr>
          <a:lstStyle/>
          <a:p>
            <a:r>
              <a:rPr lang="en-US" sz="1400" dirty="0">
                <a:sym typeface="Symbol" panose="05050102010706020507" pitchFamily="18" charset="2"/>
              </a:rPr>
              <a:t></a:t>
            </a:r>
            <a:r>
              <a:rPr lang="en-US" sz="1400" dirty="0" smtClean="0">
                <a:sym typeface="Symbol" panose="05050102010706020507" pitchFamily="18" charset="2"/>
              </a:rPr>
              <a:t> 25 FTEs or  50 heads</a:t>
            </a:r>
            <a:endParaRPr lang="en-US" sz="1400" dirty="0"/>
          </a:p>
        </p:txBody>
      </p:sp>
      <p:sp>
        <p:nvSpPr>
          <p:cNvPr id="35" name="TextBox 34"/>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6</a:t>
            </a:fld>
            <a:endParaRPr lang="en-US" dirty="0"/>
          </a:p>
        </p:txBody>
      </p:sp>
      <p:sp>
        <p:nvSpPr>
          <p:cNvPr id="38" name="TextBox 37"/>
          <p:cNvSpPr txBox="1"/>
          <p:nvPr/>
        </p:nvSpPr>
        <p:spPr>
          <a:xfrm>
            <a:off x="3657600" y="6395650"/>
            <a:ext cx="2080506" cy="276999"/>
          </a:xfrm>
          <a:prstGeom prst="rect">
            <a:avLst/>
          </a:prstGeom>
          <a:noFill/>
        </p:spPr>
        <p:txBody>
          <a:bodyPr wrap="none" rtlCol="0">
            <a:spAutoFit/>
          </a:bodyPr>
          <a:lstStyle/>
          <a:p>
            <a:r>
              <a:rPr lang="en-US" sz="1200" dirty="0" smtClean="0"/>
              <a:t>WANDA</a:t>
            </a:r>
            <a:r>
              <a:rPr lang="en-US" sz="1200" dirty="0" smtClean="0"/>
              <a:t> </a:t>
            </a:r>
            <a:r>
              <a:rPr lang="en-US" sz="1200" dirty="0" smtClean="0"/>
              <a:t>Nuclear Data meeting</a:t>
            </a:r>
            <a:endParaRPr lang="en-US" sz="1200" dirty="0"/>
          </a:p>
        </p:txBody>
      </p:sp>
    </p:spTree>
    <p:extLst>
      <p:ext uri="{BB962C8B-B14F-4D97-AF65-F5344CB8AC3E}">
        <p14:creationId xmlns:p14="http://schemas.microsoft.com/office/powerpoint/2010/main" val="39639988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6" y="0"/>
            <a:ext cx="9160476" cy="762000"/>
          </a:xfrm>
        </p:spPr>
        <p:txBody>
          <a:bodyPr/>
          <a:lstStyle/>
          <a:p>
            <a:r>
              <a:rPr lang="en-US" dirty="0" smtClean="0"/>
              <a:t>Nuclear Theory Program</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7</a:t>
            </a:fld>
            <a:endParaRPr lang="en-US" dirty="0"/>
          </a:p>
        </p:txBody>
      </p:sp>
      <p:sp>
        <p:nvSpPr>
          <p:cNvPr id="4" name="Rectangle 3"/>
          <p:cNvSpPr/>
          <p:nvPr/>
        </p:nvSpPr>
        <p:spPr>
          <a:xfrm>
            <a:off x="387263" y="2393342"/>
            <a:ext cx="2148986" cy="369332"/>
          </a:xfrm>
          <a:prstGeom prst="rect">
            <a:avLst/>
          </a:prstGeom>
        </p:spPr>
        <p:txBody>
          <a:bodyPr wrap="none">
            <a:spAutoFit/>
          </a:bodyPr>
          <a:lstStyle/>
          <a:p>
            <a:pPr eaLnBrk="0" hangingPunct="0"/>
            <a:r>
              <a:rPr lang="en-US" b="1" dirty="0">
                <a:solidFill>
                  <a:srgbClr val="0070C0"/>
                </a:solidFill>
                <a:latin typeface="Times New Roman" pitchFamily="18" charset="0"/>
                <a:cs typeface="Times New Roman" pitchFamily="18" charset="0"/>
              </a:rPr>
              <a:t>University Program</a:t>
            </a:r>
          </a:p>
        </p:txBody>
      </p:sp>
      <p:sp>
        <p:nvSpPr>
          <p:cNvPr id="5" name="TextBox 4"/>
          <p:cNvSpPr txBox="1"/>
          <p:nvPr/>
        </p:nvSpPr>
        <p:spPr>
          <a:xfrm>
            <a:off x="350193" y="3093844"/>
            <a:ext cx="3196388" cy="369332"/>
          </a:xfrm>
          <a:prstGeom prst="rect">
            <a:avLst/>
          </a:prstGeom>
          <a:noFill/>
        </p:spPr>
        <p:txBody>
          <a:bodyPr wrap="none" rtlCol="0">
            <a:spAutoFit/>
          </a:bodyPr>
          <a:lstStyle/>
          <a:p>
            <a:pPr eaLnBrk="0" hangingPunct="0"/>
            <a:r>
              <a:rPr lang="en-US" b="1" dirty="0" smtClean="0">
                <a:solidFill>
                  <a:srgbClr val="0070C0"/>
                </a:solidFill>
                <a:latin typeface="Times New Roman" pitchFamily="18" charset="0"/>
                <a:cs typeface="Times New Roman" pitchFamily="18" charset="0"/>
              </a:rPr>
              <a:t>National Lab Theory Program</a:t>
            </a:r>
            <a:endParaRPr lang="en-US" b="1" dirty="0">
              <a:solidFill>
                <a:srgbClr val="0070C0"/>
              </a:solidFill>
              <a:latin typeface="Times New Roman" pitchFamily="18" charset="0"/>
              <a:cs typeface="Times New Roman" pitchFamily="18" charset="0"/>
            </a:endParaRPr>
          </a:p>
        </p:txBody>
      </p:sp>
      <p:sp>
        <p:nvSpPr>
          <p:cNvPr id="6" name="TextBox 5"/>
          <p:cNvSpPr txBox="1"/>
          <p:nvPr/>
        </p:nvSpPr>
        <p:spPr>
          <a:xfrm>
            <a:off x="1099177" y="3403088"/>
            <a:ext cx="3415807" cy="338554"/>
          </a:xfrm>
          <a:prstGeom prst="rect">
            <a:avLst/>
          </a:prstGeom>
          <a:noFill/>
        </p:spPr>
        <p:txBody>
          <a:bodyPr wrap="none" rtlCol="0">
            <a:spAutoFit/>
          </a:bodyPr>
          <a:lstStyle/>
          <a:p>
            <a:pPr eaLnBrk="0" hangingPunct="0"/>
            <a:r>
              <a:rPr lang="en-US" sz="1600" dirty="0" smtClean="0">
                <a:solidFill>
                  <a:srgbClr val="000000"/>
                </a:solidFill>
                <a:latin typeface="Times New Roman" pitchFamily="18" charset="0"/>
                <a:cs typeface="Times New Roman" pitchFamily="18" charset="0"/>
              </a:rPr>
              <a:t>7 National Lab Nuclear Theory Groups</a:t>
            </a:r>
            <a:endParaRPr lang="en-US" sz="1600" dirty="0">
              <a:solidFill>
                <a:srgbClr val="000000"/>
              </a:solidFill>
              <a:latin typeface="Times New Roman" pitchFamily="18" charset="0"/>
              <a:cs typeface="Times New Roman" pitchFamily="18" charset="0"/>
            </a:endParaRPr>
          </a:p>
        </p:txBody>
      </p:sp>
      <p:sp>
        <p:nvSpPr>
          <p:cNvPr id="7" name="TextBox 6"/>
          <p:cNvSpPr txBox="1"/>
          <p:nvPr/>
        </p:nvSpPr>
        <p:spPr>
          <a:xfrm>
            <a:off x="1107415" y="2716675"/>
            <a:ext cx="2550185" cy="338554"/>
          </a:xfrm>
          <a:prstGeom prst="rect">
            <a:avLst/>
          </a:prstGeom>
          <a:noFill/>
        </p:spPr>
        <p:txBody>
          <a:bodyPr wrap="none" rtlCol="0">
            <a:spAutoFit/>
          </a:bodyPr>
          <a:lstStyle/>
          <a:p>
            <a:pPr eaLnBrk="0" hangingPunct="0"/>
            <a:r>
              <a:rPr lang="en-US" sz="1600" dirty="0" smtClean="0">
                <a:solidFill>
                  <a:srgbClr val="000000"/>
                </a:solidFill>
                <a:latin typeface="Times New Roman" pitchFamily="18" charset="0"/>
                <a:cs typeface="Times New Roman" pitchFamily="18" charset="0"/>
              </a:rPr>
              <a:t>84 University Theory Grants</a:t>
            </a:r>
            <a:endParaRPr lang="en-US" sz="1600" dirty="0">
              <a:solidFill>
                <a:srgbClr val="000000"/>
              </a:solidFill>
              <a:latin typeface="Times New Roman" pitchFamily="18" charset="0"/>
              <a:cs typeface="Times New Roman" pitchFamily="18" charset="0"/>
            </a:endParaRPr>
          </a:p>
        </p:txBody>
      </p:sp>
      <p:sp>
        <p:nvSpPr>
          <p:cNvPr id="8" name="Right Brace 7"/>
          <p:cNvSpPr/>
          <p:nvPr/>
        </p:nvSpPr>
        <p:spPr bwMode="auto">
          <a:xfrm>
            <a:off x="4410676" y="2525266"/>
            <a:ext cx="400414" cy="1187452"/>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i="1" dirty="0" smtClean="0">
              <a:solidFill>
                <a:srgbClr val="000000"/>
              </a:solidFill>
            </a:endParaRPr>
          </a:p>
        </p:txBody>
      </p:sp>
      <p:sp>
        <p:nvSpPr>
          <p:cNvPr id="11" name="TextBox 10"/>
          <p:cNvSpPr txBox="1"/>
          <p:nvPr/>
        </p:nvSpPr>
        <p:spPr>
          <a:xfrm>
            <a:off x="4874114" y="2745908"/>
            <a:ext cx="4030270" cy="369332"/>
          </a:xfrm>
          <a:prstGeom prst="rect">
            <a:avLst/>
          </a:prstGeom>
          <a:noFill/>
        </p:spPr>
        <p:txBody>
          <a:bodyPr wrap="none" rtlCol="0">
            <a:spAutoFit/>
          </a:bodyPr>
          <a:lstStyle/>
          <a:p>
            <a:pPr eaLnBrk="0" hangingPunct="0"/>
            <a:r>
              <a:rPr lang="en-US" b="1" dirty="0" smtClean="0">
                <a:solidFill>
                  <a:srgbClr val="0070C0"/>
                </a:solidFill>
                <a:latin typeface="Times New Roman" pitchFamily="18" charset="0"/>
                <a:cs typeface="Times New Roman" pitchFamily="18" charset="0"/>
              </a:rPr>
              <a:t>Nuclear Theory Topical Collaborations</a:t>
            </a:r>
            <a:endParaRPr lang="en-US" b="1" dirty="0">
              <a:solidFill>
                <a:srgbClr val="0070C0"/>
              </a:solidFill>
              <a:latin typeface="Times New Roman" pitchFamily="18" charset="0"/>
              <a:cs typeface="Times New Roman" pitchFamily="18" charset="0"/>
            </a:endParaRPr>
          </a:p>
        </p:txBody>
      </p:sp>
      <p:sp>
        <p:nvSpPr>
          <p:cNvPr id="12" name="TextBox 11"/>
          <p:cNvSpPr txBox="1"/>
          <p:nvPr/>
        </p:nvSpPr>
        <p:spPr>
          <a:xfrm>
            <a:off x="-16476" y="3970093"/>
            <a:ext cx="4835619" cy="369332"/>
          </a:xfrm>
          <a:prstGeom prst="rect">
            <a:avLst/>
          </a:prstGeom>
          <a:noFill/>
        </p:spPr>
        <p:txBody>
          <a:bodyPr wrap="none" rtlCol="0">
            <a:spAutoFit/>
          </a:bodyPr>
          <a:lstStyle/>
          <a:p>
            <a:pPr eaLnBrk="0" hangingPunct="0"/>
            <a:r>
              <a:rPr lang="en-US" dirty="0" smtClean="0">
                <a:solidFill>
                  <a:srgbClr val="FF0000"/>
                </a:solidFill>
                <a:latin typeface="Times New Roman" pitchFamily="18" charset="0"/>
                <a:cs typeface="Times New Roman" pitchFamily="18" charset="0"/>
              </a:rPr>
              <a:t>Institute for Nuclear Theory </a:t>
            </a:r>
            <a:r>
              <a:rPr lang="en-US" dirty="0" smtClean="0">
                <a:solidFill>
                  <a:srgbClr val="000000"/>
                </a:solidFill>
                <a:latin typeface="Times New Roman" pitchFamily="18" charset="0"/>
                <a:cs typeface="Times New Roman" pitchFamily="18" charset="0"/>
              </a:rPr>
              <a:t>Center of Excellence</a:t>
            </a:r>
            <a:endParaRPr lang="en-US" dirty="0">
              <a:solidFill>
                <a:srgbClr val="000000"/>
              </a:solidFill>
              <a:latin typeface="Times New Roman" pitchFamily="18" charset="0"/>
              <a:cs typeface="Times New Roman" pitchFamily="18" charset="0"/>
            </a:endParaRPr>
          </a:p>
        </p:txBody>
      </p:sp>
      <p:pic>
        <p:nvPicPr>
          <p:cNvPr id="13" name="Content Placeholder 3" descr="INT building"/>
          <p:cNvPicPr>
            <a:picLocks noChangeAspect="1" noChangeArrowheads="1"/>
          </p:cNvPicPr>
          <p:nvPr/>
        </p:nvPicPr>
        <p:blipFill>
          <a:blip r:embed="rId2" cstate="print"/>
          <a:srcRect/>
          <a:stretch>
            <a:fillRect/>
          </a:stretch>
        </p:blipFill>
        <p:spPr>
          <a:xfrm>
            <a:off x="86585" y="4414115"/>
            <a:ext cx="2667000" cy="1705774"/>
          </a:xfrm>
          <a:prstGeom prst="rect">
            <a:avLst/>
          </a:prstGeom>
        </p:spPr>
      </p:pic>
      <p:sp>
        <p:nvSpPr>
          <p:cNvPr id="14" name="Rectangle 13"/>
          <p:cNvSpPr/>
          <p:nvPr/>
        </p:nvSpPr>
        <p:spPr>
          <a:xfrm>
            <a:off x="2673679" y="5402200"/>
            <a:ext cx="1970411" cy="369332"/>
          </a:xfrm>
          <a:prstGeom prst="rect">
            <a:avLst/>
          </a:prstGeom>
        </p:spPr>
        <p:txBody>
          <a:bodyPr wrap="none">
            <a:spAutoFit/>
          </a:bodyPr>
          <a:lstStyle/>
          <a:p>
            <a:r>
              <a:rPr lang="en-US" dirty="0">
                <a:solidFill>
                  <a:srgbClr val="000000"/>
                </a:solidFill>
                <a:latin typeface="Times New Roman" pitchFamily="18" charset="0"/>
                <a:cs typeface="Times New Roman" pitchFamily="18" charset="0"/>
              </a:rPr>
              <a:t>~ </a:t>
            </a:r>
            <a:r>
              <a:rPr lang="en-US" dirty="0" smtClean="0">
                <a:solidFill>
                  <a:srgbClr val="000000"/>
                </a:solidFill>
                <a:latin typeface="Times New Roman" pitchFamily="18" charset="0"/>
                <a:cs typeface="Times New Roman" pitchFamily="18" charset="0"/>
              </a:rPr>
              <a:t>400 v</a:t>
            </a:r>
            <a:r>
              <a:rPr lang="en-US" u="sng" dirty="0" smtClean="0">
                <a:solidFill>
                  <a:srgbClr val="000000"/>
                </a:solidFill>
                <a:latin typeface="Times New Roman" pitchFamily="18" charset="0"/>
                <a:cs typeface="Times New Roman" pitchFamily="18" charset="0"/>
              </a:rPr>
              <a:t>i</a:t>
            </a:r>
            <a:r>
              <a:rPr lang="en-US" dirty="0" smtClean="0">
                <a:solidFill>
                  <a:srgbClr val="000000"/>
                </a:solidFill>
                <a:latin typeface="Times New Roman" pitchFamily="18" charset="0"/>
                <a:cs typeface="Times New Roman" pitchFamily="18" charset="0"/>
              </a:rPr>
              <a:t>sitors/year </a:t>
            </a:r>
            <a:endParaRPr lang="en-US" dirty="0"/>
          </a:p>
        </p:txBody>
      </p:sp>
      <p:sp>
        <p:nvSpPr>
          <p:cNvPr id="15" name="TextBox 14"/>
          <p:cNvSpPr txBox="1"/>
          <p:nvPr/>
        </p:nvSpPr>
        <p:spPr>
          <a:xfrm>
            <a:off x="2673679" y="4853612"/>
            <a:ext cx="2192203" cy="369332"/>
          </a:xfrm>
          <a:prstGeom prst="rect">
            <a:avLst/>
          </a:prstGeom>
          <a:noFill/>
        </p:spPr>
        <p:txBody>
          <a:bodyPr wrap="none" rtlCol="0">
            <a:spAutoFit/>
          </a:bodyPr>
          <a:lstStyle/>
          <a:p>
            <a:r>
              <a:rPr lang="en-US" dirty="0" smtClean="0"/>
              <a:t>Programs, workshops</a:t>
            </a:r>
            <a:endParaRPr lang="en-US" dirty="0"/>
          </a:p>
        </p:txBody>
      </p:sp>
      <p:sp>
        <p:nvSpPr>
          <p:cNvPr id="16" name="Rectangle 15"/>
          <p:cNvSpPr/>
          <p:nvPr/>
        </p:nvSpPr>
        <p:spPr>
          <a:xfrm>
            <a:off x="4879304" y="3147327"/>
            <a:ext cx="3157659" cy="369332"/>
          </a:xfrm>
          <a:prstGeom prst="rect">
            <a:avLst/>
          </a:prstGeom>
        </p:spPr>
        <p:txBody>
          <a:bodyPr wrap="none">
            <a:spAutoFit/>
          </a:bodyPr>
          <a:lstStyle/>
          <a:p>
            <a:pPr eaLnBrk="0" hangingPunct="0"/>
            <a:r>
              <a:rPr lang="en-US" dirty="0">
                <a:solidFill>
                  <a:srgbClr val="000000"/>
                </a:solidFill>
                <a:latin typeface="Times New Roman" pitchFamily="18" charset="0"/>
                <a:cs typeface="Times New Roman" pitchFamily="18" charset="0"/>
              </a:rPr>
              <a:t>Round 1: completed in FY 2015</a:t>
            </a:r>
          </a:p>
        </p:txBody>
      </p:sp>
      <p:sp>
        <p:nvSpPr>
          <p:cNvPr id="17" name="TextBox 16"/>
          <p:cNvSpPr txBox="1"/>
          <p:nvPr/>
        </p:nvSpPr>
        <p:spPr>
          <a:xfrm>
            <a:off x="4877496" y="3538631"/>
            <a:ext cx="2811411" cy="369332"/>
          </a:xfrm>
          <a:prstGeom prst="rect">
            <a:avLst/>
          </a:prstGeom>
          <a:noFill/>
        </p:spPr>
        <p:txBody>
          <a:bodyPr wrap="none" rtlCol="0">
            <a:spAutoFit/>
          </a:bodyPr>
          <a:lstStyle/>
          <a:p>
            <a:pPr eaLnBrk="0" hangingPunct="0"/>
            <a:r>
              <a:rPr lang="en-US" dirty="0" smtClean="0">
                <a:solidFill>
                  <a:srgbClr val="000000"/>
                </a:solidFill>
                <a:latin typeface="Times New Roman" pitchFamily="18" charset="0"/>
                <a:cs typeface="Times New Roman" pitchFamily="18" charset="0"/>
              </a:rPr>
              <a:t>Round 2: started in FY 2016</a:t>
            </a:r>
            <a:endParaRPr lang="en-US" dirty="0">
              <a:solidFill>
                <a:srgbClr val="FF0000"/>
              </a:solidFill>
              <a:latin typeface="Times New Roman" pitchFamily="18" charset="0"/>
              <a:cs typeface="Times New Roman" pitchFamily="18" charset="0"/>
            </a:endParaRPr>
          </a:p>
        </p:txBody>
      </p:sp>
      <p:sp>
        <p:nvSpPr>
          <p:cNvPr id="18" name="TextBox 17"/>
          <p:cNvSpPr txBox="1"/>
          <p:nvPr/>
        </p:nvSpPr>
        <p:spPr>
          <a:xfrm>
            <a:off x="4974318" y="4042126"/>
            <a:ext cx="2714589" cy="369332"/>
          </a:xfrm>
          <a:prstGeom prst="rect">
            <a:avLst/>
          </a:prstGeom>
          <a:noFill/>
        </p:spPr>
        <p:txBody>
          <a:bodyPr wrap="none" rtlCol="0">
            <a:spAutoFit/>
          </a:bodyPr>
          <a:lstStyle/>
          <a:p>
            <a:r>
              <a:rPr lang="en-US" b="1" dirty="0" smtClean="0">
                <a:solidFill>
                  <a:srgbClr val="FF0000"/>
                </a:solidFill>
              </a:rPr>
              <a:t>FIRE Topical Collaboration:</a:t>
            </a:r>
            <a:endParaRPr lang="en-US" b="1" dirty="0">
              <a:solidFill>
                <a:srgbClr val="FF0000"/>
              </a:solidFill>
            </a:endParaRPr>
          </a:p>
        </p:txBody>
      </p:sp>
      <p:sp>
        <p:nvSpPr>
          <p:cNvPr id="19" name="TextBox 18"/>
          <p:cNvSpPr txBox="1"/>
          <p:nvPr/>
        </p:nvSpPr>
        <p:spPr>
          <a:xfrm>
            <a:off x="5032676" y="5129965"/>
            <a:ext cx="3743748" cy="1200329"/>
          </a:xfrm>
          <a:prstGeom prst="rect">
            <a:avLst/>
          </a:prstGeom>
          <a:noFill/>
        </p:spPr>
        <p:txBody>
          <a:bodyPr wrap="square" rtlCol="0">
            <a:spAutoFit/>
          </a:bodyPr>
          <a:lstStyle/>
          <a:p>
            <a:r>
              <a:rPr lang="en-US" dirty="0" smtClean="0"/>
              <a:t>Jointly funded: Nuclear Theory</a:t>
            </a:r>
          </a:p>
          <a:p>
            <a:r>
              <a:rPr lang="en-US" dirty="0"/>
              <a:t>	</a:t>
            </a:r>
            <a:r>
              <a:rPr lang="en-US" dirty="0" smtClean="0"/>
              <a:t>          Nuclear Data	</a:t>
            </a:r>
          </a:p>
          <a:p>
            <a:r>
              <a:rPr lang="en-US" dirty="0"/>
              <a:t>	</a:t>
            </a:r>
            <a:r>
              <a:rPr lang="en-US" dirty="0" smtClean="0"/>
              <a:t>          NA-22                   NNSA 	</a:t>
            </a:r>
            <a:endParaRPr lang="en-US" dirty="0"/>
          </a:p>
        </p:txBody>
      </p:sp>
      <p:sp>
        <p:nvSpPr>
          <p:cNvPr id="20" name="Right Brace 19"/>
          <p:cNvSpPr/>
          <p:nvPr/>
        </p:nvSpPr>
        <p:spPr bwMode="auto">
          <a:xfrm>
            <a:off x="8001000" y="5224275"/>
            <a:ext cx="90110" cy="505855"/>
          </a:xfrm>
          <a:prstGeom prst="rightBrac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i="1" dirty="0" smtClean="0">
              <a:solidFill>
                <a:srgbClr val="000000"/>
              </a:solidFill>
            </a:endParaRPr>
          </a:p>
        </p:txBody>
      </p:sp>
      <p:sp>
        <p:nvSpPr>
          <p:cNvPr id="21" name="TextBox 20"/>
          <p:cNvSpPr txBox="1"/>
          <p:nvPr/>
        </p:nvSpPr>
        <p:spPr>
          <a:xfrm>
            <a:off x="8103226" y="5292536"/>
            <a:ext cx="452368" cy="369332"/>
          </a:xfrm>
          <a:prstGeom prst="rect">
            <a:avLst/>
          </a:prstGeom>
          <a:noFill/>
        </p:spPr>
        <p:txBody>
          <a:bodyPr wrap="none" rtlCol="0">
            <a:spAutoFit/>
          </a:bodyPr>
          <a:lstStyle/>
          <a:p>
            <a:r>
              <a:rPr lang="en-US" dirty="0" smtClean="0"/>
              <a:t>NP</a:t>
            </a:r>
            <a:endParaRPr lang="en-US" dirty="0"/>
          </a:p>
        </p:txBody>
      </p:sp>
      <p:sp>
        <p:nvSpPr>
          <p:cNvPr id="22" name="TextBox 21"/>
          <p:cNvSpPr txBox="1"/>
          <p:nvPr/>
        </p:nvSpPr>
        <p:spPr>
          <a:xfrm>
            <a:off x="5347568" y="4551587"/>
            <a:ext cx="2965877" cy="646331"/>
          </a:xfrm>
          <a:prstGeom prst="rect">
            <a:avLst/>
          </a:prstGeom>
          <a:noFill/>
        </p:spPr>
        <p:txBody>
          <a:bodyPr wrap="none" rtlCol="0">
            <a:spAutoFit/>
          </a:bodyPr>
          <a:lstStyle/>
          <a:p>
            <a:r>
              <a:rPr lang="en-US" dirty="0" smtClean="0"/>
              <a:t>Improve description of fission</a:t>
            </a:r>
          </a:p>
          <a:p>
            <a:r>
              <a:rPr lang="en-US" dirty="0" smtClean="0"/>
              <a:t>Address </a:t>
            </a:r>
            <a:r>
              <a:rPr lang="en-US" i="1" dirty="0" smtClean="0"/>
              <a:t>r</a:t>
            </a:r>
            <a:r>
              <a:rPr lang="en-US" dirty="0" smtClean="0"/>
              <a:t>-process conditions</a:t>
            </a:r>
            <a:endParaRPr lang="en-US" dirty="0"/>
          </a:p>
        </p:txBody>
      </p:sp>
      <p:sp>
        <p:nvSpPr>
          <p:cNvPr id="23" name="TextBox 22"/>
          <p:cNvSpPr txBox="1"/>
          <p:nvPr/>
        </p:nvSpPr>
        <p:spPr>
          <a:xfrm>
            <a:off x="5032676" y="4340564"/>
            <a:ext cx="1265090" cy="369332"/>
          </a:xfrm>
          <a:prstGeom prst="rect">
            <a:avLst/>
          </a:prstGeom>
          <a:noFill/>
        </p:spPr>
        <p:txBody>
          <a:bodyPr wrap="none" rtlCol="0">
            <a:spAutoFit/>
          </a:bodyPr>
          <a:lstStyle/>
          <a:p>
            <a:r>
              <a:rPr lang="en-US" dirty="0" smtClean="0"/>
              <a:t>Main goals:</a:t>
            </a:r>
            <a:endParaRPr lang="en-US" dirty="0"/>
          </a:p>
        </p:txBody>
      </p:sp>
      <p:sp>
        <p:nvSpPr>
          <p:cNvPr id="24" name="Rectangle 23"/>
          <p:cNvSpPr/>
          <p:nvPr/>
        </p:nvSpPr>
        <p:spPr>
          <a:xfrm>
            <a:off x="4974318" y="3958700"/>
            <a:ext cx="3910542" cy="21372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26" name="TextBox 25"/>
          <p:cNvSpPr txBox="1"/>
          <p:nvPr/>
        </p:nvSpPr>
        <p:spPr>
          <a:xfrm>
            <a:off x="6629400" y="6439714"/>
            <a:ext cx="1527149" cy="276999"/>
          </a:xfrm>
          <a:prstGeom prst="rect">
            <a:avLst/>
          </a:prstGeom>
          <a:noFill/>
        </p:spPr>
        <p:txBody>
          <a:bodyPr wrap="none" rtlCol="0">
            <a:spAutoFit/>
          </a:bodyPr>
          <a:lstStyle/>
          <a:p>
            <a:r>
              <a:rPr lang="en-US" sz="1200" dirty="0" smtClean="0"/>
              <a:t>January</a:t>
            </a:r>
            <a:r>
              <a:rPr lang="en-US" sz="1200" baseline="0" dirty="0" smtClean="0"/>
              <a:t> </a:t>
            </a:r>
            <a:r>
              <a:rPr lang="en-US" sz="1200" baseline="0" dirty="0" smtClean="0"/>
              <a:t>122-24, </a:t>
            </a:r>
            <a:r>
              <a:rPr lang="en-US" sz="1200" baseline="0" dirty="0" smtClean="0"/>
              <a:t>2019</a:t>
            </a:r>
            <a:endParaRPr lang="en-US" sz="1200" dirty="0"/>
          </a:p>
        </p:txBody>
      </p:sp>
      <p:sp>
        <p:nvSpPr>
          <p:cNvPr id="27" name="Rectangle 26"/>
          <p:cNvSpPr/>
          <p:nvPr/>
        </p:nvSpPr>
        <p:spPr>
          <a:xfrm>
            <a:off x="233167" y="752621"/>
            <a:ext cx="8280400" cy="1200329"/>
          </a:xfrm>
          <a:prstGeom prst="rect">
            <a:avLst/>
          </a:prstGeom>
        </p:spPr>
        <p:txBody>
          <a:bodyPr wrap="square">
            <a:spAutoFit/>
          </a:bodyPr>
          <a:lstStyle/>
          <a:p>
            <a:r>
              <a:rPr lang="en-US" i="0" kern="800" dirty="0">
                <a:latin typeface="Times New Roman" panose="02020603050405020304" pitchFamily="18" charset="0"/>
                <a:ea typeface="MS Mincho"/>
                <a:cs typeface="Times New Roman" panose="02020603050405020304" pitchFamily="18" charset="0"/>
              </a:rPr>
              <a:t>The Nuclear </a:t>
            </a:r>
            <a:r>
              <a:rPr lang="en-US" i="0" kern="800" dirty="0" smtClean="0">
                <a:latin typeface="Times New Roman" panose="02020603050405020304" pitchFamily="18" charset="0"/>
                <a:ea typeface="MS Mincho"/>
                <a:cs typeface="Times New Roman" panose="02020603050405020304" pitchFamily="18" charset="0"/>
              </a:rPr>
              <a:t>Theory program (NT) provides </a:t>
            </a:r>
            <a:r>
              <a:rPr lang="en-US" i="0" kern="800" dirty="0">
                <a:latin typeface="Times New Roman" panose="02020603050405020304" pitchFamily="18" charset="0"/>
                <a:ea typeface="MS Mincho"/>
                <a:cs typeface="Times New Roman" panose="02020603050405020304" pitchFamily="18" charset="0"/>
              </a:rPr>
              <a:t>the theoretical support needed to interpret the wide range of data </a:t>
            </a:r>
            <a:r>
              <a:rPr lang="en-US" i="0" kern="800" dirty="0" smtClean="0">
                <a:latin typeface="Times New Roman" panose="02020603050405020304" pitchFamily="18" charset="0"/>
                <a:ea typeface="MS Mincho"/>
                <a:cs typeface="Times New Roman" panose="02020603050405020304" pitchFamily="18" charset="0"/>
              </a:rPr>
              <a:t>from </a:t>
            </a:r>
            <a:r>
              <a:rPr lang="en-US" i="0" kern="800" dirty="0">
                <a:latin typeface="Times New Roman" panose="02020603050405020304" pitchFamily="18" charset="0"/>
                <a:ea typeface="MS Mincho"/>
                <a:cs typeface="Times New Roman" panose="02020603050405020304" pitchFamily="18" charset="0"/>
              </a:rPr>
              <a:t>the experimental </a:t>
            </a:r>
            <a:r>
              <a:rPr lang="en-US" i="0" kern="800" dirty="0" smtClean="0">
                <a:latin typeface="Times New Roman" panose="02020603050405020304" pitchFamily="18" charset="0"/>
                <a:ea typeface="MS Mincho"/>
                <a:cs typeface="Times New Roman" panose="02020603050405020304" pitchFamily="18" charset="0"/>
              </a:rPr>
              <a:t>programs </a:t>
            </a:r>
            <a:r>
              <a:rPr lang="en-US" i="0" kern="800" dirty="0">
                <a:latin typeface="Times New Roman" panose="02020603050405020304" pitchFamily="18" charset="0"/>
                <a:ea typeface="MS Mincho"/>
                <a:cs typeface="Times New Roman" panose="02020603050405020304" pitchFamily="18" charset="0"/>
              </a:rPr>
              <a:t>and to advance new ideas </a:t>
            </a:r>
            <a:r>
              <a:rPr lang="en-US" i="0" kern="800" dirty="0" smtClean="0">
                <a:latin typeface="Times New Roman" panose="02020603050405020304" pitchFamily="18" charset="0"/>
                <a:ea typeface="MS Mincho"/>
                <a:cs typeface="Times New Roman" panose="02020603050405020304" pitchFamily="18" charset="0"/>
              </a:rPr>
              <a:t>that </a:t>
            </a:r>
            <a:r>
              <a:rPr lang="en-US" i="0" kern="800" dirty="0">
                <a:latin typeface="Times New Roman" panose="02020603050405020304" pitchFamily="18" charset="0"/>
                <a:ea typeface="MS Mincho"/>
                <a:cs typeface="Times New Roman" panose="02020603050405020304" pitchFamily="18" charset="0"/>
              </a:rPr>
              <a:t>identify potential areas for future experimental investigations. </a:t>
            </a:r>
            <a:r>
              <a:rPr lang="en-US" i="0" kern="800" dirty="0" smtClean="0">
                <a:latin typeface="Times New Roman" panose="02020603050405020304" pitchFamily="18" charset="0"/>
                <a:ea typeface="MS Mincho"/>
                <a:cs typeface="Times New Roman" panose="02020603050405020304" pitchFamily="18" charset="0"/>
              </a:rPr>
              <a:t>NT </a:t>
            </a:r>
            <a:r>
              <a:rPr lang="en-US" i="0" kern="800" dirty="0">
                <a:latin typeface="Times New Roman" panose="02020603050405020304" pitchFamily="18" charset="0"/>
                <a:ea typeface="Times New Roman"/>
                <a:cs typeface="Times New Roman" panose="02020603050405020304" pitchFamily="18" charset="0"/>
              </a:rPr>
              <a:t>addresses all three of NP’s scientific </a:t>
            </a:r>
            <a:r>
              <a:rPr lang="en-US" i="0" kern="800" dirty="0" smtClean="0">
                <a:latin typeface="Times New Roman" panose="02020603050405020304" pitchFamily="18" charset="0"/>
                <a:ea typeface="Times New Roman"/>
                <a:cs typeface="Times New Roman" panose="02020603050405020304" pitchFamily="18" charset="0"/>
              </a:rPr>
              <a:t>thrusts:</a:t>
            </a:r>
          </a:p>
        </p:txBody>
      </p:sp>
      <p:sp>
        <p:nvSpPr>
          <p:cNvPr id="28" name="TextBox 27"/>
          <p:cNvSpPr txBox="1"/>
          <p:nvPr/>
        </p:nvSpPr>
        <p:spPr>
          <a:xfrm>
            <a:off x="2662387" y="1583311"/>
            <a:ext cx="4989384" cy="923330"/>
          </a:xfrm>
          <a:prstGeom prst="rect">
            <a:avLst/>
          </a:prstGeom>
          <a:noFill/>
        </p:spPr>
        <p:txBody>
          <a:bodyPr wrap="square" rtlCol="0">
            <a:spAutoFit/>
          </a:bodyPr>
          <a:lstStyle/>
          <a:p>
            <a:pPr marL="285750" lvl="0" indent="-285750">
              <a:buClr>
                <a:srgbClr val="FF3300"/>
              </a:buClr>
              <a:buFont typeface="Arial" panose="020B0604020202020204" pitchFamily="34" charset="0"/>
              <a:buChar char="•"/>
              <a:tabLst>
                <a:tab pos="241300" algn="l"/>
              </a:tabLst>
              <a:defRPr/>
            </a:pPr>
            <a:r>
              <a:rPr lang="en-US" sz="1800" i="0" dirty="0" smtClean="0">
                <a:solidFill>
                  <a:srgbClr val="FF0000"/>
                </a:solidFill>
                <a:latin typeface="Times New Roman" panose="02020603050405020304" pitchFamily="18" charset="0"/>
                <a:cs typeface="Times New Roman" panose="02020603050405020304" pitchFamily="18" charset="0"/>
              </a:rPr>
              <a:t>Quantum </a:t>
            </a:r>
            <a:r>
              <a:rPr lang="en-US" sz="1800" i="0" dirty="0">
                <a:solidFill>
                  <a:srgbClr val="FF0000"/>
                </a:solidFill>
                <a:latin typeface="Times New Roman" panose="02020603050405020304" pitchFamily="18" charset="0"/>
                <a:cs typeface="Times New Roman" panose="02020603050405020304" pitchFamily="18" charset="0"/>
              </a:rPr>
              <a:t>Chromodynamics (“cold” and “hot”)</a:t>
            </a:r>
            <a:r>
              <a:rPr lang="en-US" sz="1800" i="0" dirty="0">
                <a:solidFill>
                  <a:srgbClr val="000000"/>
                </a:solidFill>
                <a:latin typeface="Times New Roman" panose="02020603050405020304" pitchFamily="18" charset="0"/>
                <a:cs typeface="Times New Roman" panose="02020603050405020304" pitchFamily="18" charset="0"/>
              </a:rPr>
              <a:t>               </a:t>
            </a:r>
            <a:endParaRPr lang="en-US" sz="1800" i="0" dirty="0" smtClean="0">
              <a:solidFill>
                <a:srgbClr val="000000"/>
              </a:solidFill>
              <a:latin typeface="Times New Roman" panose="02020603050405020304" pitchFamily="18" charset="0"/>
              <a:cs typeface="Times New Roman" panose="02020603050405020304" pitchFamily="18" charset="0"/>
            </a:endParaRPr>
          </a:p>
          <a:p>
            <a:pPr marL="285750" lvl="0" indent="-285750">
              <a:buClr>
                <a:srgbClr val="FF3300"/>
              </a:buClr>
              <a:buFont typeface="Arial" panose="020B0604020202020204" pitchFamily="34" charset="0"/>
              <a:buChar char="•"/>
              <a:tabLst>
                <a:tab pos="241300" algn="l"/>
              </a:tabLst>
              <a:defRPr/>
            </a:pPr>
            <a:r>
              <a:rPr lang="en-US" sz="1800" i="0" dirty="0" smtClean="0">
                <a:solidFill>
                  <a:srgbClr val="FF0000"/>
                </a:solidFill>
                <a:latin typeface="Times New Roman" panose="02020603050405020304" pitchFamily="18" charset="0"/>
                <a:cs typeface="Times New Roman" panose="02020603050405020304" pitchFamily="18" charset="0"/>
              </a:rPr>
              <a:t>Nuclei </a:t>
            </a:r>
            <a:r>
              <a:rPr lang="en-US" sz="1800" i="0" dirty="0">
                <a:solidFill>
                  <a:srgbClr val="FF0000"/>
                </a:solidFill>
                <a:latin typeface="Times New Roman" panose="02020603050405020304" pitchFamily="18" charset="0"/>
                <a:cs typeface="Times New Roman" panose="02020603050405020304" pitchFamily="18" charset="0"/>
              </a:rPr>
              <a:t>and Nuclear </a:t>
            </a:r>
            <a:r>
              <a:rPr lang="en-US" sz="1800" i="0" dirty="0" smtClean="0">
                <a:solidFill>
                  <a:srgbClr val="FF0000"/>
                </a:solidFill>
                <a:latin typeface="Times New Roman" panose="02020603050405020304" pitchFamily="18" charset="0"/>
                <a:cs typeface="Times New Roman" panose="02020603050405020304" pitchFamily="18" charset="0"/>
              </a:rPr>
              <a:t>Astrophysics</a:t>
            </a:r>
            <a:endParaRPr lang="en-US" i="0" dirty="0" smtClean="0">
              <a:solidFill>
                <a:srgbClr val="FF0000"/>
              </a:solidFill>
              <a:latin typeface="Times New Roman" panose="02020603050405020304" pitchFamily="18" charset="0"/>
              <a:cs typeface="Times New Roman" panose="02020603050405020304" pitchFamily="18" charset="0"/>
            </a:endParaRPr>
          </a:p>
          <a:p>
            <a:pPr marL="285750" lvl="0" indent="-285750">
              <a:buClr>
                <a:srgbClr val="FF3300"/>
              </a:buClr>
              <a:buFont typeface="Arial" panose="020B0604020202020204" pitchFamily="34" charset="0"/>
              <a:buChar char="•"/>
              <a:tabLst>
                <a:tab pos="241300" algn="l"/>
              </a:tabLst>
              <a:defRPr/>
            </a:pPr>
            <a:r>
              <a:rPr lang="en-US" sz="1800" i="0" dirty="0" smtClean="0">
                <a:solidFill>
                  <a:srgbClr val="FF0000"/>
                </a:solidFill>
                <a:latin typeface="Times New Roman" panose="02020603050405020304" pitchFamily="18" charset="0"/>
                <a:cs typeface="Times New Roman" panose="02020603050405020304" pitchFamily="18" charset="0"/>
              </a:rPr>
              <a:t>Fundamental </a:t>
            </a:r>
            <a:r>
              <a:rPr lang="en-US" sz="1800" i="0" dirty="0">
                <a:solidFill>
                  <a:srgbClr val="FF0000"/>
                </a:solidFill>
                <a:latin typeface="Times New Roman" panose="02020603050405020304" pitchFamily="18" charset="0"/>
                <a:cs typeface="Times New Roman" panose="02020603050405020304" pitchFamily="18" charset="0"/>
              </a:rPr>
              <a:t>Symmetries and  Neutrinos</a:t>
            </a:r>
            <a:r>
              <a:rPr lang="en-US" sz="1800" i="0" dirty="0">
                <a:solidFill>
                  <a:srgbClr val="00000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44618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3008904" y="732710"/>
            <a:ext cx="5791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spcBef>
                <a:spcPts val="0"/>
              </a:spcBef>
              <a:buClr>
                <a:srgbClr val="FF0000"/>
              </a:buClr>
              <a:buFont typeface="Wingdings" charset="2"/>
              <a:buChar char="q"/>
              <a:defRPr/>
            </a:pPr>
            <a:r>
              <a:rPr lang="en-US" sz="1800" dirty="0">
                <a:latin typeface="+mn-lt"/>
              </a:rPr>
              <a:t>excellent NP properties for medical applications: </a:t>
            </a:r>
          </a:p>
          <a:p>
            <a:pPr marL="1085850" lvl="1" indent="-342900" eaLnBrk="1" hangingPunct="1">
              <a:spcBef>
                <a:spcPts val="0"/>
              </a:spcBef>
              <a:buClr>
                <a:srgbClr val="000099"/>
              </a:buClr>
              <a:buFont typeface="Wingdings" charset="2"/>
              <a:buChar char="ü"/>
              <a:defRPr/>
            </a:pPr>
            <a:r>
              <a:rPr lang="en-US" sz="1800" dirty="0">
                <a:latin typeface="+mn-lt"/>
              </a:rPr>
              <a:t>therapeutic (</a:t>
            </a:r>
            <a:r>
              <a:rPr lang="en-US" sz="1800" dirty="0">
                <a:latin typeface="Symbol" charset="2"/>
                <a:cs typeface="Symbol" charset="2"/>
              </a:rPr>
              <a:t>b- </a:t>
            </a:r>
            <a:r>
              <a:rPr lang="en-US" sz="1800" dirty="0">
                <a:latin typeface="+mn-lt"/>
              </a:rPr>
              <a:t>emitter) </a:t>
            </a:r>
          </a:p>
          <a:p>
            <a:pPr marL="1085850" lvl="1" indent="-342900" eaLnBrk="1" hangingPunct="1">
              <a:spcBef>
                <a:spcPts val="0"/>
              </a:spcBef>
              <a:buClr>
                <a:srgbClr val="000099"/>
              </a:buClr>
              <a:buFont typeface="Wingdings" charset="2"/>
              <a:buChar char="ü"/>
              <a:defRPr/>
            </a:pPr>
            <a:r>
              <a:rPr lang="en-US" sz="1800" dirty="0">
                <a:latin typeface="+mn-lt"/>
              </a:rPr>
              <a:t>diagnostic (SPECT): 93 </a:t>
            </a:r>
            <a:r>
              <a:rPr lang="en-US" sz="1800" dirty="0" err="1">
                <a:latin typeface="+mn-lt"/>
              </a:rPr>
              <a:t>keV</a:t>
            </a:r>
            <a:r>
              <a:rPr lang="en-US" sz="1800" dirty="0">
                <a:latin typeface="+mn-lt"/>
              </a:rPr>
              <a:t> &amp; 184 </a:t>
            </a:r>
            <a:r>
              <a:rPr lang="en-US" sz="1800" dirty="0" err="1">
                <a:latin typeface="+mn-lt"/>
              </a:rPr>
              <a:t>keV</a:t>
            </a:r>
            <a:r>
              <a:rPr lang="en-US" sz="1800" dirty="0">
                <a:latin typeface="+mn-lt"/>
              </a:rPr>
              <a:t> </a:t>
            </a:r>
            <a:r>
              <a:rPr lang="en-US" sz="1800" dirty="0">
                <a:latin typeface="Symbol" charset="2"/>
                <a:cs typeface="Symbol" charset="2"/>
              </a:rPr>
              <a:t>g</a:t>
            </a:r>
            <a:r>
              <a:rPr lang="en-US" sz="1800" dirty="0">
                <a:latin typeface="+mn-lt"/>
              </a:rPr>
              <a:t> rays</a:t>
            </a:r>
          </a:p>
          <a:p>
            <a:pPr marL="1085850" lvl="1" indent="-342900" eaLnBrk="1" hangingPunct="1">
              <a:spcBef>
                <a:spcPts val="0"/>
              </a:spcBef>
              <a:buClr>
                <a:srgbClr val="000099"/>
              </a:buClr>
              <a:buFont typeface="Wingdings" charset="2"/>
              <a:buChar char="ü"/>
              <a:defRPr/>
            </a:pPr>
            <a:r>
              <a:rPr lang="en-US" sz="1800" dirty="0">
                <a:latin typeface="+mn-lt"/>
              </a:rPr>
              <a:t>matching pair: </a:t>
            </a:r>
            <a:r>
              <a:rPr lang="en-US" sz="1800" baseline="30000" dirty="0">
                <a:latin typeface="+mn-lt"/>
              </a:rPr>
              <a:t>64</a:t>
            </a:r>
            <a:r>
              <a:rPr lang="en-US" sz="1800" dirty="0">
                <a:latin typeface="+mn-lt"/>
              </a:rPr>
              <a:t>Cu(PET)/</a:t>
            </a:r>
            <a:r>
              <a:rPr lang="en-US" sz="1800" baseline="30000" dirty="0">
                <a:latin typeface="+mn-lt"/>
              </a:rPr>
              <a:t>67</a:t>
            </a:r>
            <a:r>
              <a:rPr lang="en-US" sz="1800" dirty="0">
                <a:latin typeface="+mn-lt"/>
              </a:rPr>
              <a:t>Cu</a:t>
            </a:r>
          </a:p>
        </p:txBody>
      </p:sp>
      <p:sp>
        <p:nvSpPr>
          <p:cNvPr id="18435" name="Rectangle 3"/>
          <p:cNvSpPr>
            <a:spLocks noChangeArrowheads="1"/>
          </p:cNvSpPr>
          <p:nvPr/>
        </p:nvSpPr>
        <p:spPr bwMode="auto">
          <a:xfrm>
            <a:off x="238931" y="153051"/>
            <a:ext cx="9144000" cy="445635"/>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2800" dirty="0" smtClean="0">
                <a:latin typeface="+mn-lt"/>
                <a:ea typeface="+mn-ea"/>
                <a:cs typeface="+mn-cs"/>
              </a:rPr>
              <a:t>A Gap </a:t>
            </a:r>
            <a:r>
              <a:rPr lang="en-US" sz="2800" dirty="0"/>
              <a:t>E</a:t>
            </a:r>
            <a:r>
              <a:rPr lang="en-US" sz="2800" dirty="0" smtClean="0"/>
              <a:t>xample: </a:t>
            </a:r>
            <a:r>
              <a:rPr lang="en-US" sz="2800" dirty="0" smtClean="0">
                <a:latin typeface="+mn-lt"/>
                <a:ea typeface="+mn-ea"/>
                <a:cs typeface="+mn-cs"/>
              </a:rPr>
              <a:t>Nuclear </a:t>
            </a:r>
            <a:r>
              <a:rPr lang="en-US" sz="2800" dirty="0">
                <a:latin typeface="+mn-lt"/>
                <a:ea typeface="+mn-ea"/>
                <a:cs typeface="+mn-cs"/>
              </a:rPr>
              <a:t>Data for Nuclear Medicine: </a:t>
            </a:r>
            <a:r>
              <a:rPr lang="en-US" sz="2800" baseline="30000" dirty="0">
                <a:latin typeface="+mn-lt"/>
                <a:ea typeface="+mn-ea"/>
                <a:cs typeface="+mn-cs"/>
              </a:rPr>
              <a:t>67</a:t>
            </a:r>
            <a:r>
              <a:rPr lang="en-US" sz="2800" dirty="0">
                <a:latin typeface="+mn-lt"/>
                <a:ea typeface="+mn-ea"/>
                <a:cs typeface="+mn-cs"/>
              </a:rPr>
              <a:t>Cu</a:t>
            </a:r>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025" y="804398"/>
            <a:ext cx="2626340" cy="1872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 name="TextBox 1"/>
          <p:cNvSpPr txBox="1">
            <a:spLocks noChangeArrowheads="1"/>
          </p:cNvSpPr>
          <p:nvPr/>
        </p:nvSpPr>
        <p:spPr bwMode="auto">
          <a:xfrm>
            <a:off x="61784" y="2393795"/>
            <a:ext cx="2803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200" dirty="0">
                <a:solidFill>
                  <a:srgbClr val="FFCC00"/>
                </a:solidFill>
              </a:rPr>
              <a:t>Hughes et al. J. </a:t>
            </a:r>
            <a:r>
              <a:rPr lang="en-US" sz="1200" dirty="0" err="1">
                <a:solidFill>
                  <a:srgbClr val="FFCC00"/>
                </a:solidFill>
              </a:rPr>
              <a:t>Clin</a:t>
            </a:r>
            <a:r>
              <a:rPr lang="en-US" sz="1200" dirty="0">
                <a:solidFill>
                  <a:srgbClr val="FFCC00"/>
                </a:solidFill>
              </a:rPr>
              <a:t>. </a:t>
            </a:r>
            <a:r>
              <a:rPr lang="en-US" sz="1200" dirty="0" err="1">
                <a:solidFill>
                  <a:srgbClr val="FFCC00"/>
                </a:solidFill>
              </a:rPr>
              <a:t>Oncol</a:t>
            </a:r>
            <a:r>
              <a:rPr lang="en-US" sz="1200" dirty="0">
                <a:solidFill>
                  <a:srgbClr val="FFCC00"/>
                </a:solidFill>
              </a:rPr>
              <a:t>. 18, 363 (2000)</a:t>
            </a:r>
          </a:p>
        </p:txBody>
      </p:sp>
      <p:sp>
        <p:nvSpPr>
          <p:cNvPr id="22" name="TextBox 26"/>
          <p:cNvSpPr txBox="1">
            <a:spLocks noChangeArrowheads="1"/>
          </p:cNvSpPr>
          <p:nvPr/>
        </p:nvSpPr>
        <p:spPr bwMode="auto">
          <a:xfrm>
            <a:off x="2952235" y="1988403"/>
            <a:ext cx="6019800" cy="584775"/>
          </a:xfrm>
          <a:prstGeom prst="rect">
            <a:avLst/>
          </a:prstGeom>
          <a:noFill/>
          <a:ln>
            <a:solidFill>
              <a:schemeClr val="accent2"/>
            </a:solid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FF0000"/>
              </a:buClr>
            </a:pPr>
            <a:r>
              <a:rPr lang="en-US" sz="1600" b="1" dirty="0">
                <a:solidFill>
                  <a:srgbClr val="000000"/>
                </a:solidFill>
              </a:rPr>
              <a:t>ND issue </a:t>
            </a:r>
            <a:r>
              <a:rPr lang="en-US" sz="1600" dirty="0"/>
              <a:t>– absolute </a:t>
            </a:r>
            <a:r>
              <a:rPr lang="en-US" sz="1600" dirty="0">
                <a:latin typeface="Symbol" charset="2"/>
                <a:cs typeface="Symbol" charset="2"/>
              </a:rPr>
              <a:t>b- </a:t>
            </a:r>
            <a:r>
              <a:rPr lang="en-US" sz="1600" dirty="0"/>
              <a:t>and </a:t>
            </a:r>
            <a:r>
              <a:rPr lang="en-US" sz="1600" dirty="0">
                <a:latin typeface="Symbol" charset="2"/>
                <a:cs typeface="Symbol" charset="2"/>
              </a:rPr>
              <a:t>g-</a:t>
            </a:r>
            <a:r>
              <a:rPr lang="en-US" sz="1600" dirty="0"/>
              <a:t>ray emission probabilities from a single (inaccurate) measurement in </a:t>
            </a:r>
            <a:r>
              <a:rPr lang="en-US" sz="1600" b="1" dirty="0" smtClean="0"/>
              <a:t>1953   </a:t>
            </a:r>
            <a:r>
              <a:rPr lang="en-US" sz="1600" dirty="0" smtClean="0"/>
              <a:t>H</a:t>
            </a:r>
            <a:r>
              <a:rPr lang="en-US" sz="1600" dirty="0"/>
              <a:t>. </a:t>
            </a:r>
            <a:r>
              <a:rPr lang="en-US" sz="1600" dirty="0" err="1"/>
              <a:t>Easterday</a:t>
            </a:r>
            <a:r>
              <a:rPr lang="en-US" sz="1600" dirty="0"/>
              <a:t>, Phys. Rev. 91 (1953)  </a:t>
            </a:r>
          </a:p>
        </p:txBody>
      </p:sp>
      <p:sp>
        <p:nvSpPr>
          <p:cNvPr id="25" name="TextBox 24"/>
          <p:cNvSpPr txBox="1"/>
          <p:nvPr/>
        </p:nvSpPr>
        <p:spPr>
          <a:xfrm>
            <a:off x="238931" y="3533999"/>
            <a:ext cx="5638800" cy="461665"/>
          </a:xfrm>
          <a:prstGeom prst="rect">
            <a:avLst/>
          </a:prstGeom>
          <a:noFill/>
        </p:spPr>
        <p:txBody>
          <a:bodyPr wrap="square" rtlCol="0">
            <a:spAutoFit/>
          </a:bodyPr>
          <a:lstStyle/>
          <a:p>
            <a:r>
              <a:rPr lang="en-US" sz="2000" baseline="30000" dirty="0">
                <a:solidFill>
                  <a:srgbClr val="C00000"/>
                </a:solidFill>
              </a:rPr>
              <a:t>67</a:t>
            </a:r>
            <a:r>
              <a:rPr lang="en-US" sz="2000" dirty="0">
                <a:solidFill>
                  <a:srgbClr val="C00000"/>
                </a:solidFill>
              </a:rPr>
              <a:t>Cu is produced more than previously anticipated</a:t>
            </a:r>
            <a:r>
              <a:rPr lang="en-US" sz="2400" dirty="0">
                <a:solidFill>
                  <a:srgbClr val="C00000"/>
                </a:solidFill>
              </a:rPr>
              <a:t>!</a:t>
            </a:r>
          </a:p>
        </p:txBody>
      </p:sp>
      <p:sp>
        <p:nvSpPr>
          <p:cNvPr id="33" name="TextBox 32"/>
          <p:cNvSpPr txBox="1"/>
          <p:nvPr/>
        </p:nvSpPr>
        <p:spPr>
          <a:xfrm>
            <a:off x="121025" y="5210629"/>
            <a:ext cx="8991600" cy="1077218"/>
          </a:xfrm>
          <a:prstGeom prst="rect">
            <a:avLst/>
          </a:prstGeom>
          <a:noFill/>
        </p:spPr>
        <p:txBody>
          <a:bodyPr wrap="square" rtlCol="0">
            <a:spAutoFit/>
          </a:bodyPr>
          <a:lstStyle/>
          <a:p>
            <a:r>
              <a:rPr lang="en-US" sz="1600" dirty="0"/>
              <a:t>Impact:</a:t>
            </a:r>
          </a:p>
          <a:p>
            <a:r>
              <a:rPr lang="en-US" sz="1600" dirty="0" smtClean="0"/>
              <a:t>considering </a:t>
            </a:r>
            <a:r>
              <a:rPr lang="en-US" sz="1600" dirty="0"/>
              <a:t>only 1% of the cancer cases that can be treated with </a:t>
            </a:r>
            <a:r>
              <a:rPr lang="en-US" sz="1600" baseline="30000" dirty="0"/>
              <a:t>67</a:t>
            </a:r>
            <a:r>
              <a:rPr lang="en-US" sz="1600" dirty="0"/>
              <a:t>Cu in US – more than </a:t>
            </a:r>
            <a:r>
              <a:rPr lang="en-US" sz="1600" b="1" dirty="0"/>
              <a:t>$8M </a:t>
            </a:r>
            <a:r>
              <a:rPr lang="en-US" sz="1600" dirty="0"/>
              <a:t>per year savings, assuming  260 </a:t>
            </a:r>
            <a:r>
              <a:rPr lang="en-US" sz="1600" i="1" dirty="0" err="1"/>
              <a:t>mCi</a:t>
            </a:r>
            <a:r>
              <a:rPr lang="en-US" sz="1600" dirty="0"/>
              <a:t> per patient (I. Novak-Hofer &amp; P. A. </a:t>
            </a:r>
            <a:r>
              <a:rPr lang="en-US" sz="1600" dirty="0" err="1"/>
              <a:t>Schubiger</a:t>
            </a:r>
            <a:r>
              <a:rPr lang="en-US" sz="1600" dirty="0"/>
              <a:t>, </a:t>
            </a:r>
            <a:r>
              <a:rPr lang="en-US" sz="1600" dirty="0" err="1"/>
              <a:t>Eur.J</a:t>
            </a:r>
            <a:r>
              <a:rPr lang="en-US" sz="1600" dirty="0"/>
              <a:t>. </a:t>
            </a:r>
            <a:r>
              <a:rPr lang="en-US" sz="1600" dirty="0" err="1"/>
              <a:t>Nucl</a:t>
            </a:r>
            <a:r>
              <a:rPr lang="en-US" sz="1600" dirty="0"/>
              <a:t>. Med. 29, 821 (2002)) and $295 per </a:t>
            </a:r>
            <a:r>
              <a:rPr lang="en-US" sz="1600" i="1" dirty="0" err="1"/>
              <a:t>mCi</a:t>
            </a:r>
            <a:r>
              <a:rPr lang="en-US" sz="1600" dirty="0"/>
              <a:t> (NIDC-DOE)</a:t>
            </a:r>
          </a:p>
        </p:txBody>
      </p:sp>
      <p:pic>
        <p:nvPicPr>
          <p:cNvPr id="35" name="Picture 34"/>
          <p:cNvPicPr>
            <a:picLocks noChangeAspect="1"/>
          </p:cNvPicPr>
          <p:nvPr/>
        </p:nvPicPr>
        <p:blipFill>
          <a:blip r:embed="rId3"/>
          <a:stretch>
            <a:fillRect/>
          </a:stretch>
        </p:blipFill>
        <p:spPr>
          <a:xfrm>
            <a:off x="5821238" y="2726878"/>
            <a:ext cx="3126083" cy="2144082"/>
          </a:xfrm>
          <a:prstGeom prst="rect">
            <a:avLst/>
          </a:prstGeom>
        </p:spPr>
      </p:pic>
      <p:sp>
        <p:nvSpPr>
          <p:cNvPr id="26" name="TextBox 25"/>
          <p:cNvSpPr txBox="1"/>
          <p:nvPr/>
        </p:nvSpPr>
        <p:spPr>
          <a:xfrm>
            <a:off x="553713" y="2825556"/>
            <a:ext cx="4750916" cy="1077218"/>
          </a:xfrm>
          <a:prstGeom prst="rect">
            <a:avLst/>
          </a:prstGeom>
          <a:noFill/>
        </p:spPr>
        <p:txBody>
          <a:bodyPr wrap="none" rtlCol="0">
            <a:spAutoFit/>
          </a:bodyPr>
          <a:lstStyle/>
          <a:p>
            <a:r>
              <a:rPr lang="en-US" sz="1600" dirty="0">
                <a:solidFill>
                  <a:srgbClr val="404040"/>
                </a:solidFill>
              </a:rPr>
              <a:t>            </a:t>
            </a:r>
            <a:r>
              <a:rPr lang="en-US" sz="1600" dirty="0">
                <a:solidFill>
                  <a:srgbClr val="000000"/>
                </a:solidFill>
              </a:rPr>
              <a:t>New measurements &amp; evaluation at ANL </a:t>
            </a:r>
          </a:p>
          <a:p>
            <a:r>
              <a:rPr lang="en-US" sz="1600" dirty="0" err="1">
                <a:solidFill>
                  <a:srgbClr val="404040"/>
                </a:solidFill>
              </a:rPr>
              <a:t>I</a:t>
            </a:r>
            <a:r>
              <a:rPr lang="en-US" sz="1600" baseline="-25000" dirty="0" err="1">
                <a:solidFill>
                  <a:srgbClr val="404040"/>
                </a:solidFill>
                <a:latin typeface="Symbol" charset="0"/>
                <a:cs typeface="Symbol" charset="0"/>
              </a:rPr>
              <a:t>g</a:t>
            </a:r>
            <a:r>
              <a:rPr lang="en-US" sz="1600" dirty="0">
                <a:solidFill>
                  <a:srgbClr val="404040"/>
                </a:solidFill>
                <a:latin typeface="Symbol" charset="0"/>
                <a:cs typeface="Symbol" charset="0"/>
              </a:rPr>
              <a:t> </a:t>
            </a:r>
            <a:r>
              <a:rPr lang="en-US" sz="1600" dirty="0">
                <a:cs typeface="Symbol" charset="0"/>
              </a:rPr>
              <a:t>(184 </a:t>
            </a:r>
            <a:r>
              <a:rPr lang="en-US" sz="1600" dirty="0" err="1">
                <a:cs typeface="Symbol" charset="0"/>
              </a:rPr>
              <a:t>keV</a:t>
            </a:r>
            <a:r>
              <a:rPr lang="en-US" sz="1600" dirty="0">
                <a:cs typeface="Symbol" charset="0"/>
              </a:rPr>
              <a:t>) </a:t>
            </a:r>
            <a:r>
              <a:rPr lang="en-US" sz="1600" dirty="0"/>
              <a:t>= </a:t>
            </a:r>
            <a:r>
              <a:rPr lang="en-US" sz="1600" b="1" dirty="0"/>
              <a:t>44.2 (6)%, </a:t>
            </a:r>
            <a:r>
              <a:rPr lang="en-US" sz="1600" dirty="0"/>
              <a:t>compared to </a:t>
            </a:r>
            <a:r>
              <a:rPr lang="en-US" sz="1600" b="1" dirty="0"/>
              <a:t>48.7% </a:t>
            </a:r>
            <a:r>
              <a:rPr lang="en-US" sz="1600" dirty="0"/>
              <a:t>previously</a:t>
            </a:r>
          </a:p>
          <a:p>
            <a:r>
              <a:rPr lang="en-US" sz="1600" dirty="0">
                <a:solidFill>
                  <a:srgbClr val="404040"/>
                </a:solidFill>
              </a:rPr>
              <a:t>I</a:t>
            </a:r>
            <a:r>
              <a:rPr lang="en-US" sz="1600" baseline="-25000" dirty="0">
                <a:solidFill>
                  <a:srgbClr val="404040"/>
                </a:solidFill>
                <a:latin typeface="Symbol" charset="0"/>
                <a:cs typeface="Symbol" charset="0"/>
              </a:rPr>
              <a:t>b-,0</a:t>
            </a:r>
            <a:r>
              <a:rPr lang="en-US" sz="1600" dirty="0">
                <a:solidFill>
                  <a:srgbClr val="404040"/>
                </a:solidFill>
                <a:latin typeface="Symbol" charset="0"/>
                <a:cs typeface="Symbol" charset="0"/>
              </a:rPr>
              <a:t> </a:t>
            </a:r>
            <a:r>
              <a:rPr lang="en-US" sz="1600" dirty="0">
                <a:solidFill>
                  <a:srgbClr val="000000"/>
                </a:solidFill>
              </a:rPr>
              <a:t>= </a:t>
            </a:r>
            <a:r>
              <a:rPr lang="en-US" sz="1600" b="1" dirty="0">
                <a:solidFill>
                  <a:srgbClr val="000000"/>
                </a:solidFill>
              </a:rPr>
              <a:t>27.4 (5)% </a:t>
            </a:r>
            <a:r>
              <a:rPr lang="en-US" sz="1600" dirty="0"/>
              <a:t>compared to </a:t>
            </a:r>
            <a:r>
              <a:rPr lang="en-US" sz="1600" b="1" dirty="0">
                <a:solidFill>
                  <a:srgbClr val="000000"/>
                </a:solidFill>
              </a:rPr>
              <a:t>~20% </a:t>
            </a:r>
            <a:r>
              <a:rPr lang="en-US" sz="1600" dirty="0">
                <a:solidFill>
                  <a:srgbClr val="000000"/>
                </a:solidFill>
              </a:rPr>
              <a:t>previously</a:t>
            </a:r>
          </a:p>
          <a:p>
            <a:r>
              <a:rPr lang="en-US" sz="1600" dirty="0">
                <a:solidFill>
                  <a:srgbClr val="000000"/>
                </a:solidFill>
              </a:rPr>
              <a:t>	</a:t>
            </a:r>
          </a:p>
        </p:txBody>
      </p:sp>
      <p:pic>
        <p:nvPicPr>
          <p:cNvPr id="2" name="Picture 1">
            <a:extLst>
              <a:ext uri="{FF2B5EF4-FFF2-40B4-BE49-F238E27FC236}">
                <a16:creationId xmlns="" xmlns:a16="http://schemas.microsoft.com/office/drawing/2014/main" id="{DCE10D84-FB23-40AC-A7E8-075AD77661C9}"/>
              </a:ext>
            </a:extLst>
          </p:cNvPr>
          <p:cNvPicPr>
            <a:picLocks noChangeAspect="1"/>
          </p:cNvPicPr>
          <p:nvPr/>
        </p:nvPicPr>
        <p:blipFill>
          <a:blip r:embed="rId4"/>
          <a:stretch>
            <a:fillRect/>
          </a:stretch>
        </p:blipFill>
        <p:spPr>
          <a:xfrm>
            <a:off x="37104" y="4034950"/>
            <a:ext cx="5867400" cy="1175679"/>
          </a:xfrm>
          <a:prstGeom prst="rect">
            <a:avLst/>
          </a:prstGeom>
        </p:spPr>
      </p:pic>
      <p:sp>
        <p:nvSpPr>
          <p:cNvPr id="12" name="TextBox 11"/>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13" name="TextBox 12"/>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14" name="Slide Number Placeholder 2"/>
          <p:cNvSpPr>
            <a:spLocks noGrp="1"/>
          </p:cNvSpPr>
          <p:nvPr>
            <p:ph type="sldNum" sz="quarter" idx="11"/>
          </p:nvPr>
        </p:nvSpPr>
        <p:spPr>
          <a:xfrm>
            <a:off x="8413750" y="6351588"/>
            <a:ext cx="381000" cy="365125"/>
          </a:xfrm>
        </p:spPr>
        <p:txBody>
          <a:bodyPr/>
          <a:lstStyle/>
          <a:p>
            <a:pPr>
              <a:defRPr/>
            </a:pPr>
            <a:r>
              <a:rPr lang="en-US" dirty="0" smtClean="0"/>
              <a:t>8</a:t>
            </a:r>
            <a:endParaRPr lang="en-US" dirty="0"/>
          </a:p>
        </p:txBody>
      </p:sp>
    </p:spTree>
    <p:extLst>
      <p:ext uri="{BB962C8B-B14F-4D97-AF65-F5344CB8AC3E}">
        <p14:creationId xmlns:p14="http://schemas.microsoft.com/office/powerpoint/2010/main" val="3970349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5142D544-9BE8-4625-B426-9AF101F87E36}"/>
              </a:ext>
            </a:extLst>
          </p:cNvPr>
          <p:cNvSpPr>
            <a:spLocks noChangeArrowheads="1"/>
          </p:cNvSpPr>
          <p:nvPr/>
        </p:nvSpPr>
        <p:spPr bwMode="auto">
          <a:xfrm>
            <a:off x="144617" y="129356"/>
            <a:ext cx="9144000" cy="445635"/>
          </a:xfrm>
          <a:prstGeom prst="rect">
            <a:avLst/>
          </a:prstGeom>
          <a:noFill/>
          <a:ln w="38100">
            <a:noFill/>
            <a:miter lim="800000"/>
            <a:headEnd/>
            <a:tailEnd/>
          </a:ln>
        </p:spPr>
        <p:txBody>
          <a:bodyPr>
            <a:spAutoFit/>
          </a:bodyPr>
          <a:lstStyle/>
          <a:p>
            <a:pPr eaLnBrk="0" hangingPunct="0">
              <a:lnSpc>
                <a:spcPct val="80000"/>
              </a:lnSpc>
              <a:spcBef>
                <a:spcPct val="50000"/>
              </a:spcBef>
              <a:defRPr/>
            </a:pPr>
            <a:r>
              <a:rPr lang="en-US" sz="2800" dirty="0" smtClean="0">
                <a:latin typeface="+mn-lt"/>
                <a:ea typeface="+mn-ea"/>
                <a:cs typeface="+mn-cs"/>
              </a:rPr>
              <a:t>Another Nuclear Data Example </a:t>
            </a:r>
            <a:r>
              <a:rPr lang="en-US" sz="2800" dirty="0">
                <a:latin typeface="+mn-lt"/>
                <a:ea typeface="+mn-ea"/>
                <a:cs typeface="+mn-cs"/>
              </a:rPr>
              <a:t>for Nuclear Medicine: </a:t>
            </a:r>
            <a:r>
              <a:rPr lang="en-US" sz="2800" baseline="30000" dirty="0">
                <a:latin typeface="+mn-lt"/>
                <a:ea typeface="+mn-ea"/>
                <a:cs typeface="+mn-cs"/>
              </a:rPr>
              <a:t>61</a:t>
            </a:r>
            <a:r>
              <a:rPr lang="en-US" sz="2800" dirty="0">
                <a:latin typeface="+mn-lt"/>
                <a:ea typeface="+mn-ea"/>
                <a:cs typeface="+mn-cs"/>
              </a:rPr>
              <a:t>Cu</a:t>
            </a:r>
          </a:p>
        </p:txBody>
      </p:sp>
      <p:pic>
        <p:nvPicPr>
          <p:cNvPr id="4" name="Picture 3">
            <a:extLst>
              <a:ext uri="{FF2B5EF4-FFF2-40B4-BE49-F238E27FC236}">
                <a16:creationId xmlns="" xmlns:a16="http://schemas.microsoft.com/office/drawing/2014/main" id="{EBD19468-4FA7-4591-8BAB-73FE33A9829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990600"/>
            <a:ext cx="2558165" cy="1389544"/>
          </a:xfrm>
          <a:prstGeom prst="rect">
            <a:avLst/>
          </a:prstGeom>
        </p:spPr>
      </p:pic>
      <p:pic>
        <p:nvPicPr>
          <p:cNvPr id="6" name="Picture 5">
            <a:extLst>
              <a:ext uri="{FF2B5EF4-FFF2-40B4-BE49-F238E27FC236}">
                <a16:creationId xmlns="" xmlns:a16="http://schemas.microsoft.com/office/drawing/2014/main" id="{004B30B2-944B-4680-A697-7041BA8E5342}"/>
              </a:ext>
            </a:extLst>
          </p:cNvPr>
          <p:cNvPicPr>
            <a:picLocks noChangeAspect="1"/>
          </p:cNvPicPr>
          <p:nvPr/>
        </p:nvPicPr>
        <p:blipFill>
          <a:blip r:embed="rId3"/>
          <a:stretch>
            <a:fillRect/>
          </a:stretch>
        </p:blipFill>
        <p:spPr>
          <a:xfrm>
            <a:off x="3763227" y="2280443"/>
            <a:ext cx="5080408" cy="1351380"/>
          </a:xfrm>
          <a:prstGeom prst="rect">
            <a:avLst/>
          </a:prstGeom>
        </p:spPr>
      </p:pic>
      <p:sp>
        <p:nvSpPr>
          <p:cNvPr id="7" name="TextBox 6">
            <a:extLst>
              <a:ext uri="{FF2B5EF4-FFF2-40B4-BE49-F238E27FC236}">
                <a16:creationId xmlns="" xmlns:a16="http://schemas.microsoft.com/office/drawing/2014/main" id="{A8F82990-BBF6-46C2-9413-96B9E876C4A3}"/>
              </a:ext>
            </a:extLst>
          </p:cNvPr>
          <p:cNvSpPr txBox="1"/>
          <p:nvPr/>
        </p:nvSpPr>
        <p:spPr>
          <a:xfrm>
            <a:off x="260038" y="697431"/>
            <a:ext cx="4114800" cy="338554"/>
          </a:xfrm>
          <a:prstGeom prst="rect">
            <a:avLst/>
          </a:prstGeom>
          <a:noFill/>
        </p:spPr>
        <p:txBody>
          <a:bodyPr wrap="square" rtlCol="0">
            <a:spAutoFit/>
          </a:bodyPr>
          <a:lstStyle/>
          <a:p>
            <a:r>
              <a:rPr lang="en-US" sz="1600" baseline="30000" dirty="0"/>
              <a:t>61</a:t>
            </a:r>
            <a:r>
              <a:rPr lang="en-US" sz="1600" dirty="0"/>
              <a:t>Cu promising PET radioisotope</a:t>
            </a:r>
          </a:p>
        </p:txBody>
      </p:sp>
      <p:sp>
        <p:nvSpPr>
          <p:cNvPr id="8" name="TextBox 7">
            <a:extLst>
              <a:ext uri="{FF2B5EF4-FFF2-40B4-BE49-F238E27FC236}">
                <a16:creationId xmlns="" xmlns:a16="http://schemas.microsoft.com/office/drawing/2014/main" id="{9AB9FD81-E1D9-4338-BD40-F99723B16A4F}"/>
              </a:ext>
            </a:extLst>
          </p:cNvPr>
          <p:cNvSpPr txBox="1"/>
          <p:nvPr/>
        </p:nvSpPr>
        <p:spPr>
          <a:xfrm>
            <a:off x="3962400" y="864147"/>
            <a:ext cx="5741633" cy="1231106"/>
          </a:xfrm>
          <a:prstGeom prst="rect">
            <a:avLst/>
          </a:prstGeom>
          <a:noFill/>
        </p:spPr>
        <p:txBody>
          <a:bodyPr wrap="square" rtlCol="0">
            <a:spAutoFit/>
          </a:bodyPr>
          <a:lstStyle/>
          <a:p>
            <a:pPr>
              <a:spcAft>
                <a:spcPts val="600"/>
              </a:spcAft>
            </a:pPr>
            <a:r>
              <a:rPr lang="en-US" sz="1600" dirty="0"/>
              <a:t>In just past 2 years, over 10 publications on cross section measurements to investigate </a:t>
            </a:r>
            <a:r>
              <a:rPr lang="en-US" sz="1600" baseline="30000" dirty="0"/>
              <a:t>61</a:t>
            </a:r>
            <a:r>
              <a:rPr lang="en-US" sz="1600" dirty="0"/>
              <a:t>Cu production </a:t>
            </a:r>
          </a:p>
          <a:p>
            <a:pPr>
              <a:spcAft>
                <a:spcPts val="600"/>
              </a:spcAft>
            </a:pPr>
            <a:r>
              <a:rPr lang="en-US" sz="1600" dirty="0"/>
              <a:t> – all relying on gamma-ray </a:t>
            </a:r>
            <a:r>
              <a:rPr lang="en-US" sz="1600" dirty="0" smtClean="0"/>
              <a:t>intensities</a:t>
            </a:r>
            <a:endParaRPr lang="en-US" sz="1600" dirty="0"/>
          </a:p>
          <a:p>
            <a:pPr>
              <a:spcAft>
                <a:spcPts val="600"/>
              </a:spcAft>
            </a:pPr>
            <a:r>
              <a:rPr lang="en-US" sz="1600" dirty="0" smtClean="0"/>
              <a:t>But</a:t>
            </a:r>
            <a:r>
              <a:rPr lang="en-US" sz="1600" dirty="0"/>
              <a:t>…  from IAEA report (INDC-0717 (2017)) </a:t>
            </a:r>
          </a:p>
        </p:txBody>
      </p:sp>
      <p:sp>
        <p:nvSpPr>
          <p:cNvPr id="9" name="TextBox 8">
            <a:extLst>
              <a:ext uri="{FF2B5EF4-FFF2-40B4-BE49-F238E27FC236}">
                <a16:creationId xmlns="" xmlns:a16="http://schemas.microsoft.com/office/drawing/2014/main" id="{AF303CC7-777B-4BF5-8F87-82D29BE0E239}"/>
              </a:ext>
            </a:extLst>
          </p:cNvPr>
          <p:cNvSpPr txBox="1"/>
          <p:nvPr/>
        </p:nvSpPr>
        <p:spPr>
          <a:xfrm>
            <a:off x="3617321" y="2728974"/>
            <a:ext cx="5228373" cy="863263"/>
          </a:xfrm>
          <a:prstGeom prst="rect">
            <a:avLst/>
          </a:prstGeom>
          <a:solidFill>
            <a:srgbClr val="FFFF00">
              <a:alpha val="34118"/>
            </a:srgbClr>
          </a:solidFill>
        </p:spPr>
        <p:txBody>
          <a:bodyPr wrap="square" rtlCol="0">
            <a:spAutoFit/>
          </a:bodyPr>
          <a:lstStyle/>
          <a:p>
            <a:endParaRPr lang="en-US" dirty="0"/>
          </a:p>
        </p:txBody>
      </p:sp>
      <p:pic>
        <p:nvPicPr>
          <p:cNvPr id="11" name="Picture 10">
            <a:extLst>
              <a:ext uri="{FF2B5EF4-FFF2-40B4-BE49-F238E27FC236}">
                <a16:creationId xmlns="" xmlns:a16="http://schemas.microsoft.com/office/drawing/2014/main" id="{BA476AFE-DDE4-438E-A5DF-B20CFC9A930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5780" y="3406188"/>
            <a:ext cx="1818160" cy="1165812"/>
          </a:xfrm>
          <a:prstGeom prst="rect">
            <a:avLst/>
          </a:prstGeom>
        </p:spPr>
      </p:pic>
      <p:pic>
        <p:nvPicPr>
          <p:cNvPr id="12" name="Picture 6">
            <a:extLst>
              <a:ext uri="{FF2B5EF4-FFF2-40B4-BE49-F238E27FC236}">
                <a16:creationId xmlns="" xmlns:a16="http://schemas.microsoft.com/office/drawing/2014/main" id="{A6CBD9FD-D0EC-438D-B7F5-40A7F7F2B90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50010" y="2924125"/>
            <a:ext cx="1099956" cy="16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 xmlns:a16="http://schemas.microsoft.com/office/drawing/2014/main" id="{62528017-23D8-4173-B135-31451BF56C00}"/>
              </a:ext>
            </a:extLst>
          </p:cNvPr>
          <p:cNvSpPr txBox="1"/>
          <p:nvPr/>
        </p:nvSpPr>
        <p:spPr>
          <a:xfrm>
            <a:off x="132425" y="2627929"/>
            <a:ext cx="2362200" cy="738664"/>
          </a:xfrm>
          <a:prstGeom prst="rect">
            <a:avLst/>
          </a:prstGeom>
          <a:noFill/>
        </p:spPr>
        <p:txBody>
          <a:bodyPr wrap="square" rtlCol="0">
            <a:spAutoFit/>
          </a:bodyPr>
          <a:lstStyle/>
          <a:p>
            <a:r>
              <a:rPr lang="en-US" sz="1400" dirty="0"/>
              <a:t>Source produced at U. of Wisconsin and assayed in </a:t>
            </a:r>
            <a:r>
              <a:rPr lang="en-US" sz="1400" dirty="0" err="1"/>
              <a:t>Gammasphere</a:t>
            </a:r>
            <a:r>
              <a:rPr lang="en-US" sz="1400" dirty="0"/>
              <a:t> (ANL)</a:t>
            </a:r>
          </a:p>
        </p:txBody>
      </p:sp>
      <p:graphicFrame>
        <p:nvGraphicFramePr>
          <p:cNvPr id="15" name="Table 14">
            <a:extLst>
              <a:ext uri="{FF2B5EF4-FFF2-40B4-BE49-F238E27FC236}">
                <a16:creationId xmlns="" xmlns:a16="http://schemas.microsoft.com/office/drawing/2014/main" id="{CBB8919F-8B01-4026-BFF7-9A7732804602}"/>
              </a:ext>
            </a:extLst>
          </p:cNvPr>
          <p:cNvGraphicFramePr>
            <a:graphicFrameLocks noGrp="1"/>
          </p:cNvGraphicFramePr>
          <p:nvPr>
            <p:extLst>
              <p:ext uri="{D42A27DB-BD31-4B8C-83A1-F6EECF244321}">
                <p14:modId xmlns:p14="http://schemas.microsoft.com/office/powerpoint/2010/main" val="3924554506"/>
              </p:ext>
            </p:extLst>
          </p:nvPr>
        </p:nvGraphicFramePr>
        <p:xfrm>
          <a:off x="4174315" y="4002203"/>
          <a:ext cx="4114384" cy="1737360"/>
        </p:xfrm>
        <a:graphic>
          <a:graphicData uri="http://schemas.openxmlformats.org/drawingml/2006/table">
            <a:tbl>
              <a:tblPr firstRow="1" bandRow="1">
                <a:tableStyleId>{5C22544A-7EE6-4342-B048-85BDC9FD1C3A}</a:tableStyleId>
              </a:tblPr>
              <a:tblGrid>
                <a:gridCol w="1028596">
                  <a:extLst>
                    <a:ext uri="{9D8B030D-6E8A-4147-A177-3AD203B41FA5}">
                      <a16:colId xmlns="" xmlns:a16="http://schemas.microsoft.com/office/drawing/2014/main" val="345814348"/>
                    </a:ext>
                  </a:extLst>
                </a:gridCol>
                <a:gridCol w="1028596">
                  <a:extLst>
                    <a:ext uri="{9D8B030D-6E8A-4147-A177-3AD203B41FA5}">
                      <a16:colId xmlns="" xmlns:a16="http://schemas.microsoft.com/office/drawing/2014/main" val="3353114616"/>
                    </a:ext>
                  </a:extLst>
                </a:gridCol>
                <a:gridCol w="1028596">
                  <a:extLst>
                    <a:ext uri="{9D8B030D-6E8A-4147-A177-3AD203B41FA5}">
                      <a16:colId xmlns="" xmlns:a16="http://schemas.microsoft.com/office/drawing/2014/main" val="37209638"/>
                    </a:ext>
                  </a:extLst>
                </a:gridCol>
                <a:gridCol w="1028596">
                  <a:extLst>
                    <a:ext uri="{9D8B030D-6E8A-4147-A177-3AD203B41FA5}">
                      <a16:colId xmlns="" xmlns:a16="http://schemas.microsoft.com/office/drawing/2014/main" val="4043575105"/>
                    </a:ext>
                  </a:extLst>
                </a:gridCol>
              </a:tblGrid>
              <a:tr h="237891">
                <a:tc>
                  <a:txBody>
                    <a:bodyPr/>
                    <a:lstStyle/>
                    <a:p>
                      <a:r>
                        <a:rPr lang="en-US" dirty="0"/>
                        <a:t>Energy</a:t>
                      </a:r>
                    </a:p>
                    <a:p>
                      <a:r>
                        <a:rPr lang="en-US" dirty="0"/>
                        <a:t>(</a:t>
                      </a:r>
                      <a:r>
                        <a:rPr lang="en-US" dirty="0" err="1"/>
                        <a:t>keV</a:t>
                      </a:r>
                      <a:r>
                        <a:rPr lang="en-US" dirty="0"/>
                        <a:t>)</a:t>
                      </a:r>
                    </a:p>
                  </a:txBody>
                  <a:tcPr/>
                </a:tc>
                <a:tc>
                  <a:txBody>
                    <a:bodyPr/>
                    <a:lstStyle/>
                    <a:p>
                      <a:r>
                        <a:rPr lang="en-US" dirty="0"/>
                        <a:t>ENSDF Intensity</a:t>
                      </a:r>
                    </a:p>
                  </a:txBody>
                  <a:tcPr/>
                </a:tc>
                <a:tc>
                  <a:txBody>
                    <a:bodyPr/>
                    <a:lstStyle/>
                    <a:p>
                      <a:r>
                        <a:rPr lang="en-US" dirty="0"/>
                        <a:t>Present Intensity</a:t>
                      </a:r>
                    </a:p>
                  </a:txBody>
                  <a:tcPr/>
                </a:tc>
                <a:tc>
                  <a:txBody>
                    <a:bodyPr/>
                    <a:lstStyle/>
                    <a:p>
                      <a:r>
                        <a:rPr lang="en-US" dirty="0"/>
                        <a:t>%Diff</a:t>
                      </a:r>
                    </a:p>
                  </a:txBody>
                  <a:tcPr/>
                </a:tc>
                <a:extLst>
                  <a:ext uri="{0D108BD9-81ED-4DB2-BD59-A6C34878D82A}">
                    <a16:rowId xmlns="" xmlns:a16="http://schemas.microsoft.com/office/drawing/2014/main" val="3624808531"/>
                  </a:ext>
                </a:extLst>
              </a:tr>
              <a:tr h="237891">
                <a:tc>
                  <a:txBody>
                    <a:bodyPr/>
                    <a:lstStyle/>
                    <a:p>
                      <a:r>
                        <a:rPr lang="en-US" dirty="0"/>
                        <a:t>373</a:t>
                      </a:r>
                    </a:p>
                  </a:txBody>
                  <a:tcPr/>
                </a:tc>
                <a:tc>
                  <a:txBody>
                    <a:bodyPr/>
                    <a:lstStyle/>
                    <a:p>
                      <a:r>
                        <a:rPr lang="en-US" dirty="0"/>
                        <a:t>17.6(4)</a:t>
                      </a:r>
                    </a:p>
                  </a:txBody>
                  <a:tcPr/>
                </a:tc>
                <a:tc>
                  <a:txBody>
                    <a:bodyPr/>
                    <a:lstStyle/>
                    <a:p>
                      <a:r>
                        <a:rPr lang="en-US" dirty="0"/>
                        <a:t>17.1(1)</a:t>
                      </a:r>
                    </a:p>
                  </a:txBody>
                  <a:tcPr/>
                </a:tc>
                <a:tc>
                  <a:txBody>
                    <a:bodyPr/>
                    <a:lstStyle/>
                    <a:p>
                      <a:r>
                        <a:rPr lang="en-US" dirty="0"/>
                        <a:t>3%</a:t>
                      </a:r>
                    </a:p>
                  </a:txBody>
                  <a:tcPr/>
                </a:tc>
                <a:extLst>
                  <a:ext uri="{0D108BD9-81ED-4DB2-BD59-A6C34878D82A}">
                    <a16:rowId xmlns="" xmlns:a16="http://schemas.microsoft.com/office/drawing/2014/main" val="4177460827"/>
                  </a:ext>
                </a:extLst>
              </a:tr>
              <a:tr h="237891">
                <a:tc>
                  <a:txBody>
                    <a:bodyPr/>
                    <a:lstStyle/>
                    <a:p>
                      <a:r>
                        <a:rPr lang="en-US" dirty="0"/>
                        <a:t>656</a:t>
                      </a:r>
                    </a:p>
                  </a:txBody>
                  <a:tcPr/>
                </a:tc>
                <a:tc>
                  <a:txBody>
                    <a:bodyPr/>
                    <a:lstStyle/>
                    <a:p>
                      <a:r>
                        <a:rPr lang="en-US" dirty="0"/>
                        <a:t>88.3(15)</a:t>
                      </a:r>
                    </a:p>
                  </a:txBody>
                  <a:tcPr/>
                </a:tc>
                <a:tc>
                  <a:txBody>
                    <a:bodyPr/>
                    <a:lstStyle/>
                    <a:p>
                      <a:r>
                        <a:rPr lang="en-US" dirty="0"/>
                        <a:t>81.1(3)</a:t>
                      </a:r>
                    </a:p>
                  </a:txBody>
                  <a:tcPr/>
                </a:tc>
                <a:tc>
                  <a:txBody>
                    <a:bodyPr/>
                    <a:lstStyle/>
                    <a:p>
                      <a:r>
                        <a:rPr lang="en-US" dirty="0"/>
                        <a:t>7%</a:t>
                      </a:r>
                    </a:p>
                  </a:txBody>
                  <a:tcPr/>
                </a:tc>
                <a:extLst>
                  <a:ext uri="{0D108BD9-81ED-4DB2-BD59-A6C34878D82A}">
                    <a16:rowId xmlns="" xmlns:a16="http://schemas.microsoft.com/office/drawing/2014/main" val="3013620002"/>
                  </a:ext>
                </a:extLst>
              </a:tr>
              <a:tr h="237891">
                <a:tc>
                  <a:txBody>
                    <a:bodyPr/>
                    <a:lstStyle/>
                    <a:p>
                      <a:r>
                        <a:rPr lang="en-US" dirty="0"/>
                        <a:t>908</a:t>
                      </a:r>
                    </a:p>
                  </a:txBody>
                  <a:tcPr/>
                </a:tc>
                <a:tc>
                  <a:txBody>
                    <a:bodyPr/>
                    <a:lstStyle/>
                    <a:p>
                      <a:r>
                        <a:rPr lang="en-US" dirty="0"/>
                        <a:t>9.0(2)</a:t>
                      </a:r>
                    </a:p>
                  </a:txBody>
                  <a:tcPr/>
                </a:tc>
                <a:tc>
                  <a:txBody>
                    <a:bodyPr/>
                    <a:lstStyle/>
                    <a:p>
                      <a:r>
                        <a:rPr lang="en-US" dirty="0"/>
                        <a:t>7.7(1)</a:t>
                      </a:r>
                    </a:p>
                  </a:txBody>
                  <a:tcPr/>
                </a:tc>
                <a:tc>
                  <a:txBody>
                    <a:bodyPr/>
                    <a:lstStyle/>
                    <a:p>
                      <a:r>
                        <a:rPr lang="en-US" dirty="0"/>
                        <a:t>14%</a:t>
                      </a:r>
                    </a:p>
                  </a:txBody>
                  <a:tcPr/>
                </a:tc>
                <a:extLst>
                  <a:ext uri="{0D108BD9-81ED-4DB2-BD59-A6C34878D82A}">
                    <a16:rowId xmlns="" xmlns:a16="http://schemas.microsoft.com/office/drawing/2014/main" val="1308173595"/>
                  </a:ext>
                </a:extLst>
              </a:tr>
            </a:tbl>
          </a:graphicData>
        </a:graphic>
      </p:graphicFrame>
      <p:sp>
        <p:nvSpPr>
          <p:cNvPr id="17" name="Rectangle 16">
            <a:extLst>
              <a:ext uri="{FF2B5EF4-FFF2-40B4-BE49-F238E27FC236}">
                <a16:creationId xmlns="" xmlns:a16="http://schemas.microsoft.com/office/drawing/2014/main" id="{2B628D83-D66C-443C-A6DE-06020639C72C}"/>
              </a:ext>
            </a:extLst>
          </p:cNvPr>
          <p:cNvSpPr/>
          <p:nvPr/>
        </p:nvSpPr>
        <p:spPr>
          <a:xfrm>
            <a:off x="354531" y="2352355"/>
            <a:ext cx="4572000" cy="276999"/>
          </a:xfrm>
          <a:prstGeom prst="rect">
            <a:avLst/>
          </a:prstGeom>
        </p:spPr>
        <p:txBody>
          <a:bodyPr>
            <a:spAutoFit/>
          </a:bodyPr>
          <a:lstStyle/>
          <a:p>
            <a:pPr algn="just"/>
            <a:r>
              <a:rPr lang="en-US" sz="1200" dirty="0">
                <a:latin typeface="Arial Narrow" charset="0"/>
                <a:ea typeface="Arial Narrow" charset="0"/>
                <a:cs typeface="Arial Narrow" charset="0"/>
              </a:rPr>
              <a:t>Y</a:t>
            </a:r>
            <a:r>
              <a:rPr lang="en-US" sz="1200" dirty="0">
                <a:latin typeface="+mn-lt"/>
                <a:ea typeface="Arial Narrow" charset="0"/>
                <a:cs typeface="Arial Narrow" charset="0"/>
              </a:rPr>
              <a:t>. Zhang et al.,  </a:t>
            </a:r>
            <a:r>
              <a:rPr lang="en-US" sz="1200" i="1" dirty="0">
                <a:latin typeface="+mn-lt"/>
                <a:ea typeface="Arial Narrow" charset="0"/>
                <a:cs typeface="Arial Narrow" charset="0"/>
              </a:rPr>
              <a:t>Mol. Pharm</a:t>
            </a:r>
            <a:r>
              <a:rPr lang="en-US" sz="1200" dirty="0">
                <a:latin typeface="+mn-lt"/>
                <a:ea typeface="Arial Narrow" charset="0"/>
                <a:cs typeface="Arial Narrow" charset="0"/>
              </a:rPr>
              <a:t>. 9, 3586 (2012)</a:t>
            </a:r>
            <a:endParaRPr lang="en-US" sz="1200" baseline="30000" dirty="0">
              <a:latin typeface="+mn-lt"/>
              <a:ea typeface="Arial Narrow" charset="0"/>
              <a:cs typeface="Arial Narrow" charset="0"/>
            </a:endParaRPr>
          </a:p>
        </p:txBody>
      </p:sp>
      <p:pic>
        <p:nvPicPr>
          <p:cNvPr id="18" name="Picture 17">
            <a:extLst>
              <a:ext uri="{FF2B5EF4-FFF2-40B4-BE49-F238E27FC236}">
                <a16:creationId xmlns="" xmlns:a16="http://schemas.microsoft.com/office/drawing/2014/main" id="{D646DEB5-D570-40B5-A86C-879489A7CC89}"/>
              </a:ext>
            </a:extLst>
          </p:cNvPr>
          <p:cNvPicPr>
            <a:picLocks noChangeAspect="1"/>
          </p:cNvPicPr>
          <p:nvPr/>
        </p:nvPicPr>
        <p:blipFill>
          <a:blip r:embed="rId6"/>
          <a:stretch>
            <a:fillRect/>
          </a:stretch>
        </p:blipFill>
        <p:spPr>
          <a:xfrm>
            <a:off x="411332" y="4604946"/>
            <a:ext cx="2895600" cy="2218996"/>
          </a:xfrm>
          <a:prstGeom prst="rect">
            <a:avLst/>
          </a:prstGeom>
        </p:spPr>
      </p:pic>
      <p:sp>
        <p:nvSpPr>
          <p:cNvPr id="14" name="TextBox 13"/>
          <p:cNvSpPr txBox="1"/>
          <p:nvPr/>
        </p:nvSpPr>
        <p:spPr>
          <a:xfrm>
            <a:off x="3657600" y="6428601"/>
            <a:ext cx="2080506" cy="276999"/>
          </a:xfrm>
          <a:prstGeom prst="rect">
            <a:avLst/>
          </a:prstGeom>
          <a:noFill/>
        </p:spPr>
        <p:txBody>
          <a:bodyPr wrap="none" rtlCol="0">
            <a:spAutoFit/>
          </a:bodyPr>
          <a:lstStyle/>
          <a:p>
            <a:r>
              <a:rPr lang="en-US" sz="1200" dirty="0" smtClean="0"/>
              <a:t>WANDA </a:t>
            </a:r>
            <a:r>
              <a:rPr lang="en-US" sz="1200" dirty="0" smtClean="0"/>
              <a:t>Nuclear </a:t>
            </a:r>
            <a:r>
              <a:rPr lang="en-US" sz="1200" dirty="0" smtClean="0"/>
              <a:t>Data meeting</a:t>
            </a:r>
            <a:endParaRPr lang="en-US" sz="1200" dirty="0"/>
          </a:p>
        </p:txBody>
      </p:sp>
      <p:sp>
        <p:nvSpPr>
          <p:cNvPr id="16" name="TextBox 15"/>
          <p:cNvSpPr txBox="1"/>
          <p:nvPr/>
        </p:nvSpPr>
        <p:spPr>
          <a:xfrm>
            <a:off x="6629400" y="6439714"/>
            <a:ext cx="1448602" cy="276999"/>
          </a:xfrm>
          <a:prstGeom prst="rect">
            <a:avLst/>
          </a:prstGeom>
          <a:noFill/>
        </p:spPr>
        <p:txBody>
          <a:bodyPr wrap="none" rtlCol="0">
            <a:spAutoFit/>
          </a:bodyPr>
          <a:lstStyle/>
          <a:p>
            <a:r>
              <a:rPr lang="en-US" sz="1200" dirty="0" smtClean="0"/>
              <a:t>January</a:t>
            </a:r>
            <a:r>
              <a:rPr lang="en-US" sz="1200" baseline="0" dirty="0" smtClean="0"/>
              <a:t> </a:t>
            </a:r>
            <a:r>
              <a:rPr lang="en-US" sz="1200" dirty="0" smtClean="0"/>
              <a:t>22-24</a:t>
            </a:r>
            <a:r>
              <a:rPr lang="en-US" sz="1200" baseline="0" dirty="0" smtClean="0"/>
              <a:t>, </a:t>
            </a:r>
            <a:r>
              <a:rPr lang="en-US" sz="1200" baseline="0" dirty="0" smtClean="0"/>
              <a:t>2019</a:t>
            </a:r>
            <a:endParaRPr lang="en-US" sz="1200" dirty="0"/>
          </a:p>
        </p:txBody>
      </p:sp>
      <p:sp>
        <p:nvSpPr>
          <p:cNvPr id="19" name="Slide Number Placeholder 2"/>
          <p:cNvSpPr>
            <a:spLocks noGrp="1"/>
          </p:cNvSpPr>
          <p:nvPr>
            <p:ph type="sldNum" sz="quarter" idx="11"/>
          </p:nvPr>
        </p:nvSpPr>
        <p:spPr>
          <a:xfrm>
            <a:off x="8413750" y="6351588"/>
            <a:ext cx="381000" cy="365125"/>
          </a:xfrm>
        </p:spPr>
        <p:txBody>
          <a:bodyPr/>
          <a:lstStyle/>
          <a:p>
            <a:pPr>
              <a:defRPr/>
            </a:pPr>
            <a:r>
              <a:rPr lang="en-US" dirty="0" smtClean="0"/>
              <a:t>9</a:t>
            </a:r>
            <a:endParaRPr lang="en-US" dirty="0"/>
          </a:p>
        </p:txBody>
      </p:sp>
    </p:spTree>
    <p:extLst>
      <p:ext uri="{BB962C8B-B14F-4D97-AF65-F5344CB8AC3E}">
        <p14:creationId xmlns:p14="http://schemas.microsoft.com/office/powerpoint/2010/main" val="765193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5959</TotalTime>
  <Words>3711</Words>
  <Application>Microsoft Office PowerPoint</Application>
  <PresentationFormat>On-screen Show (4:3)</PresentationFormat>
  <Paragraphs>536</Paragraphs>
  <Slides>27</Slides>
  <Notes>7</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ＭＳ Ｐゴシック</vt:lpstr>
      <vt:lpstr>Arial</vt:lpstr>
      <vt:lpstr>Arial Black</vt:lpstr>
      <vt:lpstr>Arial Narrow</vt:lpstr>
      <vt:lpstr>Calibri</vt:lpstr>
      <vt:lpstr>Cambria Math</vt:lpstr>
      <vt:lpstr>Mangal</vt:lpstr>
      <vt:lpstr>MS Mincho</vt:lpstr>
      <vt:lpstr>Symbol</vt:lpstr>
      <vt:lpstr>Times</vt:lpstr>
      <vt:lpstr>Times New Roman</vt:lpstr>
      <vt:lpstr>Wingdings</vt:lpstr>
      <vt:lpstr>1_Office Theme</vt:lpstr>
      <vt:lpstr>Inter-Agency Efforts on Nuclear Data </vt:lpstr>
      <vt:lpstr>The Time and Place of The WANDA Meeting is Symbolic</vt:lpstr>
      <vt:lpstr>The Beginning of the Atomic Age</vt:lpstr>
      <vt:lpstr>PowerPoint Presentation</vt:lpstr>
      <vt:lpstr>The DOE NP U.S. Nuclear Data Program</vt:lpstr>
      <vt:lpstr>The DOE NP U.S. Nuclear Data Program (Established 1952)</vt:lpstr>
      <vt:lpstr>Nuclear Theory Program</vt:lpstr>
      <vt:lpstr>PowerPoint Presentation</vt:lpstr>
      <vt:lpstr>PowerPoint Presentation</vt:lpstr>
      <vt:lpstr>Nuclear Data can aid in the design of nuclear energy systems: the 35Cl(n,p) cross section for molten salt reactors</vt:lpstr>
      <vt:lpstr>Another Example: Compensating Errors in 239Pu(n,n)*</vt:lpstr>
      <vt:lpstr> NP/NDIWG Experimental Research Program</vt:lpstr>
      <vt:lpstr>PowerPoint Presentation</vt:lpstr>
      <vt:lpstr>A Third Nuclear Data FOA</vt:lpstr>
      <vt:lpstr>Outlook</vt:lpstr>
      <vt:lpstr>PowerPoint Presentation</vt:lpstr>
      <vt:lpstr> The Nuclear Reaction Evaluation Process</vt:lpstr>
      <vt:lpstr>A Cautionary note about the importance of good data:  Ignition Campaign at the National Ignition Facility</vt:lpstr>
      <vt:lpstr>Active neutron interrogation for the interdiction of nuclear material requires good (n,xg) and (g,xg) nuclear data </vt:lpstr>
      <vt:lpstr>PowerPoint Presentation</vt:lpstr>
      <vt:lpstr>PowerPoint Presentation</vt:lpstr>
      <vt:lpstr>PowerPoint Presentation</vt:lpstr>
      <vt:lpstr>PowerPoint Presentation</vt:lpstr>
      <vt:lpstr>Accurate Beta-Decay Data from Fission Products Needed for Forefront Basic Research: MTAS Results</vt:lpstr>
      <vt:lpstr>PowerPoint Presentation</vt:lpstr>
      <vt:lpstr>Nuclear Data Submissions to FY2018 IA FOA</vt:lpstr>
      <vt:lpstr>Nuclear Data Submissions to FY2018 IA FOA</vt:lpstr>
    </vt:vector>
  </TitlesOfParts>
  <Company>Office of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Policy, the Budget Battles of the 112th Congress, and the EFRCs</dc:title>
  <dc:creator>Ben Brown</dc:creator>
  <cp:lastModifiedBy>Hallman, Timothy</cp:lastModifiedBy>
  <cp:revision>530</cp:revision>
  <dcterms:created xsi:type="dcterms:W3CDTF">2011-05-14T01:28:16Z</dcterms:created>
  <dcterms:modified xsi:type="dcterms:W3CDTF">2019-01-22T13:03:17Z</dcterms:modified>
</cp:coreProperties>
</file>