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9" r:id="rId2"/>
    <p:sldId id="311" r:id="rId3"/>
    <p:sldId id="299" r:id="rId4"/>
    <p:sldId id="301" r:id="rId5"/>
    <p:sldId id="302" r:id="rId6"/>
    <p:sldId id="305" r:id="rId7"/>
    <p:sldId id="308" r:id="rId8"/>
    <p:sldId id="309" r:id="rId9"/>
    <p:sldId id="310" r:id="rId10"/>
    <p:sldId id="30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5CE"/>
    <a:srgbClr val="000000"/>
    <a:srgbClr val="4F81BD"/>
    <a:srgbClr val="FF0000"/>
    <a:srgbClr val="1453C8"/>
    <a:srgbClr val="1F497D"/>
    <a:srgbClr val="71509D"/>
    <a:srgbClr val="3552A5"/>
    <a:srgbClr val="235C6A"/>
    <a:srgbClr val="5F4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57"/>
    <p:restoredTop sz="94757"/>
  </p:normalViewPr>
  <p:slideViewPr>
    <p:cSldViewPr snapToGrid="0" snapToObjects="1">
      <p:cViewPr>
        <p:scale>
          <a:sx n="115" d="100"/>
          <a:sy n="115" d="100"/>
        </p:scale>
        <p:origin x="144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52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2392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7843E-5846-634D-BE82-29DB6492E927}" type="datetimeFigureOut">
              <a:rPr lang="en-US" smtClean="0"/>
              <a:t>1/18/19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D29B5-A7BA-884E-BD13-B6F37FBFF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48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</a:t>
            </a:r>
            <a:r>
              <a:rPr lang="en-US" baseline="0" dirty="0"/>
              <a:t> on the last sentence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D29B5-A7BA-884E-BD13-B6F37FBFF9E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8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3"/>
            <a:ext cx="9143999" cy="705554"/>
          </a:xfrm>
          <a:solidFill>
            <a:srgbClr val="1F497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931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b of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3050519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0" y="1"/>
            <a:ext cx="9144000" cy="855765"/>
          </a:xfrm>
          <a:prstGeom prst="rect">
            <a:avLst/>
          </a:prstGeom>
        </p:spPr>
        <p:txBody>
          <a:bodyPr anchor="ctr"/>
          <a:lstStyle>
            <a:lvl1pPr algn="ctr"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133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538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5" y="2"/>
            <a:ext cx="9143999" cy="836613"/>
          </a:xfrm>
          <a:prstGeom prst="rect">
            <a:avLst/>
          </a:prstGeom>
          <a:solidFill>
            <a:srgbClr val="1F497D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386263" y="6581776"/>
            <a:ext cx="377016" cy="27699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2B45342-D41F-3246-BC88-9305F376649F}" type="slidenum">
              <a:rPr lang="en-US" sz="1200" smtClean="0">
                <a:solidFill>
                  <a:srgbClr val="FFFFFF"/>
                </a:solidFill>
              </a:rPr>
              <a:pPr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F497D"/>
          </a:solidFill>
          <a:ln>
            <a:solidFill>
              <a:srgbClr val="4D72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8725065" y="6486536"/>
            <a:ext cx="367383" cy="2461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F46901F-252C-D946-B4FD-40072B8BE34D}" type="slidenum">
              <a:rPr lang="en-US" sz="1000" smtClean="0">
                <a:solidFill>
                  <a:srgbClr val="FFFFFF"/>
                </a:solidFill>
                <a:latin typeface="Helvetica Light"/>
              </a:rPr>
              <a:pPr algn="ctr"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Helvetica Ligh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626313" y="6448430"/>
            <a:ext cx="0" cy="36671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718814" y="6453203"/>
            <a:ext cx="3785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latin typeface="Helvetica Light"/>
                <a:cs typeface="Calibri"/>
              </a:rPr>
              <a:t>Lee Bernstein			        WANDA 2019</a:t>
            </a:r>
          </a:p>
        </p:txBody>
      </p:sp>
      <p:pic>
        <p:nvPicPr>
          <p:cNvPr id="17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t="8601" r="7967" b="18398"/>
          <a:stretch>
            <a:fillRect/>
          </a:stretch>
        </p:blipFill>
        <p:spPr bwMode="auto">
          <a:xfrm>
            <a:off x="69852" y="6430441"/>
            <a:ext cx="534304" cy="39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10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0" i="0">
          <a:solidFill>
            <a:schemeClr val="bg1"/>
          </a:solidFill>
          <a:latin typeface="Helvetica Light"/>
          <a:ea typeface="+mj-ea"/>
          <a:cs typeface="Helvetica Ligh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082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6pPr>
      <a:lvl7pPr marL="914165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7pPr>
      <a:lvl8pPr marL="1371250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8pPr>
      <a:lvl9pPr marL="1828332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813" indent="-342813" algn="l" rtl="0" eaLnBrk="0" fontAlgn="base" hangingPunct="0">
        <a:spcBef>
          <a:spcPts val="900"/>
        </a:spcBef>
        <a:spcAft>
          <a:spcPct val="0"/>
        </a:spcAft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288850" indent="-226954" algn="l" rtl="0" eaLnBrk="0" fontAlgn="base" hangingPunct="0">
        <a:spcBef>
          <a:spcPts val="500"/>
        </a:spcBef>
        <a:spcAft>
          <a:spcPct val="0"/>
        </a:spcAft>
        <a:buSzPct val="85000"/>
        <a:buChar char="–"/>
        <a:defRPr sz="2400">
          <a:solidFill>
            <a:srgbClr val="003366"/>
          </a:solidFill>
          <a:latin typeface="+mn-lt"/>
          <a:ea typeface="+mn-ea"/>
          <a:cs typeface="ＭＳ Ｐゴシック"/>
        </a:defRPr>
      </a:lvl2pPr>
      <a:lvl3pPr marL="572941" indent="-117445" algn="l" rtl="0" eaLnBrk="0" fontAlgn="base" hangingPunct="0">
        <a:spcBef>
          <a:spcPts val="400"/>
        </a:spcBef>
        <a:spcAft>
          <a:spcPct val="0"/>
        </a:spcAft>
        <a:buSzPct val="75000"/>
        <a:buFont typeface="Lucida Grande"/>
        <a:buChar char="–"/>
        <a:defRPr sz="2400">
          <a:solidFill>
            <a:srgbClr val="003366"/>
          </a:solidFill>
          <a:latin typeface="+mn-lt"/>
          <a:ea typeface="+mn-ea"/>
          <a:cs typeface="ＭＳ Ｐゴシック"/>
        </a:defRPr>
      </a:lvl3pPr>
      <a:lvl4pPr marL="909404" indent="-226954" algn="l" rtl="0" eaLnBrk="0" fontAlgn="base" hangingPunct="0">
        <a:spcBef>
          <a:spcPct val="20000"/>
        </a:spcBef>
        <a:spcAft>
          <a:spcPct val="0"/>
        </a:spcAft>
        <a:buSzPct val="75000"/>
        <a:buFont typeface="Lucida Grande"/>
        <a:buChar char="–"/>
        <a:defRPr sz="2400">
          <a:solidFill>
            <a:srgbClr val="003366"/>
          </a:solidFill>
          <a:latin typeface="+mn-lt"/>
          <a:ea typeface="+mn-ea"/>
          <a:cs typeface="ＭＳ Ｐゴシック"/>
        </a:defRPr>
      </a:lvl4pPr>
      <a:lvl5pPr marL="1145880" indent="-236478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  <a:ea typeface="+mn-ea"/>
          <a:cs typeface="ＭＳ Ｐゴシック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466" y="1"/>
            <a:ext cx="8490533" cy="304525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WANDA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Goals and Meeting Structure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46" y="5560997"/>
            <a:ext cx="1210542" cy="73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98339" y="542476"/>
            <a:ext cx="0" cy="2108257"/>
          </a:xfrm>
          <a:prstGeom prst="line">
            <a:avLst/>
          </a:prstGeom>
          <a:ln w="28575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3466" y="542476"/>
            <a:ext cx="0" cy="2108257"/>
          </a:xfrm>
          <a:prstGeom prst="line">
            <a:avLst/>
          </a:prstGeom>
          <a:ln w="28575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430" y="3261710"/>
            <a:ext cx="69539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ea typeface="Helvetica" charset="0"/>
                <a:cs typeface="Helvetica" charset="0"/>
              </a:rPr>
              <a:t>Lee Bernstein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ea typeface="Helvetica" charset="0"/>
              <a:cs typeface="Helvetica" charset="0"/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ea typeface="Helvetica" charset="0"/>
                <a:cs typeface="Helvetica" charset="0"/>
              </a:rPr>
              <a:t>Nuclear Science Division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ea typeface="Helvetica" charset="0"/>
                <a:cs typeface="Helvetica" charset="0"/>
              </a:rPr>
              <a:t>Lawrence Berkeley National Laboratory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ea typeface="Helvetica" charset="0"/>
              <a:cs typeface="Helvetica" charset="0"/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ea typeface="Helvetica" charset="0"/>
                <a:cs typeface="Helvetica" charset="0"/>
              </a:rPr>
              <a:t>Department of Nuclear Engineering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ea typeface="Helvetica" charset="0"/>
                <a:cs typeface="Helvetica" charset="0"/>
              </a:rPr>
              <a:t>University of California - Berkeley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817" y="5577086"/>
            <a:ext cx="772065" cy="772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E16A77-2456-9B45-BC3D-CEC940B4CE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08"/>
          <a:stretch/>
        </p:blipFill>
        <p:spPr>
          <a:xfrm>
            <a:off x="5504363" y="3475730"/>
            <a:ext cx="2179513" cy="2755395"/>
          </a:xfrm>
          <a:prstGeom prst="rect">
            <a:avLst/>
          </a:prstGeom>
        </p:spPr>
      </p:pic>
      <p:pic>
        <p:nvPicPr>
          <p:cNvPr id="13" name="Picture 12" descr="A close up of food&#13;&#10;&#13;&#10;Description automatically generated">
            <a:extLst>
              <a:ext uri="{FF2B5EF4-FFF2-40B4-BE49-F238E27FC236}">
                <a16:creationId xmlns:a16="http://schemas.microsoft.com/office/drawing/2014/main" id="{B6BC46C8-5913-544D-8085-D7351AFA7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324" y="3121507"/>
            <a:ext cx="4233589" cy="32050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CE3B91-27F9-0D42-BA38-D64CC78A1056}"/>
              </a:ext>
            </a:extLst>
          </p:cNvPr>
          <p:cNvSpPr/>
          <p:nvPr/>
        </p:nvSpPr>
        <p:spPr bwMode="auto">
          <a:xfrm>
            <a:off x="4572000" y="3092692"/>
            <a:ext cx="4233589" cy="32050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502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Thanks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DFA92-06CF-C04D-97B1-B6814534466D}"/>
              </a:ext>
            </a:extLst>
          </p:cNvPr>
          <p:cNvSpPr txBox="1"/>
          <p:nvPr/>
        </p:nvSpPr>
        <p:spPr>
          <a:xfrm>
            <a:off x="464949" y="891536"/>
            <a:ext cx="79351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>
                <a:latin typeface="Helvetica Light"/>
                <a:cs typeface="Helvetica Light"/>
              </a:rPr>
              <a:t>My hard-working co-organizers: </a:t>
            </a:r>
          </a:p>
          <a:p>
            <a:pPr algn="ctr"/>
            <a:r>
              <a:rPr lang="en-US" sz="3200" b="1" i="1" dirty="0">
                <a:latin typeface="Helvetica Light"/>
                <a:cs typeface="Helvetica Light"/>
              </a:rPr>
              <a:t>Catherine Romano and Fredrik Tovesson</a:t>
            </a:r>
            <a:r>
              <a:rPr lang="en-US" sz="3200" b="1" dirty="0">
                <a:latin typeface="Helvetica Light"/>
                <a:cs typeface="Helvetica Light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>
                <a:latin typeface="Helvetica Light"/>
                <a:cs typeface="Helvetica Light"/>
              </a:rPr>
              <a:t>Our terrific breakout session organizers!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>
                <a:latin typeface="Helvetica Light"/>
                <a:cs typeface="Helvetica Light"/>
              </a:rPr>
              <a:t>Program support &amp; speaker recruitment:</a:t>
            </a:r>
          </a:p>
          <a:p>
            <a:pPr algn="ctr"/>
            <a:r>
              <a:rPr lang="en-US" sz="3200" b="1" i="1" dirty="0">
                <a:latin typeface="Helvetica Light"/>
                <a:cs typeface="Helvetica Light"/>
              </a:rPr>
              <a:t>Tim Hallmann and Donny Hornback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>
                <a:latin typeface="Helvetica Light"/>
                <a:cs typeface="Helvetica Light"/>
              </a:rPr>
              <a:t>Our Host from GWU and the NSSC</a:t>
            </a:r>
          </a:p>
          <a:p>
            <a:pPr algn="ctr"/>
            <a:r>
              <a:rPr lang="en-US" sz="3200" b="1" i="1" dirty="0">
                <a:latin typeface="Helvetica Light"/>
                <a:cs typeface="Helvetica Light"/>
              </a:rPr>
              <a:t>Allison Macfarlane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>
                <a:latin typeface="Helvetica Light"/>
                <a:cs typeface="Helvetica Light"/>
              </a:rPr>
              <a:t>Administrative support: </a:t>
            </a:r>
          </a:p>
          <a:p>
            <a:pPr algn="ctr"/>
            <a:r>
              <a:rPr lang="en-US" sz="2400" b="1" i="1" dirty="0">
                <a:latin typeface="Helvetica Light"/>
                <a:cs typeface="Helvetica Light"/>
              </a:rPr>
              <a:t>Tom Gallant, Samantha D’Introno, Dorothy Kenlow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Light"/>
                <a:cs typeface="Helvetica Light"/>
              </a:rPr>
              <a:t>My wonderful post-doc and students:</a:t>
            </a:r>
          </a:p>
          <a:p>
            <a:pPr algn="ctr"/>
            <a:r>
              <a:rPr lang="en-US" sz="2400" b="1" i="1" dirty="0">
                <a:latin typeface="Helvetica Light"/>
                <a:cs typeface="Helvetica Light"/>
              </a:rPr>
              <a:t>Andrew Voyles, Amanda Lewis and Eric Matthews</a:t>
            </a:r>
          </a:p>
        </p:txBody>
      </p:sp>
    </p:spTree>
    <p:extLst>
      <p:ext uri="{BB962C8B-B14F-4D97-AF65-F5344CB8AC3E}">
        <p14:creationId xmlns:p14="http://schemas.microsoft.com/office/powerpoint/2010/main" val="427799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9EA25-F66E-194C-A488-3941EC5B3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nuclear science is rooted in application</a:t>
            </a:r>
          </a:p>
        </p:txBody>
      </p:sp>
      <p:pic>
        <p:nvPicPr>
          <p:cNvPr id="7" name="Picture 6" descr="A close up of text on a black surface&#13;&#10;&#13;&#10;Description automatically generated">
            <a:extLst>
              <a:ext uri="{FF2B5EF4-FFF2-40B4-BE49-F238E27FC236}">
                <a16:creationId xmlns:a16="http://schemas.microsoft.com/office/drawing/2014/main" id="{A5EC759F-7B3C-6B48-B015-021AADE78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39" y="836616"/>
            <a:ext cx="3695761" cy="319154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840EF8-0669-F547-AECD-7DB39AE4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7" y="836614"/>
            <a:ext cx="5089647" cy="31915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Helvetica" pitchFamily="2" charset="0"/>
                <a:cs typeface="Times New Roman" panose="02020603050405020304" pitchFamily="18" charset="0"/>
              </a:rPr>
              <a:t>As Tim stated, 80 years ago Bohr ushered in the “Atomic Age” here at GWU, linking application to basic science.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Helvetica" pitchFamily="2" charset="0"/>
                <a:cs typeface="Times New Roman" panose="02020603050405020304" pitchFamily="18" charset="0"/>
              </a:rPr>
              <a:t>Nuclear scientists have continued to have curiosity drive their work while the applications have grown into their own fields.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Helvetica" pitchFamily="2" charset="0"/>
                <a:cs typeface="Times New Roman" panose="02020603050405020304" pitchFamily="18" charset="0"/>
              </a:rPr>
              <a:t>At WANDA we’ll bring these spheres together through the lens of nuclear data</a:t>
            </a:r>
          </a:p>
          <a:p>
            <a:pPr marL="0" indent="0" algn="r"/>
            <a:r>
              <a:rPr lang="en-US" sz="1800" dirty="0">
                <a:solidFill>
                  <a:schemeClr val="tx1"/>
                </a:solidFill>
                <a:latin typeface="Helvetica" pitchFamily="2" charset="0"/>
                <a:cs typeface="Times New Roman" panose="02020603050405020304" pitchFamily="18" charset="0"/>
              </a:rPr>
              <a:t>…P.S.  We’ll celebrate on Friday (with cake!)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DAD4EE-114E-6E47-BF4E-0E31524CBF3F}"/>
              </a:ext>
            </a:extLst>
          </p:cNvPr>
          <p:cNvGrpSpPr/>
          <p:nvPr/>
        </p:nvGrpSpPr>
        <p:grpSpPr>
          <a:xfrm>
            <a:off x="438150" y="4028157"/>
            <a:ext cx="8267701" cy="2383854"/>
            <a:chOff x="876299" y="4028157"/>
            <a:chExt cx="8267701" cy="2383854"/>
          </a:xfrm>
        </p:grpSpPr>
        <p:pic>
          <p:nvPicPr>
            <p:cNvPr id="5" name="Picture 4" descr="A group of people standing in front of a crowd posing for the camera&#13;&#10;&#13;&#10;Description automatically generated">
              <a:extLst>
                <a:ext uri="{FF2B5EF4-FFF2-40B4-BE49-F238E27FC236}">
                  <a16:creationId xmlns:a16="http://schemas.microsoft.com/office/drawing/2014/main" id="{8BD80DD2-A755-3B47-90D4-A55CADBDA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6300" y="4028157"/>
              <a:ext cx="8267700" cy="238385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169962-D932-E343-96A8-7A57526735F4}"/>
                </a:ext>
              </a:extLst>
            </p:cNvPr>
            <p:cNvSpPr/>
            <p:nvPr/>
          </p:nvSpPr>
          <p:spPr>
            <a:xfrm>
              <a:off x="876299" y="6104234"/>
              <a:ext cx="8267699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1939: Fifth Washington Conference on Theoretical Physics: Low Temperature Physics and Superconductivity</a:t>
              </a:r>
              <a:endParaRPr lang="en-US" sz="1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31F6DF4-FC0C-CB4C-A948-666CE6D90FB2}"/>
              </a:ext>
            </a:extLst>
          </p:cNvPr>
          <p:cNvSpPr txBox="1"/>
          <p:nvPr/>
        </p:nvSpPr>
        <p:spPr>
          <a:xfrm>
            <a:off x="6311152" y="6519374"/>
            <a:ext cx="256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Tim Hallman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AECC84-13E7-6E4A-A754-E5B986309E43}"/>
              </a:ext>
            </a:extLst>
          </p:cNvPr>
          <p:cNvSpPr/>
          <p:nvPr/>
        </p:nvSpPr>
        <p:spPr bwMode="auto">
          <a:xfrm>
            <a:off x="358582" y="3418535"/>
            <a:ext cx="5089646" cy="4064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915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1"/>
            <a:ext cx="9143999" cy="948143"/>
          </a:xfrm>
        </p:spPr>
        <p:txBody>
          <a:bodyPr/>
          <a:lstStyle/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The main goal of WANDA is to bring you all together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263467" y="948143"/>
            <a:ext cx="3130658" cy="3127911"/>
          </a:xfrm>
          <a:prstGeom prst="ellipse">
            <a:avLst/>
          </a:prstGeom>
          <a:solidFill>
            <a:srgbClr val="4F81BD">
              <a:alpha val="25098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latin typeface="Arial" charset="0"/>
                <a:ea typeface="ＭＳ Ｐゴシック" charset="-128"/>
                <a:cs typeface="ＭＳ Ｐゴシック" charset="-128"/>
              </a:rPr>
              <a:t>Producers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(Experiment)</a:t>
            </a:r>
            <a:endParaRPr kumimoji="0" lang="en-US" sz="2000" b="1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D5DA7A8-8EA4-EC4D-B2C9-F4F11EC5CEBC}"/>
              </a:ext>
            </a:extLst>
          </p:cNvPr>
          <p:cNvSpPr/>
          <p:nvPr/>
        </p:nvSpPr>
        <p:spPr bwMode="auto">
          <a:xfrm>
            <a:off x="5893812" y="948142"/>
            <a:ext cx="3130658" cy="3127911"/>
          </a:xfrm>
          <a:prstGeom prst="ellipse">
            <a:avLst/>
          </a:prstGeom>
          <a:solidFill>
            <a:srgbClr val="4F81BD">
              <a:alpha val="2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Arial" charset="0"/>
                <a:ea typeface="ＭＳ Ｐゴシック" charset="-128"/>
                <a:cs typeface="ＭＳ Ｐゴシック" charset="-128"/>
              </a:rPr>
              <a:t>Users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-128"/>
                <a:cs typeface="ＭＳ Ｐゴシック" charset="-128"/>
              </a:rPr>
              <a:t>(Applications)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1CA81DD-0722-7D4A-A6AD-B1B3B921F005}"/>
              </a:ext>
            </a:extLst>
          </p:cNvPr>
          <p:cNvSpPr/>
          <p:nvPr/>
        </p:nvSpPr>
        <p:spPr bwMode="auto">
          <a:xfrm>
            <a:off x="3078639" y="3251001"/>
            <a:ext cx="3130659" cy="3127911"/>
          </a:xfrm>
          <a:prstGeom prst="ellipse">
            <a:avLst/>
          </a:prstGeom>
          <a:solidFill>
            <a:srgbClr val="4F81BD">
              <a:alpha val="2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b="1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Arial" charset="0"/>
                <a:ea typeface="ＭＳ Ｐゴシック" charset="-128"/>
                <a:cs typeface="ＭＳ Ｐゴシック" charset="-128"/>
              </a:rPr>
              <a:t>Evaluation/Processing</a:t>
            </a:r>
            <a:endParaRPr kumimoji="0" lang="en-US" sz="2800" b="1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DE925-F074-D340-8B53-939072581465}"/>
              </a:ext>
            </a:extLst>
          </p:cNvPr>
          <p:cNvSpPr txBox="1"/>
          <p:nvPr/>
        </p:nvSpPr>
        <p:spPr>
          <a:xfrm>
            <a:off x="175604" y="5783691"/>
            <a:ext cx="879279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roadmap will help the Program Managers in their important work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A98AAC-462A-5E44-B8BB-C4373A66B411}"/>
              </a:ext>
            </a:extLst>
          </p:cNvPr>
          <p:cNvSpPr/>
          <p:nvPr/>
        </p:nvSpPr>
        <p:spPr bwMode="auto">
          <a:xfrm>
            <a:off x="2197057" y="932723"/>
            <a:ext cx="4790258" cy="4778968"/>
          </a:xfrm>
          <a:prstGeom prst="ellipse">
            <a:avLst/>
          </a:prstGeom>
          <a:solidFill>
            <a:srgbClr val="FF0000">
              <a:alpha val="2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Program</a:t>
            </a:r>
            <a:endParaRPr lang="en-US" sz="5400" b="1" i="1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5400" b="1" i="1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Managers</a:t>
            </a:r>
          </a:p>
        </p:txBody>
      </p:sp>
    </p:spTree>
    <p:extLst>
      <p:ext uri="{BB962C8B-B14F-4D97-AF65-F5344CB8AC3E}">
        <p14:creationId xmlns:p14="http://schemas.microsoft.com/office/powerpoint/2010/main" val="241085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347 0.08797 " pathEditMode="relative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406 0.08797 " pathEditMode="relative" ptsTypes="AA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2.5E-6 -0.1076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28" grpId="1" animBg="1"/>
      <p:bldP spid="29" grpId="0" animBg="1"/>
      <p:bldP spid="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Day 1 - Plenary talks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949" y="797510"/>
            <a:ext cx="79351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latin typeface="Helvetica Light"/>
                <a:cs typeface="Helvetica Light"/>
              </a:rPr>
              <a:t>Learn about the Program Missions from the people who manage them: 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>
                <a:latin typeface="Helvetica Light"/>
                <a:cs typeface="Helvetica Light"/>
              </a:rPr>
              <a:t>Nuclear Physics, Nuclear Energy, Isotope Production, Nonproliferation, Stewardship, AFTAC, DTRA, Criticality Safety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Helvetica Light"/>
                <a:cs typeface="Helvetica Light"/>
              </a:rPr>
              <a:t>Hear about International Efforts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Helvetica Light"/>
                <a:cs typeface="Helvetica Light"/>
              </a:rPr>
              <a:t>“How the sausage is made” - the Nuclear Data Pipeline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Helvetica Light"/>
                <a:cs typeface="Helvetica Light"/>
              </a:rPr>
              <a:t>Review New Initiatives from the last two FOAs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>
                <a:latin typeface="Helvetica Light"/>
                <a:cs typeface="Helvetica Light"/>
              </a:rPr>
              <a:t>Rapid talks from project PIs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>
                <a:latin typeface="Helvetica Light"/>
                <a:cs typeface="Helvetica Light"/>
              </a:rPr>
              <a:t>Three are &lt;1 year old.  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>
                <a:latin typeface="Helvetica Light"/>
                <a:cs typeface="Helvetica Light"/>
              </a:rPr>
              <a:t>Eleven have just started.</a:t>
            </a:r>
          </a:p>
        </p:txBody>
      </p:sp>
    </p:spTree>
    <p:extLst>
      <p:ext uri="{BB962C8B-B14F-4D97-AF65-F5344CB8AC3E}">
        <p14:creationId xmlns:p14="http://schemas.microsoft.com/office/powerpoint/2010/main" val="3886131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extLst>
              <a:ext uri="{FF2B5EF4-FFF2-40B4-BE49-F238E27FC236}">
                <a16:creationId xmlns:a16="http://schemas.microsoft.com/office/drawing/2014/main" id="{F55E96CE-BE38-FC49-8977-85D32C2375AB}"/>
              </a:ext>
            </a:extLst>
          </p:cNvPr>
          <p:cNvSpPr/>
          <p:nvPr/>
        </p:nvSpPr>
        <p:spPr bwMode="auto">
          <a:xfrm>
            <a:off x="242887" y="702146"/>
            <a:ext cx="8872537" cy="3663655"/>
          </a:xfrm>
          <a:prstGeom prst="rightArrow">
            <a:avLst>
              <a:gd name="adj1" fmla="val 88218"/>
              <a:gd name="adj2" fmla="val 27381"/>
            </a:avLst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2245CE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Day 2 &amp; Day 3 Morning – Topical Breakout Sessions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3212" y="4362389"/>
            <a:ext cx="8477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latin typeface="Helvetica Light"/>
                <a:cs typeface="Helvetica Light"/>
              </a:rPr>
              <a:t>The session leads have been given total freedom to define their topics, but we need your input!!!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Helvetica Light"/>
                <a:cs typeface="Helvetica Light"/>
              </a:rPr>
              <a:t>Notes will be taken by our friendly Rapporteurs </a:t>
            </a:r>
            <a:r>
              <a:rPr lang="en-US" sz="2800" dirty="0">
                <a:latin typeface="Helvetica Light"/>
                <a:cs typeface="Helvetica Light"/>
                <a:sym typeface="Wingdings" pitchFamily="2" charset="2"/>
              </a:rPr>
              <a:t></a:t>
            </a:r>
            <a:endParaRPr lang="en-US" sz="2800" dirty="0">
              <a:latin typeface="Helvetica Light"/>
              <a:cs typeface="Helvetica Light"/>
            </a:endParaRPr>
          </a:p>
          <a:p>
            <a:pPr algn="ctr"/>
            <a:endParaRPr lang="en-US" sz="800" b="1" i="1" dirty="0">
              <a:latin typeface="Helvetica Light"/>
              <a:cs typeface="Helvetica Light"/>
            </a:endParaRPr>
          </a:p>
          <a:p>
            <a:pPr algn="ctr"/>
            <a:r>
              <a:rPr lang="en-US" sz="3200" b="1" i="1" dirty="0">
                <a:latin typeface="Helvetica Light"/>
                <a:cs typeface="Helvetica Light"/>
              </a:rPr>
              <a:t>The final product is a written document </a:t>
            </a:r>
          </a:p>
          <a:p>
            <a:pPr marL="800100" lvl="1" indent="-342900">
              <a:buFont typeface="Arial"/>
              <a:buChar char="•"/>
            </a:pPr>
            <a:endParaRPr lang="en-US" sz="2800" dirty="0">
              <a:latin typeface="Helvetica Light"/>
              <a:cs typeface="Helvetica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83699-E1EA-EC43-A685-1D59E9C68580}"/>
              </a:ext>
            </a:extLst>
          </p:cNvPr>
          <p:cNvSpPr txBox="1"/>
          <p:nvPr/>
        </p:nvSpPr>
        <p:spPr>
          <a:xfrm>
            <a:off x="333213" y="979700"/>
            <a:ext cx="25031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Needs not yet prioritized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Goal: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 set of prioritized needs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800C1-0887-C94A-8115-388CC537604D}"/>
              </a:ext>
            </a:extLst>
          </p:cNvPr>
          <p:cNvSpPr txBox="1"/>
          <p:nvPr/>
        </p:nvSpPr>
        <p:spPr>
          <a:xfrm>
            <a:off x="6061520" y="979700"/>
            <a:ext cx="256352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Well-defined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Needs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Goal: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 ”Roadmap”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to address the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needs</a:t>
            </a:r>
          </a:p>
        </p:txBody>
      </p:sp>
    </p:spTree>
    <p:extLst>
      <p:ext uri="{BB962C8B-B14F-4D97-AF65-F5344CB8AC3E}">
        <p14:creationId xmlns:p14="http://schemas.microsoft.com/office/powerpoint/2010/main" val="145676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Let’s meet the important people…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DFA92-06CF-C04D-97B1-B6814534466D}"/>
              </a:ext>
            </a:extLst>
          </p:cNvPr>
          <p:cNvSpPr txBox="1"/>
          <p:nvPr/>
        </p:nvSpPr>
        <p:spPr>
          <a:xfrm>
            <a:off x="123371" y="769057"/>
            <a:ext cx="889725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Helvetica Light"/>
                <a:cs typeface="Helvetica Light"/>
              </a:rPr>
              <a:t>Session 1A: Nuclear Energy (Lindner) –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  <a:cs typeface="Helvetica Light"/>
              </a:rPr>
              <a:t>Brad Rearden (ORNL)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 Light"/>
                <a:cs typeface="Helvetica Light"/>
              </a:rPr>
              <a:t>Rapporteur – Eric Matthews (UC - Berkeley)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Helvetica Light"/>
                <a:cs typeface="Helvetica Light"/>
              </a:rPr>
              <a:t>Session 1B: Isotope Production (State) –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  <a:cs typeface="Helvetica Light"/>
              </a:rPr>
              <a:t>Etienne Vermeulen (LANL</a:t>
            </a:r>
            <a:r>
              <a:rPr lang="en-US" sz="2000" u="sng" dirty="0">
                <a:latin typeface="Helvetica Light"/>
                <a:cs typeface="Helvetica Light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 Light"/>
                <a:cs typeface="Helvetica Light"/>
              </a:rPr>
              <a:t>Rapporteur – Andrew Voyles (UC – Berkeley)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Helvetica Light"/>
                <a:cs typeface="Helvetica Light"/>
              </a:rPr>
              <a:t>Session 2A: Materials Damage (State) –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  <a:cs typeface="Helvetica Light"/>
              </a:rPr>
              <a:t>Catherine Romano (ORNL)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 Light"/>
                <a:cs typeface="Helvetica Light"/>
              </a:rPr>
              <a:t>Rapporteur – Amanda Lewis (UC – Berkeley)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Helvetica Light"/>
                <a:cs typeface="Helvetica Light"/>
              </a:rPr>
              <a:t>Session 2B: Safeguards (Lindner) –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  <a:cs typeface="Helvetica Light"/>
              </a:rPr>
              <a:t>Chris Pickett (ORNL)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 Light"/>
                <a:cs typeface="Helvetica Light"/>
              </a:rPr>
              <a:t>Rapporteur – Eric Matthews (UC – Berkeley)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Helvetica Light"/>
                <a:cs typeface="Helvetica Light"/>
              </a:rPr>
              <a:t>Session 3A: (n,x) Reactions (City View) –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  <a:cs typeface="Helvetica Light"/>
              </a:rPr>
              <a:t>Robert Casperson (LLNL) and Matt Devlin (LANL)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 Light"/>
                <a:cs typeface="Helvetica Light"/>
              </a:rPr>
              <a:t>Rapporteur – Amanda Lewis (UC – Berkeley)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Helvetica Light"/>
                <a:cs typeface="Helvetica Light"/>
              </a:rPr>
              <a:t>Session 3B: Atomic/XRF Data (State) –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/>
                <a:cs typeface="Helvetica Light"/>
              </a:rPr>
              <a:t>Dave Brown (BNL/NNDC) and Marie-Anne Descalle (LLNL)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 Light"/>
                <a:cs typeface="Helvetica Light"/>
              </a:rPr>
              <a:t>Rapporteur – Andrew Voyles (UC – Berkeley)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C487EF-5618-0B44-90F8-73988D6B696B}"/>
              </a:ext>
            </a:extLst>
          </p:cNvPr>
          <p:cNvSpPr txBox="1"/>
          <p:nvPr/>
        </p:nvSpPr>
        <p:spPr>
          <a:xfrm>
            <a:off x="1404819" y="5921610"/>
            <a:ext cx="6334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Administrative Support – Tom Gallant (LBNL)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B4610E-DBE3-8947-B53A-D8469CB7845A}"/>
              </a:ext>
            </a:extLst>
          </p:cNvPr>
          <p:cNvSpPr txBox="1"/>
          <p:nvPr/>
        </p:nvSpPr>
        <p:spPr>
          <a:xfrm>
            <a:off x="5600680" y="1071562"/>
            <a:ext cx="3271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Helvetica" pitchFamily="2" charset="0"/>
              </a:rPr>
              <a:t>Let’s have everyone stand one after another so you can associate a name with face!</a:t>
            </a:r>
          </a:p>
        </p:txBody>
      </p:sp>
    </p:spTree>
    <p:extLst>
      <p:ext uri="{BB962C8B-B14F-4D97-AF65-F5344CB8AC3E}">
        <p14:creationId xmlns:p14="http://schemas.microsoft.com/office/powerpoint/2010/main" val="425039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Day 3 Afternoon Wrap-up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949" y="705557"/>
            <a:ext cx="79351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>
                <a:latin typeface="Helvetica Light"/>
                <a:cs typeface="Helvetica Light"/>
              </a:rPr>
              <a:t>Presentations by the Session Leaders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dirty="0">
                <a:latin typeface="Helvetica Light"/>
                <a:cs typeface="Helvetica Light"/>
              </a:rPr>
              <a:t>This is your chance to catch up on the sessions you missed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>
                <a:latin typeface="Helvetica Light"/>
                <a:cs typeface="Helvetica Light"/>
              </a:rPr>
              <a:t>Panel Discussion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dirty="0">
                <a:latin typeface="Helvetica Light"/>
                <a:cs typeface="Helvetica Light"/>
              </a:rPr>
              <a:t>Q&amp;A from all attendees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>
                <a:latin typeface="Helvetica Light"/>
                <a:cs typeface="Helvetica Light"/>
              </a:rPr>
              <a:t>Collection of ideas for future workshops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>
                <a:latin typeface="Helvetica Light"/>
                <a:cs typeface="Helvetica Light"/>
              </a:rPr>
              <a:t>Wrap-up and Closeout (plus a special session)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52FFC9-8C6B-F544-B941-56C8CA8927AA}"/>
              </a:ext>
            </a:extLst>
          </p:cNvPr>
          <p:cNvSpPr txBox="1"/>
          <p:nvPr/>
        </p:nvSpPr>
        <p:spPr>
          <a:xfrm>
            <a:off x="464949" y="5098087"/>
            <a:ext cx="7935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>
                <a:latin typeface="Helvetica Light"/>
                <a:cs typeface="Helvetica Light"/>
              </a:rPr>
              <a:t>By-invitation-only classified session being organized by Fredrik Tovesson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67AF3D-4601-1B42-95E4-FA17AD739EF9}"/>
              </a:ext>
            </a:extLst>
          </p:cNvPr>
          <p:cNvSpPr txBox="1"/>
          <p:nvPr/>
        </p:nvSpPr>
        <p:spPr>
          <a:xfrm>
            <a:off x="604434" y="4355555"/>
            <a:ext cx="7935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Helvetica Light"/>
                <a:cs typeface="Helvetica Light"/>
              </a:rPr>
              <a:t>Friday, January 25</a:t>
            </a:r>
          </a:p>
        </p:txBody>
      </p:sp>
    </p:spTree>
    <p:extLst>
      <p:ext uri="{BB962C8B-B14F-4D97-AF65-F5344CB8AC3E}">
        <p14:creationId xmlns:p14="http://schemas.microsoft.com/office/powerpoint/2010/main" val="326020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Meeting Rooms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606" y="1056555"/>
            <a:ext cx="30189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 Light"/>
                <a:cs typeface="Helvetica Light"/>
              </a:rPr>
              <a:t>City View: </a:t>
            </a:r>
          </a:p>
          <a:p>
            <a:pPr algn="ctr"/>
            <a:r>
              <a:rPr lang="en-US" sz="2400" dirty="0">
                <a:latin typeface="Helvetica Light"/>
                <a:cs typeface="Helvetica Light"/>
              </a:rPr>
              <a:t>Day 1 All</a:t>
            </a:r>
          </a:p>
          <a:p>
            <a:pPr algn="ctr"/>
            <a:r>
              <a:rPr lang="en-US" sz="2400" dirty="0">
                <a:latin typeface="Helvetica Light"/>
                <a:cs typeface="Helvetica Light"/>
              </a:rPr>
              <a:t>Day 3 (n,x) reactions &amp; closeout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BA4CF-BA71-5244-9B02-69636E2E5B85}"/>
              </a:ext>
            </a:extLst>
          </p:cNvPr>
          <p:cNvSpPr txBox="1"/>
          <p:nvPr/>
        </p:nvSpPr>
        <p:spPr>
          <a:xfrm>
            <a:off x="255826" y="3703897"/>
            <a:ext cx="27405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 Light"/>
                <a:cs typeface="Helvetica Light"/>
              </a:rPr>
              <a:t>State: </a:t>
            </a:r>
          </a:p>
          <a:p>
            <a:pPr algn="ctr"/>
            <a:r>
              <a:rPr lang="en-US" sz="2400" dirty="0">
                <a:latin typeface="Helvetica Light"/>
                <a:cs typeface="Helvetica Light"/>
              </a:rPr>
              <a:t>Day 2 Isotopes &amp; Materials Damage</a:t>
            </a:r>
          </a:p>
          <a:p>
            <a:pPr algn="ctr"/>
            <a:r>
              <a:rPr lang="en-US" sz="2400" dirty="0">
                <a:latin typeface="Helvetica Light"/>
                <a:cs typeface="Helvetica Light"/>
              </a:rPr>
              <a:t>Day 3 Atomic/XRF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0C86AA-219C-9940-965F-A33C49996DCA}"/>
              </a:ext>
            </a:extLst>
          </p:cNvPr>
          <p:cNvSpPr txBox="1"/>
          <p:nvPr/>
        </p:nvSpPr>
        <p:spPr>
          <a:xfrm>
            <a:off x="116606" y="5724583"/>
            <a:ext cx="9027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Light"/>
                <a:cs typeface="Helvetica Light"/>
              </a:rPr>
              <a:t>Lindner Family Comm. (6</a:t>
            </a:r>
            <a:r>
              <a:rPr lang="en-US" sz="2400" baseline="30000" dirty="0">
                <a:latin typeface="Helvetica Light"/>
                <a:cs typeface="Helvetica Light"/>
              </a:rPr>
              <a:t>th</a:t>
            </a:r>
            <a:r>
              <a:rPr lang="en-US" sz="2400" dirty="0">
                <a:latin typeface="Helvetica Light"/>
                <a:cs typeface="Helvetica Light"/>
              </a:rPr>
              <a:t> floor): Day 2 NE &amp; Safeguards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4D54B9-705F-6741-B33E-BF3471137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28" b="20102"/>
          <a:stretch/>
        </p:blipFill>
        <p:spPr>
          <a:xfrm>
            <a:off x="3246688" y="798891"/>
            <a:ext cx="5669598" cy="2720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EA2D5C-1827-224E-AEDA-69B192C738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74" t="29778" r="33815" b="27111"/>
          <a:stretch/>
        </p:blipFill>
        <p:spPr>
          <a:xfrm>
            <a:off x="3410783" y="3519231"/>
            <a:ext cx="3082343" cy="210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8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Desired Outcome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DFA92-06CF-C04D-97B1-B6814534466D}"/>
              </a:ext>
            </a:extLst>
          </p:cNvPr>
          <p:cNvSpPr txBox="1"/>
          <p:nvPr/>
        </p:nvSpPr>
        <p:spPr>
          <a:xfrm>
            <a:off x="268515" y="862960"/>
            <a:ext cx="86069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>
                <a:latin typeface="Helvetica Light"/>
                <a:cs typeface="Helvetica Light"/>
              </a:rPr>
              <a:t>NDREW focused on developing a roadmap to address nuclear data needs for non-proliferation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Helvetica Light"/>
              <a:cs typeface="Helvetica Light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Helvetica Light"/>
                <a:cs typeface="Helvetica Light"/>
              </a:rPr>
              <a:t>WANDA will add energy, materials damage, isotopes, safeguards, atomic data and (n,x) reactions.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Helvetica Light"/>
              <a:cs typeface="Helvetica Light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Helvetica Light"/>
                <a:cs typeface="Helvetica Light"/>
              </a:rPr>
              <a:t>The development of these nuclear data roadmaps requires input from the broadest set of topic matter experts in experiment, modeling and evaluation without institutional or personal bias.</a:t>
            </a:r>
          </a:p>
          <a:p>
            <a:pPr marL="342900" indent="-342900">
              <a:buFont typeface="Arial"/>
              <a:buChar char="•"/>
            </a:pPr>
            <a:endParaRPr lang="en-US" sz="2800" dirty="0">
              <a:latin typeface="Helvetica Light"/>
              <a:cs typeface="Helvetica Light"/>
            </a:endParaRPr>
          </a:p>
          <a:p>
            <a:pPr marL="342900" indent="-342900">
              <a:buFont typeface="Arial"/>
              <a:buChar char="•"/>
            </a:pPr>
            <a:endParaRPr lang="en-US" sz="2800" dirty="0">
              <a:latin typeface="Helvetica Light"/>
              <a:cs typeface="Helvetica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295327-B580-DC40-AA41-0BA166FED96B}"/>
              </a:ext>
            </a:extLst>
          </p:cNvPr>
          <p:cNvSpPr/>
          <p:nvPr/>
        </p:nvSpPr>
        <p:spPr>
          <a:xfrm>
            <a:off x="953061" y="5562568"/>
            <a:ext cx="7237879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latin typeface="Helvetica Light"/>
                <a:cs typeface="Helvetica Light"/>
              </a:rPr>
              <a:t>We need your active participation!</a:t>
            </a:r>
          </a:p>
        </p:txBody>
      </p:sp>
    </p:spTree>
    <p:extLst>
      <p:ext uri="{BB962C8B-B14F-4D97-AF65-F5344CB8AC3E}">
        <p14:creationId xmlns:p14="http://schemas.microsoft.com/office/powerpoint/2010/main" val="388982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4_LBNL_Template_0324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82173</TotalTime>
  <Words>722</Words>
  <Application>Microsoft Macintosh PowerPoint</Application>
  <PresentationFormat>On-screen Show (4:3)</PresentationFormat>
  <Paragraphs>116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</vt:lpstr>
      <vt:lpstr>Helvetica Light</vt:lpstr>
      <vt:lpstr>Lucida Grande</vt:lpstr>
      <vt:lpstr>Times New Roman</vt:lpstr>
      <vt:lpstr>4_LBNL_Template_032411</vt:lpstr>
      <vt:lpstr>WANDA Goals and Meeting Structure</vt:lpstr>
      <vt:lpstr>Applied nuclear science is rooted in application</vt:lpstr>
      <vt:lpstr>The main goal of WANDA is to bring you all together</vt:lpstr>
      <vt:lpstr>Day 1 - Plenary talks</vt:lpstr>
      <vt:lpstr>Day 2 &amp; Day 3 Morning – Topical Breakout Sessions</vt:lpstr>
      <vt:lpstr>Let’s meet the important people…</vt:lpstr>
      <vt:lpstr>Day 3 Afternoon Wrap-up</vt:lpstr>
      <vt:lpstr>Meeting Rooms</vt:lpstr>
      <vt:lpstr>Desired Outcome</vt:lpstr>
      <vt:lpstr>Thanks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Paul Fallon</dc:creator>
  <cp:lastModifiedBy>Lee Bernstein</cp:lastModifiedBy>
  <cp:revision>363</cp:revision>
  <cp:lastPrinted>2016-10-25T18:14:31Z</cp:lastPrinted>
  <dcterms:created xsi:type="dcterms:W3CDTF">2016-09-27T17:58:19Z</dcterms:created>
  <dcterms:modified xsi:type="dcterms:W3CDTF">2019-01-22T05:27:58Z</dcterms:modified>
</cp:coreProperties>
</file>