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447" r:id="rId2"/>
    <p:sldId id="510" r:id="rId3"/>
    <p:sldId id="428" r:id="rId4"/>
    <p:sldId id="744" r:id="rId5"/>
    <p:sldId id="786" r:id="rId6"/>
    <p:sldId id="739" r:id="rId7"/>
    <p:sldId id="742" r:id="rId8"/>
    <p:sldId id="776" r:id="rId9"/>
    <p:sldId id="775" r:id="rId10"/>
    <p:sldId id="774" r:id="rId11"/>
    <p:sldId id="783" r:id="rId12"/>
    <p:sldId id="489" r:id="rId13"/>
    <p:sldId id="782" r:id="rId14"/>
    <p:sldId id="781" r:id="rId15"/>
    <p:sldId id="784" r:id="rId16"/>
    <p:sldId id="309" r:id="rId17"/>
    <p:sldId id="752" r:id="rId18"/>
    <p:sldId id="770" r:id="rId19"/>
  </p:sldIdLst>
  <p:sldSz cx="9144000" cy="6858000" type="screen4x3"/>
  <p:notesSz cx="9220200" cy="14706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0">
          <p15:clr>
            <a:srgbClr val="A4A3A4"/>
          </p15:clr>
        </p15:guide>
        <p15:guide id="2" orient="horz" pos="1010">
          <p15:clr>
            <a:srgbClr val="A4A3A4"/>
          </p15:clr>
        </p15:guide>
        <p15:guide id="3" orient="horz" pos="3630">
          <p15:clr>
            <a:srgbClr val="A4A3A4"/>
          </p15:clr>
        </p15:guide>
        <p15:guide id="4" orient="horz" pos="2309">
          <p15:clr>
            <a:srgbClr val="A4A3A4"/>
          </p15:clr>
        </p15:guide>
        <p15:guide id="5" pos="5471">
          <p15:clr>
            <a:srgbClr val="A4A3A4"/>
          </p15:clr>
        </p15:guide>
        <p15:guide id="6" pos="295">
          <p15:clr>
            <a:srgbClr val="A4A3A4"/>
          </p15:clr>
        </p15:guide>
        <p15:guide id="7">
          <p15:clr>
            <a:srgbClr val="A4A3A4"/>
          </p15:clr>
        </p15:guide>
        <p15:guide id="8" pos="2075">
          <p15:clr>
            <a:srgbClr val="A4A3A4"/>
          </p15:clr>
        </p15:guide>
        <p15:guide id="9" pos="3889">
          <p15:clr>
            <a:srgbClr val="A4A3A4"/>
          </p15:clr>
        </p15:guide>
        <p15:guide id="10" pos="3679">
          <p15:clr>
            <a:srgbClr val="A4A3A4"/>
          </p15:clr>
        </p15:guide>
        <p15:guide id="11" pos="2852">
          <p15:clr>
            <a:srgbClr val="A4A3A4"/>
          </p15:clr>
        </p15:guide>
        <p15:guide id="12" pos="18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632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03BE2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08" autoAdjust="0"/>
    <p:restoredTop sz="93068"/>
  </p:normalViewPr>
  <p:slideViewPr>
    <p:cSldViewPr snapToGrid="0" snapToObjects="1">
      <p:cViewPr>
        <p:scale>
          <a:sx n="112" d="100"/>
          <a:sy n="112" d="100"/>
        </p:scale>
        <p:origin x="1230" y="102"/>
      </p:cViewPr>
      <p:guideLst>
        <p:guide orient="horz" pos="2560"/>
        <p:guide orient="horz" pos="1010"/>
        <p:guide orient="horz" pos="3630"/>
        <p:guide orient="horz" pos="2309"/>
        <p:guide pos="5471"/>
        <p:guide pos="295"/>
        <p:guide/>
        <p:guide pos="2075"/>
        <p:guide pos="3889"/>
        <p:guide pos="3679"/>
        <p:guide pos="2852"/>
        <p:guide pos="187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2544" y="84"/>
      </p:cViewPr>
      <p:guideLst>
        <p:guide orient="horz" pos="4632"/>
        <p:guide pos="29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5420" cy="735330"/>
          </a:xfrm>
          <a:prstGeom prst="rect">
            <a:avLst/>
          </a:prstGeom>
        </p:spPr>
        <p:txBody>
          <a:bodyPr vert="horz" lIns="136721" tIns="68361" rIns="136721" bIns="68361" rtlCol="0"/>
          <a:lstStyle>
            <a:lvl1pPr algn="l">
              <a:defRPr sz="1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2646" y="0"/>
            <a:ext cx="3995420" cy="735330"/>
          </a:xfrm>
          <a:prstGeom prst="rect">
            <a:avLst/>
          </a:prstGeom>
        </p:spPr>
        <p:txBody>
          <a:bodyPr vert="horz" lIns="136721" tIns="68361" rIns="136721" bIns="68361" rtlCol="0"/>
          <a:lstStyle>
            <a:lvl1pPr algn="r">
              <a:defRPr sz="1800"/>
            </a:lvl1pPr>
          </a:lstStyle>
          <a:p>
            <a:fld id="{1B9D2C41-C2D0-FF45-8B99-3885B7F78EB1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3968718"/>
            <a:ext cx="3995420" cy="735330"/>
          </a:xfrm>
          <a:prstGeom prst="rect">
            <a:avLst/>
          </a:prstGeom>
        </p:spPr>
        <p:txBody>
          <a:bodyPr vert="horz" lIns="136721" tIns="68361" rIns="136721" bIns="68361" rtlCol="0" anchor="b"/>
          <a:lstStyle>
            <a:lvl1pPr algn="l">
              <a:defRPr sz="18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22646" y="13968718"/>
            <a:ext cx="3995420" cy="735330"/>
          </a:xfrm>
          <a:prstGeom prst="rect">
            <a:avLst/>
          </a:prstGeom>
        </p:spPr>
        <p:txBody>
          <a:bodyPr vert="horz" lIns="136721" tIns="68361" rIns="136721" bIns="68361" rtlCol="0" anchor="b"/>
          <a:lstStyle>
            <a:lvl1pPr algn="r">
              <a:defRPr sz="1800"/>
            </a:lvl1pPr>
          </a:lstStyle>
          <a:p>
            <a:fld id="{269AC406-2681-664E-BB07-370330405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5420" cy="735330"/>
          </a:xfrm>
          <a:prstGeom prst="rect">
            <a:avLst/>
          </a:prstGeom>
        </p:spPr>
        <p:txBody>
          <a:bodyPr vert="horz" lIns="136721" tIns="68361" rIns="136721" bIns="68361" rtlCol="0"/>
          <a:lstStyle>
            <a:lvl1pPr algn="l">
              <a:defRPr sz="1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22646" y="0"/>
            <a:ext cx="3995420" cy="735330"/>
          </a:xfrm>
          <a:prstGeom prst="rect">
            <a:avLst/>
          </a:prstGeom>
        </p:spPr>
        <p:txBody>
          <a:bodyPr vert="horz" lIns="136721" tIns="68361" rIns="136721" bIns="68361" rtlCol="0"/>
          <a:lstStyle>
            <a:lvl1pPr algn="r">
              <a:defRPr sz="1800"/>
            </a:lvl1pPr>
          </a:lstStyle>
          <a:p>
            <a:fld id="{CA948ED6-3360-EB40-9D40-476C2156E9E8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1103313"/>
            <a:ext cx="7353300" cy="5514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6721" tIns="68361" rIns="136721" bIns="6836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2020" y="6985635"/>
            <a:ext cx="7376160" cy="6617970"/>
          </a:xfrm>
          <a:prstGeom prst="rect">
            <a:avLst/>
          </a:prstGeom>
        </p:spPr>
        <p:txBody>
          <a:bodyPr vert="horz" lIns="136721" tIns="68361" rIns="136721" bIns="6836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968718"/>
            <a:ext cx="3995420" cy="735330"/>
          </a:xfrm>
          <a:prstGeom prst="rect">
            <a:avLst/>
          </a:prstGeom>
        </p:spPr>
        <p:txBody>
          <a:bodyPr vert="horz" lIns="136721" tIns="68361" rIns="136721" bIns="68361" rtlCol="0" anchor="b"/>
          <a:lstStyle>
            <a:lvl1pPr algn="l">
              <a:defRPr sz="18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2646" y="13968718"/>
            <a:ext cx="3995420" cy="735330"/>
          </a:xfrm>
          <a:prstGeom prst="rect">
            <a:avLst/>
          </a:prstGeom>
        </p:spPr>
        <p:txBody>
          <a:bodyPr vert="horz" lIns="136721" tIns="68361" rIns="136721" bIns="68361" rtlCol="0" anchor="b"/>
          <a:lstStyle>
            <a:lvl1pPr algn="r">
              <a:defRPr sz="1800"/>
            </a:lvl1pPr>
          </a:lstStyle>
          <a:p>
            <a:fld id="{D8C10DA6-9909-7D4F-83A2-7593F71D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2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0" y="0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143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643642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91" y="123515"/>
            <a:ext cx="2477816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0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221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59" y="6323774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3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103503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Igor Novitski</a:t>
            </a:r>
          </a:p>
          <a:p>
            <a:endParaRPr lang="en-US" dirty="0"/>
          </a:p>
          <a:p>
            <a:r>
              <a:rPr lang="en-US" dirty="0"/>
              <a:t>January 30, 2019</a:t>
            </a:r>
            <a:endParaRPr lang="en-US" sz="1900" dirty="0"/>
          </a:p>
          <a:p>
            <a:r>
              <a:rPr lang="en-US" sz="1900" dirty="0"/>
              <a:t>Fermi National Accelerator Laboratory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458789" y="2647544"/>
            <a:ext cx="82264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15 T Dipole Prestress and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43380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93770-A84C-4A0B-9491-61CBAFC7B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Yoke Removal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20D09-FA0B-4225-BFF8-CEEDE0AF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 descr="A picture containing ground, transport, building&#10;&#10;Description automatically generated">
            <a:extLst>
              <a:ext uri="{FF2B5EF4-FFF2-40B4-BE49-F238E27FC236}">
                <a16:creationId xmlns:a16="http://schemas.microsoft.com/office/drawing/2014/main" id="{37456B04-BEE8-4B2E-91B4-65ECA2F36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74" r="2353"/>
          <a:stretch/>
        </p:blipFill>
        <p:spPr>
          <a:xfrm>
            <a:off x="377104" y="1333711"/>
            <a:ext cx="2742175" cy="1974035"/>
          </a:xfrm>
          <a:prstGeom prst="rect">
            <a:avLst/>
          </a:prstGeom>
        </p:spPr>
      </p:pic>
      <p:pic>
        <p:nvPicPr>
          <p:cNvPr id="8" name="Picture 7" descr="A picture containing building, indoor, car, train&#10;&#10;Description automatically generated">
            <a:extLst>
              <a:ext uri="{FF2B5EF4-FFF2-40B4-BE49-F238E27FC236}">
                <a16:creationId xmlns:a16="http://schemas.microsoft.com/office/drawing/2014/main" id="{AE37280F-2A9F-4203-B294-F772398B8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8" r="8795" b="4016"/>
          <a:stretch/>
        </p:blipFill>
        <p:spPr>
          <a:xfrm>
            <a:off x="3361199" y="1331108"/>
            <a:ext cx="2539626" cy="2236740"/>
          </a:xfrm>
          <a:prstGeom prst="rect">
            <a:avLst/>
          </a:prstGeom>
        </p:spPr>
      </p:pic>
      <p:pic>
        <p:nvPicPr>
          <p:cNvPr id="10" name="Picture 9" descr="A picture containing person, indoor, man, food&#10;&#10;Description automatically generated">
            <a:extLst>
              <a:ext uri="{FF2B5EF4-FFF2-40B4-BE49-F238E27FC236}">
                <a16:creationId xmlns:a16="http://schemas.microsoft.com/office/drawing/2014/main" id="{E333F75A-A61C-4A6E-8A59-E65B0A2EF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174" y="1333711"/>
            <a:ext cx="2739486" cy="2054614"/>
          </a:xfrm>
          <a:prstGeom prst="rect">
            <a:avLst/>
          </a:prstGeom>
        </p:spPr>
      </p:pic>
      <p:pic>
        <p:nvPicPr>
          <p:cNvPr id="12" name="Picture 11" descr="A picture containing ground, outdoor, old&#10;&#10;Description automatically generated">
            <a:extLst>
              <a:ext uri="{FF2B5EF4-FFF2-40B4-BE49-F238E27FC236}">
                <a16:creationId xmlns:a16="http://schemas.microsoft.com/office/drawing/2014/main" id="{7276B772-B1CC-4539-B73F-6B05DB78C3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65" t="4392" r="4124" b="12158"/>
          <a:stretch/>
        </p:blipFill>
        <p:spPr>
          <a:xfrm>
            <a:off x="377105" y="3562777"/>
            <a:ext cx="2598638" cy="2136927"/>
          </a:xfrm>
          <a:prstGeom prst="rect">
            <a:avLst/>
          </a:prstGeom>
        </p:spPr>
      </p:pic>
      <p:pic>
        <p:nvPicPr>
          <p:cNvPr id="16" name="Picture 15" descr="A person preparing food inside of a building&#10;&#10;Description automatically generated">
            <a:extLst>
              <a:ext uri="{FF2B5EF4-FFF2-40B4-BE49-F238E27FC236}">
                <a16:creationId xmlns:a16="http://schemas.microsoft.com/office/drawing/2014/main" id="{1BD2E051-9A1F-4EE9-A601-37749BC23D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71" b="4314"/>
          <a:stretch/>
        </p:blipFill>
        <p:spPr>
          <a:xfrm>
            <a:off x="3119280" y="3645089"/>
            <a:ext cx="2276917" cy="2054615"/>
          </a:xfrm>
          <a:prstGeom prst="rect">
            <a:avLst/>
          </a:prstGeom>
        </p:spPr>
      </p:pic>
      <p:pic>
        <p:nvPicPr>
          <p:cNvPr id="18" name="Picture 17" descr="A picture containing indoor, table, gun&#10;&#10;Description automatically generated">
            <a:extLst>
              <a:ext uri="{FF2B5EF4-FFF2-40B4-BE49-F238E27FC236}">
                <a16:creationId xmlns:a16="http://schemas.microsoft.com/office/drawing/2014/main" id="{97EC4B24-B65A-463B-8B87-5DDE989FE7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039" r="10650"/>
          <a:stretch/>
        </p:blipFill>
        <p:spPr>
          <a:xfrm>
            <a:off x="5577177" y="3645089"/>
            <a:ext cx="3309483" cy="20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38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2E760-EAB8-4159-B602-F99B9326A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shim installation and expected outside yoke gap</a:t>
            </a:r>
          </a:p>
        </p:txBody>
      </p:sp>
      <p:pic>
        <p:nvPicPr>
          <p:cNvPr id="6" name="Content Placeholder 5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5523EF0C-91BC-46EF-AA97-45AD875E2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72"/>
          <a:stretch/>
        </p:blipFill>
        <p:spPr>
          <a:xfrm>
            <a:off x="545980" y="1252268"/>
            <a:ext cx="3600509" cy="24715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D413F-7082-4391-9BA5-FE25B327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7" descr="A picture containing person, indoor, food&#10;&#10;Description automatically generated">
            <a:extLst>
              <a:ext uri="{FF2B5EF4-FFF2-40B4-BE49-F238E27FC236}">
                <a16:creationId xmlns:a16="http://schemas.microsoft.com/office/drawing/2014/main" id="{AAD06606-26A2-4F0C-B909-66C2BFDCB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41" r="1782"/>
          <a:stretch/>
        </p:blipFill>
        <p:spPr>
          <a:xfrm>
            <a:off x="4997512" y="1252268"/>
            <a:ext cx="3578559" cy="248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92F193-D72B-45C2-91D4-AD1164DD5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828" y="3841636"/>
            <a:ext cx="6174073" cy="247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84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5E24-7CDD-40AA-9C3E-F2DD779EA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Expected gap sizes based on MM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52A8E-1221-435C-8CB3-DB158329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1CF058-B05D-4D04-BB1E-FE7936726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95" y="1520761"/>
            <a:ext cx="3998045" cy="2414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230042-6376-456B-86CE-04D19A7C6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940" y="1520761"/>
            <a:ext cx="4363848" cy="2512732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EBDEB7E-F09B-454B-AE7F-46A74437A2DE}"/>
              </a:ext>
            </a:extLst>
          </p:cNvPr>
          <p:cNvSpPr txBox="1">
            <a:spLocks/>
          </p:cNvSpPr>
          <p:nvPr/>
        </p:nvSpPr>
        <p:spPr bwMode="auto">
          <a:xfrm>
            <a:off x="6306829" y="6463426"/>
            <a:ext cx="1863296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sz="1200" dirty="0">
                <a:solidFill>
                  <a:schemeClr val="bg1"/>
                </a:solidFill>
              </a:rPr>
              <a:t>February 8, 2018</a:t>
            </a:r>
          </a:p>
          <a:p>
            <a:pPr eaLnBrk="1" hangingPunct="1"/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B7D16C6-0B6F-4A45-A5B8-6518C8C1FB51}"/>
              </a:ext>
            </a:extLst>
          </p:cNvPr>
          <p:cNvSpPr txBox="1">
            <a:spLocks/>
          </p:cNvSpPr>
          <p:nvPr/>
        </p:nvSpPr>
        <p:spPr bwMode="auto">
          <a:xfrm>
            <a:off x="1935016" y="6459007"/>
            <a:ext cx="396120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chemeClr val="bg1"/>
                </a:solidFill>
              </a:rPr>
              <a:t>15 T Dipole Mechanical Analysis and Mechanical Model Tests</a:t>
            </a:r>
          </a:p>
          <a:p>
            <a:pPr>
              <a:defRPr/>
            </a:pPr>
            <a:endParaRPr lang="en-US" sz="1200" b="1" dirty="0">
              <a:latin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6304" y="4742916"/>
            <a:ext cx="628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gaps will be measured and compared with expectations.</a:t>
            </a:r>
          </a:p>
        </p:txBody>
      </p:sp>
    </p:spTree>
    <p:extLst>
      <p:ext uri="{BB962C8B-B14F-4D97-AF65-F5344CB8AC3E}">
        <p14:creationId xmlns:p14="http://schemas.microsoft.com/office/powerpoint/2010/main" val="3858044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F6EE5-23F5-4F95-8E60-E939F4C12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Skin welding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8F10FE-807A-4A56-A998-8B8DEA8C5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20" r="7103"/>
          <a:stretch/>
        </p:blipFill>
        <p:spPr>
          <a:xfrm>
            <a:off x="6370028" y="1249881"/>
            <a:ext cx="2614109" cy="23263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8823F-5696-41CF-8B69-5CCC4A591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26A22-E0B6-401B-8CDC-B5324217E2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6" t="28706" r="5000" b="23294"/>
          <a:stretch/>
        </p:blipFill>
        <p:spPr>
          <a:xfrm>
            <a:off x="159862" y="4278126"/>
            <a:ext cx="4332925" cy="17108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0E71B4C-21B4-4362-9B55-496E938AF628}"/>
              </a:ext>
            </a:extLst>
          </p:cNvPr>
          <p:cNvGrpSpPr/>
          <p:nvPr/>
        </p:nvGrpSpPr>
        <p:grpSpPr>
          <a:xfrm>
            <a:off x="4651214" y="3988989"/>
            <a:ext cx="4492786" cy="2210816"/>
            <a:chOff x="0" y="1941959"/>
            <a:chExt cx="8957884" cy="29941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50820A-5FC0-40CE-9B64-16F559BA7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6482"/>
            <a:stretch/>
          </p:blipFill>
          <p:spPr>
            <a:xfrm>
              <a:off x="0" y="1983768"/>
              <a:ext cx="7744078" cy="289046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FF5E73-5F4B-4E78-9C96-487DAB8A6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411" t="-1399" r="-1362" b="-2189"/>
            <a:stretch/>
          </p:blipFill>
          <p:spPr>
            <a:xfrm>
              <a:off x="7622697" y="1941959"/>
              <a:ext cx="1335187" cy="299418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60816EB-C464-43D7-B09B-9CCDF0A0A1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05" t="35921" r="11530" b="1990"/>
          <a:stretch/>
        </p:blipFill>
        <p:spPr>
          <a:xfrm>
            <a:off x="159863" y="1249881"/>
            <a:ext cx="3149694" cy="2300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2B33F1-51DE-4D4D-BED0-37BA512F4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450" y="1259343"/>
            <a:ext cx="2705021" cy="27148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40CC73-CCA4-4933-8489-F5A17ABE1684}"/>
              </a:ext>
            </a:extLst>
          </p:cNvPr>
          <p:cNvSpPr txBox="1"/>
          <p:nvPr/>
        </p:nvSpPr>
        <p:spPr>
          <a:xfrm>
            <a:off x="6498625" y="3727425"/>
            <a:ext cx="1811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Skin SGs welding history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868A70-D7D8-41F9-BA14-7F6635C9DE6F}"/>
              </a:ext>
            </a:extLst>
          </p:cNvPr>
          <p:cNvSpPr txBox="1"/>
          <p:nvPr/>
        </p:nvSpPr>
        <p:spPr>
          <a:xfrm rot="16200000">
            <a:off x="4231033" y="4837256"/>
            <a:ext cx="7040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Stress, MPa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592444-6A82-4D4B-B278-A7FBEAA0D7FF}"/>
              </a:ext>
            </a:extLst>
          </p:cNvPr>
          <p:cNvSpPr txBox="1"/>
          <p:nvPr/>
        </p:nvSpPr>
        <p:spPr>
          <a:xfrm>
            <a:off x="278434" y="3590909"/>
            <a:ext cx="2815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Skip welds under the press</a:t>
            </a:r>
          </a:p>
          <a:p>
            <a:r>
              <a:rPr lang="en-US" dirty="0"/>
              <a:t> and hand welds on a table</a:t>
            </a:r>
          </a:p>
        </p:txBody>
      </p:sp>
    </p:spTree>
    <p:extLst>
      <p:ext uri="{BB962C8B-B14F-4D97-AF65-F5344CB8AC3E}">
        <p14:creationId xmlns:p14="http://schemas.microsoft.com/office/powerpoint/2010/main" val="417298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DB27-C8A7-4CD7-B58A-0BBAC1599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Gap Control Procedure</a:t>
            </a:r>
            <a:br>
              <a:rPr lang="en-US" dirty="0"/>
            </a:br>
            <a:r>
              <a:rPr lang="en-US" dirty="0"/>
              <a:t>Mirror Magnet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251DC-1FEF-451C-8ACC-2669275A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B83279F-0AE7-49D1-9045-F3FB6895C9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19568" y="1508700"/>
            <a:ext cx="741739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98B6B0-A495-40ED-B78D-14DE08D821F0}"/>
              </a:ext>
            </a:extLst>
          </p:cNvPr>
          <p:cNvGrpSpPr/>
          <p:nvPr/>
        </p:nvGrpSpPr>
        <p:grpSpPr>
          <a:xfrm>
            <a:off x="176604" y="1250576"/>
            <a:ext cx="2114378" cy="1751462"/>
            <a:chOff x="6781800" y="228600"/>
            <a:chExt cx="2114378" cy="17514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B384AE-7E32-4F28-9C8E-FF26744FCC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12822" t="5652" r="18453" b="4727"/>
            <a:stretch>
              <a:fillRect/>
            </a:stretch>
          </p:blipFill>
          <p:spPr bwMode="auto">
            <a:xfrm>
              <a:off x="6781800" y="228600"/>
              <a:ext cx="2114378" cy="1751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C3B87BD-525D-4B90-809F-13C76E592121}"/>
                </a:ext>
              </a:extLst>
            </p:cNvPr>
            <p:cNvSpPr/>
            <p:nvPr/>
          </p:nvSpPr>
          <p:spPr>
            <a:xfrm>
              <a:off x="8382000" y="990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3606BF0-041B-45BE-9A4C-1A8B29619273}"/>
                </a:ext>
              </a:extLst>
            </p:cNvPr>
            <p:cNvSpPr/>
            <p:nvPr/>
          </p:nvSpPr>
          <p:spPr>
            <a:xfrm>
              <a:off x="7162800" y="990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4ABBCDA7-F1CC-4D23-B1C0-AC80025EABAE}"/>
              </a:ext>
            </a:extLst>
          </p:cNvPr>
          <p:cNvSpPr/>
          <p:nvPr/>
        </p:nvSpPr>
        <p:spPr>
          <a:xfrm>
            <a:off x="1607644" y="4986641"/>
            <a:ext cx="152400" cy="152400"/>
          </a:xfrm>
          <a:prstGeom prst="ellipse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211BBF-13EB-4E7C-B823-82A3CADE92D0}"/>
              </a:ext>
            </a:extLst>
          </p:cNvPr>
          <p:cNvSpPr/>
          <p:nvPr/>
        </p:nvSpPr>
        <p:spPr>
          <a:xfrm>
            <a:off x="7298664" y="5614272"/>
            <a:ext cx="152400" cy="152400"/>
          </a:xfrm>
          <a:prstGeom prst="ellipse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108C8C-0DFB-4204-A29E-2A0523B7ADA6}"/>
              </a:ext>
            </a:extLst>
          </p:cNvPr>
          <p:cNvSpPr/>
          <p:nvPr/>
        </p:nvSpPr>
        <p:spPr>
          <a:xfrm>
            <a:off x="3830158" y="4483959"/>
            <a:ext cx="1860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after Skin Loading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09677C2-E22F-4D4A-BA22-1D7AC617892B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1864717" y="4668625"/>
            <a:ext cx="1965441" cy="3366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F12B69A-E389-4E3A-B0E0-E3F4F5B7FDE2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5690924" y="4668625"/>
            <a:ext cx="1505942" cy="9071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0215772-B528-47AE-9390-94D907FF0A9D}"/>
              </a:ext>
            </a:extLst>
          </p:cNvPr>
          <p:cNvSpPr txBox="1"/>
          <p:nvPr/>
        </p:nvSpPr>
        <p:spPr>
          <a:xfrm>
            <a:off x="5201299" y="1553651"/>
            <a:ext cx="12963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haroni" panose="020B0604020202020204" pitchFamily="2" charset="-79"/>
                <a:cs typeface="Aharoni" panose="020B0604020202020204" pitchFamily="2" charset="-79"/>
              </a:rPr>
              <a:t>AL Clamp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071EAB-3140-42D1-846F-BEDE65F4A3D5}"/>
              </a:ext>
            </a:extLst>
          </p:cNvPr>
          <p:cNvSpPr/>
          <p:nvPr/>
        </p:nvSpPr>
        <p:spPr>
          <a:xfrm>
            <a:off x="3923206" y="1941641"/>
            <a:ext cx="1610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after Clamping</a:t>
            </a:r>
          </a:p>
        </p:txBody>
      </p:sp>
    </p:spTree>
    <p:extLst>
      <p:ext uri="{BB962C8B-B14F-4D97-AF65-F5344CB8AC3E}">
        <p14:creationId xmlns:p14="http://schemas.microsoft.com/office/powerpoint/2010/main" val="4126606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7AE8C-D1AB-4D32-BBE0-538DCBCDC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Ends Load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A7C406-1660-4548-A073-652C0EC74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9749" y="1497158"/>
            <a:ext cx="5765511" cy="31679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6D637-21A9-4476-827C-26B132EC2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4B5F1D-ED05-4394-BA74-9E612EB28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17" y="3657603"/>
            <a:ext cx="3429297" cy="247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64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Final assembly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0295" y="1472378"/>
            <a:ext cx="2912979" cy="204163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340448" y="3502594"/>
            <a:ext cx="210942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Lead insulating spacers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F04E4A1A-70A2-4D3C-86D9-B92C7FE1C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823" y="1472378"/>
            <a:ext cx="3051283" cy="20416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8B8CDF-82C0-4695-B05C-058C5425DD25}"/>
              </a:ext>
            </a:extLst>
          </p:cNvPr>
          <p:cNvSpPr txBox="1"/>
          <p:nvPr/>
        </p:nvSpPr>
        <p:spPr>
          <a:xfrm>
            <a:off x="6343248" y="3502594"/>
            <a:ext cx="13822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Stand-off plate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97E75689-5E7A-4F82-B022-D59F4DD06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170" y="3843390"/>
            <a:ext cx="2873600" cy="19025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5A4CCF-3B9E-40FB-AFD1-02CCB9A5F1B2}"/>
              </a:ext>
            </a:extLst>
          </p:cNvPr>
          <p:cNvSpPr txBox="1"/>
          <p:nvPr/>
        </p:nvSpPr>
        <p:spPr>
          <a:xfrm>
            <a:off x="1528512" y="5845627"/>
            <a:ext cx="17332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G10 splicing plates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47B1363E-36C5-4B4F-975F-C9D3BE8F7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325" y="3865018"/>
            <a:ext cx="2897568" cy="19025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B6186E-2317-46F9-8344-E562EA9DC137}"/>
              </a:ext>
            </a:extLst>
          </p:cNvPr>
          <p:cNvSpPr txBox="1"/>
          <p:nvPr/>
        </p:nvSpPr>
        <p:spPr>
          <a:xfrm>
            <a:off x="6187588" y="5808714"/>
            <a:ext cx="146104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G10 cover plate</a:t>
            </a:r>
          </a:p>
        </p:txBody>
      </p:sp>
    </p:spTree>
    <p:extLst>
      <p:ext uri="{BB962C8B-B14F-4D97-AF65-F5344CB8AC3E}">
        <p14:creationId xmlns:p14="http://schemas.microsoft.com/office/powerpoint/2010/main" val="3795295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386" y="1288027"/>
            <a:ext cx="8455843" cy="492329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reduce the risk of coil damage during assembly the target </a:t>
            </a:r>
            <a:r>
              <a:rPr lang="en-US" dirty="0" err="1"/>
              <a:t>prestress</a:t>
            </a:r>
            <a:r>
              <a:rPr lang="en-US" dirty="0"/>
              <a:t> was limited by 150 MPa. It limit the target field during the first test by ~14 T.</a:t>
            </a:r>
          </a:p>
          <a:p>
            <a:r>
              <a:rPr lang="en-US" dirty="0"/>
              <a:t>Target coil pre-stress is defined for each assembly step including yoking, clamping, skin welding and cooling-down.</a:t>
            </a:r>
          </a:p>
          <a:p>
            <a:r>
              <a:rPr lang="en-US" dirty="0"/>
              <a:t>Assembly of 15 T dipole demonstrator is at the iron clamping stage</a:t>
            </a:r>
          </a:p>
          <a:p>
            <a:pPr lvl="1"/>
            <a:r>
              <a:rPr lang="en-US" dirty="0"/>
              <a:t>the first clamping has been done and the second one with a larger radial shim is in the progress</a:t>
            </a:r>
          </a:p>
          <a:p>
            <a:pPr lvl="1"/>
            <a:r>
              <a:rPr lang="en-US" dirty="0"/>
              <a:t>The goal is to reach ~60 </a:t>
            </a:r>
            <a:r>
              <a:rPr lang="en-US" dirty="0" err="1"/>
              <a:t>MPa</a:t>
            </a:r>
            <a:r>
              <a:rPr lang="en-US" dirty="0"/>
              <a:t> in the coil IL</a:t>
            </a:r>
          </a:p>
          <a:p>
            <a:r>
              <a:rPr lang="en-US" dirty="0"/>
              <a:t>The pre-stress during skin welding will add ~ 50 </a:t>
            </a:r>
            <a:r>
              <a:rPr lang="en-US" dirty="0" err="1"/>
              <a:t>Mpa</a:t>
            </a:r>
            <a:r>
              <a:rPr lang="en-US" dirty="0"/>
              <a:t> and we will achieve our target of ~115 </a:t>
            </a:r>
            <a:r>
              <a:rPr lang="en-US" dirty="0" err="1"/>
              <a:t>Mpa</a:t>
            </a:r>
            <a:endParaRPr lang="en-US" dirty="0"/>
          </a:p>
          <a:p>
            <a:r>
              <a:rPr lang="en-US" dirty="0"/>
              <a:t>The level of maximum coil pre-stress after cooling-down will be controlled by the adjustable gap shims based on the gap measurements after welding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>
                <a:latin typeface="Franklin Gothic Book"/>
              </a:rPr>
              <a:pPr/>
              <a:t>17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870007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9ACDE5-21E7-415F-AB3B-DAEB91785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Shim Plan was developed based on FEA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5CAE7-50DD-4A31-B947-0B94020A6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3A4E-4362-4E16-A3A2-F5BC9FF7506C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9A3799-EDCA-42B9-BE6C-F4A3F4E2D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t="23936" r="37798" b="17269"/>
          <a:stretch/>
        </p:blipFill>
        <p:spPr>
          <a:xfrm>
            <a:off x="4480538" y="1761975"/>
            <a:ext cx="3975398" cy="39753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1142DF4-FCBC-4F25-A7BD-544E81D19597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7239556" y="4737913"/>
            <a:ext cx="840206" cy="11305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7C4F3B6-E6BD-4442-86C9-AA89A4A75FE0}"/>
              </a:ext>
            </a:extLst>
          </p:cNvPr>
          <p:cNvSpPr txBox="1"/>
          <p:nvPr/>
        </p:nvSpPr>
        <p:spPr>
          <a:xfrm>
            <a:off x="6164421" y="5868502"/>
            <a:ext cx="21502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Yoke-Skin Rad interference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BB468A-ADA8-4636-ADA8-24759B7C979C}"/>
              </a:ext>
            </a:extLst>
          </p:cNvPr>
          <p:cNvCxnSpPr/>
          <p:nvPr/>
        </p:nvCxnSpPr>
        <p:spPr>
          <a:xfrm flipH="1">
            <a:off x="4111449" y="1857163"/>
            <a:ext cx="3429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BE5AC9-ACA4-4F2E-B2AC-17AE382AFFB7}"/>
              </a:ext>
            </a:extLst>
          </p:cNvPr>
          <p:cNvCxnSpPr/>
          <p:nvPr/>
        </p:nvCxnSpPr>
        <p:spPr>
          <a:xfrm>
            <a:off x="6361512" y="3233881"/>
            <a:ext cx="411481" cy="2186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136616-8E69-4BC3-8006-6D62904C8FB2}"/>
              </a:ext>
            </a:extLst>
          </p:cNvPr>
          <p:cNvSpPr txBox="1"/>
          <p:nvPr/>
        </p:nvSpPr>
        <p:spPr>
          <a:xfrm>
            <a:off x="3924852" y="1492200"/>
            <a:ext cx="20393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Symbol" panose="05050102010706020507" pitchFamily="18" charset="2"/>
              </a:rPr>
              <a:t>d</a:t>
            </a:r>
            <a:r>
              <a:rPr lang="en-US" sz="1350" dirty="0"/>
              <a:t> Skin and skin thickness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A34BD5-DB74-47A5-8EF0-F20E1B349835}"/>
              </a:ext>
            </a:extLst>
          </p:cNvPr>
          <p:cNvSpPr txBox="1"/>
          <p:nvPr/>
        </p:nvSpPr>
        <p:spPr>
          <a:xfrm>
            <a:off x="5414990" y="2984161"/>
            <a:ext cx="107106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Clamp-Yoke</a:t>
            </a:r>
          </a:p>
          <a:p>
            <a:r>
              <a:rPr lang="en-US" sz="1350" dirty="0"/>
              <a:t>interference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DBA038B-73A1-4C7D-AA35-4C22BB324125}"/>
              </a:ext>
            </a:extLst>
          </p:cNvPr>
          <p:cNvCxnSpPr/>
          <p:nvPr/>
        </p:nvCxnSpPr>
        <p:spPr>
          <a:xfrm>
            <a:off x="3888638" y="5252155"/>
            <a:ext cx="50116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97C3AA4-A9C1-448E-B568-3FE2E8024B86}"/>
              </a:ext>
            </a:extLst>
          </p:cNvPr>
          <p:cNvSpPr txBox="1"/>
          <p:nvPr/>
        </p:nvSpPr>
        <p:spPr>
          <a:xfrm>
            <a:off x="3358678" y="4929582"/>
            <a:ext cx="802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Pole slot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2A2CF2-7BC2-43B9-A5B2-BF5C0B2E8215}"/>
              </a:ext>
            </a:extLst>
          </p:cNvPr>
          <p:cNvCxnSpPr>
            <a:cxnSpLocks/>
          </p:cNvCxnSpPr>
          <p:nvPr/>
        </p:nvCxnSpPr>
        <p:spPr>
          <a:xfrm flipV="1">
            <a:off x="5073336" y="5718350"/>
            <a:ext cx="0" cy="1501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11ECB03-FDC2-4A65-99E6-55099250EB53}"/>
              </a:ext>
            </a:extLst>
          </p:cNvPr>
          <p:cNvSpPr txBox="1"/>
          <p:nvPr/>
        </p:nvSpPr>
        <p:spPr>
          <a:xfrm>
            <a:off x="4560397" y="5868502"/>
            <a:ext cx="13901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Mid-Plane shims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FD2B003-363A-406A-B6B1-A7773FBB2A68}"/>
              </a:ext>
            </a:extLst>
          </p:cNvPr>
          <p:cNvCxnSpPr>
            <a:cxnSpLocks/>
          </p:cNvCxnSpPr>
          <p:nvPr/>
        </p:nvCxnSpPr>
        <p:spPr>
          <a:xfrm flipV="1">
            <a:off x="5477720" y="5718350"/>
            <a:ext cx="0" cy="1501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4EDCB70-4A50-49CF-BE23-5ADE6CD639B9}"/>
              </a:ext>
            </a:extLst>
          </p:cNvPr>
          <p:cNvSpPr txBox="1"/>
          <p:nvPr/>
        </p:nvSpPr>
        <p:spPr>
          <a:xfrm>
            <a:off x="5664559" y="4551477"/>
            <a:ext cx="12559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Shell-Yoke Rad</a:t>
            </a:r>
          </a:p>
          <a:p>
            <a:r>
              <a:rPr lang="en-US" sz="1350" dirty="0"/>
              <a:t>interference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EC1388F-9AE4-474B-BA86-88F6491A0DA4}"/>
              </a:ext>
            </a:extLst>
          </p:cNvPr>
          <p:cNvCxnSpPr>
            <a:stCxn id="18" idx="1"/>
          </p:cNvCxnSpPr>
          <p:nvPr/>
        </p:nvCxnSpPr>
        <p:spPr>
          <a:xfrm flipH="1">
            <a:off x="5477720" y="4805393"/>
            <a:ext cx="186839" cy="1297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A9EDB8-96B6-421E-9E7F-1B16B3B95380}"/>
              </a:ext>
            </a:extLst>
          </p:cNvPr>
          <p:cNvSpPr txBox="1"/>
          <p:nvPr/>
        </p:nvSpPr>
        <p:spPr>
          <a:xfrm>
            <a:off x="7390227" y="1480806"/>
            <a:ext cx="13453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Clamp-Skin Rad</a:t>
            </a:r>
          </a:p>
          <a:p>
            <a:r>
              <a:rPr lang="en-US" sz="1350" dirty="0"/>
              <a:t>interference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58E46DB-7C13-4705-91BB-B638B15EC3F1}"/>
              </a:ext>
            </a:extLst>
          </p:cNvPr>
          <p:cNvCxnSpPr>
            <a:cxnSpLocks/>
          </p:cNvCxnSpPr>
          <p:nvPr/>
        </p:nvCxnSpPr>
        <p:spPr>
          <a:xfrm flipH="1">
            <a:off x="7224665" y="1988637"/>
            <a:ext cx="753576" cy="1117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1944F43-B392-402C-AF89-26E7940274E5}"/>
              </a:ext>
            </a:extLst>
          </p:cNvPr>
          <p:cNvSpPr txBox="1"/>
          <p:nvPr/>
        </p:nvSpPr>
        <p:spPr>
          <a:xfrm>
            <a:off x="3296449" y="4230082"/>
            <a:ext cx="110318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Coil-Coil Rad</a:t>
            </a:r>
          </a:p>
          <a:p>
            <a:r>
              <a:rPr lang="en-US" sz="1350" dirty="0"/>
              <a:t>interference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B7621E1-F01B-4F37-A196-80A552090881}"/>
              </a:ext>
            </a:extLst>
          </p:cNvPr>
          <p:cNvCxnSpPr>
            <a:stCxn id="22" idx="2"/>
          </p:cNvCxnSpPr>
          <p:nvPr/>
        </p:nvCxnSpPr>
        <p:spPr>
          <a:xfrm>
            <a:off x="3848043" y="4737913"/>
            <a:ext cx="598906" cy="219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1EB1407-0CF6-421E-82BF-06962339FD2A}"/>
              </a:ext>
            </a:extLst>
          </p:cNvPr>
          <p:cNvSpPr txBox="1"/>
          <p:nvPr/>
        </p:nvSpPr>
        <p:spPr>
          <a:xfrm>
            <a:off x="3317855" y="2875429"/>
            <a:ext cx="90210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Yoke-Yoke</a:t>
            </a:r>
          </a:p>
          <a:p>
            <a:r>
              <a:rPr lang="en-US" sz="1350" dirty="0"/>
              <a:t>gap taper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B42764F-147C-4536-91D9-67FE7C58B3B0}"/>
              </a:ext>
            </a:extLst>
          </p:cNvPr>
          <p:cNvCxnSpPr>
            <a:stCxn id="24" idx="2"/>
          </p:cNvCxnSpPr>
          <p:nvPr/>
        </p:nvCxnSpPr>
        <p:spPr>
          <a:xfrm>
            <a:off x="3768908" y="3383260"/>
            <a:ext cx="583679" cy="1774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40732B0-0977-462A-932A-06E398A9DC5F}"/>
              </a:ext>
            </a:extLst>
          </p:cNvPr>
          <p:cNvSpPr/>
          <p:nvPr/>
        </p:nvSpPr>
        <p:spPr>
          <a:xfrm rot="10800000">
            <a:off x="4405435" y="2640922"/>
            <a:ext cx="49105" cy="1831490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14422A-FD89-47EC-B476-3CB7C7278325}"/>
              </a:ext>
            </a:extLst>
          </p:cNvPr>
          <p:cNvSpPr txBox="1"/>
          <p:nvPr/>
        </p:nvSpPr>
        <p:spPr>
          <a:xfrm>
            <a:off x="4445921" y="2255248"/>
            <a:ext cx="18431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Filler-Yoke interference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74F6DB3-A0B6-4DC8-A471-6B045DF9AC3E}"/>
              </a:ext>
            </a:extLst>
          </p:cNvPr>
          <p:cNvCxnSpPr>
            <a:cxnSpLocks/>
          </p:cNvCxnSpPr>
          <p:nvPr/>
        </p:nvCxnSpPr>
        <p:spPr>
          <a:xfrm>
            <a:off x="5449374" y="2495458"/>
            <a:ext cx="0" cy="1281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30A6B177-43FE-457E-AB7C-A73038165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3457"/>
              </p:ext>
            </p:extLst>
          </p:nvPr>
        </p:nvGraphicFramePr>
        <p:xfrm>
          <a:off x="233469" y="1653943"/>
          <a:ext cx="3029391" cy="4214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9797">
                  <a:extLst>
                    <a:ext uri="{9D8B030D-6E8A-4147-A177-3AD203B41FA5}">
                      <a16:colId xmlns:a16="http://schemas.microsoft.com/office/drawing/2014/main" val="31361261"/>
                    </a:ext>
                  </a:extLst>
                </a:gridCol>
                <a:gridCol w="1009797">
                  <a:extLst>
                    <a:ext uri="{9D8B030D-6E8A-4147-A177-3AD203B41FA5}">
                      <a16:colId xmlns:a16="http://schemas.microsoft.com/office/drawing/2014/main" val="967792105"/>
                    </a:ext>
                  </a:extLst>
                </a:gridCol>
                <a:gridCol w="1009797">
                  <a:extLst>
                    <a:ext uri="{9D8B030D-6E8A-4147-A177-3AD203B41FA5}">
                      <a16:colId xmlns:a16="http://schemas.microsoft.com/office/drawing/2014/main" val="1372628565"/>
                    </a:ext>
                  </a:extLst>
                </a:gridCol>
              </a:tblGrid>
              <a:tr h="4682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FEA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FNAL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FEAC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707596"/>
                  </a:ext>
                </a:extLst>
              </a:tr>
              <a:tr h="468276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MP Shim L1/2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034669"/>
                  </a:ext>
                </a:extLst>
              </a:tr>
              <a:tr h="468276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MP Shim L3/4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842931"/>
                  </a:ext>
                </a:extLst>
              </a:tr>
              <a:tr h="468276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Shell-Yoke radial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044245"/>
                  </a:ext>
                </a:extLst>
              </a:tr>
              <a:tr h="468276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Yoke-Skin Radial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852065"/>
                  </a:ext>
                </a:extLst>
              </a:tr>
              <a:tr h="468276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Yoke-Yoke Gap t/b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0.375</a:t>
                      </a:r>
                    </a:p>
                    <a:p>
                      <a:pPr algn="ctr"/>
                      <a:r>
                        <a:rPr lang="en-US" sz="1200" dirty="0"/>
                        <a:t>0.275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0.42</a:t>
                      </a:r>
                    </a:p>
                    <a:p>
                      <a:pPr algn="ctr"/>
                      <a:r>
                        <a:rPr lang="en-US" sz="1200" dirty="0"/>
                        <a:t>0.36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526571"/>
                  </a:ext>
                </a:extLst>
              </a:tr>
              <a:tr h="468276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Yoke-Clamp interference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875127"/>
                  </a:ext>
                </a:extLst>
              </a:tr>
              <a:tr h="468276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Skin weld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865117"/>
                  </a:ext>
                </a:extLst>
              </a:tr>
              <a:tr h="468276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Filler-Yoke interference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41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4776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15 T Dipole </a:t>
            </a:r>
            <a:r>
              <a:rPr lang="en-US" dirty="0"/>
              <a:t>Magnet design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222217" y="3889039"/>
            <a:ext cx="33857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– 4-layer Nb</a:t>
            </a:r>
            <a:r>
              <a:rPr lang="en-US" sz="1400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Sn coil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–coil-yoke stainless steel spacer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– iron yoke laminations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– alignment key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 – aluminum I-clamp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– iron filler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 – stainless steel welded skin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 – stainless steel axial rod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– stainless steel pusher plate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 – bullet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0" y="1322660"/>
            <a:ext cx="2572146" cy="2450724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0" name="TextBox 9"/>
          <p:cNvSpPr txBox="1"/>
          <p:nvPr/>
        </p:nvSpPr>
        <p:spPr>
          <a:xfrm>
            <a:off x="2467859" y="3266409"/>
            <a:ext cx="29046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2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294745" y="1551438"/>
            <a:ext cx="219009" cy="216981"/>
          </a:xfrm>
          <a:prstGeom prst="line">
            <a:avLst/>
          </a:prstGeom>
          <a:ln w="31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3547" y="2641999"/>
            <a:ext cx="682124" cy="718312"/>
          </a:xfrm>
          <a:prstGeom prst="line">
            <a:avLst/>
          </a:prstGeom>
          <a:ln w="31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70983" y="2722495"/>
            <a:ext cx="647338" cy="762810"/>
          </a:xfrm>
          <a:prstGeom prst="line">
            <a:avLst/>
          </a:prstGeom>
          <a:ln w="31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31589" y="1552174"/>
            <a:ext cx="625420" cy="611697"/>
          </a:xfrm>
          <a:prstGeom prst="line">
            <a:avLst/>
          </a:prstGeom>
          <a:ln w="31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785212" y="1551438"/>
            <a:ext cx="631385" cy="557260"/>
          </a:xfrm>
          <a:prstGeom prst="line">
            <a:avLst/>
          </a:prstGeom>
          <a:ln w="31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697411" y="2809462"/>
            <a:ext cx="754164" cy="592105"/>
          </a:xfrm>
          <a:prstGeom prst="line">
            <a:avLst/>
          </a:prstGeom>
          <a:ln w="31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026629" y="1496642"/>
            <a:ext cx="139600" cy="160338"/>
          </a:xfrm>
          <a:prstGeom prst="line">
            <a:avLst/>
          </a:prstGeom>
          <a:ln w="31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30" idx="2"/>
          </p:cNvCxnSpPr>
          <p:nvPr/>
        </p:nvCxnSpPr>
        <p:spPr>
          <a:xfrm flipV="1">
            <a:off x="2288763" y="1583317"/>
            <a:ext cx="277997" cy="288672"/>
          </a:xfrm>
          <a:prstGeom prst="line">
            <a:avLst/>
          </a:prstGeom>
          <a:ln w="31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990692" y="1528975"/>
            <a:ext cx="357979" cy="352242"/>
          </a:xfrm>
          <a:prstGeom prst="line">
            <a:avLst/>
          </a:prstGeom>
          <a:ln w="31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1617039" y="2987588"/>
            <a:ext cx="596108" cy="621890"/>
          </a:xfrm>
          <a:prstGeom prst="line">
            <a:avLst/>
          </a:prstGeom>
          <a:ln w="31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6039" y="1270263"/>
            <a:ext cx="29046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3719" y="1275770"/>
            <a:ext cx="29046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5238" y="1277549"/>
            <a:ext cx="29046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0366" y="3269597"/>
            <a:ext cx="13590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6553" y="3505673"/>
            <a:ext cx="39049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10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13147" y="3488070"/>
            <a:ext cx="29046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5212" y="1260925"/>
            <a:ext cx="29046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3448" y="1275540"/>
            <a:ext cx="29046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21528" y="1275540"/>
            <a:ext cx="29046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31" name="Date Placeholder 3"/>
          <p:cNvSpPr txBox="1">
            <a:spLocks/>
          </p:cNvSpPr>
          <p:nvPr/>
        </p:nvSpPr>
        <p:spPr bwMode="auto">
          <a:xfrm>
            <a:off x="6306829" y="6463426"/>
            <a:ext cx="1863296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altLang="en-US" sz="1200" dirty="0">
                <a:solidFill>
                  <a:schemeClr val="bg1"/>
                </a:solidFill>
              </a:rPr>
              <a:t>February 8, 2018</a:t>
            </a:r>
          </a:p>
          <a:p>
            <a:pPr eaLnBrk="1" hangingPunct="1"/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32" name="Footer Placeholder 4"/>
          <p:cNvSpPr txBox="1">
            <a:spLocks/>
          </p:cNvSpPr>
          <p:nvPr/>
        </p:nvSpPr>
        <p:spPr bwMode="auto">
          <a:xfrm>
            <a:off x="1935016" y="6459007"/>
            <a:ext cx="396120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chemeClr val="bg1"/>
                </a:solidFill>
              </a:rPr>
              <a:t>15 T Dipole Mechanical Analysis and Mechanical Model Tests</a:t>
            </a:r>
          </a:p>
          <a:p>
            <a:pPr>
              <a:defRPr/>
            </a:pPr>
            <a:endParaRPr lang="en-US" sz="1200" b="1" dirty="0">
              <a:latin typeface="Helvetica" pitchFamily="34" charset="0"/>
            </a:endParaRPr>
          </a:p>
        </p:txBody>
      </p:sp>
      <p:pic>
        <p:nvPicPr>
          <p:cNvPr id="33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53543" y="1304476"/>
            <a:ext cx="5808336" cy="2508974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3916780" y="4074452"/>
            <a:ext cx="4253345" cy="0"/>
          </a:xfrm>
          <a:prstGeom prst="straightConnector1">
            <a:avLst/>
          </a:prstGeom>
          <a:ln w="3175">
            <a:solidFill>
              <a:schemeClr val="tx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492505" y="3745320"/>
            <a:ext cx="114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1100 mm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299964" y="1358321"/>
            <a:ext cx="1813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Weight=2362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kg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8374897" y="2176688"/>
            <a:ext cx="1012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612 mm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9000307" y="1369438"/>
            <a:ext cx="0" cy="2306781"/>
          </a:xfrm>
          <a:prstGeom prst="straightConnector1">
            <a:avLst/>
          </a:prstGeom>
          <a:ln w="3175">
            <a:solidFill>
              <a:schemeClr val="tx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7BDC08B2-7480-430A-8B29-9F193F6F4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87" y="4130944"/>
            <a:ext cx="2677529" cy="212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9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Design and Conservative coil pre-stress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grpSp>
        <p:nvGrpSpPr>
          <p:cNvPr id="75" name="Group 74"/>
          <p:cNvGrpSpPr/>
          <p:nvPr/>
        </p:nvGrpSpPr>
        <p:grpSpPr>
          <a:xfrm>
            <a:off x="304879" y="1514340"/>
            <a:ext cx="8477141" cy="2749171"/>
            <a:chOff x="1276577" y="1514344"/>
            <a:chExt cx="7610848" cy="2265623"/>
          </a:xfrm>
        </p:grpSpPr>
        <p:grpSp>
          <p:nvGrpSpPr>
            <p:cNvPr id="82" name="Group 81"/>
            <p:cNvGrpSpPr/>
            <p:nvPr/>
          </p:nvGrpSpPr>
          <p:grpSpPr>
            <a:xfrm>
              <a:off x="1276577" y="1514344"/>
              <a:ext cx="2424288" cy="2262781"/>
              <a:chOff x="-275153" y="1514344"/>
              <a:chExt cx="2424288" cy="2262781"/>
            </a:xfrm>
          </p:grpSpPr>
          <p:pic>
            <p:nvPicPr>
              <p:cNvPr id="104" name="Picture 103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73313" y="1592005"/>
                <a:ext cx="2322448" cy="1685812"/>
              </a:xfrm>
              <a:prstGeom prst="rect">
                <a:avLst/>
              </a:prstGeom>
            </p:spPr>
          </p:pic>
          <p:sp>
            <p:nvSpPr>
              <p:cNvPr id="105" name="TextBox 104"/>
              <p:cNvSpPr txBox="1"/>
              <p:nvPr/>
            </p:nvSpPr>
            <p:spPr>
              <a:xfrm>
                <a:off x="646993" y="1514344"/>
                <a:ext cx="732893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prstClr val="black"/>
                    </a:solidFill>
                    <a:latin typeface="Franklin Gothic Book"/>
                  </a:rPr>
                  <a:t>300K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-38417" y="3244476"/>
                <a:ext cx="1533025" cy="532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err="1">
                    <a:solidFill>
                      <a:srgbClr val="1F497D"/>
                    </a:solidFill>
                    <a:latin typeface="Franklin Gothic Book"/>
                  </a:rPr>
                  <a:t>S</a:t>
                </a:r>
                <a:r>
                  <a:rPr lang="en-US" sz="1800" baseline="-25000" dirty="0" err="1">
                    <a:solidFill>
                      <a:srgbClr val="1F497D"/>
                    </a:solidFill>
                    <a:latin typeface="Franklin Gothic Book"/>
                  </a:rPr>
                  <a:t>eqv</a:t>
                </a:r>
                <a:r>
                  <a:rPr lang="en-US" sz="1800" dirty="0">
                    <a:solidFill>
                      <a:srgbClr val="1F497D"/>
                    </a:solidFill>
                    <a:latin typeface="Franklin Gothic Book"/>
                  </a:rPr>
                  <a:t>=133 MPa </a:t>
                </a:r>
              </a:p>
              <a:p>
                <a:r>
                  <a:rPr lang="en-US" sz="1800" dirty="0">
                    <a:solidFill>
                      <a:srgbClr val="C00000"/>
                    </a:solidFill>
                    <a:latin typeface="Franklin Gothic Book"/>
                  </a:rPr>
                  <a:t>Limit 150 MPa</a:t>
                </a: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-275153" y="2120860"/>
                <a:ext cx="723812" cy="749347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3905448" y="1528603"/>
              <a:ext cx="2389668" cy="2251364"/>
              <a:chOff x="2381447" y="1528602"/>
              <a:chExt cx="2389668" cy="2251364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86127" y="1593680"/>
                <a:ext cx="2323405" cy="1678584"/>
              </a:xfrm>
              <a:prstGeom prst="rect">
                <a:avLst/>
              </a:prstGeom>
            </p:spPr>
          </p:pic>
          <p:sp>
            <p:nvSpPr>
              <p:cNvPr id="101" name="TextBox 100"/>
              <p:cNvSpPr txBox="1"/>
              <p:nvPr/>
            </p:nvSpPr>
            <p:spPr>
              <a:xfrm>
                <a:off x="3196372" y="1528602"/>
                <a:ext cx="463588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prstClr val="black"/>
                    </a:solidFill>
                    <a:latin typeface="Franklin Gothic Book"/>
                  </a:rPr>
                  <a:t>4K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826239" y="3247317"/>
                <a:ext cx="1944876" cy="532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err="1">
                    <a:solidFill>
                      <a:srgbClr val="1F497D"/>
                    </a:solidFill>
                    <a:latin typeface="Franklin Gothic Book"/>
                  </a:rPr>
                  <a:t>S</a:t>
                </a:r>
                <a:r>
                  <a:rPr lang="en-US" sz="1800" baseline="-25000" dirty="0" err="1">
                    <a:solidFill>
                      <a:srgbClr val="1F497D"/>
                    </a:solidFill>
                    <a:latin typeface="Franklin Gothic Book"/>
                  </a:rPr>
                  <a:t>eqv</a:t>
                </a:r>
                <a:r>
                  <a:rPr lang="en-US" sz="1800" dirty="0">
                    <a:solidFill>
                      <a:srgbClr val="1F497D"/>
                    </a:solidFill>
                    <a:latin typeface="Franklin Gothic Book"/>
                  </a:rPr>
                  <a:t>=176 </a:t>
                </a:r>
                <a:r>
                  <a:rPr lang="en-US" sz="1800" dirty="0" err="1">
                    <a:solidFill>
                      <a:srgbClr val="1F497D"/>
                    </a:solidFill>
                    <a:latin typeface="Franklin Gothic Book"/>
                  </a:rPr>
                  <a:t>Mpa</a:t>
                </a:r>
                <a:endParaRPr lang="en-US" sz="1800" dirty="0">
                  <a:solidFill>
                    <a:srgbClr val="1F497D"/>
                  </a:solidFill>
                  <a:latin typeface="Franklin Gothic Book"/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Limit 200 MPa</a:t>
                </a:r>
                <a:endParaRPr lang="en-US" sz="1800" dirty="0">
                  <a:solidFill>
                    <a:srgbClr val="1F497D"/>
                  </a:solidFill>
                  <a:latin typeface="Franklin Gothic Book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2381447" y="2107211"/>
                <a:ext cx="723812" cy="749347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6530580" y="1516247"/>
              <a:ext cx="2356845" cy="2254779"/>
              <a:chOff x="4963726" y="1516246"/>
              <a:chExt cx="2356845" cy="2254779"/>
            </a:xfrm>
          </p:grpSpPr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63726" y="1547468"/>
                <a:ext cx="2356845" cy="1699849"/>
              </a:xfrm>
              <a:prstGeom prst="rect">
                <a:avLst/>
              </a:prstGeom>
            </p:spPr>
          </p:pic>
          <p:sp>
            <p:nvSpPr>
              <p:cNvPr id="97" name="TextBox 96"/>
              <p:cNvSpPr txBox="1"/>
              <p:nvPr/>
            </p:nvSpPr>
            <p:spPr>
              <a:xfrm>
                <a:off x="5651769" y="1516246"/>
                <a:ext cx="976486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prstClr val="black"/>
                    </a:solidFill>
                    <a:latin typeface="Franklin Gothic Book"/>
                  </a:rPr>
                  <a:t>4K+15T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5533996" y="3238376"/>
                <a:ext cx="1489849" cy="532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err="1">
                    <a:solidFill>
                      <a:srgbClr val="1F497D"/>
                    </a:solidFill>
                    <a:latin typeface="Franklin Gothic Book"/>
                  </a:rPr>
                  <a:t>S</a:t>
                </a:r>
                <a:r>
                  <a:rPr lang="en-US" sz="1800" baseline="-25000" dirty="0" err="1">
                    <a:solidFill>
                      <a:srgbClr val="1F497D"/>
                    </a:solidFill>
                    <a:latin typeface="Franklin Gothic Book"/>
                  </a:rPr>
                  <a:t>eqv</a:t>
                </a:r>
                <a:r>
                  <a:rPr lang="en-US" sz="1800" dirty="0">
                    <a:solidFill>
                      <a:srgbClr val="1F497D"/>
                    </a:solidFill>
                    <a:latin typeface="Franklin Gothic Book"/>
                  </a:rPr>
                  <a:t>=168 </a:t>
                </a:r>
                <a:r>
                  <a:rPr lang="en-US" sz="1800" dirty="0" err="1">
                    <a:solidFill>
                      <a:srgbClr val="1F497D"/>
                    </a:solidFill>
                    <a:latin typeface="Franklin Gothic Book"/>
                  </a:rPr>
                  <a:t>Mpa</a:t>
                </a:r>
                <a:endParaRPr lang="en-US" sz="1800" dirty="0">
                  <a:solidFill>
                    <a:srgbClr val="1F497D"/>
                  </a:solidFill>
                  <a:latin typeface="Franklin Gothic Book"/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Limit 200 MPa</a:t>
                </a:r>
                <a:endParaRPr lang="en-US" sz="1800" dirty="0">
                  <a:solidFill>
                    <a:srgbClr val="1F497D"/>
                  </a:solidFill>
                  <a:latin typeface="Franklin Gothic Book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247547" y="2564043"/>
                <a:ext cx="723812" cy="749347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990999"/>
              </p:ext>
            </p:extLst>
          </p:nvPr>
        </p:nvGraphicFramePr>
        <p:xfrm>
          <a:off x="529506" y="5098885"/>
          <a:ext cx="8252514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419">
                  <a:extLst>
                    <a:ext uri="{9D8B030D-6E8A-4147-A177-3AD203B41FA5}">
                      <a16:colId xmlns:a16="http://schemas.microsoft.com/office/drawing/2014/main" val="1962571648"/>
                    </a:ext>
                  </a:extLst>
                </a:gridCol>
                <a:gridCol w="2162873">
                  <a:extLst>
                    <a:ext uri="{9D8B030D-6E8A-4147-A177-3AD203B41FA5}">
                      <a16:colId xmlns:a16="http://schemas.microsoft.com/office/drawing/2014/main" val="1118727000"/>
                    </a:ext>
                  </a:extLst>
                </a:gridCol>
                <a:gridCol w="1452785">
                  <a:extLst>
                    <a:ext uri="{9D8B030D-6E8A-4147-A177-3AD203B41FA5}">
                      <a16:colId xmlns:a16="http://schemas.microsoft.com/office/drawing/2014/main" val="3463864809"/>
                    </a:ext>
                  </a:extLst>
                </a:gridCol>
                <a:gridCol w="1512606">
                  <a:extLst>
                    <a:ext uri="{9D8B030D-6E8A-4147-A177-3AD203B41FA5}">
                      <a16:colId xmlns:a16="http://schemas.microsoft.com/office/drawing/2014/main" val="64549001"/>
                    </a:ext>
                  </a:extLst>
                </a:gridCol>
                <a:gridCol w="1748831">
                  <a:extLst>
                    <a:ext uri="{9D8B030D-6E8A-4147-A177-3AD203B41FA5}">
                      <a16:colId xmlns:a16="http://schemas.microsoft.com/office/drawing/2014/main" val="4142340580"/>
                    </a:ext>
                  </a:extLst>
                </a:gridCol>
              </a:tblGrid>
              <a:tr h="290425"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Yoking-clamping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Skin welding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Cooling-down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Bmax</a:t>
                      </a:r>
                      <a:r>
                        <a:rPr lang="en-US" dirty="0"/>
                        <a:t> = 14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882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IL 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814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IL 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272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85515" y="4646238"/>
            <a:ext cx="5189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Conservative pre-stress: </a:t>
            </a:r>
            <a:r>
              <a:rPr lang="en-US" dirty="0" err="1"/>
              <a:t>S</a:t>
            </a:r>
            <a:r>
              <a:rPr lang="en-US" baseline="-25000" dirty="0" err="1"/>
              <a:t>max</a:t>
            </a:r>
            <a:r>
              <a:rPr lang="en-US" dirty="0"/>
              <a:t> at all steps &lt;150 </a:t>
            </a:r>
            <a:r>
              <a:rPr lang="en-US" dirty="0" err="1"/>
              <a:t>MPa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3627678" y="1122827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coil pre-stress</a:t>
            </a:r>
          </a:p>
        </p:txBody>
      </p:sp>
    </p:spTree>
    <p:extLst>
      <p:ext uri="{BB962C8B-B14F-4D97-AF65-F5344CB8AC3E}">
        <p14:creationId xmlns:p14="http://schemas.microsoft.com/office/powerpoint/2010/main" val="878332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1D449-7210-4E13-BD34-576AAEF4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Coil Interfaces were analyzed and optimized by appropriate radial shims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3652B-B082-4134-B5F7-98B9F678A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98DB6A-001F-4BB7-A459-5CEA23560AA1}"/>
              </a:ext>
            </a:extLst>
          </p:cNvPr>
          <p:cNvGrpSpPr/>
          <p:nvPr/>
        </p:nvGrpSpPr>
        <p:grpSpPr>
          <a:xfrm>
            <a:off x="415218" y="1791385"/>
            <a:ext cx="3830906" cy="3941969"/>
            <a:chOff x="2081811" y="84336"/>
            <a:chExt cx="6036817" cy="6591670"/>
          </a:xfrm>
          <a:noFill/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6BB7A9-5679-46A6-B7EC-25319A25A15F}"/>
                </a:ext>
              </a:extLst>
            </p:cNvPr>
            <p:cNvGrpSpPr/>
            <p:nvPr/>
          </p:nvGrpSpPr>
          <p:grpSpPr>
            <a:xfrm>
              <a:off x="2081811" y="84336"/>
              <a:ext cx="6036817" cy="6591670"/>
              <a:chOff x="1367160" y="408372"/>
              <a:chExt cx="4412204" cy="4755149"/>
            </a:xfrm>
            <a:grpFill/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7E9066D-9D0F-40D3-A4B7-7BE10A1B3C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444" t="11891" r="6119" b="19607"/>
              <a:stretch/>
            </p:blipFill>
            <p:spPr>
              <a:xfrm>
                <a:off x="1367162" y="408372"/>
                <a:ext cx="4412202" cy="2352583"/>
              </a:xfrm>
              <a:prstGeom prst="rect">
                <a:avLst/>
              </a:prstGeom>
              <a:grpFill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30C7480-3427-42E3-87DB-1AD930CF69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92" t="11249" r="6428" b="17668"/>
              <a:stretch/>
            </p:blipFill>
            <p:spPr>
              <a:xfrm rot="10800000">
                <a:off x="1367160" y="2760954"/>
                <a:ext cx="4412201" cy="2402567"/>
              </a:xfrm>
              <a:prstGeom prst="rect">
                <a:avLst/>
              </a:prstGeom>
              <a:grpFill/>
            </p:spPr>
          </p:pic>
        </p:grpSp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E512DF73-4A8D-40B4-84B8-BC643578088C}"/>
                </a:ext>
              </a:extLst>
            </p:cNvPr>
            <p:cNvSpPr/>
            <p:nvPr/>
          </p:nvSpPr>
          <p:spPr>
            <a:xfrm rot="10800000">
              <a:off x="2095122" y="335256"/>
              <a:ext cx="5948042" cy="6267636"/>
            </a:xfrm>
            <a:prstGeom prst="blockArc">
              <a:avLst>
                <a:gd name="adj1" fmla="val 10944102"/>
                <a:gd name="adj2" fmla="val 21448262"/>
                <a:gd name="adj3" fmla="val 3049"/>
              </a:avLst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F6B055FB-D1E6-4CFE-92DD-4A5CBE39B555}"/>
                </a:ext>
              </a:extLst>
            </p:cNvPr>
            <p:cNvSpPr/>
            <p:nvPr/>
          </p:nvSpPr>
          <p:spPr>
            <a:xfrm>
              <a:off x="2095127" y="161277"/>
              <a:ext cx="5948041" cy="6267636"/>
            </a:xfrm>
            <a:prstGeom prst="blockArc">
              <a:avLst>
                <a:gd name="adj1" fmla="val 10973722"/>
                <a:gd name="adj2" fmla="val 21278223"/>
                <a:gd name="adj3" fmla="val 2588"/>
              </a:avLst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3">
            <a:extLst>
              <a:ext uri="{FF2B5EF4-FFF2-40B4-BE49-F238E27FC236}">
                <a16:creationId xmlns:a16="http://schemas.microsoft.com/office/drawing/2014/main" id="{003F3983-4D6A-47CC-9457-44CCDC53956E}"/>
              </a:ext>
            </a:extLst>
          </p:cNvPr>
          <p:cNvSpPr txBox="1">
            <a:spLocks/>
          </p:cNvSpPr>
          <p:nvPr/>
        </p:nvSpPr>
        <p:spPr>
          <a:xfrm>
            <a:off x="1616294" y="5733354"/>
            <a:ext cx="1428750" cy="5048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HFM-CL1-002</a:t>
            </a:r>
            <a:br>
              <a:rPr lang="en-US" sz="1200" dirty="0"/>
            </a:br>
            <a:r>
              <a:rPr lang="en-US" sz="1200" dirty="0"/>
              <a:t>230mm from RE 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F8D782F0-9D4E-4686-8AF3-0605EC2BC0F4}"/>
              </a:ext>
            </a:extLst>
          </p:cNvPr>
          <p:cNvSpPr txBox="1">
            <a:spLocks/>
          </p:cNvSpPr>
          <p:nvPr/>
        </p:nvSpPr>
        <p:spPr>
          <a:xfrm>
            <a:off x="1693772" y="1346165"/>
            <a:ext cx="1450694" cy="4865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cs typeface="Times New Roman" panose="02020603050405020304" pitchFamily="18" charset="0"/>
              </a:rPr>
              <a:t>HFM-CL1-003</a:t>
            </a:r>
            <a:br>
              <a:rPr lang="en-US" sz="1200" dirty="0">
                <a:cs typeface="Times New Roman" panose="02020603050405020304" pitchFamily="18" charset="0"/>
              </a:rPr>
            </a:br>
            <a:r>
              <a:rPr lang="en-US" sz="1200" dirty="0">
                <a:cs typeface="Times New Roman" panose="02020603050405020304" pitchFamily="18" charset="0"/>
              </a:rPr>
              <a:t>230mm from RE </a:t>
            </a:r>
          </a:p>
        </p:txBody>
      </p:sp>
      <p:sp>
        <p:nvSpPr>
          <p:cNvPr id="13" name="TextBox 26">
            <a:extLst>
              <a:ext uri="{FF2B5EF4-FFF2-40B4-BE49-F238E27FC236}">
                <a16:creationId xmlns:a16="http://schemas.microsoft.com/office/drawing/2014/main" id="{E99FBAE6-E005-4634-B838-035CC268AF22}"/>
              </a:ext>
            </a:extLst>
          </p:cNvPr>
          <p:cNvSpPr txBox="1"/>
          <p:nvPr/>
        </p:nvSpPr>
        <p:spPr>
          <a:xfrm>
            <a:off x="3738757" y="5850335"/>
            <a:ext cx="16664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Coil SS 230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685A19-5CCC-4C34-BA70-DC44A6CA5EE1}"/>
              </a:ext>
            </a:extLst>
          </p:cNvPr>
          <p:cNvSpPr txBox="1"/>
          <p:nvPr/>
        </p:nvSpPr>
        <p:spPr>
          <a:xfrm>
            <a:off x="3321530" y="1563496"/>
            <a:ext cx="14275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L2 OD by 80 mic smaller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45E7C6-886F-4698-B217-AB44B16F440D}"/>
              </a:ext>
            </a:extLst>
          </p:cNvPr>
          <p:cNvSpPr txBox="1"/>
          <p:nvPr/>
        </p:nvSpPr>
        <p:spPr>
          <a:xfrm>
            <a:off x="298298" y="5485864"/>
            <a:ext cx="12701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L2 OD by </a:t>
            </a:r>
          </a:p>
          <a:p>
            <a:r>
              <a:rPr lang="en-US" sz="1350" b="1" dirty="0">
                <a:solidFill>
                  <a:srgbClr val="FF0000"/>
                </a:solidFill>
              </a:rPr>
              <a:t>96 mic smaller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EB563EB-31CE-424F-BFDB-8E6156D9FE90}"/>
              </a:ext>
            </a:extLst>
          </p:cNvPr>
          <p:cNvSpPr/>
          <p:nvPr/>
        </p:nvSpPr>
        <p:spPr>
          <a:xfrm rot="2801270">
            <a:off x="3710006" y="2026894"/>
            <a:ext cx="289821" cy="390539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6C5241F0-1740-4028-8EBB-F4DE52D151F2}"/>
              </a:ext>
            </a:extLst>
          </p:cNvPr>
          <p:cNvSpPr/>
          <p:nvPr/>
        </p:nvSpPr>
        <p:spPr>
          <a:xfrm rot="13427674">
            <a:off x="683868" y="5109717"/>
            <a:ext cx="295172" cy="350012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AB89A3-D2A1-4044-BEBC-2CA6E938695F}"/>
              </a:ext>
            </a:extLst>
          </p:cNvPr>
          <p:cNvGrpSpPr/>
          <p:nvPr/>
        </p:nvGrpSpPr>
        <p:grpSpPr>
          <a:xfrm>
            <a:off x="4667198" y="1678628"/>
            <a:ext cx="4061583" cy="4054727"/>
            <a:chOff x="6400799" y="335315"/>
            <a:chExt cx="4758691" cy="476282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4750C65-314F-49C7-BB73-F4235BCA0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93" t="9778" r="8811" b="20114"/>
            <a:stretch/>
          </p:blipFill>
          <p:spPr>
            <a:xfrm>
              <a:off x="6400799" y="335315"/>
              <a:ext cx="4758691" cy="240407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11B268-9F66-4507-ACE2-29DAB16188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40" t="9774" r="8503" b="20116"/>
            <a:stretch/>
          </p:blipFill>
          <p:spPr>
            <a:xfrm rot="10800000">
              <a:off x="6400799" y="2739390"/>
              <a:ext cx="4758691" cy="2358750"/>
            </a:xfrm>
            <a:prstGeom prst="rect">
              <a:avLst/>
            </a:prstGeom>
          </p:spPr>
        </p:pic>
      </p:grp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30A37467-FCF6-4604-B550-D50079C3A764}"/>
              </a:ext>
            </a:extLst>
          </p:cNvPr>
          <p:cNvSpPr/>
          <p:nvPr/>
        </p:nvSpPr>
        <p:spPr>
          <a:xfrm>
            <a:off x="5430025" y="2434999"/>
            <a:ext cx="2513029" cy="2580572"/>
          </a:xfrm>
          <a:prstGeom prst="donut">
            <a:avLst>
              <a:gd name="adj" fmla="val 5862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BC38727C-7D01-4C9A-BAED-4049A4970F49}"/>
              </a:ext>
            </a:extLst>
          </p:cNvPr>
          <p:cNvSpPr txBox="1">
            <a:spLocks/>
          </p:cNvSpPr>
          <p:nvPr/>
        </p:nvSpPr>
        <p:spPr>
          <a:xfrm>
            <a:off x="5983615" y="5733356"/>
            <a:ext cx="1428750" cy="4102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HFM-CL2-004</a:t>
            </a:r>
            <a:br>
              <a:rPr lang="en-US" sz="1200" dirty="0"/>
            </a:br>
            <a:r>
              <a:rPr lang="en-US" sz="1200" dirty="0"/>
              <a:t>201mm from RE 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7E2C3373-D4DC-470B-9F0E-881964865066}"/>
              </a:ext>
            </a:extLst>
          </p:cNvPr>
          <p:cNvSpPr txBox="1">
            <a:spLocks/>
          </p:cNvSpPr>
          <p:nvPr/>
        </p:nvSpPr>
        <p:spPr>
          <a:xfrm>
            <a:off x="6154594" y="1256990"/>
            <a:ext cx="1450694" cy="4216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HFM-CL2-005</a:t>
            </a:r>
            <a:br>
              <a:rPr lang="en-US" sz="1200" dirty="0"/>
            </a:br>
            <a:r>
              <a:rPr lang="en-US" sz="1200" dirty="0"/>
              <a:t>218mm from RE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3A024E-7D2E-4862-B9D9-0CCE22B94445}"/>
              </a:ext>
            </a:extLst>
          </p:cNvPr>
          <p:cNvSpPr txBox="1"/>
          <p:nvPr/>
        </p:nvSpPr>
        <p:spPr>
          <a:xfrm>
            <a:off x="6063258" y="3109080"/>
            <a:ext cx="14348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L3 ID by 88 mic smaller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2881DBCD-A8C9-4FB9-A40C-B3352F3E666D}"/>
              </a:ext>
            </a:extLst>
          </p:cNvPr>
          <p:cNvSpPr/>
          <p:nvPr/>
        </p:nvSpPr>
        <p:spPr>
          <a:xfrm rot="9613865">
            <a:off x="6350663" y="2652097"/>
            <a:ext cx="289821" cy="390539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Block Arc 25">
            <a:extLst>
              <a:ext uri="{FF2B5EF4-FFF2-40B4-BE49-F238E27FC236}">
                <a16:creationId xmlns:a16="http://schemas.microsoft.com/office/drawing/2014/main" id="{4F87CDC1-2EBD-4E91-B72A-C50A5CB4F477}"/>
              </a:ext>
            </a:extLst>
          </p:cNvPr>
          <p:cNvSpPr/>
          <p:nvPr/>
        </p:nvSpPr>
        <p:spPr>
          <a:xfrm>
            <a:off x="4810705" y="1791386"/>
            <a:ext cx="3774570" cy="3807994"/>
          </a:xfrm>
          <a:prstGeom prst="blockArc">
            <a:avLst>
              <a:gd name="adj1" fmla="val 10896352"/>
              <a:gd name="adj2" fmla="val 21408379"/>
              <a:gd name="adj3" fmla="val 7031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5BCFF81D-4D8F-4F21-9582-8968EE7A18A4}"/>
              </a:ext>
            </a:extLst>
          </p:cNvPr>
          <p:cNvSpPr/>
          <p:nvPr/>
        </p:nvSpPr>
        <p:spPr>
          <a:xfrm rot="10800000">
            <a:off x="4817453" y="1817023"/>
            <a:ext cx="3774570" cy="3807994"/>
          </a:xfrm>
          <a:prstGeom prst="blockArc">
            <a:avLst>
              <a:gd name="adj1" fmla="val 10896352"/>
              <a:gd name="adj2" fmla="val 21471483"/>
              <a:gd name="adj3" fmla="val 4122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E80813-EB29-440B-A07A-FD8C5A23640F}"/>
              </a:ext>
            </a:extLst>
          </p:cNvPr>
          <p:cNvSpPr txBox="1"/>
          <p:nvPr/>
        </p:nvSpPr>
        <p:spPr>
          <a:xfrm>
            <a:off x="7608926" y="5626457"/>
            <a:ext cx="12701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L4 OD by </a:t>
            </a:r>
          </a:p>
          <a:p>
            <a:r>
              <a:rPr lang="en-US" sz="1350" b="1" dirty="0">
                <a:solidFill>
                  <a:srgbClr val="FF0000"/>
                </a:solidFill>
              </a:rPr>
              <a:t>80 mic smaller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BDB5852D-D2E2-4885-B8A4-6C8C71A81FCD}"/>
              </a:ext>
            </a:extLst>
          </p:cNvPr>
          <p:cNvSpPr/>
          <p:nvPr/>
        </p:nvSpPr>
        <p:spPr>
          <a:xfrm rot="8148600">
            <a:off x="7652575" y="5338181"/>
            <a:ext cx="295172" cy="350012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815221-4EB4-4650-98DD-26E8E7194B65}"/>
              </a:ext>
            </a:extLst>
          </p:cNvPr>
          <p:cNvSpPr txBox="1"/>
          <p:nvPr/>
        </p:nvSpPr>
        <p:spPr>
          <a:xfrm>
            <a:off x="7292798" y="1206199"/>
            <a:ext cx="15862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L4 OD by 187 mic smaller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53E6E141-F50D-4DE1-AABC-A132D6CD3F4F}"/>
              </a:ext>
            </a:extLst>
          </p:cNvPr>
          <p:cNvSpPr/>
          <p:nvPr/>
        </p:nvSpPr>
        <p:spPr>
          <a:xfrm rot="2801270">
            <a:off x="7681274" y="1669597"/>
            <a:ext cx="289821" cy="390539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06013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Block was shimmed to the design radial size and wrapped with 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14" y="1845494"/>
            <a:ext cx="4962116" cy="3424084"/>
          </a:xfrm>
          <a:prstGeom prst="rect">
            <a:avLst/>
          </a:prstGeom>
        </p:spPr>
      </p:pic>
      <p:pic>
        <p:nvPicPr>
          <p:cNvPr id="6" name="Content Placeholder 5" descr="A picture containing indoor, table&#10;&#10;Description automatically generated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630" y="1955001"/>
            <a:ext cx="3748823" cy="28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71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31424F-73B9-4EC9-8D19-5EAAE7AAC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Coil Block Yoking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72C60F-AD83-4A3D-B670-28F0B2F70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89A6-592F-4BED-8117-A017FE3FB61D}" type="slidenum">
              <a:rPr lang="en-US" smtClean="0"/>
              <a:t>6</a:t>
            </a:fld>
            <a:endParaRPr lang="en-US"/>
          </a:p>
        </p:txBody>
      </p:sp>
      <p:pic>
        <p:nvPicPr>
          <p:cNvPr id="16" name="Picture 15" descr="A picture containing indoor, building, floor, person&#10;&#10;Description automatically generated">
            <a:extLst>
              <a:ext uri="{FF2B5EF4-FFF2-40B4-BE49-F238E27FC236}">
                <a16:creationId xmlns:a16="http://schemas.microsoft.com/office/drawing/2014/main" id="{2A45B466-7E3F-4067-A879-4C0B7CBFC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24" t="7238" r="12190" b="14678"/>
          <a:stretch/>
        </p:blipFill>
        <p:spPr>
          <a:xfrm>
            <a:off x="5451842" y="1221419"/>
            <a:ext cx="2718283" cy="2555822"/>
          </a:xfrm>
          <a:prstGeom prst="rect">
            <a:avLst/>
          </a:prstGeom>
        </p:spPr>
      </p:pic>
      <p:pic>
        <p:nvPicPr>
          <p:cNvPr id="18" name="Picture 17" descr="A close up of a machine&#10;&#10;Description automatically generated">
            <a:extLst>
              <a:ext uri="{FF2B5EF4-FFF2-40B4-BE49-F238E27FC236}">
                <a16:creationId xmlns:a16="http://schemas.microsoft.com/office/drawing/2014/main" id="{AE5F5BC6-1010-476A-9CE9-600182802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80" t="18031" r="14286" b="14920"/>
          <a:stretch/>
        </p:blipFill>
        <p:spPr>
          <a:xfrm>
            <a:off x="85874" y="3867714"/>
            <a:ext cx="3082882" cy="2302350"/>
          </a:xfrm>
          <a:prstGeom prst="rect">
            <a:avLst/>
          </a:prstGeom>
        </p:spPr>
      </p:pic>
      <p:pic>
        <p:nvPicPr>
          <p:cNvPr id="22" name="Picture 21" descr="A close up of a machine&#10;&#10;Description automatically generated">
            <a:extLst>
              <a:ext uri="{FF2B5EF4-FFF2-40B4-BE49-F238E27FC236}">
                <a16:creationId xmlns:a16="http://schemas.microsoft.com/office/drawing/2014/main" id="{F1171B71-2178-4B90-871D-16E2A45D39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14" t="8127" r="10650" b="20254"/>
          <a:stretch/>
        </p:blipFill>
        <p:spPr>
          <a:xfrm>
            <a:off x="3222973" y="3867714"/>
            <a:ext cx="2902637" cy="2305203"/>
          </a:xfrm>
          <a:prstGeom prst="rect">
            <a:avLst/>
          </a:prstGeom>
        </p:spPr>
      </p:pic>
      <p:pic>
        <p:nvPicPr>
          <p:cNvPr id="24" name="Picture 23" descr="A picture containing indoor, table, kitchen&#10;&#10;Description automatically generated">
            <a:extLst>
              <a:ext uri="{FF2B5EF4-FFF2-40B4-BE49-F238E27FC236}">
                <a16:creationId xmlns:a16="http://schemas.microsoft.com/office/drawing/2014/main" id="{825E47B4-0DC1-4B4A-88AF-8005461CDB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333" b="16064"/>
          <a:stretch/>
        </p:blipFill>
        <p:spPr>
          <a:xfrm>
            <a:off x="6179827" y="3864861"/>
            <a:ext cx="2937547" cy="2292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B593A7-685D-4427-B3C4-3F8B95DB8D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69" r="25744"/>
          <a:stretch/>
        </p:blipFill>
        <p:spPr>
          <a:xfrm rot="5400000">
            <a:off x="1429660" y="307440"/>
            <a:ext cx="2555822" cy="440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11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C3244-04E3-441B-B510-84BF04CE2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Coil Massaging and 1</a:t>
            </a:r>
            <a:r>
              <a:rPr lang="en-US" baseline="30000" dirty="0"/>
              <a:t>st</a:t>
            </a:r>
            <a:r>
              <a:rPr lang="en-US" dirty="0"/>
              <a:t> Yoke Clamping</a:t>
            </a:r>
          </a:p>
        </p:txBody>
      </p:sp>
      <p:pic>
        <p:nvPicPr>
          <p:cNvPr id="6" name="Content Placeholder 5" descr="A picture containing indoor, person, table, man&#10;&#10;Description automatically generated">
            <a:extLst>
              <a:ext uri="{FF2B5EF4-FFF2-40B4-BE49-F238E27FC236}">
                <a16:creationId xmlns:a16="http://schemas.microsoft.com/office/drawing/2014/main" id="{6B6C5440-9707-46C1-9782-C7A900846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995"/>
          <a:stretch/>
        </p:blipFill>
        <p:spPr>
          <a:xfrm rot="5400000">
            <a:off x="6361609" y="1725672"/>
            <a:ext cx="2907632" cy="24228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68863-862B-4B37-BB37-9CCC310F7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7</a:t>
            </a:fld>
            <a:endParaRPr lang="en-US" dirty="0"/>
          </a:p>
        </p:txBody>
      </p:sp>
      <p:pic>
        <p:nvPicPr>
          <p:cNvPr id="10" name="Picture 9" descr="A large white building&#10;&#10;Description automatically generated">
            <a:extLst>
              <a:ext uri="{FF2B5EF4-FFF2-40B4-BE49-F238E27FC236}">
                <a16:creationId xmlns:a16="http://schemas.microsoft.com/office/drawing/2014/main" id="{45FD2960-B183-4B70-80DF-711EEB0E6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365" y="1483298"/>
            <a:ext cx="3876845" cy="2907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6257DC-2F75-46AE-89AE-C15224662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160" y="4631821"/>
            <a:ext cx="2319679" cy="1545698"/>
          </a:xfrm>
          <a:prstGeom prst="rect">
            <a:avLst/>
          </a:prstGeom>
        </p:spPr>
      </p:pic>
      <p:pic>
        <p:nvPicPr>
          <p:cNvPr id="9" name="Picture 8" descr="A large machine in a room&#10;&#10;Description automatically generated">
            <a:extLst>
              <a:ext uri="{FF2B5EF4-FFF2-40B4-BE49-F238E27FC236}">
                <a16:creationId xmlns:a16="http://schemas.microsoft.com/office/drawing/2014/main" id="{2CD0397B-4F97-46E8-AD8C-B20A394F1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46324" y="1846756"/>
            <a:ext cx="2907629" cy="2180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20145-A9C8-4B3D-9FFE-53529BE5E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76" y="4566657"/>
            <a:ext cx="3071144" cy="16160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CC2A92-692B-4975-9B72-0B04A8D8C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3879" y="4561438"/>
            <a:ext cx="3071144" cy="161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36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8A4B0-3604-41D7-9E50-0841DAAFA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pre-stress after 1</a:t>
            </a:r>
            <a:r>
              <a:rPr lang="en-US" baseline="30000" dirty="0"/>
              <a:t>st</a:t>
            </a:r>
            <a:r>
              <a:rPr lang="en-US" dirty="0"/>
              <a:t> clamping (SGs)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35BEF7-1827-4DC4-94C1-C2A97FDBE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358"/>
          <a:stretch/>
        </p:blipFill>
        <p:spPr>
          <a:xfrm>
            <a:off x="1730588" y="1190622"/>
            <a:ext cx="5131685" cy="33431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DF81B-19D9-4FD9-BA5F-253FEFC91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D2FFB-F197-4D2D-A84F-6FE839D0B935}"/>
              </a:ext>
            </a:extLst>
          </p:cNvPr>
          <p:cNvSpPr txBox="1"/>
          <p:nvPr/>
        </p:nvSpPr>
        <p:spPr>
          <a:xfrm>
            <a:off x="3971432" y="3581043"/>
            <a:ext cx="702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 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8678" y="4581354"/>
            <a:ext cx="86512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Coil pole azimuthal stresses before/after clamping</a:t>
            </a:r>
          </a:p>
          <a:p>
            <a:r>
              <a:rPr lang="en-US" dirty="0"/>
              <a:t>	- LE cross-section: 32-84(33 </a:t>
            </a:r>
            <a:r>
              <a:rPr lang="en-US" dirty="0" err="1"/>
              <a:t>avr</a:t>
            </a:r>
            <a:r>
              <a:rPr lang="en-US" dirty="0"/>
              <a:t>.)/25-36 (24 </a:t>
            </a:r>
            <a:r>
              <a:rPr lang="en-US" dirty="0" err="1"/>
              <a:t>avr</a:t>
            </a:r>
            <a:r>
              <a:rPr lang="en-US" dirty="0"/>
              <a:t>.)MPa</a:t>
            </a:r>
          </a:p>
          <a:p>
            <a:r>
              <a:rPr lang="en-US" dirty="0"/>
              <a:t>	- RE cross-section: 36-94(56 </a:t>
            </a:r>
            <a:r>
              <a:rPr lang="en-US" dirty="0" err="1"/>
              <a:t>avr</a:t>
            </a:r>
            <a:r>
              <a:rPr lang="en-US" dirty="0"/>
              <a:t>.)/30-43 (48 </a:t>
            </a:r>
            <a:r>
              <a:rPr lang="en-US" dirty="0" err="1"/>
              <a:t>avr</a:t>
            </a:r>
            <a:r>
              <a:rPr lang="en-US" dirty="0"/>
              <a:t>.)MPa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Pre-stress reduction after spring-back ~30%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Coil pre-stress is smaller than expected 60 </a:t>
            </a:r>
            <a:r>
              <a:rPr lang="en-US" dirty="0" err="1"/>
              <a:t>MPa</a:t>
            </a:r>
            <a:r>
              <a:rPr lang="en-US" dirty="0"/>
              <a:t> due to larger clamp size by ~4 mills.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has to be compensated by additional radial shim ~5 mills </a:t>
            </a:r>
            <a:r>
              <a:rPr lang="en-US" dirty="0" err="1"/>
              <a:t>Kapton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5296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56C23-56BD-40C0-B8A1-3CC8107C4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Iron Lamination Side Gap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09402-1104-4DB7-8EE4-70D14DFC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786" y="1686273"/>
            <a:ext cx="6268214" cy="29291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67" y="1256232"/>
            <a:ext cx="2838272" cy="378923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59679" y="5219412"/>
            <a:ext cx="708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shows that we can use uniform radial shim in the straight section.</a:t>
            </a:r>
          </a:p>
          <a:p>
            <a:r>
              <a:rPr lang="en-US" dirty="0"/>
              <a:t>The shim is gradually reduced to 0 at coil ends.</a:t>
            </a:r>
          </a:p>
        </p:txBody>
      </p:sp>
    </p:spTree>
    <p:extLst>
      <p:ext uri="{BB962C8B-B14F-4D97-AF65-F5344CB8AC3E}">
        <p14:creationId xmlns:p14="http://schemas.microsoft.com/office/powerpoint/2010/main" val="3181758582"/>
      </p:ext>
    </p:extLst>
  </p:cSld>
  <p:clrMapOvr>
    <a:masterClrMapping/>
  </p:clrMapOvr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66142</TotalTime>
  <Words>607</Words>
  <Application>Microsoft Office PowerPoint</Application>
  <PresentationFormat>On-screen Show (4:3)</PresentationFormat>
  <Paragraphs>177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Aharoni</vt:lpstr>
      <vt:lpstr>Arial</vt:lpstr>
      <vt:lpstr>Calibri</vt:lpstr>
      <vt:lpstr>Courier New</vt:lpstr>
      <vt:lpstr>Franklin Gothic Book</vt:lpstr>
      <vt:lpstr>Franklin Gothic Medium</vt:lpstr>
      <vt:lpstr>Helvetica</vt:lpstr>
      <vt:lpstr>Symbol</vt:lpstr>
      <vt:lpstr>Times New Roman</vt:lpstr>
      <vt:lpstr>ATAP No Footer</vt:lpstr>
      <vt:lpstr>PowerPoint Presentation</vt:lpstr>
      <vt:lpstr>15 T Dipole Magnet design</vt:lpstr>
      <vt:lpstr>Design and Conservative coil pre-stress</vt:lpstr>
      <vt:lpstr>Coil Interfaces were analyzed and optimized by appropriate radial shims</vt:lpstr>
      <vt:lpstr>Coil Block was shimmed to the design radial size and wrapped with GI</vt:lpstr>
      <vt:lpstr>Coil Block Yoking</vt:lpstr>
      <vt:lpstr>Coil Massaging and 1st Yoke Clamping</vt:lpstr>
      <vt:lpstr>Coil pre-stress after 1st clamping (SGs)</vt:lpstr>
      <vt:lpstr>Iron Lamination Side Gap measurement</vt:lpstr>
      <vt:lpstr>Yoke Removal</vt:lpstr>
      <vt:lpstr>Radial shim installation and expected outside yoke gap</vt:lpstr>
      <vt:lpstr>Expected gap sizes based on MM Measurements</vt:lpstr>
      <vt:lpstr>Skin welding</vt:lpstr>
      <vt:lpstr>Gap Control Procedure Mirror Magnet</vt:lpstr>
      <vt:lpstr>Magnet Ends Load</vt:lpstr>
      <vt:lpstr>Final assembly</vt:lpstr>
      <vt:lpstr>Conclusions</vt:lpstr>
      <vt:lpstr>Shim Plan was developed based on FEA</vt:lpstr>
    </vt:vector>
  </TitlesOfParts>
  <Company>Lawrence Berkekley Nationl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Igor Novitski</cp:lastModifiedBy>
  <cp:revision>533</cp:revision>
  <cp:lastPrinted>2019-01-14T16:14:52Z</cp:lastPrinted>
  <dcterms:created xsi:type="dcterms:W3CDTF">2015-07-10T17:44:33Z</dcterms:created>
  <dcterms:modified xsi:type="dcterms:W3CDTF">2019-01-30T20:59:35Z</dcterms:modified>
</cp:coreProperties>
</file>