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564" r:id="rId2"/>
    <p:sldId id="556" r:id="rId3"/>
    <p:sldId id="557" r:id="rId4"/>
    <p:sldId id="558" r:id="rId5"/>
    <p:sldId id="560" r:id="rId6"/>
    <p:sldId id="562" r:id="rId7"/>
    <p:sldId id="563" r:id="rId8"/>
    <p:sldId id="555" r:id="rId9"/>
    <p:sldId id="565" r:id="rId10"/>
    <p:sldId id="566" r:id="rId11"/>
    <p:sldId id="568" r:id="rId12"/>
    <p:sldId id="567" r:id="rId13"/>
    <p:sldId id="5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03BE2"/>
    <a:srgbClr val="898989"/>
    <a:srgbClr val="1F49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688" autoAdjust="0"/>
    <p:restoredTop sz="93068"/>
  </p:normalViewPr>
  <p:slideViewPr>
    <p:cSldViewPr snapToGrid="0" snapToObjects="1">
      <p:cViewPr>
        <p:scale>
          <a:sx n="100" d="100"/>
          <a:sy n="100" d="100"/>
        </p:scale>
        <p:origin x="-948" y="-12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Grid="0"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135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510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47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221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3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470392"/>
            <a:ext cx="8226425" cy="1413933"/>
          </a:xfrm>
        </p:spPr>
        <p:txBody>
          <a:bodyPr>
            <a:normAutofit lnSpcReduction="10000"/>
          </a:bodyPr>
          <a:lstStyle/>
          <a:p>
            <a:endParaRPr lang="en-US" sz="1600" b="1" dirty="0" smtClean="0"/>
          </a:p>
          <a:p>
            <a:r>
              <a:rPr lang="en-US" sz="1600" b="1" dirty="0" smtClean="0"/>
              <a:t>D. </a:t>
            </a:r>
            <a:r>
              <a:rPr lang="en-US" sz="1600" b="1" dirty="0" err="1" smtClean="0"/>
              <a:t>Arbelaez</a:t>
            </a:r>
            <a:r>
              <a:rPr lang="en-US" sz="1600" b="1" dirty="0" smtClean="0"/>
              <a:t>, L. </a:t>
            </a:r>
            <a:r>
              <a:rPr lang="en-US" sz="1600" b="1" dirty="0" err="1" smtClean="0"/>
              <a:t>Brouwer</a:t>
            </a:r>
            <a:r>
              <a:rPr lang="en-US" sz="1600" b="1" dirty="0" smtClean="0"/>
              <a:t>, S. </a:t>
            </a:r>
            <a:r>
              <a:rPr lang="en-US" sz="1600" b="1" dirty="0" err="1" smtClean="0"/>
              <a:t>Caspi</a:t>
            </a:r>
            <a:r>
              <a:rPr lang="en-US" sz="1600" b="1" dirty="0" smtClean="0"/>
              <a:t>, D. </a:t>
            </a:r>
            <a:r>
              <a:rPr lang="en-US" sz="1600" b="1" dirty="0" err="1" smtClean="0"/>
              <a:t>Dietderich</a:t>
            </a:r>
            <a:r>
              <a:rPr lang="en-US" sz="1600" b="1" dirty="0" smtClean="0"/>
              <a:t>, S. </a:t>
            </a:r>
            <a:r>
              <a:rPr lang="en-US" sz="1600" b="1" dirty="0" err="1" smtClean="0"/>
              <a:t>Gourlay</a:t>
            </a:r>
            <a:r>
              <a:rPr lang="en-US" sz="1600" b="1" dirty="0" smtClean="0"/>
              <a:t>, R. </a:t>
            </a:r>
            <a:r>
              <a:rPr lang="en-US" sz="1600" b="1" dirty="0" err="1" smtClean="0"/>
              <a:t>Hafalia</a:t>
            </a:r>
            <a:r>
              <a:rPr lang="en-US" sz="1600" b="1" dirty="0" smtClean="0"/>
              <a:t>, T. Lipton, M. </a:t>
            </a:r>
            <a:r>
              <a:rPr lang="en-US" sz="1600" b="1" dirty="0" err="1" smtClean="0"/>
              <a:t>Martchevskii</a:t>
            </a:r>
            <a:r>
              <a:rPr lang="en-US" sz="1600" b="1" dirty="0" smtClean="0"/>
              <a:t>, S. Myers, J. Swanson, S. </a:t>
            </a:r>
            <a:r>
              <a:rPr lang="en-US" sz="1600" b="1" dirty="0" err="1" smtClean="0"/>
              <a:t>Prestemon</a:t>
            </a:r>
            <a:endParaRPr lang="en-US" sz="1600" b="1" dirty="0" smtClean="0"/>
          </a:p>
          <a:p>
            <a:r>
              <a:rPr lang="en-US" sz="1600" b="1" dirty="0" smtClean="0"/>
              <a:t>US Magnet Development Program</a:t>
            </a:r>
          </a:p>
          <a:p>
            <a:r>
              <a:rPr lang="en-US" sz="1400" dirty="0" smtClean="0"/>
              <a:t>Lawrence Berkeley National Laboratory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Status of subscale-CCTs for Technology Development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184" y="131311"/>
            <a:ext cx="2572816" cy="68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251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Initial Subscale Testing will Focus on Understanding  effect of cable and cable/groove interface stress on training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7430" y="1305904"/>
            <a:ext cx="8539371" cy="3818546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CCT concept leads to reduced normal stress on conductor</a:t>
            </a:r>
          </a:p>
          <a:p>
            <a:r>
              <a:rPr lang="en-US" sz="2000" dirty="0" smtClean="0"/>
              <a:t>Tradeoff between normal stress and shear stress at the cable/groove interface</a:t>
            </a:r>
          </a:p>
          <a:p>
            <a:r>
              <a:rPr lang="en-US" sz="2000" dirty="0" smtClean="0"/>
              <a:t>Shear stress can be reduced by reducing spar thickness but normal stress will increase (accumulation of azimuthal force towards </a:t>
            </a:r>
            <a:r>
              <a:rPr lang="en-US" sz="2000" dirty="0" err="1" smtClean="0"/>
              <a:t>midplane</a:t>
            </a:r>
            <a:r>
              <a:rPr lang="en-US" sz="2000" dirty="0" smtClean="0"/>
              <a:t> + bending of layers</a:t>
            </a:r>
            <a:r>
              <a:rPr lang="en-US" sz="2000" dirty="0" smtClean="0"/>
              <a:t>)</a:t>
            </a:r>
            <a:endParaRPr lang="en-US" sz="2000" i="1" dirty="0" smtClean="0"/>
          </a:p>
          <a:p>
            <a:r>
              <a:rPr lang="en-US" sz="2000" dirty="0" smtClean="0"/>
              <a:t>First set of </a:t>
            </a:r>
            <a:r>
              <a:rPr lang="en-US" sz="2000" dirty="0" smtClean="0"/>
              <a:t>tests after Baseline</a:t>
            </a:r>
            <a:r>
              <a:rPr lang="en-US" sz="2000" dirty="0" smtClean="0"/>
              <a:t> will be of inner layers with thin and thick spars</a:t>
            </a:r>
          </a:p>
          <a:p>
            <a:pPr lvl="1"/>
            <a:r>
              <a:rPr lang="en-US" sz="1800" dirty="0" smtClean="0"/>
              <a:t>Thin spar (reduced interface shear stress and increased normal stress due to bending)</a:t>
            </a:r>
          </a:p>
          <a:p>
            <a:pPr lvl="1"/>
            <a:r>
              <a:rPr lang="en-US" sz="1800" dirty="0" smtClean="0"/>
              <a:t>Thick spar (increased interface </a:t>
            </a:r>
            <a:r>
              <a:rPr lang="en-US" sz="1800" dirty="0" smtClean="0"/>
              <a:t>shear stress and </a:t>
            </a:r>
            <a:r>
              <a:rPr lang="en-US" sz="1800" dirty="0" smtClean="0"/>
              <a:t>reduced normal </a:t>
            </a:r>
            <a:r>
              <a:rPr lang="en-US" sz="1800" dirty="0" smtClean="0"/>
              <a:t>stress due to bending)</a:t>
            </a:r>
          </a:p>
          <a:p>
            <a:pPr lvl="1"/>
            <a:endParaRPr lang="en-US" sz="1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C866-8084-EA4C-96E7-15B00F21D2EC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8427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9403"/>
          </a:xfrm>
        </p:spPr>
        <p:txBody>
          <a:bodyPr/>
          <a:lstStyle/>
          <a:p>
            <a:r>
              <a:rPr lang="en-US" dirty="0" smtClean="0"/>
              <a:t>The subscale program can study the tradeoff between conductor normal and shear stress (on training)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0E43B-7F43-FA45-AAB7-E054FD6CC4E3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46"/>
          <a:stretch/>
        </p:blipFill>
        <p:spPr>
          <a:xfrm>
            <a:off x="322918" y="4642525"/>
            <a:ext cx="3868079" cy="13969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737"/>
          <a:stretch/>
        </p:blipFill>
        <p:spPr>
          <a:xfrm>
            <a:off x="322919" y="1814661"/>
            <a:ext cx="3868079" cy="1432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988"/>
          <a:stretch/>
        </p:blipFill>
        <p:spPr>
          <a:xfrm>
            <a:off x="322919" y="3246774"/>
            <a:ext cx="3868079" cy="13957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639" y="1217935"/>
            <a:ext cx="30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+mj-lt"/>
              </a:rPr>
              <a:t>Sxy</a:t>
            </a:r>
            <a:r>
              <a:rPr lang="en-US" sz="2400" dirty="0" smtClean="0">
                <a:solidFill>
                  <a:schemeClr val="tx2"/>
                </a:solidFill>
                <a:latin typeface="+mj-lt"/>
              </a:rPr>
              <a:t> (radial-azimuthal)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688" y="2530717"/>
            <a:ext cx="4395902" cy="327756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4839629" y="2245530"/>
            <a:ext cx="393638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719544" y="1179607"/>
            <a:ext cx="1343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+mj-lt"/>
              </a:rPr>
              <a:t>Thick spars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High shear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Low normal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572000" y="1165801"/>
            <a:ext cx="1396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chemeClr val="tx2"/>
                </a:solidFill>
                <a:latin typeface="+mj-lt"/>
              </a:rPr>
              <a:t>Thin spars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Low shear</a:t>
            </a:r>
          </a:p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High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30021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Subscale Tests Can Focus on Implementation of New Concepts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7430" y="1305904"/>
            <a:ext cx="8539371" cy="3139598"/>
          </a:xfrm>
        </p:spPr>
        <p:txBody>
          <a:bodyPr>
            <a:normAutofit/>
          </a:bodyPr>
          <a:lstStyle/>
          <a:p>
            <a:r>
              <a:rPr lang="en-US" dirty="0" smtClean="0"/>
              <a:t>No-impregnation CCT magnet</a:t>
            </a:r>
          </a:p>
          <a:p>
            <a:r>
              <a:rPr lang="en-US" dirty="0" smtClean="0"/>
              <a:t>Testing of novel impregnation materials and/or fillers</a:t>
            </a:r>
          </a:p>
          <a:p>
            <a:r>
              <a:rPr lang="en-US" dirty="0" smtClean="0"/>
              <a:t>Future </a:t>
            </a:r>
            <a:r>
              <a:rPr lang="en-US" dirty="0" smtClean="0"/>
              <a:t>testing to improve cable/groove interface</a:t>
            </a:r>
          </a:p>
          <a:p>
            <a:pPr lvl="1"/>
            <a:r>
              <a:rPr lang="en-US" dirty="0" smtClean="0"/>
              <a:t>Investigate methods for improving adhesion (surface modification)</a:t>
            </a:r>
          </a:p>
          <a:p>
            <a:pPr lvl="1"/>
            <a:r>
              <a:rPr lang="en-US" dirty="0" smtClean="0"/>
              <a:t>Investigate methods of cleaning surfaces and coils</a:t>
            </a:r>
          </a:p>
          <a:p>
            <a:pPr lvl="1"/>
            <a:r>
              <a:rPr lang="en-US" dirty="0" smtClean="0"/>
              <a:t>Investigate use of other materials for impregnation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C866-8084-EA4C-96E7-15B00F21D2E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29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CCT Subscale Status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7430" y="1305904"/>
            <a:ext cx="8539371" cy="313959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First subscale magnet is being fabricated (coils have been heat treated)</a:t>
            </a:r>
          </a:p>
          <a:p>
            <a:r>
              <a:rPr lang="en-US" dirty="0" smtClean="0"/>
              <a:t>First magnet </a:t>
            </a:r>
            <a:r>
              <a:rPr lang="en-US" dirty="0" smtClean="0"/>
              <a:t>will be ready in </a:t>
            </a:r>
            <a:r>
              <a:rPr lang="en-US" dirty="0" smtClean="0"/>
              <a:t>March</a:t>
            </a:r>
            <a:endParaRPr lang="en-US" dirty="0"/>
          </a:p>
          <a:p>
            <a:r>
              <a:rPr lang="en-US" dirty="0"/>
              <a:t>Second test campaign (2-3 magnets) </a:t>
            </a:r>
            <a:r>
              <a:rPr lang="en-US" dirty="0" smtClean="0"/>
              <a:t>~ July</a:t>
            </a:r>
          </a:p>
          <a:p>
            <a:pPr lvl="1"/>
            <a:r>
              <a:rPr lang="en-US" dirty="0" smtClean="0"/>
              <a:t>This test campaign will give guidance for further directions to pursue</a:t>
            </a:r>
          </a:p>
          <a:p>
            <a:pPr lvl="1"/>
            <a:r>
              <a:rPr lang="en-US" dirty="0" smtClean="0"/>
              <a:t>Focus could be on strength and toughness of impregnation material and/or interfacial strength</a:t>
            </a:r>
          </a:p>
          <a:p>
            <a:r>
              <a:rPr lang="en-US" dirty="0" smtClean="0"/>
              <a:t>Testing </a:t>
            </a:r>
            <a:r>
              <a:rPr lang="en-US" dirty="0"/>
              <a:t>of cable/groove interface </a:t>
            </a:r>
            <a:r>
              <a:rPr lang="en-US" dirty="0" smtClean="0"/>
              <a:t>and impregnation material improvements will </a:t>
            </a:r>
            <a:r>
              <a:rPr lang="en-US" dirty="0"/>
              <a:t>require separate small scale testing to identify promising technologies and requires further </a:t>
            </a:r>
            <a:r>
              <a:rPr lang="en-US" dirty="0" smtClean="0"/>
              <a:t>planning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2C866-8084-EA4C-96E7-15B00F21D2EC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182978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 smtClean="0"/>
              <a:t>CCT4,5 </a:t>
            </a:r>
            <a:r>
              <a:rPr lang="en-US" sz="2200" dirty="0" smtClean="0"/>
              <a:t>exhibited a large number of training quenches</a:t>
            </a:r>
          </a:p>
          <a:p>
            <a:pPr lvl="1"/>
            <a:r>
              <a:rPr lang="en-US" sz="1800" dirty="0" smtClean="0"/>
              <a:t>Improvements </a:t>
            </a:r>
            <a:r>
              <a:rPr lang="en-US" sz="1800" dirty="0" smtClean="0"/>
              <a:t>were made for CCT5, but still have significant  number of training </a:t>
            </a:r>
            <a:r>
              <a:rPr lang="en-US" sz="1800" dirty="0" smtClean="0"/>
              <a:t>quenches</a:t>
            </a:r>
          </a:p>
          <a:p>
            <a:pPr lvl="1"/>
            <a:r>
              <a:rPr lang="en-US" sz="1800" dirty="0" smtClean="0"/>
              <a:t>Significant change in layer-to-layer interface still lead to similar training after initial improvement → focus on cable-in-groove stress</a:t>
            </a:r>
          </a:p>
          <a:p>
            <a:pPr marL="0" indent="0">
              <a:buNone/>
            </a:pP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Subscale models can lead to faster turnaround for dedicated training </a:t>
            </a:r>
            <a:r>
              <a:rPr lang="en-US" sz="2200" dirty="0" smtClean="0"/>
              <a:t>experiments, </a:t>
            </a:r>
            <a:r>
              <a:rPr lang="en-US" sz="2200" dirty="0" smtClean="0"/>
              <a:t>f</a:t>
            </a:r>
            <a:r>
              <a:rPr lang="en-US" sz="2200" dirty="0" smtClean="0"/>
              <a:t>or example:</a:t>
            </a:r>
            <a:endParaRPr lang="en-US" sz="2200" dirty="0" smtClean="0"/>
          </a:p>
          <a:p>
            <a:pPr lvl="1"/>
            <a:r>
              <a:rPr lang="en-US" sz="1800" dirty="0" smtClean="0"/>
              <a:t>Epoxy (or other matrix) influence on training</a:t>
            </a:r>
          </a:p>
          <a:p>
            <a:pPr lvl="1"/>
            <a:r>
              <a:rPr lang="en-US" sz="1800" dirty="0" smtClean="0"/>
              <a:t>Structural influences</a:t>
            </a:r>
          </a:p>
          <a:p>
            <a:pPr lvl="1"/>
            <a:r>
              <a:rPr lang="en-US" sz="1800" dirty="0" smtClean="0"/>
              <a:t>Interface conditions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2200" dirty="0" smtClean="0"/>
              <a:t>Subscale models are complementary to overall CCT </a:t>
            </a:r>
            <a:r>
              <a:rPr lang="en-US" sz="2200" dirty="0" smtClean="0"/>
              <a:t>program and will give feedback to design of large CCT models</a:t>
            </a:r>
            <a:endParaRPr lang="en-US" sz="2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215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Goals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35496"/>
            <a:ext cx="8229600" cy="3419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Probe behavior in a similar regime to previous CCT training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imilar conductor stress state as </a:t>
            </a:r>
            <a:r>
              <a:rPr lang="en-US" dirty="0" smtClean="0"/>
              <a:t>CCT4,5 </a:t>
            </a:r>
            <a:r>
              <a:rPr lang="en-US" dirty="0" smtClean="0"/>
              <a:t>(10 T magnet)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Small and easy to test for fast turn around</a:t>
            </a:r>
          </a:p>
          <a:p>
            <a:pPr lvl="1"/>
            <a:r>
              <a:rPr lang="en-US" dirty="0" smtClean="0"/>
              <a:t>shorter length and smaller groove depth (quicker machining)</a:t>
            </a:r>
          </a:p>
          <a:p>
            <a:pPr lvl="1"/>
            <a:r>
              <a:rPr lang="en-US" dirty="0" smtClean="0"/>
              <a:t>fit in small cryostat with 10 kA power supply (quicker testing)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existing conductor already characterized for critical current and stability at low field</a:t>
            </a:r>
          </a:p>
          <a:p>
            <a:pPr lvl="1"/>
            <a:r>
              <a:rPr lang="en-US" dirty="0"/>
              <a:t>RRP 132/169 previously </a:t>
            </a:r>
            <a:r>
              <a:rPr lang="en-US" dirty="0" smtClean="0"/>
              <a:t>used for Nb</a:t>
            </a:r>
            <a:r>
              <a:rPr lang="en-US" baseline="-25000" dirty="0" smtClean="0"/>
              <a:t>3</a:t>
            </a:r>
            <a:r>
              <a:rPr lang="en-US" dirty="0" smtClean="0"/>
              <a:t>Sn </a:t>
            </a:r>
            <a:r>
              <a:rPr lang="en-US" dirty="0" err="1" smtClean="0"/>
              <a:t>undulator</a:t>
            </a:r>
            <a:r>
              <a:rPr lang="en-US" dirty="0" smtClean="0"/>
              <a:t> project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7752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RRP 132/169 Conductor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280372"/>
            <a:ext cx="69150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RRP Nb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Sn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0.6 mm diameter strand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50% </a:t>
            </a:r>
            <a:r>
              <a:rPr lang="en-US" sz="1600" dirty="0" err="1" smtClean="0"/>
              <a:t>ncf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2880 A/mm^2 at 10 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19555" y="2787947"/>
            <a:ext cx="4533900" cy="302206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293427" y="2513862"/>
            <a:ext cx="152400" cy="4586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10200" y="2123748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Lorentz force density peaks at 4.5 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614"/>
          <a:stretch/>
        </p:blipFill>
        <p:spPr>
          <a:xfrm>
            <a:off x="304800" y="2765879"/>
            <a:ext cx="4249882" cy="30661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89418" y="5810009"/>
            <a:ext cx="6135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field Nb</a:t>
            </a:r>
            <a:r>
              <a:rPr lang="en-US" baseline="-25000" dirty="0" smtClean="0"/>
              <a:t>3</a:t>
            </a:r>
            <a:r>
              <a:rPr lang="en-US" dirty="0" smtClean="0"/>
              <a:t>Sn magnets can have high Lorentz force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95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59224" y="0"/>
            <a:ext cx="6484776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11 strand cable is chosen based on a current limitation of 10 kA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1297071"/>
            <a:ext cx="82570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1600" dirty="0" smtClean="0"/>
              <a:t>A two layer </a:t>
            </a:r>
            <a:r>
              <a:rPr lang="en-US" sz="1600" dirty="0" smtClean="0"/>
              <a:t>11 </a:t>
            </a:r>
            <a:r>
              <a:rPr lang="en-US" sz="1600" dirty="0" smtClean="0"/>
              <a:t>strand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matches the Lorentz force density of CCT4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keeps the power supply current under 10 kA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keeps the current per wire &lt; </a:t>
            </a:r>
            <a:r>
              <a:rPr lang="en-US" sz="1600" dirty="0" smtClean="0"/>
              <a:t>900 </a:t>
            </a:r>
            <a:r>
              <a:rPr lang="en-US" sz="1600" dirty="0" smtClean="0"/>
              <a:t>A  for </a:t>
            </a:r>
            <a:r>
              <a:rPr lang="en-US" sz="1600" dirty="0" smtClean="0"/>
              <a:t>stability (previous measurements show that round wire is stable up to 1400A)</a:t>
            </a:r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4.0 </a:t>
            </a:r>
            <a:r>
              <a:rPr lang="en-US" sz="1600" dirty="0" smtClean="0"/>
              <a:t>x 1.1 mm </a:t>
            </a:r>
            <a:r>
              <a:rPr lang="en-US" sz="1600" dirty="0" smtClean="0"/>
              <a:t>cable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171450" y="5779029"/>
            <a:ext cx="9049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Short-sample bore field of 5.37 T, and conductor field of 6.30 T @ 857 A / wire  (9.4 kA)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3" descr="C:\Users\darbelaez\Downloads\CCT_ss_nofe_Jc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10" y="2844559"/>
            <a:ext cx="4231427" cy="282045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242451" y="3868821"/>
            <a:ext cx="3319361" cy="79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arbelaez\Downloads\Bytot.jpeg"/>
          <p:cNvPicPr>
            <a:picLocks noChangeAspect="1" noChangeArrowheads="1"/>
          </p:cNvPicPr>
          <p:nvPr/>
        </p:nvPicPr>
        <p:blipFill rotWithShape="1">
          <a:blip r:embed="rId2" cstate="print"/>
          <a:srcRect/>
          <a:stretch/>
        </p:blipFill>
        <p:spPr bwMode="auto">
          <a:xfrm>
            <a:off x="4885313" y="2441211"/>
            <a:ext cx="3716540" cy="261692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70200" y="0"/>
            <a:ext cx="6273799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 design fits in the LBNL’s small cryostat and has a short straight section for field quality measurements</a:t>
            </a: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00563" y="2102657"/>
            <a:ext cx="3457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 smtClean="0"/>
              <a:t>85 mm straight-section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45" t="22514" r="11364" b="48968"/>
          <a:stretch/>
        </p:blipFill>
        <p:spPr>
          <a:xfrm>
            <a:off x="378635" y="3695848"/>
            <a:ext cx="4201455" cy="100012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V="1">
            <a:off x="518047" y="3588589"/>
            <a:ext cx="3924300" cy="1072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4350" y="3014900"/>
            <a:ext cx="4370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45 turns / layer = 500 mm physical length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91539" y="5217374"/>
            <a:ext cx="4225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Cryoplant</a:t>
            </a:r>
            <a:r>
              <a:rPr lang="en-US" dirty="0" smtClean="0"/>
              <a:t> is not required for the test since it will fit in an existing small cryostat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934" y="136844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50 mm aperture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 of layer 2 is 39.8 </a:t>
            </a:r>
            <a:r>
              <a:rPr lang="en-US" dirty="0" smtClean="0"/>
              <a:t>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41 m of cable per magnet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334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681827" y="1607906"/>
            <a:ext cx="1852126" cy="205193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554370" y="1238106"/>
            <a:ext cx="1808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CCT </a:t>
            </a:r>
            <a:r>
              <a:rPr lang="en-US" dirty="0">
                <a:solidFill>
                  <a:srgbClr val="000000"/>
                </a:solidFill>
              </a:rPr>
              <a:t>Subscale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θ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9971" t="10065" r="1343" b="10757"/>
          <a:stretch/>
        </p:blipFill>
        <p:spPr>
          <a:xfrm>
            <a:off x="6813200" y="1607906"/>
            <a:ext cx="2006753" cy="205193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4449148" y="1238106"/>
            <a:ext cx="1703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CCT4 </a:t>
            </a:r>
            <a:r>
              <a:rPr lang="en-US" dirty="0" err="1" smtClean="0">
                <a:solidFill>
                  <a:srgbClr val="000000"/>
                </a:solidFill>
              </a:rPr>
              <a:t>σ</a:t>
            </a:r>
            <a:r>
              <a:rPr lang="en-US" baseline="-25000" dirty="0" err="1" smtClean="0">
                <a:solidFill>
                  <a:srgbClr val="000000"/>
                </a:solidFill>
              </a:rPr>
              <a:t>θ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1886" y="1495769"/>
            <a:ext cx="3154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Stress along cable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>
            <a:off x="857272" y="1935531"/>
            <a:ext cx="2004537" cy="1755884"/>
            <a:chOff x="2535140" y="2390755"/>
            <a:chExt cx="2004537" cy="175588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5469" t="15208" r="29063" b="25859"/>
            <a:stretch/>
          </p:blipFill>
          <p:spPr>
            <a:xfrm>
              <a:off x="2535140" y="2390755"/>
              <a:ext cx="1600746" cy="1755884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678544" y="2582388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33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678544" y="3712673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-54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96871" y="2127164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CCT4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513405" y="3883048"/>
            <a:ext cx="2433463" cy="1778002"/>
            <a:chOff x="2164793" y="4322618"/>
            <a:chExt cx="2433463" cy="1778002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4565" b="11124"/>
            <a:stretch/>
          </p:blipFill>
          <p:spPr>
            <a:xfrm>
              <a:off x="2164793" y="4322618"/>
              <a:ext cx="1982865" cy="1778002"/>
            </a:xfrm>
            <a:prstGeom prst="rect">
              <a:avLst/>
            </a:prstGeom>
          </p:spPr>
        </p:pic>
        <p:sp>
          <p:nvSpPr>
            <p:cNvPr id="49" name="TextBox 48"/>
            <p:cNvSpPr txBox="1"/>
            <p:nvPr/>
          </p:nvSpPr>
          <p:spPr>
            <a:xfrm>
              <a:off x="3743483" y="4803419"/>
              <a:ext cx="80182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21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737123" y="5557925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-35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96870" y="3791636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Subscale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847143" y="4329530"/>
            <a:ext cx="2257474" cy="1987976"/>
            <a:chOff x="5707944" y="2158663"/>
            <a:chExt cx="2257474" cy="1987976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07944" y="2158663"/>
              <a:ext cx="1882950" cy="1987976"/>
            </a:xfrm>
            <a:prstGeom prst="rect">
              <a:avLst/>
            </a:prstGeom>
          </p:spPr>
        </p:pic>
        <p:sp>
          <p:nvSpPr>
            <p:cNvPr id="55" name="TextBox 54"/>
            <p:cNvSpPr txBox="1"/>
            <p:nvPr/>
          </p:nvSpPr>
          <p:spPr>
            <a:xfrm>
              <a:off x="7088383" y="2460303"/>
              <a:ext cx="761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-3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7104285" y="3704722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-87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259248" y="4404250"/>
            <a:ext cx="2396616" cy="1884583"/>
            <a:chOff x="5707943" y="4147278"/>
            <a:chExt cx="2396616" cy="1884583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5707943" y="4147278"/>
              <a:ext cx="1834860" cy="1884583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243426" y="5462513"/>
              <a:ext cx="8611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-62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267279" y="4649530"/>
              <a:ext cx="761747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-6 </a:t>
              </a:r>
              <a:r>
                <a:rPr lang="en-US" sz="1400" dirty="0" err="1" smtClean="0"/>
                <a:t>MPa</a:t>
              </a:r>
              <a:endParaRPr lang="en-US" sz="1400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3606589" y="4514226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CCT4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89200" y="4480863"/>
            <a:ext cx="1703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Subscale </a:t>
            </a:r>
            <a:endParaRPr lang="en-US" sz="1400" baseline="-25000" dirty="0">
              <a:solidFill>
                <a:srgbClr val="0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545855" y="4007678"/>
            <a:ext cx="385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 Stress transverse to cable</a:t>
            </a:r>
            <a:endParaRPr lang="en-US" dirty="0"/>
          </a:p>
        </p:txBody>
      </p:sp>
      <p:sp>
        <p:nvSpPr>
          <p:cNvPr id="64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Autofit/>
          </a:bodyPr>
          <a:lstStyle/>
          <a:p>
            <a:r>
              <a:rPr lang="en-US" sz="2400" dirty="0" smtClean="0"/>
              <a:t>Nominal Subscale Magnet Design Probes </a:t>
            </a:r>
            <a:r>
              <a:rPr lang="en-US" sz="2400" dirty="0" smtClean="0"/>
              <a:t>a Similar Stress State as 10 T CCT’s (CCT3,4,5)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5812443" y="3411337"/>
            <a:ext cx="8208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-14 MPa</a:t>
            </a:r>
            <a:endParaRPr lang="en-US" sz="1400" dirty="0"/>
          </a:p>
        </p:txBody>
      </p:sp>
      <p:sp>
        <p:nvSpPr>
          <p:cNvPr id="66" name="TextBox 65"/>
          <p:cNvSpPr txBox="1"/>
          <p:nvPr/>
        </p:nvSpPr>
        <p:spPr>
          <a:xfrm>
            <a:off x="5669175" y="1426741"/>
            <a:ext cx="92980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-150 MPa</a:t>
            </a:r>
            <a:endParaRPr lang="en-US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8226050" y="1517090"/>
            <a:ext cx="92660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-143 MPa</a:t>
            </a:r>
            <a:endParaRPr lang="en-US" sz="1400" dirty="0"/>
          </a:p>
        </p:txBody>
      </p:sp>
      <p:sp>
        <p:nvSpPr>
          <p:cNvPr id="68" name="TextBox 67"/>
          <p:cNvSpPr txBox="1"/>
          <p:nvPr/>
        </p:nvSpPr>
        <p:spPr>
          <a:xfrm>
            <a:off x="8118756" y="3463667"/>
            <a:ext cx="8204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-16 MPa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4532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33902" y="0"/>
            <a:ext cx="6310099" cy="1143000"/>
          </a:xfrm>
          <a:noFill/>
        </p:spPr>
        <p:txBody>
          <a:bodyPr>
            <a:normAutofit/>
          </a:bodyPr>
          <a:lstStyle/>
          <a:p>
            <a:r>
              <a:rPr lang="en-US" sz="3200" dirty="0" smtClean="0"/>
              <a:t>Currently Fabricating First Magnet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2465" y="1333500"/>
            <a:ext cx="818571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/>
              <a:t>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Enough </a:t>
            </a:r>
            <a:r>
              <a:rPr lang="en-US" sz="1700" dirty="0" smtClean="0"/>
              <a:t>cable made and insulated for ~5 full magnets (more tests if outer layer is reused</a:t>
            </a:r>
            <a:r>
              <a:rPr lang="en-US" sz="1700" dirty="0" smtClean="0"/>
              <a:t>)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First magnet fabrication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Mandrels machining complete (machining of grooves takes ~ 2 days per mandrel)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Winding complete (~ 1 day per coil)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Heat treatment complete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Currently working on splices and preparing for potting</a:t>
            </a:r>
          </a:p>
        </p:txBody>
      </p:sp>
      <p:pic>
        <p:nvPicPr>
          <p:cNvPr id="2050" name="Picture 2" descr="\\thunder\Supercon\Large Magnets\CCT\CCT_subscale\CCT Sub 1\Photos\12-5-18\IMG_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319" y="4208949"/>
            <a:ext cx="2597583" cy="1454646"/>
          </a:xfrm>
          <a:prstGeom prst="rect">
            <a:avLst/>
          </a:prstGeom>
          <a:noFill/>
        </p:spPr>
      </p:pic>
      <p:pic>
        <p:nvPicPr>
          <p:cNvPr id="2051" name="Picture 3" descr="\\thunder\Supercon\Large Magnets\CCT\CCT_subscale\CCT Sub 1\Photos\Jan 2019\DSC042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8677" y="4208949"/>
            <a:ext cx="3219450" cy="1454646"/>
          </a:xfrm>
          <a:prstGeom prst="rect">
            <a:avLst/>
          </a:prstGeom>
          <a:noFill/>
        </p:spPr>
      </p:pic>
      <p:pic>
        <p:nvPicPr>
          <p:cNvPr id="2052" name="Picture 4" descr="C:\Users\darbelaez\Downloads\20190204_0835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3705" y="4208949"/>
            <a:ext cx="2560320" cy="1454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73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n-US" sz="3200" dirty="0" smtClean="0"/>
              <a:t>First Test </a:t>
            </a:r>
            <a:r>
              <a:rPr lang="en-US" sz="3200" dirty="0" smtClean="0"/>
              <a:t>Focuses </a:t>
            </a:r>
            <a:r>
              <a:rPr lang="en-US" sz="3200" dirty="0" smtClean="0"/>
              <a:t>on </a:t>
            </a:r>
            <a:r>
              <a:rPr lang="en-US" sz="3200" dirty="0" smtClean="0"/>
              <a:t>Obtaining a Baselin</a:t>
            </a:r>
            <a:r>
              <a:rPr lang="en-US" sz="3200" dirty="0" smtClean="0"/>
              <a:t>e for Training of Subscale CCTs</a:t>
            </a:r>
            <a:endParaRPr lang="en-US" sz="3200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924175"/>
          </a:xfrm>
        </p:spPr>
        <p:txBody>
          <a:bodyPr>
            <a:normAutofit lnSpcReduction="10000"/>
          </a:bodyPr>
          <a:lstStyle/>
          <a:p>
            <a:pPr marL="285750" indent="-285750"/>
            <a:r>
              <a:rPr lang="en-US" sz="1700" dirty="0" smtClean="0"/>
              <a:t>Need to verify that subscale magnets will train in similar manner to large </a:t>
            </a:r>
            <a:r>
              <a:rPr lang="en-US" sz="1700" dirty="0" smtClean="0"/>
              <a:t>magnets</a:t>
            </a:r>
            <a:endParaRPr lang="en-US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Magnet Configuration similar to CCT5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Individual layer impregnation with Mix-61 epoxy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Bend and shim approach with outer Aluminum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dirty="0" smtClean="0"/>
              <a:t>Fabrication of first magnet will also guide changes to mandrel geometry and fabrication process for next magnets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Changes to the groove geometry have been identified after heat treatment of first coils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700" dirty="0" smtClean="0"/>
              <a:t>Need to focus on efficient fabrication process for subscales since we need quick turn-around to test different </a:t>
            </a:r>
            <a:r>
              <a:rPr lang="en-US" sz="1700" dirty="0" smtClean="0"/>
              <a:t>concepts</a:t>
            </a:r>
            <a:endParaRPr lang="en-US" sz="17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898989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4" name="Picture 2" descr="C:\Users\darbelaez\Downloads\imagejpeg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68851" y="3312322"/>
            <a:ext cx="2014537" cy="35814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704975" y="4457432"/>
            <a:ext cx="288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Minimal Tooling for Potting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28544" y="4973419"/>
            <a:ext cx="44069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Will fill two coils with epoxy in one setup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Will cure coils simultaneously in oven 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0" idx="3"/>
          </p:cNvCxnSpPr>
          <p:nvPr/>
        </p:nvCxnSpPr>
        <p:spPr>
          <a:xfrm>
            <a:off x="4591406" y="4642098"/>
            <a:ext cx="494014" cy="1846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73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55104</TotalTime>
  <Words>927</Words>
  <Application>Microsoft Office PowerPoint</Application>
  <PresentationFormat>On-screen Show (4:3)</PresentationFormat>
  <Paragraphs>131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ATAP No Footer</vt:lpstr>
      <vt:lpstr>Slide 1</vt:lpstr>
      <vt:lpstr>Motivation</vt:lpstr>
      <vt:lpstr>Design Goals</vt:lpstr>
      <vt:lpstr>RRP 132/169 Conductor</vt:lpstr>
      <vt:lpstr>11 strand cable is chosen based on a current limitation of 10 kA</vt:lpstr>
      <vt:lpstr>The design fits in the LBNL’s small cryostat and has a short straight section for field quality measurements</vt:lpstr>
      <vt:lpstr>Nominal Subscale Magnet Design Probes a Similar Stress State as 10 T CCT’s (CCT3,4,5)</vt:lpstr>
      <vt:lpstr>Currently Fabricating First Magnet</vt:lpstr>
      <vt:lpstr>First Test Focuses on Obtaining a Baseline for Training of Subscale CCTs</vt:lpstr>
      <vt:lpstr>Initial Subscale Testing will Focus on Understanding  effect of cable and cable/groove interface stress on training</vt:lpstr>
      <vt:lpstr>The subscale program can study the tradeoff between conductor normal and shear stress (on training)</vt:lpstr>
      <vt:lpstr>Further Subscale Tests Can Focus on Implementation of New Concepts</vt:lpstr>
      <vt:lpstr>CCT Subscale Status</vt:lpstr>
    </vt:vector>
  </TitlesOfParts>
  <Company>Lawrence Berkekley Nationl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darbelaez</cp:lastModifiedBy>
  <cp:revision>1935</cp:revision>
  <dcterms:created xsi:type="dcterms:W3CDTF">2015-07-10T17:44:33Z</dcterms:created>
  <dcterms:modified xsi:type="dcterms:W3CDTF">2019-02-06T20:56:01Z</dcterms:modified>
</cp:coreProperties>
</file>