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7" r:id="rId2"/>
  </p:sldMasterIdLst>
  <p:notesMasterIdLst>
    <p:notesMasterId r:id="rId5"/>
  </p:notesMasterIdLst>
  <p:handoutMasterIdLst>
    <p:handoutMasterId r:id="rId6"/>
  </p:handoutMasterIdLst>
  <p:sldIdLst>
    <p:sldId id="286" r:id="rId3"/>
    <p:sldId id="45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2BDAFA-E961-45AA-8E34-76944E7F5140}">
          <p14:sldIdLst>
            <p14:sldId id="286"/>
            <p14:sldId id="455"/>
          </p14:sldIdLst>
        </p14:section>
        <p14:section name="Untitled Section" id="{BA336F6A-9CE9-43BE-8B66-2D27497DC5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orient="horz" pos="1010" userDrawn="1">
          <p15:clr>
            <a:srgbClr val="A4A3A4"/>
          </p15:clr>
        </p15:guide>
        <p15:guide id="3" orient="horz" pos="3630" userDrawn="1">
          <p15:clr>
            <a:srgbClr val="A4A3A4"/>
          </p15:clr>
        </p15:guide>
        <p15:guide id="4" orient="horz" pos="2309" userDrawn="1">
          <p15:clr>
            <a:srgbClr val="A4A3A4"/>
          </p15:clr>
        </p15:guide>
        <p15:guide id="5" pos="5471" userDrawn="1">
          <p15:clr>
            <a:srgbClr val="A4A3A4"/>
          </p15:clr>
        </p15:guide>
        <p15:guide id="6" pos="295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pos="2075" userDrawn="1">
          <p15:clr>
            <a:srgbClr val="A4A3A4"/>
          </p15:clr>
        </p15:guide>
        <p15:guide id="9" pos="3889" userDrawn="1">
          <p15:clr>
            <a:srgbClr val="A4A3A4"/>
          </p15:clr>
        </p15:guide>
        <p15:guide id="10" pos="3679" userDrawn="1">
          <p15:clr>
            <a:srgbClr val="A4A3A4"/>
          </p15:clr>
        </p15:guide>
        <p15:guide id="11" pos="2852" userDrawn="1">
          <p15:clr>
            <a:srgbClr val="A4A3A4"/>
          </p15:clr>
        </p15:guide>
        <p15:guide id="12" pos="1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1F497D"/>
    <a:srgbClr val="FF33CC"/>
    <a:srgbClr val="203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1"/>
    <p:restoredTop sz="93068"/>
  </p:normalViewPr>
  <p:slideViewPr>
    <p:cSldViewPr snapToGrid="0" snapToObjects="1">
      <p:cViewPr varScale="1">
        <p:scale>
          <a:sx n="119" d="100"/>
          <a:sy n="119" d="100"/>
        </p:scale>
        <p:origin x="1272" y="192"/>
      </p:cViewPr>
      <p:guideLst>
        <p:guide orient="horz" pos="2560"/>
        <p:guide orient="horz" pos="1010"/>
        <p:guide orient="horz" pos="3630"/>
        <p:guide orient="horz" pos="2309"/>
        <p:guide pos="5471"/>
        <p:guide pos="295"/>
        <p:guide/>
        <p:guide pos="2075"/>
        <p:guide pos="3889"/>
        <p:guide pos="3679"/>
        <p:guide pos="2852"/>
        <p:guide pos="1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-419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0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8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"/>
            <a:ext cx="9144000" cy="631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91939"/>
            <a:ext cx="9144000" cy="1421788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1" y="4891939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183808"/>
            <a:ext cx="9144000" cy="2183808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538981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4" y="186643"/>
            <a:ext cx="2842337" cy="10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0"/>
            <a:ext cx="9143999" cy="1143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572" y="0"/>
            <a:ext cx="64364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43" y="123515"/>
            <a:ext cx="2064288" cy="8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0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2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3886651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2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3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"/>
            <a:ext cx="9144000" cy="631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91939"/>
            <a:ext cx="9144000" cy="1421788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1" y="4891939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183808"/>
            <a:ext cx="9144000" cy="2183808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538981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4" y="186643"/>
            <a:ext cx="2842337" cy="10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0"/>
            <a:ext cx="9143999" cy="1143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572" y="0"/>
            <a:ext cx="64364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56884" y="6417781"/>
            <a:ext cx="516675" cy="365125"/>
          </a:xfrm>
        </p:spPr>
        <p:txBody>
          <a:bodyPr/>
          <a:lstStyle/>
          <a:p>
            <a:pPr>
              <a:defRPr/>
            </a:pPr>
            <a:fld id="{D260E43B-7F43-FA45-AAB7-E054FD6CC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91" y="123515"/>
            <a:ext cx="2477816" cy="8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3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2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3886651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99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7" y="6356354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1" y="6323778"/>
            <a:ext cx="9166199" cy="5460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4" y="6457861"/>
            <a:ext cx="1570468" cy="26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3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7" y="6356354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60E43B-7F43-FA45-AAB7-E054FD6CC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1" y="6323778"/>
            <a:ext cx="9166199" cy="5460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marL="0" marR="0" lvl="0" indent="0" algn="ctr" defTabSz="3428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lvl="0" indent="0" algn="ctr" defTabSz="3428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4" y="6457861"/>
            <a:ext cx="1570468" cy="26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7094" y="4526204"/>
            <a:ext cx="6169819" cy="1048428"/>
          </a:xfrm>
        </p:spPr>
        <p:txBody>
          <a:bodyPr>
            <a:normAutofit/>
          </a:bodyPr>
          <a:lstStyle/>
          <a:p>
            <a:r>
              <a:rPr lang="en-US" b="1" dirty="0"/>
              <a:t>Stoyan Stoynev</a:t>
            </a:r>
          </a:p>
          <a:p>
            <a:r>
              <a:rPr lang="en-US" sz="1425" dirty="0"/>
              <a:t>US Magnet Development Program</a:t>
            </a:r>
          </a:p>
          <a:p>
            <a:r>
              <a:rPr lang="en-US" sz="1425" dirty="0"/>
              <a:t>Fermi National Accelerator Laboratory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7094" y="2729787"/>
            <a:ext cx="616981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3rd International Magnet Test Stand Workshop - Announcement</a:t>
            </a:r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March 6, 2019</a:t>
            </a:r>
          </a:p>
        </p:txBody>
      </p:sp>
    </p:spTree>
    <p:extLst>
      <p:ext uri="{BB962C8B-B14F-4D97-AF65-F5344CB8AC3E}">
        <p14:creationId xmlns:p14="http://schemas.microsoft.com/office/powerpoint/2010/main" val="17357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3rd International Magnet Test Stand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A7ACAE-952A-481A-837D-396290F19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76" y="1888560"/>
            <a:ext cx="9068424" cy="4644190"/>
          </a:xfrm>
        </p:spPr>
        <p:txBody>
          <a:bodyPr>
            <a:normAutofit/>
          </a:bodyPr>
          <a:lstStyle/>
          <a:p>
            <a:pPr>
              <a:buSzPct val="65000"/>
              <a:buFont typeface="Arial" panose="020B0604020202020204" pitchFamily="34" charset="0"/>
              <a:buChar char="•"/>
            </a:pPr>
            <a:r>
              <a:rPr lang="en-US" sz="2000" dirty="0"/>
              <a:t>Goals (of the Workshop series)</a:t>
            </a:r>
          </a:p>
          <a:p>
            <a:pPr lvl="1">
              <a:buSzPct val="65000"/>
              <a:buFontTx/>
              <a:buChar char="-"/>
            </a:pPr>
            <a:r>
              <a:rPr lang="en-US" sz="1700" dirty="0">
                <a:solidFill>
                  <a:srgbClr val="0070C0"/>
                </a:solidFill>
              </a:rPr>
              <a:t>review questions that collaborations today are considering crucial for a high-performance achievement in the test stands keeping the required quality of measurements</a:t>
            </a:r>
          </a:p>
          <a:p>
            <a:pPr lvl="1">
              <a:buSzPct val="65000"/>
              <a:buFontTx/>
              <a:buChar char="-"/>
            </a:pPr>
            <a:r>
              <a:rPr lang="en-US" sz="1700" dirty="0">
                <a:solidFill>
                  <a:srgbClr val="00B0F0"/>
                </a:solidFill>
              </a:rPr>
              <a:t>present how in different test stands the operation (cryogenics, powering, interlocks) are done and what kind of good practice can be learned from each other</a:t>
            </a:r>
          </a:p>
          <a:p>
            <a:pPr lvl="1">
              <a:buSzPct val="65000"/>
              <a:buFontTx/>
              <a:buChar char="-"/>
            </a:pPr>
            <a:r>
              <a:rPr lang="en-US" sz="1700" dirty="0">
                <a:solidFill>
                  <a:srgbClr val="0070C0"/>
                </a:solidFill>
              </a:rPr>
              <a:t>maintain an active network between the test stands allowing them to exchange methods, techniques, and experience on equipment, data and finally expertise when and where needed</a:t>
            </a:r>
            <a:endParaRPr lang="en-US" sz="2000" dirty="0"/>
          </a:p>
          <a:p>
            <a:pPr>
              <a:buSzPct val="65000"/>
              <a:buFont typeface="Arial" panose="020B0604020202020204" pitchFamily="34" charset="0"/>
              <a:buChar char="•"/>
            </a:pPr>
            <a:r>
              <a:rPr lang="en-US" sz="2000" dirty="0"/>
              <a:t>When: 11-12 June 2019</a:t>
            </a:r>
          </a:p>
          <a:p>
            <a:pPr>
              <a:buSzPct val="65000"/>
              <a:buFont typeface="Arial" panose="020B0604020202020204" pitchFamily="34" charset="0"/>
              <a:buChar char="•"/>
            </a:pPr>
            <a:r>
              <a:rPr lang="en-US" sz="2000" dirty="0"/>
              <a:t>Where: </a:t>
            </a:r>
            <a:r>
              <a:rPr lang="en-US" sz="2000" dirty="0" err="1"/>
              <a:t>Ångström</a:t>
            </a:r>
            <a:r>
              <a:rPr lang="en-US" sz="2000" dirty="0"/>
              <a:t> laboratory, Uppsala University, Sweden</a:t>
            </a:r>
          </a:p>
          <a:p>
            <a:pPr>
              <a:buSzPct val="65000"/>
              <a:buFont typeface="Arial" panose="020B0604020202020204" pitchFamily="34" charset="0"/>
              <a:buChar char="•"/>
            </a:pPr>
            <a:r>
              <a:rPr lang="en-US" sz="2000" dirty="0"/>
              <a:t>Input from Labs: </a:t>
            </a:r>
            <a:r>
              <a:rPr lang="en-US" sz="2000" dirty="0">
                <a:solidFill>
                  <a:srgbClr val="C00000"/>
                </a:solidFill>
              </a:rPr>
              <a:t>I need an input from Labs today or tomorrow – which talks can be covered by which Lab </a:t>
            </a:r>
          </a:p>
          <a:p>
            <a:pPr marL="0" indent="0">
              <a:buSzPct val="65000"/>
              <a:buNone/>
            </a:pPr>
            <a:r>
              <a:rPr lang="en-US" sz="2000" dirty="0">
                <a:solidFill>
                  <a:srgbClr val="C00000"/>
                </a:solidFill>
              </a:rPr>
              <a:t>   (details were sent to upper management last Friday )</a:t>
            </a:r>
          </a:p>
          <a:p>
            <a:pPr>
              <a:buSzPct val="65000"/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AAD1BE-0458-4724-BDDF-B9BF006DC5AA}"/>
              </a:ext>
            </a:extLst>
          </p:cNvPr>
          <p:cNvSpPr/>
          <p:nvPr/>
        </p:nvSpPr>
        <p:spPr>
          <a:xfrm>
            <a:off x="2635382" y="1233118"/>
            <a:ext cx="3736407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https://indico.uu.se/event/596/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8379DA-1503-49E0-80DE-739BF632BDCA}"/>
              </a:ext>
            </a:extLst>
          </p:cNvPr>
          <p:cNvSpPr txBox="1"/>
          <p:nvPr/>
        </p:nvSpPr>
        <p:spPr>
          <a:xfrm>
            <a:off x="6487831" y="1240832"/>
            <a:ext cx="1738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Registration is free and </a:t>
            </a:r>
          </a:p>
          <a:p>
            <a:r>
              <a:rPr lang="en-US" sz="1200" b="1" i="1" dirty="0"/>
              <a:t>open till </a:t>
            </a:r>
            <a:r>
              <a:rPr lang="en-US" sz="1200" b="1" i="1" u="sng" dirty="0"/>
              <a:t>end of March</a:t>
            </a:r>
          </a:p>
        </p:txBody>
      </p:sp>
    </p:spTree>
    <p:extLst>
      <p:ext uri="{BB962C8B-B14F-4D97-AF65-F5344CB8AC3E}">
        <p14:creationId xmlns:p14="http://schemas.microsoft.com/office/powerpoint/2010/main" val="1157603937"/>
      </p:ext>
    </p:extLst>
  </p:cSld>
  <p:clrMapOvr>
    <a:masterClrMapping/>
  </p:clrMapOvr>
</p:sld>
</file>

<file path=ppt/theme/theme1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60677</TotalTime>
  <Words>187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Calibri</vt:lpstr>
      <vt:lpstr>Courier New</vt:lpstr>
      <vt:lpstr>Franklin Gothic Book</vt:lpstr>
      <vt:lpstr>Franklin Gothic Medium</vt:lpstr>
      <vt:lpstr>Helvetica</vt:lpstr>
      <vt:lpstr>ATAP No Footer</vt:lpstr>
      <vt:lpstr>1_ATAP No Footer</vt:lpstr>
      <vt:lpstr>PowerPoint Presentation</vt:lpstr>
      <vt:lpstr> 3rd International Magnet Test Stand Workshop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teid05</dc:creator>
  <cp:lastModifiedBy>Stoyan Emilov Stoynev</cp:lastModifiedBy>
  <cp:revision>616</cp:revision>
  <cp:lastPrinted>2017-05-27T00:54:31Z</cp:lastPrinted>
  <dcterms:created xsi:type="dcterms:W3CDTF">2015-07-10T17:44:33Z</dcterms:created>
  <dcterms:modified xsi:type="dcterms:W3CDTF">2019-03-06T15:33:50Z</dcterms:modified>
</cp:coreProperties>
</file>