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585" r:id="rId2"/>
    <p:sldId id="594" r:id="rId3"/>
    <p:sldId id="616" r:id="rId4"/>
    <p:sldId id="629" r:id="rId5"/>
    <p:sldId id="622" r:id="rId6"/>
    <p:sldId id="603" r:id="rId7"/>
    <p:sldId id="591" r:id="rId8"/>
    <p:sldId id="607" r:id="rId9"/>
    <p:sldId id="642" r:id="rId10"/>
    <p:sldId id="640" r:id="rId11"/>
    <p:sldId id="644" r:id="rId12"/>
    <p:sldId id="645" r:id="rId13"/>
    <p:sldId id="590" r:id="rId14"/>
    <p:sldId id="646" r:id="rId15"/>
    <p:sldId id="598" r:id="rId16"/>
    <p:sldId id="637" r:id="rId17"/>
    <p:sldId id="647" r:id="rId18"/>
    <p:sldId id="614" r:id="rId19"/>
    <p:sldId id="634" r:id="rId20"/>
    <p:sldId id="623" r:id="rId21"/>
    <p:sldId id="648" r:id="rId2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4103" userDrawn="1">
          <p15:clr>
            <a:srgbClr val="A4A3A4"/>
          </p15:clr>
        </p15:guide>
        <p15:guide id="6" pos="221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1556" userDrawn="1">
          <p15:clr>
            <a:srgbClr val="A4A3A4"/>
          </p15:clr>
        </p15:guide>
        <p15:guide id="9" pos="2917" userDrawn="1">
          <p15:clr>
            <a:srgbClr val="A4A3A4"/>
          </p15:clr>
        </p15:guide>
        <p15:guide id="10" pos="2759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1403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3399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85591" autoAdjust="0"/>
  </p:normalViewPr>
  <p:slideViewPr>
    <p:cSldViewPr snapToGrid="0" snapToObjects="1">
      <p:cViewPr varScale="1">
        <p:scale>
          <a:sx n="75" d="100"/>
          <a:sy n="75" d="100"/>
        </p:scale>
        <p:origin x="1782" y="30"/>
      </p:cViewPr>
      <p:guideLst>
        <p:guide orient="horz" pos="2560"/>
        <p:guide orient="horz" pos="1010"/>
        <p:guide orient="horz" pos="3630"/>
        <p:guide orient="horz" pos="2309"/>
        <p:guide pos="4103"/>
        <p:guide pos="221"/>
        <p:guide/>
        <p:guide pos="1556"/>
        <p:guide pos="2917"/>
        <p:guide pos="2759"/>
        <p:guide pos="2139"/>
        <p:guide pos="1403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Include the logo of LTSW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4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Lose </a:t>
            </a:r>
            <a:r>
              <a:rPr lang="en-US" baseline="0" dirty="0" smtClean="0"/>
              <a:t>50% of </a:t>
            </a:r>
            <a:r>
              <a:rPr lang="en-US" baseline="0" dirty="0" err="1" smtClean="0"/>
              <a:t>Ic</a:t>
            </a:r>
            <a:r>
              <a:rPr lang="en-US" baseline="0" dirty="0" smtClean="0"/>
              <a:t> after winding and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7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Develop high-field REBCO accelerator magnet</a:t>
            </a:r>
            <a:r>
              <a:rPr lang="en-US" sz="1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 for both stand-alone and insert applications.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High-field insert is a subset of high-field magnets. To deliver high-field inserts, we need to demonstrate high-field magnets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9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1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0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increase with no increase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5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AB3A2-931F-414B-9978-CD1BAA4C1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2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4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000" kern="12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Same as C2 with only 3 turns of prototype 30-tape wire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6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6858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5"/>
            <a:ext cx="6858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094" y="3668955"/>
            <a:ext cx="6169819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6858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094" y="1038470"/>
            <a:ext cx="6169820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8" y="139981"/>
            <a:ext cx="2124192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" y="0"/>
            <a:ext cx="6857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410" y="0"/>
            <a:ext cx="523859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594" y="4800602"/>
            <a:ext cx="387506" cy="27384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" y="92636"/>
            <a:ext cx="1534216" cy="5479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405322" y="4824557"/>
            <a:ext cx="2047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MDP weekly meeting, 3/6/2019, </a:t>
            </a:r>
            <a:r>
              <a:rPr lang="en-US" sz="800" baseline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X. Wang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8" y="1598138"/>
            <a:ext cx="5829970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68" y="2914987"/>
            <a:ext cx="4800266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44104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c2 update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c2 update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5738" y="1045370"/>
            <a:ext cx="6459141" cy="3392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7597" y="4767264"/>
            <a:ext cx="387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19040" y="-106972"/>
            <a:ext cx="7085621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347" y="4742833"/>
            <a:ext cx="687464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2" y="4843398"/>
            <a:ext cx="1177851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4094" y="2945558"/>
            <a:ext cx="6169819" cy="1141249"/>
          </a:xfrm>
        </p:spPr>
        <p:txBody>
          <a:bodyPr>
            <a:normAutofit lnSpcReduction="10000"/>
          </a:bodyPr>
          <a:lstStyle/>
          <a:p>
            <a:r>
              <a:rPr lang="en-US" sz="1500" dirty="0" err="1" smtClean="0">
                <a:latin typeface="+mj-lt"/>
              </a:rPr>
              <a:t>Xiaorong</a:t>
            </a:r>
            <a:r>
              <a:rPr lang="en-US" sz="1500" dirty="0" smtClean="0">
                <a:latin typeface="+mj-lt"/>
              </a:rPr>
              <a:t> </a:t>
            </a:r>
            <a:r>
              <a:rPr lang="en-US" sz="1500" dirty="0">
                <a:latin typeface="+mj-lt"/>
              </a:rPr>
              <a:t>Wang</a:t>
            </a:r>
          </a:p>
          <a:p>
            <a:r>
              <a:rPr lang="en-US" sz="1600" dirty="0" smtClean="0">
                <a:latin typeface="+mj-lt"/>
              </a:rPr>
              <a:t>U.S. Magnet Development Program</a:t>
            </a:r>
          </a:p>
          <a:p>
            <a:r>
              <a:rPr lang="en-US" sz="1600" dirty="0" smtClean="0">
                <a:latin typeface="+mj-lt"/>
              </a:rPr>
              <a:t>Lawrence Berkeley National Laboratory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MDP weekly meeting, 3/6/2019 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46" y="1428478"/>
            <a:ext cx="651391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50" dirty="0" smtClean="0">
                <a:solidFill>
                  <a:srgbClr val="FFFFFF"/>
                </a:solidFill>
                <a:latin typeface="+mj-lt"/>
              </a:rPr>
              <a:t>Status of REBCO magnet development at LBNL</a:t>
            </a:r>
          </a:p>
        </p:txBody>
      </p:sp>
    </p:spTree>
    <p:extLst>
      <p:ext uri="{BB962C8B-B14F-4D97-AF65-F5344CB8AC3E}">
        <p14:creationId xmlns:p14="http://schemas.microsoft.com/office/powerpoint/2010/main" val="32664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30474" r="2615"/>
          <a:stretch/>
        </p:blipFill>
        <p:spPr>
          <a:xfrm>
            <a:off x="4268979" y="2832271"/>
            <a:ext cx="2533176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analyses confirm that C2 needs a metal mandrel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01436" y="1795717"/>
            <a:ext cx="2230306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b="1" dirty="0" err="1">
                <a:solidFill>
                  <a:srgbClr val="1F497D"/>
                </a:solidFill>
              </a:rPr>
              <a:t>Cooldown</a:t>
            </a:r>
            <a:r>
              <a:rPr lang="en-US" sz="1013" b="1" dirty="0">
                <a:solidFill>
                  <a:srgbClr val="1F497D"/>
                </a:solidFill>
              </a:rPr>
              <a:t> to 4.5 K minus Lorentz Force (LF induced) -&gt; mandrel SY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583" y="3575371"/>
            <a:ext cx="1945895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0000"/>
                </a:solidFill>
              </a:rPr>
              <a:t>Mandrel Stresses of 150-200 MPa order is large for bluestone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583" y="1151128"/>
            <a:ext cx="631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The </a:t>
            </a:r>
            <a:r>
              <a:rPr lang="en-US" sz="1600" b="1" dirty="0">
                <a:solidFill>
                  <a:srgbClr val="1F497D"/>
                </a:solidFill>
              </a:rPr>
              <a:t>real problem for the bluestone mandrel is coming from the Lorentz forces (not much we can do)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548" y="4274009"/>
            <a:ext cx="1472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1F497D"/>
                </a:solidFill>
              </a:rPr>
              <a:t>Lucas </a:t>
            </a:r>
            <a:r>
              <a:rPr lang="en-US" sz="1600" i="1" dirty="0" err="1" smtClean="0">
                <a:solidFill>
                  <a:srgbClr val="1F497D"/>
                </a:solidFill>
              </a:rPr>
              <a:t>Brouwer</a:t>
            </a:r>
            <a:endParaRPr lang="en-US" sz="1600" i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352" y="2223735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Aluminum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9159" y="2596649"/>
            <a:ext cx="151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Aluminum Bronze</a:t>
            </a:r>
            <a:endParaRPr lang="en-US" sz="1400" dirty="0">
              <a:solidFill>
                <a:srgbClr val="1F497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26597" r="2236"/>
          <a:stretch/>
        </p:blipFill>
        <p:spPr>
          <a:xfrm>
            <a:off x="2110615" y="2532190"/>
            <a:ext cx="236385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22427"/>
          <a:stretch/>
        </p:blipFill>
        <p:spPr>
          <a:xfrm>
            <a:off x="24958" y="2146471"/>
            <a:ext cx="2291143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511" y="1953864"/>
            <a:ext cx="9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Bluestone</a:t>
            </a:r>
            <a:endParaRPr lang="en-US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tilted-groove design can require more involved machining – we are investigating machining possibilities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88" y="2957050"/>
            <a:ext cx="2205116" cy="16538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7800" y="1279669"/>
            <a:ext cx="3125839" cy="3130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Tilted groove facilitates winding</a:t>
            </a:r>
          </a:p>
          <a:p>
            <a:endParaRPr lang="en-US" dirty="0" smtClean="0"/>
          </a:p>
          <a:p>
            <a:r>
              <a:rPr lang="en-US" dirty="0" smtClean="0"/>
              <a:t>It’s doable on metal – we machined a 3-turn mandrel with a 5-axis machine</a:t>
            </a:r>
          </a:p>
          <a:p>
            <a:r>
              <a:rPr lang="en-US" dirty="0" smtClean="0"/>
              <a:t>Needs larger or different machines to make longer mandrels</a:t>
            </a:r>
          </a:p>
          <a:p>
            <a:endParaRPr lang="en-US" dirty="0" smtClean="0"/>
          </a:p>
          <a:p>
            <a:r>
              <a:rPr lang="en-US" dirty="0" smtClean="0"/>
              <a:t>We are talking with outside shops on the possibilities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88" y="1246399"/>
            <a:ext cx="2205116" cy="130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8562" y="981126"/>
            <a:ext cx="3167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Tilted groove printed on plastic mandrel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562" y="2659982"/>
            <a:ext cx="331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Tilted groove machined on metal mandrel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800" y="4385636"/>
            <a:ext cx="226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1F497D"/>
                </a:solidFill>
              </a:rPr>
              <a:t>Bill </a:t>
            </a:r>
            <a:r>
              <a:rPr lang="en-US" sz="1400" i="1" dirty="0" err="1" smtClean="0">
                <a:solidFill>
                  <a:srgbClr val="1F497D"/>
                </a:solidFill>
              </a:rPr>
              <a:t>Ghiorso</a:t>
            </a:r>
            <a:r>
              <a:rPr lang="en-US" sz="1400" i="1" dirty="0" smtClean="0">
                <a:solidFill>
                  <a:srgbClr val="1F497D"/>
                </a:solidFill>
              </a:rPr>
              <a:t> and Tom Lipton</a:t>
            </a:r>
            <a:endParaRPr lang="en-US" sz="1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winding with the classic radial groove indicated unfavorable friction and challenge to apply tension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5277" y="1527194"/>
            <a:ext cx="2538569" cy="2545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9696" y="4275682"/>
            <a:ext cx="2011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1F497D"/>
                </a:solidFill>
              </a:rPr>
              <a:t>Laura Garcia </a:t>
            </a:r>
            <a:r>
              <a:rPr lang="en-US" sz="1600" i="1" dirty="0" smtClean="0">
                <a:solidFill>
                  <a:srgbClr val="1F497D"/>
                </a:solidFill>
              </a:rPr>
              <a:t>Fajardo</a:t>
            </a:r>
            <a:endParaRPr lang="en-US" sz="1600" i="1" dirty="0">
              <a:solidFill>
                <a:srgbClr val="1F497D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7297" y="1314860"/>
            <a:ext cx="3125839" cy="3130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Radial grooves can be easily machined in house</a:t>
            </a:r>
          </a:p>
          <a:p>
            <a:pPr lvl="1"/>
            <a:r>
              <a:rPr lang="en-US" dirty="0" smtClean="0"/>
              <a:t>Proven on all other CCT mandrels (for Nb</a:t>
            </a:r>
            <a:r>
              <a:rPr lang="en-US" baseline="-25000" dirty="0" smtClean="0"/>
              <a:t>3</a:t>
            </a:r>
            <a:r>
              <a:rPr lang="en-US" dirty="0" smtClean="0"/>
              <a:t>Sn and Bi-2212)</a:t>
            </a:r>
          </a:p>
          <a:p>
            <a:endParaRPr lang="en-US" dirty="0"/>
          </a:p>
          <a:p>
            <a:r>
              <a:rPr lang="en-US" dirty="0" smtClean="0"/>
              <a:t>We developed mandrels with radial groove to assess its feasibility</a:t>
            </a:r>
          </a:p>
          <a:p>
            <a:endParaRPr lang="en-US" dirty="0" smtClean="0"/>
          </a:p>
          <a:p>
            <a:r>
              <a:rPr lang="en-US" dirty="0" smtClean="0"/>
              <a:t>We can manually position the conductors. Automated winding and applying tension can be challenging</a:t>
            </a:r>
          </a:p>
          <a:p>
            <a:endParaRPr lang="en-US" dirty="0" smtClean="0"/>
          </a:p>
          <a:p>
            <a:r>
              <a:rPr lang="en-US" dirty="0" smtClean="0"/>
              <a:t>Needs further investigation and optimization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0402" y="1160971"/>
            <a:ext cx="3235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Radial groove printed on plastic mandrel</a:t>
            </a:r>
            <a:endParaRPr lang="en-US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adopted radial grooves with half depth for 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83" y="1471689"/>
            <a:ext cx="2757129" cy="1942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Radial </a:t>
            </a:r>
            <a:r>
              <a:rPr lang="en-US" dirty="0"/>
              <a:t>groove </a:t>
            </a:r>
            <a:r>
              <a:rPr lang="en-US" dirty="0" smtClean="0"/>
              <a:t>for quick machining</a:t>
            </a:r>
          </a:p>
          <a:p>
            <a:endParaRPr lang="en-US" dirty="0" smtClean="0"/>
          </a:p>
          <a:p>
            <a:r>
              <a:rPr lang="en-US" dirty="0" smtClean="0"/>
              <a:t>Reduced groove depth to facilitate winding</a:t>
            </a:r>
          </a:p>
          <a:p>
            <a:endParaRPr lang="en-US" dirty="0"/>
          </a:p>
          <a:p>
            <a:r>
              <a:rPr lang="en-US" dirty="0" smtClean="0"/>
              <a:t>A design to continue the magnet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8412" y="3522575"/>
            <a:ext cx="419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Test winding on an Aluminum mandrel. Note the wire is partially outside the mandrel 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121" y="1516216"/>
            <a:ext cx="3675572" cy="1853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8718" y="4305051"/>
            <a:ext cx="491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1F497D"/>
                </a:solidFill>
              </a:rPr>
              <a:t>Maxwell </a:t>
            </a:r>
            <a:r>
              <a:rPr lang="en-US" sz="1400" i="1" dirty="0" err="1" smtClean="0">
                <a:solidFill>
                  <a:srgbClr val="1F497D"/>
                </a:solidFill>
              </a:rPr>
              <a:t>Maruszewski</a:t>
            </a:r>
            <a:r>
              <a:rPr lang="en-US" sz="1400" i="1" dirty="0" smtClean="0">
                <a:solidFill>
                  <a:srgbClr val="1F497D"/>
                </a:solidFill>
              </a:rPr>
              <a:t>,</a:t>
            </a:r>
            <a:r>
              <a:rPr lang="en-US" sz="1400" i="1" dirty="0">
                <a:solidFill>
                  <a:srgbClr val="1F497D"/>
                </a:solidFill>
              </a:rPr>
              <a:t> Hugh </a:t>
            </a:r>
            <a:r>
              <a:rPr lang="en-US" sz="1400" i="1" dirty="0" err="1">
                <a:solidFill>
                  <a:srgbClr val="1F497D"/>
                </a:solidFill>
              </a:rPr>
              <a:t>Higley</a:t>
            </a:r>
            <a:r>
              <a:rPr lang="en-US" sz="1400" i="1" dirty="0">
                <a:solidFill>
                  <a:srgbClr val="1F497D"/>
                </a:solidFill>
              </a:rPr>
              <a:t>,</a:t>
            </a:r>
            <a:r>
              <a:rPr lang="en-US" sz="1400" i="1" dirty="0" smtClean="0">
                <a:solidFill>
                  <a:srgbClr val="1F497D"/>
                </a:solidFill>
              </a:rPr>
              <a:t> Bill </a:t>
            </a:r>
            <a:r>
              <a:rPr lang="en-US" sz="1400" i="1" dirty="0" err="1" smtClean="0">
                <a:solidFill>
                  <a:srgbClr val="1F497D"/>
                </a:solidFill>
              </a:rPr>
              <a:t>Ghiorso</a:t>
            </a:r>
            <a:r>
              <a:rPr lang="en-US" sz="1400" i="1" dirty="0" smtClean="0">
                <a:solidFill>
                  <a:srgbClr val="1F497D"/>
                </a:solidFill>
              </a:rPr>
              <a:t>, Tim </a:t>
            </a:r>
            <a:r>
              <a:rPr lang="en-US" sz="1400" i="1" dirty="0" err="1" smtClean="0">
                <a:solidFill>
                  <a:srgbClr val="1F497D"/>
                </a:solidFill>
              </a:rPr>
              <a:t>Bogdanof</a:t>
            </a:r>
            <a:endParaRPr lang="en-US" sz="1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developed a procedure to apply </a:t>
            </a:r>
            <a:r>
              <a:rPr lang="en-US" dirty="0" err="1" smtClean="0"/>
              <a:t>stycast</a:t>
            </a:r>
            <a:r>
              <a:rPr lang="en-US" dirty="0" smtClean="0"/>
              <a:t> to constrain the conductor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400" y="1102407"/>
            <a:ext cx="2583432" cy="1936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85" y="3107045"/>
            <a:ext cx="6083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66"/>
                </a:solidFill>
                <a:latin typeface="Franklin Gothic Book" panose="020B0503020102020204" pitchFamily="34" charset="0"/>
              </a:rPr>
              <a:t>Strong enough to hold the conductors for </a:t>
            </a:r>
            <a:r>
              <a:rPr lang="en-US" sz="14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C2. Impregnation will be developed for the next magnet</a:t>
            </a:r>
            <a:endParaRPr lang="en-US" sz="1400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Paint </a:t>
            </a:r>
            <a:r>
              <a:rPr lang="en-US" sz="1400" dirty="0" err="1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stycast</a:t>
            </a:r>
            <a:r>
              <a:rPr lang="en-US" sz="14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 after winding. Wrap with glass fiber cloth to increase strength. Use heat shrink tape to improve the final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Applied to six 3-turn coils (results in following slides). Need to practice on a 40-turn mandrel</a:t>
            </a:r>
            <a:endParaRPr lang="en-US" sz="1400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15" y="1106129"/>
            <a:ext cx="2578467" cy="1932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7126" y="4317821"/>
            <a:ext cx="2856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1F497D"/>
                </a:solidFill>
              </a:rPr>
              <a:t>Hugh </a:t>
            </a:r>
            <a:r>
              <a:rPr lang="en-US" sz="1600" i="1" dirty="0" err="1" smtClean="0">
                <a:solidFill>
                  <a:srgbClr val="1F497D"/>
                </a:solidFill>
              </a:rPr>
              <a:t>Higley</a:t>
            </a:r>
            <a:r>
              <a:rPr lang="en-US" sz="1600" i="1" dirty="0" smtClean="0">
                <a:solidFill>
                  <a:srgbClr val="1F497D"/>
                </a:solidFill>
              </a:rPr>
              <a:t> and Tim </a:t>
            </a:r>
            <a:r>
              <a:rPr lang="en-US" sz="1600" i="1" dirty="0" err="1" smtClean="0">
                <a:solidFill>
                  <a:srgbClr val="1F497D"/>
                </a:solidFill>
              </a:rPr>
              <a:t>Bogdanof</a:t>
            </a:r>
            <a:endParaRPr lang="en-US" sz="16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learned several important things by developing a subscale magnet (c2b, 3-turn)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 descr="https://lh3.googleusercontent.com/ilLaWslD3ychWQe0bM9gfjMvUCbstGCn9LM3RoU_BDXa36a5_FJp1BPhP5-JHodm2RHBWkMVNKaMPtBO9c61sgCoXOPhUjwQwb5xr6NNHcQ_ST1Oz6iUwVcMNpfg486r_z8VzAX4rfZXulwCEJS2H_5H-hciyOD0gmm9ANBYxlXS6quvwu1a_w4InaLD0Ftq2jE9bCOKYzNoKqR7Wqp9yl7bL_mFQntoGZTLOKbzXQMP1PIbb3LGgXIPzgcbnGTUQC7InQD0cbbykZX-yrQmwd0Sx6jxMEoDY2FCZV7XRjLesILDwInFjWTZGvEIhy537LWr-ZM9HDTGxy-bJU_bQJJ_NXlVPX8QZEnfYXuJ681SpBxsKopisGlhWc8O4hWRMWJtgdVJIvf4Dc27oIoIFCqco-i3v55NkDh1p-ZEiM5sPT0F9W4poJdQzAHs5hLPGiackUrol-rRQCj5NerOx-quhVBdBYDqSzgrrIUTE_o3ZdtUzOlvEOVZQFQNzoyTuxetxfeFQg3j5D3glWVtru72i8zalElEk7ybtm92-uKo2krdS8UcoWqtsyijFNnvB5Lr3bNwchEVcBZ2Tm2OlRQQZNu68Z3lcMn0dJAPFer6e5K-iv3_VBc3gzEyHbVO1fz3UkhNvRHb5KDp4rN78teviQ=w1158-h869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7226" y="2517770"/>
            <a:ext cx="3548356" cy="18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6" y="961251"/>
            <a:ext cx="6428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Used 30-tape prototype wire, 3.81 mm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Developed fabrication techniques (winding, joints, assembly, applying </a:t>
            </a:r>
            <a:r>
              <a:rPr lang="en-US" sz="1600" dirty="0" err="1" smtClean="0">
                <a:solidFill>
                  <a:srgbClr val="1F497D"/>
                </a:solidFill>
                <a:latin typeface="+mj-lt"/>
              </a:rPr>
              <a:t>stycast</a:t>
            </a: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Modified exit lead design to reduce conductor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Gained first feedback on conductor and magnet 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8" y="2517769"/>
            <a:ext cx="2765703" cy="1887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1078" y="4418878"/>
            <a:ext cx="3465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1F497D"/>
                </a:solidFill>
              </a:rPr>
              <a:t>Hugh </a:t>
            </a:r>
            <a:r>
              <a:rPr lang="en-US" sz="1400" i="1" dirty="0" err="1" smtClean="0">
                <a:solidFill>
                  <a:srgbClr val="1F497D"/>
                </a:solidFill>
              </a:rPr>
              <a:t>Higley</a:t>
            </a:r>
            <a:r>
              <a:rPr lang="en-US" sz="1400" i="1" dirty="0" smtClean="0">
                <a:solidFill>
                  <a:srgbClr val="1F497D"/>
                </a:solidFill>
              </a:rPr>
              <a:t>, </a:t>
            </a:r>
            <a:r>
              <a:rPr lang="en-US" sz="1400" i="1" dirty="0">
                <a:solidFill>
                  <a:srgbClr val="1F497D"/>
                </a:solidFill>
              </a:rPr>
              <a:t>Bill </a:t>
            </a:r>
            <a:r>
              <a:rPr lang="en-US" sz="1400" i="1" dirty="0" err="1" smtClean="0">
                <a:solidFill>
                  <a:srgbClr val="1F497D"/>
                </a:solidFill>
              </a:rPr>
              <a:t>Ghiroso</a:t>
            </a:r>
            <a:r>
              <a:rPr lang="en-US" sz="1400" i="1" dirty="0" smtClean="0">
                <a:solidFill>
                  <a:srgbClr val="1F497D"/>
                </a:solidFill>
              </a:rPr>
              <a:t> and Tim </a:t>
            </a:r>
            <a:r>
              <a:rPr lang="en-US" sz="1400" i="1" dirty="0" err="1" smtClean="0">
                <a:solidFill>
                  <a:srgbClr val="1F497D"/>
                </a:solidFill>
              </a:rPr>
              <a:t>Bogdanof</a:t>
            </a:r>
            <a:endParaRPr lang="en-US" sz="1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Stycast</a:t>
            </a:r>
            <a:r>
              <a:rPr lang="en-US" dirty="0" smtClean="0"/>
              <a:t> showed negligible impact on wire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927401"/>
            <a:ext cx="6489700" cy="1443593"/>
          </a:xfrm>
        </p:spPr>
        <p:txBody>
          <a:bodyPr/>
          <a:lstStyle/>
          <a:p>
            <a:r>
              <a:rPr lang="en-US" dirty="0" smtClean="0"/>
              <a:t>Systematic tests on 3-turn coils showed less than 3%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reduction due to </a:t>
            </a:r>
            <a:r>
              <a:rPr lang="en-US" dirty="0" err="1" smtClean="0"/>
              <a:t>Stycast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08561"/>
              </p:ext>
            </p:extLst>
          </p:nvPr>
        </p:nvGraphicFramePr>
        <p:xfrm>
          <a:off x="777230" y="2082477"/>
          <a:ext cx="5244784" cy="198691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31047">
                  <a:extLst>
                    <a:ext uri="{9D8B030D-6E8A-4147-A177-3AD203B41FA5}">
                      <a16:colId xmlns:a16="http://schemas.microsoft.com/office/drawing/2014/main" val="4242215338"/>
                    </a:ext>
                  </a:extLst>
                </a:gridCol>
                <a:gridCol w="1508472">
                  <a:extLst>
                    <a:ext uri="{9D8B030D-6E8A-4147-A177-3AD203B41FA5}">
                      <a16:colId xmlns:a16="http://schemas.microsoft.com/office/drawing/2014/main" val="1129350329"/>
                    </a:ext>
                  </a:extLst>
                </a:gridCol>
                <a:gridCol w="1508472">
                  <a:extLst>
                    <a:ext uri="{9D8B030D-6E8A-4147-A177-3AD203B41FA5}">
                      <a16:colId xmlns:a16="http://schemas.microsoft.com/office/drawing/2014/main" val="3694231790"/>
                    </a:ext>
                  </a:extLst>
                </a:gridCol>
                <a:gridCol w="996793">
                  <a:extLst>
                    <a:ext uri="{9D8B030D-6E8A-4147-A177-3AD203B41FA5}">
                      <a16:colId xmlns:a16="http://schemas.microsoft.com/office/drawing/2014/main" val="3403799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After winding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After </a:t>
                      </a:r>
                      <a:r>
                        <a:rPr lang="en-US" sz="1800" u="none" strike="noStrike" dirty="0" err="1" smtClean="0">
                          <a:solidFill>
                            <a:srgbClr val="1F497D"/>
                          </a:solidFill>
                          <a:effectLst/>
                        </a:rPr>
                        <a:t>stycast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605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1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-29%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9343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2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-30%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-33%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7916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3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-28%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-31%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419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4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-30%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953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AB-Layer 1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-12%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-14%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8084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AB-Layer 3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-23%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-24%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186072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82810" y="1727773"/>
            <a:ext cx="5033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 smtClean="0">
                <a:solidFill>
                  <a:srgbClr val="1F497D"/>
                </a:solidFill>
                <a:latin typeface="+mj-lt"/>
              </a:rPr>
              <a:t>Data </a:t>
            </a:r>
            <a:r>
              <a:rPr lang="en-US" dirty="0" err="1" smtClean="0">
                <a:solidFill>
                  <a:srgbClr val="1F497D"/>
                </a:solidFill>
                <a:latin typeface="+mj-lt"/>
              </a:rPr>
              <a:t>wrt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F497D"/>
                </a:solidFill>
                <a:latin typeface="+mj-lt"/>
              </a:rPr>
              <a:t>I</a:t>
            </a:r>
            <a:r>
              <a:rPr lang="en-US" baseline="-25000" dirty="0" err="1" smtClean="0">
                <a:solidFill>
                  <a:srgbClr val="1F497D"/>
                </a:solidFill>
                <a:latin typeface="+mj-lt"/>
              </a:rPr>
              <a:t>c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before winding.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10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µV, 77 K, self-field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5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We successfully assembled magnet in December 2018 and tested it in January and February 2019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23" y="1237442"/>
            <a:ext cx="1887248" cy="14150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525" y="1613614"/>
            <a:ext cx="1826180" cy="2434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9234" y="4397830"/>
            <a:ext cx="251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1F497D"/>
                </a:solidFill>
              </a:rPr>
              <a:t>Hugh </a:t>
            </a:r>
            <a:r>
              <a:rPr lang="en-US" sz="1400" i="1" dirty="0" err="1" smtClean="0">
                <a:solidFill>
                  <a:srgbClr val="1F497D"/>
                </a:solidFill>
              </a:rPr>
              <a:t>Higley</a:t>
            </a:r>
            <a:r>
              <a:rPr lang="en-US" sz="1400" i="1" dirty="0" smtClean="0">
                <a:solidFill>
                  <a:srgbClr val="1F497D"/>
                </a:solidFill>
              </a:rPr>
              <a:t> and Tim </a:t>
            </a:r>
            <a:r>
              <a:rPr lang="en-US" sz="1400" i="1" dirty="0" err="1" smtClean="0">
                <a:solidFill>
                  <a:srgbClr val="1F497D"/>
                </a:solidFill>
              </a:rPr>
              <a:t>Bogdanof</a:t>
            </a:r>
            <a:endParaRPr lang="en-US" sz="1400" i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149" y="929665"/>
            <a:ext cx="1823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Assemble the magnet</a:t>
            </a:r>
            <a:endParaRPr lang="en-US" sz="1400" dirty="0">
              <a:solidFill>
                <a:srgbClr val="1F497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315" y="1613614"/>
            <a:ext cx="1826180" cy="2434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24" y="2767692"/>
            <a:ext cx="1716363" cy="1514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149" y="4284603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Solder leads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781" y="1305837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Apply instrumentation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2219" y="1309419"/>
            <a:ext cx="188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Insert into the cryostat</a:t>
            </a:r>
            <a:endParaRPr lang="en-US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0"/>
            <a:ext cx="53467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performed systematical tests at 77 K to probe coil behavior and assess fabrication procedure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28" y="1035050"/>
            <a:ext cx="4716898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3059" y="2994894"/>
            <a:ext cx="116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Tested individually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300" y="229641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77 K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32" y="4282251"/>
            <a:ext cx="627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Changed the design in layers 2, 3, 4 to minimize conductor handling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7925" y="1128331"/>
            <a:ext cx="154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Tested assembled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4269" y="193549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30</a:t>
            </a:r>
            <a:r>
              <a:rPr lang="en-US" dirty="0">
                <a:solidFill>
                  <a:srgbClr val="1F497D"/>
                </a:solidFill>
              </a:rPr>
              <a:t>% </a:t>
            </a:r>
            <a:r>
              <a:rPr lang="en-US" i="1" dirty="0" err="1">
                <a:solidFill>
                  <a:srgbClr val="1F497D"/>
                </a:solidFill>
              </a:rPr>
              <a:t>I</a:t>
            </a:r>
            <a:r>
              <a:rPr lang="en-US" baseline="-25000" dirty="0" err="1">
                <a:solidFill>
                  <a:srgbClr val="1F497D"/>
                </a:solidFill>
              </a:rPr>
              <a:t>c</a:t>
            </a:r>
            <a:r>
              <a:rPr lang="en-US" dirty="0">
                <a:solidFill>
                  <a:srgbClr val="1F497D"/>
                </a:solidFill>
              </a:rPr>
              <a:t> reduction due to higher </a:t>
            </a:r>
            <a:r>
              <a:rPr lang="en-US" dirty="0" smtClean="0">
                <a:solidFill>
                  <a:srgbClr val="1F497D"/>
                </a:solidFill>
              </a:rPr>
              <a:t>fields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3-turn magnet reached 8.5 kA at 4.2 K, a factor of 10 increase from 77 K at 10 µV level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00" y="2747684"/>
            <a:ext cx="2641600" cy="17923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0873" y="973931"/>
            <a:ext cx="3321059" cy="2232570"/>
            <a:chOff x="260873" y="973931"/>
            <a:chExt cx="3321059" cy="2232570"/>
          </a:xfrm>
        </p:grpSpPr>
        <p:grpSp>
          <p:nvGrpSpPr>
            <p:cNvPr id="10" name="Group 9"/>
            <p:cNvGrpSpPr/>
            <p:nvPr/>
          </p:nvGrpSpPr>
          <p:grpSpPr>
            <a:xfrm>
              <a:off x="260873" y="973931"/>
              <a:ext cx="3321059" cy="2232570"/>
              <a:chOff x="260873" y="973931"/>
              <a:chExt cx="3321059" cy="2232570"/>
            </a:xfrm>
          </p:grpSpPr>
          <p:pic>
            <p:nvPicPr>
              <p:cNvPr id="6" name="Content Placeholder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0873" y="973931"/>
                <a:ext cx="3290465" cy="223257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061299" y="271648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1F497D"/>
                    </a:solidFill>
                    <a:latin typeface="+mj-lt"/>
                  </a:rPr>
                  <a:t>L1</a:t>
                </a:r>
                <a:endParaRPr lang="en-US" dirty="0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59577" y="2194753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1F497D"/>
                    </a:solidFill>
                    <a:latin typeface="+mj-lt"/>
                  </a:rPr>
                  <a:t>2</a:t>
                </a:r>
                <a:endParaRPr lang="en-US" dirty="0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19586" y="170999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1F497D"/>
                    </a:solidFill>
                    <a:latin typeface="+mj-lt"/>
                  </a:rPr>
                  <a:t>3</a:t>
                </a:r>
                <a:endParaRPr lang="en-US" dirty="0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62614" y="1097652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1F497D"/>
                    </a:solidFill>
                    <a:latin typeface="+mj-lt"/>
                  </a:rPr>
                  <a:t>4</a:t>
                </a:r>
                <a:endParaRPr lang="en-US" dirty="0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35000" y="1046369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4.2 K</a:t>
              </a:r>
              <a:endParaRPr lang="en-US" dirty="0">
                <a:solidFill>
                  <a:srgbClr val="1F497D"/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56900" y="1048652"/>
            <a:ext cx="275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750 A/mm</a:t>
            </a:r>
            <a:r>
              <a:rPr lang="en-US" sz="1600" baseline="30000" dirty="0" smtClean="0">
                <a:solidFill>
                  <a:srgbClr val="1F497D"/>
                </a:solidFill>
                <a:latin typeface="+mj-lt"/>
              </a:rPr>
              <a:t>2</a:t>
            </a: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 at 8.5 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  <a:latin typeface="+mj-lt"/>
              </a:rPr>
              <a:t>Layer 2/3 had the lowest performance</a:t>
            </a:r>
            <a:endParaRPr lang="en-US" sz="1600" dirty="0" smtClean="0">
              <a:solidFill>
                <a:srgbClr val="1F497D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Low joint resistance: 5 – 21 n</a:t>
            </a:r>
            <a:r>
              <a:rPr lang="el-GR" sz="1600" dirty="0" smtClean="0">
                <a:solidFill>
                  <a:srgbClr val="1F497D"/>
                </a:solidFill>
                <a:latin typeface="+mj-lt"/>
              </a:rPr>
              <a:t>Ω</a:t>
            </a:r>
            <a:endParaRPr lang="en-US" sz="1600" dirty="0" smtClean="0">
              <a:solidFill>
                <a:srgbClr val="1F497D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Low </a:t>
            </a:r>
            <a:r>
              <a:rPr lang="en-US" sz="1600" i="1" dirty="0" smtClean="0">
                <a:solidFill>
                  <a:srgbClr val="1F497D"/>
                </a:solidFill>
                <a:latin typeface="+mj-lt"/>
              </a:rPr>
              <a:t>n</a:t>
            </a: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 value: 4 – 8 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115" y="3293764"/>
            <a:ext cx="343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0.94 T dipole field in the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Validated the calculation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223" y="3867561"/>
            <a:ext cx="369817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Examine magnet to understand the different behaviors in inductive voltage and joint resistance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84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U.S. Magnet Development Program, a collaboration between </a:t>
            </a:r>
            <a:r>
              <a:rPr lang="en-US" dirty="0" smtClean="0"/>
              <a:t>ASC/NHMFL, BNL, FNAL and LBNL</a:t>
            </a:r>
            <a:r>
              <a:rPr lang="en-US" dirty="0"/>
              <a:t>, supported by DOE Office of Science, Office of High Energy </a:t>
            </a:r>
            <a:r>
              <a:rPr lang="en-US" dirty="0" smtClean="0"/>
              <a:t>Physics</a:t>
            </a:r>
          </a:p>
          <a:p>
            <a:endParaRPr lang="en-US" dirty="0" smtClean="0"/>
          </a:p>
          <a:p>
            <a:r>
              <a:rPr lang="en-US" dirty="0" err="1"/>
              <a:t>Danko</a:t>
            </a:r>
            <a:r>
              <a:rPr lang="en-US" dirty="0"/>
              <a:t> van der </a:t>
            </a:r>
            <a:r>
              <a:rPr lang="en-US" dirty="0" err="1"/>
              <a:t>Laan</a:t>
            </a:r>
            <a:r>
              <a:rPr lang="en-US" dirty="0"/>
              <a:t> and Jeremy Weiss at Advanced Conductor Technologies LLC </a:t>
            </a:r>
            <a:r>
              <a:rPr lang="en-US" dirty="0" smtClean="0"/>
              <a:t>supported through DOE </a:t>
            </a:r>
            <a:r>
              <a:rPr lang="en-US" dirty="0"/>
              <a:t>HEP SBIR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University programs at U. Colorado and OSU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Team at LBNL: D. </a:t>
            </a:r>
            <a:r>
              <a:rPr lang="en-US" dirty="0" err="1" smtClean="0"/>
              <a:t>Arbelaez</a:t>
            </a:r>
            <a:r>
              <a:rPr lang="en-US" dirty="0" smtClean="0"/>
              <a:t>, T. </a:t>
            </a:r>
            <a:r>
              <a:rPr lang="en-US" dirty="0" err="1" smtClean="0"/>
              <a:t>Bogdanof</a:t>
            </a:r>
            <a:r>
              <a:rPr lang="en-US" dirty="0" smtClean="0"/>
              <a:t>, L. </a:t>
            </a:r>
            <a:r>
              <a:rPr lang="en-US" dirty="0" err="1" smtClean="0"/>
              <a:t>Brouwer</a:t>
            </a:r>
            <a:r>
              <a:rPr lang="en-US" dirty="0" smtClean="0"/>
              <a:t>, S. </a:t>
            </a:r>
            <a:r>
              <a:rPr lang="en-US" dirty="0" err="1" smtClean="0"/>
              <a:t>Caspi</a:t>
            </a:r>
            <a:r>
              <a:rPr lang="en-US" dirty="0" smtClean="0"/>
              <a:t>, L. </a:t>
            </a:r>
            <a:r>
              <a:rPr lang="en-US" dirty="0"/>
              <a:t>Garcia </a:t>
            </a:r>
            <a:r>
              <a:rPr lang="en-US" dirty="0" smtClean="0"/>
              <a:t>Fajardo, W. </a:t>
            </a:r>
            <a:r>
              <a:rPr lang="en-US" dirty="0" err="1" smtClean="0"/>
              <a:t>Ghiorso</a:t>
            </a:r>
            <a:r>
              <a:rPr lang="en-US" dirty="0" smtClean="0"/>
              <a:t>, H. </a:t>
            </a:r>
            <a:r>
              <a:rPr lang="en-US" dirty="0" err="1" smtClean="0"/>
              <a:t>Higley</a:t>
            </a:r>
            <a:r>
              <a:rPr lang="en-US" dirty="0" smtClean="0"/>
              <a:t>, A. Lin, T. Lipton, M. </a:t>
            </a:r>
            <a:r>
              <a:rPr lang="en-US" dirty="0" err="1" smtClean="0"/>
              <a:t>Marchevsky</a:t>
            </a:r>
            <a:r>
              <a:rPr lang="en-US" dirty="0" smtClean="0"/>
              <a:t>, M. </a:t>
            </a:r>
            <a:r>
              <a:rPr lang="en-US" dirty="0" err="1" smtClean="0"/>
              <a:t>Maruszewski</a:t>
            </a:r>
            <a:r>
              <a:rPr lang="en-US" dirty="0" smtClean="0"/>
              <a:t>, S. </a:t>
            </a:r>
            <a:r>
              <a:rPr lang="en-US" dirty="0" err="1" smtClean="0"/>
              <a:t>Prestemon</a:t>
            </a:r>
            <a:r>
              <a:rPr lang="en-US" dirty="0"/>
              <a:t>, </a:t>
            </a:r>
            <a:r>
              <a:rPr lang="en-US" dirty="0" smtClean="0"/>
              <a:t>T. Shen, J. Taylor, M. </a:t>
            </a:r>
            <a:r>
              <a:rPr lang="en-US" dirty="0" err="1" smtClean="0"/>
              <a:t>Turqueti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plan to make the 40-turn C2 magnet in the next few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" y="1225496"/>
            <a:ext cx="6172200" cy="666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Conductors and mandrels in hands</a:t>
            </a:r>
          </a:p>
          <a:p>
            <a:r>
              <a:rPr lang="en-US" dirty="0" smtClean="0"/>
              <a:t>ASC/FSU provided a cryostat for the test (cryogenic test to be done)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996087"/>
            <a:ext cx="1671161" cy="1627632"/>
          </a:xfrm>
          <a:prstGeom prst="rect">
            <a:avLst/>
          </a:prstGeom>
        </p:spPr>
      </p:pic>
      <p:pic>
        <p:nvPicPr>
          <p:cNvPr id="7" name="Picture 4" descr="https://lh3.googleusercontent.com/o-w_xPXeMmoCKyjbBXWyuExWZRElDSF1spJ3qMGfpzFeg96L-nexkErLO5j8pB6tZ5iTB_Q5XknJ9zMwEUs-TacX8TdHOLS2U_V48NNT8jr4Pqp6ULIvj-aP0Vw5BXTFso5ly_2MeNlG7OBs0b8Y0iukYvvnjO0ibxBUIxfe4c-cK1Ut2Zdef3IgP8Fb_95U8-rBHwDvSgBFmA_HaWllr0bAGN3qyWzQNaOF6Xz14tSI8-gmHH6l-Oq7trOlgjEsvJhrAfpj2XVMS-zEieQftTcG9XhBr5Aw4D7twjKRbSBKoyCv5px5jcbE1g3uG7M09EvOo9XnHnYyOLBd7aiP4ZUr-px4DMpWNW0l89kSDa98UziVY--KP9XpNcPWwke9qptXntdCyMBsZNQUzg_kS6pwb4CnPjJPbq1nc-h_SV3qrgPGUfLYMbRBoiVCh_FaKeSsoHIiNrr6wECEgG-FanAwioXkVCLu7nvd3O_x8e04Mk8RRzRcP4z9XPa9qKLbrkl0OjUP2BQiB3bpuOAMSUiX0WJPtgMe4OD5baqxPQMQyetjGUYDHeHaItMxSQBl1jpjAyEL4jKpGCp5GDFOYaPVIH24kxDfxJUM5tsqfUAm3hC2O_HB5PFEMftsr9NRBItfqh629PTveFtQubW9gNF1IA=w1135-h851-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676" y="1996087"/>
            <a:ext cx="3963152" cy="16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2900" y="3883635"/>
            <a:ext cx="6172200" cy="666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 winding and assembly using dummy conductors</a:t>
            </a:r>
          </a:p>
          <a:p>
            <a:r>
              <a:rPr lang="en-US" dirty="0" smtClean="0"/>
              <a:t>Fabricate and test each layer. Assemble and test in </a:t>
            </a:r>
            <a:r>
              <a:rPr lang="en-US" dirty="0" smtClean="0"/>
              <a:t>July (Cory Myers, a PhD student from OSU joined us for the test and analysis)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74314" y="3575858"/>
            <a:ext cx="415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1F497D"/>
                </a:solidFill>
              </a:rPr>
              <a:t>Maxwell </a:t>
            </a:r>
            <a:r>
              <a:rPr lang="en-US" sz="1400" i="1" dirty="0" err="1" smtClean="0">
                <a:solidFill>
                  <a:srgbClr val="1F497D"/>
                </a:solidFill>
              </a:rPr>
              <a:t>Maruszewski</a:t>
            </a:r>
            <a:r>
              <a:rPr lang="en-US" sz="1400" i="1" dirty="0" smtClean="0">
                <a:solidFill>
                  <a:srgbClr val="1F497D"/>
                </a:solidFill>
              </a:rPr>
              <a:t>,</a:t>
            </a:r>
            <a:r>
              <a:rPr lang="en-US" sz="1400" i="1" dirty="0">
                <a:solidFill>
                  <a:srgbClr val="1F497D"/>
                </a:solidFill>
              </a:rPr>
              <a:t> </a:t>
            </a:r>
            <a:r>
              <a:rPr lang="en-US" sz="1400" i="1" dirty="0" smtClean="0">
                <a:solidFill>
                  <a:srgbClr val="1F497D"/>
                </a:solidFill>
              </a:rPr>
              <a:t>Bill </a:t>
            </a:r>
            <a:r>
              <a:rPr lang="en-US" sz="1400" i="1" dirty="0" err="1" smtClean="0">
                <a:solidFill>
                  <a:srgbClr val="1F497D"/>
                </a:solidFill>
              </a:rPr>
              <a:t>Ghiorso</a:t>
            </a:r>
            <a:r>
              <a:rPr lang="en-US" sz="1400" i="1" dirty="0" smtClean="0">
                <a:solidFill>
                  <a:srgbClr val="1F497D"/>
                </a:solidFill>
              </a:rPr>
              <a:t> and </a:t>
            </a:r>
            <a:r>
              <a:rPr lang="en-US" sz="1400" i="1" dirty="0">
                <a:solidFill>
                  <a:srgbClr val="1F497D"/>
                </a:solidFill>
              </a:rPr>
              <a:t>Hugh </a:t>
            </a:r>
            <a:r>
              <a:rPr lang="en-US" sz="1400" i="1" dirty="0" err="1" smtClean="0">
                <a:solidFill>
                  <a:srgbClr val="1F497D"/>
                </a:solidFill>
              </a:rPr>
              <a:t>Higley</a:t>
            </a:r>
            <a:endParaRPr lang="en-US" sz="1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Thanks. Questions?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5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goal: develop REBCO accelerator magnet technology to enable 20 T dipole magnets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1751" y="4788345"/>
            <a:ext cx="387350" cy="274637"/>
          </a:xfrm>
        </p:spPr>
        <p:txBody>
          <a:bodyPr/>
          <a:lstStyle/>
          <a:p>
            <a:fld id="{B128C41A-7A0A-A74C-A765-4BF8AA94B2BC}" type="slidenum">
              <a:rPr lang="en-US" altLang="en-US" sz="9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64" y="3137707"/>
            <a:ext cx="3137914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dirty="0" smtClean="0"/>
              <a:t>Use existing 10 T CCT5 to start developing hybrid magnet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1100" y="2332821"/>
            <a:ext cx="1241302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 T dipole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3926632"/>
            <a:ext cx="6577237" cy="646331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Robust high-field REBCO accelerator magnet technology for both stand-alone and insert applications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989" y="1169805"/>
            <a:ext cx="4159883" cy="1077218"/>
          </a:xfrm>
          <a:prstGeom prst="rect">
            <a:avLst/>
          </a:prstGeom>
          <a:solidFill>
            <a:srgbClr val="2E59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Improve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magnet technology and wire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performance to generate 5–10 T, stand-alone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1450" y="1791003"/>
            <a:ext cx="2578101" cy="33855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z="1600" dirty="0" smtClean="0">
                <a:solidFill>
                  <a:srgbClr val="1F497D"/>
                </a:solidFill>
              </a:rPr>
              <a:t>Develop insert magnets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9612" y="1539137"/>
            <a:ext cx="123766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dirty="0" smtClean="0">
                <a:solidFill>
                  <a:srgbClr val="1F497D"/>
                </a:solidFill>
              </a:rPr>
              <a:t>5+ T insert</a:t>
            </a:r>
            <a:endParaRPr lang="en-US" sz="1600" dirty="0">
              <a:solidFill>
                <a:srgbClr val="1F497D"/>
              </a:solidFill>
            </a:endParaRPr>
          </a:p>
        </p:txBody>
      </p:sp>
      <p:cxnSp>
        <p:nvCxnSpPr>
          <p:cNvPr id="17" name="Straight Arrow Connector 16"/>
          <p:cNvCxnSpPr>
            <a:stCxn id="13" idx="3"/>
            <a:endCxn id="116" idx="1"/>
          </p:cNvCxnSpPr>
          <p:nvPr/>
        </p:nvCxnSpPr>
        <p:spPr>
          <a:xfrm>
            <a:off x="3317478" y="3430095"/>
            <a:ext cx="406428" cy="6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6" idx="3"/>
            <a:endCxn id="14" idx="2"/>
          </p:cNvCxnSpPr>
          <p:nvPr/>
        </p:nvCxnSpPr>
        <p:spPr>
          <a:xfrm flipV="1">
            <a:off x="5722284" y="2979152"/>
            <a:ext cx="399467" cy="45746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0723" y="2471321"/>
            <a:ext cx="2398088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Test/study hybrids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9" name="Elbow Connector 48"/>
          <p:cNvCxnSpPr>
            <a:stCxn id="47" idx="2"/>
            <a:endCxn id="41" idx="1"/>
          </p:cNvCxnSpPr>
          <p:nvPr/>
        </p:nvCxnSpPr>
        <p:spPr>
          <a:xfrm rot="16200000" flipH="1">
            <a:off x="2142397" y="2187661"/>
            <a:ext cx="526430" cy="41022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41" idx="1"/>
          </p:cNvCxnSpPr>
          <p:nvPr/>
        </p:nvCxnSpPr>
        <p:spPr>
          <a:xfrm rot="5400000" flipH="1" flipV="1">
            <a:off x="2156311" y="2700178"/>
            <a:ext cx="498602" cy="4102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1" idx="3"/>
            <a:endCxn id="16" idx="1"/>
          </p:cNvCxnSpPr>
          <p:nvPr/>
        </p:nvCxnSpPr>
        <p:spPr>
          <a:xfrm>
            <a:off x="4394872" y="1708414"/>
            <a:ext cx="324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6" idx="3"/>
            <a:endCxn id="14" idx="0"/>
          </p:cNvCxnSpPr>
          <p:nvPr/>
        </p:nvCxnSpPr>
        <p:spPr>
          <a:xfrm>
            <a:off x="5957272" y="1708414"/>
            <a:ext cx="164479" cy="62440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1" idx="3"/>
            <a:endCxn id="14" idx="1"/>
          </p:cNvCxnSpPr>
          <p:nvPr/>
        </p:nvCxnSpPr>
        <p:spPr>
          <a:xfrm>
            <a:off x="5008811" y="2655987"/>
            <a:ext cx="4922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723906" y="3144225"/>
            <a:ext cx="199837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dirty="0" smtClean="0"/>
              <a:t>CCT6,…, high-field background dipole</a:t>
            </a:r>
            <a:endParaRPr lang="en-US" sz="1600" dirty="0"/>
          </a:p>
        </p:txBody>
      </p:sp>
      <p:cxnSp>
        <p:nvCxnSpPr>
          <p:cNvPr id="133" name="Elbow Connector 132"/>
          <p:cNvCxnSpPr>
            <a:stCxn id="116" idx="0"/>
            <a:endCxn id="41" idx="2"/>
          </p:cNvCxnSpPr>
          <p:nvPr/>
        </p:nvCxnSpPr>
        <p:spPr>
          <a:xfrm rot="16200000" flipV="1">
            <a:off x="4114645" y="2535775"/>
            <a:ext cx="303572" cy="9133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51" grpId="0" animBg="1"/>
      <p:bldP spid="47" grpId="0" animBg="1"/>
      <p:bldP spid="16" grpId="0" animBg="1"/>
      <p:bldP spid="41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a first step, we develop CORC</a:t>
            </a:r>
            <a:r>
              <a:rPr lang="en-US" baseline="30000" dirty="0" smtClean="0"/>
              <a:t>®</a:t>
            </a:r>
            <a:r>
              <a:rPr lang="en-US" dirty="0" smtClean="0"/>
              <a:t> CCT dipole magnets and understand their performances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7594" y="4786257"/>
            <a:ext cx="387506" cy="273844"/>
          </a:xfrm>
        </p:spPr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30914" y="2188316"/>
            <a:ext cx="3224232" cy="970757"/>
            <a:chOff x="3784517" y="1252765"/>
            <a:chExt cx="5334000" cy="2397125"/>
          </a:xfrm>
        </p:grpSpPr>
        <p:pic>
          <p:nvPicPr>
            <p:cNvPr id="6" name="Picture 5" descr="C:\MyPrograms\ParaView\PlaneIntersecToroid\VeryLargeTorus\turn7sAll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517" y="1252765"/>
              <a:ext cx="5334000" cy="239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7365917" y="2302618"/>
              <a:ext cx="914400" cy="380999"/>
            </a:xfrm>
            <a:prstGeom prst="straightConnector1">
              <a:avLst/>
            </a:prstGeom>
            <a:ln w="50800"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365917" y="2759818"/>
              <a:ext cx="761999" cy="533400"/>
            </a:xfrm>
            <a:prstGeom prst="straightConnector1">
              <a:avLst/>
            </a:prstGeom>
            <a:ln w="50800"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76864" y="2352454"/>
              <a:ext cx="1207412" cy="7410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</a:rPr>
                <a:t>current</a:t>
              </a: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4927517" y="2243366"/>
              <a:ext cx="886274" cy="741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rgbClr val="FFFF00"/>
                  </a:solidFill>
                </a:rPr>
                <a:t>Field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841916" y="1911697"/>
              <a:ext cx="76199" cy="941271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64018" y="1320530"/>
            <a:ext cx="5333995" cy="738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CORC</a:t>
            </a:r>
            <a:r>
              <a:rPr lang="en-US" sz="2100" baseline="30000" dirty="0" smtClean="0"/>
              <a:t>®</a:t>
            </a:r>
            <a:r>
              <a:rPr lang="en-US" sz="2100" dirty="0" smtClean="0"/>
              <a:t> wire is a promising HEP cable option</a:t>
            </a:r>
          </a:p>
          <a:p>
            <a:pPr lvl="1"/>
            <a:r>
              <a:rPr lang="en-US" sz="1600" dirty="0" smtClean="0"/>
              <a:t>Isotropic for magnetics and mechanics</a:t>
            </a:r>
          </a:p>
          <a:p>
            <a:pPr lvl="1"/>
            <a:r>
              <a:rPr lang="en-US" sz="1600" dirty="0" smtClean="0"/>
              <a:t>High current (~10 kA) at small bending radius </a:t>
            </a:r>
            <a:r>
              <a:rPr lang="en-US" sz="1600" dirty="0"/>
              <a:t>(30 mm)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4019" y="2222637"/>
            <a:ext cx="5333995" cy="925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CCT design is ideal for insert</a:t>
            </a:r>
          </a:p>
          <a:p>
            <a:pPr lvl="1"/>
            <a:r>
              <a:rPr lang="en-US" sz="1400" dirty="0" smtClean="0"/>
              <a:t>Low conductor stress</a:t>
            </a:r>
          </a:p>
          <a:p>
            <a:pPr lvl="1"/>
            <a:r>
              <a:rPr lang="en-US" sz="1400" dirty="0" smtClean="0"/>
              <a:t>Excellent geometric field quality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29800" y="1208381"/>
            <a:ext cx="1592513" cy="1001283"/>
            <a:chOff x="4430126" y="2084841"/>
            <a:chExt cx="1592513" cy="1001283"/>
          </a:xfrm>
        </p:grpSpPr>
        <p:pic>
          <p:nvPicPr>
            <p:cNvPr id="16" name="Picture 13" descr="C:\Users\Danko\Private\Docs\Conferenties\MT22 2011\ACT LLC logo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126" y="2084841"/>
              <a:ext cx="1592513" cy="31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ORC wire 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556" y="2284798"/>
              <a:ext cx="1136004" cy="80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427505" y="3145118"/>
            <a:ext cx="6087595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Driving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How to make magnets? mandrel, winding, joint, impregnation...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What’s the magnet performance? Field strength and quality, quench behavior...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What factors limit the performance? How can we improve?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  <a:latin typeface="+mj-lt"/>
              </a:rPr>
              <a:t>What’s the </a:t>
            </a: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implication? A paradigm?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1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developed subscale magnets with quick turn-around to effectively establish the 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6995" y="1603761"/>
            <a:ext cx="2032808" cy="1263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344691"/>
            <a:ext cx="3238500" cy="1158239"/>
          </a:xfrm>
          <a:prstGeom prst="rect">
            <a:avLst/>
          </a:prstGeom>
        </p:spPr>
      </p:pic>
      <p:pic>
        <p:nvPicPr>
          <p:cNvPr id="12" name="Picture 2" descr="C:\Users\xrwang\Pictures\magnets\rebco\corc\40-turn\C1_mockup_outer_layer_winding\0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19058"/>
            <a:ext cx="1844290" cy="13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7801" y="1154922"/>
            <a:ext cx="2902910" cy="3348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collaboration with ACT, we are making progress in several key areas</a:t>
            </a:r>
          </a:p>
          <a:p>
            <a:r>
              <a:rPr lang="en-US" dirty="0" smtClean="0"/>
              <a:t>Conductor-friendly </a:t>
            </a:r>
            <a:r>
              <a:rPr lang="en-US" dirty="0"/>
              <a:t>w</a:t>
            </a:r>
            <a:r>
              <a:rPr lang="en-US" dirty="0" smtClean="0"/>
              <a:t>inding methods with capability for long magnets</a:t>
            </a:r>
          </a:p>
          <a:p>
            <a:r>
              <a:rPr lang="en-US" dirty="0" smtClean="0"/>
              <a:t>Low-resistance joints (10 n</a:t>
            </a:r>
            <a:r>
              <a:rPr lang="el-GR" dirty="0" smtClean="0"/>
              <a:t>Ω</a:t>
            </a:r>
            <a:r>
              <a:rPr lang="en-US" dirty="0" smtClean="0"/>
              <a:t> at 4.2 K )</a:t>
            </a:r>
          </a:p>
          <a:p>
            <a:r>
              <a:rPr lang="en-US" dirty="0" smtClean="0"/>
              <a:t>Assembly procedure</a:t>
            </a:r>
          </a:p>
          <a:p>
            <a:r>
              <a:rPr lang="en-US" dirty="0" smtClean="0"/>
              <a:t>Instrumentation and test</a:t>
            </a:r>
          </a:p>
        </p:txBody>
      </p:sp>
      <p:pic>
        <p:nvPicPr>
          <p:cNvPr id="5122" name="Picture 2" descr="https://lh3.googleusercontent.com/mpzCbrUzggj7WkDnHw7GTSpUwHM-mYNWBH79otmx1h71_i812BVJm7piWY3RL_qsl1eOnuoUzh7SyTSvUtINM2XfqzsFAk5RqzwhJLXPkHWFgLrurbDNCnk-MbtaR93PvC1NKJWgKyGJm2RteUByk5dO5NLrO2hl1tI611YCMeQXS1Td5gzFQxBjs6sBxtSxSPirbspL-GCDqKWNdE27HBygypzk4lY20eBeiqCUwdaG4VP4RE4Y9CINogL6bB8-MSjBS0lc2VpTAgJkrLAgpzIf_DLUASDCU4BqAbv73UtHT9v5y39AZqaQS2i5Tb4uxUyTAggv63hyrq7yFtNeCqdv2a6tPh-J2JDIjeCBl3egxvTL8FRNOjzC-dFiuPYqxx7ad3Eg0WGPkjBSIfl1iUhfRJWwMJFRTEvKQTFaEGjg2iWyGTGnjC37oHKaitgNMLJ7miBpVWGQiS4bbf47GKtgns7eaUrVBqWz9HAt832vPPZgqvtspHaUoTSAGCeA9tt4Ag6o66xf17dIlohP2YJ8NdBqsZnp8SkZO9KqICXMGT-Zvj59RcH-E9YCgvV0UMZZ8fJ0aoj1ove1gy5c5r1Lr0DSG8vwQW9e2WvUP9LQ4bvJxf4nDgpdVIyKOSKFIxDWvFLbMEqEtg40bZ0V2B9iiETdlig=w1227-h920-n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3748" y="2635278"/>
            <a:ext cx="1677142" cy="6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2-layer 40-turn C1 was a first step to demonstrate the feasibility of CORC</a:t>
            </a:r>
            <a:r>
              <a:rPr lang="en-US" baseline="30000" dirty="0" smtClean="0"/>
              <a:t>®</a:t>
            </a:r>
            <a:r>
              <a:rPr lang="en-US" dirty="0" smtClean="0"/>
              <a:t> CCT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129" y="2686254"/>
            <a:ext cx="2446979" cy="1665367"/>
          </a:xfrm>
          <a:prstGeom prst="rect">
            <a:avLst/>
          </a:prstGeom>
        </p:spPr>
      </p:pic>
      <p:pic>
        <p:nvPicPr>
          <p:cNvPr id="7" name="Content Placeholder 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8" y="2650082"/>
            <a:ext cx="2197543" cy="16108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000" y="1107937"/>
            <a:ext cx="609599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Successfully wound ~ 30 m long CORC</a:t>
            </a:r>
            <a:r>
              <a:rPr lang="en-US" baseline="30000" dirty="0" smtClean="0">
                <a:solidFill>
                  <a:srgbClr val="1F497D"/>
                </a:solidFill>
                <a:latin typeface="+mj-lt"/>
              </a:rPr>
              <a:t>®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Generated 1.2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T dipole field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at 4.2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Demonstrated high thermal stability at J</a:t>
            </a:r>
            <a:r>
              <a:rPr lang="en-US" baseline="-25000" dirty="0" smtClean="0">
                <a:solidFill>
                  <a:srgbClr val="1F497D"/>
                </a:solidFill>
                <a:latin typeface="+mj-lt"/>
              </a:rPr>
              <a:t>e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of 620 A/mm</a:t>
            </a:r>
            <a:r>
              <a:rPr lang="en-US" baseline="30000" dirty="0" smtClean="0">
                <a:solidFill>
                  <a:srgbClr val="1F497D"/>
                </a:solidFill>
                <a:latin typeface="+mj-lt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Can proceed to the next magnet (C2) with higher fields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745" y="2686254"/>
            <a:ext cx="2315814" cy="16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C1 also highlighted several development needs critical for magnets with higher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8610" y="1200151"/>
            <a:ext cx="3257390" cy="742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Dipole transfer function is low (0.25 T/kA)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610" y="2170752"/>
            <a:ext cx="3257390" cy="742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Printed plastic mandrel is weak for magnets with higher fields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4010" y="3167159"/>
            <a:ext cx="3257390" cy="742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Conductors move during energization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150117"/>
            <a:ext cx="2933700" cy="64135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defTabSz="342900">
              <a:spcBef>
                <a:spcPct val="20000"/>
              </a:spcBef>
              <a:buFont typeface="Arial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557213" indent="-214313" defTabSz="342900">
              <a:spcBef>
                <a:spcPct val="20000"/>
              </a:spcBef>
              <a:buFont typeface="Courier New"/>
              <a:buChar char="o"/>
              <a:defRPr sz="15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/>
              <a:t>Develop mandrels with stronger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81400" y="3086194"/>
            <a:ext cx="2933700" cy="895349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defTabSz="342900">
              <a:spcBef>
                <a:spcPct val="20000"/>
              </a:spcBef>
              <a:buFont typeface="Arial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557213" indent="-214313" defTabSz="342900">
              <a:spcBef>
                <a:spcPct val="20000"/>
              </a:spcBef>
              <a:buFont typeface="Courier New"/>
              <a:buChar char="o"/>
              <a:defRPr sz="15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/>
              <a:t>Develop impregnation </a:t>
            </a:r>
            <a:r>
              <a:rPr lang="en-US" dirty="0" smtClean="0"/>
              <a:t>technology </a:t>
            </a:r>
            <a:r>
              <a:rPr lang="en-US" dirty="0"/>
              <a:t>to support and constrain conductors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81400" y="1213644"/>
            <a:ext cx="2933700" cy="64135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defTabSz="342900">
              <a:spcBef>
                <a:spcPct val="20000"/>
              </a:spcBef>
              <a:buFont typeface="Arial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557213" indent="-214313" defTabSz="342900">
              <a:spcBef>
                <a:spcPct val="20000"/>
              </a:spcBef>
              <a:buFont typeface="Courier New"/>
              <a:buChar char="o"/>
              <a:defRPr sz="15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/>
              <a:t>Continue improving  </a:t>
            </a:r>
            <a:r>
              <a:rPr lang="en-US" dirty="0" smtClean="0"/>
              <a:t>the flexibility of CORC</a:t>
            </a:r>
            <a:r>
              <a:rPr lang="en-US" baseline="30000" dirty="0"/>
              <a:t>®</a:t>
            </a:r>
            <a:r>
              <a:rPr lang="en-US" dirty="0"/>
              <a:t> wires</a:t>
            </a:r>
          </a:p>
        </p:txBody>
      </p:sp>
    </p:spTree>
    <p:extLst>
      <p:ext uri="{BB962C8B-B14F-4D97-AF65-F5344CB8AC3E}">
        <p14:creationId xmlns:p14="http://schemas.microsoft.com/office/powerpoint/2010/main" val="22636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flexible high-current REBCO wires are </a:t>
            </a:r>
            <a:r>
              <a:rPr lang="en-US" dirty="0" smtClean="0"/>
              <a:t>critical </a:t>
            </a:r>
            <a:r>
              <a:rPr lang="en-US" dirty="0"/>
              <a:t>to demonstrate higher dipole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180" y="1267770"/>
            <a:ext cx="3267075" cy="2426315"/>
          </a:xfrm>
        </p:spPr>
        <p:txBody>
          <a:bodyPr>
            <a:noAutofit/>
          </a:bodyPr>
          <a:lstStyle/>
          <a:p>
            <a:r>
              <a:rPr lang="en-US" sz="1600" dirty="0"/>
              <a:t>Thinner tapes are the key </a:t>
            </a:r>
          </a:p>
          <a:p>
            <a:pPr lvl="1"/>
            <a:r>
              <a:rPr lang="en-US" sz="1400" dirty="0" smtClean="0"/>
              <a:t>Enable smaller </a:t>
            </a:r>
            <a:r>
              <a:rPr lang="en-US" sz="1400" dirty="0"/>
              <a:t>CORC</a:t>
            </a:r>
            <a:r>
              <a:rPr lang="en-US" sz="1400" baseline="30000" dirty="0"/>
              <a:t>®</a:t>
            </a:r>
            <a:r>
              <a:rPr lang="en-US" sz="1400" dirty="0"/>
              <a:t> bending radii </a:t>
            </a:r>
            <a:r>
              <a:rPr lang="en-US" sz="1400" dirty="0">
                <a:sym typeface="Wingdings" panose="05000000000000000000" pitchFamily="2" charset="2"/>
              </a:rPr>
              <a:t>and </a:t>
            </a:r>
            <a:r>
              <a:rPr lang="en-US" sz="1400" dirty="0"/>
              <a:t>tilt angles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higher dipole fields </a:t>
            </a:r>
          </a:p>
          <a:p>
            <a:pPr lvl="1"/>
            <a:r>
              <a:rPr lang="en-US" sz="1400" dirty="0"/>
              <a:t>30 </a:t>
            </a:r>
            <a:r>
              <a:rPr lang="en-US" sz="1400" i="1" dirty="0"/>
              <a:t>µ</a:t>
            </a:r>
            <a:r>
              <a:rPr lang="en-US" sz="1400" dirty="0"/>
              <a:t>m substrate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25 </a:t>
            </a:r>
            <a:r>
              <a:rPr lang="en-US" sz="1400" i="1" dirty="0"/>
              <a:t>µ</a:t>
            </a:r>
            <a:r>
              <a:rPr lang="en-US" sz="1400" dirty="0"/>
              <a:t>m corresponds to 25% increase in </a:t>
            </a:r>
            <a:r>
              <a:rPr lang="en-US" sz="1400" i="1" dirty="0" smtClean="0"/>
              <a:t>J</a:t>
            </a:r>
            <a:r>
              <a:rPr lang="en-US" sz="1400" baseline="-25000" dirty="0" smtClean="0"/>
              <a:t>e</a:t>
            </a:r>
            <a:endParaRPr lang="en-US" sz="1100" dirty="0">
              <a:solidFill>
                <a:schemeClr val="accent2"/>
              </a:solidFill>
              <a:latin typeface="+mn-lt"/>
            </a:endParaRPr>
          </a:p>
          <a:p>
            <a:r>
              <a:rPr lang="en-US" sz="1600" dirty="0"/>
              <a:t>Increase pinning performance at 4.2 </a:t>
            </a:r>
            <a:r>
              <a:rPr lang="en-US" sz="1600" dirty="0" smtClean="0"/>
              <a:t>K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9751" y="1316283"/>
            <a:ext cx="3365722" cy="2327002"/>
            <a:chOff x="205151" y="1557583"/>
            <a:chExt cx="3365722" cy="2327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51" y="1557583"/>
              <a:ext cx="3260870" cy="23270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2538141" y="2512023"/>
              <a:ext cx="1765382" cy="300082"/>
            </a:xfrm>
            <a:prstGeom prst="rect">
              <a:avLst/>
            </a:prstGeom>
            <a:solidFill>
              <a:srgbClr val="203BE2"/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 smtClean="0">
                  <a:solidFill>
                    <a:schemeClr val="bg1"/>
                  </a:solidFill>
                </a:rPr>
                <a:t>Bending radius </a:t>
              </a:r>
              <a:r>
                <a:rPr lang="en-US" sz="1350" dirty="0">
                  <a:solidFill>
                    <a:schemeClr val="bg1"/>
                  </a:solidFill>
                </a:rPr>
                <a:t>(mm)</a:t>
              </a: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619" y="2875842"/>
            <a:ext cx="1525806" cy="4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c 8"/>
          <p:cNvSpPr/>
          <p:nvPr/>
        </p:nvSpPr>
        <p:spPr>
          <a:xfrm rot="5400000" flipH="1">
            <a:off x="1656442" y="2898253"/>
            <a:ext cx="389513" cy="344691"/>
          </a:xfrm>
          <a:prstGeom prst="arc">
            <a:avLst>
              <a:gd name="adj1" fmla="val 15490094"/>
              <a:gd name="adj2" fmla="val 2082522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9410" y="2744788"/>
            <a:ext cx="40413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4128" y="3125788"/>
            <a:ext cx="527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46212" y="2704766"/>
            <a:ext cx="845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Tilt angle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079" y="3854819"/>
            <a:ext cx="540841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+mj-lt"/>
              </a:rPr>
              <a:t>ACT received the first batch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of 25 </a:t>
            </a:r>
            <a:r>
              <a:rPr lang="en-US" i="1" dirty="0">
                <a:solidFill>
                  <a:srgbClr val="1F497D"/>
                </a:solidFill>
                <a:latin typeface="+mj-lt"/>
              </a:rPr>
              <a:t>µ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m tapes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from </a:t>
            </a:r>
            <a:r>
              <a:rPr lang="en-US" dirty="0" err="1" smtClean="0">
                <a:solidFill>
                  <a:srgbClr val="1F497D"/>
                </a:solidFill>
                <a:latin typeface="+mj-lt"/>
              </a:rPr>
              <a:t>SuperPower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to develop next-generation CORC</a:t>
            </a:r>
            <a:r>
              <a:rPr lang="en-US" baseline="30000" dirty="0" smtClean="0">
                <a:solidFill>
                  <a:srgbClr val="1F497D"/>
                </a:solidFill>
                <a:latin typeface="+mj-lt"/>
              </a:rPr>
              <a:t>®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wire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5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working on the next magnet to reach 3 T dipole field – C2, a four-layer CORC</a:t>
            </a:r>
            <a:r>
              <a:rPr lang="en-US" baseline="30000" dirty="0" smtClean="0"/>
              <a:t>®</a:t>
            </a:r>
            <a:r>
              <a:rPr lang="en-US" dirty="0" smtClean="0"/>
              <a:t> CCT magnet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965" y="1895034"/>
            <a:ext cx="1490173" cy="136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20" y="3301765"/>
            <a:ext cx="2580775" cy="8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4020" y="971550"/>
            <a:ext cx="5833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kern="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Magnet ID 70 mm, OD 125 </a:t>
            </a:r>
            <a:r>
              <a:rPr lang="en-US" sz="1500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mm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500" kern="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Wire OD: </a:t>
            </a:r>
            <a:r>
              <a:rPr lang="en-US" sz="1500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3.8 mm. Minimum </a:t>
            </a:r>
            <a:r>
              <a:rPr lang="en-US" sz="1500" kern="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bending radius </a:t>
            </a:r>
            <a:r>
              <a:rPr lang="en-US" sz="1500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30 mm. </a:t>
            </a:r>
            <a:endParaRPr lang="en-US" sz="1500" kern="0" dirty="0">
              <a:solidFill>
                <a:srgbClr val="003366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174" y="1791795"/>
            <a:ext cx="3371587" cy="23769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7174" y="4213263"/>
            <a:ext cx="3377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1F497D"/>
                </a:solidFill>
              </a:rPr>
              <a:t>Wire sample measured by Jeremy Weiss and </a:t>
            </a:r>
            <a:r>
              <a:rPr lang="en-US" sz="1400" i="1" dirty="0" err="1" smtClean="0">
                <a:solidFill>
                  <a:srgbClr val="1F497D"/>
                </a:solidFill>
              </a:rPr>
              <a:t>Danko</a:t>
            </a:r>
            <a:r>
              <a:rPr lang="en-US" sz="1400" i="1" dirty="0" smtClean="0">
                <a:solidFill>
                  <a:srgbClr val="1F497D"/>
                </a:solidFill>
              </a:rPr>
              <a:t> van der </a:t>
            </a:r>
            <a:r>
              <a:rPr lang="en-US" sz="1400" i="1" dirty="0" err="1" smtClean="0">
                <a:solidFill>
                  <a:srgbClr val="1F497D"/>
                </a:solidFill>
              </a:rPr>
              <a:t>Laan</a:t>
            </a:r>
            <a:r>
              <a:rPr lang="en-US" sz="1400" i="1" dirty="0" smtClean="0">
                <a:solidFill>
                  <a:srgbClr val="1F497D"/>
                </a:solidFill>
              </a:rPr>
              <a:t> at ACT</a:t>
            </a:r>
            <a:endParaRPr lang="en-US" sz="1400" i="1" dirty="0">
              <a:solidFill>
                <a:srgbClr val="1F497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1810" y="326796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4.2 K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74782</TotalTime>
  <Words>1415</Words>
  <Application>Microsoft Office PowerPoint</Application>
  <PresentationFormat>Custom</PresentationFormat>
  <Paragraphs>210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Wingdings</vt:lpstr>
      <vt:lpstr>ATAP No Footer</vt:lpstr>
      <vt:lpstr>PowerPoint Presentation</vt:lpstr>
      <vt:lpstr>Acknowledgement</vt:lpstr>
      <vt:lpstr>Our goal: develop REBCO accelerator magnet technology to enable 20 T dipole magnets</vt:lpstr>
      <vt:lpstr>As a first step, we develop CORC® CCT dipole magnets and understand their performances</vt:lpstr>
      <vt:lpstr>We developed subscale magnets with quick turn-around to effectively establish the grounds</vt:lpstr>
      <vt:lpstr>The 2-layer 40-turn C1 was a first step to demonstrate the feasibility of CORC® CCT</vt:lpstr>
      <vt:lpstr>C1 also highlighted several development needs critical for magnets with higher fields</vt:lpstr>
      <vt:lpstr>More flexible high-current REBCO wires are critical to demonstrate higher dipole fields</vt:lpstr>
      <vt:lpstr>We are working on the next magnet to reach 3 T dipole field – C2, a four-layer CORC® CCT magnet</vt:lpstr>
      <vt:lpstr>Mechanical analyses confirm that C2 needs a metal mandrel</vt:lpstr>
      <vt:lpstr>The tilted-groove design can require more involved machining – we are investigating machining possibilities</vt:lpstr>
      <vt:lpstr>Test winding with the classic radial groove indicated unfavorable friction and challenge to apply tension</vt:lpstr>
      <vt:lpstr>We adopted radial grooves with half depth for C2</vt:lpstr>
      <vt:lpstr>We developed a procedure to apply stycast to constrain the conductor</vt:lpstr>
      <vt:lpstr>We learned several important things by developing a subscale magnet (c2b, 3-turn)</vt:lpstr>
      <vt:lpstr>Stycast showed negligible impact on wire performance</vt:lpstr>
      <vt:lpstr>We successfully assembled magnet in December 2018 and tested it in January and February 2019</vt:lpstr>
      <vt:lpstr>We performed systematical tests at 77 K to probe coil behavior and assess fabrication procedure</vt:lpstr>
      <vt:lpstr>The 3-turn magnet reached 8.5 kA at 4.2 K, a factor of 10 increase from 77 K at 10 µV level</vt:lpstr>
      <vt:lpstr>We plan to make the 40-turn C2 magnet in the next few months</vt:lpstr>
      <vt:lpstr>Thanks. Questions? 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ltsw19</dc:title>
  <dc:creator>xrwang</dc:creator>
  <cp:lastModifiedBy>Xiaorong R. Wang</cp:lastModifiedBy>
  <cp:revision>4461</cp:revision>
  <dcterms:created xsi:type="dcterms:W3CDTF">2015-07-10T17:44:33Z</dcterms:created>
  <dcterms:modified xsi:type="dcterms:W3CDTF">2019-03-06T21:05:22Z</dcterms:modified>
</cp:coreProperties>
</file>