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86" r:id="rId2"/>
    <p:sldId id="273" r:id="rId3"/>
    <p:sldId id="275" r:id="rId4"/>
    <p:sldId id="274" r:id="rId5"/>
    <p:sldId id="276" r:id="rId6"/>
    <p:sldId id="292" r:id="rId7"/>
    <p:sldId id="293" r:id="rId8"/>
    <p:sldId id="294" r:id="rId9"/>
    <p:sldId id="295" r:id="rId10"/>
    <p:sldId id="296" r:id="rId11"/>
    <p:sldId id="289" r:id="rId12"/>
    <p:sldId id="290" r:id="rId13"/>
    <p:sldId id="291" r:id="rId14"/>
  </p:sldIdLst>
  <p:sldSz cx="12192000" cy="6858000"/>
  <p:notesSz cx="6858000" cy="9144000"/>
  <p:embeddedFontLst>
    <p:embeddedFont>
      <p:font typeface="Libre Franklin" panose="020B060402020202020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1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idzfQVIWH7eBrOTfrWb9yfIKZ2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4634"/>
  </p:normalViewPr>
  <p:slideViewPr>
    <p:cSldViewPr snapToGrid="0">
      <p:cViewPr varScale="1">
        <p:scale>
          <a:sx n="161" d="100"/>
          <a:sy n="161" d="100"/>
        </p:scale>
        <p:origin x="2466" y="144"/>
      </p:cViewPr>
      <p:guideLst>
        <p:guide orient="horz" pos="2160"/>
        <p:guide pos="41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" name="Google Shape;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" name="Google Shape;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" name="Google Shape;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" name="Google Shape;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" name="Google Shape;1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" name="Google Shape;1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" name="Google Shape;1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" name="Google Shape;1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" name="Google Shape;1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" name="Google Shape;1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" name="Google Shape;1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" name="Google Shape;1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" name="Google Shape;1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" name="Google Shape;1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" name="Google Shape;2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" name="Google Shape;2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" name="Google Shape;2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" name="Google Shape;2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" name="Google Shape;2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" name="Google Shape;2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" name="Google Shape;2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" name="Google Shape;2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" name="Google Shape;2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" name="Google Shape;2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" name="Google Shape;3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" name="Google Shape;3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2" name="Google Shape;3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3" name="Google Shape;3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" name="Google Shape;3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" name="Google Shape;3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" name="Google Shape;3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" name="Google Shape;3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8" name="Google Shape;38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9" name="Google Shape;39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0" name="Google Shape;40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" name="Google Shape;41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2" name="Google Shape;42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" name="Google Shape;43;n"/>
          <p:cNvSpPr txBox="1"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4" name="Google Shape;4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08300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45" name="Google Shape;45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6" name="Google Shape;4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n"/>
          <p:cNvSpPr txBox="1"/>
          <p:nvPr/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8" name="Google Shape;4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300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68195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696913"/>
            <a:ext cx="6084887" cy="3422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4" name="Google Shape;114;p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543409" cy="411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00" tIns="47675" rIns="91700" bIns="476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5" name="Google Shape;115;p27:notes"/>
          <p:cNvSpPr txBox="1">
            <a:spLocks noGrp="1"/>
          </p:cNvSpPr>
          <p:nvPr>
            <p:ph type="sldNum" idx="12"/>
          </p:nvPr>
        </p:nvSpPr>
        <p:spPr>
          <a:xfrm>
            <a:off x="3970938" y="8829966"/>
            <a:ext cx="2972929" cy="40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700" tIns="47675" rIns="91700" bIns="476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6663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OE template">
  <p:cSld name="1_DOE templat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4"/>
          <p:cNvSpPr/>
          <p:nvPr/>
        </p:nvSpPr>
        <p:spPr>
          <a:xfrm>
            <a:off x="0" y="1"/>
            <a:ext cx="12192000" cy="855663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3921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4"/>
          <p:cNvSpPr txBox="1">
            <a:spLocks noGrp="1"/>
          </p:cNvSpPr>
          <p:nvPr>
            <p:ph type="title"/>
          </p:nvPr>
        </p:nvSpPr>
        <p:spPr>
          <a:xfrm>
            <a:off x="0" y="12579"/>
            <a:ext cx="12192000" cy="843086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352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sldNum" idx="12"/>
          </p:nvPr>
        </p:nvSpPr>
        <p:spPr>
          <a:xfrm>
            <a:off x="10972800" y="6400800"/>
            <a:ext cx="688900" cy="34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body" idx="1"/>
          </p:nvPr>
        </p:nvSpPr>
        <p:spPr>
          <a:xfrm>
            <a:off x="533400" y="1447800"/>
            <a:ext cx="110521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o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52400"/>
            <a:ext cx="9085580" cy="609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10/24/2013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Conceptual Design Review - Magnet Structure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99BABBE-8C37-4EA0-B4C8-2876D6EC6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" y="152401"/>
            <a:ext cx="1219200" cy="9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 userDrawn="1"/>
        </p:nvCxnSpPr>
        <p:spPr>
          <a:xfrm>
            <a:off x="1422400" y="838200"/>
            <a:ext cx="1036320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 descr="FRIB_ppt_bottom.jpg"/>
          <p:cNvPicPr>
            <a:picLocks noChangeAspect="1"/>
          </p:cNvPicPr>
          <p:nvPr userDrawn="1"/>
        </p:nvPicPr>
        <p:blipFill rotWithShape="1">
          <a:blip r:embed="rId3" cstate="print"/>
          <a:srcRect r="76846"/>
          <a:stretch/>
        </p:blipFill>
        <p:spPr bwMode="auto">
          <a:xfrm>
            <a:off x="10566400" y="228733"/>
            <a:ext cx="1502117" cy="38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6722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152400"/>
            <a:ext cx="9085580" cy="609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10/24/2013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Conceptual Design Review - Magnet Structure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99BABBE-8C37-4EA0-B4C8-2876D6EC6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" y="152401"/>
            <a:ext cx="1219200" cy="9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 userDrawn="1"/>
        </p:nvCxnSpPr>
        <p:spPr>
          <a:xfrm>
            <a:off x="1422400" y="838200"/>
            <a:ext cx="1036320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 descr="FRIB_ppt_bottom.jpg"/>
          <p:cNvPicPr>
            <a:picLocks noChangeAspect="1"/>
          </p:cNvPicPr>
          <p:nvPr userDrawn="1"/>
        </p:nvPicPr>
        <p:blipFill rotWithShape="1">
          <a:blip r:embed="rId3" cstate="print"/>
          <a:srcRect r="76846"/>
          <a:stretch/>
        </p:blipFill>
        <p:spPr bwMode="auto">
          <a:xfrm>
            <a:off x="10566400" y="228733"/>
            <a:ext cx="1502117" cy="38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0693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7C7625-2E7B-47A4-BF29-B194079A1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963ABFB-AC3A-4AE3-ADA3-36A43A2E8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1F22CA-B256-49C6-BCD4-0924B47B4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5B234-6DE6-4C75-AC4A-C243DC4D0A6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B0BD1A-71F9-441C-8F12-E420827D4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E4A44C-C932-4FD0-8B02-AD425A914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212D1-4F68-4A87-BEBA-6C8F487C5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60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2352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body" idx="1"/>
          </p:nvPr>
        </p:nvSpPr>
        <p:spPr>
          <a:xfrm>
            <a:off x="596556" y="1600201"/>
            <a:ext cx="1097926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grpSp>
        <p:nvGrpSpPr>
          <p:cNvPr id="52" name="Google Shape;52;p23"/>
          <p:cNvGrpSpPr/>
          <p:nvPr/>
        </p:nvGrpSpPr>
        <p:grpSpPr>
          <a:xfrm>
            <a:off x="-211627" y="-142630"/>
            <a:ext cx="12596657" cy="7137993"/>
            <a:chOff x="-158720" y="-142630"/>
            <a:chExt cx="9447492" cy="7137993"/>
          </a:xfrm>
        </p:grpSpPr>
        <p:grpSp>
          <p:nvGrpSpPr>
            <p:cNvPr id="53" name="Google Shape;53;p23"/>
            <p:cNvGrpSpPr/>
            <p:nvPr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54" name="Google Shape;54;p23"/>
              <p:cNvCxnSpPr/>
              <p:nvPr/>
            </p:nvCxnSpPr>
            <p:spPr>
              <a:xfrm>
                <a:off x="467806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5" name="Google Shape;55;p23"/>
              <p:cNvCxnSpPr/>
              <p:nvPr/>
            </p:nvCxnSpPr>
            <p:spPr>
              <a:xfrm>
                <a:off x="8685672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56" name="Google Shape;56;p23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57" name="Google Shape;57;p23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8" name="Google Shape;58;p23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9" name="Google Shape;59;p23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60" name="Google Shape;60;p23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1" name="Google Shape;61;p23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62" name="Google Shape;62;p23"/>
            <p:cNvGrpSpPr/>
            <p:nvPr/>
          </p:nvGrpSpPr>
          <p:grpSpPr>
            <a:xfrm>
              <a:off x="467806" y="-142630"/>
              <a:ext cx="8217866" cy="122115"/>
              <a:chOff x="467806" y="6873248"/>
              <a:chExt cx="8217866" cy="122115"/>
            </a:xfrm>
          </p:grpSpPr>
          <p:cxnSp>
            <p:nvCxnSpPr>
              <p:cNvPr id="63" name="Google Shape;63;p23"/>
              <p:cNvCxnSpPr/>
              <p:nvPr/>
            </p:nvCxnSpPr>
            <p:spPr>
              <a:xfrm>
                <a:off x="467806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" name="Google Shape;64;p23"/>
              <p:cNvCxnSpPr/>
              <p:nvPr/>
            </p:nvCxnSpPr>
            <p:spPr>
              <a:xfrm>
                <a:off x="8685672" y="687324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65" name="Google Shape;65;p23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66" name="Google Shape;66;p23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7" name="Google Shape;67;p23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8" name="Google Shape;68;p23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69" name="Google Shape;69;p23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0" name="Google Shape;70;p23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71" name="Google Shape;71;p23"/>
            <p:cNvGrpSpPr/>
            <p:nvPr/>
          </p:nvGrpSpPr>
          <p:grpSpPr>
            <a:xfrm>
              <a:off x="-158720" y="1082008"/>
              <a:ext cx="122113" cy="5151249"/>
              <a:chOff x="-158720" y="1082008"/>
              <a:chExt cx="122113" cy="5151249"/>
            </a:xfrm>
          </p:grpSpPr>
          <p:cxnSp>
            <p:nvCxnSpPr>
              <p:cNvPr id="72" name="Google Shape;72;p23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3" name="Google Shape;73;p23"/>
              <p:cNvCxnSpPr/>
              <p:nvPr/>
            </p:nvCxnSpPr>
            <p:spPr>
              <a:xfrm>
                <a:off x="-97662" y="1539143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4" name="Google Shape;74;p23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5" name="Google Shape;75;p23"/>
              <p:cNvCxnSpPr/>
              <p:nvPr/>
            </p:nvCxnSpPr>
            <p:spPr>
              <a:xfrm rot="10800000">
                <a:off x="-158720" y="4075647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6" name="Google Shape;76;p23"/>
              <p:cNvCxnSpPr/>
              <p:nvPr/>
            </p:nvCxnSpPr>
            <p:spPr>
              <a:xfrm rot="10800000">
                <a:off x="-158720" y="3679446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7" name="Google Shape;77;p23"/>
              <p:cNvCxnSpPr/>
              <p:nvPr/>
            </p:nvCxnSpPr>
            <p:spPr>
              <a:xfrm rot="10800000">
                <a:off x="-158720" y="5773880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8" name="Google Shape;78;p23"/>
            <p:cNvGrpSpPr/>
            <p:nvPr/>
          </p:nvGrpSpPr>
          <p:grpSpPr>
            <a:xfrm>
              <a:off x="9166659" y="1082008"/>
              <a:ext cx="122113" cy="5151249"/>
              <a:chOff x="-158720" y="1082008"/>
              <a:chExt cx="122113" cy="5151249"/>
            </a:xfrm>
          </p:grpSpPr>
          <p:cxnSp>
            <p:nvCxnSpPr>
              <p:cNvPr id="79" name="Google Shape;79;p23"/>
              <p:cNvCxnSpPr/>
              <p:nvPr/>
            </p:nvCxnSpPr>
            <p:spPr>
              <a:xfrm>
                <a:off x="-97662" y="1082008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0" name="Google Shape;80;p23"/>
              <p:cNvCxnSpPr/>
              <p:nvPr/>
            </p:nvCxnSpPr>
            <p:spPr>
              <a:xfrm>
                <a:off x="-97662" y="1539143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1" name="Google Shape;81;p23"/>
              <p:cNvCxnSpPr/>
              <p:nvPr/>
            </p:nvCxnSpPr>
            <p:spPr>
              <a:xfrm>
                <a:off x="-97662" y="6111142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2" name="Google Shape;82;p23"/>
              <p:cNvCxnSpPr/>
              <p:nvPr/>
            </p:nvCxnSpPr>
            <p:spPr>
              <a:xfrm rot="10800000">
                <a:off x="-158720" y="4075647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3" name="Google Shape;83;p23"/>
              <p:cNvCxnSpPr/>
              <p:nvPr/>
            </p:nvCxnSpPr>
            <p:spPr>
              <a:xfrm rot="10800000">
                <a:off x="-158720" y="3679446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4" name="Google Shape;84;p23"/>
              <p:cNvCxnSpPr/>
              <p:nvPr/>
            </p:nvCxnSpPr>
            <p:spPr>
              <a:xfrm rot="10800000">
                <a:off x="-158720" y="5773880"/>
                <a:ext cx="122113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85" name="Google Shape;85;p23" descr="RGB_White-Seal_White-Mark_SC_Horizontal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29600" y="6356929"/>
            <a:ext cx="2286000" cy="38372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3"/>
          <p:cNvSpPr txBox="1">
            <a:spLocks noGrp="1"/>
          </p:cNvSpPr>
          <p:nvPr>
            <p:ph type="sldNum" idx="12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>
            <a:spLocks noGrp="1"/>
          </p:cNvSpPr>
          <p:nvPr>
            <p:ph type="sldNum" idx="12"/>
          </p:nvPr>
        </p:nvSpPr>
        <p:spPr>
          <a:xfrm>
            <a:off x="10972800" y="6400800"/>
            <a:ext cx="688900" cy="34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118" name="Google Shape;118;p27"/>
          <p:cNvSpPr txBox="1"/>
          <p:nvPr/>
        </p:nvSpPr>
        <p:spPr>
          <a:xfrm>
            <a:off x="1048329" y="912801"/>
            <a:ext cx="10464797" cy="355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FRIB Nb</a:t>
            </a:r>
            <a:r>
              <a:rPr lang="en-US" sz="2800" b="1" i="0" u="none" strike="noStrike" cap="none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 ECR ion source magnet: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Schedule, Cost, and Progress monthly report</a:t>
            </a:r>
            <a:endParaRPr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Tengming Shen for the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Supercon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team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Lawrence Berkeley National Laboratory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1600" b="1" dirty="0" smtClean="0">
                <a:solidFill>
                  <a:schemeClr val="dk1"/>
                </a:solidFill>
              </a:rPr>
              <a:t>Jan</a:t>
            </a:r>
            <a:r>
              <a:rPr lang="en-US" sz="16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2025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n-US" sz="1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2025/01/06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27" descr="Lawrence Berkeley National Laboratory (LBNL) | Federal Lab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0844" y="5297078"/>
            <a:ext cx="981996" cy="8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0821" y="5164710"/>
            <a:ext cx="861602" cy="101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5747" y="5297078"/>
            <a:ext cx="2690867" cy="89234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7"/>
          <p:cNvSpPr txBox="1"/>
          <p:nvPr/>
        </p:nvSpPr>
        <p:spPr>
          <a:xfrm>
            <a:off x="1350910" y="3295208"/>
            <a:ext cx="9966340" cy="76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457200" lvl="0" indent="-381000">
              <a:spcBef>
                <a:spcPts val="480"/>
              </a:spcBef>
              <a:buClr>
                <a:schemeClr val="dk1"/>
              </a:buClr>
              <a:buSzPct val="156862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FRIB: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Yoonhyuck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Choi,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Junwei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Guo,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Xiaoji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Dalu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Zhang, Ting Xu,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Guillaume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Machicoane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Tomofumi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Maruta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Wei</a:t>
            </a:r>
            <a:endParaRPr dirty="0"/>
          </a:p>
          <a:p>
            <a: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56862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LBNL: Tengming Shen, Ye Yang, Philip Mallon, Ray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Hafalia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Lianrong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Xi, Mariusz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Juchno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Paolo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Ferracin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Soren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Prestemon</a:t>
            </a:r>
            <a:endParaRPr dirty="0"/>
          </a:p>
        </p:txBody>
      </p:sp>
      <p:sp>
        <p:nvSpPr>
          <p:cNvPr id="123" name="Google Shape;123;p27"/>
          <p:cNvSpPr txBox="1"/>
          <p:nvPr/>
        </p:nvSpPr>
        <p:spPr>
          <a:xfrm>
            <a:off x="1918626" y="4242433"/>
            <a:ext cx="9054174" cy="92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62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000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200" b="0" i="0" u="none" strike="noStrike" cap="none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Indico</a:t>
            </a:r>
            <a:r>
              <a:rPr lang="en-US" sz="12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site where the meeting slides can be downloaded: https://</a:t>
            </a:r>
            <a:r>
              <a:rPr lang="en-US" sz="12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conferences.lbl.gov/event/2032/</a:t>
            </a:r>
            <a:endParaRPr dirty="0"/>
          </a:p>
          <a:p>
            <a:pPr marL="762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000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Access key: FRIB</a:t>
            </a:r>
            <a:endParaRPr dirty="0"/>
          </a:p>
          <a:p>
            <a:pPr marL="762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000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Past meetings slides are available at https://conferences.lbl.gov/category/109/</a:t>
            </a:r>
            <a:endParaRPr dirty="0"/>
          </a:p>
          <a:p>
            <a:pPr marL="762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00000"/>
              <a:buFont typeface="Arial"/>
              <a:buNone/>
            </a:pPr>
            <a:endParaRPr sz="12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00000"/>
              <a:buFont typeface="Arial"/>
              <a:buNone/>
            </a:pPr>
            <a:endParaRPr sz="12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05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magnet mechanical model finalized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3AE7DA-C756-4F2B-89E5-CEA2DD158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12" y="2019050"/>
            <a:ext cx="5508915" cy="4094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88596C-0FB1-430D-A60C-801C6655A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83918"/>
            <a:ext cx="5257800" cy="1570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70DA1B-BBE1-480E-89CD-FA89D89D1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129" y="3557854"/>
            <a:ext cx="3100771" cy="3007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D62813-5D85-4C1D-B785-8ADFA1460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741" y="3531726"/>
            <a:ext cx="3003613" cy="298337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951B196-0FC1-418F-8F89-F2A59800DEC7}"/>
              </a:ext>
            </a:extLst>
          </p:cNvPr>
          <p:cNvCxnSpPr/>
          <p:nvPr/>
        </p:nvCxnSpPr>
        <p:spPr>
          <a:xfrm>
            <a:off x="5909719" y="3668622"/>
            <a:ext cx="13062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1F2A799-B1C2-451E-856E-A6A4644B18BE}"/>
              </a:ext>
            </a:extLst>
          </p:cNvPr>
          <p:cNvCxnSpPr/>
          <p:nvPr/>
        </p:nvCxnSpPr>
        <p:spPr>
          <a:xfrm>
            <a:off x="5909718" y="3987710"/>
            <a:ext cx="13062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D3086E5-6757-424E-9654-9769FFDC225D}"/>
              </a:ext>
            </a:extLst>
          </p:cNvPr>
          <p:cNvCxnSpPr>
            <a:cxnSpLocks/>
          </p:cNvCxnSpPr>
          <p:nvPr/>
        </p:nvCxnSpPr>
        <p:spPr>
          <a:xfrm flipV="1">
            <a:off x="5976393" y="3668622"/>
            <a:ext cx="0" cy="319088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7425E01-5DDA-4C44-98B4-C8D29146BD68}"/>
              </a:ext>
            </a:extLst>
          </p:cNvPr>
          <p:cNvSpPr txBox="1"/>
          <p:nvPr/>
        </p:nvSpPr>
        <p:spPr>
          <a:xfrm>
            <a:off x="5290137" y="3664693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35mm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A3B2604-D1FC-4830-A3C4-3D853965D1B7}"/>
              </a:ext>
            </a:extLst>
          </p:cNvPr>
          <p:cNvCxnSpPr>
            <a:cxnSpLocks/>
          </p:cNvCxnSpPr>
          <p:nvPr/>
        </p:nvCxnSpPr>
        <p:spPr>
          <a:xfrm flipV="1">
            <a:off x="6424704" y="1538288"/>
            <a:ext cx="0" cy="6206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D33FE24-7766-4CFB-B2A9-4F0E79202853}"/>
              </a:ext>
            </a:extLst>
          </p:cNvPr>
          <p:cNvCxnSpPr>
            <a:cxnSpLocks/>
          </p:cNvCxnSpPr>
          <p:nvPr/>
        </p:nvCxnSpPr>
        <p:spPr>
          <a:xfrm flipV="1">
            <a:off x="6694579" y="1538288"/>
            <a:ext cx="0" cy="6206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94DC73B-FA52-4CFB-81F2-748D349FD6B7}"/>
              </a:ext>
            </a:extLst>
          </p:cNvPr>
          <p:cNvCxnSpPr>
            <a:cxnSpLocks/>
          </p:cNvCxnSpPr>
          <p:nvPr/>
        </p:nvCxnSpPr>
        <p:spPr>
          <a:xfrm>
            <a:off x="6424704" y="1665198"/>
            <a:ext cx="269875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32FB468-8C3C-43A9-B1A0-370741F81247}"/>
              </a:ext>
            </a:extLst>
          </p:cNvPr>
          <p:cNvSpPr txBox="1"/>
          <p:nvPr/>
        </p:nvSpPr>
        <p:spPr>
          <a:xfrm>
            <a:off x="6233269" y="1264191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63.5mm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2203" y="1264191"/>
            <a:ext cx="1309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 Yang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34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0340F3-187B-4CD2-A74C-B5284E9C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965" y="129803"/>
            <a:ext cx="10515600" cy="947350"/>
          </a:xfrm>
        </p:spPr>
        <p:txBody>
          <a:bodyPr/>
          <a:lstStyle/>
          <a:p>
            <a:r>
              <a:rPr lang="en-US" b="1" dirty="0" smtClean="0"/>
              <a:t>Mirror magnet </a:t>
            </a:r>
            <a:r>
              <a:rPr lang="en-US" b="1" dirty="0"/>
              <a:t>assembly </a:t>
            </a:r>
            <a:r>
              <a:rPr lang="en-US" b="1" dirty="0" smtClean="0"/>
              <a:t>procedure </a:t>
            </a:r>
            <a:r>
              <a:rPr lang="en-US" b="1" dirty="0" smtClean="0"/>
              <a:t>formulated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E0BBA5-EB67-4A2F-BD29-AAF4FA7DD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6581" y="1731496"/>
            <a:ext cx="9800665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Apply the axial preload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Pull the axial load and push the end plate 0.32mm x 2 in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Open the gap by the bladders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Bladder pressure, 25MPa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Key insertion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Key thickness, 175µm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Release the bladder pressure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Apply the final axial preload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Pull the axial load and push the end plate 0.38mm x 2 in further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Total interference between the nut and the end plate, 0.70mm x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9704" y="1455365"/>
            <a:ext cx="1309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 Yang et al.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" y="152401"/>
            <a:ext cx="1219200" cy="9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RIB_ppt_bottom.jpg"/>
          <p:cNvPicPr>
            <a:picLocks noChangeAspect="1"/>
          </p:cNvPicPr>
          <p:nvPr/>
        </p:nvPicPr>
        <p:blipFill rotWithShape="1">
          <a:blip r:embed="rId3" cstate="print"/>
          <a:srcRect r="76846"/>
          <a:stretch/>
        </p:blipFill>
        <p:spPr bwMode="auto">
          <a:xfrm>
            <a:off x="10566400" y="228733"/>
            <a:ext cx="1502117" cy="38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505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Loading assembly </a:t>
            </a:r>
            <a:r>
              <a:rPr lang="en-US" b="1" dirty="0" smtClean="0"/>
              <a:t>in production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625" t="16988" r="27153" b="9189"/>
          <a:stretch/>
        </p:blipFill>
        <p:spPr>
          <a:xfrm>
            <a:off x="529606" y="1570057"/>
            <a:ext cx="6489434" cy="42467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4937" y="1570057"/>
            <a:ext cx="459423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r>
              <a:rPr lang="en-US" sz="22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Shell, upper yoke and bottom yoke released for fabrication.</a:t>
            </a:r>
          </a:p>
          <a:p>
            <a:pPr marL="1371600" lvl="2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SS end </a:t>
            </a:r>
            <a:r>
              <a:rPr lang="en-US" sz="22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plates, pushers, spacers are </a:t>
            </a: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released for fabrication.</a:t>
            </a:r>
          </a:p>
          <a:p>
            <a:pPr marL="1371600" lvl="2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endParaRPr lang="en-US" sz="2200" b="1" dirty="0" smtClean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To be released for fab: 1) load pad, 2) axial rods, 3) key and shim assemblies.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5216" y="1012140"/>
            <a:ext cx="3748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Philip Mallon, Ryan Norris, Lianrong Xu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18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Goals next four weeks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485760"/>
            <a:ext cx="11085616" cy="466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</a:rPr>
              <a:t>Complete </a:t>
            </a:r>
            <a:r>
              <a:rPr lang="en-US" sz="2200" b="1" dirty="0">
                <a:solidFill>
                  <a:srgbClr val="1F497D"/>
                </a:solidFill>
                <a:latin typeface="Calibri"/>
                <a:ea typeface="Calibri"/>
                <a:cs typeface="Calibri"/>
              </a:rPr>
              <a:t>preparation </a:t>
            </a: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</a:rPr>
              <a:t>of prototype coil for </a:t>
            </a:r>
            <a:r>
              <a:rPr lang="en-US" sz="2200" b="1" dirty="0">
                <a:solidFill>
                  <a:srgbClr val="1F497D"/>
                </a:solidFill>
                <a:latin typeface="Calibri"/>
                <a:ea typeface="Calibri"/>
                <a:cs typeface="Calibri"/>
              </a:rPr>
              <a:t>heat treatment:</a:t>
            </a:r>
          </a:p>
          <a:p>
            <a:pPr marL="1371600" lvl="2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endParaRPr lang="en-US" sz="2200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Heat treatment </a:t>
            </a:r>
            <a:r>
              <a:rPr lang="en-US" sz="2200" b="1" dirty="0">
                <a:solidFill>
                  <a:srgbClr val="1F497D"/>
                </a:solidFill>
                <a:latin typeface="Calibri"/>
                <a:ea typeface="Calibri"/>
                <a:cs typeface="Calibri"/>
              </a:rPr>
              <a:t>of prototype </a:t>
            </a: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</a:rPr>
              <a:t>coil</a:t>
            </a: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2200" b="1" dirty="0" smtClean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endParaRPr lang="en-US" sz="2200" b="1" dirty="0" smtClean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Complete mirror magnet assembly component fabrication. </a:t>
            </a:r>
          </a:p>
          <a:p>
            <a:pPr marL="1016000" lvl="3">
              <a:spcBef>
                <a:spcPts val="400"/>
              </a:spcBef>
              <a:buClr>
                <a:srgbClr val="1F497D"/>
              </a:buClr>
              <a:buSzPct val="119047"/>
            </a:pPr>
            <a:r>
              <a:rPr lang="en-US" sz="22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 - Axial rods.</a:t>
            </a:r>
          </a:p>
          <a:p>
            <a:pPr marL="1016000" lvl="3">
              <a:spcBef>
                <a:spcPts val="400"/>
              </a:spcBef>
              <a:buClr>
                <a:srgbClr val="1F497D"/>
              </a:buClr>
              <a:buSzPct val="119047"/>
            </a:pPr>
            <a:r>
              <a:rPr lang="en-US" sz="22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 - Load pad.</a:t>
            </a:r>
          </a:p>
          <a:p>
            <a:pPr marL="1016000" lvl="3">
              <a:spcBef>
                <a:spcPts val="400"/>
              </a:spcBef>
              <a:buClr>
                <a:srgbClr val="1F497D"/>
              </a:buClr>
              <a:buSzPct val="119047"/>
            </a:pPr>
            <a:r>
              <a:rPr lang="en-US" sz="22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 - Key </a:t>
            </a:r>
            <a:r>
              <a:rPr lang="en-US" sz="22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and shim assemblies</a:t>
            </a: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016000" lvl="3">
              <a:spcBef>
                <a:spcPts val="400"/>
              </a:spcBef>
              <a:buClr>
                <a:srgbClr val="1F497D"/>
              </a:buClr>
              <a:buSzPct val="119047"/>
            </a:pPr>
            <a:endParaRPr lang="en-US" sz="2200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Initialize to outline tasks, estimate costs for the next phase, a full ECR magnet cold mass construction project.</a:t>
            </a:r>
            <a:endParaRPr lang="en-US" sz="2200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16000" lvl="3">
              <a:spcBef>
                <a:spcPts val="400"/>
              </a:spcBef>
              <a:buClr>
                <a:srgbClr val="1F497D"/>
              </a:buClr>
              <a:buSzPct val="119047"/>
            </a:pPr>
            <a:endParaRPr lang="en-US" sz="2200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925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since our last meeting, 2024/11/25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7892" y="1650565"/>
            <a:ext cx="9789598" cy="2841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r>
              <a:rPr lang="en-US" sz="24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Prototype coil fabrication.</a:t>
            </a:r>
            <a:endParaRPr lang="en-US" dirty="0"/>
          </a:p>
          <a:p>
            <a:pPr marL="1371600" lvl="2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r>
              <a:rPr lang="en-US" sz="22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Coil winding </a:t>
            </a: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completed</a:t>
            </a: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2200" b="1" dirty="0" smtClean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In preparation for reaction. </a:t>
            </a:r>
            <a:endParaRPr lang="en-US" sz="2200" b="1" dirty="0" smtClean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An issue with the endshoes.</a:t>
            </a:r>
            <a:endParaRPr lang="en-US" sz="2200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endParaRPr lang="en-US" sz="2400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r>
              <a:rPr lang="en-US" sz="24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Prototype coil cold test: Mirror magnet structure model </a:t>
            </a:r>
            <a:r>
              <a:rPr lang="en-US" sz="24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assembly mechanical </a:t>
            </a:r>
            <a:r>
              <a:rPr lang="en-US" sz="24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analysis, CAD </a:t>
            </a:r>
            <a:r>
              <a:rPr lang="en-US" sz="24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model </a:t>
            </a:r>
            <a:r>
              <a:rPr lang="en-US" sz="24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finalized</a:t>
            </a:r>
            <a:r>
              <a:rPr lang="en-US" sz="24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, parts in production.</a:t>
            </a:r>
            <a:endParaRPr lang="en-US" sz="2400" b="1" dirty="0" smtClean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13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coil winding completed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2012" y="1398494"/>
            <a:ext cx="10515600" cy="18924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Prototype coil winding </a:t>
            </a:r>
            <a:r>
              <a:rPr lang="en-US" b="1" dirty="0" smtClean="0"/>
              <a:t>completed on 11/21/2024.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812" y="2024489"/>
            <a:ext cx="5103561" cy="34023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27" y="2024490"/>
            <a:ext cx="5103561" cy="340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coil winding completed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2012" y="1398494"/>
            <a:ext cx="10515600" cy="18924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Prototype coil winding </a:t>
            </a:r>
            <a:r>
              <a:rPr lang="en-US" b="1" dirty="0" smtClean="0"/>
              <a:t>completed on 11/21/2024.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0" y="2171194"/>
            <a:ext cx="4980327" cy="3320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84" y="2171195"/>
            <a:ext cx="4980326" cy="332021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2012" y="1863417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Return end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889812" y="1863417"/>
            <a:ext cx="968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Lead end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4916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coil winding completed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48" y="1866636"/>
            <a:ext cx="5472212" cy="3648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182" y="1866636"/>
            <a:ext cx="5500589" cy="366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Coil being prepared for reaction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819231"/>
            <a:ext cx="5384965" cy="3589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659" y="2556933"/>
            <a:ext cx="4535881" cy="30239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92965" y="949262"/>
            <a:ext cx="5836023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r>
              <a:rPr lang="en-US" sz="18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Issue – practical winding meets perfect endshoes.</a:t>
            </a:r>
          </a:p>
          <a:p>
            <a:pPr marL="1016000" lvl="5">
              <a:spcBef>
                <a:spcPts val="400"/>
              </a:spcBef>
              <a:buClr>
                <a:srgbClr val="1F497D"/>
              </a:buClr>
              <a:buSzPct val="119047"/>
            </a:pPr>
            <a:r>
              <a:rPr lang="en-US" sz="18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    - </a:t>
            </a:r>
            <a:r>
              <a:rPr lang="en-US" sz="18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Gap between endshoes and coil appears.</a:t>
            </a:r>
          </a:p>
          <a:p>
            <a:pPr marL="1016000" lvl="5">
              <a:spcBef>
                <a:spcPts val="400"/>
              </a:spcBef>
              <a:buClr>
                <a:srgbClr val="1F497D"/>
              </a:buClr>
              <a:buSzPct val="119047"/>
            </a:pPr>
            <a:r>
              <a:rPr lang="en-US" sz="18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    - Grinding SS more difficult than grinding Aluminum.</a:t>
            </a:r>
            <a:endParaRPr lang="en-US" sz="1800" b="1" dirty="0" smtClean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0701" y="5783244"/>
            <a:ext cx="547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Temporary solution:</a:t>
            </a:r>
            <a:r>
              <a:rPr lang="en-US" sz="22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Add </a:t>
            </a:r>
            <a:r>
              <a:rPr lang="en-US" sz="24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S-2 fiber </a:t>
            </a:r>
            <a:r>
              <a:rPr lang="en-US" sz="24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glass. </a:t>
            </a:r>
            <a:endParaRPr lang="en-US" sz="2400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Straight Arrow Connector 5"/>
          <p:cNvCxnSpPr>
            <a:stCxn id="9" idx="0"/>
          </p:cNvCxnSpPr>
          <p:nvPr/>
        </p:nvCxnSpPr>
        <p:spPr>
          <a:xfrm flipH="1" flipV="1">
            <a:off x="8666629" y="4329953"/>
            <a:ext cx="199941" cy="1453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Explore potential long-term solutions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45917" t="14866" r="31991" b="16109"/>
          <a:stretch/>
        </p:blipFill>
        <p:spPr bwMode="auto">
          <a:xfrm>
            <a:off x="972036" y="1495143"/>
            <a:ext cx="3430270" cy="4486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20545" t="11219" r="26416" b="14953"/>
          <a:stretch/>
        </p:blipFill>
        <p:spPr>
          <a:xfrm>
            <a:off x="5049372" y="1495143"/>
            <a:ext cx="4007223" cy="24784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3840" y="4337415"/>
            <a:ext cx="6051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Develop 3D models of end shoes from survey data for better fit?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5794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Coil being prepared for </a:t>
            </a:r>
            <a:r>
              <a:rPr lang="en-US" dirty="0" smtClean="0"/>
              <a:t>reaction – leads region preparation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4616" y="2729343"/>
            <a:ext cx="2945081" cy="196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86" y="2452253"/>
            <a:ext cx="3776354" cy="2517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2182" y="2618168"/>
            <a:ext cx="4558148" cy="30387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218" y="1027480"/>
            <a:ext cx="8261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r>
              <a:rPr lang="en-US" sz="24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A critical region due to the brittleness of Nb</a:t>
            </a:r>
            <a:r>
              <a:rPr lang="en-US" sz="2400" b="1" baseline="-25000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Sn after reaction.</a:t>
            </a:r>
            <a:endParaRPr lang="en-US" sz="2400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227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Splicing procedures being practiced and checked.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9723" y="1525651"/>
            <a:ext cx="826121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All parts for splicing have been fabricated.</a:t>
            </a:r>
          </a:p>
          <a:p>
            <a:pPr marL="1371600" indent="-355600">
              <a:spcBef>
                <a:spcPts val="400"/>
              </a:spcBef>
              <a:buClr>
                <a:srgbClr val="1F497D"/>
              </a:buClr>
              <a:buSzPct val="119047"/>
              <a:buFont typeface="Courier New"/>
              <a:buChar char="o"/>
            </a:pP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Practice </a:t>
            </a: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splicing technique and </a:t>
            </a:r>
            <a:r>
              <a:rPr lang="en-US" sz="2200" b="1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check soundness of parts, tooling, </a:t>
            </a:r>
            <a:endParaRPr lang="en-US" sz="2400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t="18685" r="-1637" b="20594"/>
          <a:stretch/>
        </p:blipFill>
        <p:spPr>
          <a:xfrm>
            <a:off x="1422400" y="3448594"/>
            <a:ext cx="4025796" cy="1941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t="3162" r="-305" b="15416"/>
          <a:stretch/>
        </p:blipFill>
        <p:spPr>
          <a:xfrm>
            <a:off x="5965190" y="3149989"/>
            <a:ext cx="4295997" cy="27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9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ATAP Blue Footer">
  <a:themeElements>
    <a:clrScheme name="ATAP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2543</TotalTime>
  <Words>518</Words>
  <Application>Microsoft Office PowerPoint</Application>
  <PresentationFormat>Widescreen</PresentationFormat>
  <Paragraphs>83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Times New Roman</vt:lpstr>
      <vt:lpstr>Libre Franklin</vt:lpstr>
      <vt:lpstr>Arial</vt:lpstr>
      <vt:lpstr>Wingdings</vt:lpstr>
      <vt:lpstr>Calibri</vt:lpstr>
      <vt:lpstr>Courier New</vt:lpstr>
      <vt:lpstr>4_ATAP Blue Footer</vt:lpstr>
      <vt:lpstr>PowerPoint Presentation</vt:lpstr>
      <vt:lpstr>Progress since our last meeting, 2024/11/25</vt:lpstr>
      <vt:lpstr>Prototype coil winding completed</vt:lpstr>
      <vt:lpstr>Prototype coil winding completed</vt:lpstr>
      <vt:lpstr>Prototype coil winding completed</vt:lpstr>
      <vt:lpstr>Coil being prepared for reaction</vt:lpstr>
      <vt:lpstr>Explore potential long-term solutions</vt:lpstr>
      <vt:lpstr>Coil being prepared for reaction – leads region preparation</vt:lpstr>
      <vt:lpstr>Splicing procedures being practiced and checked.</vt:lpstr>
      <vt:lpstr>Mirror magnet mechanical model finalized</vt:lpstr>
      <vt:lpstr>Mirror magnet assembly procedure formulated</vt:lpstr>
      <vt:lpstr>Loading assembly in production</vt:lpstr>
      <vt:lpstr>Goals next four weeks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Tengming Shen</cp:lastModifiedBy>
  <cp:revision>193</cp:revision>
  <dcterms:created xsi:type="dcterms:W3CDTF">2015-07-10T17:44:33Z</dcterms:created>
  <dcterms:modified xsi:type="dcterms:W3CDTF">2025-01-06T21:18:08Z</dcterms:modified>
</cp:coreProperties>
</file>