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0" r:id="rId2"/>
    <p:sldId id="267" r:id="rId3"/>
    <p:sldId id="272" r:id="rId4"/>
    <p:sldId id="274" r:id="rId5"/>
    <p:sldId id="279" r:id="rId6"/>
    <p:sldId id="278" r:id="rId7"/>
    <p:sldId id="273" r:id="rId8"/>
    <p:sldId id="276" r:id="rId9"/>
    <p:sldId id="275" r:id="rId10"/>
    <p:sldId id="283" r:id="rId11"/>
    <p:sldId id="281" r:id="rId12"/>
    <p:sldId id="280" r:id="rId13"/>
    <p:sldId id="282" r:id="rId1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E44"/>
    <a:srgbClr val="022B45"/>
    <a:srgbClr val="032B44"/>
    <a:srgbClr val="062A44"/>
    <a:srgbClr val="003366"/>
    <a:srgbClr val="336699"/>
    <a:srgbClr val="99CCFF"/>
    <a:srgbClr val="66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8" autoAdjust="0"/>
    <p:restoredTop sz="93333" autoAdjust="0"/>
  </p:normalViewPr>
  <p:slideViewPr>
    <p:cSldViewPr snapToGrid="0">
      <p:cViewPr>
        <p:scale>
          <a:sx n="80" d="100"/>
          <a:sy n="80" d="100"/>
        </p:scale>
        <p:origin x="67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0" hangingPunct="0">
              <a:defRPr sz="1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4EF7EBC3-EFCB-43ED-A298-CC84CA783044}" type="datetime1">
              <a:rPr lang="en-US" altLang="en-US"/>
              <a:pPr/>
              <a:t>3/27/2019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0" hangingPunct="0">
              <a:defRPr sz="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E8F7C67E-1CC3-4C94-8E99-168C339E54B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5BA1315-5E18-4274-B95B-512F66AD53E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Boron nitride sheets?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A1315-5E18-4274-B95B-512F66AD53E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07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Boron nitride sheets?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A1315-5E18-4274-B95B-512F66AD53E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526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4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903288"/>
            <a:ext cx="12192000" cy="5954712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pitchFamily="-109" charset="0"/>
              <a:ea typeface="ＭＳ Ｐゴシック" pitchFamily="-109" charset="-128"/>
            </a:endParaRPr>
          </a:p>
        </p:txBody>
      </p:sp>
      <p:sp>
        <p:nvSpPr>
          <p:cNvPr id="6" name="Rectangle 1031"/>
          <p:cNvSpPr>
            <a:spLocks noChangeArrowheads="1"/>
          </p:cNvSpPr>
          <p:nvPr userDrawn="1"/>
        </p:nvSpPr>
        <p:spPr bwMode="auto">
          <a:xfrm>
            <a:off x="0" y="0"/>
            <a:ext cx="12192000" cy="9652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latin typeface="Arial" pitchFamily="-109" charset="0"/>
              <a:ea typeface="ＭＳ Ｐゴシック" pitchFamily="-109" charset="-128"/>
            </a:endParaRPr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458"/>
          <a:stretch/>
        </p:blipFill>
        <p:spPr bwMode="auto">
          <a:xfrm>
            <a:off x="0" y="18055"/>
            <a:ext cx="5634114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71" y="1617346"/>
            <a:ext cx="9427028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" y="3373120"/>
            <a:ext cx="944396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028"/>
          <a:stretch/>
        </p:blipFill>
        <p:spPr bwMode="auto">
          <a:xfrm>
            <a:off x="10088880" y="18055"/>
            <a:ext cx="210312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 userDrawn="1"/>
        </p:nvGrpSpPr>
        <p:grpSpPr>
          <a:xfrm>
            <a:off x="2700973" y="5862088"/>
            <a:ext cx="9198650" cy="749031"/>
            <a:chOff x="1451293" y="4430982"/>
            <a:chExt cx="9198650" cy="749031"/>
          </a:xfrm>
        </p:grpSpPr>
        <p:pic>
          <p:nvPicPr>
            <p:cNvPr id="10" name="Picture 5" descr="New_DOE_Logo_White_060208.ep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293" y="4486290"/>
              <a:ext cx="2692396" cy="654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4629462" y="4475163"/>
              <a:ext cx="3305181" cy="704850"/>
              <a:chOff x="4971328" y="4203700"/>
              <a:chExt cx="3305186" cy="703987"/>
            </a:xfrm>
          </p:grpSpPr>
          <p:pic>
            <p:nvPicPr>
              <p:cNvPr id="14" name="Picture 4" descr="UClogo_rev.eps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1328" y="4207599"/>
                <a:ext cx="700090" cy="700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4"/>
              <p:cNvSpPr txBox="1">
                <a:spLocks noChangeArrowheads="1"/>
              </p:cNvSpPr>
              <p:nvPr/>
            </p:nvSpPr>
            <p:spPr bwMode="auto">
              <a:xfrm>
                <a:off x="5774610" y="4203700"/>
                <a:ext cx="2501904" cy="70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UNIVERSITY OF</a:t>
                </a:r>
              </a:p>
              <a:p>
                <a:pPr eaLnBrk="1" hangingPunct="1"/>
                <a:r>
                  <a:rPr lang="en-US" altLang="en-US" sz="2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CALIFORNIA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9097915" y="4430982"/>
              <a:ext cx="155202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U.S. MAGNET</a:t>
              </a:r>
            </a:p>
            <a:p>
              <a:r>
                <a:rPr lang="en-US" sz="1400" b="1" dirty="0">
                  <a:solidFill>
                    <a:schemeClr val="bg1"/>
                  </a:solidFill>
                  <a:latin typeface="Arial "/>
                </a:rPr>
                <a:t>DEVELOPMENT</a:t>
              </a:r>
            </a:p>
            <a:p>
              <a:r>
                <a:rPr lang="en-US" sz="1400" b="1" dirty="0">
                  <a:solidFill>
                    <a:schemeClr val="bg1"/>
                  </a:solidFill>
                  <a:latin typeface="Arial "/>
                </a:rPr>
                <a:t>PROGRAM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7809" y="4460422"/>
              <a:ext cx="804271" cy="680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955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120" y="1112521"/>
            <a:ext cx="11562079" cy="482949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900"/>
              </a:spcBef>
              <a:buFont typeface="Arial"/>
              <a:buChar char="•"/>
              <a:defRPr/>
            </a:lvl2pPr>
            <a:lvl3pPr marL="458788" indent="-177800">
              <a:spcBef>
                <a:spcPts val="500"/>
              </a:spcBef>
              <a:defRPr/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9013" y="6356351"/>
            <a:ext cx="567774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12200" y="6356351"/>
            <a:ext cx="528320" cy="365125"/>
          </a:xfrm>
        </p:spPr>
        <p:txBody>
          <a:bodyPr/>
          <a:lstStyle>
            <a:lvl1pPr>
              <a:defRPr/>
            </a:lvl1pPr>
          </a:lstStyle>
          <a:p>
            <a:fld id="{793EB1FE-6EA5-4454-A14D-1FECADCE8A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6026575" y="6356351"/>
            <a:ext cx="2446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Wednesday, March 27th,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77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59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8613"/>
            <a:ext cx="5384800" cy="452596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8613"/>
            <a:ext cx="5384800" cy="452596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9013" y="6356351"/>
            <a:ext cx="566250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C37072-FF9B-4A10-BAA9-A54071FE98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2"/>
          </p:nvPr>
        </p:nvSpPr>
        <p:spPr>
          <a:xfrm>
            <a:off x="6026575" y="6356351"/>
            <a:ext cx="2446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Wednesday, March 27th,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8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9013" y="6356351"/>
            <a:ext cx="571838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E32274-3C23-49AC-905F-626D6649E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04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721B1-2BF4-46AC-823E-E6E403EBA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70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51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44A3E4-250B-422A-86B8-B702E6A510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15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AD6D1A-A55A-477B-BED5-DC4F83254D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90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5121" y="260350"/>
            <a:ext cx="11562079" cy="59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6211254"/>
            <a:ext cx="12192000" cy="1587"/>
          </a:xfrm>
          <a:prstGeom prst="line">
            <a:avLst/>
          </a:prstGeom>
          <a:ln w="6350" cap="flat" cmpd="sng" algn="ctr">
            <a:solidFill>
              <a:schemeClr val="tx2">
                <a:lumMod val="75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013" y="6356351"/>
            <a:ext cx="593174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000" y="6356351"/>
            <a:ext cx="52832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9BF9072B-739E-467D-B993-8EC074F0A47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194215" y="6356351"/>
            <a:ext cx="2578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Wednesday, March 27th, 2019</a:t>
            </a:r>
            <a:endParaRPr lang="en-US" dirty="0"/>
          </a:p>
        </p:txBody>
      </p:sp>
      <p:sp>
        <p:nvSpPr>
          <p:cNvPr id="8" name="Rectangle 1031"/>
          <p:cNvSpPr>
            <a:spLocks noChangeArrowheads="1"/>
          </p:cNvSpPr>
          <p:nvPr userDrawn="1"/>
        </p:nvSpPr>
        <p:spPr bwMode="auto">
          <a:xfrm>
            <a:off x="9535160" y="6256988"/>
            <a:ext cx="1597978" cy="54735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latin typeface="Arial" pitchFamily="-109" charset="0"/>
              <a:ea typeface="ＭＳ Ｐゴシック" pitchFamily="-109" charset="-128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175688" y="6299832"/>
            <a:ext cx="998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U.S. MAGNET</a:t>
            </a:r>
          </a:p>
          <a:p>
            <a:r>
              <a:rPr lang="en-US" sz="800" b="1" dirty="0">
                <a:solidFill>
                  <a:schemeClr val="bg1"/>
                </a:solidFill>
                <a:effectLst/>
                <a:latin typeface="Arial "/>
              </a:rPr>
              <a:t>DEVELOPMENT</a:t>
            </a:r>
          </a:p>
          <a:p>
            <a:r>
              <a:rPr lang="en-US" sz="800" b="1" dirty="0">
                <a:solidFill>
                  <a:schemeClr val="bg1"/>
                </a:solidFill>
                <a:effectLst/>
                <a:latin typeface="Arial "/>
              </a:rPr>
              <a:t>PROGRAM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839" y="6283906"/>
            <a:ext cx="544681" cy="461008"/>
          </a:xfrm>
          <a:prstGeom prst="rect">
            <a:avLst/>
          </a:prstGeom>
        </p:spPr>
      </p:pic>
      <p:sp>
        <p:nvSpPr>
          <p:cNvPr id="12" name="Rectangle 1031"/>
          <p:cNvSpPr>
            <a:spLocks noChangeArrowheads="1"/>
          </p:cNvSpPr>
          <p:nvPr userDrawn="1"/>
        </p:nvSpPr>
        <p:spPr bwMode="auto">
          <a:xfrm>
            <a:off x="11214293" y="6256988"/>
            <a:ext cx="842770" cy="54735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latin typeface="Arial" pitchFamily="-109" charset="0"/>
              <a:ea typeface="ＭＳ Ｐゴシック" pitchFamily="-109" charset="-128"/>
            </a:endParaRPr>
          </a:p>
        </p:txBody>
      </p:sp>
      <p:pic>
        <p:nvPicPr>
          <p:cNvPr id="13" name="Picture 7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017"/>
          <a:stretch/>
        </p:blipFill>
        <p:spPr bwMode="auto">
          <a:xfrm>
            <a:off x="11242973" y="6256988"/>
            <a:ext cx="775990" cy="54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31437"/>
            <a:ext cx="12191998" cy="77208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9" r:id="rId2"/>
    <p:sldLayoutId id="2147483706" r:id="rId3"/>
    <p:sldLayoutId id="2147483700" r:id="rId4"/>
    <p:sldLayoutId id="2147483701" r:id="rId5"/>
    <p:sldLayoutId id="2147483702" r:id="rId6"/>
    <p:sldLayoutId id="2147483707" r:id="rId7"/>
    <p:sldLayoutId id="2147483703" r:id="rId8"/>
    <p:sldLayoutId id="2147483704" r:id="rId9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70" y="1617346"/>
            <a:ext cx="11763829" cy="1470025"/>
          </a:xfrm>
        </p:spPr>
        <p:txBody>
          <a:bodyPr/>
          <a:lstStyle/>
          <a:p>
            <a:r>
              <a:rPr lang="en-US" sz="4000" dirty="0"/>
              <a:t>Can we detect signs of training in solenoids?</a:t>
            </a:r>
            <a:br>
              <a:rPr lang="en-US" sz="4000" dirty="0"/>
            </a:br>
            <a:r>
              <a:rPr lang="en-US" sz="4000" dirty="0"/>
              <a:t>If so, what can we learn from them?</a:t>
            </a:r>
            <a:br>
              <a:rPr lang="en-US" sz="4000" dirty="0"/>
            </a:br>
            <a:r>
              <a:rPr lang="en-US" sz="4000" dirty="0"/>
              <a:t>					</a:t>
            </a:r>
            <a:br>
              <a:rPr lang="en-US" sz="4000" dirty="0"/>
            </a:br>
            <a:r>
              <a:rPr lang="en-US" sz="4000" dirty="0"/>
              <a:t>					</a:t>
            </a:r>
            <a:r>
              <a:rPr lang="en-US" i="1" dirty="0"/>
              <a:t>Part one: Solenoid fabrication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" y="4166482"/>
            <a:ext cx="9443961" cy="959237"/>
          </a:xfrm>
        </p:spPr>
        <p:txBody>
          <a:bodyPr/>
          <a:lstStyle/>
          <a:p>
            <a:r>
              <a:rPr lang="en-US" dirty="0"/>
              <a:t>By:</a:t>
            </a:r>
            <a:br>
              <a:rPr lang="en-US" dirty="0"/>
            </a:br>
            <a:r>
              <a:rPr lang="en-US" dirty="0"/>
              <a:t>	Charlie Sanabria</a:t>
            </a:r>
          </a:p>
          <a:p>
            <a:r>
              <a:rPr lang="en-US" dirty="0"/>
              <a:t>      	and </a:t>
            </a:r>
            <a:r>
              <a:rPr lang="en-US" dirty="0" err="1"/>
              <a:t>Sofía</a:t>
            </a:r>
            <a:r>
              <a:rPr lang="en-US" dirty="0"/>
              <a:t> Jiménez </a:t>
            </a:r>
            <a:r>
              <a:rPr lang="en-US" dirty="0" err="1"/>
              <a:t>Viñolo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5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heat treatment (2 of 2)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6" y="1009069"/>
            <a:ext cx="2551887" cy="48291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Wednesday, March 27th, 2019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2508"/>
              </p:ext>
            </p:extLst>
          </p:nvPr>
        </p:nvGraphicFramePr>
        <p:xfrm>
          <a:off x="8426971" y="3143165"/>
          <a:ext cx="3460229" cy="285769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48538">
                  <a:extLst>
                    <a:ext uri="{9D8B030D-6E8A-4147-A177-3AD203B41FA5}">
                      <a16:colId xmlns:a16="http://schemas.microsoft.com/office/drawing/2014/main" val="747178755"/>
                    </a:ext>
                  </a:extLst>
                </a:gridCol>
                <a:gridCol w="711691">
                  <a:extLst>
                    <a:ext uri="{9D8B030D-6E8A-4147-A177-3AD203B41FA5}">
                      <a16:colId xmlns:a16="http://schemas.microsoft.com/office/drawing/2014/main" val="629431200"/>
                    </a:ext>
                  </a:extLst>
                </a:gridCol>
              </a:tblGrid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Actual measurement [units]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Value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06979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Ramp Rate to 210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C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[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C/h]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44.5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18348558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210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C 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temperature 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[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C]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210.8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954306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Time at 210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C 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[h]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5032327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Ramp Rate to 400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C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[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C/h]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4003034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400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C 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temperature [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C]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399.2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0072530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Time at 400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C 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[h]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4561978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Ramp Rate to 570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C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[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C/h]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9312996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570</a:t>
                      </a:r>
                      <a:r>
                        <a:rPr lang="en-US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+mn-cs"/>
                        </a:rPr>
                        <a:t>°</a:t>
                      </a:r>
                      <a:r>
                        <a:rPr lang="en-US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temperature 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[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C]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573.3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051898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Time at </a:t>
                      </a:r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570</a:t>
                      </a:r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+mn-cs"/>
                        </a:rPr>
                        <a:t>°</a:t>
                      </a:r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[h]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907900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Ramp Rate to 665</a:t>
                      </a:r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+mn-cs"/>
                        </a:rPr>
                        <a:t>°</a:t>
                      </a:r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[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C/h]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6815738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665</a:t>
                      </a:r>
                      <a:r>
                        <a:rPr lang="en-US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+mn-cs"/>
                        </a:rPr>
                        <a:t>°</a:t>
                      </a:r>
                      <a:r>
                        <a:rPr lang="en-US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temperature [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  <a:ea typeface="Cambria" panose="02040503050406030204" pitchFamily="18" charset="0"/>
                        </a:rPr>
                        <a:t>°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C]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666.4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5440083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indent="90488" algn="l" fontAlgn="b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Time at </a:t>
                      </a:r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665</a:t>
                      </a:r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+mn-cs"/>
                        </a:rPr>
                        <a:t>°</a:t>
                      </a:r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[h]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271553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383" y="1707704"/>
            <a:ext cx="5461588" cy="3966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976" y="-44904"/>
            <a:ext cx="3923765" cy="28586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5563961" y="2779940"/>
            <a:ext cx="183696" cy="163285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6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and 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Potting and instrumentation in progress.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Testing early April.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Wednesday, March 27th, 2019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26" y="389314"/>
            <a:ext cx="3646581" cy="2734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26" y="3252365"/>
            <a:ext cx="3646581" cy="2734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37" y="3171233"/>
            <a:ext cx="3566160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for next prototype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Wednesday, March 27th, 2019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DC0DF-37ED-4743-A1A9-ECD32280267B}"/>
              </a:ext>
            </a:extLst>
          </p:cNvPr>
          <p:cNvSpPr/>
          <p:nvPr/>
        </p:nvSpPr>
        <p:spPr>
          <a:xfrm>
            <a:off x="437146" y="1160612"/>
            <a:ext cx="473937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Target turns were not met. Coating thickness or solenoid dimensions could be adjusted.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New mandrel design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Stronger washers?</a:t>
            </a: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63776" y="2558023"/>
            <a:ext cx="3843595" cy="1720376"/>
            <a:chOff x="3820428" y="3235802"/>
            <a:chExt cx="3843595" cy="17203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65" b="96396" l="5573" r="945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1703" y="3235802"/>
              <a:ext cx="1444428" cy="13487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5" b="96998" l="6286" r="9485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89226" y="3235802"/>
              <a:ext cx="1529254" cy="138288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820428" y="4584542"/>
              <a:ext cx="1989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Prototype 1</a:t>
              </a:r>
              <a:endParaRPr lang="en-US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74360" y="4586846"/>
              <a:ext cx="1989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Prototype 2</a:t>
              </a:r>
              <a:endParaRPr lang="en-US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6" b="22849"/>
          <a:stretch/>
        </p:blipFill>
        <p:spPr>
          <a:xfrm>
            <a:off x="3741741" y="4377953"/>
            <a:ext cx="2677614" cy="17420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69DC0DF-37ED-4743-A1A9-ECD32280267B}"/>
              </a:ext>
            </a:extLst>
          </p:cNvPr>
          <p:cNvSpPr/>
          <p:nvPr/>
        </p:nvSpPr>
        <p:spPr>
          <a:xfrm>
            <a:off x="7534714" y="858520"/>
            <a:ext cx="4552301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Interlayer voltage taps… </a:t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>any ideas?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Cost reduction alternatives: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500" b="1" dirty="0" smtClean="0">
              <a:solidFill>
                <a:srgbClr val="002060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Leads </a:t>
            </a:r>
            <a:r>
              <a:rPr lang="en-US" sz="2000" b="1" dirty="0">
                <a:solidFill>
                  <a:srgbClr val="002060"/>
                </a:solidFill>
              </a:rPr>
              <a:t>can be broken in two pieces</a:t>
            </a:r>
            <a:r>
              <a:rPr lang="en-US" sz="2000" b="1" dirty="0" smtClean="0">
                <a:solidFill>
                  <a:srgbClr val="002060"/>
                </a:solidFill>
              </a:rPr>
              <a:t>.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Mandrel </a:t>
            </a:r>
            <a:r>
              <a:rPr lang="en-US" sz="2000" b="1" dirty="0">
                <a:solidFill>
                  <a:srgbClr val="002060"/>
                </a:solidFill>
              </a:rPr>
              <a:t>could be 3D printed.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59" y="3413046"/>
            <a:ext cx="4520731" cy="172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4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STEP coils (Solenoid Training Experimental </a:t>
            </a:r>
            <a:r>
              <a:rPr lang="en-US" dirty="0" smtClean="0"/>
              <a:t>Project)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SISTER coils (Small Inexpensive Solenoid Training </a:t>
            </a:r>
            <a:r>
              <a:rPr lang="en-US" dirty="0" err="1"/>
              <a:t>ExpeRiment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T(r)IPS </a:t>
            </a:r>
            <a:r>
              <a:rPr lang="en-US" dirty="0"/>
              <a:t>coils (Training and Interphase Probing Solenoid)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ETCIE coils (Experimental Training Coil Interphase Exploration)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ISETIE coils (Inexpensive Solenoid Experiment for Training and Interphase Exploration</a:t>
            </a:r>
            <a:r>
              <a:rPr lang="en-US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The little coil that could…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Wednesday, March 27th, 2019</a:t>
            </a:r>
            <a:endParaRPr lang="en-US" dirty="0"/>
          </a:p>
        </p:txBody>
      </p:sp>
      <p:pic>
        <p:nvPicPr>
          <p:cNvPr id="1026" name="Picture 2" descr="Image result for the little engine that coul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7778" l="1778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197" y="405289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27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First Prototype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Development of an experiment to explore training behavior in superconducting magnets</a:t>
            </a:r>
            <a:endParaRPr lang="en-US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Wednesday, March 27th, 2019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92794" y="1246653"/>
            <a:ext cx="3968496" cy="17556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2266409" y="897130"/>
            <a:ext cx="0" cy="275876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856087" y="1903295"/>
            <a:ext cx="1162696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34919" y="1898534"/>
            <a:ext cx="1198653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808914" y="1715116"/>
            <a:ext cx="931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38.1 mm</a:t>
            </a:r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167" y="1444008"/>
            <a:ext cx="246888" cy="13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Connector 60"/>
          <p:cNvCxnSpPr/>
          <p:nvPr/>
        </p:nvCxnSpPr>
        <p:spPr>
          <a:xfrm>
            <a:off x="3001281" y="3213618"/>
            <a:ext cx="1260714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10694" y="3227601"/>
            <a:ext cx="1376768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1231863" y="3047317"/>
            <a:ext cx="16326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45.47 mm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292794" y="2979019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261995" y="2958943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14402" y="1434943"/>
            <a:ext cx="246888" cy="13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Straight Connector 66"/>
          <p:cNvCxnSpPr/>
          <p:nvPr/>
        </p:nvCxnSpPr>
        <p:spPr>
          <a:xfrm flipV="1">
            <a:off x="767418" y="4528284"/>
            <a:ext cx="0" cy="1386206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929918" y="4991412"/>
            <a:ext cx="1285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14.65 mm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2278608" y="3887842"/>
            <a:ext cx="0" cy="2286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72307" y="4515696"/>
            <a:ext cx="19976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27654" y="5900314"/>
            <a:ext cx="174650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64958" y="3985469"/>
            <a:ext cx="0" cy="496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23205" y="4338229"/>
            <a:ext cx="0" cy="137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72307" y="4043219"/>
            <a:ext cx="1999218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249020" y="3735442"/>
            <a:ext cx="1255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1" i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21.70 mm</a:t>
            </a:r>
          </a:p>
        </p:txBody>
      </p:sp>
      <p:sp>
        <p:nvSpPr>
          <p:cNvPr id="77" name="Rectangle 76"/>
          <p:cNvSpPr/>
          <p:nvPr/>
        </p:nvSpPr>
        <p:spPr>
          <a:xfrm>
            <a:off x="861210" y="4104112"/>
            <a:ext cx="1255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1" i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19.05 mm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523204" y="4406809"/>
            <a:ext cx="1746504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352389" y="5093190"/>
            <a:ext cx="3570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number of turns = 20 x 4 = 80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696433" y="5489677"/>
            <a:ext cx="2061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Wire length ≈ 10.24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4487135" y="1760338"/>
                <a:ext cx="1401025" cy="499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𝜶</m:t>
                      </m:r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1400" b="1" i="1" smtClean="0">
                          <a:latin typeface="Cambria Math"/>
                        </a:rPr>
                        <m:t>=</m:t>
                      </m:r>
                      <m:r>
                        <a:rPr lang="en-US" sz="1400" b="1" i="1" smtClean="0">
                          <a:latin typeface="Cambria Math"/>
                        </a:rPr>
                        <m:t>𝟏</m:t>
                      </m:r>
                      <m:r>
                        <a:rPr lang="en-US" sz="1400" b="1" i="1" smtClean="0">
                          <a:latin typeface="Cambria Math"/>
                        </a:rPr>
                        <m:t>.</m:t>
                      </m:r>
                      <m:r>
                        <a:rPr lang="en-US" sz="1400" b="1" i="1" smtClean="0">
                          <a:latin typeface="Cambria Math"/>
                        </a:rPr>
                        <m:t>𝟏𝟒</m:t>
                      </m:r>
                    </m:oMath>
                  </m:oMathPara>
                </a14:m>
                <a:endParaRPr lang="en-US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135" y="1760338"/>
                <a:ext cx="1401025" cy="4995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4475784" y="2379297"/>
                <a:ext cx="1402628" cy="536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𝜷</m:t>
                      </m:r>
                      <m:r>
                        <a:rPr lang="en-US" sz="1400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latin typeface="Cambria Math"/>
                            </a:rPr>
                            <m:t>𝒃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1400" b="1" i="1" smtClean="0">
                          <a:latin typeface="Cambria Math"/>
                        </a:rPr>
                        <m:t>=</m:t>
                      </m:r>
                      <m:r>
                        <a:rPr lang="en-US" sz="1400" b="1" i="1" smtClean="0">
                          <a:latin typeface="Cambria Math"/>
                        </a:rPr>
                        <m:t>𝟎</m:t>
                      </m:r>
                      <m:r>
                        <a:rPr lang="en-US" sz="1400" b="1" i="1" smtClean="0">
                          <a:latin typeface="Cambria Math"/>
                        </a:rPr>
                        <m:t>.</m:t>
                      </m:r>
                      <m:r>
                        <a:rPr lang="en-US" sz="1400" b="1" i="1" smtClean="0">
                          <a:latin typeface="Cambria Math"/>
                        </a:rPr>
                        <m:t>𝟑𝟗</m:t>
                      </m:r>
                    </m:oMath>
                  </m:oMathPara>
                </a14:m>
                <a:endParaRPr lang="en-US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784" y="2379297"/>
                <a:ext cx="1402628" cy="5367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0766" y="4525234"/>
            <a:ext cx="246888" cy="1369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341370" y="4703341"/>
            <a:ext cx="2807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+ insulation Ø = 0.73 mm </a:t>
            </a:r>
          </a:p>
        </p:txBody>
      </p:sp>
      <p:pic>
        <p:nvPicPr>
          <p:cNvPr id="7" name="Picture 6" descr="A picture containing indoor, floor, table, sitting&#10;&#10;Description automatically generated">
            <a:extLst>
              <a:ext uri="{FF2B5EF4-FFF2-40B4-BE49-F238E27FC236}">
                <a16:creationId xmlns:a16="http://schemas.microsoft.com/office/drawing/2014/main" id="{A88DC2AC-A3F7-034F-83BB-B612210365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7452" y="3887245"/>
            <a:ext cx="4061067" cy="19901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80ACF6-A35A-7646-972E-EBC90F3A4F7D}"/>
              </a:ext>
            </a:extLst>
          </p:cNvPr>
          <p:cNvGrpSpPr/>
          <p:nvPr/>
        </p:nvGrpSpPr>
        <p:grpSpPr>
          <a:xfrm>
            <a:off x="6260860" y="261529"/>
            <a:ext cx="5763091" cy="3440411"/>
            <a:chOff x="6158630" y="199765"/>
            <a:chExt cx="5763091" cy="34404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30" y="303018"/>
              <a:ext cx="5378713" cy="3337158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15C7C5B-7B55-2A4F-A0AC-727DAB2E9212}"/>
                </a:ext>
              </a:extLst>
            </p:cNvPr>
            <p:cNvGrpSpPr/>
            <p:nvPr/>
          </p:nvGrpSpPr>
          <p:grpSpPr>
            <a:xfrm>
              <a:off x="6919307" y="199765"/>
              <a:ext cx="5002414" cy="3335714"/>
              <a:chOff x="6919307" y="199765"/>
              <a:chExt cx="5002414" cy="3335714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8669341" y="199765"/>
                <a:ext cx="19896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Drawing prepared by</a:t>
                </a:r>
              </a:p>
              <a:p>
                <a:pPr algn="ctr"/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Ray </a:t>
                </a:r>
                <a:r>
                  <a:rPr lang="en-US" sz="1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Hafalia</a:t>
                </a:r>
                <a:endParaRPr lang="en-US" sz="1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 bwMode="auto">
              <a:xfrm flipH="1" flipV="1">
                <a:off x="10251383" y="1589309"/>
                <a:ext cx="252290" cy="15992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10425267" y="1723356"/>
                <a:ext cx="149645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OFHC Cu current </a:t>
                </a:r>
                <a:r>
                  <a:rPr lang="en-US" sz="1100" dirty="0"/>
                  <a:t>leads</a:t>
                </a:r>
              </a:p>
            </p:txBody>
          </p:sp>
          <p:cxnSp>
            <p:nvCxnSpPr>
              <p:cNvPr id="93" name="Straight Arrow Connector 92"/>
              <p:cNvCxnSpPr/>
              <p:nvPr/>
            </p:nvCxnSpPr>
            <p:spPr bwMode="auto">
              <a:xfrm flipH="1" flipV="1">
                <a:off x="8115246" y="2527829"/>
                <a:ext cx="957192" cy="9336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4" name="TextBox 93"/>
              <p:cNvSpPr txBox="1"/>
              <p:nvPr/>
            </p:nvSpPr>
            <p:spPr>
              <a:xfrm>
                <a:off x="9003195" y="2595913"/>
                <a:ext cx="149645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Alumina washers</a:t>
                </a:r>
              </a:p>
            </p:txBody>
          </p:sp>
          <p:cxnSp>
            <p:nvCxnSpPr>
              <p:cNvPr id="95" name="Straight Arrow Connector 94"/>
              <p:cNvCxnSpPr/>
              <p:nvPr/>
            </p:nvCxnSpPr>
            <p:spPr bwMode="auto">
              <a:xfrm>
                <a:off x="7920705" y="1182395"/>
                <a:ext cx="389083" cy="40691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6" name="TextBox 95"/>
              <p:cNvSpPr txBox="1"/>
              <p:nvPr/>
            </p:nvSpPr>
            <p:spPr>
              <a:xfrm>
                <a:off x="6919307" y="785688"/>
                <a:ext cx="1496454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Alumina-coated Stainless steel mandrel</a:t>
                </a:r>
              </a:p>
            </p:txBody>
          </p:sp>
          <p:cxnSp>
            <p:nvCxnSpPr>
              <p:cNvPr id="99" name="Straight Arrow Connector 98"/>
              <p:cNvCxnSpPr/>
              <p:nvPr/>
            </p:nvCxnSpPr>
            <p:spPr bwMode="auto">
              <a:xfrm flipH="1" flipV="1">
                <a:off x="7641362" y="3235476"/>
                <a:ext cx="459231" cy="1020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0" name="TextBox 99"/>
              <p:cNvSpPr txBox="1"/>
              <p:nvPr/>
            </p:nvSpPr>
            <p:spPr>
              <a:xfrm>
                <a:off x="8067257" y="3104592"/>
                <a:ext cx="126156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Centering cone (G-10) for testing</a:t>
                </a: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 bwMode="auto">
              <a:xfrm flipV="1">
                <a:off x="9059863" y="1984968"/>
                <a:ext cx="111414" cy="63622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5356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Wire properties and stress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calculations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Development of an experiment to explore training behavior in superconducting magnets</a:t>
            </a:r>
            <a:endParaRPr lang="en-US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Wednesday, March 27th, 2019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946151"/>
              </p:ext>
            </p:extLst>
          </p:nvPr>
        </p:nvGraphicFramePr>
        <p:xfrm>
          <a:off x="479666" y="4059108"/>
          <a:ext cx="2431162" cy="76009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27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Diameter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 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Non-Cu%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56.5%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Average RRR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2373257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238171"/>
              </p:ext>
            </p:extLst>
          </p:nvPr>
        </p:nvGraphicFramePr>
        <p:xfrm>
          <a:off x="479666" y="1399438"/>
          <a:ext cx="1945104" cy="20308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(Body)"/>
                        </a:rPr>
                        <a:t>B (T)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(Body)"/>
                        </a:rPr>
                        <a:t>I</a:t>
                      </a:r>
                      <a:r>
                        <a:rPr lang="en-US" sz="1600" u="none" strike="noStrike" baseline="-25000" dirty="0">
                          <a:effectLst/>
                          <a:latin typeface="Arial (Body)"/>
                        </a:rPr>
                        <a:t>c</a:t>
                      </a:r>
                      <a:r>
                        <a:rPr lang="en-US" sz="1600" u="none" strike="noStrike" dirty="0">
                          <a:effectLst/>
                          <a:latin typeface="Arial (Body)"/>
                        </a:rPr>
                        <a:t> (A)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(Body)"/>
                        </a:rPr>
                        <a:t>8*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(Body)"/>
                        </a:rPr>
                        <a:t>504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(Body)"/>
                        </a:rPr>
                        <a:t>9*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(Body)"/>
                        </a:rPr>
                        <a:t>420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(Body)"/>
                        </a:rPr>
                        <a:t>10*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(Body)"/>
                        </a:rPr>
                        <a:t>349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(Body)"/>
                        </a:rPr>
                        <a:t>11*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(Body)"/>
                        </a:rPr>
                        <a:t>289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 (Body)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 (Body)"/>
                        </a:rPr>
                        <a:t>238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 (Body)"/>
                        </a:rPr>
                        <a:t>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 (Body)"/>
                        </a:rPr>
                        <a:t>194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 (Body)"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 (Body)"/>
                        </a:rPr>
                        <a:t>156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3646" y="5947392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5257" y="5947393"/>
            <a:ext cx="4155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Extrapolated using the Pong-</a:t>
            </a:r>
            <a:r>
              <a:rPr lang="en-US" sz="1200" b="1" dirty="0" err="1"/>
              <a:t>Ekin</a:t>
            </a:r>
            <a:r>
              <a:rPr lang="en-US" sz="1200" b="1" dirty="0"/>
              <a:t> scaling spreadsheet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1135" y="990479"/>
            <a:ext cx="6335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“Medium </a:t>
            </a:r>
            <a:r>
              <a:rPr lang="en-US" sz="1400" b="1" i="1" dirty="0"/>
              <a:t>J</a:t>
            </a:r>
            <a:r>
              <a:rPr lang="en-US" sz="1400" b="1" i="1" baseline="-25000" dirty="0"/>
              <a:t>c</a:t>
            </a:r>
            <a:r>
              <a:rPr lang="en-US" sz="1400" b="1" dirty="0"/>
              <a:t>” RRP wire critical current </a:t>
            </a:r>
            <a:r>
              <a:rPr lang="en-US" sz="1400" b="1" dirty="0" smtClean="0"/>
              <a:t>(bold values provided </a:t>
            </a:r>
            <a:r>
              <a:rPr lang="en-US" sz="1400" b="1" dirty="0"/>
              <a:t>by </a:t>
            </a:r>
            <a:r>
              <a:rPr lang="en-US" sz="1400" b="1" dirty="0" smtClean="0"/>
              <a:t>vendor).</a:t>
            </a:r>
            <a:endParaRPr lang="en-US" sz="14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51135" y="3735267"/>
            <a:ext cx="3017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“Medium </a:t>
            </a:r>
            <a:r>
              <a:rPr lang="en-US" sz="1400" b="1" i="1" dirty="0"/>
              <a:t>J</a:t>
            </a:r>
            <a:r>
              <a:rPr lang="en-US" sz="1400" b="1" i="1" baseline="-25000" dirty="0"/>
              <a:t>c</a:t>
            </a:r>
            <a:r>
              <a:rPr lang="en-US" sz="1400" b="1" dirty="0"/>
              <a:t>” RRP wire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89469" y="1663926"/>
                <a:ext cx="3267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ea typeface="Cambria Math" panose="02040503050406030204" pitchFamily="18" charset="0"/>
                  </a:rPr>
                  <a:t>Hoop stress	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469" y="1663926"/>
                <a:ext cx="3267241" cy="369332"/>
              </a:xfrm>
              <a:prstGeom prst="rect">
                <a:avLst/>
              </a:prstGeom>
              <a:blipFill>
                <a:blip r:embed="rId3"/>
                <a:stretch>
                  <a:fillRect l="-1493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/>
          <p:cNvCxnSpPr/>
          <p:nvPr/>
        </p:nvCxnSpPr>
        <p:spPr>
          <a:xfrm flipV="1">
            <a:off x="10199796" y="2272764"/>
            <a:ext cx="0" cy="1386206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0362296" y="2735892"/>
            <a:ext cx="1285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14.65 mm</a:t>
            </a:r>
          </a:p>
        </p:txBody>
      </p:sp>
      <p:cxnSp>
        <p:nvCxnSpPr>
          <p:cNvPr id="83" name="Straight Connector 82"/>
          <p:cNvCxnSpPr/>
          <p:nvPr/>
        </p:nvCxnSpPr>
        <p:spPr>
          <a:xfrm>
            <a:off x="11710986" y="1632322"/>
            <a:ext cx="0" cy="2286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9704685" y="2260176"/>
            <a:ext cx="19976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9960032" y="3644794"/>
            <a:ext cx="174650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9697336" y="1729949"/>
            <a:ext cx="0" cy="496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9955583" y="2082709"/>
            <a:ext cx="0" cy="137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9704685" y="1787699"/>
            <a:ext cx="1999218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9681398" y="1479922"/>
            <a:ext cx="1255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1" i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21.70 mm</a:t>
            </a:r>
          </a:p>
        </p:txBody>
      </p:sp>
      <p:sp>
        <p:nvSpPr>
          <p:cNvPr id="97" name="Rectangle 96"/>
          <p:cNvSpPr/>
          <p:nvPr/>
        </p:nvSpPr>
        <p:spPr>
          <a:xfrm>
            <a:off x="10293588" y="1848592"/>
            <a:ext cx="1255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1" i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19.05 mm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9955582" y="2151289"/>
            <a:ext cx="1746504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13144" y="2269714"/>
            <a:ext cx="246888" cy="1369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60313"/>
              </p:ext>
            </p:extLst>
          </p:nvPr>
        </p:nvGraphicFramePr>
        <p:xfrm>
          <a:off x="5054862" y="2146164"/>
          <a:ext cx="3148330" cy="229133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59146919"/>
                    </a:ext>
                  </a:extLst>
                </a:gridCol>
                <a:gridCol w="1334770">
                  <a:extLst>
                    <a:ext uri="{9D8B030D-6E8A-4147-A177-3AD203B41FA5}">
                      <a16:colId xmlns:a16="http://schemas.microsoft.com/office/drawing/2014/main" val="2707038536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66515535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B (T)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Stress on OD (MPa)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Stress on ID (MPa)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81314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</a:rPr>
                        <a:t>8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</a:rPr>
                        <a:t>177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155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334724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</a:rPr>
                        <a:t>9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166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146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9884593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</a:rPr>
                        <a:t>10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153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134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093546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</a:rPr>
                        <a:t>11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140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122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1940073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</a:rPr>
                        <a:t>12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</a:rPr>
                        <a:t>126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110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327085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</a:rPr>
                        <a:t>13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</a:rPr>
                        <a:t>111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97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825188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</a:rPr>
                        <a:t>14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>
                          <a:effectLst/>
                        </a:rPr>
                        <a:t>96</a:t>
                      </a:r>
                      <a:endParaRPr lang="en-US" sz="1600" u="none" strike="noStrike" kern="120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u="none" strike="noStrike" kern="1200" dirty="0">
                          <a:effectLst/>
                        </a:rPr>
                        <a:t>84</a:t>
                      </a:r>
                      <a:endParaRPr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Arial (Body)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71639542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9630107" y="5676054"/>
            <a:ext cx="2257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Wire purchased by ASC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868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425338" y="1833343"/>
            <a:ext cx="2015200" cy="17556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calculations at </a:t>
            </a:r>
            <a:r>
              <a:rPr lang="en-US" dirty="0"/>
              <a:t>9 </a:t>
            </a:r>
            <a:r>
              <a:rPr lang="en-US" dirty="0" smtClean="0"/>
              <a:t>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Wednesday, March 27th, 2019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49649" y="1383527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Hoop stress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84533" y="1522332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Displacement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6247" y="214638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96077" y="214638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74506" y="2499889"/>
            <a:ext cx="1121571" cy="306603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625267" y="5661313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146 MPa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33720" y="5647684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172 MPa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201" y="2499889"/>
            <a:ext cx="1566542" cy="305384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82761" y="2608047"/>
            <a:ext cx="1285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14.65 mm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78531" y="1181553"/>
            <a:ext cx="1255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1" i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21.70 mm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89954" y="1571679"/>
            <a:ext cx="1255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1" i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19.05 mm</a:t>
            </a:r>
          </a:p>
        </p:txBody>
      </p:sp>
      <p:grpSp>
        <p:nvGrpSpPr>
          <p:cNvPr id="49" name="Group 48"/>
          <p:cNvGrpSpPr/>
          <p:nvPr/>
        </p:nvGrpSpPr>
        <p:grpSpPr>
          <a:xfrm flipH="1">
            <a:off x="434237" y="1404906"/>
            <a:ext cx="2013650" cy="2286000"/>
            <a:chOff x="381677" y="1540088"/>
            <a:chExt cx="2013650" cy="228600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884137" y="2180530"/>
              <a:ext cx="0" cy="1386206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395327" y="1540088"/>
              <a:ext cx="0" cy="2286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9026" y="2167942"/>
              <a:ext cx="19976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44373" y="3552560"/>
              <a:ext cx="174650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381677" y="1637715"/>
              <a:ext cx="0" cy="4962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39924" y="1990475"/>
              <a:ext cx="0" cy="137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89026" y="1695465"/>
              <a:ext cx="1999218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39923" y="2059055"/>
              <a:ext cx="174650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97485" y="2177480"/>
              <a:ext cx="246888" cy="1369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50"/>
          <p:cNvSpPr txBox="1"/>
          <p:nvPr/>
        </p:nvSpPr>
        <p:spPr>
          <a:xfrm>
            <a:off x="9472691" y="5647683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72.1 µm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9910763" y="3612855"/>
            <a:ext cx="1492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9910763" y="4120855"/>
            <a:ext cx="1492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9910763" y="4686005"/>
            <a:ext cx="1492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9910763" y="5243218"/>
            <a:ext cx="1492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0" y="5917834"/>
            <a:ext cx="256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Simulations by L. </a:t>
            </a:r>
            <a:r>
              <a:rPr lang="en-US" sz="1600" dirty="0" err="1"/>
              <a:t>Brouwer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9618132" y="3329413"/>
            <a:ext cx="267230" cy="5542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9341202" y="2856859"/>
            <a:ext cx="895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Sliding surface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 bwMode="auto">
          <a:xfrm flipH="1" flipV="1">
            <a:off x="5896077" y="5553732"/>
            <a:ext cx="65865" cy="1190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V="1">
            <a:off x="4669971" y="5565924"/>
            <a:ext cx="104536" cy="1068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62E44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651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Winding (1 of 4</a:t>
            </a:r>
            <a:r>
              <a:rPr lang="en-US" dirty="0" smtClean="0">
                <a:cs typeface="Times New Roman" panose="02020603050405020304" pitchFamily="18" charset="0"/>
              </a:rPr>
              <a:t>)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120" y="1112522"/>
            <a:ext cx="3747347" cy="37685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Magnetic break inside </a:t>
            </a:r>
            <a:r>
              <a:rPr lang="en-US" dirty="0" smtClean="0"/>
              <a:t>aluminum payoff </a:t>
            </a:r>
            <a:r>
              <a:rPr lang="en-US" dirty="0"/>
              <a:t>spool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Back tension constant and capable of </a:t>
            </a:r>
            <a:r>
              <a:rPr lang="en-US" dirty="0" smtClean="0">
                <a:solidFill>
                  <a:srgbClr val="002060"/>
                </a:solidFill>
              </a:rPr>
              <a:t>unwinding.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2.75 lbs. </a:t>
            </a:r>
            <a:r>
              <a:rPr lang="en-US" dirty="0"/>
              <a:t>of tension.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Wednesday, March 27th, 2019</a:t>
            </a:r>
            <a:endParaRPr lang="en-US" dirty="0"/>
          </a:p>
        </p:txBody>
      </p:sp>
      <p:pic>
        <p:nvPicPr>
          <p:cNvPr id="8" name="Picture 7" descr="A picture containing indoor, motorcycle, floor, power saw&#10;&#10;Description automatically generated">
            <a:extLst>
              <a:ext uri="{FF2B5EF4-FFF2-40B4-BE49-F238E27FC236}">
                <a16:creationId xmlns:a16="http://schemas.microsoft.com/office/drawing/2014/main" id="{FBC3A0D3-194E-DC48-A3A1-E9B5B579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949" y="981483"/>
            <a:ext cx="4305059" cy="322879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5954395" y="1563098"/>
            <a:ext cx="1375682" cy="146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9229636" y="2989126"/>
            <a:ext cx="366484" cy="18470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227306" y="130994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Payoff spoo</a:t>
            </a:r>
            <a:r>
              <a:rPr lang="en-US" sz="2000" b="1" dirty="0"/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68344" y="4883204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Magnetic break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694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Winding (2 of 4)                          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Wednesday, March 27th, 2019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D16C5-0252-6440-B0FD-076F1FF63755}"/>
              </a:ext>
            </a:extLst>
          </p:cNvPr>
          <p:cNvSpPr txBox="1"/>
          <p:nvPr/>
        </p:nvSpPr>
        <p:spPr>
          <a:xfrm>
            <a:off x="579228" y="988736"/>
            <a:ext cx="33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March 6</a:t>
            </a:r>
            <a:r>
              <a:rPr lang="en-US" baseline="30000" dirty="0">
                <a:solidFill>
                  <a:srgbClr val="002060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th</a:t>
            </a:r>
            <a:r>
              <a:rPr lang="en-US" dirty="0">
                <a:solidFill>
                  <a:srgbClr val="002060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2019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7" name="Picture 16" descr="A picture containing indoor, person, wall, kitchen&#10;&#10;Description automatically generated">
            <a:extLst>
              <a:ext uri="{FF2B5EF4-FFF2-40B4-BE49-F238E27FC236}">
                <a16:creationId xmlns:a16="http://schemas.microsoft.com/office/drawing/2014/main" id="{8B77ABAA-2F69-2149-BF55-7321C9108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9745" y="2323979"/>
            <a:ext cx="3869211" cy="29019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3EC5AE1-331D-7043-9645-0908E60FEDF6}"/>
              </a:ext>
            </a:extLst>
          </p:cNvPr>
          <p:cNvSpPr/>
          <p:nvPr/>
        </p:nvSpPr>
        <p:spPr bwMode="auto">
          <a:xfrm>
            <a:off x="1628311" y="4102100"/>
            <a:ext cx="421425" cy="552538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6888" y="4333186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Mica</a:t>
            </a:r>
          </a:p>
          <a:p>
            <a:r>
              <a:rPr lang="en-US" sz="1200" b="1" dirty="0"/>
              <a:t>layer</a:t>
            </a:r>
          </a:p>
        </p:txBody>
      </p:sp>
      <p:pic>
        <p:nvPicPr>
          <p:cNvPr id="18" name="Picture 17" descr="A picture containing indoor, person, wall, kitchen&#10;&#10;Description automatically generated">
            <a:extLst>
              <a:ext uri="{FF2B5EF4-FFF2-40B4-BE49-F238E27FC236}">
                <a16:creationId xmlns:a16="http://schemas.microsoft.com/office/drawing/2014/main" id="{8B77ABAA-2F69-2149-BF55-7321C91081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3003" y="1301738"/>
            <a:ext cx="4273553" cy="454205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H="1">
            <a:off x="7137401" y="2630805"/>
            <a:ext cx="2712719" cy="14712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9554388" y="2059438"/>
            <a:ext cx="2536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Sharp turn.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4719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4" grpId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Winding (3 of 4)                          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Wednesday, March 27th, 2019</a:t>
            </a:r>
            <a:endParaRPr lang="en-US" dirty="0"/>
          </a:p>
        </p:txBody>
      </p:sp>
      <p:pic>
        <p:nvPicPr>
          <p:cNvPr id="21" name="Picture 20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6452831-3C51-844B-9E7C-CF112A412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5340" y="2427000"/>
            <a:ext cx="3869211" cy="2924468"/>
          </a:xfrm>
          <a:prstGeom prst="rect">
            <a:avLst/>
          </a:prstGeom>
        </p:spPr>
      </p:pic>
      <p:pic>
        <p:nvPicPr>
          <p:cNvPr id="18" name="Picture 17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6452831-3C51-844B-9E7C-CF112A4123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13" t="37199" r="49558" b="29517"/>
          <a:stretch/>
        </p:blipFill>
        <p:spPr>
          <a:xfrm rot="5400000">
            <a:off x="5817635" y="209409"/>
            <a:ext cx="4474684" cy="66103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3EC5AE1-331D-7043-9645-0908E60FEDF6}"/>
              </a:ext>
            </a:extLst>
          </p:cNvPr>
          <p:cNvSpPr/>
          <p:nvPr/>
        </p:nvSpPr>
        <p:spPr bwMode="auto">
          <a:xfrm>
            <a:off x="1329861" y="3238316"/>
            <a:ext cx="421425" cy="552538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7330077" y="994403"/>
            <a:ext cx="234043" cy="7156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720826" y="534151"/>
            <a:ext cx="3328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8 mm x 5 mm mica pieces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28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Winding (4 of 4)                          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Wednesday, March 27th, 2019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9DC0DF-37ED-4743-A1A9-ECD32280267B}"/>
              </a:ext>
            </a:extLst>
          </p:cNvPr>
          <p:cNvSpPr/>
          <p:nvPr/>
        </p:nvSpPr>
        <p:spPr>
          <a:xfrm>
            <a:off x="4602746" y="1264496"/>
            <a:ext cx="598370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Winding speed: ~3.7 RPM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number of turns: 18, 17, 17, 17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Acoustic sensor will go on top of the mandrel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No voltage taps between </a:t>
            </a:r>
            <a:r>
              <a:rPr lang="en-US" dirty="0" smtClean="0">
                <a:solidFill>
                  <a:srgbClr val="002060"/>
                </a:solidFill>
              </a:rPr>
              <a:t>layers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One pair of voltage taps will be added after HT.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0001-07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643" y="150767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2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E6E8C-90E6-104E-A10F-B5C3EC49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</a:t>
            </a:r>
            <a:r>
              <a:rPr lang="en-US" dirty="0" smtClean="0"/>
              <a:t>treatment (1 of 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EF275-24DC-7246-A766-6CA3B57D2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					</a:t>
            </a:r>
          </a:p>
          <a:p>
            <a:r>
              <a:rPr lang="en-US" dirty="0"/>
              <a:t>								</a:t>
            </a:r>
          </a:p>
          <a:p>
            <a:endParaRPr lang="en-US" dirty="0"/>
          </a:p>
          <a:p>
            <a:r>
              <a:rPr lang="en-US" dirty="0"/>
              <a:t>								</a:t>
            </a:r>
          </a:p>
          <a:p>
            <a:endParaRPr lang="en-US" dirty="0"/>
          </a:p>
          <a:p>
            <a:r>
              <a:rPr lang="en-US" dirty="0"/>
              <a:t>						</a:t>
            </a:r>
          </a:p>
          <a:p>
            <a:r>
              <a:rPr lang="en-US" dirty="0"/>
              <a:t>						</a:t>
            </a:r>
          </a:p>
          <a:p>
            <a:r>
              <a:rPr lang="en-US" dirty="0"/>
              <a:t>							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B88BE-407B-6E4C-87EB-2805F06E38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Development of an experiment to explore training behavior in superconducting magnets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06109-2E9E-F948-9DC2-4C8C941A6D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3EB1FE-6EA5-4454-A14D-1FECADCE8A26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3751F7-B2CF-BC4C-986B-49530C7D1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Wednesday, March 27th, 2019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9DC0DF-37ED-4743-A1A9-ECD32280267B}"/>
              </a:ext>
            </a:extLst>
          </p:cNvPr>
          <p:cNvSpPr/>
          <p:nvPr/>
        </p:nvSpPr>
        <p:spPr>
          <a:xfrm>
            <a:off x="532396" y="1285030"/>
            <a:ext cx="61173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</a:rPr>
              <a:t>Standard </a:t>
            </a:r>
            <a:r>
              <a:rPr lang="en-US" dirty="0" smtClean="0">
                <a:solidFill>
                  <a:srgbClr val="002060"/>
                </a:solidFill>
              </a:rPr>
              <a:t>“Medium </a:t>
            </a:r>
            <a:r>
              <a:rPr lang="en-US" i="1" dirty="0" smtClean="0">
                <a:solidFill>
                  <a:srgbClr val="002060"/>
                </a:solidFill>
              </a:rPr>
              <a:t>J</a:t>
            </a:r>
            <a:r>
              <a:rPr lang="en-US" i="1" baseline="-25000" dirty="0" smtClean="0">
                <a:solidFill>
                  <a:srgbClr val="002060"/>
                </a:solidFill>
              </a:rPr>
              <a:t>c</a:t>
            </a:r>
            <a:r>
              <a:rPr lang="en-US" dirty="0" smtClean="0">
                <a:solidFill>
                  <a:srgbClr val="002060"/>
                </a:solidFill>
              </a:rPr>
              <a:t>” </a:t>
            </a:r>
            <a:r>
              <a:rPr lang="en-US" dirty="0">
                <a:solidFill>
                  <a:srgbClr val="002060"/>
                </a:solidFill>
              </a:rPr>
              <a:t>RRP heat </a:t>
            </a:r>
            <a:r>
              <a:rPr lang="en-US" dirty="0" smtClean="0">
                <a:solidFill>
                  <a:srgbClr val="002060"/>
                </a:solidFill>
              </a:rPr>
              <a:t>treatment.</a:t>
            </a:r>
            <a:endParaRPr lang="en-US" dirty="0">
              <a:solidFill>
                <a:srgbClr val="002060"/>
              </a:solidFill>
              <a:latin typeface="-webkit-standard"/>
            </a:endParaRP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21545" r="5898" b="21635"/>
          <a:stretch/>
        </p:blipFill>
        <p:spPr>
          <a:xfrm>
            <a:off x="7092948" y="1023144"/>
            <a:ext cx="4787901" cy="17081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5120" y="4636171"/>
            <a:ext cx="7377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" dirty="0">
                <a:solidFill>
                  <a:srgbClr val="002060"/>
                </a:solidFill>
              </a:rPr>
              <a:t>Recipe: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" dirty="0">
                <a:solidFill>
                  <a:srgbClr val="002060"/>
                </a:solidFill>
              </a:rPr>
              <a:t>210</a:t>
            </a:r>
            <a:r>
              <a:rPr lang="pt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en-US" dirty="0">
                <a:solidFill>
                  <a:srgbClr val="002060"/>
                </a:solidFill>
              </a:rPr>
              <a:t>C</a:t>
            </a:r>
            <a:r>
              <a:rPr lang="pt" dirty="0">
                <a:solidFill>
                  <a:srgbClr val="002060"/>
                </a:solidFill>
              </a:rPr>
              <a:t>/48h + 400</a:t>
            </a:r>
            <a:r>
              <a:rPr lang="pt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pt" dirty="0">
                <a:solidFill>
                  <a:srgbClr val="002060"/>
                </a:solidFill>
              </a:rPr>
              <a:t>C/48h </a:t>
            </a:r>
            <a:r>
              <a:rPr lang="pt" smtClean="0">
                <a:solidFill>
                  <a:srgbClr val="002060"/>
                </a:solidFill>
              </a:rPr>
              <a:t>+ 570</a:t>
            </a:r>
            <a:r>
              <a:rPr lang="pt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°</a:t>
            </a:r>
            <a:r>
              <a:rPr lang="pt" smtClean="0">
                <a:solidFill>
                  <a:srgbClr val="002060"/>
                </a:solidFill>
              </a:rPr>
              <a:t>C/24h </a:t>
            </a:r>
            <a:r>
              <a:rPr lang="pt" dirty="0" smtClean="0">
                <a:solidFill>
                  <a:srgbClr val="002060"/>
                </a:solidFill>
              </a:rPr>
              <a:t>+ 660</a:t>
            </a:r>
            <a:r>
              <a:rPr lang="pt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pt" dirty="0" smtClean="0">
                <a:solidFill>
                  <a:srgbClr val="002060"/>
                </a:solidFill>
              </a:rPr>
              <a:t>C/50h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pt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" dirty="0" smtClean="0">
                <a:solidFill>
                  <a:srgbClr val="002060"/>
                </a:solidFill>
              </a:rPr>
              <a:t>Starting date: Friday 8</a:t>
            </a:r>
            <a:r>
              <a:rPr lang="pt" baseline="30000" dirty="0" smtClean="0">
                <a:solidFill>
                  <a:srgbClr val="002060"/>
                </a:solidFill>
              </a:rPr>
              <a:t>th</a:t>
            </a:r>
            <a:r>
              <a:rPr lang="pt" dirty="0" smtClean="0">
                <a:solidFill>
                  <a:srgbClr val="002060"/>
                </a:solidFill>
              </a:rPr>
              <a:t>, 2019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9DC0DF-37ED-4743-A1A9-ECD32280267B}"/>
              </a:ext>
            </a:extLst>
          </p:cNvPr>
          <p:cNvSpPr/>
          <p:nvPr/>
        </p:nvSpPr>
        <p:spPr>
          <a:xfrm>
            <a:off x="7196654" y="3222580"/>
            <a:ext cx="40877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Wrapped with a fiberglass sheet.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Inside tube furnace with flowing argon.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7" y="1991451"/>
            <a:ext cx="5754642" cy="28062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89468" y="3186658"/>
            <a:ext cx="67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" sz="1400" b="1" dirty="0">
                <a:solidFill>
                  <a:srgbClr val="002060"/>
                </a:solidFill>
              </a:rPr>
              <a:t>210</a:t>
            </a:r>
            <a:r>
              <a:rPr lang="pt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en-US" sz="1400" b="1" dirty="0">
                <a:solidFill>
                  <a:srgbClr val="002060"/>
                </a:solidFill>
              </a:rPr>
              <a:t>C</a:t>
            </a:r>
            <a:endParaRPr lang="en-US" sz="1400" b="1" dirty="0"/>
          </a:p>
        </p:txBody>
      </p:sp>
      <p:sp>
        <p:nvSpPr>
          <p:cNvPr id="15" name="Rectangle 14"/>
          <p:cNvSpPr/>
          <p:nvPr/>
        </p:nvSpPr>
        <p:spPr>
          <a:xfrm>
            <a:off x="2595308" y="2668867"/>
            <a:ext cx="67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" sz="1400" b="1" dirty="0" smtClean="0">
                <a:solidFill>
                  <a:srgbClr val="002060"/>
                </a:solidFill>
              </a:rPr>
              <a:t>400</a:t>
            </a:r>
            <a:r>
              <a:rPr lang="pt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en-US" sz="1400" b="1" dirty="0">
                <a:solidFill>
                  <a:srgbClr val="002060"/>
                </a:solidFill>
              </a:rPr>
              <a:t>C</a:t>
            </a:r>
            <a:endParaRPr lang="en-US" sz="1400" b="1" dirty="0"/>
          </a:p>
        </p:txBody>
      </p:sp>
      <p:sp>
        <p:nvSpPr>
          <p:cNvPr id="16" name="Rectangle 15"/>
          <p:cNvSpPr/>
          <p:nvPr/>
        </p:nvSpPr>
        <p:spPr>
          <a:xfrm>
            <a:off x="3263844" y="2248747"/>
            <a:ext cx="67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" sz="1400" b="1" dirty="0" smtClean="0">
                <a:solidFill>
                  <a:srgbClr val="002060"/>
                </a:solidFill>
              </a:rPr>
              <a:t>570</a:t>
            </a:r>
            <a:r>
              <a:rPr lang="pt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en-US" sz="1400" b="1" dirty="0">
                <a:solidFill>
                  <a:srgbClr val="002060"/>
                </a:solidFill>
              </a:rPr>
              <a:t>C</a:t>
            </a:r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4114092" y="1991451"/>
            <a:ext cx="67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" sz="1400" b="1" dirty="0" smtClean="0">
                <a:solidFill>
                  <a:srgbClr val="002060"/>
                </a:solidFill>
              </a:rPr>
              <a:t>665</a:t>
            </a:r>
            <a:r>
              <a:rPr lang="pt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r>
              <a:rPr lang="en-US" sz="1400" b="1" dirty="0">
                <a:solidFill>
                  <a:srgbClr val="002060"/>
                </a:solidFill>
              </a:rPr>
              <a:t>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724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L_Template_032411">
  <a:themeElements>
    <a:clrScheme name="Charlie'sColors">
      <a:dk1>
        <a:sysClr val="windowText" lastClr="000000"/>
      </a:dk1>
      <a:lt1>
        <a:sysClr val="window" lastClr="FFFFFF"/>
      </a:lt1>
      <a:dk2>
        <a:srgbClr val="800080"/>
      </a:dk2>
      <a:lt2>
        <a:srgbClr val="EEECE1"/>
      </a:lt2>
      <a:accent1>
        <a:srgbClr val="0000FF"/>
      </a:accent1>
      <a:accent2>
        <a:srgbClr val="FF0000"/>
      </a:accent2>
      <a:accent3>
        <a:srgbClr val="008000"/>
      </a:accent3>
      <a:accent4>
        <a:srgbClr val="FFFF00"/>
      </a:accent4>
      <a:accent5>
        <a:srgbClr val="CC0066"/>
      </a:accent5>
      <a:accent6>
        <a:srgbClr val="CC6600"/>
      </a:accent6>
      <a:hlink>
        <a:srgbClr val="0000FF"/>
      </a:hlink>
      <a:folHlink>
        <a:srgbClr val="3F3F3F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xtractedStand_RRR_Rig.pptx" id="{E34909DF-F61F-46C4-A9C9-9DC0D0C4D627}" vid="{10670B45-268F-4B6F-B0EB-0ABDD8F64FF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4441</TotalTime>
  <Words>835</Words>
  <Application>Microsoft Office PowerPoint</Application>
  <PresentationFormat>Widescreen</PresentationFormat>
  <Paragraphs>248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ＭＳ Ｐゴシック</vt:lpstr>
      <vt:lpstr>Arial</vt:lpstr>
      <vt:lpstr>Arial </vt:lpstr>
      <vt:lpstr>Arial (Body)</vt:lpstr>
      <vt:lpstr>Arial Black</vt:lpstr>
      <vt:lpstr>Calibri</vt:lpstr>
      <vt:lpstr>Cambria</vt:lpstr>
      <vt:lpstr>Cambria Math</vt:lpstr>
      <vt:lpstr>Helvetica Neue</vt:lpstr>
      <vt:lpstr>Lucida Grande</vt:lpstr>
      <vt:lpstr>Times New Roman</vt:lpstr>
      <vt:lpstr>-webkit-standard</vt:lpstr>
      <vt:lpstr>LBNL_Template_032411</vt:lpstr>
      <vt:lpstr>Can we detect signs of training in solenoids? If so, what can we learn from them?            Part one: Solenoid fabrication</vt:lpstr>
      <vt:lpstr>First Prototype</vt:lpstr>
      <vt:lpstr>Wire properties and stress calculations</vt:lpstr>
      <vt:lpstr>Stress calculations at 9 T </vt:lpstr>
      <vt:lpstr>Winding (1 of 4)</vt:lpstr>
      <vt:lpstr>Winding (2 of 4)                                </vt:lpstr>
      <vt:lpstr>Winding (3 of 4)                                </vt:lpstr>
      <vt:lpstr>Winding (4 of 4)                                </vt:lpstr>
      <vt:lpstr>Heat treatment (1 of 2)</vt:lpstr>
      <vt:lpstr>After heat treatment (2 of 2)</vt:lpstr>
      <vt:lpstr>Current status and future plans</vt:lpstr>
      <vt:lpstr>Improvements for next prototype</vt:lpstr>
      <vt:lpstr>Names?</vt:lpstr>
    </vt:vector>
  </TitlesOfParts>
  <Company>Lawrence Berkeley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Sanabria, Charlie</dc:creator>
  <cp:lastModifiedBy>Jimenez Vinolo, Sofia</cp:lastModifiedBy>
  <cp:revision>212</cp:revision>
  <cp:lastPrinted>2018-04-25T19:51:58Z</cp:lastPrinted>
  <dcterms:created xsi:type="dcterms:W3CDTF">2017-12-20T18:47:35Z</dcterms:created>
  <dcterms:modified xsi:type="dcterms:W3CDTF">2019-03-27T17:55:18Z</dcterms:modified>
</cp:coreProperties>
</file>