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 id="2147483651" r:id="rId2"/>
  </p:sldMasterIdLst>
  <p:notesMasterIdLst>
    <p:notesMasterId r:id="rId57"/>
  </p:notesMasterIdLst>
  <p:handoutMasterIdLst>
    <p:handoutMasterId r:id="rId58"/>
  </p:handoutMasterIdLst>
  <p:sldIdLst>
    <p:sldId id="354" r:id="rId3"/>
    <p:sldId id="317" r:id="rId4"/>
    <p:sldId id="318" r:id="rId5"/>
    <p:sldId id="357" r:id="rId6"/>
    <p:sldId id="267" r:id="rId7"/>
    <p:sldId id="258" r:id="rId8"/>
    <p:sldId id="321" r:id="rId9"/>
    <p:sldId id="284" r:id="rId10"/>
    <p:sldId id="330" r:id="rId11"/>
    <p:sldId id="262" r:id="rId12"/>
    <p:sldId id="319" r:id="rId13"/>
    <p:sldId id="320" r:id="rId14"/>
    <p:sldId id="263" r:id="rId15"/>
    <p:sldId id="285" r:id="rId16"/>
    <p:sldId id="356" r:id="rId17"/>
    <p:sldId id="311" r:id="rId18"/>
    <p:sldId id="331" r:id="rId19"/>
    <p:sldId id="359" r:id="rId20"/>
    <p:sldId id="360" r:id="rId21"/>
    <p:sldId id="364" r:id="rId22"/>
    <p:sldId id="366" r:id="rId23"/>
    <p:sldId id="375" r:id="rId24"/>
    <p:sldId id="365" r:id="rId25"/>
    <p:sldId id="361" r:id="rId26"/>
    <p:sldId id="363" r:id="rId27"/>
    <p:sldId id="340" r:id="rId28"/>
    <p:sldId id="371" r:id="rId29"/>
    <p:sldId id="372" r:id="rId30"/>
    <p:sldId id="373" r:id="rId31"/>
    <p:sldId id="370" r:id="rId32"/>
    <p:sldId id="275" r:id="rId33"/>
    <p:sldId id="276" r:id="rId34"/>
    <p:sldId id="341" r:id="rId35"/>
    <p:sldId id="343" r:id="rId36"/>
    <p:sldId id="344" r:id="rId37"/>
    <p:sldId id="345" r:id="rId38"/>
    <p:sldId id="342" r:id="rId39"/>
    <p:sldId id="374" r:id="rId40"/>
    <p:sldId id="346" r:id="rId41"/>
    <p:sldId id="347" r:id="rId42"/>
    <p:sldId id="348" r:id="rId43"/>
    <p:sldId id="315" r:id="rId44"/>
    <p:sldId id="316" r:id="rId45"/>
    <p:sldId id="332" r:id="rId46"/>
    <p:sldId id="333" r:id="rId47"/>
    <p:sldId id="334" r:id="rId48"/>
    <p:sldId id="335" r:id="rId49"/>
    <p:sldId id="336" r:id="rId50"/>
    <p:sldId id="337" r:id="rId51"/>
    <p:sldId id="338" r:id="rId52"/>
    <p:sldId id="339" r:id="rId53"/>
    <p:sldId id="367" r:id="rId54"/>
    <p:sldId id="368" r:id="rId55"/>
    <p:sldId id="369" r:id="rId56"/>
  </p:sldIdLst>
  <p:sldSz cx="9144000" cy="6858000" type="screen4x3"/>
  <p:notesSz cx="6781800" cy="9918700"/>
  <p:defaultTextStyle>
    <a:defPPr>
      <a:defRPr lang="en-US"/>
    </a:defPPr>
    <a:lvl1pPr algn="l" rtl="0" eaLnBrk="0" fontAlgn="base" hangingPunct="0">
      <a:spcBef>
        <a:spcPct val="0"/>
      </a:spcBef>
      <a:spcAft>
        <a:spcPct val="0"/>
      </a:spcAft>
      <a:defRPr sz="2400" kern="1200">
        <a:solidFill>
          <a:schemeClr val="tx1"/>
        </a:solidFill>
        <a:latin typeface="Book Antiqua" pitchFamily="18"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Book Antiqua" pitchFamily="18"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Book Antiqua" pitchFamily="18"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Book Antiqua" pitchFamily="18"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Book Antiqua" pitchFamily="18" charset="0"/>
        <a:ea typeface="ＭＳ Ｐゴシック" pitchFamily="34" charset="-128"/>
        <a:cs typeface="+mn-cs"/>
      </a:defRPr>
    </a:lvl5pPr>
    <a:lvl6pPr marL="2286000" algn="l" defTabSz="914400" rtl="0" eaLnBrk="1" latinLnBrk="0" hangingPunct="1">
      <a:defRPr sz="2400" kern="1200">
        <a:solidFill>
          <a:schemeClr val="tx1"/>
        </a:solidFill>
        <a:latin typeface="Book Antiqua" pitchFamily="18" charset="0"/>
        <a:ea typeface="ＭＳ Ｐゴシック" pitchFamily="34" charset="-128"/>
        <a:cs typeface="+mn-cs"/>
      </a:defRPr>
    </a:lvl6pPr>
    <a:lvl7pPr marL="2743200" algn="l" defTabSz="914400" rtl="0" eaLnBrk="1" latinLnBrk="0" hangingPunct="1">
      <a:defRPr sz="2400" kern="1200">
        <a:solidFill>
          <a:schemeClr val="tx1"/>
        </a:solidFill>
        <a:latin typeface="Book Antiqua" pitchFamily="18" charset="0"/>
        <a:ea typeface="ＭＳ Ｐゴシック" pitchFamily="34" charset="-128"/>
        <a:cs typeface="+mn-cs"/>
      </a:defRPr>
    </a:lvl7pPr>
    <a:lvl8pPr marL="3200400" algn="l" defTabSz="914400" rtl="0" eaLnBrk="1" latinLnBrk="0" hangingPunct="1">
      <a:defRPr sz="2400" kern="1200">
        <a:solidFill>
          <a:schemeClr val="tx1"/>
        </a:solidFill>
        <a:latin typeface="Book Antiqua" pitchFamily="18" charset="0"/>
        <a:ea typeface="ＭＳ Ｐゴシック" pitchFamily="34" charset="-128"/>
        <a:cs typeface="+mn-cs"/>
      </a:defRPr>
    </a:lvl8pPr>
    <a:lvl9pPr marL="3657600" algn="l" defTabSz="914400" rtl="0" eaLnBrk="1" latinLnBrk="0" hangingPunct="1">
      <a:defRPr sz="2400" kern="1200">
        <a:solidFill>
          <a:schemeClr val="tx1"/>
        </a:solidFill>
        <a:latin typeface="Book Antiqua"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A3D8B"/>
    <a:srgbClr val="CC0000"/>
    <a:srgbClr val="FF3300"/>
    <a:srgbClr val="009900"/>
    <a:srgbClr val="1F3361"/>
    <a:srgbClr val="1C2A64"/>
    <a:srgbClr val="23415D"/>
    <a:srgbClr val="CC33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1" autoAdjust="0"/>
    <p:restoredTop sz="79831" autoAdjust="0"/>
  </p:normalViewPr>
  <p:slideViewPr>
    <p:cSldViewPr snapToGrid="0">
      <p:cViewPr varScale="1">
        <p:scale>
          <a:sx n="92" d="100"/>
          <a:sy n="92" d="100"/>
        </p:scale>
        <p:origin x="-984" y="-120"/>
      </p:cViewPr>
      <p:guideLst>
        <p:guide orient="horz" pos="3888"/>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75" d="100"/>
        <a:sy n="75" d="100"/>
      </p:scale>
      <p:origin x="0" y="0"/>
    </p:cViewPr>
  </p:sorterViewPr>
  <p:notesViewPr>
    <p:cSldViewPr snapToGrid="0">
      <p:cViewPr varScale="1">
        <p:scale>
          <a:sx n="53" d="100"/>
          <a:sy n="53" d="100"/>
        </p:scale>
        <p:origin x="-1890" y="-84"/>
      </p:cViewPr>
      <p:guideLst>
        <p:guide orient="horz" pos="3124"/>
        <p:guide pos="21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 Id="rId2" Type="http://schemas.openxmlformats.org/officeDocument/2006/relationships/image" Target="../media/image12.wmf"/><Relationship Id="rId3"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5.emf"/><Relationship Id="rId2" Type="http://schemas.openxmlformats.org/officeDocument/2006/relationships/image" Target="../media/image6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0.emf"/><Relationship Id="rId2" Type="http://schemas.openxmlformats.org/officeDocument/2006/relationships/image" Target="../media/image71.emf"/><Relationship Id="rId3" Type="http://schemas.openxmlformats.org/officeDocument/2006/relationships/image" Target="../media/image7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3.wmf"/><Relationship Id="rId2" Type="http://schemas.openxmlformats.org/officeDocument/2006/relationships/image" Target="../media/image7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1.wmf"/><Relationship Id="rId2" Type="http://schemas.openxmlformats.org/officeDocument/2006/relationships/image" Target="../media/image7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6.emf"/><Relationship Id="rId2" Type="http://schemas.openxmlformats.org/officeDocument/2006/relationships/image" Target="../media/image7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3.wmf"/><Relationship Id="rId2" Type="http://schemas.openxmlformats.org/officeDocument/2006/relationships/image" Target="../media/image84.wmf"/><Relationship Id="rId3" Type="http://schemas.openxmlformats.org/officeDocument/2006/relationships/image" Target="../media/image8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 Id="rId2" Type="http://schemas.openxmlformats.org/officeDocument/2006/relationships/image" Target="../media/image12.wmf"/><Relationship Id="rId3"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8.emf"/><Relationship Id="rId2" Type="http://schemas.openxmlformats.org/officeDocument/2006/relationships/image" Target="../media/image77.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32.wmf"/><Relationship Id="rId1" Type="http://schemas.openxmlformats.org/officeDocument/2006/relationships/image" Target="../media/image87.emf"/><Relationship Id="rId2" Type="http://schemas.openxmlformats.org/officeDocument/2006/relationships/image" Target="../media/image2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9.wmf"/><Relationship Id="rId2" Type="http://schemas.openxmlformats.org/officeDocument/2006/relationships/image" Target="../media/image90.wmf"/><Relationship Id="rId3" Type="http://schemas.openxmlformats.org/officeDocument/2006/relationships/image" Target="../media/image9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3.wmf"/><Relationship Id="rId2" Type="http://schemas.openxmlformats.org/officeDocument/2006/relationships/image" Target="../media/image94.wmf"/><Relationship Id="rId3" Type="http://schemas.openxmlformats.org/officeDocument/2006/relationships/image" Target="../media/image95.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99.wmf"/><Relationship Id="rId4" Type="http://schemas.openxmlformats.org/officeDocument/2006/relationships/image" Target="../media/image100.wmf"/><Relationship Id="rId1" Type="http://schemas.openxmlformats.org/officeDocument/2006/relationships/image" Target="../media/image97.wmf"/><Relationship Id="rId2" Type="http://schemas.openxmlformats.org/officeDocument/2006/relationships/image" Target="../media/image9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5" Type="http://schemas.openxmlformats.org/officeDocument/2006/relationships/image" Target="../media/image20.wmf"/><Relationship Id="rId6" Type="http://schemas.openxmlformats.org/officeDocument/2006/relationships/image" Target="../media/image21.wmf"/><Relationship Id="rId7" Type="http://schemas.openxmlformats.org/officeDocument/2006/relationships/image" Target="../media/image22.wmf"/><Relationship Id="rId8" Type="http://schemas.openxmlformats.org/officeDocument/2006/relationships/image" Target="../media/image23.wmf"/><Relationship Id="rId9" Type="http://schemas.openxmlformats.org/officeDocument/2006/relationships/image" Target="../media/image24.emf"/><Relationship Id="rId10" Type="http://schemas.openxmlformats.org/officeDocument/2006/relationships/image" Target="../media/image25.wmf"/><Relationship Id="rId1" Type="http://schemas.openxmlformats.org/officeDocument/2006/relationships/image" Target="../media/image16.wmf"/><Relationship Id="rId2" Type="http://schemas.openxmlformats.org/officeDocument/2006/relationships/image" Target="../media/image17.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1.wmf"/><Relationship Id="rId2" Type="http://schemas.openxmlformats.org/officeDocument/2006/relationships/image" Target="../media/image10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09.wmf"/><Relationship Id="rId4" Type="http://schemas.openxmlformats.org/officeDocument/2006/relationships/image" Target="../media/image110.wmf"/><Relationship Id="rId1" Type="http://schemas.openxmlformats.org/officeDocument/2006/relationships/image" Target="../media/image58.wmf"/><Relationship Id="rId2" Type="http://schemas.openxmlformats.org/officeDocument/2006/relationships/image" Target="../media/image108.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 Id="rId2" Type="http://schemas.openxmlformats.org/officeDocument/2006/relationships/image" Target="../media/image29.wmf"/><Relationship Id="rId3"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4" Type="http://schemas.openxmlformats.org/officeDocument/2006/relationships/image" Target="../media/image33.wmf"/><Relationship Id="rId1" Type="http://schemas.openxmlformats.org/officeDocument/2006/relationships/image" Target="../media/image19.wmf"/><Relationship Id="rId2"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wmf"/><Relationship Id="rId4" Type="http://schemas.openxmlformats.org/officeDocument/2006/relationships/image" Target="../media/image38.wmf"/><Relationship Id="rId5" Type="http://schemas.openxmlformats.org/officeDocument/2006/relationships/image" Target="../media/image39.wmf"/><Relationship Id="rId6" Type="http://schemas.openxmlformats.org/officeDocument/2006/relationships/image" Target="../media/image40.wmf"/><Relationship Id="rId7" Type="http://schemas.openxmlformats.org/officeDocument/2006/relationships/image" Target="../media/image41.wmf"/><Relationship Id="rId8" Type="http://schemas.openxmlformats.org/officeDocument/2006/relationships/image" Target="../media/image42.wmf"/><Relationship Id="rId9" Type="http://schemas.openxmlformats.org/officeDocument/2006/relationships/image" Target="../media/image32.wmf"/><Relationship Id="rId1" Type="http://schemas.openxmlformats.org/officeDocument/2006/relationships/image" Target="../media/image35.wmf"/><Relationship Id="rId2"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5" Type="http://schemas.openxmlformats.org/officeDocument/2006/relationships/image" Target="../media/image50.emf"/><Relationship Id="rId1" Type="http://schemas.openxmlformats.org/officeDocument/2006/relationships/image" Target="../media/image46.emf"/><Relationship Id="rId2" Type="http://schemas.openxmlformats.org/officeDocument/2006/relationships/image" Target="../media/image4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1.wmf"/><Relationship Id="rId2"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2546"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lvl1pPr>
              <a:defRPr sz="1200">
                <a:latin typeface="Arial" charset="0"/>
              </a:defRPr>
            </a:lvl1pPr>
          </a:lstStyle>
          <a:p>
            <a:pPr>
              <a:defRPr/>
            </a:pPr>
            <a:endParaRPr lang="en-US"/>
          </a:p>
        </p:txBody>
      </p:sp>
      <p:sp>
        <p:nvSpPr>
          <p:cNvPr id="492547" name="Rectangle 3"/>
          <p:cNvSpPr>
            <a:spLocks noGrp="1" noChangeArrowheads="1"/>
          </p:cNvSpPr>
          <p:nvPr>
            <p:ph type="dt" sz="quarter" idx="1"/>
          </p:nvPr>
        </p:nvSpPr>
        <p:spPr bwMode="auto">
          <a:xfrm>
            <a:off x="3841750" y="0"/>
            <a:ext cx="2938463" cy="495300"/>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lvl1pPr algn="r">
              <a:defRPr sz="1200">
                <a:latin typeface="Arial" charset="0"/>
              </a:defRPr>
            </a:lvl1pPr>
          </a:lstStyle>
          <a:p>
            <a:pPr>
              <a:defRPr/>
            </a:pPr>
            <a:endParaRPr lang="en-US"/>
          </a:p>
        </p:txBody>
      </p:sp>
      <p:sp>
        <p:nvSpPr>
          <p:cNvPr id="492548" name="Rectangle 4"/>
          <p:cNvSpPr>
            <a:spLocks noGrp="1" noChangeArrowheads="1"/>
          </p:cNvSpPr>
          <p:nvPr>
            <p:ph type="ftr" sz="quarter" idx="2"/>
          </p:nvPr>
        </p:nvSpPr>
        <p:spPr bwMode="auto">
          <a:xfrm>
            <a:off x="0" y="9421813"/>
            <a:ext cx="2938463" cy="495300"/>
          </a:xfrm>
          <a:prstGeom prst="rect">
            <a:avLst/>
          </a:prstGeom>
          <a:noFill/>
          <a:ln w="9525">
            <a:noFill/>
            <a:miter lim="800000"/>
            <a:headEnd/>
            <a:tailEnd/>
          </a:ln>
          <a:effectLst/>
        </p:spPr>
        <p:txBody>
          <a:bodyPr vert="horz" wrap="square" lIns="91486" tIns="45743" rIns="91486" bIns="45743" numCol="1" anchor="b" anchorCtr="0" compatLnSpc="1">
            <a:prstTxWarp prst="textNoShape">
              <a:avLst/>
            </a:prstTxWarp>
          </a:bodyPr>
          <a:lstStyle>
            <a:lvl1pPr>
              <a:defRPr sz="1200">
                <a:latin typeface="Arial" charset="0"/>
              </a:defRPr>
            </a:lvl1pPr>
          </a:lstStyle>
          <a:p>
            <a:pPr>
              <a:defRPr/>
            </a:pPr>
            <a:endParaRPr lang="en-US"/>
          </a:p>
        </p:txBody>
      </p:sp>
      <p:sp>
        <p:nvSpPr>
          <p:cNvPr id="492549" name="Rectangle 5"/>
          <p:cNvSpPr>
            <a:spLocks noGrp="1" noChangeArrowheads="1"/>
          </p:cNvSpPr>
          <p:nvPr>
            <p:ph type="sldNum" sz="quarter" idx="3"/>
          </p:nvPr>
        </p:nvSpPr>
        <p:spPr bwMode="auto">
          <a:xfrm>
            <a:off x="3841750" y="9421813"/>
            <a:ext cx="2938463" cy="495300"/>
          </a:xfrm>
          <a:prstGeom prst="rect">
            <a:avLst/>
          </a:prstGeom>
          <a:noFill/>
          <a:ln w="9525">
            <a:noFill/>
            <a:miter lim="800000"/>
            <a:headEnd/>
            <a:tailEnd/>
          </a:ln>
          <a:effectLst/>
        </p:spPr>
        <p:txBody>
          <a:bodyPr vert="horz" wrap="square" lIns="91486" tIns="45743" rIns="91486" bIns="45743" numCol="1" anchor="b" anchorCtr="0" compatLnSpc="1">
            <a:prstTxWarp prst="textNoShape">
              <a:avLst/>
            </a:prstTxWarp>
          </a:bodyPr>
          <a:lstStyle>
            <a:lvl1pPr algn="r">
              <a:defRPr sz="1200">
                <a:latin typeface="Arial" charset="0"/>
              </a:defRPr>
            </a:lvl1pPr>
          </a:lstStyle>
          <a:p>
            <a:pPr>
              <a:defRPr/>
            </a:pPr>
            <a:fld id="{FB703E68-9B3D-4E0D-AB17-1BAE5E51950C}" type="slidenum">
              <a:rPr lang="en-US"/>
              <a:pPr>
                <a:defRPr/>
              </a:pPr>
              <a:t>‹#›</a:t>
            </a:fld>
            <a:endParaRPr lang="en-US"/>
          </a:p>
        </p:txBody>
      </p:sp>
    </p:spTree>
    <p:extLst>
      <p:ext uri="{BB962C8B-B14F-4D97-AF65-F5344CB8AC3E}">
        <p14:creationId xmlns:p14="http://schemas.microsoft.com/office/powerpoint/2010/main" val="2155402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38463" cy="495300"/>
          </a:xfrm>
          <a:prstGeom prst="rect">
            <a:avLst/>
          </a:prstGeom>
          <a:noFill/>
          <a:ln w="9525">
            <a:noFill/>
            <a:miter lim="800000"/>
            <a:headEnd/>
            <a:tailEnd/>
          </a:ln>
        </p:spPr>
        <p:txBody>
          <a:bodyPr vert="horz" wrap="square" lIns="91486" tIns="45743" rIns="91486" bIns="45743" numCol="1" anchor="t" anchorCtr="0" compatLnSpc="1">
            <a:prstTxWarp prst="textNoShape">
              <a:avLst/>
            </a:prstTxWarp>
          </a:bodyPr>
          <a:lstStyle>
            <a:lvl1pPr>
              <a:defRPr sz="1200">
                <a:latin typeface="Arial" charset="0"/>
              </a:defRPr>
            </a:lvl1pPr>
          </a:lstStyle>
          <a:p>
            <a:pPr>
              <a:defRPr/>
            </a:pPr>
            <a:endParaRPr lang="en-US"/>
          </a:p>
        </p:txBody>
      </p:sp>
      <p:sp>
        <p:nvSpPr>
          <p:cNvPr id="23555" name="Rectangle 3"/>
          <p:cNvSpPr>
            <a:spLocks noGrp="1" noChangeArrowheads="1"/>
          </p:cNvSpPr>
          <p:nvPr>
            <p:ph type="dt" idx="1"/>
          </p:nvPr>
        </p:nvSpPr>
        <p:spPr bwMode="auto">
          <a:xfrm>
            <a:off x="3843338" y="0"/>
            <a:ext cx="2938462" cy="495300"/>
          </a:xfrm>
          <a:prstGeom prst="rect">
            <a:avLst/>
          </a:prstGeom>
          <a:noFill/>
          <a:ln w="9525">
            <a:noFill/>
            <a:miter lim="800000"/>
            <a:headEnd/>
            <a:tailEnd/>
          </a:ln>
        </p:spPr>
        <p:txBody>
          <a:bodyPr vert="horz" wrap="square" lIns="91486" tIns="45743" rIns="91486" bIns="45743" numCol="1" anchor="t" anchorCtr="0" compatLnSpc="1">
            <a:prstTxWarp prst="textNoShape">
              <a:avLst/>
            </a:prstTxWarp>
          </a:bodyPr>
          <a:lstStyle>
            <a:lvl1pPr algn="r">
              <a:defRPr sz="120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911225" y="742950"/>
            <a:ext cx="4959350" cy="3719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03288" y="4710113"/>
            <a:ext cx="4975225" cy="4465637"/>
          </a:xfrm>
          <a:prstGeom prst="rect">
            <a:avLst/>
          </a:prstGeom>
          <a:noFill/>
          <a:ln w="9525">
            <a:noFill/>
            <a:miter lim="800000"/>
            <a:headEnd/>
            <a:tailEnd/>
          </a:ln>
        </p:spPr>
        <p:txBody>
          <a:bodyPr vert="horz" wrap="square" lIns="91486" tIns="45743" rIns="91486" bIns="457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9423400"/>
            <a:ext cx="2938463" cy="495300"/>
          </a:xfrm>
          <a:prstGeom prst="rect">
            <a:avLst/>
          </a:prstGeom>
          <a:noFill/>
          <a:ln w="9525">
            <a:noFill/>
            <a:miter lim="800000"/>
            <a:headEnd/>
            <a:tailEnd/>
          </a:ln>
        </p:spPr>
        <p:txBody>
          <a:bodyPr vert="horz" wrap="square" lIns="91486" tIns="45743" rIns="91486" bIns="45743" numCol="1" anchor="b" anchorCtr="0" compatLnSpc="1">
            <a:prstTxWarp prst="textNoShape">
              <a:avLst/>
            </a:prstTxWarp>
          </a:bodyPr>
          <a:lstStyle>
            <a:lvl1pPr>
              <a:defRPr sz="1200">
                <a:latin typeface="Arial" charset="0"/>
              </a:defRPr>
            </a:lvl1pPr>
          </a:lstStyle>
          <a:p>
            <a:pPr>
              <a:defRPr/>
            </a:pPr>
            <a:endParaRPr lang="en-US"/>
          </a:p>
        </p:txBody>
      </p:sp>
      <p:sp>
        <p:nvSpPr>
          <p:cNvPr id="23559" name="Rectangle 7"/>
          <p:cNvSpPr>
            <a:spLocks noGrp="1" noChangeArrowheads="1"/>
          </p:cNvSpPr>
          <p:nvPr>
            <p:ph type="sldNum" sz="quarter" idx="5"/>
          </p:nvPr>
        </p:nvSpPr>
        <p:spPr bwMode="auto">
          <a:xfrm>
            <a:off x="3843338" y="9423400"/>
            <a:ext cx="2938462" cy="495300"/>
          </a:xfrm>
          <a:prstGeom prst="rect">
            <a:avLst/>
          </a:prstGeom>
          <a:noFill/>
          <a:ln w="9525">
            <a:noFill/>
            <a:miter lim="800000"/>
            <a:headEnd/>
            <a:tailEnd/>
          </a:ln>
        </p:spPr>
        <p:txBody>
          <a:bodyPr vert="horz" wrap="square" lIns="91486" tIns="45743" rIns="91486" bIns="45743" numCol="1" anchor="b" anchorCtr="0" compatLnSpc="1">
            <a:prstTxWarp prst="textNoShape">
              <a:avLst/>
            </a:prstTxWarp>
          </a:bodyPr>
          <a:lstStyle>
            <a:lvl1pPr algn="r">
              <a:defRPr sz="1200">
                <a:latin typeface="Arial" charset="0"/>
              </a:defRPr>
            </a:lvl1pPr>
          </a:lstStyle>
          <a:p>
            <a:pPr>
              <a:defRPr/>
            </a:pPr>
            <a:fld id="{6A2B532D-7594-4808-9555-F7BA070D8D3C}" type="slidenum">
              <a:rPr lang="en-US"/>
              <a:pPr>
                <a:defRPr/>
              </a:pPr>
              <a:t>‹#›</a:t>
            </a:fld>
            <a:endParaRPr lang="en-US"/>
          </a:p>
        </p:txBody>
      </p:sp>
    </p:spTree>
    <p:extLst>
      <p:ext uri="{BB962C8B-B14F-4D97-AF65-F5344CB8AC3E}">
        <p14:creationId xmlns:p14="http://schemas.microsoft.com/office/powerpoint/2010/main" val="4181921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pitchFamily="18" charset="0"/>
                <a:ea typeface="ＭＳ Ｐゴシック" pitchFamily="34" charset="-128"/>
              </a:defRPr>
            </a:lvl1pPr>
            <a:lvl2pPr marL="742950" indent="-285750">
              <a:defRPr sz="2400">
                <a:solidFill>
                  <a:schemeClr val="tx1"/>
                </a:solidFill>
                <a:latin typeface="Book Antiqua" pitchFamily="18" charset="0"/>
                <a:ea typeface="ＭＳ Ｐゴシック" pitchFamily="34" charset="-128"/>
              </a:defRPr>
            </a:lvl2pPr>
            <a:lvl3pPr marL="1143000" indent="-228600">
              <a:defRPr sz="2400">
                <a:solidFill>
                  <a:schemeClr val="tx1"/>
                </a:solidFill>
                <a:latin typeface="Book Antiqua" pitchFamily="18" charset="0"/>
                <a:ea typeface="ＭＳ Ｐゴシック" pitchFamily="34" charset="-128"/>
              </a:defRPr>
            </a:lvl3pPr>
            <a:lvl4pPr marL="1600200" indent="-228600">
              <a:defRPr sz="2400">
                <a:solidFill>
                  <a:schemeClr val="tx1"/>
                </a:solidFill>
                <a:latin typeface="Book Antiqua" pitchFamily="18" charset="0"/>
                <a:ea typeface="ＭＳ Ｐゴシック" pitchFamily="34" charset="-128"/>
              </a:defRPr>
            </a:lvl4pPr>
            <a:lvl5pPr marL="2057400" indent="-228600">
              <a:defRPr sz="2400">
                <a:solidFill>
                  <a:schemeClr val="tx1"/>
                </a:solidFill>
                <a:latin typeface="Book Antiqu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9pPr>
          </a:lstStyle>
          <a:p>
            <a:fld id="{3C352B64-7CDB-4BA9-830E-CE2C6B232ED7}" type="slidenum">
              <a:rPr lang="en-US" sz="1200" smtClean="0">
                <a:latin typeface="Arial" charset="0"/>
              </a:rPr>
              <a:pPr/>
              <a:t>1</a:t>
            </a:fld>
            <a:endParaRPr lang="en-US" sz="1200"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H"/>
          </a:p>
        </p:txBody>
      </p:sp>
      <p:sp>
        <p:nvSpPr>
          <p:cNvPr id="4" name="Rectangle 5"/>
          <p:cNvSpPr>
            <a:spLocks noGrp="1" noChangeArrowheads="1"/>
          </p:cNvSpPr>
          <p:nvPr>
            <p:ph type="sldNum" sz="quarter" idx="10"/>
          </p:nvPr>
        </p:nvSpPr>
        <p:spPr>
          <a:ln/>
        </p:spPr>
        <p:txBody>
          <a:bodyPr/>
          <a:lstStyle>
            <a:lvl1pPr>
              <a:defRPr/>
            </a:lvl1pPr>
          </a:lstStyle>
          <a:p>
            <a:pPr>
              <a:defRPr/>
            </a:pPr>
            <a:r>
              <a:rPr lang="en-US"/>
              <a:t> Unit 2 – Magnet specifications in particle accelerators 2.</a:t>
            </a:r>
            <a:fld id="{7E2A935F-FE7E-4B75-8543-29890C611CF2}" type="slidenum">
              <a:rPr lang="en-US"/>
              <a:pPr>
                <a:defRPr/>
              </a:pPr>
              <a:t>‹#›</a:t>
            </a:fld>
            <a:endParaRPr lang="en-US"/>
          </a:p>
        </p:txBody>
      </p:sp>
    </p:spTree>
    <p:extLst>
      <p:ext uri="{BB962C8B-B14F-4D97-AF65-F5344CB8AC3E}">
        <p14:creationId xmlns:p14="http://schemas.microsoft.com/office/powerpoint/2010/main" val="8415092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Unit 1 - </a:t>
            </a:r>
            <a:fld id="{B33ECD1B-57C9-4D9F-90C7-204E6C838126}" type="slidenum">
              <a:rPr lang="en-US" smtClean="0"/>
              <a:pPr>
                <a:defRPr/>
              </a:pPr>
              <a:t>‹#›</a:t>
            </a:fld>
            <a:endParaRPr lang="en-US" dirty="0"/>
          </a:p>
        </p:txBody>
      </p:sp>
    </p:spTree>
    <p:extLst>
      <p:ext uri="{BB962C8B-B14F-4D97-AF65-F5344CB8AC3E}">
        <p14:creationId xmlns:p14="http://schemas.microsoft.com/office/powerpoint/2010/main" val="3821848468"/>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0" y="96838"/>
            <a:ext cx="2168525" cy="63341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266700" y="96838"/>
            <a:ext cx="6356350" cy="633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r>
              <a:rPr lang="en-US" dirty="0" smtClean="0"/>
              <a:t>Unit 1 - </a:t>
            </a:r>
            <a:fld id="{43BEAD8B-B011-4DAB-9388-0735A77F8D3E}" type="slidenum">
              <a:rPr lang="en-US" smtClean="0"/>
              <a:pPr>
                <a:defRPr/>
              </a:pPr>
              <a:t>‹#›</a:t>
            </a:fld>
            <a:endParaRPr lang="en-US" dirty="0"/>
          </a:p>
        </p:txBody>
      </p:sp>
    </p:spTree>
    <p:extLst>
      <p:ext uri="{BB962C8B-B14F-4D97-AF65-F5344CB8AC3E}">
        <p14:creationId xmlns:p14="http://schemas.microsoft.com/office/powerpoint/2010/main" val="41158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C9EA4B-FB6A-4397-BEF9-CCBB4DB542FD}" type="slidenum">
              <a:rPr lang="en-US"/>
              <a:pPr>
                <a:defRPr/>
              </a:pPr>
              <a:t>‹#›</a:t>
            </a:fld>
            <a:endParaRPr lang="en-US"/>
          </a:p>
        </p:txBody>
      </p:sp>
    </p:spTree>
    <p:extLst>
      <p:ext uri="{BB962C8B-B14F-4D97-AF65-F5344CB8AC3E}">
        <p14:creationId xmlns:p14="http://schemas.microsoft.com/office/powerpoint/2010/main" val="2571443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7D9913-B802-486A-BF66-AFCCE9151736}" type="slidenum">
              <a:rPr lang="en-US"/>
              <a:pPr>
                <a:defRPr/>
              </a:pPr>
              <a:t>‹#›</a:t>
            </a:fld>
            <a:endParaRPr lang="en-US"/>
          </a:p>
        </p:txBody>
      </p:sp>
    </p:spTree>
    <p:extLst>
      <p:ext uri="{BB962C8B-B14F-4D97-AF65-F5344CB8AC3E}">
        <p14:creationId xmlns:p14="http://schemas.microsoft.com/office/powerpoint/2010/main" val="36629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B79CA2-D026-420A-B3F4-6E028B814F43}" type="slidenum">
              <a:rPr lang="en-US"/>
              <a:pPr>
                <a:defRPr/>
              </a:pPr>
              <a:t>‹#›</a:t>
            </a:fld>
            <a:endParaRPr lang="en-US"/>
          </a:p>
        </p:txBody>
      </p:sp>
    </p:spTree>
    <p:extLst>
      <p:ext uri="{BB962C8B-B14F-4D97-AF65-F5344CB8AC3E}">
        <p14:creationId xmlns:p14="http://schemas.microsoft.com/office/powerpoint/2010/main" val="3537500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F183B4-5535-4991-9F99-DCB61D2AC442}" type="slidenum">
              <a:rPr lang="en-US"/>
              <a:pPr>
                <a:defRPr/>
              </a:pPr>
              <a:t>‹#›</a:t>
            </a:fld>
            <a:endParaRPr lang="en-US"/>
          </a:p>
        </p:txBody>
      </p:sp>
    </p:spTree>
    <p:extLst>
      <p:ext uri="{BB962C8B-B14F-4D97-AF65-F5344CB8AC3E}">
        <p14:creationId xmlns:p14="http://schemas.microsoft.com/office/powerpoint/2010/main" val="2307696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E2F592-40FF-4A87-8DA1-13C43CF8BEC1}" type="slidenum">
              <a:rPr lang="en-US"/>
              <a:pPr>
                <a:defRPr/>
              </a:pPr>
              <a:t>‹#›</a:t>
            </a:fld>
            <a:endParaRPr lang="en-US"/>
          </a:p>
        </p:txBody>
      </p:sp>
    </p:spTree>
    <p:extLst>
      <p:ext uri="{BB962C8B-B14F-4D97-AF65-F5344CB8AC3E}">
        <p14:creationId xmlns:p14="http://schemas.microsoft.com/office/powerpoint/2010/main" val="4030078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5FE9FC-EDBF-4C23-90C0-459D07E687A4}" type="slidenum">
              <a:rPr lang="en-US"/>
              <a:pPr>
                <a:defRPr/>
              </a:pPr>
              <a:t>‹#›</a:t>
            </a:fld>
            <a:endParaRPr lang="en-US"/>
          </a:p>
        </p:txBody>
      </p:sp>
    </p:spTree>
    <p:extLst>
      <p:ext uri="{BB962C8B-B14F-4D97-AF65-F5344CB8AC3E}">
        <p14:creationId xmlns:p14="http://schemas.microsoft.com/office/powerpoint/2010/main" val="2107320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6C97502-BA8B-4D6D-952C-B13E2FCB17FB}" type="slidenum">
              <a:rPr lang="en-US"/>
              <a:pPr>
                <a:defRPr/>
              </a:pPr>
              <a:t>‹#›</a:t>
            </a:fld>
            <a:endParaRPr lang="en-US"/>
          </a:p>
        </p:txBody>
      </p:sp>
    </p:spTree>
    <p:extLst>
      <p:ext uri="{BB962C8B-B14F-4D97-AF65-F5344CB8AC3E}">
        <p14:creationId xmlns:p14="http://schemas.microsoft.com/office/powerpoint/2010/main" val="2277267924"/>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E06AA2-CBE9-451F-A6FE-6D743D355B66}" type="slidenum">
              <a:rPr lang="en-US"/>
              <a:pPr>
                <a:defRPr/>
              </a:pPr>
              <a:t>‹#›</a:t>
            </a:fld>
            <a:endParaRPr lang="en-US"/>
          </a:p>
        </p:txBody>
      </p:sp>
    </p:spTree>
    <p:extLst>
      <p:ext uri="{BB962C8B-B14F-4D97-AF65-F5344CB8AC3E}">
        <p14:creationId xmlns:p14="http://schemas.microsoft.com/office/powerpoint/2010/main" val="123493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a:defRPr sz="1800"/>
            </a:lvl3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CH" dirty="0"/>
          </a:p>
        </p:txBody>
      </p:sp>
      <p:sp>
        <p:nvSpPr>
          <p:cNvPr id="5" name="Title 4"/>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Unit 1 - </a:t>
            </a:r>
            <a:fld id="{FC133B56-E754-4BFE-B953-4D2FE74A0923}" type="slidenum">
              <a:rPr lang="en-US" smtClean="0"/>
              <a:pPr>
                <a:defRPr/>
              </a:pPr>
              <a:t>‹#›</a:t>
            </a:fld>
            <a:endParaRPr lang="en-US" dirty="0"/>
          </a:p>
        </p:txBody>
      </p:sp>
    </p:spTree>
    <p:extLst>
      <p:ext uri="{BB962C8B-B14F-4D97-AF65-F5344CB8AC3E}">
        <p14:creationId xmlns:p14="http://schemas.microsoft.com/office/powerpoint/2010/main" val="12827243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E2ED23-B985-4B36-9E5F-09E2A8B25BE8}" type="slidenum">
              <a:rPr lang="en-US"/>
              <a:pPr>
                <a:defRPr/>
              </a:pPr>
              <a:t>‹#›</a:t>
            </a:fld>
            <a:endParaRPr lang="en-US"/>
          </a:p>
        </p:txBody>
      </p:sp>
    </p:spTree>
    <p:extLst>
      <p:ext uri="{BB962C8B-B14F-4D97-AF65-F5344CB8AC3E}">
        <p14:creationId xmlns:p14="http://schemas.microsoft.com/office/powerpoint/2010/main" val="46198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FF3F02-35EA-4E8A-9815-70A29528F5E0}" type="slidenum">
              <a:rPr lang="en-US"/>
              <a:pPr>
                <a:defRPr/>
              </a:pPr>
              <a:t>‹#›</a:t>
            </a:fld>
            <a:endParaRPr lang="en-US"/>
          </a:p>
        </p:txBody>
      </p:sp>
    </p:spTree>
    <p:extLst>
      <p:ext uri="{BB962C8B-B14F-4D97-AF65-F5344CB8AC3E}">
        <p14:creationId xmlns:p14="http://schemas.microsoft.com/office/powerpoint/2010/main" val="3855987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8F5A6F-4CDF-465E-896A-65D36DE8C155}" type="slidenum">
              <a:rPr lang="en-US"/>
              <a:pPr>
                <a:defRPr/>
              </a:pPr>
              <a:t>‹#›</a:t>
            </a:fld>
            <a:endParaRPr lang="en-US"/>
          </a:p>
        </p:txBody>
      </p:sp>
    </p:spTree>
    <p:extLst>
      <p:ext uri="{BB962C8B-B14F-4D97-AF65-F5344CB8AC3E}">
        <p14:creationId xmlns:p14="http://schemas.microsoft.com/office/powerpoint/2010/main" val="333979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Unit 1 - </a:t>
            </a:r>
            <a:fld id="{98AED730-7B3C-4776-AA2D-711872C69A89}" type="slidenum">
              <a:rPr lang="en-US" smtClean="0"/>
              <a:pPr>
                <a:defRPr/>
              </a:pPr>
              <a:t>‹#›</a:t>
            </a:fld>
            <a:endParaRPr lang="en-US" dirty="0"/>
          </a:p>
        </p:txBody>
      </p:sp>
    </p:spTree>
    <p:extLst>
      <p:ext uri="{BB962C8B-B14F-4D97-AF65-F5344CB8AC3E}">
        <p14:creationId xmlns:p14="http://schemas.microsoft.com/office/powerpoint/2010/main" val="32467448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266700" y="1190625"/>
            <a:ext cx="4262438" cy="5240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81538" y="1190625"/>
            <a:ext cx="4262437" cy="5240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r>
              <a:rPr lang="en-US" dirty="0" smtClean="0"/>
              <a:t>Unit 1 - </a:t>
            </a:r>
            <a:fld id="{891CCA51-090F-4883-8443-F7B0FE85FCB2}" type="slidenum">
              <a:rPr lang="en-US" smtClean="0"/>
              <a:pPr>
                <a:defRPr/>
              </a:pPr>
              <a:t>‹#›</a:t>
            </a:fld>
            <a:endParaRPr lang="en-US" dirty="0"/>
          </a:p>
        </p:txBody>
      </p:sp>
    </p:spTree>
    <p:extLst>
      <p:ext uri="{BB962C8B-B14F-4D97-AF65-F5344CB8AC3E}">
        <p14:creationId xmlns:p14="http://schemas.microsoft.com/office/powerpoint/2010/main" val="474968569"/>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5"/>
          <p:cNvSpPr>
            <a:spLocks noGrp="1" noChangeArrowheads="1"/>
          </p:cNvSpPr>
          <p:nvPr>
            <p:ph type="sldNum" sz="quarter" idx="10"/>
          </p:nvPr>
        </p:nvSpPr>
        <p:spPr>
          <a:ln/>
        </p:spPr>
        <p:txBody>
          <a:bodyPr/>
          <a:lstStyle>
            <a:lvl1pPr>
              <a:defRPr/>
            </a:lvl1pPr>
          </a:lstStyle>
          <a:p>
            <a:pPr>
              <a:defRPr/>
            </a:pPr>
            <a:r>
              <a:rPr lang="en-US" dirty="0" smtClean="0"/>
              <a:t>Unit 1 - </a:t>
            </a:r>
            <a:fld id="{EEC36FB7-1894-4489-9473-21FAE43449C8}" type="slidenum">
              <a:rPr lang="en-US" smtClean="0"/>
              <a:pPr>
                <a:defRPr/>
              </a:pPr>
              <a:t>‹#›</a:t>
            </a:fld>
            <a:endParaRPr lang="en-US" dirty="0"/>
          </a:p>
        </p:txBody>
      </p:sp>
    </p:spTree>
    <p:extLst>
      <p:ext uri="{BB962C8B-B14F-4D97-AF65-F5344CB8AC3E}">
        <p14:creationId xmlns:p14="http://schemas.microsoft.com/office/powerpoint/2010/main" val="219750448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5"/>
          <p:cNvSpPr>
            <a:spLocks noGrp="1" noChangeArrowheads="1"/>
          </p:cNvSpPr>
          <p:nvPr>
            <p:ph type="sldNum" sz="quarter" idx="10"/>
          </p:nvPr>
        </p:nvSpPr>
        <p:spPr>
          <a:ln/>
        </p:spPr>
        <p:txBody>
          <a:bodyPr/>
          <a:lstStyle>
            <a:lvl1pPr>
              <a:defRPr/>
            </a:lvl1pPr>
          </a:lstStyle>
          <a:p>
            <a:pPr>
              <a:defRPr/>
            </a:pPr>
            <a:r>
              <a:rPr lang="en-US" dirty="0" smtClean="0"/>
              <a:t>Unit 1 - </a:t>
            </a:r>
            <a:fld id="{F6D07457-9BCC-4C11-A880-E7AAE35F332A}" type="slidenum">
              <a:rPr lang="en-US" smtClean="0"/>
              <a:pPr>
                <a:defRPr/>
              </a:pPr>
              <a:t>‹#›</a:t>
            </a:fld>
            <a:endParaRPr lang="en-US" dirty="0"/>
          </a:p>
        </p:txBody>
      </p:sp>
    </p:spTree>
    <p:extLst>
      <p:ext uri="{BB962C8B-B14F-4D97-AF65-F5344CB8AC3E}">
        <p14:creationId xmlns:p14="http://schemas.microsoft.com/office/powerpoint/2010/main" val="216231882"/>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dirty="0" smtClean="0"/>
              <a:t>Unit 1 - </a:t>
            </a:r>
            <a:fld id="{35FA2C35-A66C-485E-ABAA-0A1A88ACF80F}" type="slidenum">
              <a:rPr lang="en-US" smtClean="0"/>
              <a:pPr>
                <a:defRPr/>
              </a:pPr>
              <a:t>‹#›</a:t>
            </a:fld>
            <a:endParaRPr lang="en-US" dirty="0"/>
          </a:p>
        </p:txBody>
      </p:sp>
    </p:spTree>
    <p:extLst>
      <p:ext uri="{BB962C8B-B14F-4D97-AF65-F5344CB8AC3E}">
        <p14:creationId xmlns:p14="http://schemas.microsoft.com/office/powerpoint/2010/main" val="3504876632"/>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Unit 1 - </a:t>
            </a:r>
            <a:fld id="{9F189952-A931-435E-95E4-B21AD634E1B6}" type="slidenum">
              <a:rPr lang="en-US" smtClean="0"/>
              <a:pPr>
                <a:defRPr/>
              </a:pPr>
              <a:t>‹#›</a:t>
            </a:fld>
            <a:endParaRPr lang="en-US" dirty="0"/>
          </a:p>
        </p:txBody>
      </p:sp>
    </p:spTree>
    <p:extLst>
      <p:ext uri="{BB962C8B-B14F-4D97-AF65-F5344CB8AC3E}">
        <p14:creationId xmlns:p14="http://schemas.microsoft.com/office/powerpoint/2010/main" val="2719633752"/>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Unit 1 - </a:t>
            </a:r>
            <a:fld id="{837C34AB-DDE8-4588-91C8-4AEB420ED83D}" type="slidenum">
              <a:rPr lang="en-US" smtClean="0"/>
              <a:pPr>
                <a:defRPr/>
              </a:pPr>
              <a:t>‹#›</a:t>
            </a:fld>
            <a:endParaRPr lang="en-US" dirty="0"/>
          </a:p>
        </p:txBody>
      </p:sp>
    </p:spTree>
    <p:extLst>
      <p:ext uri="{BB962C8B-B14F-4D97-AF65-F5344CB8AC3E}">
        <p14:creationId xmlns:p14="http://schemas.microsoft.com/office/powerpoint/2010/main" val="3179036917"/>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8994" name="Rectangle 2"/>
          <p:cNvSpPr>
            <a:spLocks noChangeArrowheads="1"/>
          </p:cNvSpPr>
          <p:nvPr userDrawn="1"/>
        </p:nvSpPr>
        <p:spPr bwMode="auto">
          <a:xfrm>
            <a:off x="0" y="0"/>
            <a:ext cx="9144000" cy="1060450"/>
          </a:xfrm>
          <a:prstGeom prst="rect">
            <a:avLst/>
          </a:prstGeom>
          <a:solidFill>
            <a:srgbClr val="1A3D8B"/>
          </a:solidFill>
          <a:ln w="9525" algn="ctr">
            <a:noFill/>
            <a:miter lim="800000"/>
            <a:headEnd/>
            <a:tailEnd/>
          </a:ln>
          <a:effectLst/>
        </p:spPr>
        <p:txBody>
          <a:bodyPr anchor="ctr">
            <a:spAutoFit/>
          </a:bodyPr>
          <a:lstStyle/>
          <a:p>
            <a:pPr>
              <a:defRPr/>
            </a:pPr>
            <a:endParaRPr lang="fr-CH"/>
          </a:p>
        </p:txBody>
      </p:sp>
      <p:sp>
        <p:nvSpPr>
          <p:cNvPr id="24579" name="Rectangle 3"/>
          <p:cNvSpPr>
            <a:spLocks noGrp="1" noChangeArrowheads="1"/>
          </p:cNvSpPr>
          <p:nvPr>
            <p:ph type="title"/>
          </p:nvPr>
        </p:nvSpPr>
        <p:spPr bwMode="auto">
          <a:xfrm>
            <a:off x="876300" y="96838"/>
            <a:ext cx="7346699"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4580" name="Rectangle 4"/>
          <p:cNvSpPr>
            <a:spLocks noGrp="1" noChangeArrowheads="1"/>
          </p:cNvSpPr>
          <p:nvPr>
            <p:ph type="body" idx="1"/>
          </p:nvPr>
        </p:nvSpPr>
        <p:spPr bwMode="auto">
          <a:xfrm>
            <a:off x="266700" y="1190625"/>
            <a:ext cx="8677275"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68997" name="Rectangle 5"/>
          <p:cNvSpPr>
            <a:spLocks noGrp="1" noChangeArrowheads="1"/>
          </p:cNvSpPr>
          <p:nvPr>
            <p:ph type="sldNum" sz="quarter" idx="4"/>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smtClean="0"/>
              <a:t> Unit 5 and 6 - </a:t>
            </a:r>
            <a:fld id="{37F824E6-4F65-4FD0-B2AC-7025D55EF6E6}" type="slidenum">
              <a:rPr lang="en-US" smtClean="0"/>
              <a:pPr>
                <a:defRPr/>
              </a:pPr>
              <a:t>‹#›</a:t>
            </a:fld>
            <a:endParaRPr lang="en-US" dirty="0"/>
          </a:p>
        </p:txBody>
      </p:sp>
      <p:sp>
        <p:nvSpPr>
          <p:cNvPr id="469009" name="Rectangle 17"/>
          <p:cNvSpPr>
            <a:spLocks noChangeArrowheads="1"/>
          </p:cNvSpPr>
          <p:nvPr/>
        </p:nvSpPr>
        <p:spPr bwMode="auto">
          <a:xfrm>
            <a:off x="190500" y="6534150"/>
            <a:ext cx="4791075" cy="247650"/>
          </a:xfrm>
          <a:prstGeom prst="rect">
            <a:avLst/>
          </a:prstGeom>
          <a:noFill/>
          <a:ln w="9525">
            <a:noFill/>
            <a:miter lim="800000"/>
            <a:headEnd/>
            <a:tailEnd/>
          </a:ln>
          <a:effectLst/>
        </p:spPr>
        <p:txBody>
          <a:bodyPr/>
          <a:lstStyle/>
          <a:p>
            <a:pPr eaLnBrk="1" hangingPunct="1">
              <a:defRPr/>
            </a:pPr>
            <a:r>
              <a:rPr lang="en-US" sz="1000" dirty="0" smtClean="0">
                <a:solidFill>
                  <a:srgbClr val="3399FF"/>
                </a:solidFill>
              </a:rPr>
              <a:t>E. Todesco, USPAS – </a:t>
            </a:r>
            <a:r>
              <a:rPr lang="en-US" sz="1000" dirty="0" smtClean="0">
                <a:solidFill>
                  <a:srgbClr val="3399FF"/>
                </a:solidFill>
              </a:rPr>
              <a:t>January 2025</a:t>
            </a:r>
            <a:endParaRPr lang="en-US" sz="1000" dirty="0">
              <a:solidFill>
                <a:srgbClr val="3399FF"/>
              </a:solidFill>
            </a:endParaRPr>
          </a:p>
        </p:txBody>
      </p:sp>
      <p:pic>
        <p:nvPicPr>
          <p:cNvPr id="2" name="Picture 1" descr="CERN-logo.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15450"/>
            <a:ext cx="881628" cy="880161"/>
          </a:xfrm>
          <a:prstGeom prst="rect">
            <a:avLst/>
          </a:prstGeom>
        </p:spPr>
      </p:pic>
      <p:pic>
        <p:nvPicPr>
          <p:cNvPr id="3" name="Picture 2" descr="USPAS-logo.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16228" y="6683"/>
            <a:ext cx="1145939" cy="1053026"/>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2600">
          <a:solidFill>
            <a:srgbClr val="FFFFFF"/>
          </a:solidFill>
          <a:latin typeface="+mj-lt"/>
          <a:ea typeface="+mj-ea"/>
          <a:cs typeface="+mj-cs"/>
        </a:defRPr>
      </a:lvl1pPr>
      <a:lvl2pPr algn="ctr" rtl="0" eaLnBrk="0" fontAlgn="base" hangingPunct="0">
        <a:spcBef>
          <a:spcPct val="0"/>
        </a:spcBef>
        <a:spcAft>
          <a:spcPct val="0"/>
        </a:spcAft>
        <a:defRPr sz="2600">
          <a:solidFill>
            <a:srgbClr val="FFFFFF"/>
          </a:solidFill>
          <a:latin typeface="Book Antiqua" pitchFamily="18" charset="0"/>
        </a:defRPr>
      </a:lvl2pPr>
      <a:lvl3pPr algn="ctr" rtl="0" eaLnBrk="0" fontAlgn="base" hangingPunct="0">
        <a:spcBef>
          <a:spcPct val="0"/>
        </a:spcBef>
        <a:spcAft>
          <a:spcPct val="0"/>
        </a:spcAft>
        <a:defRPr sz="2600">
          <a:solidFill>
            <a:srgbClr val="FFFFFF"/>
          </a:solidFill>
          <a:latin typeface="Book Antiqua" pitchFamily="18" charset="0"/>
        </a:defRPr>
      </a:lvl3pPr>
      <a:lvl4pPr algn="ctr" rtl="0" eaLnBrk="0" fontAlgn="base" hangingPunct="0">
        <a:spcBef>
          <a:spcPct val="0"/>
        </a:spcBef>
        <a:spcAft>
          <a:spcPct val="0"/>
        </a:spcAft>
        <a:defRPr sz="2600">
          <a:solidFill>
            <a:srgbClr val="FFFFFF"/>
          </a:solidFill>
          <a:latin typeface="Book Antiqua" pitchFamily="18" charset="0"/>
        </a:defRPr>
      </a:lvl4pPr>
      <a:lvl5pPr algn="ctr" rtl="0" eaLnBrk="0" fontAlgn="base" hangingPunct="0">
        <a:spcBef>
          <a:spcPct val="0"/>
        </a:spcBef>
        <a:spcAft>
          <a:spcPct val="0"/>
        </a:spcAft>
        <a:defRPr sz="2600">
          <a:solidFill>
            <a:srgbClr val="FFFFFF"/>
          </a:solidFill>
          <a:latin typeface="Book Antiqua" pitchFamily="18" charset="0"/>
        </a:defRPr>
      </a:lvl5pPr>
      <a:lvl6pPr marL="457200" algn="ctr" rtl="0" fontAlgn="base">
        <a:spcBef>
          <a:spcPct val="0"/>
        </a:spcBef>
        <a:spcAft>
          <a:spcPct val="0"/>
        </a:spcAft>
        <a:defRPr sz="2600">
          <a:solidFill>
            <a:srgbClr val="FFFFFF"/>
          </a:solidFill>
          <a:latin typeface="Book Antiqua" pitchFamily="18" charset="0"/>
        </a:defRPr>
      </a:lvl6pPr>
      <a:lvl7pPr marL="914400" algn="ctr" rtl="0" fontAlgn="base">
        <a:spcBef>
          <a:spcPct val="0"/>
        </a:spcBef>
        <a:spcAft>
          <a:spcPct val="0"/>
        </a:spcAft>
        <a:defRPr sz="2600">
          <a:solidFill>
            <a:srgbClr val="FFFFFF"/>
          </a:solidFill>
          <a:latin typeface="Book Antiqua" pitchFamily="18" charset="0"/>
        </a:defRPr>
      </a:lvl7pPr>
      <a:lvl8pPr marL="1371600" algn="ctr" rtl="0" fontAlgn="base">
        <a:spcBef>
          <a:spcPct val="0"/>
        </a:spcBef>
        <a:spcAft>
          <a:spcPct val="0"/>
        </a:spcAft>
        <a:defRPr sz="2600">
          <a:solidFill>
            <a:srgbClr val="FFFFFF"/>
          </a:solidFill>
          <a:latin typeface="Book Antiqua" pitchFamily="18" charset="0"/>
        </a:defRPr>
      </a:lvl8pPr>
      <a:lvl9pPr marL="1828800" algn="ctr" rtl="0" fontAlgn="base">
        <a:spcBef>
          <a:spcPct val="0"/>
        </a:spcBef>
        <a:spcAft>
          <a:spcPct val="0"/>
        </a:spcAft>
        <a:defRPr sz="2600">
          <a:solidFill>
            <a:srgbClr val="FFFFFF"/>
          </a:solidFill>
          <a:latin typeface="Book Antiqua" pitchFamily="18" charset="0"/>
        </a:defRPr>
      </a:lvl9pPr>
    </p:titleStyle>
    <p:bodyStyle>
      <a:lvl1pPr marL="342900" indent="-342900" algn="l" rtl="0" eaLnBrk="0" fontAlgn="base" hangingPunct="0">
        <a:spcBef>
          <a:spcPct val="20000"/>
        </a:spcBef>
        <a:spcAft>
          <a:spcPct val="0"/>
        </a:spcAft>
        <a:buSzPct val="65000"/>
        <a:buBlip>
          <a:blip r:embed="rId15"/>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65000"/>
        <a:buBlip>
          <a:blip r:embed="rId16"/>
        </a:buBlip>
        <a:defRPr sz="2000">
          <a:solidFill>
            <a:schemeClr val="tx1"/>
          </a:solidFill>
          <a:latin typeface="+mn-lt"/>
        </a:defRPr>
      </a:lvl2pPr>
      <a:lvl3pPr marL="1143000" indent="-228600" algn="l" rtl="0" eaLnBrk="0" fontAlgn="base" hangingPunct="0">
        <a:spcBef>
          <a:spcPct val="20000"/>
        </a:spcBef>
        <a:spcAft>
          <a:spcPct val="0"/>
        </a:spcAft>
        <a:buSzPct val="65000"/>
        <a:buBlip>
          <a:blip r:embed="rId17"/>
        </a:buBlip>
        <a:defRPr sz="2400">
          <a:solidFill>
            <a:schemeClr val="tx1"/>
          </a:solidFill>
          <a:latin typeface="+mn-lt"/>
        </a:defRPr>
      </a:lvl3pPr>
      <a:lvl4pPr marL="1600200" indent="-228600" algn="l" rtl="0" eaLnBrk="0" fontAlgn="base" hangingPunct="0">
        <a:spcBef>
          <a:spcPct val="20000"/>
        </a:spcBef>
        <a:spcAft>
          <a:spcPct val="0"/>
        </a:spcAft>
        <a:buSzPct val="65000"/>
        <a:buBlip>
          <a:blip r:embed="rId18"/>
        </a:buBlip>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23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1223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1223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06D50C70-2C26-4E72-B99E-171AC0FE31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10.bin"/><Relationship Id="rId20" Type="http://schemas.openxmlformats.org/officeDocument/2006/relationships/image" Target="../media/image23.wmf"/><Relationship Id="rId21" Type="http://schemas.openxmlformats.org/officeDocument/2006/relationships/oleObject" Target="../embeddings/oleObject16.bin"/><Relationship Id="rId22" Type="http://schemas.openxmlformats.org/officeDocument/2006/relationships/image" Target="../media/image24.emf"/><Relationship Id="rId23" Type="http://schemas.openxmlformats.org/officeDocument/2006/relationships/oleObject" Target="../embeddings/oleObject17.bin"/><Relationship Id="rId24" Type="http://schemas.openxmlformats.org/officeDocument/2006/relationships/image" Target="../media/image25.wmf"/><Relationship Id="rId10" Type="http://schemas.openxmlformats.org/officeDocument/2006/relationships/image" Target="../media/image18.wmf"/><Relationship Id="rId11" Type="http://schemas.openxmlformats.org/officeDocument/2006/relationships/oleObject" Target="../embeddings/oleObject11.bin"/><Relationship Id="rId12" Type="http://schemas.openxmlformats.org/officeDocument/2006/relationships/image" Target="../media/image19.wmf"/><Relationship Id="rId13" Type="http://schemas.openxmlformats.org/officeDocument/2006/relationships/oleObject" Target="../embeddings/oleObject12.bin"/><Relationship Id="rId14" Type="http://schemas.openxmlformats.org/officeDocument/2006/relationships/image" Target="../media/image20.wmf"/><Relationship Id="rId15" Type="http://schemas.openxmlformats.org/officeDocument/2006/relationships/oleObject" Target="../embeddings/oleObject13.bin"/><Relationship Id="rId16" Type="http://schemas.openxmlformats.org/officeDocument/2006/relationships/image" Target="../media/image21.wmf"/><Relationship Id="rId17" Type="http://schemas.openxmlformats.org/officeDocument/2006/relationships/oleObject" Target="../embeddings/oleObject14.bin"/><Relationship Id="rId18" Type="http://schemas.openxmlformats.org/officeDocument/2006/relationships/image" Target="../media/image22.wmf"/><Relationship Id="rId19" Type="http://schemas.openxmlformats.org/officeDocument/2006/relationships/oleObject" Target="../embeddings/oleObject15.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8.bin"/><Relationship Id="rId4" Type="http://schemas.openxmlformats.org/officeDocument/2006/relationships/image" Target="../media/image16.wmf"/><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oleObject" Target="../embeddings/oleObject9.bin"/><Relationship Id="rId8" Type="http://schemas.openxmlformats.org/officeDocument/2006/relationships/image" Target="../media/image17.wmf"/></Relationships>
</file>

<file path=ppt/slides/_rels/slide11.xml.rels><?xml version="1.0" encoding="UTF-8" standalone="yes"?>
<Relationships xmlns="http://schemas.openxmlformats.org/package/2006/relationships"><Relationship Id="rId11" Type="http://schemas.openxmlformats.org/officeDocument/2006/relationships/image" Target="../media/image28.wmf"/><Relationship Id="rId12" Type="http://schemas.openxmlformats.org/officeDocument/2006/relationships/oleObject" Target="../embeddings/oleObject19.bin"/><Relationship Id="rId13" Type="http://schemas.openxmlformats.org/officeDocument/2006/relationships/image" Target="../media/image29.wmf"/><Relationship Id="rId14" Type="http://schemas.openxmlformats.org/officeDocument/2006/relationships/oleObject" Target="../embeddings/oleObject20.bin"/><Relationship Id="rId15" Type="http://schemas.openxmlformats.org/officeDocument/2006/relationships/image" Target="../media/image30.wmf"/><Relationship Id="rId16" Type="http://schemas.openxmlformats.org/officeDocument/2006/relationships/image" Target="../media/image31.jpeg"/><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hyperlink" Target="http://en.wikipedia.org/wiki/Lincoln_Barnett" TargetMode="External"/><Relationship Id="rId4" Type="http://schemas.openxmlformats.org/officeDocument/2006/relationships/hyperlink" Target="http://en.wikipedia.org/wiki/Relativistic_mass%23cite_note-okun-0" TargetMode="External"/><Relationship Id="rId5" Type="http://schemas.openxmlformats.org/officeDocument/2006/relationships/hyperlink" Target="#cite_note-17"/><Relationship Id="rId6" Type="http://schemas.openxmlformats.org/officeDocument/2006/relationships/hyperlink" Target="http://books.google.com/?id=PDA8YcvMc_QC&amp;dq=ouch!+%22relativistic+mass%22" TargetMode="External"/><Relationship Id="rId7" Type="http://schemas.openxmlformats.org/officeDocument/2006/relationships/hyperlink" Target="http://en.wikipedia.org/wiki/W.H._Freeman_and_Company" TargetMode="External"/><Relationship Id="rId8" Type="http://schemas.openxmlformats.org/officeDocument/2006/relationships/hyperlink" Target="http://en.wikipedia.org/wiki/International_Standard_Book_Number" TargetMode="External"/><Relationship Id="rId9" Type="http://schemas.openxmlformats.org/officeDocument/2006/relationships/hyperlink" Target="http://en.wikipedia.org/wiki/Special:BookSources/0-7167-2327-1" TargetMode="External"/><Relationship Id="rId10" Type="http://schemas.openxmlformats.org/officeDocument/2006/relationships/oleObject" Target="../embeddings/oleObject18.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19.wmf"/><Relationship Id="rId5" Type="http://schemas.openxmlformats.org/officeDocument/2006/relationships/oleObject" Target="../embeddings/oleObject22.bin"/><Relationship Id="rId6" Type="http://schemas.openxmlformats.org/officeDocument/2006/relationships/image" Target="../media/image18.wmf"/><Relationship Id="rId7" Type="http://schemas.openxmlformats.org/officeDocument/2006/relationships/oleObject" Target="../embeddings/oleObject23.bin"/><Relationship Id="rId8" Type="http://schemas.openxmlformats.org/officeDocument/2006/relationships/image" Target="../media/image32.wmf"/><Relationship Id="rId9" Type="http://schemas.openxmlformats.org/officeDocument/2006/relationships/oleObject" Target="../embeddings/oleObject24.bin"/><Relationship Id="rId10" Type="http://schemas.openxmlformats.org/officeDocument/2006/relationships/image" Target="../media/image33.wmf"/><Relationship Id="rId11" Type="http://schemas.openxmlformats.org/officeDocument/2006/relationships/image" Target="../media/image34.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28.bin"/><Relationship Id="rId20" Type="http://schemas.openxmlformats.org/officeDocument/2006/relationships/oleObject" Target="../embeddings/oleObject33.bin"/><Relationship Id="rId21" Type="http://schemas.openxmlformats.org/officeDocument/2006/relationships/image" Target="../media/image32.wmf"/><Relationship Id="rId10" Type="http://schemas.openxmlformats.org/officeDocument/2006/relationships/image" Target="../media/image38.wmf"/><Relationship Id="rId11" Type="http://schemas.openxmlformats.org/officeDocument/2006/relationships/oleObject" Target="../embeddings/oleObject29.bin"/><Relationship Id="rId12" Type="http://schemas.openxmlformats.org/officeDocument/2006/relationships/image" Target="../media/image39.wmf"/><Relationship Id="rId13" Type="http://schemas.openxmlformats.org/officeDocument/2006/relationships/image" Target="../media/image43.jpeg"/><Relationship Id="rId14" Type="http://schemas.openxmlformats.org/officeDocument/2006/relationships/oleObject" Target="../embeddings/oleObject30.bin"/><Relationship Id="rId15" Type="http://schemas.openxmlformats.org/officeDocument/2006/relationships/image" Target="../media/image40.wmf"/><Relationship Id="rId16" Type="http://schemas.openxmlformats.org/officeDocument/2006/relationships/oleObject" Target="../embeddings/oleObject31.bin"/><Relationship Id="rId17" Type="http://schemas.openxmlformats.org/officeDocument/2006/relationships/image" Target="../media/image41.wmf"/><Relationship Id="rId18" Type="http://schemas.openxmlformats.org/officeDocument/2006/relationships/oleObject" Target="../embeddings/oleObject32.bin"/><Relationship Id="rId19" Type="http://schemas.openxmlformats.org/officeDocument/2006/relationships/image" Target="../media/image42.w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25.bin"/><Relationship Id="rId4" Type="http://schemas.openxmlformats.org/officeDocument/2006/relationships/image" Target="../media/image35.wmf"/><Relationship Id="rId5" Type="http://schemas.openxmlformats.org/officeDocument/2006/relationships/oleObject" Target="../embeddings/oleObject26.bin"/><Relationship Id="rId6" Type="http://schemas.openxmlformats.org/officeDocument/2006/relationships/image" Target="../media/image36.wmf"/><Relationship Id="rId7" Type="http://schemas.openxmlformats.org/officeDocument/2006/relationships/oleObject" Target="../embeddings/oleObject27.bin"/><Relationship Id="rId8" Type="http://schemas.openxmlformats.org/officeDocument/2006/relationships/image" Target="../media/image37.wmf"/></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38.bin"/><Relationship Id="rId12" Type="http://schemas.openxmlformats.org/officeDocument/2006/relationships/image" Target="../media/image50.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34.bin"/><Relationship Id="rId4" Type="http://schemas.openxmlformats.org/officeDocument/2006/relationships/image" Target="../media/image46.emf"/><Relationship Id="rId5" Type="http://schemas.openxmlformats.org/officeDocument/2006/relationships/oleObject" Target="../embeddings/oleObject35.bin"/><Relationship Id="rId6" Type="http://schemas.openxmlformats.org/officeDocument/2006/relationships/image" Target="../media/image47.emf"/><Relationship Id="rId7" Type="http://schemas.openxmlformats.org/officeDocument/2006/relationships/oleObject" Target="../embeddings/oleObject36.bin"/><Relationship Id="rId8" Type="http://schemas.openxmlformats.org/officeDocument/2006/relationships/image" Target="../media/image48.emf"/><Relationship Id="rId9" Type="http://schemas.openxmlformats.org/officeDocument/2006/relationships/oleObject" Target="../embeddings/oleObject37.bin"/><Relationship Id="rId10" Type="http://schemas.openxmlformats.org/officeDocument/2006/relationships/image" Target="../media/image49.emf"/></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oleObject" Target="../embeddings/oleObject39.bin"/><Relationship Id="rId6" Type="http://schemas.openxmlformats.org/officeDocument/2006/relationships/image" Target="../media/image51.wmf"/><Relationship Id="rId7" Type="http://schemas.openxmlformats.org/officeDocument/2006/relationships/oleObject" Target="../embeddings/oleObject40.bin"/><Relationship Id="rId8" Type="http://schemas.openxmlformats.org/officeDocument/2006/relationships/image" Target="../media/image52.wmf"/><Relationship Id="rId9" Type="http://schemas.openxmlformats.org/officeDocument/2006/relationships/image" Target="../media/image55.jpe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1.bin"/><Relationship Id="rId4" Type="http://schemas.openxmlformats.org/officeDocument/2006/relationships/image" Target="../media/image56.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2.bin"/><Relationship Id="rId4" Type="http://schemas.openxmlformats.org/officeDocument/2006/relationships/image" Target="../media/image57.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oleObject" Target="../embeddings/oleObject43.bin"/><Relationship Id="rId5" Type="http://schemas.openxmlformats.org/officeDocument/2006/relationships/image" Target="../media/image58.wmf"/><Relationship Id="rId6" Type="http://schemas.openxmlformats.org/officeDocument/2006/relationships/image" Target="../media/image60.pn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4.bin"/><Relationship Id="rId4" Type="http://schemas.openxmlformats.org/officeDocument/2006/relationships/image" Target="../media/image61.wmf"/><Relationship Id="rId5" Type="http://schemas.openxmlformats.org/officeDocument/2006/relationships/image" Target="../media/image62.pn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 Id="rId3"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5.bin"/><Relationship Id="rId4" Type="http://schemas.openxmlformats.org/officeDocument/2006/relationships/image" Target="../media/image65.emf"/><Relationship Id="rId5" Type="http://schemas.openxmlformats.org/officeDocument/2006/relationships/oleObject" Target="../embeddings/oleObject46.bin"/><Relationship Id="rId6" Type="http://schemas.openxmlformats.org/officeDocument/2006/relationships/image" Target="../media/image66.emf"/><Relationship Id="rId7" Type="http://schemas.openxmlformats.org/officeDocument/2006/relationships/image" Target="../media/image67.emf"/><Relationship Id="rId8" Type="http://schemas.openxmlformats.org/officeDocument/2006/relationships/image" Target="../media/image68.emf"/><Relationship Id="rId9" Type="http://schemas.openxmlformats.org/officeDocument/2006/relationships/image" Target="../media/image69.jpg"/><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oleObject" Target="../embeddings/oleObject47.bin"/><Relationship Id="rId5" Type="http://schemas.openxmlformats.org/officeDocument/2006/relationships/image" Target="../media/image70.emf"/><Relationship Id="rId6" Type="http://schemas.openxmlformats.org/officeDocument/2006/relationships/oleObject" Target="../embeddings/oleObject48.bin"/><Relationship Id="rId7" Type="http://schemas.openxmlformats.org/officeDocument/2006/relationships/image" Target="../media/image71.emf"/><Relationship Id="rId8" Type="http://schemas.openxmlformats.org/officeDocument/2006/relationships/oleObject" Target="../embeddings/oleObject49.bin"/><Relationship Id="rId9" Type="http://schemas.openxmlformats.org/officeDocument/2006/relationships/image" Target="../media/image72.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73.wmf"/><Relationship Id="rId5" Type="http://schemas.openxmlformats.org/officeDocument/2006/relationships/oleObject" Target="../embeddings/oleObject51.bin"/><Relationship Id="rId6" Type="http://schemas.openxmlformats.org/officeDocument/2006/relationships/image" Target="../media/image74.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2.bin"/><Relationship Id="rId4" Type="http://schemas.openxmlformats.org/officeDocument/2006/relationships/image" Target="../media/image61.wmf"/><Relationship Id="rId5" Type="http://schemas.openxmlformats.org/officeDocument/2006/relationships/oleObject" Target="../embeddings/oleObject53.bin"/><Relationship Id="rId6" Type="http://schemas.openxmlformats.org/officeDocument/2006/relationships/image" Target="../media/image75.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4.bin"/><Relationship Id="rId4" Type="http://schemas.openxmlformats.org/officeDocument/2006/relationships/image" Target="../media/image76.emf"/><Relationship Id="rId5" Type="http://schemas.openxmlformats.org/officeDocument/2006/relationships/oleObject" Target="../embeddings/oleObject55.bin"/><Relationship Id="rId6" Type="http://schemas.openxmlformats.org/officeDocument/2006/relationships/image" Target="../media/image77.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6.bin"/><Relationship Id="rId4" Type="http://schemas.openxmlformats.org/officeDocument/2006/relationships/image" Target="../media/image78.emf"/><Relationship Id="rId5" Type="http://schemas.openxmlformats.org/officeDocument/2006/relationships/image" Target="../media/image79.png"/><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1.emf"/><Relationship Id="rId4" Type="http://schemas.openxmlformats.org/officeDocument/2006/relationships/image" Target="../media/image82.emf"/><Relationship Id="rId5" Type="http://schemas.openxmlformats.org/officeDocument/2006/relationships/image" Target="../media/image69.jpg"/><Relationship Id="rId1" Type="http://schemas.openxmlformats.org/officeDocument/2006/relationships/slideLayout" Target="../slideLayouts/slideLayout2.xml"/><Relationship Id="rId2" Type="http://schemas.openxmlformats.org/officeDocument/2006/relationships/image" Target="../media/image80.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7.bin"/><Relationship Id="rId4" Type="http://schemas.openxmlformats.org/officeDocument/2006/relationships/image" Target="../media/image83.wmf"/><Relationship Id="rId5" Type="http://schemas.openxmlformats.org/officeDocument/2006/relationships/oleObject" Target="../embeddings/oleObject58.bin"/><Relationship Id="rId6" Type="http://schemas.openxmlformats.org/officeDocument/2006/relationships/image" Target="../media/image84.wmf"/><Relationship Id="rId7" Type="http://schemas.openxmlformats.org/officeDocument/2006/relationships/oleObject" Target="../embeddings/oleObject59.bin"/><Relationship Id="rId8" Type="http://schemas.openxmlformats.org/officeDocument/2006/relationships/image" Target="../media/image85.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0.bin"/><Relationship Id="rId4" Type="http://schemas.openxmlformats.org/officeDocument/2006/relationships/image" Target="../media/image86.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1.bin"/><Relationship Id="rId4" Type="http://schemas.openxmlformats.org/officeDocument/2006/relationships/image" Target="../media/image86.emf"/><Relationship Id="rId5" Type="http://schemas.openxmlformats.org/officeDocument/2006/relationships/image" Target="../media/image81.emf"/><Relationship Id="rId6" Type="http://schemas.openxmlformats.org/officeDocument/2006/relationships/image" Target="../media/image82.e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1.emf"/><Relationship Id="rId4" Type="http://schemas.openxmlformats.org/officeDocument/2006/relationships/image" Target="../media/image82.emf"/><Relationship Id="rId1" Type="http://schemas.openxmlformats.org/officeDocument/2006/relationships/slideLayout" Target="../slideLayouts/slideLayout2.xml"/><Relationship Id="rId2" Type="http://schemas.openxmlformats.org/officeDocument/2006/relationships/image" Target="../media/image80.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2.bin"/><Relationship Id="rId4" Type="http://schemas.openxmlformats.org/officeDocument/2006/relationships/image" Target="../media/image86.e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3.bin"/><Relationship Id="rId4" Type="http://schemas.openxmlformats.org/officeDocument/2006/relationships/image" Target="../media/image78.emf"/><Relationship Id="rId5" Type="http://schemas.openxmlformats.org/officeDocument/2006/relationships/oleObject" Target="../embeddings/oleObject64.bin"/><Relationship Id="rId6" Type="http://schemas.openxmlformats.org/officeDocument/2006/relationships/image" Target="../media/image77.e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5.bin"/><Relationship Id="rId4" Type="http://schemas.openxmlformats.org/officeDocument/2006/relationships/image" Target="../media/image87.emf"/><Relationship Id="rId5" Type="http://schemas.openxmlformats.org/officeDocument/2006/relationships/oleObject" Target="../embeddings/oleObject66.bin"/><Relationship Id="rId6" Type="http://schemas.openxmlformats.org/officeDocument/2006/relationships/image" Target="../media/image23.wmf"/><Relationship Id="rId7" Type="http://schemas.openxmlformats.org/officeDocument/2006/relationships/oleObject" Target="../embeddings/oleObject67.bin"/><Relationship Id="rId8" Type="http://schemas.openxmlformats.org/officeDocument/2006/relationships/image" Target="../media/image19.wmf"/><Relationship Id="rId9" Type="http://schemas.openxmlformats.org/officeDocument/2006/relationships/oleObject" Target="../embeddings/oleObject68.bin"/><Relationship Id="rId10" Type="http://schemas.openxmlformats.org/officeDocument/2006/relationships/image" Target="../media/image32.wmf"/><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ds.cern.ch/record/2284929?ln=fr" TargetMode="External"/><Relationship Id="rId4" Type="http://schemas.openxmlformats.org/officeDocument/2006/relationships/hyperlink" Target="http://cds.cern.ch/record/2651300?ln=fr" TargetMode="External"/><Relationship Id="rId1" Type="http://schemas.openxmlformats.org/officeDocument/2006/relationships/slideLayout" Target="../slideLayouts/slideLayout2.xml"/><Relationship Id="rId2" Type="http://schemas.openxmlformats.org/officeDocument/2006/relationships/hyperlink" Target="http://cds.cern.ch/record/782076?ln=fr" TargetMode="Externa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9.bin"/><Relationship Id="rId4" Type="http://schemas.openxmlformats.org/officeDocument/2006/relationships/image" Target="../media/image61.wmf"/><Relationship Id="rId5" Type="http://schemas.openxmlformats.org/officeDocument/2006/relationships/image" Target="../media/image81.e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0.bin"/><Relationship Id="rId4" Type="http://schemas.openxmlformats.org/officeDocument/2006/relationships/image" Target="../media/image86.emf"/><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ikipedia.or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1.bin"/><Relationship Id="rId4" Type="http://schemas.openxmlformats.org/officeDocument/2006/relationships/image" Target="../media/image39.wmf"/><Relationship Id="rId5" Type="http://schemas.openxmlformats.org/officeDocument/2006/relationships/oleObject" Target="../embeddings/oleObject72.bin"/><Relationship Id="rId6" Type="http://schemas.openxmlformats.org/officeDocument/2006/relationships/image" Target="../media/image90.wmf"/><Relationship Id="rId7" Type="http://schemas.openxmlformats.org/officeDocument/2006/relationships/oleObject" Target="../embeddings/oleObject73.bin"/><Relationship Id="rId8" Type="http://schemas.openxmlformats.org/officeDocument/2006/relationships/image" Target="../media/image91.wmf"/><Relationship Id="rId1" Type="http://schemas.openxmlformats.org/officeDocument/2006/relationships/vmlDrawing" Target="../drawings/vmlDrawing27.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2.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4.bin"/><Relationship Id="rId4" Type="http://schemas.openxmlformats.org/officeDocument/2006/relationships/image" Target="../media/image93.wmf"/><Relationship Id="rId5" Type="http://schemas.openxmlformats.org/officeDocument/2006/relationships/oleObject" Target="../embeddings/oleObject75.bin"/><Relationship Id="rId6" Type="http://schemas.openxmlformats.org/officeDocument/2006/relationships/image" Target="../media/image94.wmf"/><Relationship Id="rId7" Type="http://schemas.openxmlformats.org/officeDocument/2006/relationships/oleObject" Target="../embeddings/oleObject76.bin"/><Relationship Id="rId8" Type="http://schemas.openxmlformats.org/officeDocument/2006/relationships/image" Target="../media/image95.wmf"/><Relationship Id="rId1" Type="http://schemas.openxmlformats.org/officeDocument/2006/relationships/vmlDrawing" Target="../drawings/vmlDrawing28.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6.emf"/></Relationships>
</file>

<file path=ppt/slides/_rels/slide5.xml.rels><?xml version="1.0" encoding="UTF-8" standalone="yes"?>
<Relationships xmlns="http://schemas.openxmlformats.org/package/2006/relationships"><Relationship Id="rId3" Type="http://schemas.openxmlformats.org/officeDocument/2006/relationships/hyperlink" Target="https://indico.cern.ch/event/913099/contributions/3842037/attachments/2033452/4227344/Chapter1.pdf" TargetMode="External"/><Relationship Id="rId4" Type="http://schemas.openxmlformats.org/officeDocument/2006/relationships/hyperlink" Target="https://indico.cern.ch/event/913156/attachments/2034720/3726947/Chapter2.pdf" TargetMode="External"/><Relationship Id="rId1" Type="http://schemas.openxmlformats.org/officeDocument/2006/relationships/slideLayout" Target="../slideLayouts/slideLayout2.xml"/><Relationship Id="rId2" Type="http://schemas.openxmlformats.org/officeDocument/2006/relationships/hyperlink" Target="https://indico.cern.ch/category/12408/"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77.bin"/><Relationship Id="rId4" Type="http://schemas.openxmlformats.org/officeDocument/2006/relationships/image" Target="../media/image97.wmf"/><Relationship Id="rId5" Type="http://schemas.openxmlformats.org/officeDocument/2006/relationships/oleObject" Target="../embeddings/oleObject78.bin"/><Relationship Id="rId6" Type="http://schemas.openxmlformats.org/officeDocument/2006/relationships/image" Target="../media/image98.wmf"/><Relationship Id="rId7" Type="http://schemas.openxmlformats.org/officeDocument/2006/relationships/oleObject" Target="../embeddings/oleObject79.bin"/><Relationship Id="rId8" Type="http://schemas.openxmlformats.org/officeDocument/2006/relationships/image" Target="../media/image99.wmf"/><Relationship Id="rId9" Type="http://schemas.openxmlformats.org/officeDocument/2006/relationships/oleObject" Target="../embeddings/oleObject80.bin"/><Relationship Id="rId10" Type="http://schemas.openxmlformats.org/officeDocument/2006/relationships/image" Target="../media/image100.wmf"/><Relationship Id="rId1" Type="http://schemas.openxmlformats.org/officeDocument/2006/relationships/vmlDrawing" Target="../drawings/vmlDrawing29.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8.emf"/><Relationship Id="rId4" Type="http://schemas.openxmlformats.org/officeDocument/2006/relationships/oleObject" Target="../embeddings/oleObject81.bin"/><Relationship Id="rId5" Type="http://schemas.openxmlformats.org/officeDocument/2006/relationships/image" Target="../media/image101.wmf"/><Relationship Id="rId6" Type="http://schemas.openxmlformats.org/officeDocument/2006/relationships/oleObject" Target="../embeddings/oleObject82.bin"/><Relationship Id="rId7" Type="http://schemas.openxmlformats.org/officeDocument/2006/relationships/image" Target="../media/image102.wmf"/><Relationship Id="rId1" Type="http://schemas.openxmlformats.org/officeDocument/2006/relationships/vmlDrawing" Target="../drawings/vmlDrawing30.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4.jpeg"/><Relationship Id="rId4" Type="http://schemas.openxmlformats.org/officeDocument/2006/relationships/oleObject" Target="../embeddings/oleObject83.bin"/><Relationship Id="rId5" Type="http://schemas.openxmlformats.org/officeDocument/2006/relationships/image" Target="../media/image103.wmf"/><Relationship Id="rId6" Type="http://schemas.openxmlformats.org/officeDocument/2006/relationships/image" Target="../media/image54.jpeg"/><Relationship Id="rId7" Type="http://schemas.openxmlformats.org/officeDocument/2006/relationships/image" Target="../media/image105.jpeg"/><Relationship Id="rId8" Type="http://schemas.openxmlformats.org/officeDocument/2006/relationships/image" Target="../media/image106.png"/><Relationship Id="rId9" Type="http://schemas.openxmlformats.org/officeDocument/2006/relationships/image" Target="../media/image107.png"/><Relationship Id="rId1" Type="http://schemas.openxmlformats.org/officeDocument/2006/relationships/vmlDrawing" Target="../drawings/vmlDrawing31.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84.bin"/><Relationship Id="rId4" Type="http://schemas.openxmlformats.org/officeDocument/2006/relationships/image" Target="../media/image58.wmf"/><Relationship Id="rId5" Type="http://schemas.openxmlformats.org/officeDocument/2006/relationships/oleObject" Target="../embeddings/oleObject85.bin"/><Relationship Id="rId6" Type="http://schemas.openxmlformats.org/officeDocument/2006/relationships/image" Target="../media/image108.wmf"/><Relationship Id="rId7" Type="http://schemas.openxmlformats.org/officeDocument/2006/relationships/oleObject" Target="../embeddings/oleObject86.bin"/><Relationship Id="rId8" Type="http://schemas.openxmlformats.org/officeDocument/2006/relationships/image" Target="../media/image109.wmf"/><Relationship Id="rId9" Type="http://schemas.openxmlformats.org/officeDocument/2006/relationships/oleObject" Target="../embeddings/oleObject87.bin"/><Relationship Id="rId10" Type="http://schemas.openxmlformats.org/officeDocument/2006/relationships/image" Target="../media/image110.wmf"/><Relationship Id="rId1" Type="http://schemas.openxmlformats.org/officeDocument/2006/relationships/vmlDrawing" Target="../drawings/vmlDrawing32.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88.bin"/><Relationship Id="rId4" Type="http://schemas.openxmlformats.org/officeDocument/2006/relationships/image" Target="../media/image61.wmf"/><Relationship Id="rId5" Type="http://schemas.openxmlformats.org/officeDocument/2006/relationships/image" Target="../media/image111.png"/><Relationship Id="rId6" Type="http://schemas.openxmlformats.org/officeDocument/2006/relationships/image" Target="../media/image112.png"/><Relationship Id="rId1" Type="http://schemas.openxmlformats.org/officeDocument/2006/relationships/vmlDrawing" Target="../drawings/vmlDrawing33.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1.wmf"/><Relationship Id="rId5" Type="http://schemas.openxmlformats.org/officeDocument/2006/relationships/oleObject" Target="../embeddings/oleObject2.bin"/><Relationship Id="rId6" Type="http://schemas.openxmlformats.org/officeDocument/2006/relationships/image" Target="../media/image12.wmf"/><Relationship Id="rId7" Type="http://schemas.openxmlformats.org/officeDocument/2006/relationships/oleObject" Target="../embeddings/oleObject3.bin"/><Relationship Id="rId8" Type="http://schemas.openxmlformats.org/officeDocument/2006/relationships/image" Target="../media/image13.wmf"/><Relationship Id="rId9" Type="http://schemas.openxmlformats.org/officeDocument/2006/relationships/oleObject" Target="../embeddings/oleObject4.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1.wmf"/><Relationship Id="rId5" Type="http://schemas.openxmlformats.org/officeDocument/2006/relationships/oleObject" Target="../embeddings/oleObject6.bin"/><Relationship Id="rId6" Type="http://schemas.openxmlformats.org/officeDocument/2006/relationships/image" Target="../media/image12.wmf"/><Relationship Id="rId7" Type="http://schemas.openxmlformats.org/officeDocument/2006/relationships/oleObject" Target="../embeddings/oleObject7.bin"/><Relationship Id="rId8" Type="http://schemas.openxmlformats.org/officeDocument/2006/relationships/image" Target="../media/image13.wmf"/><Relationship Id="rId9"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 Id="rId3" Type="http://schemas.openxmlformats.org/officeDocument/2006/relationships/image" Target="../media/image1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250825" y="1343025"/>
            <a:ext cx="8497888" cy="2259218"/>
          </a:xfrm>
        </p:spPr>
        <p:txBody>
          <a:bodyPr/>
          <a:lstStyle/>
          <a:p>
            <a:pPr eaLnBrk="1" hangingPunct="1"/>
            <a:r>
              <a:rPr lang="en-US" sz="3200" dirty="0" smtClean="0">
                <a:solidFill>
                  <a:schemeClr val="tx1"/>
                </a:solidFill>
                <a:latin typeface="+mj-lt"/>
              </a:rPr>
              <a:t>Unit </a:t>
            </a:r>
            <a:r>
              <a:rPr lang="en-US" sz="3200" dirty="0" smtClean="0">
                <a:solidFill>
                  <a:schemeClr val="tx1"/>
                </a:solidFill>
              </a:rPr>
              <a:t>5 and 6</a:t>
            </a:r>
            <a:br>
              <a:rPr lang="en-US" sz="3200" dirty="0" smtClean="0">
                <a:solidFill>
                  <a:schemeClr val="tx1"/>
                </a:solidFill>
              </a:rPr>
            </a:br>
            <a:r>
              <a:rPr lang="en-US" sz="3200" dirty="0" smtClean="0">
                <a:solidFill>
                  <a:schemeClr val="tx1"/>
                </a:solidFill>
                <a:latin typeface="+mj-lt"/>
              </a:rPr>
              <a:t> </a:t>
            </a:r>
            <a:r>
              <a:rPr lang="en-US" sz="3200" dirty="0" smtClean="0">
                <a:solidFill>
                  <a:schemeClr val="tx1"/>
                </a:solidFill>
                <a:latin typeface="+mj-lt"/>
              </a:rPr>
              <a:t>Requirements for magnets in accelerators</a:t>
            </a:r>
            <a:endParaRPr lang="en-US" sz="1800" dirty="0" smtClean="0">
              <a:solidFill>
                <a:schemeClr val="tx1"/>
              </a:solidFill>
              <a:latin typeface="+mj-lt"/>
            </a:endParaRPr>
          </a:p>
        </p:txBody>
      </p:sp>
      <p:sp>
        <p:nvSpPr>
          <p:cNvPr id="27651" name="Rectangle 3"/>
          <p:cNvSpPr>
            <a:spLocks noGrp="1" noChangeArrowheads="1"/>
          </p:cNvSpPr>
          <p:nvPr>
            <p:ph type="subTitle" idx="1"/>
          </p:nvPr>
        </p:nvSpPr>
        <p:spPr>
          <a:xfrm>
            <a:off x="280884" y="3345813"/>
            <a:ext cx="8634134" cy="3004632"/>
          </a:xfrm>
        </p:spPr>
        <p:txBody>
          <a:bodyPr/>
          <a:lstStyle/>
          <a:p>
            <a:pPr eaLnBrk="1" hangingPunct="1"/>
            <a:r>
              <a:rPr lang="en-US" dirty="0" err="1" smtClean="0"/>
              <a:t>Ezio</a:t>
            </a:r>
            <a:r>
              <a:rPr lang="en-US" dirty="0" smtClean="0"/>
              <a:t> </a:t>
            </a:r>
            <a:r>
              <a:rPr lang="en-US" dirty="0" err="1" smtClean="0"/>
              <a:t>Todesco</a:t>
            </a:r>
            <a:endParaRPr lang="en-US" dirty="0" smtClean="0"/>
          </a:p>
          <a:p>
            <a:pPr eaLnBrk="1" hangingPunct="1"/>
            <a:r>
              <a:rPr lang="en-US" sz="1800" dirty="0" smtClean="0"/>
              <a:t>European Organization for Nuclear Research (CERN)</a:t>
            </a:r>
          </a:p>
          <a:p>
            <a:pPr eaLnBrk="1" hangingPunct="1"/>
            <a:r>
              <a:rPr lang="en-US" sz="1800" dirty="0" smtClean="0"/>
              <a:t>Technology Department</a:t>
            </a:r>
          </a:p>
          <a:p>
            <a:pPr eaLnBrk="1" hangingPunct="1"/>
            <a:r>
              <a:rPr lang="en-US" sz="1800" dirty="0" smtClean="0"/>
              <a:t>Magnet Superconductors and Cryostat Group</a:t>
            </a:r>
            <a:endParaRPr lang="en-US" sz="1600" dirty="0" smtClean="0"/>
          </a:p>
          <a:p>
            <a:pPr eaLnBrk="1" hangingPunct="1"/>
            <a:endParaRPr lang="en-US" sz="1600" dirty="0" smtClean="0"/>
          </a:p>
          <a:p>
            <a:pPr eaLnBrk="1" hangingPunct="1"/>
            <a:endParaRPr lang="en-US" sz="1600" i="1" u="sng" dirty="0" smtClean="0"/>
          </a:p>
          <a:p>
            <a:pPr eaLnBrk="1" hangingPunct="1"/>
            <a:endParaRPr lang="en-US" sz="1600" i="1" u="sng" dirty="0" smtClean="0"/>
          </a:p>
          <a:p>
            <a:pPr eaLnBrk="1" hangingPunct="1"/>
            <a:r>
              <a:rPr lang="en-US" sz="1600" i="1" u="sng" dirty="0" smtClean="0"/>
              <a:t>All </a:t>
            </a:r>
            <a:r>
              <a:rPr lang="en-US" sz="1600" i="1" u="sng" dirty="0"/>
              <a:t>the units will use International System (meter, kilo, second, ampere) unless specified</a:t>
            </a:r>
          </a:p>
          <a:p>
            <a:pPr eaLnBrk="1" hangingPunct="1"/>
            <a:endParaRPr lang="en-US" sz="2000" dirty="0" smtClean="0"/>
          </a:p>
        </p:txBody>
      </p:sp>
      <p:pic>
        <p:nvPicPr>
          <p:cNvPr id="4" name="Picture 3" descr="HiLumi-logo-REF-S_webs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179" y="5883063"/>
            <a:ext cx="2082821" cy="974937"/>
          </a:xfrm>
          <a:prstGeom prst="rect">
            <a:avLst/>
          </a:prstGeom>
        </p:spPr>
      </p:pic>
    </p:spTree>
    <p:extLst>
      <p:ext uri="{BB962C8B-B14F-4D97-AF65-F5344CB8AC3E}">
        <p14:creationId xmlns:p14="http://schemas.microsoft.com/office/powerpoint/2010/main" val="41199081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9" name="Rectangle 3"/>
          <p:cNvSpPr>
            <a:spLocks noGrp="1" noChangeArrowheads="1"/>
          </p:cNvSpPr>
          <p:nvPr>
            <p:ph idx="1"/>
          </p:nvPr>
        </p:nvSpPr>
        <p:spPr/>
        <p:txBody>
          <a:bodyPr/>
          <a:lstStyle/>
          <a:p>
            <a:pPr eaLnBrk="1" hangingPunct="1"/>
            <a:r>
              <a:rPr lang="en-US" dirty="0" smtClean="0"/>
              <a:t>Kinematics of circular motion</a:t>
            </a:r>
          </a:p>
          <a:p>
            <a:pPr eaLnBrk="1" hangingPunct="1"/>
            <a:r>
              <a:rPr lang="en-US" dirty="0" smtClean="0"/>
              <a:t>Relativistic dynamics</a:t>
            </a:r>
          </a:p>
          <a:p>
            <a:pPr eaLnBrk="1" hangingPunct="1"/>
            <a:endParaRPr lang="en-US" dirty="0" smtClean="0"/>
          </a:p>
          <a:p>
            <a:pPr eaLnBrk="1" hangingPunct="1"/>
            <a:r>
              <a:rPr lang="en-US" dirty="0" smtClean="0">
                <a:solidFill>
                  <a:srgbClr val="CC3300"/>
                </a:solidFill>
              </a:rPr>
              <a:t>Lorentz (?) force</a:t>
            </a:r>
          </a:p>
          <a:p>
            <a:pPr eaLnBrk="1" hangingPunct="1"/>
            <a:endParaRPr lang="en-US" dirty="0" smtClean="0"/>
          </a:p>
          <a:p>
            <a:pPr eaLnBrk="1" hangingPunct="1">
              <a:buFontTx/>
              <a:buNone/>
            </a:pPr>
            <a:endParaRPr lang="en-US" dirty="0" smtClean="0"/>
          </a:p>
          <a:p>
            <a:pPr eaLnBrk="1" hangingPunct="1">
              <a:buFontTx/>
              <a:buNone/>
            </a:pPr>
            <a:r>
              <a:rPr lang="en-US" dirty="0" smtClean="0"/>
              <a:t>Putting all together</a:t>
            </a:r>
          </a:p>
          <a:p>
            <a:pPr lvl="1" eaLnBrk="1" hangingPunct="1"/>
            <a:r>
              <a:rPr lang="en-US" dirty="0" err="1" smtClean="0"/>
              <a:t>Hyp</a:t>
            </a:r>
            <a:r>
              <a:rPr lang="en-US" dirty="0" smtClean="0"/>
              <a:t>. 1 - </a:t>
            </a:r>
            <a:r>
              <a:rPr lang="en-US" dirty="0" smtClean="0">
                <a:solidFill>
                  <a:srgbClr val="CC3300"/>
                </a:solidFill>
              </a:rPr>
              <a:t>longitudinal acceleration&lt;&lt;transverse acceleration</a:t>
            </a:r>
          </a:p>
        </p:txBody>
      </p:sp>
      <p:sp>
        <p:nvSpPr>
          <p:cNvPr id="3085" name="Rectangle 2"/>
          <p:cNvSpPr>
            <a:spLocks noGrp="1" noChangeArrowheads="1"/>
          </p:cNvSpPr>
          <p:nvPr>
            <p:ph type="title"/>
          </p:nvPr>
        </p:nvSpPr>
        <p:spPr/>
        <p:txBody>
          <a:bodyPr/>
          <a:lstStyle/>
          <a:p>
            <a:pPr eaLnBrk="1" hangingPunct="1"/>
            <a:r>
              <a:rPr lang="en-US" dirty="0" smtClean="0"/>
              <a:t>HOW TO KEEP PARTICLES ON A CIRCLE</a:t>
            </a:r>
          </a:p>
        </p:txBody>
      </p:sp>
      <p:graphicFrame>
        <p:nvGraphicFramePr>
          <p:cNvPr id="1029" name="Object 28"/>
          <p:cNvGraphicFramePr>
            <a:graphicFrameLocks noChangeAspect="1"/>
          </p:cNvGraphicFramePr>
          <p:nvPr/>
        </p:nvGraphicFramePr>
        <p:xfrm>
          <a:off x="5653088" y="1187450"/>
          <a:ext cx="928687" cy="709613"/>
        </p:xfrm>
        <a:graphic>
          <a:graphicData uri="http://schemas.openxmlformats.org/presentationml/2006/ole">
            <mc:AlternateContent xmlns:mc="http://schemas.openxmlformats.org/markup-compatibility/2006">
              <mc:Choice xmlns:v="urn:schemas-microsoft-com:vml" Requires="v">
                <p:oleObj spid="_x0000_s3733" name="Equation" r:id="rId3" imgW="583947" imgH="444307" progId="Equation.3">
                  <p:embed/>
                </p:oleObj>
              </mc:Choice>
              <mc:Fallback>
                <p:oleObj name="Equation" r:id="rId3" imgW="583947" imgH="444307" progId="Equation.3">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3088" y="1187450"/>
                        <a:ext cx="928687"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7" name="Rectangle 3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pic>
        <p:nvPicPr>
          <p:cNvPr id="1041" name="Picture 38" descr="Hendrik_lorent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3725" y="1154113"/>
            <a:ext cx="1738313"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Text Box 39"/>
          <p:cNvSpPr txBox="1">
            <a:spLocks noChangeArrowheads="1"/>
          </p:cNvSpPr>
          <p:nvPr/>
        </p:nvSpPr>
        <p:spPr bwMode="auto">
          <a:xfrm>
            <a:off x="6546850" y="3505200"/>
            <a:ext cx="244316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pitchFamily="18" charset="0"/>
                <a:ea typeface="ＭＳ Ｐゴシック" pitchFamily="34" charset="-128"/>
              </a:defRPr>
            </a:lvl1pPr>
            <a:lvl2pPr marL="742950" indent="-285750">
              <a:defRPr sz="2400">
                <a:solidFill>
                  <a:schemeClr val="tx1"/>
                </a:solidFill>
                <a:latin typeface="Book Antiqua" pitchFamily="18" charset="0"/>
                <a:ea typeface="ＭＳ Ｐゴシック" pitchFamily="34" charset="-128"/>
              </a:defRPr>
            </a:lvl2pPr>
            <a:lvl3pPr marL="1143000" indent="-228600">
              <a:defRPr sz="2400">
                <a:solidFill>
                  <a:schemeClr val="tx1"/>
                </a:solidFill>
                <a:latin typeface="Book Antiqua" pitchFamily="18" charset="0"/>
                <a:ea typeface="ＭＳ Ｐゴシック" pitchFamily="34" charset="-128"/>
              </a:defRPr>
            </a:lvl3pPr>
            <a:lvl4pPr marL="1600200" indent="-228600">
              <a:defRPr sz="2400">
                <a:solidFill>
                  <a:schemeClr val="tx1"/>
                </a:solidFill>
                <a:latin typeface="Book Antiqua" pitchFamily="18" charset="0"/>
                <a:ea typeface="ＭＳ Ｐゴシック" pitchFamily="34" charset="-128"/>
              </a:defRPr>
            </a:lvl4pPr>
            <a:lvl5pPr marL="2057400" indent="-228600">
              <a:defRPr sz="2400">
                <a:solidFill>
                  <a:schemeClr val="tx1"/>
                </a:solidFill>
                <a:latin typeface="Book Antiqu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9pPr>
          </a:lstStyle>
          <a:p>
            <a:pPr algn="ctr">
              <a:spcBef>
                <a:spcPct val="50000"/>
              </a:spcBef>
            </a:pPr>
            <a:r>
              <a:rPr lang="it-IT" sz="1000"/>
              <a:t>Hendrik Antoon </a:t>
            </a:r>
            <a:r>
              <a:rPr lang="en-US" sz="1000"/>
              <a:t>Lorentz, Dutch </a:t>
            </a:r>
          </a:p>
          <a:p>
            <a:pPr algn="ctr">
              <a:spcBef>
                <a:spcPct val="50000"/>
              </a:spcBef>
            </a:pPr>
            <a:r>
              <a:rPr lang="it-IT" sz="1000"/>
              <a:t>(18 July 1853 – 4 February 1928), painted</a:t>
            </a:r>
            <a:r>
              <a:rPr lang="fr-CH" sz="1000"/>
              <a:t> by </a:t>
            </a:r>
            <a:r>
              <a:rPr lang="it-IT" sz="1000"/>
              <a:t>Menso Kamerlingh Onnes, brother of Heinke</a:t>
            </a:r>
            <a:endParaRPr lang="en-US" sz="1000"/>
          </a:p>
        </p:txBody>
      </p:sp>
      <p:sp>
        <p:nvSpPr>
          <p:cNvPr id="3090" name="Rectangle 41"/>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091" name="Rectangle 43"/>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pic>
        <p:nvPicPr>
          <p:cNvPr id="1045" name="Picture 46" descr="sync_dip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2275" y="2706688"/>
            <a:ext cx="2776538"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3" name="Object 47"/>
          <p:cNvGraphicFramePr>
            <a:graphicFrameLocks noChangeAspect="1"/>
          </p:cNvGraphicFramePr>
          <p:nvPr/>
        </p:nvGraphicFramePr>
        <p:xfrm>
          <a:off x="981075" y="3163888"/>
          <a:ext cx="1482725" cy="463550"/>
        </p:xfrm>
        <a:graphic>
          <a:graphicData uri="http://schemas.openxmlformats.org/presentationml/2006/ole">
            <mc:AlternateContent xmlns:mc="http://schemas.openxmlformats.org/markup-compatibility/2006">
              <mc:Choice xmlns:v="urn:schemas-microsoft-com:vml" Requires="v">
                <p:oleObj spid="_x0000_s3734" name="Equation" r:id="rId7" imgW="685502" imgH="215806" progId="Equation.3">
                  <p:embed/>
                </p:oleObj>
              </mc:Choice>
              <mc:Fallback>
                <p:oleObj name="Equation" r:id="rId7" imgW="685502" imgH="215806" progId="Equation.3">
                  <p:embed/>
                  <p:pic>
                    <p:nvPicPr>
                      <p:cNvPr id="0" name="Object 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1075" y="3163888"/>
                        <a:ext cx="1482725"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3" name="Rectangle 50"/>
          <p:cNvSpPr>
            <a:spLocks noChangeArrowheads="1"/>
          </p:cNvSpPr>
          <p:nvPr/>
        </p:nvSpPr>
        <p:spPr bwMode="auto">
          <a:xfrm>
            <a:off x="0" y="3348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094" name="Rectangle 52"/>
          <p:cNvSpPr>
            <a:spLocks noChangeArrowheads="1"/>
          </p:cNvSpPr>
          <p:nvPr/>
        </p:nvSpPr>
        <p:spPr bwMode="auto">
          <a:xfrm>
            <a:off x="0" y="3243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095" name="Rectangle 54"/>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096" name="Rectangle 2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097"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50" name="Object 26"/>
          <p:cNvGraphicFramePr>
            <a:graphicFrameLocks noChangeAspect="1"/>
          </p:cNvGraphicFramePr>
          <p:nvPr/>
        </p:nvGraphicFramePr>
        <p:xfrm>
          <a:off x="879475" y="2092325"/>
          <a:ext cx="1270000" cy="422275"/>
        </p:xfrm>
        <a:graphic>
          <a:graphicData uri="http://schemas.openxmlformats.org/presentationml/2006/ole">
            <mc:AlternateContent xmlns:mc="http://schemas.openxmlformats.org/markup-compatibility/2006">
              <mc:Choice xmlns:v="urn:schemas-microsoft-com:vml" Requires="v">
                <p:oleObj spid="_x0000_s3735" name="Equation" r:id="rId9" imgW="634449" imgH="215713" progId="Equation.3">
                  <p:embed/>
                </p:oleObj>
              </mc:Choice>
              <mc:Fallback>
                <p:oleObj name="Equation" r:id="rId9" imgW="634449" imgH="215713" progId="Equation.3">
                  <p:embed/>
                  <p:pic>
                    <p:nvPicPr>
                      <p:cNvPr id="0"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9475" y="2092325"/>
                        <a:ext cx="1270000"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8"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099" name="Rectangle 3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54" name="Object 30"/>
          <p:cNvGraphicFramePr>
            <a:graphicFrameLocks noChangeAspect="1"/>
          </p:cNvGraphicFramePr>
          <p:nvPr/>
        </p:nvGraphicFramePr>
        <p:xfrm>
          <a:off x="3082925" y="2070100"/>
          <a:ext cx="1258888" cy="958850"/>
        </p:xfrm>
        <a:graphic>
          <a:graphicData uri="http://schemas.openxmlformats.org/presentationml/2006/ole">
            <mc:AlternateContent xmlns:mc="http://schemas.openxmlformats.org/markup-compatibility/2006">
              <mc:Choice xmlns:v="urn:schemas-microsoft-com:vml" Requires="v">
                <p:oleObj spid="_x0000_s3736" name="Equation" r:id="rId11" imgW="850900" imgH="647700" progId="Equation.3">
                  <p:embed/>
                </p:oleObj>
              </mc:Choice>
              <mc:Fallback>
                <p:oleObj name="Equation" r:id="rId11" imgW="850900" imgH="647700" progId="Equation.3">
                  <p:embed/>
                  <p:pic>
                    <p:nvPicPr>
                      <p:cNvPr id="0" name="Object 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82925" y="2070100"/>
                        <a:ext cx="1258888"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0" name="Rectangle 3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56" name="Object 32"/>
          <p:cNvGraphicFramePr>
            <a:graphicFrameLocks noChangeAspect="1"/>
          </p:cNvGraphicFramePr>
          <p:nvPr/>
        </p:nvGraphicFramePr>
        <p:xfrm>
          <a:off x="4759325" y="2065338"/>
          <a:ext cx="2095500" cy="674687"/>
        </p:xfrm>
        <a:graphic>
          <a:graphicData uri="http://schemas.openxmlformats.org/presentationml/2006/ole">
            <mc:AlternateContent xmlns:mc="http://schemas.openxmlformats.org/markup-compatibility/2006">
              <mc:Choice xmlns:v="urn:schemas-microsoft-com:vml" Requires="v">
                <p:oleObj spid="_x0000_s3737" name="Equation" r:id="rId13" imgW="1231366" imgH="393529" progId="Equation.3">
                  <p:embed/>
                </p:oleObj>
              </mc:Choice>
              <mc:Fallback>
                <p:oleObj name="Equation" r:id="rId13" imgW="1231366" imgH="393529" progId="Equation.3">
                  <p:embed/>
                  <p:pic>
                    <p:nvPicPr>
                      <p:cNvPr id="0" name="Object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59325" y="2065338"/>
                        <a:ext cx="2095500" cy="67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1" name="Rectangle 3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102" name="Rectangle 3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103" name="Rectangle 3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62" name="Object 38"/>
          <p:cNvGraphicFramePr>
            <a:graphicFrameLocks noChangeAspect="1"/>
          </p:cNvGraphicFramePr>
          <p:nvPr/>
        </p:nvGraphicFramePr>
        <p:xfrm>
          <a:off x="503238" y="5727700"/>
          <a:ext cx="2536825" cy="638175"/>
        </p:xfrm>
        <a:graphic>
          <a:graphicData uri="http://schemas.openxmlformats.org/presentationml/2006/ole">
            <mc:AlternateContent xmlns:mc="http://schemas.openxmlformats.org/markup-compatibility/2006">
              <mc:Choice xmlns:v="urn:schemas-microsoft-com:vml" Requires="v">
                <p:oleObj spid="_x0000_s3738" name="Equation" r:id="rId15" imgW="1777229" imgH="444307" progId="Equation.3">
                  <p:embed/>
                </p:oleObj>
              </mc:Choice>
              <mc:Fallback>
                <p:oleObj name="Equation" r:id="rId15" imgW="1777229" imgH="444307" progId="Equation.3">
                  <p:embed/>
                  <p:pic>
                    <p:nvPicPr>
                      <p:cNvPr id="0" name="Object 3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3238" y="5727700"/>
                        <a:ext cx="2536825"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4" name="Rectangle 4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64" name="Object 40"/>
          <p:cNvGraphicFramePr>
            <a:graphicFrameLocks noChangeAspect="1"/>
          </p:cNvGraphicFramePr>
          <p:nvPr/>
        </p:nvGraphicFramePr>
        <p:xfrm>
          <a:off x="3657600" y="5657850"/>
          <a:ext cx="1876425" cy="731838"/>
        </p:xfrm>
        <a:graphic>
          <a:graphicData uri="http://schemas.openxmlformats.org/presentationml/2006/ole">
            <mc:AlternateContent xmlns:mc="http://schemas.openxmlformats.org/markup-compatibility/2006">
              <mc:Choice xmlns:v="urn:schemas-microsoft-com:vml" Requires="v">
                <p:oleObj spid="_x0000_s3739" name="Equation" r:id="rId17" imgW="1066800" imgH="419100" progId="Equation.3">
                  <p:embed/>
                </p:oleObj>
              </mc:Choice>
              <mc:Fallback>
                <p:oleObj name="Equation" r:id="rId17" imgW="1066800" imgH="419100" progId="Equation.3">
                  <p:embed/>
                  <p:pic>
                    <p:nvPicPr>
                      <p:cNvPr id="0" name="Object 4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57600" y="5657850"/>
                        <a:ext cx="1876425" cy="73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5" name="Rectangle 4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66" name="Object 42"/>
          <p:cNvGraphicFramePr>
            <a:graphicFrameLocks noChangeAspect="1"/>
          </p:cNvGraphicFramePr>
          <p:nvPr/>
        </p:nvGraphicFramePr>
        <p:xfrm>
          <a:off x="6648450" y="5738813"/>
          <a:ext cx="2046288" cy="747712"/>
        </p:xfrm>
        <a:graphic>
          <a:graphicData uri="http://schemas.openxmlformats.org/presentationml/2006/ole">
            <mc:AlternateContent xmlns:mc="http://schemas.openxmlformats.org/markup-compatibility/2006">
              <mc:Choice xmlns:v="urn:schemas-microsoft-com:vml" Requires="v">
                <p:oleObj spid="_x0000_s3740" name="Equation" r:id="rId19" imgW="558558" imgH="203112" progId="Equation.3">
                  <p:embed/>
                </p:oleObj>
              </mc:Choice>
              <mc:Fallback>
                <p:oleObj name="Equation" r:id="rId19" imgW="558558" imgH="203112" progId="Equation.3">
                  <p:embed/>
                  <p:pic>
                    <p:nvPicPr>
                      <p:cNvPr id="0" name="Object 4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48450" y="5738813"/>
                        <a:ext cx="2046288"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6" name="Rectangle 4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082" name="Object 44"/>
          <p:cNvGraphicFramePr>
            <a:graphicFrameLocks noChangeAspect="1"/>
          </p:cNvGraphicFramePr>
          <p:nvPr>
            <p:extLst>
              <p:ext uri="{D42A27DB-BD31-4B8C-83A1-F6EECF244321}">
                <p14:modId xmlns:p14="http://schemas.microsoft.com/office/powerpoint/2010/main" val="2732873297"/>
              </p:ext>
            </p:extLst>
          </p:nvPr>
        </p:nvGraphicFramePr>
        <p:xfrm>
          <a:off x="452438" y="4830763"/>
          <a:ext cx="2071687" cy="784225"/>
        </p:xfrm>
        <a:graphic>
          <a:graphicData uri="http://schemas.openxmlformats.org/presentationml/2006/ole">
            <mc:AlternateContent xmlns:mc="http://schemas.openxmlformats.org/markup-compatibility/2006">
              <mc:Choice xmlns:v="urn:schemas-microsoft-com:vml" Requires="v">
                <p:oleObj spid="_x0000_s3741" name="Equation" r:id="rId21" imgW="1231900" imgH="469900" progId="Equation.3">
                  <p:embed/>
                </p:oleObj>
              </mc:Choice>
              <mc:Fallback>
                <p:oleObj name="Equation" r:id="rId21" imgW="1231900" imgH="469900" progId="Equation.3">
                  <p:embed/>
                  <p:pic>
                    <p:nvPicPr>
                      <p:cNvPr id="0" name="Object 44"/>
                      <p:cNvPicPr>
                        <a:picLocks noChangeAspect="1" noChangeArrowheads="1"/>
                      </p:cNvPicPr>
                      <p:nvPr/>
                    </p:nvPicPr>
                    <p:blipFill>
                      <a:blip r:embed="rId22"/>
                      <a:srcRect/>
                      <a:stretch>
                        <a:fillRect/>
                      </a:stretch>
                    </p:blipFill>
                    <p:spPr bwMode="auto">
                      <a:xfrm>
                        <a:off x="452438" y="4830763"/>
                        <a:ext cx="2071687"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7" name="Rectangle 4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70" name="Object 46"/>
          <p:cNvGraphicFramePr>
            <a:graphicFrameLocks noChangeAspect="1"/>
          </p:cNvGraphicFramePr>
          <p:nvPr/>
        </p:nvGraphicFramePr>
        <p:xfrm>
          <a:off x="3689350" y="4840288"/>
          <a:ext cx="4402138" cy="765175"/>
        </p:xfrm>
        <a:graphic>
          <a:graphicData uri="http://schemas.openxmlformats.org/presentationml/2006/ole">
            <mc:AlternateContent xmlns:mc="http://schemas.openxmlformats.org/markup-compatibility/2006">
              <mc:Choice xmlns:v="urn:schemas-microsoft-com:vml" Requires="v">
                <p:oleObj spid="_x0000_s3742" name="Equation" r:id="rId23" imgW="2578100" imgH="444500" progId="Equation.3">
                  <p:embed/>
                </p:oleObj>
              </mc:Choice>
              <mc:Fallback>
                <p:oleObj name="Equation" r:id="rId23" imgW="2578100" imgH="444500" progId="Equation.3">
                  <p:embed/>
                  <p:pic>
                    <p:nvPicPr>
                      <p:cNvPr id="0" name="Object 4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689350" y="4840288"/>
                        <a:ext cx="4402138"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a:t>
            </a:r>
            <a:r>
              <a:rPr lang="en-US" dirty="0"/>
              <a:t>Unit 5 and 6  </a:t>
            </a:r>
            <a:r>
              <a:rPr lang="en-US" dirty="0" smtClean="0"/>
              <a:t>- </a:t>
            </a:r>
            <a:fld id="{37F824E6-4F65-4FD0-B2AC-7025D55EF6E6}" type="slidenum">
              <a:rPr lang="en-US" smtClean="0"/>
              <a:pPr>
                <a:defRPr/>
              </a:pPr>
              <a:t>10</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3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5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5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39">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4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0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499"/>
                                          </p:stCondLst>
                                        </p:cTn>
                                        <p:tgtEl>
                                          <p:spTgt spid="104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039">
                                            <p:txEl>
                                              <p:pRg st="6" end="6"/>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1039">
                                            <p:txEl>
                                              <p:pRg st="7" end="7"/>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499"/>
                                          </p:stCondLst>
                                        </p:cTn>
                                        <p:tgtEl>
                                          <p:spTgt spid="3082"/>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1070"/>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06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064"/>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1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 grpId="0" build="p" autoUpdateAnimBg="0"/>
      <p:bldP spid="104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3"/>
          <p:cNvSpPr>
            <a:spLocks noGrp="1" noChangeArrowheads="1"/>
          </p:cNvSpPr>
          <p:nvPr>
            <p:ph idx="1"/>
          </p:nvPr>
        </p:nvSpPr>
        <p:spPr/>
        <p:txBody>
          <a:bodyPr/>
          <a:lstStyle/>
          <a:p>
            <a:pPr eaLnBrk="1" hangingPunct="1"/>
            <a:r>
              <a:rPr lang="en-US" smtClean="0"/>
              <a:t>Note: in several books </a:t>
            </a:r>
          </a:p>
          <a:p>
            <a:pPr lvl="1" eaLnBrk="1" hangingPunct="1"/>
            <a:r>
              <a:rPr lang="en-US" smtClean="0"/>
              <a:t>The mass is called the rest mass</a:t>
            </a:r>
          </a:p>
          <a:p>
            <a:pPr lvl="1" eaLnBrk="1" hangingPunct="1"/>
            <a:r>
              <a:rPr lang="en-US" smtClean="0"/>
              <a:t>A new relativistic mass is defined</a:t>
            </a:r>
          </a:p>
          <a:p>
            <a:pPr lvl="1" eaLnBrk="1" hangingPunct="1"/>
            <a:r>
              <a:rPr lang="fr-CH" smtClean="0"/>
              <a:t>So that the momentum is still defined as </a:t>
            </a:r>
          </a:p>
          <a:p>
            <a:pPr lvl="1" eaLnBrk="1" hangingPunct="1"/>
            <a:r>
              <a:rPr lang="fr-CH" smtClean="0"/>
              <a:t>This is why you see in several texts that accelerating corresponds to </a:t>
            </a:r>
            <a:r>
              <a:rPr lang="fr-CH" smtClean="0">
                <a:solidFill>
                  <a:srgbClr val="C00000"/>
                </a:solidFill>
              </a:rPr>
              <a:t>increase the mass (?)</a:t>
            </a:r>
          </a:p>
          <a:p>
            <a:pPr lvl="2" eaLnBrk="1" hangingPunct="1"/>
            <a:r>
              <a:rPr lang="fr-CH" sz="1600" smtClean="0"/>
              <a:t>This is a rather controversial intepretation of the formalism</a:t>
            </a:r>
          </a:p>
          <a:p>
            <a:pPr lvl="2" eaLnBrk="1" hangingPunct="1"/>
            <a:r>
              <a:rPr lang="fr-CH" sz="1600" smtClean="0"/>
              <a:t>Einstein was not in favour of it – I will follow his advice</a:t>
            </a:r>
          </a:p>
          <a:p>
            <a:pPr>
              <a:buFontTx/>
              <a:buNone/>
            </a:pPr>
            <a:r>
              <a:rPr lang="en-US" sz="1000" smtClean="0"/>
              <a:t>	</a:t>
            </a:r>
            <a:r>
              <a:rPr lang="en-US" sz="1100" smtClean="0"/>
              <a:t>“It is not good to introduce the concept of the mass of a moving body for which no clear definition </a:t>
            </a:r>
          </a:p>
          <a:p>
            <a:pPr>
              <a:buFontTx/>
              <a:buNone/>
            </a:pPr>
            <a:r>
              <a:rPr lang="en-US" sz="1100" smtClean="0"/>
              <a:t>	can be given. It is better to introduce no other mass concept than the ’rest mass’ </a:t>
            </a:r>
            <a:r>
              <a:rPr lang="en-US" sz="1100" i="1" smtClean="0"/>
              <a:t>m</a:t>
            </a:r>
            <a:r>
              <a:rPr lang="en-US" sz="1100" smtClean="0"/>
              <a:t>. Instead of introducing </a:t>
            </a:r>
          </a:p>
          <a:p>
            <a:pPr>
              <a:buFontTx/>
              <a:buNone/>
            </a:pPr>
            <a:r>
              <a:rPr lang="en-US" sz="1100" i="1" smtClean="0"/>
              <a:t>	M</a:t>
            </a:r>
            <a:r>
              <a:rPr lang="en-US" sz="1100" smtClean="0"/>
              <a:t> it is better to mention the expression for the momentum and energy of a body in motion.”</a:t>
            </a:r>
          </a:p>
          <a:p>
            <a:pPr>
              <a:buFontTx/>
              <a:buNone/>
            </a:pPr>
            <a:r>
              <a:rPr lang="en-US" sz="1100" smtClean="0"/>
              <a:t>		— </a:t>
            </a:r>
            <a:r>
              <a:rPr lang="en-US" sz="1100" i="1" smtClean="0"/>
              <a:t>Albert Einstein in letter to </a:t>
            </a:r>
            <a:r>
              <a:rPr lang="en-US" sz="1100" i="1" u="sng" smtClean="0">
                <a:hlinkClick r:id="rId3" tooltip="Lincoln Barnett"/>
              </a:rPr>
              <a:t>Lincoln Barnett</a:t>
            </a:r>
            <a:r>
              <a:rPr lang="en-US" sz="1100" i="1" smtClean="0"/>
              <a:t>, 19 June 1948 (quote from L. B. Okun (1989), p. 42</a:t>
            </a:r>
            <a:r>
              <a:rPr lang="en-US" sz="1100" u="sng" baseline="30000" smtClean="0">
                <a:hlinkClick r:id="rId4"/>
              </a:rPr>
              <a:t>[1]</a:t>
            </a:r>
            <a:endParaRPr lang="en-US" sz="1100" smtClean="0"/>
          </a:p>
          <a:p>
            <a:pPr lvl="2" eaLnBrk="1" hangingPunct="1"/>
            <a:endParaRPr lang="fr-CH" smtClean="0"/>
          </a:p>
          <a:p>
            <a:pPr lvl="2" eaLnBrk="1" hangingPunct="1"/>
            <a:r>
              <a:rPr lang="fr-CH" smtClean="0"/>
              <a:t>Other authors against this concept</a:t>
            </a:r>
          </a:p>
          <a:p>
            <a:pPr lvl="1" eaLnBrk="1" hangingPunct="1">
              <a:buFontTx/>
              <a:buNone/>
            </a:pPr>
            <a:r>
              <a:rPr lang="en-US" sz="1000" smtClean="0"/>
              <a:t>	</a:t>
            </a:r>
            <a:r>
              <a:rPr lang="en-US" sz="1100" smtClean="0"/>
              <a:t>"</a:t>
            </a:r>
            <a:r>
              <a:rPr lang="en-US" sz="1100" i="1" smtClean="0"/>
              <a:t>The concept of "relativistic mass" is subject to misunderstanding. That's why we don't use it. First, it applies the name mass - belonging to the magnitude of a 4-vector - to a very different concept, the time component of a 4-vector. Second, it makes increase of energy of an object with velocity or momentum appear to be connected with some change in internal structure of the object. In reality, the increase of energy with velocity originates not in the object but in the geometric properties of spacetime itself.</a:t>
            </a:r>
            <a:r>
              <a:rPr lang="en-US" sz="1100" smtClean="0"/>
              <a:t>"</a:t>
            </a:r>
            <a:r>
              <a:rPr lang="en-US" sz="1100" baseline="30000" smtClean="0">
                <a:hlinkClick r:id="rId5" action="ppaction://hlinkfile"/>
              </a:rPr>
              <a:t>[18]</a:t>
            </a:r>
            <a:endParaRPr lang="en-US" sz="1100" baseline="30000" smtClean="0"/>
          </a:p>
          <a:p>
            <a:pPr lvl="1" eaLnBrk="1" hangingPunct="1">
              <a:buFontTx/>
              <a:buNone/>
            </a:pPr>
            <a:endParaRPr lang="en-US" sz="1100" baseline="30000" smtClean="0"/>
          </a:p>
          <a:p>
            <a:pPr lvl="1" eaLnBrk="1" hangingPunct="1">
              <a:buFontTx/>
              <a:buNone/>
            </a:pPr>
            <a:r>
              <a:rPr lang="en-US" sz="1000" smtClean="0"/>
              <a:t>E. F. Taylor, J. A. Wheeler (1992), </a:t>
            </a:r>
            <a:r>
              <a:rPr lang="en-US" sz="1000" i="1" smtClean="0">
                <a:hlinkClick r:id="rId6"/>
              </a:rPr>
              <a:t>Spacetime Physics, second edition</a:t>
            </a:r>
            <a:r>
              <a:rPr lang="en-US" sz="1000" smtClean="0"/>
              <a:t>, New York: </a:t>
            </a:r>
            <a:r>
              <a:rPr lang="en-US" sz="1000" smtClean="0">
                <a:hlinkClick r:id="rId7" action="ppaction://hlinkfile" tooltip="W.H. Freeman and Company"/>
              </a:rPr>
              <a:t>W.H. Freeman and Company</a:t>
            </a:r>
            <a:r>
              <a:rPr lang="en-US" sz="1000" smtClean="0"/>
              <a:t>, </a:t>
            </a:r>
            <a:r>
              <a:rPr lang="en-US" sz="1000" smtClean="0">
                <a:hlinkClick r:id="rId8" action="ppaction://hlinkfile" tooltip="International Standard Book Number"/>
              </a:rPr>
              <a:t>ISBN</a:t>
            </a:r>
            <a:r>
              <a:rPr lang="en-US" sz="1000" smtClean="0"/>
              <a:t> </a:t>
            </a:r>
            <a:r>
              <a:rPr lang="en-US" sz="1000" smtClean="0">
                <a:hlinkClick r:id="rId9" action="ppaction://hlinkfile" tooltip="Special:BookSources/0-7167-2327-1"/>
              </a:rPr>
              <a:t>0-7167-2327-1</a:t>
            </a:r>
            <a:endParaRPr lang="en-US" sz="1000" smtClean="0"/>
          </a:p>
        </p:txBody>
      </p:sp>
      <p:sp>
        <p:nvSpPr>
          <p:cNvPr id="4102" name="Rectangle 2"/>
          <p:cNvSpPr>
            <a:spLocks noGrp="1" noChangeArrowheads="1"/>
          </p:cNvSpPr>
          <p:nvPr>
            <p:ph type="title"/>
          </p:nvPr>
        </p:nvSpPr>
        <p:spPr/>
        <p:txBody>
          <a:bodyPr/>
          <a:lstStyle/>
          <a:p>
            <a:pPr eaLnBrk="1" hangingPunct="1"/>
            <a:r>
              <a:rPr lang="en-US" dirty="0" smtClean="0"/>
              <a:t>A DIGRESSION ON “RELATIVISTIC MASS”</a:t>
            </a:r>
          </a:p>
        </p:txBody>
      </p:sp>
      <p:sp>
        <p:nvSpPr>
          <p:cNvPr id="4104" name="Rectangle 3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05" name="Rectangle 41"/>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06" name="Rectangle 43"/>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07" name="Rectangle 50"/>
          <p:cNvSpPr>
            <a:spLocks noChangeArrowheads="1"/>
          </p:cNvSpPr>
          <p:nvPr/>
        </p:nvSpPr>
        <p:spPr bwMode="auto">
          <a:xfrm>
            <a:off x="0" y="3348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08" name="Rectangle 52"/>
          <p:cNvSpPr>
            <a:spLocks noChangeArrowheads="1"/>
          </p:cNvSpPr>
          <p:nvPr/>
        </p:nvSpPr>
        <p:spPr bwMode="auto">
          <a:xfrm>
            <a:off x="0" y="3243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09" name="Rectangle 54"/>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10" name="Rectangle 2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11"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12"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13" name="Rectangle 3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14" name="Rectangle 3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15" name="Rectangle 3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16" name="Rectangle 3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17" name="Rectangle 3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18" name="Rectangle 4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19" name="Rectangle 4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20"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26988" name="Object 12"/>
          <p:cNvGraphicFramePr>
            <a:graphicFrameLocks noChangeAspect="1"/>
          </p:cNvGraphicFramePr>
          <p:nvPr/>
        </p:nvGraphicFramePr>
        <p:xfrm>
          <a:off x="5886450" y="1943100"/>
          <a:ext cx="1303338" cy="479425"/>
        </p:xfrm>
        <a:graphic>
          <a:graphicData uri="http://schemas.openxmlformats.org/presentationml/2006/ole">
            <mc:AlternateContent xmlns:mc="http://schemas.openxmlformats.org/markup-compatibility/2006">
              <mc:Choice xmlns:v="urn:schemas-microsoft-com:vml" Requires="v">
                <p:oleObj spid="_x0000_s4330" name="Equation" r:id="rId10" imgW="609600" imgH="228600" progId="Equation.3">
                  <p:embed/>
                </p:oleObj>
              </mc:Choice>
              <mc:Fallback>
                <p:oleObj name="Equation" r:id="rId10" imgW="609600" imgH="22860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6450" y="1943100"/>
                        <a:ext cx="1303338"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21"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26990" name="Object 14"/>
          <p:cNvGraphicFramePr>
            <a:graphicFrameLocks noChangeAspect="1"/>
          </p:cNvGraphicFramePr>
          <p:nvPr/>
        </p:nvGraphicFramePr>
        <p:xfrm>
          <a:off x="5165725" y="1565275"/>
          <a:ext cx="971550" cy="407988"/>
        </p:xfrm>
        <a:graphic>
          <a:graphicData uri="http://schemas.openxmlformats.org/presentationml/2006/ole">
            <mc:AlternateContent xmlns:mc="http://schemas.openxmlformats.org/markup-compatibility/2006">
              <mc:Choice xmlns:v="urn:schemas-microsoft-com:vml" Requires="v">
                <p:oleObj spid="_x0000_s4331" name="Equation" r:id="rId12" imgW="533169" imgH="228501" progId="Equation.3">
                  <p:embed/>
                </p:oleObj>
              </mc:Choice>
              <mc:Fallback>
                <p:oleObj name="Equation" r:id="rId12" imgW="533169" imgH="228501"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65725" y="1565275"/>
                        <a:ext cx="971550"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22"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26992" name="Object 16"/>
          <p:cNvGraphicFramePr>
            <a:graphicFrameLocks noChangeAspect="1"/>
          </p:cNvGraphicFramePr>
          <p:nvPr/>
        </p:nvGraphicFramePr>
        <p:xfrm>
          <a:off x="7189788" y="2389188"/>
          <a:ext cx="960437" cy="411162"/>
        </p:xfrm>
        <a:graphic>
          <a:graphicData uri="http://schemas.openxmlformats.org/presentationml/2006/ole">
            <mc:AlternateContent xmlns:mc="http://schemas.openxmlformats.org/markup-compatibility/2006">
              <mc:Choice xmlns:v="urn:schemas-microsoft-com:vml" Requires="v">
                <p:oleObj spid="_x0000_s4332" name="Equation" r:id="rId14" imgW="494870" imgH="203024" progId="Equation.3">
                  <p:embed/>
                </p:oleObj>
              </mc:Choice>
              <mc:Fallback>
                <p:oleObj name="Equation" r:id="rId14" imgW="494870" imgH="203024" progId="Equation.3">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89788" y="2389188"/>
                        <a:ext cx="960437"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23" name="Picture 39" descr="einstein.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351713" y="3119438"/>
            <a:ext cx="1404937"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4" name="Text Box 39"/>
          <p:cNvSpPr txBox="1">
            <a:spLocks noChangeArrowheads="1"/>
          </p:cNvSpPr>
          <p:nvPr/>
        </p:nvSpPr>
        <p:spPr bwMode="auto">
          <a:xfrm>
            <a:off x="7045325" y="4991100"/>
            <a:ext cx="20986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pitchFamily="18" charset="0"/>
                <a:ea typeface="ＭＳ Ｐゴシック" pitchFamily="34" charset="-128"/>
              </a:defRPr>
            </a:lvl1pPr>
            <a:lvl2pPr marL="742950" indent="-285750">
              <a:defRPr sz="2400">
                <a:solidFill>
                  <a:schemeClr val="tx1"/>
                </a:solidFill>
                <a:latin typeface="Book Antiqua" pitchFamily="18" charset="0"/>
                <a:ea typeface="ＭＳ Ｐゴシック" pitchFamily="34" charset="-128"/>
              </a:defRPr>
            </a:lvl2pPr>
            <a:lvl3pPr marL="1143000" indent="-228600">
              <a:defRPr sz="2400">
                <a:solidFill>
                  <a:schemeClr val="tx1"/>
                </a:solidFill>
                <a:latin typeface="Book Antiqua" pitchFamily="18" charset="0"/>
                <a:ea typeface="ＭＳ Ｐゴシック" pitchFamily="34" charset="-128"/>
              </a:defRPr>
            </a:lvl3pPr>
            <a:lvl4pPr marL="1600200" indent="-228600">
              <a:defRPr sz="2400">
                <a:solidFill>
                  <a:schemeClr val="tx1"/>
                </a:solidFill>
                <a:latin typeface="Book Antiqua" pitchFamily="18" charset="0"/>
                <a:ea typeface="ＭＳ Ｐゴシック" pitchFamily="34" charset="-128"/>
              </a:defRPr>
            </a:lvl4pPr>
            <a:lvl5pPr marL="2057400" indent="-228600">
              <a:defRPr sz="2400">
                <a:solidFill>
                  <a:schemeClr val="tx1"/>
                </a:solidFill>
                <a:latin typeface="Book Antiqu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9pPr>
          </a:lstStyle>
          <a:p>
            <a:pPr algn="ctr">
              <a:spcBef>
                <a:spcPct val="50000"/>
              </a:spcBef>
            </a:pPr>
            <a:r>
              <a:rPr lang="fr-CH" sz="1000"/>
              <a:t>Albert Einstein, German</a:t>
            </a:r>
            <a:endParaRPr lang="en-US" sz="1000"/>
          </a:p>
          <a:p>
            <a:pPr algn="ctr">
              <a:spcBef>
                <a:spcPct val="50000"/>
              </a:spcBef>
            </a:pPr>
            <a:r>
              <a:rPr lang="it-IT" sz="1000"/>
              <a:t>(14 March 1879 – 18 April 1955)</a:t>
            </a:r>
            <a:endParaRPr lang="en-US" sz="1000"/>
          </a:p>
        </p:txBody>
      </p:sp>
      <p:sp>
        <p:nvSpPr>
          <p:cNvPr id="30"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a:t>
            </a:r>
            <a:r>
              <a:rPr lang="en-US" dirty="0"/>
              <a:t>Unit 5 and 6  </a:t>
            </a:r>
            <a:r>
              <a:rPr lang="en-US" dirty="0" smtClean="0"/>
              <a:t>- </a:t>
            </a:r>
            <a:fld id="{37F824E6-4F65-4FD0-B2AC-7025D55EF6E6}" type="slidenum">
              <a:rPr lang="en-US" smtClean="0"/>
              <a:pPr>
                <a:defRPr/>
              </a:pPr>
              <a:t>11</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69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698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39">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699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39">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39">
                                            <p:txEl>
                                              <p:pRg st="5" end="5"/>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39">
                                            <p:txEl>
                                              <p:pRg st="6" end="6"/>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1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39">
                                            <p:txEl>
                                              <p:pRg st="7" end="7"/>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39">
                                            <p:txEl>
                                              <p:pRg st="8" end="8"/>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39">
                                            <p:txEl>
                                              <p:pRg st="9" end="9"/>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39">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39">
                                            <p:txEl>
                                              <p:pRg st="12" end="12"/>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39">
                                            <p:txEl>
                                              <p:pRg st="13" end="13"/>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3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 grpId="0" build="p"/>
      <p:bldP spid="4124" grpId="0" uiExpand="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9" name="Rectangle 3"/>
          <p:cNvSpPr>
            <a:spLocks noGrp="1" noChangeArrowheads="1"/>
          </p:cNvSpPr>
          <p:nvPr>
            <p:ph idx="1"/>
          </p:nvPr>
        </p:nvSpPr>
        <p:spPr/>
        <p:txBody>
          <a:bodyPr/>
          <a:lstStyle/>
          <a:p>
            <a:pPr eaLnBrk="1" hangingPunct="1"/>
            <a:r>
              <a:rPr lang="en-US" dirty="0" smtClean="0"/>
              <a:t>What are the ranges of velocity obtained in particle accelerators?</a:t>
            </a:r>
            <a:endParaRPr lang="en-US" sz="600" dirty="0" smtClean="0"/>
          </a:p>
          <a:p>
            <a:pPr lvl="1" eaLnBrk="1" hangingPunct="1"/>
            <a:r>
              <a:rPr lang="fr-CH" dirty="0" smtClean="0"/>
              <a:t>From 10</a:t>
            </a:r>
            <a:r>
              <a:rPr lang="fr-CH" baseline="30000" dirty="0" smtClean="0"/>
              <a:t>-4</a:t>
            </a:r>
            <a:r>
              <a:rPr lang="fr-CH" dirty="0" smtClean="0"/>
              <a:t> </a:t>
            </a:r>
            <a:r>
              <a:rPr lang="fr-CH" baseline="30000" dirty="0" smtClean="0"/>
              <a:t> </a:t>
            </a:r>
            <a:r>
              <a:rPr lang="fr-CH" dirty="0" smtClean="0"/>
              <a:t>to 10</a:t>
            </a:r>
            <a:r>
              <a:rPr lang="fr-CH" baseline="30000" dirty="0" smtClean="0"/>
              <a:t>-11</a:t>
            </a:r>
            <a:r>
              <a:rPr lang="fr-CH" dirty="0" smtClean="0"/>
              <a:t> from the speed of light !</a:t>
            </a:r>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1" eaLnBrk="1" hangingPunct="1"/>
            <a:endParaRPr lang="fr-CH" baseline="30000" dirty="0" smtClean="0"/>
          </a:p>
          <a:p>
            <a:pPr lvl="2" eaLnBrk="1" hangingPunct="1"/>
            <a:r>
              <a:rPr lang="fr-CH" dirty="0" smtClean="0"/>
              <a:t>Please note e</a:t>
            </a:r>
            <a:r>
              <a:rPr lang="fr-CH" baseline="30000" dirty="0" smtClean="0"/>
              <a:t>-</a:t>
            </a:r>
            <a:r>
              <a:rPr lang="fr-CH" dirty="0" smtClean="0"/>
              <a:t> in LEP (100 GeV) go faster than p</a:t>
            </a:r>
            <a:r>
              <a:rPr lang="fr-CH" baseline="30000" dirty="0" smtClean="0"/>
              <a:t>+</a:t>
            </a:r>
            <a:r>
              <a:rPr lang="fr-CH" dirty="0" smtClean="0"/>
              <a:t> in LHC (7 TeV)</a:t>
            </a:r>
          </a:p>
          <a:p>
            <a:pPr lvl="2" eaLnBrk="1" hangingPunct="1"/>
            <a:r>
              <a:rPr lang="fr-CH" dirty="0" smtClean="0"/>
              <a:t>This happens since 7000/100 &lt; 2000, ie the ratio between p and e mass</a:t>
            </a:r>
            <a:endParaRPr lang="en-US" dirty="0" smtClean="0"/>
          </a:p>
        </p:txBody>
      </p:sp>
      <p:sp>
        <p:nvSpPr>
          <p:cNvPr id="5127" name="Rectangle 2"/>
          <p:cNvSpPr>
            <a:spLocks noGrp="1" noChangeArrowheads="1"/>
          </p:cNvSpPr>
          <p:nvPr>
            <p:ph type="title"/>
          </p:nvPr>
        </p:nvSpPr>
        <p:spPr/>
        <p:txBody>
          <a:bodyPr/>
          <a:lstStyle/>
          <a:p>
            <a:pPr eaLnBrk="1" hangingPunct="1"/>
            <a:r>
              <a:rPr lang="en-US" dirty="0" smtClean="0"/>
              <a:t>RELATION BETWEEN </a:t>
            </a:r>
            <a:br>
              <a:rPr lang="en-US" dirty="0" smtClean="0"/>
            </a:br>
            <a:r>
              <a:rPr lang="en-US" dirty="0" smtClean="0"/>
              <a:t>GAMMA, VELOCITY AND ENERGY</a:t>
            </a:r>
          </a:p>
        </p:txBody>
      </p:sp>
      <p:sp>
        <p:nvSpPr>
          <p:cNvPr id="5129" name="Rectangle 3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130" name="Rectangle 41"/>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131" name="Rectangle 43"/>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132" name="Rectangle 50"/>
          <p:cNvSpPr>
            <a:spLocks noChangeArrowheads="1"/>
          </p:cNvSpPr>
          <p:nvPr/>
        </p:nvSpPr>
        <p:spPr bwMode="auto">
          <a:xfrm>
            <a:off x="0" y="3348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133" name="Rectangle 52"/>
          <p:cNvSpPr>
            <a:spLocks noChangeArrowheads="1"/>
          </p:cNvSpPr>
          <p:nvPr/>
        </p:nvSpPr>
        <p:spPr bwMode="auto">
          <a:xfrm>
            <a:off x="0" y="3243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134" name="Rectangle 54"/>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135" name="Rectangle 2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36"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3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38" name="Rectangle 3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39" name="Rectangle 3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40" name="Rectangle 3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41" name="Rectangle 3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42" name="Rectangle 3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43" name="Rectangle 4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44" name="Rectangle 4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45"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46"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47"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5122" name="Object 5"/>
          <p:cNvGraphicFramePr>
            <a:graphicFrameLocks noChangeAspect="1"/>
          </p:cNvGraphicFramePr>
          <p:nvPr/>
        </p:nvGraphicFramePr>
        <p:xfrm>
          <a:off x="7056438" y="3063875"/>
          <a:ext cx="1258887" cy="958850"/>
        </p:xfrm>
        <a:graphic>
          <a:graphicData uri="http://schemas.openxmlformats.org/presentationml/2006/ole">
            <mc:AlternateContent xmlns:mc="http://schemas.openxmlformats.org/markup-compatibility/2006">
              <mc:Choice xmlns:v="urn:schemas-microsoft-com:vml" Requires="v">
                <p:oleObj spid="_x0000_s5423" name="Equation" r:id="rId3" imgW="850900" imgH="647700" progId="Equation.3">
                  <p:embed/>
                </p:oleObj>
              </mc:Choice>
              <mc:Fallback>
                <p:oleObj name="Equation" r:id="rId3" imgW="850900" imgH="6477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438" y="3063875"/>
                        <a:ext cx="1258887"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9"/>
          <p:cNvGraphicFramePr>
            <a:graphicFrameLocks noChangeAspect="1"/>
          </p:cNvGraphicFramePr>
          <p:nvPr/>
        </p:nvGraphicFramePr>
        <p:xfrm>
          <a:off x="7064375" y="2317750"/>
          <a:ext cx="1270000" cy="422275"/>
        </p:xfrm>
        <a:graphic>
          <a:graphicData uri="http://schemas.openxmlformats.org/presentationml/2006/ole">
            <mc:AlternateContent xmlns:mc="http://schemas.openxmlformats.org/markup-compatibility/2006">
              <mc:Choice xmlns:v="urn:schemas-microsoft-com:vml" Requires="v">
                <p:oleObj spid="_x0000_s5424" name="Equation" r:id="rId5" imgW="634449" imgH="215713" progId="Equation.3">
                  <p:embed/>
                </p:oleObj>
              </mc:Choice>
              <mc:Fallback>
                <p:oleObj name="Equation" r:id="rId5" imgW="634449" imgH="215713"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4375" y="2317750"/>
                        <a:ext cx="1270000"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10"/>
          <p:cNvGraphicFramePr>
            <a:graphicFrameLocks noChangeAspect="1"/>
          </p:cNvGraphicFramePr>
          <p:nvPr/>
        </p:nvGraphicFramePr>
        <p:xfrm>
          <a:off x="6808788" y="4308475"/>
          <a:ext cx="1846262" cy="604838"/>
        </p:xfrm>
        <a:graphic>
          <a:graphicData uri="http://schemas.openxmlformats.org/presentationml/2006/ole">
            <mc:AlternateContent xmlns:mc="http://schemas.openxmlformats.org/markup-compatibility/2006">
              <mc:Choice xmlns:v="urn:schemas-microsoft-com:vml" Requires="v">
                <p:oleObj spid="_x0000_s5425" name="Equation" r:id="rId7" imgW="685800" imgH="228600" progId="Equation.3">
                  <p:embed/>
                </p:oleObj>
              </mc:Choice>
              <mc:Fallback>
                <p:oleObj name="Equation" r:id="rId7" imgW="685800" imgH="2286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8788" y="4308475"/>
                        <a:ext cx="1846262" cy="60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49"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28013" name="Object 13"/>
          <p:cNvGraphicFramePr>
            <a:graphicFrameLocks noChangeAspect="1"/>
          </p:cNvGraphicFramePr>
          <p:nvPr/>
        </p:nvGraphicFramePr>
        <p:xfrm>
          <a:off x="7196138" y="5087938"/>
          <a:ext cx="1335087" cy="803275"/>
        </p:xfrm>
        <a:graphic>
          <a:graphicData uri="http://schemas.openxmlformats.org/presentationml/2006/ole">
            <mc:AlternateContent xmlns:mc="http://schemas.openxmlformats.org/markup-compatibility/2006">
              <mc:Choice xmlns:v="urn:schemas-microsoft-com:vml" Requires="v">
                <p:oleObj spid="_x0000_s5426" name="Equation" r:id="rId9" imgW="622030" imgH="393529" progId="Equation.3">
                  <p:embed/>
                </p:oleObj>
              </mc:Choice>
              <mc:Fallback>
                <p:oleObj name="Equation" r:id="rId9" imgW="622030" imgH="393529"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96138" y="5087938"/>
                        <a:ext cx="1335087" cy="80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1" name="Image 4"/>
          <p:cNvPicPr/>
          <p:nvPr/>
        </p:nvPicPr>
        <p:blipFill>
          <a:blip r:embed="rId11">
            <a:extLst>
              <a:ext uri="{28A0092B-C50C-407E-A947-70E740481C1C}">
                <a14:useLocalDpi xmlns:a14="http://schemas.microsoft.com/office/drawing/2010/main" val="0"/>
              </a:ext>
            </a:extLst>
          </a:blip>
          <a:srcRect/>
          <a:stretch>
            <a:fillRect/>
          </a:stretch>
        </p:blipFill>
        <p:spPr bwMode="auto">
          <a:xfrm>
            <a:off x="860601" y="2598667"/>
            <a:ext cx="5694027" cy="3353913"/>
          </a:xfrm>
          <a:prstGeom prst="rect">
            <a:avLst/>
          </a:prstGeom>
          <a:noFill/>
          <a:ln>
            <a:noFill/>
          </a:ln>
        </p:spPr>
      </p:pic>
      <p:sp>
        <p:nvSpPr>
          <p:cNvPr id="32"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a:t>
            </a:r>
            <a:r>
              <a:rPr lang="en-US" dirty="0"/>
              <a:t>Unit 5 and 6  </a:t>
            </a:r>
            <a:r>
              <a:rPr lang="en-US" dirty="0" smtClean="0"/>
              <a:t>- </a:t>
            </a:r>
            <a:fld id="{37F824E6-4F65-4FD0-B2AC-7025D55EF6E6}" type="slidenum">
              <a:rPr lang="en-US" smtClean="0"/>
              <a:pPr>
                <a:defRPr/>
              </a:pPr>
              <a:t>12</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Rectangle 3"/>
          <p:cNvSpPr>
            <a:spLocks noGrp="1" noChangeArrowheads="1"/>
          </p:cNvSpPr>
          <p:nvPr>
            <p:ph idx="1"/>
          </p:nvPr>
        </p:nvSpPr>
        <p:spPr/>
        <p:txBody>
          <a:bodyPr/>
          <a:lstStyle/>
          <a:p>
            <a:pPr eaLnBrk="1" hangingPunct="1"/>
            <a:endParaRPr lang="en-US" sz="2000" dirty="0" smtClean="0"/>
          </a:p>
          <a:p>
            <a:pPr eaLnBrk="1" hangingPunct="1"/>
            <a:r>
              <a:rPr lang="en-US" sz="2000" dirty="0" smtClean="0"/>
              <a:t>Preservation of 4-momentum</a:t>
            </a:r>
          </a:p>
          <a:p>
            <a:pPr eaLnBrk="1" hangingPunct="1"/>
            <a:endParaRPr lang="en-US" sz="2000" dirty="0" smtClean="0"/>
          </a:p>
          <a:p>
            <a:pPr lvl="1" eaLnBrk="1" hangingPunct="1"/>
            <a:endParaRPr lang="en-US" sz="1800" dirty="0" smtClean="0"/>
          </a:p>
          <a:p>
            <a:pPr lvl="1" eaLnBrk="1" hangingPunct="1">
              <a:buFontTx/>
              <a:buNone/>
            </a:pPr>
            <a:r>
              <a:rPr lang="fr-CH" sz="1800" dirty="0" smtClean="0"/>
              <a:t>Rest energy</a:t>
            </a:r>
            <a:endParaRPr lang="en-US" sz="1800" dirty="0" smtClean="0"/>
          </a:p>
          <a:p>
            <a:pPr lvl="1" eaLnBrk="1" hangingPunct="1"/>
            <a:r>
              <a:rPr lang="en-US" sz="1800" dirty="0" err="1" smtClean="0"/>
              <a:t>Hyp</a:t>
            </a:r>
            <a:r>
              <a:rPr lang="en-US" sz="1800" dirty="0" smtClean="0"/>
              <a:t>. 2 </a:t>
            </a:r>
            <a:r>
              <a:rPr lang="en-US" sz="1800" dirty="0" smtClean="0">
                <a:solidFill>
                  <a:srgbClr val="CC3300"/>
                </a:solidFill>
              </a:rPr>
              <a:t>Ultra-relativistic regime</a:t>
            </a:r>
            <a:r>
              <a:rPr lang="en-US" sz="1800" dirty="0" smtClean="0"/>
              <a:t> </a:t>
            </a:r>
          </a:p>
          <a:p>
            <a:pPr eaLnBrk="1" hangingPunct="1"/>
            <a:endParaRPr lang="en-US" sz="2000" dirty="0" smtClean="0"/>
          </a:p>
          <a:p>
            <a:pPr lvl="1" eaLnBrk="1" hangingPunct="1"/>
            <a:endParaRPr lang="en-US" sz="1800" dirty="0" smtClean="0"/>
          </a:p>
          <a:p>
            <a:pPr lvl="1" eaLnBrk="1" hangingPunct="1"/>
            <a:endParaRPr lang="en-US" sz="1800" dirty="0" smtClean="0"/>
          </a:p>
          <a:p>
            <a:pPr lvl="1" eaLnBrk="1" hangingPunct="1"/>
            <a:r>
              <a:rPr lang="en-US" sz="1800" dirty="0" smtClean="0"/>
              <a:t>Using practical units for particle with charge as electron, one has</a:t>
            </a:r>
          </a:p>
          <a:p>
            <a:pPr lvl="1" eaLnBrk="1" hangingPunct="1"/>
            <a:endParaRPr lang="en-US" sz="1800" dirty="0" smtClean="0"/>
          </a:p>
          <a:p>
            <a:pPr lvl="1" eaLnBrk="1" hangingPunct="1"/>
            <a:endParaRPr lang="en-US" sz="1800" dirty="0" smtClean="0"/>
          </a:p>
          <a:p>
            <a:pPr lvl="1" eaLnBrk="1" hangingPunct="1">
              <a:buFontTx/>
              <a:buNone/>
            </a:pPr>
            <a:r>
              <a:rPr lang="en-US" sz="1800" dirty="0" smtClean="0"/>
              <a:t>		magnetic field in Tesla …</a:t>
            </a:r>
          </a:p>
          <a:p>
            <a:pPr lvl="2" eaLnBrk="1" hangingPunct="1"/>
            <a:r>
              <a:rPr lang="en-US" sz="1600" dirty="0" smtClean="0"/>
              <a:t>Remember 1 </a:t>
            </a:r>
            <a:r>
              <a:rPr lang="en-US" sz="1600" dirty="0" err="1" smtClean="0"/>
              <a:t>eV</a:t>
            </a:r>
            <a:r>
              <a:rPr lang="en-US" sz="1600" dirty="0" smtClean="0"/>
              <a:t>=1.602</a:t>
            </a:r>
            <a:r>
              <a:rPr lang="en-US" sz="1600" dirty="0" smtClean="0">
                <a:sym typeface="Symbol" pitchFamily="18" charset="2"/>
              </a:rPr>
              <a:t></a:t>
            </a:r>
            <a:r>
              <a:rPr lang="en-US" sz="1600" dirty="0" smtClean="0"/>
              <a:t>10</a:t>
            </a:r>
            <a:r>
              <a:rPr lang="en-US" sz="1600" baseline="30000" dirty="0" smtClean="0"/>
              <a:t>-19</a:t>
            </a:r>
            <a:r>
              <a:rPr lang="en-US" sz="1600" dirty="0" smtClean="0"/>
              <a:t> J</a:t>
            </a:r>
          </a:p>
          <a:p>
            <a:pPr lvl="2" eaLnBrk="1" hangingPunct="1"/>
            <a:r>
              <a:rPr lang="en-US" sz="1600" dirty="0" smtClean="0"/>
              <a:t>Remember 1 e= 1.602</a:t>
            </a:r>
            <a:r>
              <a:rPr lang="en-US" sz="1600" dirty="0" smtClean="0">
                <a:sym typeface="Symbol" pitchFamily="18" charset="2"/>
              </a:rPr>
              <a:t></a:t>
            </a:r>
            <a:r>
              <a:rPr lang="en-US" sz="1600" dirty="0" smtClean="0"/>
              <a:t>10</a:t>
            </a:r>
            <a:r>
              <a:rPr lang="en-US" sz="1600" baseline="30000" dirty="0" smtClean="0"/>
              <a:t>-19</a:t>
            </a:r>
            <a:r>
              <a:rPr lang="en-US" sz="1600" dirty="0" smtClean="0"/>
              <a:t> C</a:t>
            </a:r>
          </a:p>
        </p:txBody>
      </p:sp>
      <p:sp>
        <p:nvSpPr>
          <p:cNvPr id="6156" name="Rectangle 2"/>
          <p:cNvSpPr>
            <a:spLocks noGrp="1" noChangeArrowheads="1"/>
          </p:cNvSpPr>
          <p:nvPr>
            <p:ph type="title"/>
          </p:nvPr>
        </p:nvSpPr>
        <p:spPr/>
        <p:txBody>
          <a:bodyPr/>
          <a:lstStyle/>
          <a:p>
            <a:pPr eaLnBrk="1" hangingPunct="1"/>
            <a:r>
              <a:rPr lang="en-US" dirty="0" smtClean="0"/>
              <a:t>HOW TO KEEP PARTICLES ON A CIRCLE</a:t>
            </a:r>
          </a:p>
        </p:txBody>
      </p:sp>
      <p:sp>
        <p:nvSpPr>
          <p:cNvPr id="6158" name="Rectangle 7"/>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6159" name="Rectangle 9"/>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6160" name="Rectangle 29"/>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2050" name="Object 28"/>
          <p:cNvGraphicFramePr>
            <a:graphicFrameLocks noChangeAspect="1"/>
          </p:cNvGraphicFramePr>
          <p:nvPr/>
        </p:nvGraphicFramePr>
        <p:xfrm>
          <a:off x="3230563" y="1985963"/>
          <a:ext cx="1900237" cy="449262"/>
        </p:xfrm>
        <a:graphic>
          <a:graphicData uri="http://schemas.openxmlformats.org/presentationml/2006/ole">
            <mc:AlternateContent xmlns:mc="http://schemas.openxmlformats.org/markup-compatibility/2006">
              <mc:Choice xmlns:v="urn:schemas-microsoft-com:vml" Requires="v">
                <p:oleObj spid="_x0000_s6750" name="Equation" r:id="rId3" imgW="1168400" imgH="279400" progId="Equation.3">
                  <p:embed/>
                </p:oleObj>
              </mc:Choice>
              <mc:Fallback>
                <p:oleObj name="Equation" r:id="rId3" imgW="1168400" imgH="279400" progId="Equation.3">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0563" y="1985963"/>
                        <a:ext cx="1900237"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1" name="Rectangle 33"/>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2051" name="Object 32"/>
          <p:cNvGraphicFramePr>
            <a:graphicFrameLocks noChangeAspect="1"/>
          </p:cNvGraphicFramePr>
          <p:nvPr/>
        </p:nvGraphicFramePr>
        <p:xfrm>
          <a:off x="925513" y="2079625"/>
          <a:ext cx="1827212" cy="376238"/>
        </p:xfrm>
        <a:graphic>
          <a:graphicData uri="http://schemas.openxmlformats.org/presentationml/2006/ole">
            <mc:AlternateContent xmlns:mc="http://schemas.openxmlformats.org/markup-compatibility/2006">
              <mc:Choice xmlns:v="urn:schemas-microsoft-com:vml" Requires="v">
                <p:oleObj spid="_x0000_s6751" name="Equation" r:id="rId5" imgW="1091726" imgH="228501" progId="Equation.3">
                  <p:embed/>
                </p:oleObj>
              </mc:Choice>
              <mc:Fallback>
                <p:oleObj name="Equation" r:id="rId5" imgW="1091726" imgH="228501" progId="Equation.3">
                  <p:embed/>
                  <p:pic>
                    <p:nvPicPr>
                      <p:cNvPr id="0" name="Object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513" y="2079625"/>
                        <a:ext cx="1827212" cy="37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2" name="Rectangle 37"/>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2052" name="Object 36"/>
          <p:cNvGraphicFramePr>
            <a:graphicFrameLocks noChangeAspect="1"/>
          </p:cNvGraphicFramePr>
          <p:nvPr/>
        </p:nvGraphicFramePr>
        <p:xfrm>
          <a:off x="4687888" y="2981325"/>
          <a:ext cx="1171575" cy="384175"/>
        </p:xfrm>
        <a:graphic>
          <a:graphicData uri="http://schemas.openxmlformats.org/presentationml/2006/ole">
            <mc:AlternateContent xmlns:mc="http://schemas.openxmlformats.org/markup-compatibility/2006">
              <mc:Choice xmlns:v="urn:schemas-microsoft-com:vml" Requires="v">
                <p:oleObj spid="_x0000_s6752" name="Equation" r:id="rId7" imgW="685800" imgH="228600" progId="Equation.3">
                  <p:embed/>
                </p:oleObj>
              </mc:Choice>
              <mc:Fallback>
                <p:oleObj name="Equation" r:id="rId7" imgW="685800" imgH="228600" progId="Equation.3">
                  <p:embed/>
                  <p:pic>
                    <p:nvPicPr>
                      <p:cNvPr id="0" name="Object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7888" y="2981325"/>
                        <a:ext cx="1171575"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3" name="Rectangle 39"/>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6164" name="Rectangle 41"/>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6165" name="Rectangle 43"/>
          <p:cNvSpPr>
            <a:spLocks noChangeArrowheads="1"/>
          </p:cNvSpPr>
          <p:nvPr/>
        </p:nvSpPr>
        <p:spPr bwMode="auto">
          <a:xfrm>
            <a:off x="0" y="3348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6166" name="Rectangle 45"/>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6167" name="Rectangle 5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6168" name="Rectangle 57"/>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6169" name="Rectangle 59"/>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2053" name="Object 58"/>
          <p:cNvGraphicFramePr>
            <a:graphicFrameLocks noChangeAspect="1"/>
          </p:cNvGraphicFramePr>
          <p:nvPr/>
        </p:nvGraphicFramePr>
        <p:xfrm>
          <a:off x="6129338" y="2978150"/>
          <a:ext cx="1049337" cy="454025"/>
        </p:xfrm>
        <a:graphic>
          <a:graphicData uri="http://schemas.openxmlformats.org/presentationml/2006/ole">
            <mc:AlternateContent xmlns:mc="http://schemas.openxmlformats.org/markup-compatibility/2006">
              <mc:Choice xmlns:v="urn:schemas-microsoft-com:vml" Requires="v">
                <p:oleObj spid="_x0000_s6753" name="Equation" r:id="rId9" imgW="469696" imgH="203112" progId="Equation.3">
                  <p:embed/>
                </p:oleObj>
              </mc:Choice>
              <mc:Fallback>
                <p:oleObj name="Equation" r:id="rId9" imgW="469696" imgH="203112" progId="Equation.3">
                  <p:embed/>
                  <p:pic>
                    <p:nvPicPr>
                      <p:cNvPr id="0" name="Object 5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9338" y="2978150"/>
                        <a:ext cx="1049337"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4" name="Object 60"/>
          <p:cNvGraphicFramePr>
            <a:graphicFrameLocks noChangeAspect="1"/>
          </p:cNvGraphicFramePr>
          <p:nvPr/>
        </p:nvGraphicFramePr>
        <p:xfrm>
          <a:off x="2930525" y="4703763"/>
          <a:ext cx="3698875" cy="436562"/>
        </p:xfrm>
        <a:graphic>
          <a:graphicData uri="http://schemas.openxmlformats.org/presentationml/2006/ole">
            <mc:AlternateContent xmlns:mc="http://schemas.openxmlformats.org/markup-compatibility/2006">
              <mc:Choice xmlns:v="urn:schemas-microsoft-com:vml" Requires="v">
                <p:oleObj spid="_x0000_s6754" name="Equation" r:id="rId11" imgW="1714500" imgH="203200" progId="Equation.3">
                  <p:embed/>
                </p:oleObj>
              </mc:Choice>
              <mc:Fallback>
                <p:oleObj name="Equation" r:id="rId11" imgW="1714500" imgH="203200" progId="Equation.3">
                  <p:embed/>
                  <p:pic>
                    <p:nvPicPr>
                      <p:cNvPr id="0" name="Object 6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30525" y="4703763"/>
                        <a:ext cx="3698875" cy="43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73" name="Picture 67" descr="sync_dip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99213" y="5145088"/>
            <a:ext cx="24145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1" name="Rectangle 69"/>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2055" name="Object 68"/>
          <p:cNvGraphicFramePr>
            <a:graphicFrameLocks noChangeAspect="1"/>
          </p:cNvGraphicFramePr>
          <p:nvPr/>
        </p:nvGraphicFramePr>
        <p:xfrm>
          <a:off x="7653338" y="2916238"/>
          <a:ext cx="1265237" cy="471487"/>
        </p:xfrm>
        <a:graphic>
          <a:graphicData uri="http://schemas.openxmlformats.org/presentationml/2006/ole">
            <mc:AlternateContent xmlns:mc="http://schemas.openxmlformats.org/markup-compatibility/2006">
              <mc:Choice xmlns:v="urn:schemas-microsoft-com:vml" Requires="v">
                <p:oleObj spid="_x0000_s6755" name="Equation" r:id="rId14" imgW="545626" imgH="203024" progId="Equation.3">
                  <p:embed/>
                </p:oleObj>
              </mc:Choice>
              <mc:Fallback>
                <p:oleObj name="Equation" r:id="rId14" imgW="545626" imgH="203024" progId="Equation.3">
                  <p:embed/>
                  <p:pic>
                    <p:nvPicPr>
                      <p:cNvPr id="0" name="Object 6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53338" y="2916238"/>
                        <a:ext cx="1265237"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72" name="Rectangle 71"/>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2056" name="Object 70"/>
          <p:cNvGraphicFramePr>
            <a:graphicFrameLocks noChangeAspect="1"/>
          </p:cNvGraphicFramePr>
          <p:nvPr/>
        </p:nvGraphicFramePr>
        <p:xfrm>
          <a:off x="2886075" y="3489325"/>
          <a:ext cx="2173288" cy="711200"/>
        </p:xfrm>
        <a:graphic>
          <a:graphicData uri="http://schemas.openxmlformats.org/presentationml/2006/ole">
            <mc:AlternateContent xmlns:mc="http://schemas.openxmlformats.org/markup-compatibility/2006">
              <mc:Choice xmlns:v="urn:schemas-microsoft-com:vml" Requires="v">
                <p:oleObj spid="_x0000_s6756" name="Equation" r:id="rId16" imgW="622030" imgH="203112" progId="Equation.3">
                  <p:embed/>
                </p:oleObj>
              </mc:Choice>
              <mc:Fallback>
                <p:oleObj name="Equation" r:id="rId16" imgW="622030" imgH="203112" progId="Equation.3">
                  <p:embed/>
                  <p:pic>
                    <p:nvPicPr>
                      <p:cNvPr id="0" name="Object 7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6075" y="3489325"/>
                        <a:ext cx="2173288"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73"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6174" name="Rectangle 3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2078" name="Object 30"/>
          <p:cNvGraphicFramePr>
            <a:graphicFrameLocks noChangeAspect="1"/>
          </p:cNvGraphicFramePr>
          <p:nvPr/>
        </p:nvGraphicFramePr>
        <p:xfrm>
          <a:off x="2171700" y="2617788"/>
          <a:ext cx="1047750" cy="422275"/>
        </p:xfrm>
        <a:graphic>
          <a:graphicData uri="http://schemas.openxmlformats.org/presentationml/2006/ole">
            <mc:AlternateContent xmlns:mc="http://schemas.openxmlformats.org/markup-compatibility/2006">
              <mc:Choice xmlns:v="urn:schemas-microsoft-com:vml" Requires="v">
                <p:oleObj spid="_x0000_s6757" name="Equation" r:id="rId18" imgW="609336" imgH="241195" progId="Equation.3">
                  <p:embed/>
                </p:oleObj>
              </mc:Choice>
              <mc:Fallback>
                <p:oleObj name="Equation" r:id="rId18" imgW="609336" imgH="241195" progId="Equation.3">
                  <p:embed/>
                  <p:pic>
                    <p:nvPicPr>
                      <p:cNvPr id="0" name="Object 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71700" y="2617788"/>
                        <a:ext cx="1047750"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75" name="Rectangle 3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2080" name="Object 32"/>
          <p:cNvGraphicFramePr>
            <a:graphicFrameLocks noChangeAspect="1"/>
          </p:cNvGraphicFramePr>
          <p:nvPr/>
        </p:nvGraphicFramePr>
        <p:xfrm>
          <a:off x="5991225" y="1349375"/>
          <a:ext cx="2708275" cy="889000"/>
        </p:xfrm>
        <a:graphic>
          <a:graphicData uri="http://schemas.openxmlformats.org/presentationml/2006/ole">
            <mc:AlternateContent xmlns:mc="http://schemas.openxmlformats.org/markup-compatibility/2006">
              <mc:Choice xmlns:v="urn:schemas-microsoft-com:vml" Requires="v">
                <p:oleObj spid="_x0000_s6758" name="Equation" r:id="rId20" imgW="685800" imgH="228600" progId="Equation.3">
                  <p:embed/>
                </p:oleObj>
              </mc:Choice>
              <mc:Fallback>
                <p:oleObj name="Equation" r:id="rId20" imgW="685800" imgH="228600" progId="Equation.3">
                  <p:embed/>
                  <p:pic>
                    <p:nvPicPr>
                      <p:cNvPr id="0" name="Object 3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91225" y="1349375"/>
                        <a:ext cx="2708275"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Rectangle 5"/>
          <p:cNvSpPr>
            <a:spLocks noGrp="1" noChangeArrowheads="1"/>
          </p:cNvSpPr>
          <p:nvPr>
            <p:ph type="sldNum" sz="quarter" idx="4294967295"/>
          </p:nvPr>
        </p:nvSpPr>
        <p:spPr bwMode="auto">
          <a:xfrm>
            <a:off x="5140325" y="6537453"/>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13</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7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59">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5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05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05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05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7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59">
                                            <p:txEl>
                                              <p:pRg st="9" end="9"/>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2054"/>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59">
                                            <p:txEl>
                                              <p:pRg st="12" end="12"/>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59">
                                            <p:txEl>
                                              <p:pRg st="13" end="13"/>
                                            </p:txEl>
                                          </p:spTgt>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05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Grp="1" noChangeArrowheads="1"/>
          </p:cNvSpPr>
          <p:nvPr>
            <p:ph idx="1"/>
          </p:nvPr>
        </p:nvSpPr>
        <p:spPr>
          <a:xfrm>
            <a:off x="266700" y="1190625"/>
            <a:ext cx="8677275" cy="5240338"/>
          </a:xfrm>
        </p:spPr>
        <p:txBody>
          <a:bodyPr/>
          <a:lstStyle/>
          <a:p>
            <a:pPr eaLnBrk="1" hangingPunct="1">
              <a:lnSpc>
                <a:spcPct val="90000"/>
              </a:lnSpc>
              <a:buFontTx/>
              <a:buNone/>
            </a:pPr>
            <a:r>
              <a:rPr lang="en-US" dirty="0" smtClean="0"/>
              <a:t>Nikolai Tesla </a:t>
            </a:r>
            <a:r>
              <a:rPr lang="en-US" sz="1800" dirty="0" smtClean="0"/>
              <a:t>(10 July 1856 - 7 January 1943)</a:t>
            </a:r>
          </a:p>
          <a:p>
            <a:pPr lvl="1" eaLnBrk="1" hangingPunct="1">
              <a:lnSpc>
                <a:spcPct val="90000"/>
              </a:lnSpc>
            </a:pPr>
            <a:r>
              <a:rPr lang="en-US" sz="1800" dirty="0" smtClean="0"/>
              <a:t>Born at midnight during an electrical storm in </a:t>
            </a:r>
            <a:r>
              <a:rPr lang="en-US" sz="1800" dirty="0" err="1" smtClean="0"/>
              <a:t>Smiljan</a:t>
            </a:r>
            <a:r>
              <a:rPr lang="en-US" sz="1800" dirty="0" smtClean="0"/>
              <a:t> </a:t>
            </a:r>
          </a:p>
          <a:p>
            <a:pPr lvl="1" eaLnBrk="1" hangingPunct="1">
              <a:lnSpc>
                <a:spcPct val="90000"/>
              </a:lnSpc>
              <a:buFontTx/>
              <a:buNone/>
            </a:pPr>
            <a:r>
              <a:rPr lang="en-US" sz="1800" dirty="0" smtClean="0"/>
              <a:t>	near </a:t>
            </a:r>
            <a:r>
              <a:rPr lang="en-US" sz="1800" dirty="0" err="1" smtClean="0"/>
              <a:t>Gospić</a:t>
            </a:r>
            <a:r>
              <a:rPr lang="en-US" sz="1800" dirty="0" smtClean="0"/>
              <a:t> (now Croatia)</a:t>
            </a:r>
          </a:p>
          <a:p>
            <a:pPr lvl="1" eaLnBrk="1" hangingPunct="1">
              <a:lnSpc>
                <a:spcPct val="90000"/>
              </a:lnSpc>
            </a:pPr>
            <a:r>
              <a:rPr lang="en-US" sz="1800" dirty="0" smtClean="0"/>
              <a:t>Son of an orthodox priest</a:t>
            </a:r>
          </a:p>
          <a:p>
            <a:pPr lvl="1" eaLnBrk="1" hangingPunct="1">
              <a:lnSpc>
                <a:spcPct val="90000"/>
              </a:lnSpc>
            </a:pPr>
            <a:r>
              <a:rPr lang="en-US" sz="1800" dirty="0" smtClean="0"/>
              <a:t>A national hero in Serbia</a:t>
            </a:r>
          </a:p>
          <a:p>
            <a:pPr eaLnBrk="1" hangingPunct="1">
              <a:lnSpc>
                <a:spcPct val="90000"/>
              </a:lnSpc>
              <a:buFontTx/>
              <a:buNone/>
            </a:pPr>
            <a:r>
              <a:rPr lang="en-US" sz="2000" dirty="0" smtClean="0"/>
              <a:t>Career</a:t>
            </a:r>
          </a:p>
          <a:p>
            <a:pPr lvl="1" eaLnBrk="1" hangingPunct="1">
              <a:lnSpc>
                <a:spcPct val="90000"/>
              </a:lnSpc>
            </a:pPr>
            <a:r>
              <a:rPr lang="en-US" sz="1800" dirty="0" smtClean="0"/>
              <a:t>Polytechnic in </a:t>
            </a:r>
            <a:r>
              <a:rPr lang="en-US" sz="1800" dirty="0" err="1" smtClean="0"/>
              <a:t>Gratz</a:t>
            </a:r>
            <a:r>
              <a:rPr lang="en-US" sz="1800" dirty="0" smtClean="0"/>
              <a:t> (Austria) and Prague</a:t>
            </a:r>
          </a:p>
          <a:p>
            <a:pPr lvl="1" eaLnBrk="1" hangingPunct="1">
              <a:lnSpc>
                <a:spcPct val="90000"/>
              </a:lnSpc>
            </a:pPr>
            <a:r>
              <a:rPr lang="en-US" sz="1800" dirty="0" smtClean="0"/>
              <a:t>Emigrated in the States in 1884</a:t>
            </a:r>
          </a:p>
          <a:p>
            <a:pPr lvl="1" eaLnBrk="1" hangingPunct="1">
              <a:lnSpc>
                <a:spcPct val="90000"/>
              </a:lnSpc>
            </a:pPr>
            <a:r>
              <a:rPr lang="en-US" sz="1800" dirty="0" smtClean="0"/>
              <a:t>Electrical engineer</a:t>
            </a:r>
          </a:p>
          <a:p>
            <a:pPr lvl="1" eaLnBrk="1" hangingPunct="1">
              <a:lnSpc>
                <a:spcPct val="90000"/>
              </a:lnSpc>
            </a:pPr>
            <a:r>
              <a:rPr lang="en-US" sz="1800" dirty="0" smtClean="0"/>
              <a:t>Inventor of the alternating current induction motor (1887)</a:t>
            </a:r>
          </a:p>
          <a:p>
            <a:pPr lvl="1" eaLnBrk="1" hangingPunct="1">
              <a:lnSpc>
                <a:spcPct val="90000"/>
              </a:lnSpc>
            </a:pPr>
            <a:r>
              <a:rPr lang="en-US" sz="1800" dirty="0" smtClean="0"/>
              <a:t>Author of 250 patents</a:t>
            </a:r>
          </a:p>
          <a:p>
            <a:pPr eaLnBrk="1" hangingPunct="1">
              <a:lnSpc>
                <a:spcPct val="90000"/>
              </a:lnSpc>
              <a:buFontTx/>
              <a:buNone/>
            </a:pPr>
            <a:r>
              <a:rPr lang="en-US" sz="2000" dirty="0" smtClean="0"/>
              <a:t>Miscellaneous</a:t>
            </a:r>
          </a:p>
          <a:p>
            <a:pPr lvl="1" eaLnBrk="1" hangingPunct="1">
              <a:lnSpc>
                <a:spcPct val="90000"/>
              </a:lnSpc>
            </a:pPr>
            <a:r>
              <a:rPr lang="en-US" sz="1800" dirty="0" smtClean="0"/>
              <a:t>Strongly against marriage </a:t>
            </a:r>
          </a:p>
          <a:p>
            <a:pPr lvl="1" eaLnBrk="1" hangingPunct="1">
              <a:lnSpc>
                <a:spcPct val="90000"/>
              </a:lnSpc>
            </a:pPr>
            <a:r>
              <a:rPr lang="en-US" sz="1800" dirty="0" smtClean="0"/>
              <a:t>Considered sex as a waste of vital energy </a:t>
            </a:r>
          </a:p>
          <a:p>
            <a:pPr lvl="1" eaLnBrk="1" hangingPunct="1">
              <a:lnSpc>
                <a:spcPct val="90000"/>
              </a:lnSpc>
              <a:buFontTx/>
              <a:buNone/>
            </a:pPr>
            <a:r>
              <a:rPr lang="en-US" sz="1400" dirty="0" smtClean="0">
                <a:solidFill>
                  <a:srgbClr val="F2340E"/>
                </a:solidFill>
              </a:rPr>
              <a:t>	</a:t>
            </a:r>
          </a:p>
        </p:txBody>
      </p:sp>
      <p:sp>
        <p:nvSpPr>
          <p:cNvPr id="35843" name="Rectangle 2"/>
          <p:cNvSpPr>
            <a:spLocks noGrp="1" noChangeArrowheads="1"/>
          </p:cNvSpPr>
          <p:nvPr>
            <p:ph type="title"/>
          </p:nvPr>
        </p:nvSpPr>
        <p:spPr/>
        <p:txBody>
          <a:bodyPr/>
          <a:lstStyle/>
          <a:p>
            <a:pPr eaLnBrk="1" hangingPunct="1"/>
            <a:r>
              <a:rPr lang="en-US" dirty="0" smtClean="0"/>
              <a:t>TESLA DIGRESSION</a:t>
            </a:r>
          </a:p>
        </p:txBody>
      </p:sp>
      <p:sp>
        <p:nvSpPr>
          <p:cNvPr id="35845"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pic>
        <p:nvPicPr>
          <p:cNvPr id="35846" name="Picture 27" descr="Serbia100Din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8463" y="1920875"/>
            <a:ext cx="2474912"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28" descr="Time-magazine-cover-Nikola-Tes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8825" y="3957638"/>
            <a:ext cx="1681163"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31"/>
          <p:cNvSpPr txBox="1">
            <a:spLocks noChangeArrowheads="1"/>
          </p:cNvSpPr>
          <p:nvPr/>
        </p:nvSpPr>
        <p:spPr bwMode="auto">
          <a:xfrm>
            <a:off x="6973888" y="6172200"/>
            <a:ext cx="2027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pitchFamily="18" charset="0"/>
                <a:ea typeface="ＭＳ Ｐゴシック" pitchFamily="34" charset="-128"/>
              </a:defRPr>
            </a:lvl1pPr>
            <a:lvl2pPr marL="742950" indent="-285750">
              <a:defRPr sz="2400">
                <a:solidFill>
                  <a:schemeClr val="tx1"/>
                </a:solidFill>
                <a:latin typeface="Book Antiqua" pitchFamily="18" charset="0"/>
                <a:ea typeface="ＭＳ Ｐゴシック" pitchFamily="34" charset="-128"/>
              </a:defRPr>
            </a:lvl2pPr>
            <a:lvl3pPr marL="1143000" indent="-228600">
              <a:defRPr sz="2400">
                <a:solidFill>
                  <a:schemeClr val="tx1"/>
                </a:solidFill>
                <a:latin typeface="Book Antiqua" pitchFamily="18" charset="0"/>
                <a:ea typeface="ＭＳ Ｐゴシック" pitchFamily="34" charset="-128"/>
              </a:defRPr>
            </a:lvl3pPr>
            <a:lvl4pPr marL="1600200" indent="-228600">
              <a:defRPr sz="2400">
                <a:solidFill>
                  <a:schemeClr val="tx1"/>
                </a:solidFill>
                <a:latin typeface="Book Antiqua" pitchFamily="18" charset="0"/>
                <a:ea typeface="ＭＳ Ｐゴシック" pitchFamily="34" charset="-128"/>
              </a:defRPr>
            </a:lvl4pPr>
            <a:lvl5pPr marL="2057400" indent="-228600">
              <a:defRPr sz="2400">
                <a:solidFill>
                  <a:schemeClr val="tx1"/>
                </a:solidFill>
                <a:latin typeface="Book Antiqu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9pPr>
          </a:lstStyle>
          <a:p>
            <a:pPr algn="ctr">
              <a:spcBef>
                <a:spcPct val="50000"/>
              </a:spcBef>
            </a:pPr>
            <a:r>
              <a:rPr lang="it-IT" sz="1000"/>
              <a:t>Tesla, man of the year</a:t>
            </a:r>
            <a:endParaRPr lang="en-US" sz="1000"/>
          </a:p>
        </p:txBody>
      </p:sp>
      <p:pic>
        <p:nvPicPr>
          <p:cNvPr id="35849" name="Picture 32" descr="N_Tes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2463" y="1370013"/>
            <a:ext cx="1797050"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a:t>
            </a:r>
            <a:r>
              <a:rPr lang="en-US" dirty="0"/>
              <a:t>Unit 5 and 6  </a:t>
            </a:r>
            <a:r>
              <a:rPr lang="en-US" dirty="0" smtClean="0"/>
              <a:t>- </a:t>
            </a:r>
            <a:fld id="{37F824E6-4F65-4FD0-B2AC-7025D55EF6E6}" type="slidenum">
              <a:rPr lang="en-US" smtClean="0"/>
              <a:pPr>
                <a:defRPr/>
              </a:pPr>
              <a:t>14</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84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8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58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844">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844">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844">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844">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844">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844">
                                            <p:txEl>
                                              <p:pRg st="10" end="10"/>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58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84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844">
                                            <p:txEl>
                                              <p:pRg st="11" end="11"/>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5844">
                                            <p:txEl>
                                              <p:pRg st="12" end="1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844">
                                            <p:txEl>
                                              <p:pRg st="13" end="13"/>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84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p:bldP spid="358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Grp="1" noChangeArrowheads="1"/>
          </p:cNvSpPr>
          <p:nvPr>
            <p:ph idx="1"/>
          </p:nvPr>
        </p:nvSpPr>
        <p:spPr>
          <a:xfrm>
            <a:off x="266700" y="1190625"/>
            <a:ext cx="8677275" cy="5240338"/>
          </a:xfrm>
        </p:spPr>
        <p:txBody>
          <a:bodyPr/>
          <a:lstStyle/>
          <a:p>
            <a:pPr eaLnBrk="1" hangingPunct="1"/>
            <a:r>
              <a:rPr lang="en-US" dirty="0" smtClean="0"/>
              <a:t>For small </a:t>
            </a:r>
            <a:r>
              <a:rPr lang="en-US" dirty="0" smtClean="0">
                <a:latin typeface="Symbol" charset="2"/>
                <a:cs typeface="Symbol" charset="2"/>
              </a:rPr>
              <a:t>e</a:t>
            </a:r>
            <a:r>
              <a:rPr lang="en-US" dirty="0" smtClean="0"/>
              <a:t>,  one has</a:t>
            </a:r>
          </a:p>
          <a:p>
            <a:pPr eaLnBrk="1" hangingPunct="1"/>
            <a:r>
              <a:rPr lang="en-US" dirty="0" smtClean="0"/>
              <a:t>Example</a:t>
            </a:r>
          </a:p>
          <a:p>
            <a:pPr lvl="1" eaLnBrk="1" hangingPunct="1"/>
            <a:r>
              <a:rPr lang="en-US" dirty="0" smtClean="0">
                <a:latin typeface="Symbol" charset="2"/>
                <a:cs typeface="Symbol" charset="2"/>
              </a:rPr>
              <a:t>a</a:t>
            </a:r>
            <a:r>
              <a:rPr lang="en-US" dirty="0" smtClean="0"/>
              <a:t>=1 is trivial</a:t>
            </a:r>
          </a:p>
          <a:p>
            <a:pPr lvl="1" eaLnBrk="1" hangingPunct="1"/>
            <a:endParaRPr lang="en-US" dirty="0" smtClean="0">
              <a:latin typeface="Symbol" charset="2"/>
              <a:cs typeface="Symbol" charset="2"/>
            </a:endParaRPr>
          </a:p>
          <a:p>
            <a:pPr lvl="1" eaLnBrk="1" hangingPunct="1"/>
            <a:r>
              <a:rPr lang="en-US" dirty="0" smtClean="0">
                <a:latin typeface="Symbol" charset="2"/>
                <a:cs typeface="Symbol" charset="2"/>
              </a:rPr>
              <a:t>a</a:t>
            </a:r>
            <a:r>
              <a:rPr lang="en-US" dirty="0" smtClean="0"/>
              <a:t>=2 </a:t>
            </a:r>
            <a:r>
              <a:rPr lang="en-US" dirty="0"/>
              <a:t>is </a:t>
            </a:r>
            <a:r>
              <a:rPr lang="en-US" dirty="0" smtClean="0"/>
              <a:t>a bit less trivial</a:t>
            </a:r>
          </a:p>
          <a:p>
            <a:pPr lvl="1" eaLnBrk="1" hangingPunct="1"/>
            <a:r>
              <a:rPr lang="en-US" dirty="0" smtClean="0"/>
              <a:t>For </a:t>
            </a:r>
            <a:r>
              <a:rPr lang="en-US" dirty="0" smtClean="0">
                <a:latin typeface="Symbol" charset="2"/>
                <a:cs typeface="Symbol" charset="2"/>
              </a:rPr>
              <a:t>e</a:t>
            </a:r>
            <a:r>
              <a:rPr lang="en-US" dirty="0" smtClean="0"/>
              <a:t>=0.01           (1+0.01)</a:t>
            </a:r>
            <a:r>
              <a:rPr lang="en-US" baseline="30000" dirty="0" smtClean="0"/>
              <a:t>2</a:t>
            </a:r>
            <a:r>
              <a:rPr lang="en-US" dirty="0" smtClean="0"/>
              <a:t>=1.0201      1+2×0.01+ .. = 1.02+ …</a:t>
            </a:r>
          </a:p>
          <a:p>
            <a:pPr lvl="1" eaLnBrk="1" hangingPunct="1"/>
            <a:r>
              <a:rPr lang="en-US" dirty="0" smtClean="0"/>
              <a:t>What is neglected? Order of </a:t>
            </a:r>
            <a:r>
              <a:rPr lang="en-US" dirty="0" smtClean="0">
                <a:latin typeface="Symbol" charset="2"/>
                <a:cs typeface="Symbol" charset="2"/>
              </a:rPr>
              <a:t>e</a:t>
            </a:r>
            <a:r>
              <a:rPr lang="en-US" baseline="30000" dirty="0" smtClean="0">
                <a:latin typeface="Symbol" charset="2"/>
                <a:cs typeface="Symbol" charset="2"/>
              </a:rPr>
              <a:t>2</a:t>
            </a:r>
            <a:r>
              <a:rPr lang="en-US" dirty="0" smtClean="0">
                <a:latin typeface="Times"/>
                <a:cs typeface="Times"/>
              </a:rPr>
              <a:t>, so my result is precise up to 0.0001</a:t>
            </a:r>
          </a:p>
          <a:p>
            <a:pPr lvl="1" eaLnBrk="1" hangingPunct="1"/>
            <a:endParaRPr lang="en-US" dirty="0"/>
          </a:p>
          <a:p>
            <a:pPr eaLnBrk="1" hangingPunct="1"/>
            <a:r>
              <a:rPr lang="en-US" dirty="0" smtClean="0"/>
              <a:t>Application to relativity</a:t>
            </a:r>
          </a:p>
          <a:p>
            <a:pPr lvl="1" eaLnBrk="1" hangingPunct="1"/>
            <a:r>
              <a:rPr lang="en-US" dirty="0" smtClean="0"/>
              <a:t>We find Newton: energy is mv</a:t>
            </a:r>
            <a:r>
              <a:rPr lang="en-US" baseline="30000" dirty="0" smtClean="0"/>
              <a:t>2</a:t>
            </a:r>
            <a:r>
              <a:rPr lang="en-US" dirty="0" smtClean="0"/>
              <a:t>/2</a:t>
            </a:r>
          </a:p>
          <a:p>
            <a:pPr lvl="1" eaLnBrk="1" hangingPunct="1"/>
            <a:endParaRPr lang="en-US" dirty="0"/>
          </a:p>
        </p:txBody>
      </p:sp>
      <p:sp>
        <p:nvSpPr>
          <p:cNvPr id="35843" name="Rectangle 2"/>
          <p:cNvSpPr>
            <a:spLocks noGrp="1" noChangeArrowheads="1"/>
          </p:cNvSpPr>
          <p:nvPr>
            <p:ph type="title"/>
          </p:nvPr>
        </p:nvSpPr>
        <p:spPr/>
        <p:txBody>
          <a:bodyPr/>
          <a:lstStyle/>
          <a:p>
            <a:pPr eaLnBrk="1" hangingPunct="1"/>
            <a:r>
              <a:rPr lang="en-US" dirty="0" smtClean="0"/>
              <a:t>ALL YOU HAVE TO KNOW </a:t>
            </a:r>
            <a:br>
              <a:rPr lang="en-US" dirty="0" smtClean="0"/>
            </a:br>
            <a:r>
              <a:rPr lang="en-US" dirty="0" smtClean="0"/>
              <a:t>ABOUT TAYLOR SERIES </a:t>
            </a:r>
          </a:p>
        </p:txBody>
      </p:sp>
      <p:sp>
        <p:nvSpPr>
          <p:cNvPr id="35845"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a:t>
            </a:r>
            <a:r>
              <a:rPr lang="en-US" dirty="0"/>
              <a:t>Unit 5 and 6  </a:t>
            </a:r>
            <a:r>
              <a:rPr lang="en-US" dirty="0" smtClean="0"/>
              <a:t>- </a:t>
            </a:r>
            <a:fld id="{37F824E6-4F65-4FD0-B2AC-7025D55EF6E6}" type="slidenum">
              <a:rPr lang="en-US" smtClean="0"/>
              <a:pPr>
                <a:defRPr/>
              </a:pPr>
              <a:t>15</a:t>
            </a:fld>
            <a:endParaRPr lang="en-US" dirty="0"/>
          </a:p>
        </p:txBody>
      </p:sp>
      <p:graphicFrame>
        <p:nvGraphicFramePr>
          <p:cNvPr id="10" name="Object 32"/>
          <p:cNvGraphicFramePr>
            <a:graphicFrameLocks noChangeAspect="1"/>
          </p:cNvGraphicFramePr>
          <p:nvPr>
            <p:extLst>
              <p:ext uri="{D42A27DB-BD31-4B8C-83A1-F6EECF244321}">
                <p14:modId xmlns:p14="http://schemas.microsoft.com/office/powerpoint/2010/main" val="499745096"/>
              </p:ext>
            </p:extLst>
          </p:nvPr>
        </p:nvGraphicFramePr>
        <p:xfrm>
          <a:off x="6015038" y="1230313"/>
          <a:ext cx="2894012" cy="712787"/>
        </p:xfrm>
        <a:graphic>
          <a:graphicData uri="http://schemas.openxmlformats.org/presentationml/2006/ole">
            <mc:AlternateContent xmlns:mc="http://schemas.openxmlformats.org/markup-compatibility/2006">
              <mc:Choice xmlns:v="urn:schemas-microsoft-com:vml" Requires="v">
                <p:oleObj spid="_x0000_s49294" name="Equation" r:id="rId3" imgW="965200" imgH="241300" progId="Equation.3">
                  <p:embed/>
                </p:oleObj>
              </mc:Choice>
              <mc:Fallback>
                <p:oleObj name="Equation" r:id="rId3" imgW="965200" imgH="241300" progId="Equation.3">
                  <p:embed/>
                  <p:pic>
                    <p:nvPicPr>
                      <p:cNvPr id="0" name=""/>
                      <p:cNvPicPr>
                        <a:picLocks noChangeAspect="1" noChangeArrowheads="1"/>
                      </p:cNvPicPr>
                      <p:nvPr/>
                    </p:nvPicPr>
                    <p:blipFill>
                      <a:blip r:embed="rId4"/>
                      <a:srcRect/>
                      <a:stretch>
                        <a:fillRect/>
                      </a:stretch>
                    </p:blipFill>
                    <p:spPr bwMode="auto">
                      <a:xfrm>
                        <a:off x="6015038" y="1230313"/>
                        <a:ext cx="2894012" cy="712787"/>
                      </a:xfrm>
                      <a:prstGeom prst="rect">
                        <a:avLst/>
                      </a:prstGeom>
                      <a:noFill/>
                      <a:extLst/>
                    </p:spPr>
                  </p:pic>
                </p:oleObj>
              </mc:Fallback>
            </mc:AlternateContent>
          </a:graphicData>
        </a:graphic>
      </p:graphicFrame>
      <p:graphicFrame>
        <p:nvGraphicFramePr>
          <p:cNvPr id="12" name="Object 32"/>
          <p:cNvGraphicFramePr>
            <a:graphicFrameLocks noChangeAspect="1"/>
          </p:cNvGraphicFramePr>
          <p:nvPr>
            <p:extLst>
              <p:ext uri="{D42A27DB-BD31-4B8C-83A1-F6EECF244321}">
                <p14:modId xmlns:p14="http://schemas.microsoft.com/office/powerpoint/2010/main" val="3669744198"/>
              </p:ext>
            </p:extLst>
          </p:nvPr>
        </p:nvGraphicFramePr>
        <p:xfrm>
          <a:off x="2772867" y="2006673"/>
          <a:ext cx="1743006" cy="487001"/>
        </p:xfrm>
        <a:graphic>
          <a:graphicData uri="http://schemas.openxmlformats.org/presentationml/2006/ole">
            <mc:AlternateContent xmlns:mc="http://schemas.openxmlformats.org/markup-compatibility/2006">
              <mc:Choice xmlns:v="urn:schemas-microsoft-com:vml" Requires="v">
                <p:oleObj spid="_x0000_s49295" name="Equation" r:id="rId5" imgW="850900" imgH="241300" progId="Equation.3">
                  <p:embed/>
                </p:oleObj>
              </mc:Choice>
              <mc:Fallback>
                <p:oleObj name="Equation" r:id="rId5" imgW="850900" imgH="241300" progId="Equation.3">
                  <p:embed/>
                  <p:pic>
                    <p:nvPicPr>
                      <p:cNvPr id="0" name=""/>
                      <p:cNvPicPr>
                        <a:picLocks noChangeAspect="1" noChangeArrowheads="1"/>
                      </p:cNvPicPr>
                      <p:nvPr/>
                    </p:nvPicPr>
                    <p:blipFill>
                      <a:blip r:embed="rId6"/>
                      <a:srcRect/>
                      <a:stretch>
                        <a:fillRect/>
                      </a:stretch>
                    </p:blipFill>
                    <p:spPr bwMode="auto">
                      <a:xfrm>
                        <a:off x="2772867" y="2006673"/>
                        <a:ext cx="1743006" cy="487001"/>
                      </a:xfrm>
                      <a:prstGeom prst="rect">
                        <a:avLst/>
                      </a:prstGeom>
                      <a:noFill/>
                      <a:extLst/>
                    </p:spPr>
                  </p:pic>
                </p:oleObj>
              </mc:Fallback>
            </mc:AlternateContent>
          </a:graphicData>
        </a:graphic>
      </p:graphicFrame>
      <p:graphicFrame>
        <p:nvGraphicFramePr>
          <p:cNvPr id="13" name="Object 32"/>
          <p:cNvGraphicFramePr>
            <a:graphicFrameLocks noChangeAspect="1"/>
          </p:cNvGraphicFramePr>
          <p:nvPr>
            <p:extLst>
              <p:ext uri="{D42A27DB-BD31-4B8C-83A1-F6EECF244321}">
                <p14:modId xmlns:p14="http://schemas.microsoft.com/office/powerpoint/2010/main" val="2635237233"/>
              </p:ext>
            </p:extLst>
          </p:nvPr>
        </p:nvGraphicFramePr>
        <p:xfrm>
          <a:off x="3729095" y="2685101"/>
          <a:ext cx="2393950" cy="487362"/>
        </p:xfrm>
        <a:graphic>
          <a:graphicData uri="http://schemas.openxmlformats.org/presentationml/2006/ole">
            <mc:AlternateContent xmlns:mc="http://schemas.openxmlformats.org/markup-compatibility/2006">
              <mc:Choice xmlns:v="urn:schemas-microsoft-com:vml" Requires="v">
                <p:oleObj spid="_x0000_s49296" name="Equation" r:id="rId7" imgW="1168400" imgH="241300" progId="Equation.3">
                  <p:embed/>
                </p:oleObj>
              </mc:Choice>
              <mc:Fallback>
                <p:oleObj name="Equation" r:id="rId7" imgW="1168400" imgH="241300" progId="Equation.3">
                  <p:embed/>
                  <p:pic>
                    <p:nvPicPr>
                      <p:cNvPr id="0" name=""/>
                      <p:cNvPicPr>
                        <a:picLocks noChangeAspect="1" noChangeArrowheads="1"/>
                      </p:cNvPicPr>
                      <p:nvPr/>
                    </p:nvPicPr>
                    <p:blipFill>
                      <a:blip r:embed="rId8"/>
                      <a:srcRect/>
                      <a:stretch>
                        <a:fillRect/>
                      </a:stretch>
                    </p:blipFill>
                    <p:spPr bwMode="auto">
                      <a:xfrm>
                        <a:off x="3729095" y="2685101"/>
                        <a:ext cx="2393950" cy="487362"/>
                      </a:xfrm>
                      <a:prstGeom prst="rect">
                        <a:avLst/>
                      </a:prstGeom>
                      <a:noFill/>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1618700605"/>
              </p:ext>
            </p:extLst>
          </p:nvPr>
        </p:nvGraphicFramePr>
        <p:xfrm>
          <a:off x="5568661" y="4086105"/>
          <a:ext cx="3133725" cy="1109662"/>
        </p:xfrm>
        <a:graphic>
          <a:graphicData uri="http://schemas.openxmlformats.org/presentationml/2006/ole">
            <mc:AlternateContent xmlns:mc="http://schemas.openxmlformats.org/markup-compatibility/2006">
              <mc:Choice xmlns:v="urn:schemas-microsoft-com:vml" Requires="v">
                <p:oleObj spid="_x0000_s49297" name="Equation" r:id="rId9" imgW="2120900" imgH="749300" progId="Equation.3">
                  <p:embed/>
                </p:oleObj>
              </mc:Choice>
              <mc:Fallback>
                <p:oleObj name="Equation" r:id="rId9" imgW="2120900" imgH="749300" progId="Equation.3">
                  <p:embed/>
                  <p:pic>
                    <p:nvPicPr>
                      <p:cNvPr id="0" name=""/>
                      <p:cNvPicPr>
                        <a:picLocks noChangeAspect="1" noChangeArrowheads="1"/>
                      </p:cNvPicPr>
                      <p:nvPr/>
                    </p:nvPicPr>
                    <p:blipFill>
                      <a:blip r:embed="rId10"/>
                      <a:srcRect/>
                      <a:stretch>
                        <a:fillRect/>
                      </a:stretch>
                    </p:blipFill>
                    <p:spPr bwMode="auto">
                      <a:xfrm>
                        <a:off x="5568661" y="4086105"/>
                        <a:ext cx="3133725" cy="1109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1472617821"/>
              </p:ext>
            </p:extLst>
          </p:nvPr>
        </p:nvGraphicFramePr>
        <p:xfrm>
          <a:off x="2115578" y="5394439"/>
          <a:ext cx="5826125" cy="1157287"/>
        </p:xfrm>
        <a:graphic>
          <a:graphicData uri="http://schemas.openxmlformats.org/presentationml/2006/ole">
            <mc:AlternateContent xmlns:mc="http://schemas.openxmlformats.org/markup-compatibility/2006">
              <mc:Choice xmlns:v="urn:schemas-microsoft-com:vml" Requires="v">
                <p:oleObj spid="_x0000_s49298" name="Equation" r:id="rId11" imgW="3454400" imgH="698500" progId="Equation.3">
                  <p:embed/>
                </p:oleObj>
              </mc:Choice>
              <mc:Fallback>
                <p:oleObj name="Equation" r:id="rId11" imgW="3454400" imgH="698500" progId="Equation.3">
                  <p:embed/>
                  <p:pic>
                    <p:nvPicPr>
                      <p:cNvPr id="0" name=""/>
                      <p:cNvPicPr>
                        <a:picLocks noChangeAspect="1" noChangeArrowheads="1"/>
                      </p:cNvPicPr>
                      <p:nvPr/>
                    </p:nvPicPr>
                    <p:blipFill>
                      <a:blip r:embed="rId12"/>
                      <a:srcRect/>
                      <a:stretch>
                        <a:fillRect/>
                      </a:stretch>
                    </p:blipFill>
                    <p:spPr bwMode="auto">
                      <a:xfrm>
                        <a:off x="2115578" y="5394439"/>
                        <a:ext cx="5826125" cy="1157287"/>
                      </a:xfrm>
                      <a:prstGeom prst="rect">
                        <a:avLst/>
                      </a:prstGeom>
                      <a:noFill/>
                      <a:extLst/>
                    </p:spPr>
                  </p:pic>
                </p:oleObj>
              </mc:Fallback>
            </mc:AlternateContent>
          </a:graphicData>
        </a:graphic>
      </p:graphicFrame>
    </p:spTree>
    <p:extLst>
      <p:ext uri="{BB962C8B-B14F-4D97-AF65-F5344CB8AC3E}">
        <p14:creationId xmlns:p14="http://schemas.microsoft.com/office/powerpoint/2010/main" val="31005117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84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84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84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3"/>
          <p:cNvSpPr>
            <a:spLocks noGrp="1" noChangeArrowheads="1"/>
          </p:cNvSpPr>
          <p:nvPr>
            <p:ph idx="1"/>
          </p:nvPr>
        </p:nvSpPr>
        <p:spPr/>
        <p:txBody>
          <a:bodyPr/>
          <a:lstStyle/>
          <a:p>
            <a:pPr eaLnBrk="1" hangingPunct="1"/>
            <a:r>
              <a:rPr lang="en-US" smtClean="0"/>
              <a:t>The magnet that we need should provide a </a:t>
            </a:r>
            <a:r>
              <a:rPr lang="en-US" smtClean="0">
                <a:solidFill>
                  <a:srgbClr val="C00000"/>
                </a:solidFill>
              </a:rPr>
              <a:t>constant</a:t>
            </a:r>
            <a:r>
              <a:rPr lang="en-US" smtClean="0"/>
              <a:t> (over the space) </a:t>
            </a:r>
            <a:r>
              <a:rPr lang="en-US" smtClean="0">
                <a:solidFill>
                  <a:srgbClr val="C00000"/>
                </a:solidFill>
              </a:rPr>
              <a:t>magnetic field</a:t>
            </a:r>
            <a:r>
              <a:rPr lang="en-US" smtClean="0"/>
              <a:t>, to be increased with time to follow the particle acceleration</a:t>
            </a:r>
          </a:p>
          <a:p>
            <a:pPr lvl="1" eaLnBrk="1" hangingPunct="1"/>
            <a:r>
              <a:rPr lang="en-US" smtClean="0"/>
              <a:t>This is done by dipoles</a:t>
            </a:r>
          </a:p>
          <a:p>
            <a:pPr eaLnBrk="1" hangingPunct="1"/>
            <a:endParaRPr lang="en-US" smtClean="0"/>
          </a:p>
          <a:p>
            <a:pPr eaLnBrk="1" hangingPunct="1">
              <a:buFontTx/>
              <a:buNone/>
            </a:pPr>
            <a:endParaRPr lang="en-US" smtClean="0"/>
          </a:p>
          <a:p>
            <a:pPr eaLnBrk="1" hangingPunct="1"/>
            <a:r>
              <a:rPr lang="en-US" smtClean="0"/>
              <a:t>As the particle can deviate from the orbit, one needs a </a:t>
            </a:r>
            <a:r>
              <a:rPr lang="en-US" smtClean="0">
                <a:solidFill>
                  <a:srgbClr val="C00000"/>
                </a:solidFill>
              </a:rPr>
              <a:t>linear force</a:t>
            </a:r>
            <a:r>
              <a:rPr lang="en-US" smtClean="0"/>
              <a:t> to bring it back (like a spring)</a:t>
            </a:r>
          </a:p>
          <a:p>
            <a:pPr lvl="1" eaLnBrk="1" hangingPunct="1"/>
            <a:r>
              <a:rPr lang="en-US" smtClean="0"/>
              <a:t>We will show in the next section that this is given by quadrupoles</a:t>
            </a:r>
          </a:p>
        </p:txBody>
      </p:sp>
      <p:sp>
        <p:nvSpPr>
          <p:cNvPr id="8197" name="Rectangle 2"/>
          <p:cNvSpPr>
            <a:spLocks noGrp="1" noChangeArrowheads="1"/>
          </p:cNvSpPr>
          <p:nvPr>
            <p:ph type="title"/>
          </p:nvPr>
        </p:nvSpPr>
        <p:spPr/>
        <p:txBody>
          <a:bodyPr/>
          <a:lstStyle/>
          <a:p>
            <a:pPr eaLnBrk="1" hangingPunct="1"/>
            <a:r>
              <a:rPr lang="en-US" dirty="0" smtClean="0"/>
              <a:t>HOW TO KEEP PARTICLES ON A CIRCLE</a:t>
            </a:r>
          </a:p>
        </p:txBody>
      </p:sp>
      <p:sp>
        <p:nvSpPr>
          <p:cNvPr id="819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20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20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202" name="Rectangle 7"/>
          <p:cNvSpPr>
            <a:spLocks noChangeArrowheads="1"/>
          </p:cNvSpPr>
          <p:nvPr/>
        </p:nvSpPr>
        <p:spPr bwMode="auto">
          <a:xfrm>
            <a:off x="0" y="322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203" name="Rectangle 8"/>
          <p:cNvSpPr>
            <a:spLocks noChangeArrowheads="1"/>
          </p:cNvSpPr>
          <p:nvPr/>
        </p:nvSpPr>
        <p:spPr bwMode="auto">
          <a:xfrm>
            <a:off x="0" y="322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204"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205"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206" name="Rectangle 11"/>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8207" name="Rectangle 12"/>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pic>
        <p:nvPicPr>
          <p:cNvPr id="4112" name="Picture 14" descr="dip_sch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513" y="2206625"/>
            <a:ext cx="157162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6" descr="quad_sch_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613" y="5013325"/>
            <a:ext cx="1401762"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0" name="Rectangle 24"/>
          <p:cNvSpPr>
            <a:spLocks noChangeArrowheads="1"/>
          </p:cNvSpPr>
          <p:nvPr/>
        </p:nvSpPr>
        <p:spPr bwMode="auto">
          <a:xfrm>
            <a:off x="0" y="3092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4098" name="Object 23"/>
          <p:cNvGraphicFramePr>
            <a:graphicFrameLocks noChangeAspect="1"/>
          </p:cNvGraphicFramePr>
          <p:nvPr/>
        </p:nvGraphicFramePr>
        <p:xfrm>
          <a:off x="7010400" y="2254250"/>
          <a:ext cx="1247775" cy="985838"/>
        </p:xfrm>
        <a:graphic>
          <a:graphicData uri="http://schemas.openxmlformats.org/presentationml/2006/ole">
            <mc:AlternateContent xmlns:mc="http://schemas.openxmlformats.org/markup-compatibility/2006">
              <mc:Choice xmlns:v="urn:schemas-microsoft-com:vml" Requires="v">
                <p:oleObj spid="_x0000_s8356" name="Equation" r:id="rId5" imgW="609336" imgH="482391" progId="Equation.3">
                  <p:embed/>
                </p:oleObj>
              </mc:Choice>
              <mc:Fallback>
                <p:oleObj name="Equation" r:id="rId5" imgW="609336" imgH="482391" progId="Equation.3">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2254250"/>
                        <a:ext cx="1247775" cy="985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11" name="Rectangle 25"/>
          <p:cNvSpPr>
            <a:spLocks noChangeArrowheads="1"/>
          </p:cNvSpPr>
          <p:nvPr/>
        </p:nvSpPr>
        <p:spPr bwMode="auto">
          <a:xfrm>
            <a:off x="0" y="3521075"/>
            <a:ext cx="25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000">
                <a:latin typeface="Arial" charset="0"/>
                <a:cs typeface="Times New Roman" pitchFamily="18" charset="0"/>
              </a:rPr>
              <a:t> </a:t>
            </a:r>
            <a:r>
              <a:rPr lang="en-US" sz="900">
                <a:latin typeface="Arial" charset="0"/>
              </a:rPr>
              <a:t> </a:t>
            </a:r>
            <a:endParaRPr lang="en-US">
              <a:latin typeface="Arial" charset="0"/>
            </a:endParaRPr>
          </a:p>
        </p:txBody>
      </p:sp>
      <p:graphicFrame>
        <p:nvGraphicFramePr>
          <p:cNvPr id="4099" name="Object 26"/>
          <p:cNvGraphicFramePr>
            <a:graphicFrameLocks noChangeAspect="1"/>
          </p:cNvGraphicFramePr>
          <p:nvPr/>
        </p:nvGraphicFramePr>
        <p:xfrm>
          <a:off x="7010400" y="5095875"/>
          <a:ext cx="1376363" cy="1049338"/>
        </p:xfrm>
        <a:graphic>
          <a:graphicData uri="http://schemas.openxmlformats.org/presentationml/2006/ole">
            <mc:AlternateContent xmlns:mc="http://schemas.openxmlformats.org/markup-compatibility/2006">
              <mc:Choice xmlns:v="urn:schemas-microsoft-com:vml" Requires="v">
                <p:oleObj spid="_x0000_s8357" name="Equation" r:id="rId7" imgW="634725" imgH="482391" progId="Equation.3">
                  <p:embed/>
                </p:oleObj>
              </mc:Choice>
              <mc:Fallback>
                <p:oleObj name="Equation" r:id="rId7" imgW="634725" imgH="482391" progId="Equation.3">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5095875"/>
                        <a:ext cx="1376363" cy="1049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16" name="Picture 30" descr="quad_fiel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0913" y="4843463"/>
            <a:ext cx="1822450"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a:t>
            </a:r>
            <a:r>
              <a:rPr lang="en-US" dirty="0"/>
              <a:t>Unit 5 and 6  </a:t>
            </a:r>
            <a:r>
              <a:rPr lang="en-US" dirty="0" smtClean="0"/>
              <a:t>- </a:t>
            </a:r>
            <a:fld id="{37F824E6-4F65-4FD0-B2AC-7025D55EF6E6}" type="slidenum">
              <a:rPr lang="en-US" smtClean="0"/>
              <a:pPr>
                <a:defRPr/>
              </a:pPr>
              <a:t>16</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1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02">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1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idx="1"/>
          </p:nvPr>
        </p:nvSpPr>
        <p:spPr/>
        <p:txBody>
          <a:bodyPr/>
          <a:lstStyle/>
          <a:p>
            <a:pPr eaLnBrk="1" hangingPunct="1"/>
            <a:r>
              <a:rPr lang="en-US" dirty="0" smtClean="0">
                <a:solidFill>
                  <a:schemeClr val="bg1">
                    <a:lumMod val="75000"/>
                  </a:schemeClr>
                </a:solidFill>
              </a:rPr>
              <a:t>Principles </a:t>
            </a:r>
            <a:r>
              <a:rPr lang="en-US" dirty="0">
                <a:solidFill>
                  <a:schemeClr val="bg1">
                    <a:lumMod val="75000"/>
                  </a:schemeClr>
                </a:solidFill>
              </a:rPr>
              <a:t>of </a:t>
            </a:r>
            <a:r>
              <a:rPr lang="en-US" dirty="0" smtClean="0">
                <a:solidFill>
                  <a:schemeClr val="bg1">
                    <a:lumMod val="75000"/>
                  </a:schemeClr>
                </a:solidFill>
              </a:rPr>
              <a:t>synchrotron</a:t>
            </a:r>
          </a:p>
          <a:p>
            <a:pPr eaLnBrk="1" hangingPunct="1"/>
            <a:endParaRPr lang="en-US" dirty="0" smtClean="0">
              <a:solidFill>
                <a:schemeClr val="bg1">
                  <a:lumMod val="75000"/>
                </a:schemeClr>
              </a:solidFill>
            </a:endParaRPr>
          </a:p>
          <a:p>
            <a:pPr eaLnBrk="1" hangingPunct="1"/>
            <a:r>
              <a:rPr lang="en-US" dirty="0" smtClean="0">
                <a:solidFill>
                  <a:schemeClr val="bg1">
                    <a:lumMod val="75000"/>
                  </a:schemeClr>
                </a:solidFill>
              </a:rPr>
              <a:t>How to keep particles on a circular orbit</a:t>
            </a:r>
          </a:p>
          <a:p>
            <a:pPr lvl="1" eaLnBrk="1" hangingPunct="1"/>
            <a:r>
              <a:rPr lang="en-US" dirty="0" smtClean="0">
                <a:solidFill>
                  <a:schemeClr val="bg1">
                    <a:lumMod val="75000"/>
                  </a:schemeClr>
                </a:solidFill>
              </a:rPr>
              <a:t>Relation between energy, dipolar field, machine length</a:t>
            </a:r>
          </a:p>
          <a:p>
            <a:pPr eaLnBrk="1" hangingPunct="1"/>
            <a:endParaRPr lang="en-US" dirty="0" smtClean="0"/>
          </a:p>
          <a:p>
            <a:pPr eaLnBrk="1" hangingPunct="1"/>
            <a:r>
              <a:rPr lang="en-US" dirty="0" smtClean="0"/>
              <a:t>Requirements for arc dipole and </a:t>
            </a:r>
            <a:r>
              <a:rPr lang="en-US" dirty="0" err="1" smtClean="0"/>
              <a:t>quadrupoles</a:t>
            </a:r>
            <a:endParaRPr lang="en-US" dirty="0" smtClean="0">
              <a:solidFill>
                <a:srgbClr val="C00000"/>
              </a:solidFill>
            </a:endParaRPr>
          </a:p>
          <a:p>
            <a:pPr lvl="1" eaLnBrk="1" hangingPunct="1"/>
            <a:r>
              <a:rPr lang="en-US" dirty="0" smtClean="0"/>
              <a:t>Aperture requirements for dipole/</a:t>
            </a:r>
            <a:r>
              <a:rPr lang="en-US" dirty="0" err="1" smtClean="0"/>
              <a:t>quadrupole</a:t>
            </a:r>
            <a:endParaRPr lang="en-US" dirty="0" smtClean="0"/>
          </a:p>
          <a:p>
            <a:pPr lvl="1" eaLnBrk="1" hangingPunct="1"/>
            <a:r>
              <a:rPr lang="en-US" dirty="0" smtClean="0"/>
              <a:t>Gradient requirements for </a:t>
            </a:r>
            <a:r>
              <a:rPr lang="en-US" dirty="0" err="1" smtClean="0"/>
              <a:t>quadrupoles</a:t>
            </a:r>
            <a:endParaRPr lang="en-US" dirty="0" smtClean="0"/>
          </a:p>
          <a:p>
            <a:pPr lvl="1" eaLnBrk="1" hangingPunct="1"/>
            <a:r>
              <a:rPr lang="en-US" dirty="0" smtClean="0"/>
              <a:t>Some theoretical insight, and some examples</a:t>
            </a:r>
          </a:p>
          <a:p>
            <a:pPr eaLnBrk="1" hangingPunct="1"/>
            <a:endParaRPr lang="en-US" dirty="0" smtClean="0"/>
          </a:p>
          <a:p>
            <a:pPr eaLnBrk="1" hangingPunct="1"/>
            <a:r>
              <a:rPr lang="en-US" dirty="0" smtClean="0"/>
              <a:t>Requirements </a:t>
            </a:r>
            <a:r>
              <a:rPr lang="en-US" dirty="0"/>
              <a:t>for </a:t>
            </a:r>
            <a:r>
              <a:rPr lang="en-US" dirty="0" smtClean="0"/>
              <a:t>interaction region </a:t>
            </a:r>
            <a:r>
              <a:rPr lang="en-US" dirty="0" err="1" smtClean="0"/>
              <a:t>quadrupoles</a:t>
            </a:r>
            <a:endParaRPr lang="en-US" dirty="0">
              <a:solidFill>
                <a:srgbClr val="C00000"/>
              </a:solidFill>
            </a:endParaRPr>
          </a:p>
          <a:p>
            <a:pPr eaLnBrk="1" hangingPunct="1"/>
            <a:endParaRPr lang="en-US" dirty="0" smtClean="0"/>
          </a:p>
          <a:p>
            <a:pPr eaLnBrk="1" hangingPunct="1"/>
            <a:r>
              <a:rPr lang="en-US" dirty="0" smtClean="0"/>
              <a:t>Conclusions</a:t>
            </a:r>
          </a:p>
        </p:txBody>
      </p:sp>
      <p:sp>
        <p:nvSpPr>
          <p:cNvPr id="32771" name="Rectangle 2"/>
          <p:cNvSpPr>
            <a:spLocks noGrp="1" noChangeArrowheads="1"/>
          </p:cNvSpPr>
          <p:nvPr>
            <p:ph type="title"/>
          </p:nvPr>
        </p:nvSpPr>
        <p:spPr/>
        <p:txBody>
          <a:bodyPr/>
          <a:lstStyle/>
          <a:p>
            <a:pPr eaLnBrk="1" hangingPunct="1"/>
            <a:r>
              <a:rPr lang="en-US" smtClean="0"/>
              <a:t>CONTENTS</a:t>
            </a:r>
          </a:p>
        </p:txBody>
      </p:sp>
      <p:sp>
        <p:nvSpPr>
          <p:cNvPr id="6" name="Slide Number Placeholder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a:t>
            </a:r>
            <a:r>
              <a:rPr lang="en-US" dirty="0"/>
              <a:t>Unit 5 and 6  </a:t>
            </a:r>
            <a:r>
              <a:rPr lang="en-US" dirty="0" smtClean="0"/>
              <a:t>- </a:t>
            </a:r>
            <a:fld id="{37F824E6-4F65-4FD0-B2AC-7025D55EF6E6}" type="slidenum">
              <a:rPr lang="en-US" smtClean="0"/>
              <a:pPr>
                <a:defRPr/>
              </a:pPr>
              <a:t>17</a:t>
            </a:fld>
            <a:endParaRPr lang="en-US" dirty="0"/>
          </a:p>
        </p:txBody>
      </p:sp>
    </p:spTree>
    <p:extLst>
      <p:ext uri="{BB962C8B-B14F-4D97-AF65-F5344CB8AC3E}">
        <p14:creationId xmlns:p14="http://schemas.microsoft.com/office/powerpoint/2010/main" val="31877097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idx="1"/>
          </p:nvPr>
        </p:nvSpPr>
        <p:spPr/>
        <p:txBody>
          <a:bodyPr/>
          <a:lstStyle/>
          <a:p>
            <a:pPr eaLnBrk="1" hangingPunct="1"/>
            <a:r>
              <a:rPr lang="en-US" dirty="0" smtClean="0"/>
              <a:t>The aperture (diameter) needed in an arc magnet (dipole or </a:t>
            </a:r>
            <a:r>
              <a:rPr lang="en-US" dirty="0" err="1" smtClean="0"/>
              <a:t>quadrupole</a:t>
            </a:r>
            <a:r>
              <a:rPr lang="en-US" dirty="0" smtClean="0"/>
              <a:t>) is given by</a:t>
            </a:r>
          </a:p>
          <a:p>
            <a:pPr eaLnBrk="1" hangingPunct="1"/>
            <a:endParaRPr lang="en-US" dirty="0" smtClean="0"/>
          </a:p>
          <a:p>
            <a:pPr eaLnBrk="1" hangingPunct="1"/>
            <a:endParaRPr lang="en-US" dirty="0" smtClean="0"/>
          </a:p>
          <a:p>
            <a:pPr eaLnBrk="1" hangingPunct="1"/>
            <a:endParaRPr lang="en-US" dirty="0"/>
          </a:p>
          <a:p>
            <a:pPr eaLnBrk="1" hangingPunct="1"/>
            <a:endParaRPr lang="en-US" dirty="0" smtClean="0"/>
          </a:p>
          <a:p>
            <a:pPr lvl="2" eaLnBrk="1" hangingPunct="1"/>
            <a:r>
              <a:rPr lang="en-US" dirty="0" smtClean="0"/>
              <a:t>A </a:t>
            </a:r>
            <a:r>
              <a:rPr lang="en-US" dirty="0" smtClean="0">
                <a:solidFill>
                  <a:srgbClr val="CC3300"/>
                </a:solidFill>
              </a:rPr>
              <a:t>constant</a:t>
            </a:r>
            <a:r>
              <a:rPr lang="en-US" dirty="0" smtClean="0"/>
              <a:t> accounting </a:t>
            </a:r>
            <a:r>
              <a:rPr lang="en-US" dirty="0" smtClean="0">
                <a:latin typeface="Symbol" charset="2"/>
                <a:cs typeface="Symbol" charset="2"/>
              </a:rPr>
              <a:t>f</a:t>
            </a:r>
            <a:r>
              <a:rPr lang="en-US" baseline="-25000" dirty="0" smtClean="0"/>
              <a:t>0</a:t>
            </a:r>
            <a:r>
              <a:rPr lang="en-US" dirty="0" smtClean="0"/>
              <a:t> for the cold bore, </a:t>
            </a:r>
          </a:p>
          <a:p>
            <a:pPr marL="914400" lvl="2" indent="0" eaLnBrk="1" hangingPunct="1">
              <a:buNone/>
            </a:pPr>
            <a:r>
              <a:rPr lang="en-US" dirty="0"/>
              <a:t>	</a:t>
            </a:r>
            <a:r>
              <a:rPr lang="en-US" dirty="0" smtClean="0"/>
              <a:t>beam screen, shielding, tolerances …</a:t>
            </a:r>
          </a:p>
          <a:p>
            <a:pPr lvl="2" eaLnBrk="1" hangingPunct="1"/>
            <a:r>
              <a:rPr lang="en-US" dirty="0" smtClean="0"/>
              <a:t>A </a:t>
            </a:r>
            <a:r>
              <a:rPr lang="en-US" dirty="0" smtClean="0">
                <a:solidFill>
                  <a:srgbClr val="CC3300"/>
                </a:solidFill>
              </a:rPr>
              <a:t>part proportional to the beam size </a:t>
            </a:r>
            <a:r>
              <a:rPr lang="en-US" i="1" dirty="0" smtClean="0">
                <a:solidFill>
                  <a:srgbClr val="CC3300"/>
                </a:solidFill>
                <a:latin typeface="Symbol" charset="2"/>
                <a:cs typeface="Symbol" charset="2"/>
              </a:rPr>
              <a:t>s</a:t>
            </a:r>
            <a:r>
              <a:rPr lang="en-US" dirty="0" smtClean="0">
                <a:solidFill>
                  <a:srgbClr val="CC3300"/>
                </a:solidFill>
              </a:rPr>
              <a:t> </a:t>
            </a:r>
            <a:r>
              <a:rPr lang="en-US" dirty="0" smtClean="0"/>
              <a:t>(the spread of a Gaussian distribution of the transverse beam) times </a:t>
            </a:r>
            <a:r>
              <a:rPr lang="en-US" i="1" dirty="0" smtClean="0"/>
              <a:t>n</a:t>
            </a:r>
            <a:r>
              <a:rPr lang="en-US" dirty="0" smtClean="0"/>
              <a:t> (the number of sigma we take, usually more than 15) </a:t>
            </a:r>
          </a:p>
          <a:p>
            <a:pPr lvl="1" eaLnBrk="1" hangingPunct="1"/>
            <a:r>
              <a:rPr lang="en-US" dirty="0" smtClean="0"/>
              <a:t>Example: LHC beam size (injection) is </a:t>
            </a:r>
            <a:r>
              <a:rPr lang="en-US" dirty="0" smtClean="0">
                <a:latin typeface="Symbol" charset="2"/>
                <a:cs typeface="Symbol" charset="2"/>
              </a:rPr>
              <a:t>s=</a:t>
            </a:r>
            <a:r>
              <a:rPr lang="en-US" dirty="0" smtClean="0"/>
              <a:t>1.2 mm (see next slide), we have 56 mm aperture diameter, </a:t>
            </a:r>
            <a:r>
              <a:rPr lang="fr-CH" dirty="0" smtClean="0">
                <a:sym typeface="Symbol"/>
              </a:rPr>
              <a:t></a:t>
            </a:r>
            <a:r>
              <a:rPr lang="en-US" dirty="0" smtClean="0"/>
              <a:t>15 mm for </a:t>
            </a:r>
            <a:r>
              <a:rPr lang="en-US" dirty="0" smtClean="0">
                <a:latin typeface="Symbol" charset="2"/>
                <a:cs typeface="Symbol" charset="2"/>
              </a:rPr>
              <a:t>f</a:t>
            </a:r>
            <a:r>
              <a:rPr lang="en-US" baseline="-25000" dirty="0" smtClean="0"/>
              <a:t>0</a:t>
            </a:r>
            <a:r>
              <a:rPr lang="en-US" dirty="0" smtClean="0"/>
              <a:t> and 40 mm for the beam i</a:t>
            </a:r>
            <a:r>
              <a:rPr lang="en-US" dirty="0"/>
              <a:t>.</a:t>
            </a:r>
            <a:r>
              <a:rPr lang="en-US" dirty="0" smtClean="0"/>
              <a:t>e. </a:t>
            </a:r>
            <a:r>
              <a:rPr lang="fr-CH" dirty="0" smtClean="0">
                <a:sym typeface="Symbol"/>
              </a:rPr>
              <a:t>&gt;</a:t>
            </a:r>
            <a:r>
              <a:rPr lang="en-US" dirty="0" smtClean="0"/>
              <a:t>15 </a:t>
            </a:r>
            <a:r>
              <a:rPr lang="en-US" dirty="0" smtClean="0">
                <a:latin typeface="Symbol" charset="2"/>
                <a:cs typeface="Symbol" charset="2"/>
              </a:rPr>
              <a:t>s</a:t>
            </a:r>
          </a:p>
          <a:p>
            <a:pPr lvl="2" eaLnBrk="1" hangingPunct="1"/>
            <a:r>
              <a:rPr lang="en-US" dirty="0" smtClean="0"/>
              <a:t>Note that initially magnet aperture in LHC was 50 mm and was later enlarged to 56 mm for fears on field quality</a:t>
            </a:r>
          </a:p>
        </p:txBody>
      </p:sp>
      <p:sp>
        <p:nvSpPr>
          <p:cNvPr id="32771" name="Rectangle 2"/>
          <p:cNvSpPr>
            <a:spLocks noGrp="1" noChangeArrowheads="1"/>
          </p:cNvSpPr>
          <p:nvPr>
            <p:ph type="title"/>
          </p:nvPr>
        </p:nvSpPr>
        <p:spPr/>
        <p:txBody>
          <a:bodyPr/>
          <a:lstStyle/>
          <a:p>
            <a:pPr eaLnBrk="1" hangingPunct="1"/>
            <a:r>
              <a:rPr lang="en-US" dirty="0" smtClean="0"/>
              <a:t>APERTURE REQUIREMENT IN THE ARC</a:t>
            </a:r>
          </a:p>
        </p:txBody>
      </p:sp>
      <p:sp>
        <p:nvSpPr>
          <p:cNvPr id="6" name="Slide Number Placeholder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a:t>
            </a:r>
            <a:r>
              <a:rPr lang="en-US" dirty="0"/>
              <a:t>Unit 5 and 6  </a:t>
            </a:r>
            <a:r>
              <a:rPr lang="en-US" dirty="0" smtClean="0"/>
              <a:t>- </a:t>
            </a:r>
            <a:fld id="{37F824E6-4F65-4FD0-B2AC-7025D55EF6E6}" type="slidenum">
              <a:rPr lang="en-US" smtClean="0"/>
              <a:pPr>
                <a:defRPr/>
              </a:pPr>
              <a:t>18</a:t>
            </a:fld>
            <a:endParaRPr lang="en-US" dirty="0"/>
          </a:p>
        </p:txBody>
      </p:sp>
      <p:graphicFrame>
        <p:nvGraphicFramePr>
          <p:cNvPr id="5" name="Object 15"/>
          <p:cNvGraphicFramePr>
            <a:graphicFrameLocks noChangeAspect="1"/>
          </p:cNvGraphicFramePr>
          <p:nvPr>
            <p:extLst>
              <p:ext uri="{D42A27DB-BD31-4B8C-83A1-F6EECF244321}">
                <p14:modId xmlns:p14="http://schemas.microsoft.com/office/powerpoint/2010/main" val="339818353"/>
              </p:ext>
            </p:extLst>
          </p:nvPr>
        </p:nvGraphicFramePr>
        <p:xfrm>
          <a:off x="825500" y="2571266"/>
          <a:ext cx="2772474" cy="827572"/>
        </p:xfrm>
        <a:graphic>
          <a:graphicData uri="http://schemas.openxmlformats.org/presentationml/2006/ole">
            <mc:AlternateContent xmlns:mc="http://schemas.openxmlformats.org/markup-compatibility/2006">
              <mc:Choice xmlns:v="urn:schemas-microsoft-com:vml" Requires="v">
                <p:oleObj spid="_x0000_s71705" name="Equation" r:id="rId3" imgW="800100" imgH="241300" progId="Equation.3">
                  <p:embed/>
                </p:oleObj>
              </mc:Choice>
              <mc:Fallback>
                <p:oleObj name="Equation" r:id="rId3" imgW="800100" imgH="241300" progId="Equation.3">
                  <p:embed/>
                  <p:pic>
                    <p:nvPicPr>
                      <p:cNvPr id="0" name=""/>
                      <p:cNvPicPr>
                        <a:picLocks noChangeAspect="1" noChangeArrowheads="1"/>
                      </p:cNvPicPr>
                      <p:nvPr/>
                    </p:nvPicPr>
                    <p:blipFill>
                      <a:blip r:embed="rId4"/>
                      <a:srcRect/>
                      <a:stretch>
                        <a:fillRect/>
                      </a:stretch>
                    </p:blipFill>
                    <p:spPr bwMode="auto">
                      <a:xfrm>
                        <a:off x="825500" y="2571266"/>
                        <a:ext cx="2772474" cy="827572"/>
                      </a:xfrm>
                      <a:prstGeom prst="rect">
                        <a:avLst/>
                      </a:prstGeom>
                      <a:noFill/>
                      <a:extLst/>
                    </p:spPr>
                  </p:pic>
                </p:oleObj>
              </mc:Fallback>
            </mc:AlternateContent>
          </a:graphicData>
        </a:graphic>
      </p:graphicFrame>
      <p:grpSp>
        <p:nvGrpSpPr>
          <p:cNvPr id="32776" name="Group 32775"/>
          <p:cNvGrpSpPr/>
          <p:nvPr/>
        </p:nvGrpSpPr>
        <p:grpSpPr>
          <a:xfrm>
            <a:off x="5885615" y="1610914"/>
            <a:ext cx="3051227" cy="2726161"/>
            <a:chOff x="5901103" y="1610914"/>
            <a:chExt cx="3051227" cy="2726161"/>
          </a:xfrm>
        </p:grpSpPr>
        <p:grpSp>
          <p:nvGrpSpPr>
            <p:cNvPr id="4" name="Group 3"/>
            <p:cNvGrpSpPr/>
            <p:nvPr/>
          </p:nvGrpSpPr>
          <p:grpSpPr>
            <a:xfrm>
              <a:off x="5901103" y="1610914"/>
              <a:ext cx="3051227" cy="2726161"/>
              <a:chOff x="3035738" y="1982663"/>
              <a:chExt cx="3051227" cy="2726161"/>
            </a:xfrm>
          </p:grpSpPr>
          <p:sp>
            <p:nvSpPr>
              <p:cNvPr id="2" name="Oval 1"/>
              <p:cNvSpPr/>
              <p:nvPr/>
            </p:nvSpPr>
            <p:spPr bwMode="auto">
              <a:xfrm>
                <a:off x="3035738" y="1982663"/>
                <a:ext cx="3051227" cy="2726161"/>
              </a:xfrm>
              <a:prstGeom prst="ellipse">
                <a:avLst/>
              </a:prstGeom>
              <a:solidFill>
                <a:srgbClr val="CC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sp>
            <p:nvSpPr>
              <p:cNvPr id="7" name="Oval 6"/>
              <p:cNvSpPr/>
              <p:nvPr/>
            </p:nvSpPr>
            <p:spPr bwMode="auto">
              <a:xfrm>
                <a:off x="3670764" y="2555776"/>
                <a:ext cx="1750197" cy="156194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sp>
            <p:nvSpPr>
              <p:cNvPr id="9" name="Oval 8"/>
              <p:cNvSpPr/>
              <p:nvPr/>
            </p:nvSpPr>
            <p:spPr bwMode="auto">
              <a:xfrm>
                <a:off x="4489168" y="3268298"/>
                <a:ext cx="126394" cy="139406"/>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grpSp>
        <p:grpSp>
          <p:nvGrpSpPr>
            <p:cNvPr id="32775" name="Group 32774"/>
            <p:cNvGrpSpPr/>
            <p:nvPr/>
          </p:nvGrpSpPr>
          <p:grpSpPr>
            <a:xfrm>
              <a:off x="6644548" y="2307944"/>
              <a:ext cx="758936" cy="1301122"/>
              <a:chOff x="6644548" y="2307944"/>
              <a:chExt cx="758936" cy="1301122"/>
            </a:xfrm>
          </p:grpSpPr>
          <p:cxnSp>
            <p:nvCxnSpPr>
              <p:cNvPr id="10" name="Straight Connector 9"/>
              <p:cNvCxnSpPr/>
              <p:nvPr/>
            </p:nvCxnSpPr>
            <p:spPr bwMode="auto">
              <a:xfrm flipH="1">
                <a:off x="6644548" y="2412769"/>
                <a:ext cx="256310" cy="552233"/>
              </a:xfrm>
              <a:prstGeom prst="line">
                <a:avLst/>
              </a:prstGeom>
              <a:solidFill>
                <a:schemeClr val="accent1"/>
              </a:solidFill>
              <a:ln w="44450" cap="flat" cmpd="sng" algn="ctr">
                <a:solidFill>
                  <a:srgbClr val="CC3300"/>
                </a:solidFill>
                <a:prstDash val="solid"/>
                <a:round/>
                <a:headEnd type="none" w="med" len="med"/>
                <a:tailEnd type="none" w="med" len="med"/>
              </a:ln>
              <a:effectLst/>
            </p:spPr>
          </p:cxnSp>
          <p:cxnSp>
            <p:nvCxnSpPr>
              <p:cNvPr id="13" name="Straight Connector 12"/>
              <p:cNvCxnSpPr/>
              <p:nvPr/>
            </p:nvCxnSpPr>
            <p:spPr bwMode="auto">
              <a:xfrm flipH="1">
                <a:off x="6889882" y="2307944"/>
                <a:ext cx="513602" cy="143407"/>
              </a:xfrm>
              <a:prstGeom prst="line">
                <a:avLst/>
              </a:prstGeom>
              <a:solidFill>
                <a:schemeClr val="accent1"/>
              </a:solidFill>
              <a:ln w="44450" cap="flat" cmpd="sng" algn="ctr">
                <a:solidFill>
                  <a:srgbClr val="CC3300"/>
                </a:solidFill>
                <a:prstDash val="solid"/>
                <a:round/>
                <a:headEnd type="none" w="med" len="med"/>
                <a:tailEnd type="none" w="med" len="med"/>
              </a:ln>
              <a:effectLst/>
            </p:spPr>
          </p:cxnSp>
          <p:cxnSp>
            <p:nvCxnSpPr>
              <p:cNvPr id="15" name="Straight Connector 14"/>
              <p:cNvCxnSpPr/>
              <p:nvPr/>
            </p:nvCxnSpPr>
            <p:spPr bwMode="auto">
              <a:xfrm>
                <a:off x="6645589" y="2978396"/>
                <a:ext cx="277753" cy="491264"/>
              </a:xfrm>
              <a:prstGeom prst="line">
                <a:avLst/>
              </a:prstGeom>
              <a:solidFill>
                <a:schemeClr val="accent1"/>
              </a:solidFill>
              <a:ln w="44450" cap="flat" cmpd="sng" algn="ctr">
                <a:solidFill>
                  <a:srgbClr val="CC3300"/>
                </a:solidFill>
                <a:prstDash val="solid"/>
                <a:round/>
                <a:headEnd type="none" w="med" len="med"/>
                <a:tailEnd type="none" w="med" len="med"/>
              </a:ln>
              <a:effectLst/>
            </p:spPr>
          </p:cxnSp>
          <p:cxnSp>
            <p:nvCxnSpPr>
              <p:cNvPr id="16" name="Straight Connector 15"/>
              <p:cNvCxnSpPr/>
              <p:nvPr/>
            </p:nvCxnSpPr>
            <p:spPr bwMode="auto">
              <a:xfrm flipH="1" flipV="1">
                <a:off x="6897916" y="3435197"/>
                <a:ext cx="490080" cy="173869"/>
              </a:xfrm>
              <a:prstGeom prst="line">
                <a:avLst/>
              </a:prstGeom>
              <a:solidFill>
                <a:schemeClr val="accent1"/>
              </a:solidFill>
              <a:ln w="44450" cap="flat" cmpd="sng" algn="ctr">
                <a:solidFill>
                  <a:srgbClr val="CC3300"/>
                </a:solidFill>
                <a:prstDash val="solid"/>
                <a:round/>
                <a:headEnd type="none" w="med" len="med"/>
                <a:tailEnd type="none" w="med" len="med"/>
              </a:ln>
              <a:effectLst/>
            </p:spPr>
          </p:cxnSp>
        </p:grpSp>
        <p:grpSp>
          <p:nvGrpSpPr>
            <p:cNvPr id="41" name="Group 40"/>
            <p:cNvGrpSpPr/>
            <p:nvPr/>
          </p:nvGrpSpPr>
          <p:grpSpPr>
            <a:xfrm flipH="1">
              <a:off x="7387996" y="2305448"/>
              <a:ext cx="771937" cy="1301122"/>
              <a:chOff x="6644548" y="2307944"/>
              <a:chExt cx="758936" cy="1301122"/>
            </a:xfrm>
          </p:grpSpPr>
          <p:cxnSp>
            <p:nvCxnSpPr>
              <p:cNvPr id="42" name="Straight Connector 41"/>
              <p:cNvCxnSpPr/>
              <p:nvPr/>
            </p:nvCxnSpPr>
            <p:spPr bwMode="auto">
              <a:xfrm flipH="1">
                <a:off x="6644548" y="2412769"/>
                <a:ext cx="256310" cy="552233"/>
              </a:xfrm>
              <a:prstGeom prst="line">
                <a:avLst/>
              </a:prstGeom>
              <a:solidFill>
                <a:schemeClr val="accent1"/>
              </a:solidFill>
              <a:ln w="44450" cap="flat" cmpd="sng" algn="ctr">
                <a:solidFill>
                  <a:srgbClr val="CC3300"/>
                </a:solidFill>
                <a:prstDash val="solid"/>
                <a:round/>
                <a:headEnd type="none" w="med" len="med"/>
                <a:tailEnd type="none" w="med" len="med"/>
              </a:ln>
              <a:effectLst/>
            </p:spPr>
          </p:cxnSp>
          <p:cxnSp>
            <p:nvCxnSpPr>
              <p:cNvPr id="43" name="Straight Connector 42"/>
              <p:cNvCxnSpPr/>
              <p:nvPr/>
            </p:nvCxnSpPr>
            <p:spPr bwMode="auto">
              <a:xfrm flipH="1">
                <a:off x="6889882" y="2307944"/>
                <a:ext cx="513602" cy="143407"/>
              </a:xfrm>
              <a:prstGeom prst="line">
                <a:avLst/>
              </a:prstGeom>
              <a:solidFill>
                <a:schemeClr val="accent1"/>
              </a:solidFill>
              <a:ln w="44450" cap="flat" cmpd="sng" algn="ctr">
                <a:solidFill>
                  <a:srgbClr val="CC3300"/>
                </a:solidFill>
                <a:prstDash val="solid"/>
                <a:round/>
                <a:headEnd type="none" w="med" len="med"/>
                <a:tailEnd type="none" w="med" len="med"/>
              </a:ln>
              <a:effectLst/>
            </p:spPr>
          </p:cxnSp>
          <p:cxnSp>
            <p:nvCxnSpPr>
              <p:cNvPr id="44" name="Straight Connector 43"/>
              <p:cNvCxnSpPr/>
              <p:nvPr/>
            </p:nvCxnSpPr>
            <p:spPr bwMode="auto">
              <a:xfrm>
                <a:off x="6645589" y="2978396"/>
                <a:ext cx="277753" cy="491264"/>
              </a:xfrm>
              <a:prstGeom prst="line">
                <a:avLst/>
              </a:prstGeom>
              <a:solidFill>
                <a:schemeClr val="accent1"/>
              </a:solidFill>
              <a:ln w="44450" cap="flat" cmpd="sng" algn="ctr">
                <a:solidFill>
                  <a:srgbClr val="CC3300"/>
                </a:solidFill>
                <a:prstDash val="solid"/>
                <a:round/>
                <a:headEnd type="none" w="med" len="med"/>
                <a:tailEnd type="none" w="med" len="med"/>
              </a:ln>
              <a:effectLst/>
            </p:spPr>
          </p:cxnSp>
          <p:cxnSp>
            <p:nvCxnSpPr>
              <p:cNvPr id="45" name="Straight Connector 44"/>
              <p:cNvCxnSpPr/>
              <p:nvPr/>
            </p:nvCxnSpPr>
            <p:spPr bwMode="auto">
              <a:xfrm flipH="1" flipV="1">
                <a:off x="6897916" y="3435197"/>
                <a:ext cx="490080" cy="173869"/>
              </a:xfrm>
              <a:prstGeom prst="line">
                <a:avLst/>
              </a:prstGeom>
              <a:solidFill>
                <a:schemeClr val="accent1"/>
              </a:solidFill>
              <a:ln w="44450" cap="flat" cmpd="sng" algn="ctr">
                <a:solidFill>
                  <a:srgbClr val="CC3300"/>
                </a:solidFill>
                <a:prstDash val="solid"/>
                <a:round/>
                <a:headEnd type="none" w="med" len="med"/>
                <a:tailEnd type="none" w="med" len="med"/>
              </a:ln>
              <a:effectLst/>
            </p:spPr>
          </p:cxnSp>
        </p:grpSp>
      </p:grpSp>
      <p:sp>
        <p:nvSpPr>
          <p:cNvPr id="32778" name="Oval 32777"/>
          <p:cNvSpPr/>
          <p:nvPr/>
        </p:nvSpPr>
        <p:spPr bwMode="auto">
          <a:xfrm>
            <a:off x="6567109" y="2184027"/>
            <a:ext cx="1688242" cy="1548956"/>
          </a:xfrm>
          <a:prstGeom prst="ellipse">
            <a:avLst/>
          </a:prstGeom>
          <a:noFill/>
          <a:ln w="1238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cxnSp>
        <p:nvCxnSpPr>
          <p:cNvPr id="32780" name="Straight Connector 32779"/>
          <p:cNvCxnSpPr/>
          <p:nvPr/>
        </p:nvCxnSpPr>
        <p:spPr bwMode="auto">
          <a:xfrm>
            <a:off x="5498404" y="2199517"/>
            <a:ext cx="1192611" cy="3097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2781" name="TextBox 32780"/>
          <p:cNvSpPr txBox="1"/>
          <p:nvPr/>
        </p:nvSpPr>
        <p:spPr>
          <a:xfrm>
            <a:off x="6691015" y="1657382"/>
            <a:ext cx="1227770" cy="461665"/>
          </a:xfrm>
          <a:prstGeom prst="rect">
            <a:avLst/>
          </a:prstGeom>
          <a:noFill/>
        </p:spPr>
        <p:txBody>
          <a:bodyPr wrap="none" rtlCol="0">
            <a:spAutoFit/>
          </a:bodyPr>
          <a:lstStyle/>
          <a:p>
            <a:r>
              <a:rPr lang="en-US" dirty="0" smtClean="0"/>
              <a:t>Magnet</a:t>
            </a:r>
            <a:endParaRPr lang="en-US" dirty="0"/>
          </a:p>
        </p:txBody>
      </p:sp>
      <p:sp>
        <p:nvSpPr>
          <p:cNvPr id="53" name="TextBox 52"/>
          <p:cNvSpPr txBox="1"/>
          <p:nvPr/>
        </p:nvSpPr>
        <p:spPr>
          <a:xfrm>
            <a:off x="4721496" y="1809782"/>
            <a:ext cx="1191515" cy="369332"/>
          </a:xfrm>
          <a:prstGeom prst="rect">
            <a:avLst/>
          </a:prstGeom>
          <a:noFill/>
        </p:spPr>
        <p:txBody>
          <a:bodyPr wrap="none" rtlCol="0">
            <a:spAutoFit/>
          </a:bodyPr>
          <a:lstStyle/>
          <a:p>
            <a:r>
              <a:rPr lang="en-US" sz="1800" dirty="0" smtClean="0"/>
              <a:t>Cold bore</a:t>
            </a:r>
            <a:endParaRPr lang="en-US" sz="1800" dirty="0"/>
          </a:p>
        </p:txBody>
      </p:sp>
      <p:cxnSp>
        <p:nvCxnSpPr>
          <p:cNvPr id="54" name="Straight Connector 53"/>
          <p:cNvCxnSpPr/>
          <p:nvPr/>
        </p:nvCxnSpPr>
        <p:spPr bwMode="auto">
          <a:xfrm flipV="1">
            <a:off x="5529380" y="3141884"/>
            <a:ext cx="1205616" cy="2967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6" name="TextBox 55"/>
          <p:cNvSpPr txBox="1"/>
          <p:nvPr/>
        </p:nvSpPr>
        <p:spPr>
          <a:xfrm>
            <a:off x="4053007" y="3216837"/>
            <a:ext cx="1455935" cy="369332"/>
          </a:xfrm>
          <a:prstGeom prst="rect">
            <a:avLst/>
          </a:prstGeom>
          <a:noFill/>
        </p:spPr>
        <p:txBody>
          <a:bodyPr wrap="none" rtlCol="0">
            <a:spAutoFit/>
          </a:bodyPr>
          <a:lstStyle/>
          <a:p>
            <a:r>
              <a:rPr lang="en-US" sz="1800" dirty="0" smtClean="0"/>
              <a:t>Beam screen</a:t>
            </a:r>
            <a:endParaRPr lang="en-US" sz="1800" dirty="0"/>
          </a:p>
        </p:txBody>
      </p:sp>
      <p:cxnSp>
        <p:nvCxnSpPr>
          <p:cNvPr id="57" name="Straight Connector 56"/>
          <p:cNvCxnSpPr/>
          <p:nvPr/>
        </p:nvCxnSpPr>
        <p:spPr bwMode="auto">
          <a:xfrm>
            <a:off x="5343519" y="2741651"/>
            <a:ext cx="1900111" cy="16539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9" name="TextBox 58"/>
          <p:cNvSpPr txBox="1"/>
          <p:nvPr/>
        </p:nvSpPr>
        <p:spPr>
          <a:xfrm>
            <a:off x="4019545" y="2408885"/>
            <a:ext cx="1379630" cy="646331"/>
          </a:xfrm>
          <a:prstGeom prst="rect">
            <a:avLst/>
          </a:prstGeom>
          <a:noFill/>
        </p:spPr>
        <p:txBody>
          <a:bodyPr wrap="none" rtlCol="0">
            <a:spAutoFit/>
          </a:bodyPr>
          <a:lstStyle/>
          <a:p>
            <a:pPr algn="ctr"/>
            <a:r>
              <a:rPr lang="en-US" sz="1800" dirty="0" smtClean="0"/>
              <a:t>Beam </a:t>
            </a:r>
          </a:p>
          <a:p>
            <a:pPr algn="ctr"/>
            <a:r>
              <a:rPr lang="en-US" sz="1800" dirty="0" smtClean="0"/>
              <a:t>(one sigma)</a:t>
            </a:r>
            <a:endParaRPr lang="en-US" sz="1800" dirty="0"/>
          </a:p>
        </p:txBody>
      </p:sp>
    </p:spTree>
    <p:extLst>
      <p:ext uri="{BB962C8B-B14F-4D97-AF65-F5344CB8AC3E}">
        <p14:creationId xmlns:p14="http://schemas.microsoft.com/office/powerpoint/2010/main" val="22756816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8">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3"/>
          <p:cNvSpPr>
            <a:spLocks noGrp="1" noChangeArrowheads="1"/>
          </p:cNvSpPr>
          <p:nvPr>
            <p:ph idx="1"/>
          </p:nvPr>
        </p:nvSpPr>
        <p:spPr/>
        <p:txBody>
          <a:bodyPr/>
          <a:lstStyle/>
          <a:p>
            <a:pPr eaLnBrk="1" hangingPunct="1"/>
            <a:r>
              <a:rPr lang="fr-CH" dirty="0" smtClean="0"/>
              <a:t>Size of the beam is given by</a:t>
            </a:r>
          </a:p>
          <a:p>
            <a:pPr eaLnBrk="1" hangingPunct="1"/>
            <a:r>
              <a:rPr lang="fr-CH" dirty="0" smtClean="0">
                <a:sym typeface="Symbol" pitchFamily="18" charset="2"/>
              </a:rPr>
              <a:t>Three relevant dependences:</a:t>
            </a:r>
          </a:p>
          <a:p>
            <a:pPr lvl="1" eaLnBrk="1" hangingPunct="1"/>
            <a:r>
              <a:rPr lang="fr-CH" i="1" dirty="0" smtClean="0">
                <a:latin typeface="Symbol" pitchFamily="18" charset="2"/>
                <a:sym typeface="Symbol" pitchFamily="18" charset="2"/>
              </a:rPr>
              <a:t>e: </a:t>
            </a:r>
            <a:r>
              <a:rPr lang="fr-CH" dirty="0" smtClean="0">
                <a:solidFill>
                  <a:srgbClr val="CC0000"/>
                </a:solidFill>
                <a:latin typeface="Times New Roman" pitchFamily="18" charset="0"/>
                <a:cs typeface="Times New Roman" pitchFamily="18" charset="0"/>
                <a:sym typeface="Symbol" pitchFamily="18" charset="2"/>
              </a:rPr>
              <a:t>emittance  </a:t>
            </a:r>
            <a:r>
              <a:rPr lang="en-US" dirty="0">
                <a:sym typeface="Symbol" pitchFamily="18" charset="2"/>
              </a:rPr>
              <a:t>[m]</a:t>
            </a:r>
            <a:r>
              <a:rPr lang="fr-CH" dirty="0" smtClean="0">
                <a:solidFill>
                  <a:srgbClr val="CC0000"/>
                </a:solidFill>
                <a:latin typeface="Times New Roman" pitchFamily="18" charset="0"/>
                <a:cs typeface="Times New Roman" pitchFamily="18" charset="0"/>
                <a:sym typeface="Symbol" pitchFamily="18" charset="2"/>
              </a:rPr>
              <a:t>     </a:t>
            </a:r>
            <a:r>
              <a:rPr lang="fr-CH" dirty="0" smtClean="0">
                <a:latin typeface="Times New Roman" pitchFamily="18" charset="0"/>
                <a:cs typeface="Times New Roman" pitchFamily="18" charset="0"/>
                <a:sym typeface="Symbol" pitchFamily="18" charset="2"/>
              </a:rPr>
              <a:t>invariant along the ring,     invariant from ring to ring</a:t>
            </a:r>
          </a:p>
          <a:p>
            <a:pPr lvl="2" eaLnBrk="1" hangingPunct="1"/>
            <a:r>
              <a:rPr lang="fr-CH" dirty="0" smtClean="0">
                <a:latin typeface="Times New Roman" pitchFamily="18" charset="0"/>
                <a:cs typeface="Times New Roman" pitchFamily="18" charset="0"/>
                <a:sym typeface="Symbol" pitchFamily="18" charset="2"/>
              </a:rPr>
              <a:t>This is a </a:t>
            </a:r>
            <a:r>
              <a:rPr lang="fr-CH" dirty="0" smtClean="0">
                <a:solidFill>
                  <a:srgbClr val="CC0000"/>
                </a:solidFill>
                <a:latin typeface="Times New Roman" pitchFamily="18" charset="0"/>
                <a:cs typeface="Times New Roman" pitchFamily="18" charset="0"/>
                <a:sym typeface="Symbol" pitchFamily="18" charset="2"/>
              </a:rPr>
              <a:t>property of the injectors</a:t>
            </a:r>
            <a:r>
              <a:rPr lang="fr-CH" dirty="0" smtClean="0">
                <a:latin typeface="Times New Roman" pitchFamily="18" charset="0"/>
                <a:cs typeface="Times New Roman" pitchFamily="18" charset="0"/>
                <a:sym typeface="Symbol" pitchFamily="18" charset="2"/>
              </a:rPr>
              <a:t>!</a:t>
            </a:r>
            <a:endParaRPr lang="en-US" dirty="0" smtClean="0">
              <a:latin typeface="Times New Roman" pitchFamily="18" charset="0"/>
              <a:cs typeface="Times New Roman" pitchFamily="18" charset="0"/>
              <a:sym typeface="Symbol" pitchFamily="18" charset="2"/>
            </a:endParaRPr>
          </a:p>
          <a:p>
            <a:pPr lvl="1" eaLnBrk="1" hangingPunct="1"/>
            <a:r>
              <a:rPr lang="en-US" i="1" dirty="0" smtClean="0">
                <a:latin typeface="Symbol" charset="2"/>
                <a:cs typeface="Symbol" charset="2"/>
                <a:sym typeface="Symbol" pitchFamily="18" charset="2"/>
              </a:rPr>
              <a:t>g</a:t>
            </a:r>
            <a:r>
              <a:rPr lang="fr-CH" i="1" baseline="-25000" dirty="0" smtClean="0">
                <a:sym typeface="Symbol" pitchFamily="18" charset="2"/>
              </a:rPr>
              <a:t>r</a:t>
            </a:r>
            <a:r>
              <a:rPr lang="fr-CH" i="1" dirty="0" smtClean="0">
                <a:sym typeface="Symbol" pitchFamily="18" charset="2"/>
              </a:rPr>
              <a:t> </a:t>
            </a:r>
            <a:r>
              <a:rPr lang="fr-CH" dirty="0" smtClean="0">
                <a:sym typeface="Symbol" pitchFamily="18" charset="2"/>
              </a:rPr>
              <a:t>Beam energy: the larger the energy, the smaller the beam</a:t>
            </a:r>
            <a:endParaRPr lang="en-US" dirty="0" smtClean="0">
              <a:sym typeface="Symbol" pitchFamily="18" charset="2"/>
            </a:endParaRPr>
          </a:p>
          <a:p>
            <a:pPr lvl="1" eaLnBrk="1" hangingPunct="1"/>
            <a:r>
              <a:rPr lang="en-US" i="1" dirty="0" smtClean="0">
                <a:sym typeface="Symbol" pitchFamily="18" charset="2"/>
              </a:rPr>
              <a:t> </a:t>
            </a:r>
            <a:r>
              <a:rPr lang="en-US" dirty="0" smtClean="0">
                <a:sym typeface="Symbol" pitchFamily="18" charset="2"/>
              </a:rPr>
              <a:t>is the </a:t>
            </a:r>
            <a:r>
              <a:rPr lang="en-US" dirty="0" smtClean="0">
                <a:solidFill>
                  <a:srgbClr val="CC0000"/>
                </a:solidFill>
                <a:sym typeface="Symbol" pitchFamily="18" charset="2"/>
              </a:rPr>
              <a:t>beta function </a:t>
            </a:r>
            <a:r>
              <a:rPr lang="en-US" dirty="0" smtClean="0">
                <a:sym typeface="Symbol" pitchFamily="18" charset="2"/>
              </a:rPr>
              <a:t>[m], its square root giving the envelope of the beam along the ring (the sequence of magnets define the beta functions – what is also called beam optics)</a:t>
            </a:r>
          </a:p>
          <a:p>
            <a:pPr lvl="1" eaLnBrk="1" hangingPunct="1"/>
            <a:endParaRPr lang="en-US" dirty="0">
              <a:sym typeface="Symbol" pitchFamily="18" charset="2"/>
            </a:endParaRPr>
          </a:p>
          <a:p>
            <a:pPr lvl="1" eaLnBrk="1" hangingPunct="1">
              <a:lnSpc>
                <a:spcPct val="90000"/>
              </a:lnSpc>
            </a:pPr>
            <a:r>
              <a:rPr lang="en-US" dirty="0"/>
              <a:t>LHC: </a:t>
            </a:r>
            <a:r>
              <a:rPr lang="en-US" i="1" dirty="0">
                <a:sym typeface="Symbol" pitchFamily="18" charset="2"/>
              </a:rPr>
              <a:t></a:t>
            </a:r>
            <a:r>
              <a:rPr lang="en-US" i="1" baseline="-25000" dirty="0">
                <a:sym typeface="Symbol" pitchFamily="18" charset="2"/>
              </a:rPr>
              <a:t>n</a:t>
            </a:r>
            <a:r>
              <a:rPr lang="en-US" baseline="-25000" dirty="0">
                <a:sym typeface="Symbol" pitchFamily="18" charset="2"/>
              </a:rPr>
              <a:t> </a:t>
            </a:r>
            <a:r>
              <a:rPr lang="en-US" dirty="0"/>
              <a:t>=3.75 10</a:t>
            </a:r>
            <a:r>
              <a:rPr lang="en-US" baseline="30000" dirty="0"/>
              <a:t>-6</a:t>
            </a:r>
            <a:r>
              <a:rPr lang="en-US" dirty="0"/>
              <a:t> m rad  </a:t>
            </a:r>
          </a:p>
          <a:p>
            <a:pPr lvl="2" eaLnBrk="1" hangingPunct="1">
              <a:lnSpc>
                <a:spcPct val="90000"/>
              </a:lnSpc>
            </a:pPr>
            <a:r>
              <a:rPr lang="en-US" dirty="0" smtClean="0">
                <a:sym typeface="Symbol" pitchFamily="18" charset="2"/>
              </a:rPr>
              <a:t>Beta is 170 m (see next slides)</a:t>
            </a:r>
          </a:p>
          <a:p>
            <a:pPr lvl="2" eaLnBrk="1" hangingPunct="1">
              <a:lnSpc>
                <a:spcPct val="90000"/>
              </a:lnSpc>
            </a:pPr>
            <a:r>
              <a:rPr lang="en-US" dirty="0" smtClean="0">
                <a:sym typeface="Symbol" pitchFamily="18" charset="2"/>
              </a:rPr>
              <a:t>High </a:t>
            </a:r>
            <a:r>
              <a:rPr lang="en-US" dirty="0">
                <a:sym typeface="Symbol" pitchFamily="18" charset="2"/>
              </a:rPr>
              <a:t>field </a:t>
            </a:r>
            <a:r>
              <a:rPr lang="en-US" i="1" dirty="0">
                <a:sym typeface="Symbol" pitchFamily="18" charset="2"/>
              </a:rPr>
              <a:t>E</a:t>
            </a:r>
            <a:r>
              <a:rPr lang="en-US" dirty="0">
                <a:sym typeface="Symbol" pitchFamily="18" charset="2"/>
              </a:rPr>
              <a:t>=7 </a:t>
            </a:r>
            <a:r>
              <a:rPr lang="en-US" dirty="0" err="1">
                <a:sym typeface="Symbol" pitchFamily="18" charset="2"/>
              </a:rPr>
              <a:t>TeV</a:t>
            </a:r>
            <a:r>
              <a:rPr lang="en-US" dirty="0">
                <a:sym typeface="Symbol" pitchFamily="18" charset="2"/>
              </a:rPr>
              <a:t>, </a:t>
            </a:r>
            <a:r>
              <a:rPr lang="en-US" i="1" dirty="0">
                <a:sym typeface="Symbol" pitchFamily="18" charset="2"/>
              </a:rPr>
              <a:t></a:t>
            </a:r>
            <a:r>
              <a:rPr lang="en-US" dirty="0">
                <a:sym typeface="Symbol" pitchFamily="18" charset="2"/>
              </a:rPr>
              <a:t>=7460, </a:t>
            </a:r>
            <a:r>
              <a:rPr lang="en-US" i="1" dirty="0">
                <a:sym typeface="Symbol" pitchFamily="18" charset="2"/>
              </a:rPr>
              <a:t></a:t>
            </a:r>
            <a:r>
              <a:rPr lang="en-US" dirty="0">
                <a:sym typeface="Symbol" pitchFamily="18" charset="2"/>
              </a:rPr>
              <a:t>=0.29 mm</a:t>
            </a:r>
            <a:endParaRPr lang="en-US" baseline="-25000" dirty="0">
              <a:sym typeface="Symbol" pitchFamily="18" charset="2"/>
            </a:endParaRPr>
          </a:p>
          <a:p>
            <a:pPr lvl="2" eaLnBrk="1" hangingPunct="1">
              <a:lnSpc>
                <a:spcPct val="90000"/>
              </a:lnSpc>
            </a:pPr>
            <a:r>
              <a:rPr lang="en-US" dirty="0">
                <a:sym typeface="Symbol" pitchFamily="18" charset="2"/>
              </a:rPr>
              <a:t>Injection </a:t>
            </a:r>
            <a:r>
              <a:rPr lang="en-US" i="1" dirty="0">
                <a:sym typeface="Symbol" pitchFamily="18" charset="2"/>
              </a:rPr>
              <a:t>E</a:t>
            </a:r>
            <a:r>
              <a:rPr lang="en-US" dirty="0">
                <a:sym typeface="Symbol" pitchFamily="18" charset="2"/>
              </a:rPr>
              <a:t>=450 </a:t>
            </a:r>
            <a:r>
              <a:rPr lang="en-US" dirty="0" err="1">
                <a:sym typeface="Symbol" pitchFamily="18" charset="2"/>
              </a:rPr>
              <a:t>GeV</a:t>
            </a:r>
            <a:r>
              <a:rPr lang="en-US" dirty="0">
                <a:sym typeface="Symbol" pitchFamily="18" charset="2"/>
              </a:rPr>
              <a:t>, </a:t>
            </a:r>
            <a:r>
              <a:rPr lang="en-US" i="1" dirty="0">
                <a:sym typeface="Symbol" pitchFamily="18" charset="2"/>
              </a:rPr>
              <a:t></a:t>
            </a:r>
            <a:r>
              <a:rPr lang="en-US" dirty="0">
                <a:sym typeface="Symbol" pitchFamily="18" charset="2"/>
              </a:rPr>
              <a:t>=480, </a:t>
            </a:r>
            <a:r>
              <a:rPr lang="en-US" i="1" dirty="0">
                <a:sym typeface="Symbol" pitchFamily="18" charset="2"/>
              </a:rPr>
              <a:t></a:t>
            </a:r>
            <a:r>
              <a:rPr lang="en-US" dirty="0">
                <a:sym typeface="Symbol" pitchFamily="18" charset="2"/>
              </a:rPr>
              <a:t>=1.2 mm</a:t>
            </a:r>
          </a:p>
          <a:p>
            <a:pPr lvl="1" eaLnBrk="1" hangingPunct="1"/>
            <a:endParaRPr lang="en-US" dirty="0" smtClean="0">
              <a:sym typeface="Symbol" pitchFamily="18" charset="2"/>
            </a:endParaRPr>
          </a:p>
        </p:txBody>
      </p:sp>
      <p:sp>
        <p:nvSpPr>
          <p:cNvPr id="11268" name="Rectangle 2"/>
          <p:cNvSpPr>
            <a:spLocks noGrp="1" noChangeArrowheads="1"/>
          </p:cNvSpPr>
          <p:nvPr>
            <p:ph type="title"/>
          </p:nvPr>
        </p:nvSpPr>
        <p:spPr/>
        <p:txBody>
          <a:bodyPr/>
          <a:lstStyle/>
          <a:p>
            <a:pPr eaLnBrk="1" hangingPunct="1"/>
            <a:r>
              <a:rPr lang="en-US" dirty="0" smtClean="0"/>
              <a:t>SIZE OF THE BEAM: MAIN DEPENDENCES</a:t>
            </a:r>
          </a:p>
        </p:txBody>
      </p:sp>
      <p:sp>
        <p:nvSpPr>
          <p:cNvPr id="11270" name="Rectangle 5"/>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1" name="Rectangle 6"/>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2" name="Rectangle 7"/>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3" name="Rectangle 8"/>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5" name="Rectangle 1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6" name="Rectangle 21"/>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7" name="Rectangle 23"/>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8" name="Rectangle 2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0"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1"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2"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3"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31087" name="Object 5"/>
          <p:cNvGraphicFramePr>
            <a:graphicFrameLocks noChangeAspect="1"/>
          </p:cNvGraphicFramePr>
          <p:nvPr>
            <p:extLst>
              <p:ext uri="{D42A27DB-BD31-4B8C-83A1-F6EECF244321}">
                <p14:modId xmlns:p14="http://schemas.microsoft.com/office/powerpoint/2010/main" val="2303553487"/>
              </p:ext>
            </p:extLst>
          </p:nvPr>
        </p:nvGraphicFramePr>
        <p:xfrm>
          <a:off x="5986463" y="1130300"/>
          <a:ext cx="1422400" cy="939800"/>
        </p:xfrm>
        <a:graphic>
          <a:graphicData uri="http://schemas.openxmlformats.org/presentationml/2006/ole">
            <mc:AlternateContent xmlns:mc="http://schemas.openxmlformats.org/markup-compatibility/2006">
              <mc:Choice xmlns:v="urn:schemas-microsoft-com:vml" Requires="v">
                <p:oleObj spid="_x0000_s72731" name="Equation" r:id="rId3" imgW="762000" imgH="508000" progId="Equation.3">
                  <p:embed/>
                </p:oleObj>
              </mc:Choice>
              <mc:Fallback>
                <p:oleObj name="Equation" r:id="rId3" imgW="762000" imgH="508000" progId="Equation.3">
                  <p:embed/>
                  <p:pic>
                    <p:nvPicPr>
                      <p:cNvPr id="0" name=""/>
                      <p:cNvPicPr>
                        <a:picLocks noChangeAspect="1" noChangeArrowheads="1"/>
                      </p:cNvPicPr>
                      <p:nvPr/>
                    </p:nvPicPr>
                    <p:blipFill>
                      <a:blip r:embed="rId4"/>
                      <a:srcRect/>
                      <a:stretch>
                        <a:fillRect/>
                      </a:stretch>
                    </p:blipFill>
                    <p:spPr bwMode="auto">
                      <a:xfrm>
                        <a:off x="5986463" y="1130300"/>
                        <a:ext cx="14224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a:t>
            </a:r>
            <a:r>
              <a:rPr lang="en-US" dirty="0"/>
              <a:t>Unit 5 and 6  </a:t>
            </a:r>
            <a:r>
              <a:rPr lang="en-US" dirty="0" smtClean="0"/>
              <a:t>- </a:t>
            </a:r>
            <a:fld id="{37F824E6-4F65-4FD0-B2AC-7025D55EF6E6}" type="slidenum">
              <a:rPr lang="en-US" smtClean="0"/>
              <a:pPr>
                <a:defRPr/>
              </a:pPr>
              <a:t>19</a:t>
            </a:fld>
            <a:endParaRPr lang="en-US" dirty="0"/>
          </a:p>
        </p:txBody>
      </p:sp>
    </p:spTree>
    <p:extLst>
      <p:ext uri="{BB962C8B-B14F-4D97-AF65-F5344CB8AC3E}">
        <p14:creationId xmlns:p14="http://schemas.microsoft.com/office/powerpoint/2010/main" val="1852950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idx="1"/>
          </p:nvPr>
        </p:nvSpPr>
        <p:spPr/>
        <p:txBody>
          <a:bodyPr/>
          <a:lstStyle/>
          <a:p>
            <a:pPr eaLnBrk="1" hangingPunct="1"/>
            <a:r>
              <a:rPr lang="en-US" dirty="0" smtClean="0">
                <a:sym typeface="Symbol" pitchFamily="18" charset="2"/>
              </a:rPr>
              <a:t>The science (or the art …) of superconducting magnets is a exciting, fancy and dirty mixture of </a:t>
            </a:r>
            <a:r>
              <a:rPr lang="en-US" dirty="0" smtClean="0">
                <a:solidFill>
                  <a:srgbClr val="CC0000"/>
                </a:solidFill>
                <a:sym typeface="Symbol" pitchFamily="18" charset="2"/>
              </a:rPr>
              <a:t>physics, engineering, and chemistry</a:t>
            </a:r>
          </a:p>
          <a:p>
            <a:pPr lvl="1" eaLnBrk="1" hangingPunct="1"/>
            <a:r>
              <a:rPr lang="en-US" dirty="0" smtClean="0">
                <a:sym typeface="Symbol" pitchFamily="18" charset="2"/>
              </a:rPr>
              <a:t>Chemistry and material science: the quest for </a:t>
            </a:r>
            <a:r>
              <a:rPr lang="en-US" dirty="0" smtClean="0">
                <a:solidFill>
                  <a:srgbClr val="CC0000"/>
                </a:solidFill>
                <a:sym typeface="Symbol" pitchFamily="18" charset="2"/>
              </a:rPr>
              <a:t>superconducting materials</a:t>
            </a:r>
            <a:r>
              <a:rPr lang="en-US" dirty="0" smtClean="0">
                <a:sym typeface="Symbol" pitchFamily="18" charset="2"/>
              </a:rPr>
              <a:t> with better performances</a:t>
            </a:r>
          </a:p>
          <a:p>
            <a:pPr lvl="1" eaLnBrk="1" hangingPunct="1"/>
            <a:r>
              <a:rPr lang="en-US" dirty="0" smtClean="0">
                <a:sym typeface="Symbol" pitchFamily="18" charset="2"/>
              </a:rPr>
              <a:t>Quantum physics: the key mechanisms of </a:t>
            </a:r>
            <a:r>
              <a:rPr lang="en-US" dirty="0" smtClean="0">
                <a:solidFill>
                  <a:srgbClr val="CC0000"/>
                </a:solidFill>
                <a:sym typeface="Symbol" pitchFamily="18" charset="2"/>
              </a:rPr>
              <a:t>superconductivity and </a:t>
            </a:r>
            <a:r>
              <a:rPr lang="en-US" dirty="0" err="1" smtClean="0">
                <a:solidFill>
                  <a:srgbClr val="CC0000"/>
                </a:solidFill>
                <a:sym typeface="Symbol" pitchFamily="18" charset="2"/>
              </a:rPr>
              <a:t>superfluidity</a:t>
            </a:r>
            <a:endParaRPr lang="en-US" dirty="0" smtClean="0">
              <a:solidFill>
                <a:srgbClr val="CC0000"/>
              </a:solidFill>
              <a:sym typeface="Symbol" pitchFamily="18" charset="2"/>
            </a:endParaRPr>
          </a:p>
          <a:p>
            <a:pPr lvl="1" eaLnBrk="1" hangingPunct="1"/>
            <a:r>
              <a:rPr lang="en-US" dirty="0" smtClean="0">
                <a:sym typeface="Symbol" pitchFamily="18" charset="2"/>
              </a:rPr>
              <a:t>Classical electrodynamics: </a:t>
            </a:r>
            <a:r>
              <a:rPr lang="en-US" dirty="0" smtClean="0">
                <a:solidFill>
                  <a:srgbClr val="CC0000"/>
                </a:solidFill>
                <a:sym typeface="Symbol" pitchFamily="18" charset="2"/>
              </a:rPr>
              <a:t>magnet design</a:t>
            </a:r>
          </a:p>
          <a:p>
            <a:pPr lvl="1" eaLnBrk="1" hangingPunct="1"/>
            <a:r>
              <a:rPr lang="en-US" dirty="0" smtClean="0">
                <a:sym typeface="Symbol" pitchFamily="18" charset="2"/>
              </a:rPr>
              <a:t>Mechanical engineering: </a:t>
            </a:r>
            <a:r>
              <a:rPr lang="en-US" dirty="0" smtClean="0">
                <a:solidFill>
                  <a:srgbClr val="CC0000"/>
                </a:solidFill>
                <a:sym typeface="Symbol" pitchFamily="18" charset="2"/>
              </a:rPr>
              <a:t>support structures</a:t>
            </a:r>
          </a:p>
          <a:p>
            <a:pPr lvl="1" eaLnBrk="1" hangingPunct="1"/>
            <a:r>
              <a:rPr lang="en-US" dirty="0" smtClean="0">
                <a:sym typeface="Symbol" pitchFamily="18" charset="2"/>
              </a:rPr>
              <a:t>Electrical engineering: powering of the magnets and their </a:t>
            </a:r>
            <a:r>
              <a:rPr lang="en-US" dirty="0" smtClean="0">
                <a:solidFill>
                  <a:srgbClr val="CC0000"/>
                </a:solidFill>
                <a:sym typeface="Symbol" pitchFamily="18" charset="2"/>
              </a:rPr>
              <a:t>protection</a:t>
            </a:r>
          </a:p>
          <a:p>
            <a:pPr lvl="1" eaLnBrk="1" hangingPunct="1"/>
            <a:r>
              <a:rPr lang="en-US" dirty="0" smtClean="0">
                <a:sym typeface="Symbol" pitchFamily="18" charset="2"/>
              </a:rPr>
              <a:t>Cryogenics: keep them </a:t>
            </a:r>
            <a:r>
              <a:rPr lang="en-US" dirty="0" smtClean="0">
                <a:solidFill>
                  <a:srgbClr val="CC0000"/>
                </a:solidFill>
                <a:sym typeface="Symbol" pitchFamily="18" charset="2"/>
              </a:rPr>
              <a:t>cool</a:t>
            </a:r>
            <a:r>
              <a:rPr lang="en-US" dirty="0" smtClean="0">
                <a:sym typeface="Symbol" pitchFamily="18" charset="2"/>
              </a:rPr>
              <a:t> …</a:t>
            </a:r>
          </a:p>
          <a:p>
            <a:pPr eaLnBrk="1" hangingPunct="1"/>
            <a:r>
              <a:rPr lang="en-US" dirty="0" smtClean="0">
                <a:sym typeface="Symbol" pitchFamily="18" charset="2"/>
              </a:rPr>
              <a:t>The </a:t>
            </a:r>
            <a:r>
              <a:rPr lang="en-US" dirty="0" smtClean="0">
                <a:solidFill>
                  <a:srgbClr val="CC0000"/>
                </a:solidFill>
                <a:sym typeface="Symbol" pitchFamily="18" charset="2"/>
              </a:rPr>
              <a:t>cost</a:t>
            </a:r>
            <a:r>
              <a:rPr lang="en-US" dirty="0" smtClean="0">
                <a:sym typeface="Symbol" pitchFamily="18" charset="2"/>
              </a:rPr>
              <a:t> optimization is a key element</a:t>
            </a:r>
          </a:p>
          <a:p>
            <a:pPr lvl="1" eaLnBrk="1" hangingPunct="1"/>
            <a:r>
              <a:rPr lang="en-US" dirty="0" smtClean="0">
                <a:sym typeface="Symbol" pitchFamily="18" charset="2"/>
              </a:rPr>
              <a:t>Keep them cheap …</a:t>
            </a:r>
          </a:p>
        </p:txBody>
      </p:sp>
      <p:sp>
        <p:nvSpPr>
          <p:cNvPr id="28675" name="Rectangle 2"/>
          <p:cNvSpPr>
            <a:spLocks noGrp="1" noChangeArrowheads="1"/>
          </p:cNvSpPr>
          <p:nvPr>
            <p:ph type="title"/>
          </p:nvPr>
        </p:nvSpPr>
        <p:spPr/>
        <p:txBody>
          <a:bodyPr/>
          <a:lstStyle/>
          <a:p>
            <a:pPr eaLnBrk="1" hangingPunct="1"/>
            <a:r>
              <a:rPr lang="en-US" dirty="0" smtClean="0"/>
              <a:t>FOREWORD</a:t>
            </a:r>
          </a:p>
        </p:txBody>
      </p:sp>
      <p:pic>
        <p:nvPicPr>
          <p:cNvPr id="26629" name="Picture 4" descr="Serbia100Din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9629" y="5010317"/>
            <a:ext cx="2966168" cy="144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a:t>
            </a:r>
            <a:r>
              <a:rPr lang="en-US" dirty="0" smtClean="0"/>
              <a:t>5 and 6  </a:t>
            </a:r>
            <a:r>
              <a:rPr lang="en-US" dirty="0" smtClean="0"/>
              <a:t>- </a:t>
            </a:r>
            <a:fld id="{37F824E6-4F65-4FD0-B2AC-7025D55EF6E6}" type="slidenum">
              <a:rPr lang="en-US" smtClean="0"/>
              <a:pPr>
                <a:defRPr/>
              </a:pPr>
              <a:t>2</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8">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8">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8">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28">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6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62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3"/>
          <p:cNvSpPr>
            <a:spLocks noGrp="1" noChangeArrowheads="1"/>
          </p:cNvSpPr>
          <p:nvPr>
            <p:ph idx="1"/>
          </p:nvPr>
        </p:nvSpPr>
        <p:spPr/>
        <p:txBody>
          <a:bodyPr/>
          <a:lstStyle/>
          <a:p>
            <a:pPr eaLnBrk="1" hangingPunct="1"/>
            <a:r>
              <a:rPr lang="fr-CH" dirty="0" smtClean="0"/>
              <a:t>A </a:t>
            </a:r>
            <a:r>
              <a:rPr lang="fr-CH" dirty="0"/>
              <a:t>typical structure is the </a:t>
            </a:r>
            <a:r>
              <a:rPr lang="fr-CH" dirty="0">
                <a:solidFill>
                  <a:srgbClr val="CC0000"/>
                </a:solidFill>
              </a:rPr>
              <a:t>FODO cell</a:t>
            </a:r>
            <a:r>
              <a:rPr lang="fr-CH" dirty="0"/>
              <a:t>: </a:t>
            </a:r>
            <a:r>
              <a:rPr lang="fr-CH" dirty="0" smtClean="0"/>
              <a:t>alternating </a:t>
            </a:r>
            <a:r>
              <a:rPr lang="fr-CH" dirty="0"/>
              <a:t>quadrupoles spaced by length </a:t>
            </a:r>
            <a:r>
              <a:rPr lang="fr-CH" i="1" dirty="0"/>
              <a:t>L </a:t>
            </a:r>
            <a:r>
              <a:rPr lang="fr-CH" dirty="0" smtClean="0"/>
              <a:t>of </a:t>
            </a:r>
            <a:r>
              <a:rPr lang="fr-CH" dirty="0"/>
              <a:t>similar </a:t>
            </a:r>
            <a:r>
              <a:rPr lang="fr-CH" dirty="0" smtClean="0"/>
              <a:t>gradient</a:t>
            </a:r>
            <a:endParaRPr lang="fr-CH" i="1" dirty="0" smtClean="0"/>
          </a:p>
          <a:p>
            <a:pPr eaLnBrk="1" hangingPunct="1"/>
            <a:r>
              <a:rPr lang="fr-CH" dirty="0" smtClean="0"/>
              <a:t>This structure can ensure stability for certain combinations of quadrupole strength and quadrupole distance</a:t>
            </a:r>
          </a:p>
          <a:p>
            <a:pPr eaLnBrk="1" hangingPunct="1"/>
            <a:r>
              <a:rPr lang="fr-CH" dirty="0" smtClean="0"/>
              <a:t>Ruled by Hill equation</a:t>
            </a:r>
          </a:p>
          <a:p>
            <a:pPr eaLnBrk="1" hangingPunct="1"/>
            <a:endParaRPr lang="fr-CH" dirty="0"/>
          </a:p>
          <a:p>
            <a:pPr lvl="1" eaLnBrk="1" hangingPunct="1"/>
            <a:r>
              <a:rPr lang="fr-CH" i="1" dirty="0"/>
              <a:t>s</a:t>
            </a:r>
            <a:r>
              <a:rPr lang="fr-CH" dirty="0" smtClean="0"/>
              <a:t> is the coordinate along the accelerator</a:t>
            </a:r>
            <a:endParaRPr lang="fr-CH" dirty="0"/>
          </a:p>
          <a:p>
            <a:pPr eaLnBrk="1" hangingPunct="1"/>
            <a:endParaRPr lang="en-US" dirty="0">
              <a:latin typeface="Times"/>
              <a:cs typeface="Times"/>
              <a:sym typeface="Symbol" pitchFamily="18" charset="2"/>
            </a:endParaRPr>
          </a:p>
        </p:txBody>
      </p:sp>
      <p:sp>
        <p:nvSpPr>
          <p:cNvPr id="11268" name="Rectangle 2"/>
          <p:cNvSpPr>
            <a:spLocks noGrp="1" noChangeArrowheads="1"/>
          </p:cNvSpPr>
          <p:nvPr>
            <p:ph type="title"/>
          </p:nvPr>
        </p:nvSpPr>
        <p:spPr/>
        <p:txBody>
          <a:bodyPr/>
          <a:lstStyle/>
          <a:p>
            <a:pPr eaLnBrk="1" hangingPunct="1"/>
            <a:r>
              <a:rPr lang="en-US" dirty="0"/>
              <a:t>SIZE OF THE BEAM: TRAJECTORY SHAPE</a:t>
            </a:r>
            <a:endParaRPr lang="en-US" dirty="0" smtClean="0"/>
          </a:p>
        </p:txBody>
      </p:sp>
      <p:sp>
        <p:nvSpPr>
          <p:cNvPr id="11270" name="Rectangle 5"/>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1" name="Rectangle 6"/>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2" name="Rectangle 7"/>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3" name="Rectangle 8"/>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5" name="Rectangle 1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6" name="Rectangle 21"/>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7" name="Rectangle 23"/>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8" name="Rectangle 2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0"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1"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2"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3"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2"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a:t>
            </a:r>
            <a:r>
              <a:rPr lang="en-US" dirty="0"/>
              <a:t>Unit 5 and 6  </a:t>
            </a:r>
            <a:r>
              <a:rPr lang="en-US" dirty="0" smtClean="0"/>
              <a:t>- </a:t>
            </a:r>
            <a:fld id="{37F824E6-4F65-4FD0-B2AC-7025D55EF6E6}" type="slidenum">
              <a:rPr lang="en-US" smtClean="0"/>
              <a:pPr>
                <a:defRPr/>
              </a:pPr>
              <a:t>20</a:t>
            </a:fld>
            <a:endParaRPr lang="en-US" dirty="0"/>
          </a:p>
        </p:txBody>
      </p:sp>
      <p:pic>
        <p:nvPicPr>
          <p:cNvPr id="31" name="Picture 19" descr="fo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001" y="4035479"/>
            <a:ext cx="5626232" cy="256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 name="Object 7"/>
          <p:cNvGraphicFramePr>
            <a:graphicFrameLocks noChangeAspect="1"/>
          </p:cNvGraphicFramePr>
          <p:nvPr>
            <p:extLst>
              <p:ext uri="{D42A27DB-BD31-4B8C-83A1-F6EECF244321}">
                <p14:modId xmlns:p14="http://schemas.microsoft.com/office/powerpoint/2010/main" val="1883234994"/>
              </p:ext>
            </p:extLst>
          </p:nvPr>
        </p:nvGraphicFramePr>
        <p:xfrm>
          <a:off x="4051012" y="2897845"/>
          <a:ext cx="2151063" cy="839788"/>
        </p:xfrm>
        <a:graphic>
          <a:graphicData uri="http://schemas.openxmlformats.org/presentationml/2006/ole">
            <mc:AlternateContent xmlns:mc="http://schemas.openxmlformats.org/markup-compatibility/2006">
              <mc:Choice xmlns:v="urn:schemas-microsoft-com:vml" Requires="v">
                <p:oleObj spid="_x0000_s77844" name="Equation" r:id="rId4" imgW="1066800" imgH="419100" progId="Equation.3">
                  <p:embed/>
                </p:oleObj>
              </mc:Choice>
              <mc:Fallback>
                <p:oleObj name="Equation" r:id="rId4" imgW="10668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1012" y="2897845"/>
                        <a:ext cx="2151063"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6"/>
          <a:stretch>
            <a:fillRect/>
          </a:stretch>
        </p:blipFill>
        <p:spPr>
          <a:xfrm>
            <a:off x="6347704" y="2805430"/>
            <a:ext cx="2403276" cy="3293581"/>
          </a:xfrm>
          <a:prstGeom prst="rect">
            <a:avLst/>
          </a:prstGeom>
        </p:spPr>
      </p:pic>
      <p:sp>
        <p:nvSpPr>
          <p:cNvPr id="3" name="TextBox 2"/>
          <p:cNvSpPr txBox="1"/>
          <p:nvPr/>
        </p:nvSpPr>
        <p:spPr>
          <a:xfrm>
            <a:off x="6353744" y="6069886"/>
            <a:ext cx="2458939" cy="523220"/>
          </a:xfrm>
          <a:prstGeom prst="rect">
            <a:avLst/>
          </a:prstGeom>
          <a:noFill/>
        </p:spPr>
        <p:txBody>
          <a:bodyPr wrap="none" rtlCol="0">
            <a:spAutoFit/>
          </a:bodyPr>
          <a:lstStyle/>
          <a:p>
            <a:pPr algn="ctr"/>
            <a:r>
              <a:rPr lang="en-US" sz="1400" dirty="0" smtClean="0"/>
              <a:t>G. W. Hill, American</a:t>
            </a:r>
          </a:p>
          <a:p>
            <a:pPr algn="ctr"/>
            <a:r>
              <a:rPr lang="en-US" sz="1400" dirty="0" smtClean="0"/>
              <a:t>3 March 1838 – 16 April 1914</a:t>
            </a:r>
            <a:endParaRPr lang="en-US" sz="1400" dirty="0"/>
          </a:p>
        </p:txBody>
      </p:sp>
    </p:spTree>
    <p:extLst>
      <p:ext uri="{BB962C8B-B14F-4D97-AF65-F5344CB8AC3E}">
        <p14:creationId xmlns:p14="http://schemas.microsoft.com/office/powerpoint/2010/main" val="21947042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build="p"/>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3"/>
          <p:cNvSpPr>
            <a:spLocks noGrp="1" noChangeArrowheads="1"/>
          </p:cNvSpPr>
          <p:nvPr>
            <p:ph idx="1"/>
          </p:nvPr>
        </p:nvSpPr>
        <p:spPr/>
        <p:txBody>
          <a:bodyPr/>
          <a:lstStyle/>
          <a:p>
            <a:pPr eaLnBrk="1" hangingPunct="1"/>
            <a:r>
              <a:rPr lang="en-US" dirty="0" smtClean="0"/>
              <a:t>Hill equation solution is a pendulum where both amplitude and phase depend on </a:t>
            </a:r>
            <a:r>
              <a:rPr lang="en-US" i="1" dirty="0"/>
              <a:t>s</a:t>
            </a:r>
            <a:endParaRPr lang="en-US" i="1" dirty="0" smtClean="0">
              <a:solidFill>
                <a:srgbClr val="CC0000"/>
              </a:solidFill>
            </a:endParaRPr>
          </a:p>
          <a:p>
            <a:pPr lvl="1" eaLnBrk="1" hangingPunct="1"/>
            <a:endParaRPr lang="fr-CH" dirty="0" smtClean="0">
              <a:sym typeface="Symbol" pitchFamily="18" charset="2"/>
            </a:endParaRPr>
          </a:p>
          <a:p>
            <a:pPr lvl="1" eaLnBrk="1" hangingPunct="1"/>
            <a:endParaRPr lang="fr-CH" dirty="0">
              <a:sym typeface="Symbol" pitchFamily="18" charset="2"/>
            </a:endParaRPr>
          </a:p>
          <a:p>
            <a:pPr lvl="1" eaLnBrk="1" hangingPunct="1"/>
            <a:endParaRPr lang="fr-CH" dirty="0" smtClean="0">
              <a:sym typeface="Symbol" pitchFamily="18" charset="2"/>
            </a:endParaRPr>
          </a:p>
          <a:p>
            <a:pPr lvl="1" eaLnBrk="1" hangingPunct="1"/>
            <a:endParaRPr lang="fr-CH" dirty="0">
              <a:sym typeface="Symbol" pitchFamily="18" charset="2"/>
            </a:endParaRPr>
          </a:p>
          <a:p>
            <a:pPr lvl="2" eaLnBrk="1" hangingPunct="1"/>
            <a:r>
              <a:rPr lang="fr-CH" dirty="0" smtClean="0">
                <a:sym typeface="Symbol" pitchFamily="18" charset="2"/>
              </a:rPr>
              <a:t>There are good reason to use </a:t>
            </a:r>
          </a:p>
          <a:p>
            <a:pPr marL="457200" lvl="1" indent="0" eaLnBrk="1" hangingPunct="1">
              <a:buNone/>
            </a:pPr>
            <a:r>
              <a:rPr lang="fr-CH" dirty="0">
                <a:sym typeface="Symbol" pitchFamily="18" charset="2"/>
              </a:rPr>
              <a:t>	</a:t>
            </a:r>
            <a:r>
              <a:rPr lang="fr-CH" sz="1800" dirty="0" smtClean="0">
                <a:sym typeface="Symbol" pitchFamily="18" charset="2"/>
              </a:rPr>
              <a:t>the square root (see appendix)</a:t>
            </a:r>
          </a:p>
          <a:p>
            <a:pPr lvl="1" eaLnBrk="1" hangingPunct="1"/>
            <a:endParaRPr lang="fr-CH" dirty="0" smtClean="0">
              <a:sym typeface="Symbol" pitchFamily="18" charset="2"/>
            </a:endParaRPr>
          </a:p>
          <a:p>
            <a:pPr lvl="1" eaLnBrk="1" hangingPunct="1"/>
            <a:r>
              <a:rPr lang="fr-CH" dirty="0" smtClean="0">
                <a:sym typeface="Symbol" pitchFamily="18" charset="2"/>
              </a:rPr>
              <a:t>We define the phase advance </a:t>
            </a:r>
            <a:r>
              <a:rPr lang="fr-CH" dirty="0" smtClean="0">
                <a:latin typeface="Symbol" charset="2"/>
                <a:cs typeface="Symbol" charset="2"/>
                <a:sym typeface="Symbol" pitchFamily="18" charset="2"/>
              </a:rPr>
              <a:t>Y</a:t>
            </a:r>
            <a:r>
              <a:rPr lang="fr-CH" baseline="-25000" dirty="0" smtClean="0">
                <a:sym typeface="Symbol" pitchFamily="18" charset="2"/>
              </a:rPr>
              <a:t>L</a:t>
            </a:r>
            <a:r>
              <a:rPr lang="fr-CH" dirty="0" smtClean="0">
                <a:sym typeface="Symbol" pitchFamily="18" charset="2"/>
              </a:rPr>
              <a:t> as the angle done along one cell</a:t>
            </a:r>
            <a:endParaRPr lang="fr-CH" dirty="0">
              <a:sym typeface="Symbol" pitchFamily="18" charset="2"/>
            </a:endParaRPr>
          </a:p>
          <a:p>
            <a:pPr lvl="1" eaLnBrk="1" hangingPunct="1"/>
            <a:r>
              <a:rPr lang="fr-CH" dirty="0" smtClean="0">
                <a:sym typeface="Symbol" pitchFamily="18" charset="2"/>
              </a:rPr>
              <a:t>In the figure, we count 5 oscillations between red and red quadrupoles, so phase advance is 5*360=1800 degrees</a:t>
            </a:r>
          </a:p>
          <a:p>
            <a:pPr lvl="1" eaLnBrk="1" hangingPunct="1"/>
            <a:endParaRPr lang="fr-CH" sz="1800" dirty="0" smtClean="0">
              <a:solidFill>
                <a:srgbClr val="CC0000"/>
              </a:solidFill>
              <a:sym typeface="Symbol" pitchFamily="18" charset="2"/>
            </a:endParaRPr>
          </a:p>
          <a:p>
            <a:pPr lvl="2" eaLnBrk="1" hangingPunct="1">
              <a:buFontTx/>
              <a:buNone/>
            </a:pPr>
            <a:endParaRPr lang="fr-CH" i="1" dirty="0" smtClean="0">
              <a:sym typeface="Symbol" pitchFamily="18" charset="2"/>
            </a:endParaRPr>
          </a:p>
        </p:txBody>
      </p:sp>
      <p:sp>
        <p:nvSpPr>
          <p:cNvPr id="12292" name="Rectangle 2"/>
          <p:cNvSpPr>
            <a:spLocks noGrp="1" noChangeArrowheads="1"/>
          </p:cNvSpPr>
          <p:nvPr>
            <p:ph type="title"/>
          </p:nvPr>
        </p:nvSpPr>
        <p:spPr/>
        <p:txBody>
          <a:bodyPr/>
          <a:lstStyle/>
          <a:p>
            <a:pPr eaLnBrk="1" hangingPunct="1"/>
            <a:r>
              <a:rPr lang="en-US" dirty="0" smtClean="0"/>
              <a:t>SIZE OF THE BEAM: TRAJECTORY SHAPE</a:t>
            </a:r>
          </a:p>
        </p:txBody>
      </p:sp>
      <p:sp>
        <p:nvSpPr>
          <p:cNvPr id="12294" name="Rectangle 5"/>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295" name="Rectangle 6"/>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296" name="Rectangle 7"/>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297" name="Rectangle 8"/>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29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299" name="Rectangle 1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300" name="Rectangle 21"/>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301" name="Rectangle 23"/>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302" name="Rectangle 2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25"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21</a:t>
            </a:fld>
            <a:endParaRPr lang="en-US" dirty="0"/>
          </a:p>
        </p:txBody>
      </p:sp>
      <p:graphicFrame>
        <p:nvGraphicFramePr>
          <p:cNvPr id="29" name="Object 5"/>
          <p:cNvGraphicFramePr>
            <a:graphicFrameLocks noChangeAspect="1"/>
          </p:cNvGraphicFramePr>
          <p:nvPr>
            <p:extLst>
              <p:ext uri="{D42A27DB-BD31-4B8C-83A1-F6EECF244321}">
                <p14:modId xmlns:p14="http://schemas.microsoft.com/office/powerpoint/2010/main" val="4187514649"/>
              </p:ext>
            </p:extLst>
          </p:nvPr>
        </p:nvGraphicFramePr>
        <p:xfrm>
          <a:off x="1019103" y="2261475"/>
          <a:ext cx="3370956" cy="1047830"/>
        </p:xfrm>
        <a:graphic>
          <a:graphicData uri="http://schemas.openxmlformats.org/presentationml/2006/ole">
            <mc:AlternateContent xmlns:mc="http://schemas.openxmlformats.org/markup-compatibility/2006">
              <mc:Choice xmlns:v="urn:schemas-microsoft-com:vml" Requires="v">
                <p:oleObj spid="_x0000_s79892" name="Equation" r:id="rId3" imgW="1536480" imgH="482400" progId="Equation.3">
                  <p:embed/>
                </p:oleObj>
              </mc:Choice>
              <mc:Fallback>
                <p:oleObj name="Equation" r:id="rId3" imgW="153648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03" y="2261475"/>
                        <a:ext cx="3370956" cy="1047830"/>
                      </a:xfrm>
                      <a:prstGeom prst="rect">
                        <a:avLst/>
                      </a:prstGeom>
                      <a:noFill/>
                      <a:extLst/>
                    </p:spPr>
                  </p:pic>
                </p:oleObj>
              </mc:Fallback>
            </mc:AlternateContent>
          </a:graphicData>
        </a:graphic>
      </p:graphicFrame>
      <p:pic>
        <p:nvPicPr>
          <p:cNvPr id="10" name="Picture 9"/>
          <p:cNvPicPr>
            <a:picLocks noChangeAspect="1"/>
          </p:cNvPicPr>
          <p:nvPr/>
        </p:nvPicPr>
        <p:blipFill>
          <a:blip r:embed="rId5"/>
          <a:stretch>
            <a:fillRect/>
          </a:stretch>
        </p:blipFill>
        <p:spPr>
          <a:xfrm>
            <a:off x="4946003" y="1978180"/>
            <a:ext cx="3743353" cy="2247665"/>
          </a:xfrm>
          <a:prstGeom prst="rect">
            <a:avLst/>
          </a:prstGeom>
        </p:spPr>
      </p:pic>
    </p:spTree>
    <p:extLst>
      <p:ext uri="{BB962C8B-B14F-4D97-AF65-F5344CB8AC3E}">
        <p14:creationId xmlns:p14="http://schemas.microsoft.com/office/powerpoint/2010/main" val="16846931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3"/>
          <p:cNvSpPr>
            <a:spLocks noGrp="1" noChangeArrowheads="1"/>
          </p:cNvSpPr>
          <p:nvPr>
            <p:ph idx="1"/>
          </p:nvPr>
        </p:nvSpPr>
        <p:spPr/>
        <p:txBody>
          <a:bodyPr/>
          <a:lstStyle/>
          <a:p>
            <a:pPr lvl="1" eaLnBrk="1" hangingPunct="1"/>
            <a:endParaRPr lang="fr-CH" dirty="0" smtClean="0">
              <a:sym typeface="Symbol" pitchFamily="18" charset="2"/>
            </a:endParaRPr>
          </a:p>
          <a:p>
            <a:pPr lvl="1" eaLnBrk="1" hangingPunct="1"/>
            <a:r>
              <a:rPr lang="fr-CH" dirty="0" smtClean="0">
                <a:sym typeface="Symbol" pitchFamily="18" charset="2"/>
              </a:rPr>
              <a:t>In reality, the phase advance is much smaller, i.e. in one cell one does not complete one oscillation – here we show a 180 degrees phase </a:t>
            </a:r>
            <a:r>
              <a:rPr lang="fr-CH" dirty="0">
                <a:sym typeface="Symbol" pitchFamily="18" charset="2"/>
              </a:rPr>
              <a:t>advance (two cases shown with different starting points</a:t>
            </a:r>
            <a:r>
              <a:rPr lang="fr-CH" dirty="0" smtClean="0">
                <a:sym typeface="Symbol" pitchFamily="18" charset="2"/>
              </a:rPr>
              <a:t>)</a:t>
            </a:r>
          </a:p>
          <a:p>
            <a:pPr lvl="1" eaLnBrk="1" hangingPunct="1"/>
            <a:endParaRPr lang="fr-CH" dirty="0">
              <a:sym typeface="Symbol" pitchFamily="18" charset="2"/>
            </a:endParaRPr>
          </a:p>
          <a:p>
            <a:pPr lvl="1" eaLnBrk="1" hangingPunct="1"/>
            <a:endParaRPr lang="fr-CH" dirty="0" smtClean="0">
              <a:sym typeface="Symbol" pitchFamily="18" charset="2"/>
            </a:endParaRPr>
          </a:p>
          <a:p>
            <a:pPr lvl="1" eaLnBrk="1" hangingPunct="1"/>
            <a:endParaRPr lang="fr-CH" sz="1800" dirty="0" smtClean="0">
              <a:sym typeface="Symbol" pitchFamily="18" charset="2"/>
            </a:endParaRPr>
          </a:p>
          <a:p>
            <a:pPr lvl="1" eaLnBrk="1" hangingPunct="1"/>
            <a:endParaRPr lang="fr-CH" sz="1800" dirty="0">
              <a:sym typeface="Symbol" pitchFamily="18" charset="2"/>
            </a:endParaRPr>
          </a:p>
          <a:p>
            <a:pPr lvl="1" eaLnBrk="1" hangingPunct="1"/>
            <a:endParaRPr lang="fr-CH" sz="1800" dirty="0" smtClean="0">
              <a:sym typeface="Symbol" pitchFamily="18" charset="2"/>
            </a:endParaRPr>
          </a:p>
          <a:p>
            <a:pPr lvl="1" eaLnBrk="1" hangingPunct="1"/>
            <a:endParaRPr lang="fr-CH" sz="1800" dirty="0">
              <a:sym typeface="Symbol" pitchFamily="18" charset="2"/>
            </a:endParaRPr>
          </a:p>
          <a:p>
            <a:pPr lvl="1" eaLnBrk="1" hangingPunct="1"/>
            <a:endParaRPr lang="fr-CH" sz="1800" dirty="0" smtClean="0">
              <a:sym typeface="Symbol" pitchFamily="18" charset="2"/>
            </a:endParaRPr>
          </a:p>
          <a:p>
            <a:pPr lvl="1" eaLnBrk="1" hangingPunct="1"/>
            <a:endParaRPr lang="fr-CH" sz="1800" dirty="0">
              <a:sym typeface="Symbol" pitchFamily="18" charset="2"/>
            </a:endParaRPr>
          </a:p>
          <a:p>
            <a:pPr lvl="1" eaLnBrk="1" hangingPunct="1"/>
            <a:r>
              <a:rPr lang="fr-CH" sz="1800" dirty="0" smtClean="0">
                <a:sym typeface="Symbol" pitchFamily="18" charset="2"/>
              </a:rPr>
              <a:t>In the LHC, the </a:t>
            </a:r>
            <a:r>
              <a:rPr lang="fr-CH" sz="1800" dirty="0">
                <a:sym typeface="Symbol" pitchFamily="18" charset="2"/>
              </a:rPr>
              <a:t>phase advance is 90 degrees so </a:t>
            </a:r>
            <a:r>
              <a:rPr lang="fr-CH" sz="1800" dirty="0" smtClean="0">
                <a:sym typeface="Symbol" pitchFamily="18" charset="2"/>
              </a:rPr>
              <a:t>one complete oscillation is done every four cells (you go through 8 quadrupoles)</a:t>
            </a:r>
            <a:endParaRPr lang="fr-CH" sz="1800" dirty="0">
              <a:sym typeface="Symbol" pitchFamily="18" charset="2"/>
            </a:endParaRPr>
          </a:p>
          <a:p>
            <a:pPr lvl="1" eaLnBrk="1" hangingPunct="1"/>
            <a:endParaRPr lang="fr-CH" sz="1800" dirty="0" smtClean="0">
              <a:solidFill>
                <a:srgbClr val="CC0000"/>
              </a:solidFill>
              <a:sym typeface="Symbol" pitchFamily="18" charset="2"/>
            </a:endParaRPr>
          </a:p>
          <a:p>
            <a:pPr lvl="2" eaLnBrk="1" hangingPunct="1">
              <a:buFontTx/>
              <a:buNone/>
            </a:pPr>
            <a:endParaRPr lang="fr-CH" i="1" dirty="0" smtClean="0">
              <a:sym typeface="Symbol" pitchFamily="18" charset="2"/>
            </a:endParaRPr>
          </a:p>
        </p:txBody>
      </p:sp>
      <p:sp>
        <p:nvSpPr>
          <p:cNvPr id="12292" name="Rectangle 2"/>
          <p:cNvSpPr>
            <a:spLocks noGrp="1" noChangeArrowheads="1"/>
          </p:cNvSpPr>
          <p:nvPr>
            <p:ph type="title"/>
          </p:nvPr>
        </p:nvSpPr>
        <p:spPr/>
        <p:txBody>
          <a:bodyPr/>
          <a:lstStyle/>
          <a:p>
            <a:pPr eaLnBrk="1" hangingPunct="1"/>
            <a:r>
              <a:rPr lang="en-US" dirty="0" smtClean="0"/>
              <a:t>SIZE OF THE BEAM: TRAJECTORY SHAPE</a:t>
            </a:r>
          </a:p>
        </p:txBody>
      </p:sp>
      <p:sp>
        <p:nvSpPr>
          <p:cNvPr id="12294" name="Rectangle 5"/>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295" name="Rectangle 6"/>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296" name="Rectangle 7"/>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297" name="Rectangle 8"/>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29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299" name="Rectangle 1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300" name="Rectangle 21"/>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301" name="Rectangle 23"/>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2302" name="Rectangle 2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25"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22</a:t>
            </a:fld>
            <a:endParaRPr lang="en-US" dirty="0"/>
          </a:p>
        </p:txBody>
      </p:sp>
      <p:pic>
        <p:nvPicPr>
          <p:cNvPr id="8" name="Picture 7"/>
          <p:cNvPicPr>
            <a:picLocks noChangeAspect="1"/>
          </p:cNvPicPr>
          <p:nvPr/>
        </p:nvPicPr>
        <p:blipFill>
          <a:blip r:embed="rId2"/>
          <a:stretch>
            <a:fillRect/>
          </a:stretch>
        </p:blipFill>
        <p:spPr>
          <a:xfrm>
            <a:off x="4821640" y="2706713"/>
            <a:ext cx="3266581" cy="1961391"/>
          </a:xfrm>
          <a:prstGeom prst="rect">
            <a:avLst/>
          </a:prstGeom>
        </p:spPr>
      </p:pic>
      <p:pic>
        <p:nvPicPr>
          <p:cNvPr id="9" name="Picture 8"/>
          <p:cNvPicPr>
            <a:picLocks noChangeAspect="1"/>
          </p:cNvPicPr>
          <p:nvPr/>
        </p:nvPicPr>
        <p:blipFill>
          <a:blip r:embed="rId3"/>
          <a:stretch>
            <a:fillRect/>
          </a:stretch>
        </p:blipFill>
        <p:spPr>
          <a:xfrm>
            <a:off x="637173" y="2822590"/>
            <a:ext cx="3246245" cy="1949180"/>
          </a:xfrm>
          <a:prstGeom prst="rect">
            <a:avLst/>
          </a:prstGeom>
        </p:spPr>
      </p:pic>
    </p:spTree>
    <p:extLst>
      <p:ext uri="{BB962C8B-B14F-4D97-AF65-F5344CB8AC3E}">
        <p14:creationId xmlns:p14="http://schemas.microsoft.com/office/powerpoint/2010/main" val="336404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7">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3"/>
          <p:cNvSpPr>
            <a:spLocks noGrp="1" noChangeArrowheads="1"/>
          </p:cNvSpPr>
          <p:nvPr>
            <p:ph idx="1"/>
          </p:nvPr>
        </p:nvSpPr>
        <p:spPr/>
        <p:txBody>
          <a:bodyPr/>
          <a:lstStyle/>
          <a:p>
            <a:pPr eaLnBrk="1" hangingPunct="1"/>
            <a:r>
              <a:rPr lang="en-US" dirty="0" smtClean="0">
                <a:sym typeface="Symbol" pitchFamily="18" charset="2"/>
              </a:rPr>
              <a:t>The dependence of beta function in FODO cell</a:t>
            </a:r>
          </a:p>
          <a:p>
            <a:pPr lvl="1" eaLnBrk="1" hangingPunct="1"/>
            <a:r>
              <a:rPr lang="en-US" dirty="0" smtClean="0">
                <a:sym typeface="Symbol" pitchFamily="18" charset="2"/>
              </a:rPr>
              <a:t>Beta function (the envelope of beam trajectories) is </a:t>
            </a:r>
            <a:r>
              <a:rPr lang="en-US" dirty="0" smtClean="0">
                <a:solidFill>
                  <a:srgbClr val="CC3300"/>
                </a:solidFill>
                <a:sym typeface="Symbol" pitchFamily="18" charset="2"/>
              </a:rPr>
              <a:t>proportional to the distance between the </a:t>
            </a:r>
            <a:r>
              <a:rPr lang="en-US" dirty="0" err="1" smtClean="0">
                <a:solidFill>
                  <a:srgbClr val="CC3300"/>
                </a:solidFill>
                <a:sym typeface="Symbol" pitchFamily="18" charset="2"/>
              </a:rPr>
              <a:t>quadrupoles</a:t>
            </a:r>
            <a:r>
              <a:rPr lang="en-US" i="1" dirty="0" smtClean="0">
                <a:solidFill>
                  <a:srgbClr val="CC3300"/>
                </a:solidFill>
                <a:sym typeface="Symbol" pitchFamily="18" charset="2"/>
              </a:rPr>
              <a:t> L </a:t>
            </a:r>
            <a:r>
              <a:rPr lang="en-US" dirty="0" smtClean="0">
                <a:sym typeface="Symbol" pitchFamily="18" charset="2"/>
              </a:rPr>
              <a:t>– the maximum value is achieved in the focusing </a:t>
            </a:r>
            <a:r>
              <a:rPr lang="en-US" dirty="0" err="1" smtClean="0">
                <a:sym typeface="Symbol" pitchFamily="18" charset="2"/>
              </a:rPr>
              <a:t>quadrupole</a:t>
            </a:r>
            <a:r>
              <a:rPr lang="en-US" dirty="0" smtClean="0">
                <a:sym typeface="Symbol" pitchFamily="18" charset="2"/>
              </a:rPr>
              <a:t> </a:t>
            </a:r>
          </a:p>
          <a:p>
            <a:pPr lvl="1" eaLnBrk="1" hangingPunct="1"/>
            <a:r>
              <a:rPr lang="fr-CH" dirty="0" smtClean="0">
                <a:latin typeface="Symbol" charset="2"/>
                <a:cs typeface="Symbol" charset="2"/>
              </a:rPr>
              <a:t>y</a:t>
            </a:r>
            <a:r>
              <a:rPr lang="fr-CH" baseline="-25000" dirty="0" smtClean="0"/>
              <a:t>L</a:t>
            </a:r>
            <a:r>
              <a:rPr lang="fr-CH" dirty="0" smtClean="0"/>
              <a:t> is the phase advance</a:t>
            </a:r>
            <a:endParaRPr lang="en-US" dirty="0">
              <a:sym typeface="Symbol" pitchFamily="18" charset="2"/>
            </a:endParaRPr>
          </a:p>
          <a:p>
            <a:pPr lvl="1" eaLnBrk="1" hangingPunct="1"/>
            <a:r>
              <a:rPr lang="fr-CH" dirty="0" smtClean="0">
                <a:latin typeface="Times"/>
                <a:cs typeface="Times"/>
                <a:sym typeface="Symbol" pitchFamily="18" charset="2"/>
              </a:rPr>
              <a:t>For </a:t>
            </a:r>
            <a:r>
              <a:rPr lang="fr-CH" dirty="0">
                <a:latin typeface="Times"/>
                <a:cs typeface="Times"/>
                <a:sym typeface="Symbol" pitchFamily="18" charset="2"/>
              </a:rPr>
              <a:t>a 90 degrees phase advance cell, one has </a:t>
            </a:r>
            <a:r>
              <a:rPr lang="fr-CH" dirty="0">
                <a:latin typeface="Symbol" charset="2"/>
                <a:cs typeface="Symbol" charset="2"/>
              </a:rPr>
              <a:t>y</a:t>
            </a:r>
            <a:r>
              <a:rPr lang="fr-CH" baseline="-25000" dirty="0"/>
              <a:t>L</a:t>
            </a:r>
            <a:r>
              <a:rPr lang="fr-CH" dirty="0"/>
              <a:t>=</a:t>
            </a:r>
            <a:r>
              <a:rPr lang="fr-CH" dirty="0">
                <a:latin typeface="Symbol" charset="2"/>
                <a:cs typeface="Symbol" charset="2"/>
              </a:rPr>
              <a:t>p</a:t>
            </a:r>
            <a:r>
              <a:rPr lang="fr-CH" dirty="0"/>
              <a:t>/</a:t>
            </a:r>
            <a:r>
              <a:rPr lang="fr-CH" dirty="0" smtClean="0"/>
              <a:t>2</a:t>
            </a:r>
          </a:p>
          <a:p>
            <a:pPr lvl="1" eaLnBrk="1" hangingPunct="1"/>
            <a:endParaRPr lang="fr-CH" dirty="0">
              <a:latin typeface="Times"/>
              <a:cs typeface="Times"/>
              <a:sym typeface="Symbol" pitchFamily="18" charset="2"/>
            </a:endParaRPr>
          </a:p>
          <a:p>
            <a:pPr lvl="1" eaLnBrk="1" hangingPunct="1"/>
            <a:endParaRPr lang="fr-CH" dirty="0" smtClean="0">
              <a:latin typeface="Times"/>
              <a:cs typeface="Times"/>
              <a:sym typeface="Symbol" pitchFamily="18" charset="2"/>
            </a:endParaRPr>
          </a:p>
          <a:p>
            <a:pPr lvl="1" eaLnBrk="1" hangingPunct="1"/>
            <a:endParaRPr lang="fr-CH" dirty="0">
              <a:latin typeface="Times"/>
              <a:cs typeface="Times"/>
              <a:sym typeface="Symbol" pitchFamily="18" charset="2"/>
            </a:endParaRPr>
          </a:p>
          <a:p>
            <a:pPr lvl="1" eaLnBrk="1" hangingPunct="1"/>
            <a:r>
              <a:rPr lang="fr-CH" dirty="0" smtClean="0">
                <a:latin typeface="Times"/>
                <a:cs typeface="Times"/>
                <a:sym typeface="Symbol" pitchFamily="18" charset="2"/>
              </a:rPr>
              <a:t>LHC: </a:t>
            </a:r>
            <a:r>
              <a:rPr lang="fr-CH" i="1" dirty="0" smtClean="0">
                <a:latin typeface="Times"/>
                <a:cs typeface="Times"/>
                <a:sym typeface="Symbol" pitchFamily="18" charset="2"/>
              </a:rPr>
              <a:t>L</a:t>
            </a:r>
            <a:r>
              <a:rPr lang="fr-CH" dirty="0" smtClean="0">
                <a:cs typeface="Times"/>
                <a:sym typeface="Symbol"/>
              </a:rPr>
              <a:t>=</a:t>
            </a:r>
            <a:r>
              <a:rPr lang="fr-CH" dirty="0" smtClean="0">
                <a:latin typeface="Times"/>
                <a:cs typeface="Times"/>
                <a:sym typeface="Symbol" pitchFamily="18" charset="2"/>
              </a:rPr>
              <a:t>53.5, </a:t>
            </a:r>
            <a:r>
              <a:rPr lang="fr-CH" dirty="0" smtClean="0">
                <a:latin typeface="Symbol" charset="2"/>
                <a:cs typeface="Symbol" charset="2"/>
                <a:sym typeface="Symbol" pitchFamily="18" charset="2"/>
              </a:rPr>
              <a:t>b</a:t>
            </a:r>
            <a:r>
              <a:rPr lang="fr-CH" dirty="0" smtClean="0">
                <a:sym typeface="Symbol"/>
              </a:rPr>
              <a:t></a:t>
            </a:r>
            <a:r>
              <a:rPr lang="fr-CH" dirty="0" smtClean="0">
                <a:latin typeface="Times"/>
                <a:cs typeface="Times"/>
                <a:sym typeface="Symbol" pitchFamily="18" charset="2"/>
              </a:rPr>
              <a:t>180 m</a:t>
            </a:r>
            <a:endParaRPr lang="en-US" dirty="0">
              <a:latin typeface="Times"/>
              <a:cs typeface="Times"/>
              <a:sym typeface="Symbol" pitchFamily="18" charset="2"/>
            </a:endParaRPr>
          </a:p>
        </p:txBody>
      </p:sp>
      <p:sp>
        <p:nvSpPr>
          <p:cNvPr id="11268" name="Rectangle 2"/>
          <p:cNvSpPr>
            <a:spLocks noGrp="1" noChangeArrowheads="1"/>
          </p:cNvSpPr>
          <p:nvPr>
            <p:ph type="title"/>
          </p:nvPr>
        </p:nvSpPr>
        <p:spPr/>
        <p:txBody>
          <a:bodyPr/>
          <a:lstStyle/>
          <a:p>
            <a:pPr eaLnBrk="1" hangingPunct="1"/>
            <a:r>
              <a:rPr lang="en-US" dirty="0" smtClean="0"/>
              <a:t>SIZE OF THE BEAM: MAIN DEPENDENCES</a:t>
            </a:r>
          </a:p>
        </p:txBody>
      </p:sp>
      <p:sp>
        <p:nvSpPr>
          <p:cNvPr id="11270" name="Rectangle 5"/>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1" name="Rectangle 6"/>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2" name="Rectangle 7"/>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3" name="Rectangle 8"/>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5" name="Rectangle 1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6" name="Rectangle 21"/>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7" name="Rectangle 23"/>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8" name="Rectangle 2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0"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1"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2"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3"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2"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Unit 2</a:t>
            </a:r>
            <a:r>
              <a:rPr lang="en-US" dirty="0" smtClean="0"/>
              <a:t> - </a:t>
            </a:r>
            <a:fld id="{37F824E6-4F65-4FD0-B2AC-7025D55EF6E6}" type="slidenum">
              <a:rPr lang="en-US" smtClean="0"/>
              <a:pPr>
                <a:defRPr/>
              </a:pPr>
              <a:t>23</a:t>
            </a:fld>
            <a:endParaRPr lang="en-US" dirty="0"/>
          </a:p>
        </p:txBody>
      </p:sp>
      <p:graphicFrame>
        <p:nvGraphicFramePr>
          <p:cNvPr id="21" name="Object 23"/>
          <p:cNvGraphicFramePr>
            <a:graphicFrameLocks noChangeAspect="1"/>
          </p:cNvGraphicFramePr>
          <p:nvPr>
            <p:extLst>
              <p:ext uri="{D42A27DB-BD31-4B8C-83A1-F6EECF244321}">
                <p14:modId xmlns:p14="http://schemas.microsoft.com/office/powerpoint/2010/main" val="4280096034"/>
              </p:ext>
            </p:extLst>
          </p:nvPr>
        </p:nvGraphicFramePr>
        <p:xfrm>
          <a:off x="6615428" y="2286138"/>
          <a:ext cx="2395538" cy="839788"/>
        </p:xfrm>
        <a:graphic>
          <a:graphicData uri="http://schemas.openxmlformats.org/presentationml/2006/ole">
            <mc:AlternateContent xmlns:mc="http://schemas.openxmlformats.org/markup-compatibility/2006">
              <mc:Choice xmlns:v="urn:schemas-microsoft-com:vml" Requires="v">
                <p:oleObj spid="_x0000_s78880" name="Equation" r:id="rId3" imgW="1485900" imgH="520700" progId="Equation.3">
                  <p:embed/>
                </p:oleObj>
              </mc:Choice>
              <mc:Fallback>
                <p:oleObj name="Equation" r:id="rId3" imgW="1485900" imgH="520700" progId="Equation.3">
                  <p:embed/>
                  <p:pic>
                    <p:nvPicPr>
                      <p:cNvPr id="0" name=""/>
                      <p:cNvPicPr>
                        <a:picLocks noChangeAspect="1" noChangeArrowheads="1"/>
                      </p:cNvPicPr>
                      <p:nvPr/>
                    </p:nvPicPr>
                    <p:blipFill>
                      <a:blip r:embed="rId4"/>
                      <a:srcRect/>
                      <a:stretch>
                        <a:fillRect/>
                      </a:stretch>
                    </p:blipFill>
                    <p:spPr bwMode="auto">
                      <a:xfrm>
                        <a:off x="6615428" y="2286138"/>
                        <a:ext cx="2395538"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155817685"/>
              </p:ext>
            </p:extLst>
          </p:nvPr>
        </p:nvGraphicFramePr>
        <p:xfrm>
          <a:off x="1824044" y="3486184"/>
          <a:ext cx="1557337" cy="573087"/>
        </p:xfrm>
        <a:graphic>
          <a:graphicData uri="http://schemas.openxmlformats.org/presentationml/2006/ole">
            <mc:AlternateContent xmlns:mc="http://schemas.openxmlformats.org/markup-compatibility/2006">
              <mc:Choice xmlns:v="urn:schemas-microsoft-com:vml" Requires="v">
                <p:oleObj spid="_x0000_s78881" name="Equation" r:id="rId5" imgW="965200" imgH="355600" progId="Equation.3">
                  <p:embed/>
                </p:oleObj>
              </mc:Choice>
              <mc:Fallback>
                <p:oleObj name="Equation" r:id="rId5" imgW="965200" imgH="355600" progId="Equation.3">
                  <p:embed/>
                  <p:pic>
                    <p:nvPicPr>
                      <p:cNvPr id="0" name=""/>
                      <p:cNvPicPr>
                        <a:picLocks noChangeAspect="1" noChangeArrowheads="1"/>
                      </p:cNvPicPr>
                      <p:nvPr/>
                    </p:nvPicPr>
                    <p:blipFill>
                      <a:blip r:embed="rId6"/>
                      <a:srcRect/>
                      <a:stretch>
                        <a:fillRect/>
                      </a:stretch>
                    </p:blipFill>
                    <p:spPr bwMode="auto">
                      <a:xfrm>
                        <a:off x="1824044" y="3486184"/>
                        <a:ext cx="1557337"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 name="Group 26"/>
          <p:cNvGrpSpPr>
            <a:grpSpLocks/>
          </p:cNvGrpSpPr>
          <p:nvPr/>
        </p:nvGrpSpPr>
        <p:grpSpPr bwMode="auto">
          <a:xfrm>
            <a:off x="5021796" y="3562597"/>
            <a:ext cx="4122204" cy="3128557"/>
            <a:chOff x="3875088" y="2400749"/>
            <a:chExt cx="4808537" cy="3895276"/>
          </a:xfrm>
        </p:grpSpPr>
        <p:pic>
          <p:nvPicPr>
            <p:cNvPr id="25" name="Picture 4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5088" y="4629150"/>
              <a:ext cx="4808537"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78263" y="2686050"/>
              <a:ext cx="479425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Connector 29"/>
            <p:cNvCxnSpPr>
              <a:cxnSpLocks noChangeShapeType="1"/>
            </p:cNvCxnSpPr>
            <p:nvPr/>
          </p:nvCxnSpPr>
          <p:spPr bwMode="auto">
            <a:xfrm flipV="1">
              <a:off x="5755341" y="2409713"/>
              <a:ext cx="0" cy="914400"/>
            </a:xfrm>
            <a:prstGeom prst="line">
              <a:avLst/>
            </a:prstGeom>
            <a:noFill/>
            <a:ln w="9525" algn="ctr">
              <a:solidFill>
                <a:schemeClr val="tx1"/>
              </a:solidFill>
              <a:round/>
              <a:headEnd/>
              <a:tailEnd/>
            </a:ln>
          </p:spPr>
        </p:cxnSp>
        <p:cxnSp>
          <p:nvCxnSpPr>
            <p:cNvPr id="28" name="Straight Connector 30"/>
            <p:cNvCxnSpPr>
              <a:cxnSpLocks noChangeShapeType="1"/>
            </p:cNvCxnSpPr>
            <p:nvPr/>
          </p:nvCxnSpPr>
          <p:spPr bwMode="auto">
            <a:xfrm flipV="1">
              <a:off x="7263204" y="2400749"/>
              <a:ext cx="0" cy="914400"/>
            </a:xfrm>
            <a:prstGeom prst="line">
              <a:avLst/>
            </a:prstGeom>
            <a:noFill/>
            <a:ln w="9525" algn="ctr">
              <a:solidFill>
                <a:schemeClr val="tx1"/>
              </a:solidFill>
              <a:round/>
              <a:headEnd/>
              <a:tailEnd/>
            </a:ln>
          </p:spPr>
        </p:cxnSp>
        <p:cxnSp>
          <p:nvCxnSpPr>
            <p:cNvPr id="29" name="Straight Arrow Connector 31"/>
            <p:cNvCxnSpPr>
              <a:cxnSpLocks noChangeShapeType="1"/>
            </p:cNvCxnSpPr>
            <p:nvPr/>
          </p:nvCxnSpPr>
          <p:spPr bwMode="auto">
            <a:xfrm>
              <a:off x="5852160" y="2474259"/>
              <a:ext cx="1355464" cy="0"/>
            </a:xfrm>
            <a:prstGeom prst="straightConnector1">
              <a:avLst/>
            </a:prstGeom>
            <a:noFill/>
            <a:ln w="9525" algn="ctr">
              <a:solidFill>
                <a:srgbClr val="C00000"/>
              </a:solidFill>
              <a:round/>
              <a:headEnd type="arrow" w="med" len="med"/>
              <a:tailEnd type="arrow" w="med" len="med"/>
            </a:ln>
          </p:spPr>
        </p:cxnSp>
        <p:sp>
          <p:nvSpPr>
            <p:cNvPr id="30" name="TextBox 32"/>
            <p:cNvSpPr txBox="1">
              <a:spLocks noChangeArrowheads="1"/>
            </p:cNvSpPr>
            <p:nvPr/>
          </p:nvSpPr>
          <p:spPr bwMode="auto">
            <a:xfrm>
              <a:off x="5720105" y="2616472"/>
              <a:ext cx="1568127" cy="41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Book Antiqua" pitchFamily="18" charset="0"/>
                  <a:ea typeface="ＭＳ Ｐゴシック" pitchFamily="34" charset="-128"/>
                </a:defRPr>
              </a:lvl1pPr>
              <a:lvl2pPr marL="742950" indent="-285750">
                <a:defRPr sz="2400">
                  <a:solidFill>
                    <a:schemeClr val="tx1"/>
                  </a:solidFill>
                  <a:latin typeface="Book Antiqua" pitchFamily="18" charset="0"/>
                  <a:ea typeface="ＭＳ Ｐゴシック" pitchFamily="34" charset="-128"/>
                </a:defRPr>
              </a:lvl2pPr>
              <a:lvl3pPr marL="1143000" indent="-228600">
                <a:defRPr sz="2400">
                  <a:solidFill>
                    <a:schemeClr val="tx1"/>
                  </a:solidFill>
                  <a:latin typeface="Book Antiqua" pitchFamily="18" charset="0"/>
                  <a:ea typeface="ＭＳ Ｐゴシック" pitchFamily="34" charset="-128"/>
                </a:defRPr>
              </a:lvl3pPr>
              <a:lvl4pPr marL="1600200" indent="-228600">
                <a:defRPr sz="2400">
                  <a:solidFill>
                    <a:schemeClr val="tx1"/>
                  </a:solidFill>
                  <a:latin typeface="Book Antiqua" pitchFamily="18" charset="0"/>
                  <a:ea typeface="ＭＳ Ｐゴシック" pitchFamily="34" charset="-128"/>
                </a:defRPr>
              </a:lvl4pPr>
              <a:lvl5pPr marL="2057400" indent="-228600">
                <a:defRPr sz="2400">
                  <a:solidFill>
                    <a:schemeClr val="tx1"/>
                  </a:solidFill>
                  <a:latin typeface="Book Antiqu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9pPr>
            </a:lstStyle>
            <a:p>
              <a:r>
                <a:rPr lang="fr-CH" sz="1400" dirty="0" smtClean="0">
                  <a:solidFill>
                    <a:srgbClr val="C00000"/>
                  </a:solidFill>
                </a:rPr>
                <a:t>Cell length 2L</a:t>
              </a:r>
              <a:endParaRPr lang="en-US" sz="1400" dirty="0">
                <a:solidFill>
                  <a:srgbClr val="C00000"/>
                </a:solidFill>
              </a:endParaRPr>
            </a:p>
          </p:txBody>
        </p:sp>
      </p:grpSp>
      <p:pic>
        <p:nvPicPr>
          <p:cNvPr id="5" name="Picture 4" descr="pippo.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3974" y="5222057"/>
            <a:ext cx="4579534" cy="1251845"/>
          </a:xfrm>
          <a:prstGeom prst="rect">
            <a:avLst/>
          </a:prstGeom>
        </p:spPr>
      </p:pic>
    </p:spTree>
    <p:extLst>
      <p:ext uri="{BB962C8B-B14F-4D97-AF65-F5344CB8AC3E}">
        <p14:creationId xmlns:p14="http://schemas.microsoft.com/office/powerpoint/2010/main" val="30671286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3"/>
          <p:cNvSpPr>
            <a:spLocks noGrp="1" noChangeArrowheads="1"/>
          </p:cNvSpPr>
          <p:nvPr>
            <p:ph idx="1"/>
          </p:nvPr>
        </p:nvSpPr>
        <p:spPr/>
        <p:txBody>
          <a:bodyPr/>
          <a:lstStyle/>
          <a:p>
            <a:pPr eaLnBrk="1" hangingPunct="1"/>
            <a:r>
              <a:rPr lang="fr-CH" dirty="0" smtClean="0"/>
              <a:t>The requirements on the </a:t>
            </a:r>
            <a:r>
              <a:rPr lang="fr-CH" dirty="0" smtClean="0">
                <a:solidFill>
                  <a:srgbClr val="CC3300"/>
                </a:solidFill>
              </a:rPr>
              <a:t>integrated gradient </a:t>
            </a:r>
            <a:r>
              <a:rPr lang="fr-CH" dirty="0" smtClean="0"/>
              <a:t>of the cell quadrupoles is</a:t>
            </a:r>
            <a:endParaRPr lang="en-US" i="1" dirty="0" smtClean="0">
              <a:sym typeface="Symbol" pitchFamily="18" charset="2"/>
            </a:endParaRPr>
          </a:p>
          <a:p>
            <a:pPr lvl="1" eaLnBrk="1" hangingPunct="1"/>
            <a:endParaRPr lang="en-US" i="1" dirty="0">
              <a:sym typeface="Symbol" pitchFamily="18" charset="2"/>
            </a:endParaRPr>
          </a:p>
          <a:p>
            <a:pPr eaLnBrk="1" hangingPunct="1"/>
            <a:r>
              <a:rPr lang="fr-CH" dirty="0" smtClean="0">
                <a:sym typeface="Symbol" pitchFamily="18" charset="2"/>
              </a:rPr>
              <a:t>Two relevant dependences:</a:t>
            </a:r>
          </a:p>
          <a:p>
            <a:pPr lvl="1" eaLnBrk="1" hangingPunct="1"/>
            <a:r>
              <a:rPr lang="fr-CH" dirty="0" smtClean="0">
                <a:solidFill>
                  <a:srgbClr val="CC3300"/>
                </a:solidFill>
                <a:latin typeface="Times"/>
                <a:cs typeface="Times"/>
                <a:sym typeface="Symbol" pitchFamily="18" charset="2"/>
              </a:rPr>
              <a:t>Proportional to the energy of the machine </a:t>
            </a:r>
            <a:r>
              <a:rPr lang="fr-CH" dirty="0" smtClean="0">
                <a:latin typeface="Times"/>
                <a:cs typeface="Times"/>
                <a:sym typeface="Symbol" pitchFamily="18" charset="2"/>
              </a:rPr>
              <a:t>(the larger the energy, the larger the integrated gradient</a:t>
            </a:r>
            <a:endParaRPr lang="en-US" dirty="0" smtClean="0">
              <a:latin typeface="Times"/>
              <a:cs typeface="Times"/>
              <a:sym typeface="Symbol" pitchFamily="18" charset="2"/>
            </a:endParaRPr>
          </a:p>
          <a:p>
            <a:pPr lvl="1" eaLnBrk="1" hangingPunct="1"/>
            <a:r>
              <a:rPr lang="fr-CH" dirty="0" smtClean="0">
                <a:solidFill>
                  <a:srgbClr val="CC3300"/>
                </a:solidFill>
                <a:latin typeface="Times"/>
                <a:cs typeface="Times"/>
                <a:sym typeface="Symbol" pitchFamily="18" charset="2"/>
              </a:rPr>
              <a:t>Inverse proportional to the spacing of the quadrupoles </a:t>
            </a:r>
            <a:r>
              <a:rPr lang="fr-CH" dirty="0" smtClean="0">
                <a:latin typeface="Times"/>
                <a:cs typeface="Times"/>
                <a:sym typeface="Symbol" pitchFamily="18" charset="2"/>
              </a:rPr>
              <a:t>L</a:t>
            </a:r>
          </a:p>
          <a:p>
            <a:pPr eaLnBrk="1" hangingPunct="1"/>
            <a:r>
              <a:rPr lang="fr-CH" dirty="0" smtClean="0">
                <a:latin typeface="Times"/>
                <a:cs typeface="Times"/>
                <a:sym typeface="Symbol" pitchFamily="18" charset="2"/>
              </a:rPr>
              <a:t>For a 90 degrees phase advance cell, one has </a:t>
            </a:r>
            <a:r>
              <a:rPr lang="fr-CH" dirty="0" smtClean="0">
                <a:latin typeface="Symbol" charset="2"/>
                <a:cs typeface="Symbol" charset="2"/>
              </a:rPr>
              <a:t>y</a:t>
            </a:r>
            <a:r>
              <a:rPr lang="fr-CH" baseline="-25000" dirty="0" smtClean="0"/>
              <a:t>L</a:t>
            </a:r>
            <a:r>
              <a:rPr lang="fr-CH" dirty="0" smtClean="0"/>
              <a:t>=</a:t>
            </a:r>
            <a:r>
              <a:rPr lang="fr-CH" dirty="0" smtClean="0">
                <a:latin typeface="Symbol" charset="2"/>
                <a:cs typeface="Symbol" charset="2"/>
              </a:rPr>
              <a:t>p</a:t>
            </a:r>
            <a:r>
              <a:rPr lang="fr-CH" dirty="0" smtClean="0"/>
              <a:t>/2</a:t>
            </a:r>
          </a:p>
          <a:p>
            <a:pPr eaLnBrk="1" hangingPunct="1"/>
            <a:endParaRPr lang="fr-CH" dirty="0" smtClean="0">
              <a:latin typeface="Times"/>
              <a:cs typeface="Times"/>
              <a:sym typeface="Symbol" pitchFamily="18" charset="2"/>
            </a:endParaRPr>
          </a:p>
          <a:p>
            <a:pPr eaLnBrk="1" hangingPunct="1"/>
            <a:endParaRPr lang="fr-CH" dirty="0">
              <a:latin typeface="Times"/>
              <a:cs typeface="Times"/>
              <a:sym typeface="Symbol" pitchFamily="18" charset="2"/>
            </a:endParaRPr>
          </a:p>
          <a:p>
            <a:pPr eaLnBrk="1" hangingPunct="1"/>
            <a:r>
              <a:rPr lang="fr-CH" dirty="0" smtClean="0">
                <a:latin typeface="Times"/>
                <a:cs typeface="Times"/>
                <a:sym typeface="Symbol" pitchFamily="18" charset="2"/>
              </a:rPr>
              <a:t>LHC: </a:t>
            </a:r>
          </a:p>
          <a:p>
            <a:pPr eaLnBrk="1" hangingPunct="1"/>
            <a:endParaRPr lang="fr-CH" dirty="0">
              <a:latin typeface="Times"/>
              <a:cs typeface="Times"/>
              <a:sym typeface="Symbol" pitchFamily="18" charset="2"/>
            </a:endParaRPr>
          </a:p>
          <a:p>
            <a:pPr marL="342900" lvl="1" indent="-342900" eaLnBrk="1" hangingPunct="1">
              <a:buBlip>
                <a:blip r:embed="rId3"/>
              </a:buBlip>
            </a:pPr>
            <a:r>
              <a:rPr lang="en-US" dirty="0"/>
              <a:t>This is realized via </a:t>
            </a:r>
            <a:r>
              <a:rPr lang="fr-CH" dirty="0">
                <a:sym typeface="Symbol"/>
              </a:rPr>
              <a:t></a:t>
            </a:r>
            <a:r>
              <a:rPr lang="en-US" dirty="0" smtClean="0"/>
              <a:t>3.15 </a:t>
            </a:r>
            <a:r>
              <a:rPr lang="en-US" dirty="0"/>
              <a:t>m long </a:t>
            </a:r>
            <a:r>
              <a:rPr lang="en-US" dirty="0" err="1"/>
              <a:t>quadrupoles</a:t>
            </a:r>
            <a:r>
              <a:rPr lang="en-US" dirty="0"/>
              <a:t> giving </a:t>
            </a:r>
            <a:r>
              <a:rPr lang="fr-CH" dirty="0">
                <a:sym typeface="Symbol"/>
              </a:rPr>
              <a:t></a:t>
            </a:r>
            <a:r>
              <a:rPr lang="en-US" dirty="0" smtClean="0"/>
              <a:t>200 </a:t>
            </a:r>
            <a:r>
              <a:rPr lang="en-US" dirty="0"/>
              <a:t>T/m </a:t>
            </a:r>
            <a:r>
              <a:rPr lang="en-US" dirty="0" smtClean="0"/>
              <a:t>gradient</a:t>
            </a:r>
            <a:endParaRPr lang="en-US" dirty="0"/>
          </a:p>
        </p:txBody>
      </p:sp>
      <p:sp>
        <p:nvSpPr>
          <p:cNvPr id="11268" name="Rectangle 2"/>
          <p:cNvSpPr>
            <a:spLocks noGrp="1" noChangeArrowheads="1"/>
          </p:cNvSpPr>
          <p:nvPr>
            <p:ph type="title"/>
          </p:nvPr>
        </p:nvSpPr>
        <p:spPr/>
        <p:txBody>
          <a:bodyPr/>
          <a:lstStyle/>
          <a:p>
            <a:pPr eaLnBrk="1" hangingPunct="1"/>
            <a:r>
              <a:rPr lang="en-US" dirty="0" smtClean="0"/>
              <a:t>GRADIENT REQUIREMENT FOR ARC QUADRUPOLES</a:t>
            </a:r>
          </a:p>
        </p:txBody>
      </p:sp>
      <p:sp>
        <p:nvSpPr>
          <p:cNvPr id="11270" name="Rectangle 5"/>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1" name="Rectangle 6"/>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2" name="Rectangle 7"/>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3" name="Rectangle 8"/>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5" name="Rectangle 1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6" name="Rectangle 21"/>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7" name="Rectangle 23"/>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8" name="Rectangle 2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0"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1"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2"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3"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31087" name="Object 5"/>
          <p:cNvGraphicFramePr>
            <a:graphicFrameLocks noChangeAspect="1"/>
          </p:cNvGraphicFramePr>
          <p:nvPr>
            <p:extLst>
              <p:ext uri="{D42A27DB-BD31-4B8C-83A1-F6EECF244321}">
                <p14:modId xmlns:p14="http://schemas.microsoft.com/office/powerpoint/2010/main" val="2599901860"/>
              </p:ext>
            </p:extLst>
          </p:nvPr>
        </p:nvGraphicFramePr>
        <p:xfrm>
          <a:off x="7571230" y="4233107"/>
          <a:ext cx="1396590" cy="691714"/>
        </p:xfrm>
        <a:graphic>
          <a:graphicData uri="http://schemas.openxmlformats.org/presentationml/2006/ole">
            <mc:AlternateContent xmlns:mc="http://schemas.openxmlformats.org/markup-compatibility/2006">
              <mc:Choice xmlns:v="urn:schemas-microsoft-com:vml" Requires="v">
                <p:oleObj spid="_x0000_s73787" name="Equation" r:id="rId4" imgW="812800" imgH="406400" progId="Equation.3">
                  <p:embed/>
                </p:oleObj>
              </mc:Choice>
              <mc:Fallback>
                <p:oleObj name="Equation" r:id="rId4" imgW="812800" imgH="406400" progId="Equation.3">
                  <p:embed/>
                  <p:pic>
                    <p:nvPicPr>
                      <p:cNvPr id="0" name=""/>
                      <p:cNvPicPr>
                        <a:picLocks noChangeAspect="1" noChangeArrowheads="1"/>
                      </p:cNvPicPr>
                      <p:nvPr/>
                    </p:nvPicPr>
                    <p:blipFill>
                      <a:blip r:embed="rId5"/>
                      <a:srcRect/>
                      <a:stretch>
                        <a:fillRect/>
                      </a:stretch>
                    </p:blipFill>
                    <p:spPr bwMode="auto">
                      <a:xfrm>
                        <a:off x="7571230" y="4233107"/>
                        <a:ext cx="1396590" cy="691714"/>
                      </a:xfrm>
                      <a:prstGeom prst="rect">
                        <a:avLst/>
                      </a:prstGeom>
                      <a:noFill/>
                      <a:extLst/>
                    </p:spPr>
                  </p:pic>
                </p:oleObj>
              </mc:Fallback>
            </mc:AlternateContent>
          </a:graphicData>
        </a:graphic>
      </p:graphicFrame>
      <p:sp>
        <p:nvSpPr>
          <p:cNvPr id="22"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24</a:t>
            </a:fld>
            <a:endParaRPr lang="en-US" dirty="0"/>
          </a:p>
        </p:txBody>
      </p:sp>
      <p:graphicFrame>
        <p:nvGraphicFramePr>
          <p:cNvPr id="24" name="Object 5"/>
          <p:cNvGraphicFramePr>
            <a:graphicFrameLocks noChangeAspect="1"/>
          </p:cNvGraphicFramePr>
          <p:nvPr>
            <p:extLst>
              <p:ext uri="{D42A27DB-BD31-4B8C-83A1-F6EECF244321}">
                <p14:modId xmlns:p14="http://schemas.microsoft.com/office/powerpoint/2010/main" val="326181095"/>
              </p:ext>
            </p:extLst>
          </p:nvPr>
        </p:nvGraphicFramePr>
        <p:xfrm>
          <a:off x="5395913" y="1677988"/>
          <a:ext cx="3044825" cy="854075"/>
        </p:xfrm>
        <a:graphic>
          <a:graphicData uri="http://schemas.openxmlformats.org/presentationml/2006/ole">
            <mc:AlternateContent xmlns:mc="http://schemas.openxmlformats.org/markup-compatibility/2006">
              <mc:Choice xmlns:v="urn:schemas-microsoft-com:vml" Requires="v">
                <p:oleObj spid="_x0000_s73788" name="Equation" r:id="rId6" imgW="1435100" imgH="406400" progId="Equation.3">
                  <p:embed/>
                </p:oleObj>
              </mc:Choice>
              <mc:Fallback>
                <p:oleObj name="Equation" r:id="rId6" imgW="1435100" imgH="406400" progId="Equation.3">
                  <p:embed/>
                  <p:pic>
                    <p:nvPicPr>
                      <p:cNvPr id="0" name=""/>
                      <p:cNvPicPr>
                        <a:picLocks noChangeAspect="1" noChangeArrowheads="1"/>
                      </p:cNvPicPr>
                      <p:nvPr/>
                    </p:nvPicPr>
                    <p:blipFill>
                      <a:blip r:embed="rId7"/>
                      <a:srcRect/>
                      <a:stretch>
                        <a:fillRect/>
                      </a:stretch>
                    </p:blipFill>
                    <p:spPr bwMode="auto">
                      <a:xfrm>
                        <a:off x="5395913" y="1677988"/>
                        <a:ext cx="3044825" cy="854075"/>
                      </a:xfrm>
                      <a:prstGeom prst="rect">
                        <a:avLst/>
                      </a:prstGeom>
                      <a:noFill/>
                      <a:extLst/>
                    </p:spPr>
                  </p:pic>
                </p:oleObj>
              </mc:Fallback>
            </mc:AlternateContent>
          </a:graphicData>
        </a:graphic>
      </p:graphicFrame>
      <p:graphicFrame>
        <p:nvGraphicFramePr>
          <p:cNvPr id="25" name="Object 34"/>
          <p:cNvGraphicFramePr>
            <a:graphicFrameLocks noChangeAspect="1"/>
          </p:cNvGraphicFramePr>
          <p:nvPr>
            <p:extLst>
              <p:ext uri="{D42A27DB-BD31-4B8C-83A1-F6EECF244321}">
                <p14:modId xmlns:p14="http://schemas.microsoft.com/office/powerpoint/2010/main" val="2230716357"/>
              </p:ext>
            </p:extLst>
          </p:nvPr>
        </p:nvGraphicFramePr>
        <p:xfrm>
          <a:off x="1782504" y="4965700"/>
          <a:ext cx="4583112" cy="835025"/>
        </p:xfrm>
        <a:graphic>
          <a:graphicData uri="http://schemas.openxmlformats.org/presentationml/2006/ole">
            <mc:AlternateContent xmlns:mc="http://schemas.openxmlformats.org/markup-compatibility/2006">
              <mc:Choice xmlns:v="urn:schemas-microsoft-com:vml" Requires="v">
                <p:oleObj spid="_x0000_s73789" name="Equation" r:id="rId8" imgW="2425700" imgH="444500" progId="Equation.3">
                  <p:embed/>
                </p:oleObj>
              </mc:Choice>
              <mc:Fallback>
                <p:oleObj name="Equation" r:id="rId8" imgW="2425700" imgH="444500" progId="Equation.3">
                  <p:embed/>
                  <p:pic>
                    <p:nvPicPr>
                      <p:cNvPr id="0" name=""/>
                      <p:cNvPicPr>
                        <a:picLocks noChangeAspect="1" noChangeArrowheads="1"/>
                      </p:cNvPicPr>
                      <p:nvPr/>
                    </p:nvPicPr>
                    <p:blipFill>
                      <a:blip r:embed="rId9"/>
                      <a:srcRect/>
                      <a:stretch>
                        <a:fillRect/>
                      </a:stretch>
                    </p:blipFill>
                    <p:spPr bwMode="auto">
                      <a:xfrm>
                        <a:off x="1782504" y="4965700"/>
                        <a:ext cx="4583112" cy="835025"/>
                      </a:xfrm>
                      <a:prstGeom prst="rect">
                        <a:avLst/>
                      </a:prstGeom>
                      <a:noFill/>
                      <a:extLst/>
                    </p:spPr>
                  </p:pic>
                </p:oleObj>
              </mc:Fallback>
            </mc:AlternateContent>
          </a:graphicData>
        </a:graphic>
      </p:graphicFrame>
    </p:spTree>
    <p:extLst>
      <p:ext uri="{BB962C8B-B14F-4D97-AF65-F5344CB8AC3E}">
        <p14:creationId xmlns:p14="http://schemas.microsoft.com/office/powerpoint/2010/main" val="27443176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10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77">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77">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3"/>
          <p:cNvSpPr>
            <a:spLocks noGrp="1" noChangeArrowheads="1"/>
          </p:cNvSpPr>
          <p:nvPr>
            <p:ph idx="1"/>
          </p:nvPr>
        </p:nvSpPr>
        <p:spPr/>
        <p:txBody>
          <a:bodyPr/>
          <a:lstStyle/>
          <a:p>
            <a:pPr eaLnBrk="1" hangingPunct="1">
              <a:lnSpc>
                <a:spcPct val="90000"/>
              </a:lnSpc>
            </a:pPr>
            <a:r>
              <a:rPr lang="en-US" dirty="0" smtClean="0"/>
              <a:t>The cell length is the main parameter that can be optimized</a:t>
            </a:r>
            <a:endParaRPr lang="en-US" dirty="0"/>
          </a:p>
          <a:p>
            <a:pPr lvl="1" eaLnBrk="1" hangingPunct="1">
              <a:buFontTx/>
              <a:buNone/>
            </a:pPr>
            <a:r>
              <a:rPr lang="fr-CH" sz="2400" dirty="0" smtClean="0">
                <a:sym typeface="Wingdings" pitchFamily="2" charset="2"/>
              </a:rPr>
              <a:t></a:t>
            </a:r>
            <a:r>
              <a:rPr lang="fr-CH" sz="1800" dirty="0" smtClean="0">
                <a:sym typeface="Wingdings" pitchFamily="2" charset="2"/>
              </a:rPr>
              <a:t> </a:t>
            </a:r>
            <a:r>
              <a:rPr lang="fr-CH" sz="2400" dirty="0">
                <a:sym typeface="Wingdings" pitchFamily="2" charset="2"/>
              </a:rPr>
              <a:t>The larger L, </a:t>
            </a:r>
            <a:r>
              <a:rPr lang="fr-CH" sz="2400" dirty="0">
                <a:solidFill>
                  <a:srgbClr val="CC0000"/>
                </a:solidFill>
                <a:sym typeface="Wingdings" pitchFamily="2" charset="2"/>
              </a:rPr>
              <a:t>the less quads </a:t>
            </a:r>
            <a:r>
              <a:rPr lang="fr-CH" sz="2400" dirty="0">
                <a:sym typeface="Wingdings" pitchFamily="2" charset="2"/>
              </a:rPr>
              <a:t>you need</a:t>
            </a:r>
          </a:p>
          <a:p>
            <a:pPr lvl="1" eaLnBrk="1" hangingPunct="1">
              <a:buFontTx/>
              <a:buNone/>
            </a:pPr>
            <a:r>
              <a:rPr lang="fr-CH" sz="2400" dirty="0">
                <a:sym typeface="Wingdings"/>
              </a:rPr>
              <a:t> The larger L, </a:t>
            </a:r>
            <a:r>
              <a:rPr lang="fr-CH" sz="2400" dirty="0">
                <a:solidFill>
                  <a:srgbClr val="CC3300"/>
                </a:solidFill>
                <a:sym typeface="Wingdings"/>
              </a:rPr>
              <a:t>the lower integrated gradient</a:t>
            </a:r>
            <a:endParaRPr lang="fr-CH" sz="2400" dirty="0">
              <a:solidFill>
                <a:srgbClr val="CC3300"/>
              </a:solidFill>
              <a:sym typeface="Wingdings" pitchFamily="2" charset="2"/>
            </a:endParaRPr>
          </a:p>
          <a:p>
            <a:pPr lvl="1" eaLnBrk="1" hangingPunct="1">
              <a:buFontTx/>
              <a:buNone/>
            </a:pPr>
            <a:r>
              <a:rPr lang="fr-CH" sz="2400" dirty="0">
                <a:sym typeface="Wingdings" pitchFamily="2" charset="2"/>
              </a:rPr>
              <a:t> </a:t>
            </a:r>
            <a:r>
              <a:rPr lang="fr-CH" sz="2400" dirty="0">
                <a:sym typeface="Symbol" pitchFamily="18" charset="2"/>
              </a:rPr>
              <a:t>The larger L, </a:t>
            </a:r>
            <a:r>
              <a:rPr lang="fr-CH" sz="2400" dirty="0">
                <a:solidFill>
                  <a:srgbClr val="CC0000"/>
                </a:solidFill>
                <a:sym typeface="Symbol" pitchFamily="18" charset="2"/>
              </a:rPr>
              <a:t>the larger the beam</a:t>
            </a:r>
          </a:p>
          <a:p>
            <a:pPr lvl="1" eaLnBrk="1" hangingPunct="1">
              <a:lnSpc>
                <a:spcPct val="90000"/>
              </a:lnSpc>
            </a:pPr>
            <a:r>
              <a:rPr lang="en-US" dirty="0"/>
              <a:t>Usually, for longer machines (higher energy) you use longer cells lengths</a:t>
            </a:r>
          </a:p>
          <a:p>
            <a:pPr eaLnBrk="1" hangingPunct="1">
              <a:lnSpc>
                <a:spcPct val="90000"/>
              </a:lnSpc>
            </a:pPr>
            <a:endParaRPr lang="en-US" dirty="0" smtClean="0"/>
          </a:p>
          <a:p>
            <a:pPr eaLnBrk="1" hangingPunct="1">
              <a:lnSpc>
                <a:spcPct val="90000"/>
              </a:lnSpc>
            </a:pPr>
            <a:r>
              <a:rPr lang="en-US" dirty="0" smtClean="0"/>
              <a:t>Case of </a:t>
            </a:r>
            <a:r>
              <a:rPr lang="en-US" dirty="0" smtClean="0">
                <a:sym typeface="Symbol" pitchFamily="18" charset="2"/>
              </a:rPr>
              <a:t>60° phase advance: linear dependence on </a:t>
            </a:r>
            <a:r>
              <a:rPr lang="en-US" i="1" dirty="0" smtClean="0">
                <a:sym typeface="Symbol" pitchFamily="18" charset="2"/>
              </a:rPr>
              <a:t>L</a:t>
            </a:r>
            <a:r>
              <a:rPr lang="en-US" dirty="0" smtClean="0">
                <a:sym typeface="Symbol" pitchFamily="18" charset="2"/>
              </a:rPr>
              <a:t>, different constants</a:t>
            </a:r>
          </a:p>
          <a:p>
            <a:pPr lvl="2" eaLnBrk="1" hangingPunct="1">
              <a:lnSpc>
                <a:spcPct val="90000"/>
              </a:lnSpc>
            </a:pPr>
            <a:r>
              <a:rPr lang="en-US" dirty="0" smtClean="0">
                <a:sym typeface="Symbol" pitchFamily="18" charset="2"/>
              </a:rPr>
              <a:t>It looks interesting: same beam size, 30% less focusing required</a:t>
            </a:r>
          </a:p>
        </p:txBody>
      </p:sp>
      <p:sp>
        <p:nvSpPr>
          <p:cNvPr id="14344" name="Rectangle 2"/>
          <p:cNvSpPr>
            <a:spLocks noGrp="1" noChangeArrowheads="1"/>
          </p:cNvSpPr>
          <p:nvPr>
            <p:ph type="title"/>
          </p:nvPr>
        </p:nvSpPr>
        <p:spPr/>
        <p:txBody>
          <a:bodyPr/>
          <a:lstStyle/>
          <a:p>
            <a:pPr eaLnBrk="1" hangingPunct="1"/>
            <a:r>
              <a:rPr lang="en-US" dirty="0" smtClean="0"/>
              <a:t>OPTIMIZING THE CELL LENGTH</a:t>
            </a:r>
          </a:p>
        </p:txBody>
      </p:sp>
      <p:sp>
        <p:nvSpPr>
          <p:cNvPr id="1434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47"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4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0243" name="Object 22"/>
          <p:cNvGraphicFramePr>
            <a:graphicFrameLocks noChangeAspect="1"/>
          </p:cNvGraphicFramePr>
          <p:nvPr>
            <p:extLst>
              <p:ext uri="{D42A27DB-BD31-4B8C-83A1-F6EECF244321}">
                <p14:modId xmlns:p14="http://schemas.microsoft.com/office/powerpoint/2010/main" val="2967587871"/>
              </p:ext>
            </p:extLst>
          </p:nvPr>
        </p:nvGraphicFramePr>
        <p:xfrm>
          <a:off x="5418017" y="5684668"/>
          <a:ext cx="2405622" cy="539470"/>
        </p:xfrm>
        <a:graphic>
          <a:graphicData uri="http://schemas.openxmlformats.org/presentationml/2006/ole">
            <mc:AlternateContent xmlns:mc="http://schemas.openxmlformats.org/markup-compatibility/2006">
              <mc:Choice xmlns:v="urn:schemas-microsoft-com:vml" Requires="v">
                <p:oleObj spid="_x0000_s76838" name="Equation" r:id="rId3" imgW="1143000" imgH="254000" progId="Equation.3">
                  <p:embed/>
                </p:oleObj>
              </mc:Choice>
              <mc:Fallback>
                <p:oleObj name="Equation" r:id="rId3" imgW="11430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8017" y="5684668"/>
                        <a:ext cx="2405622" cy="539470"/>
                      </a:xfrm>
                      <a:prstGeom prst="rect">
                        <a:avLst/>
                      </a:prstGeom>
                      <a:noFill/>
                      <a:extLst/>
                    </p:spPr>
                  </p:pic>
                </p:oleObj>
              </mc:Fallback>
            </mc:AlternateContent>
          </a:graphicData>
        </a:graphic>
      </p:graphicFrame>
      <p:sp>
        <p:nvSpPr>
          <p:cNvPr id="14350"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1"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2" name="Rectangle 2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3" name="Rectangle 35"/>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25</a:t>
            </a:fld>
            <a:endParaRPr lang="en-US" dirty="0"/>
          </a:p>
        </p:txBody>
      </p:sp>
      <p:graphicFrame>
        <p:nvGraphicFramePr>
          <p:cNvPr id="18" name="Object 5"/>
          <p:cNvGraphicFramePr>
            <a:graphicFrameLocks noChangeAspect="1"/>
          </p:cNvGraphicFramePr>
          <p:nvPr>
            <p:extLst>
              <p:ext uri="{D42A27DB-BD31-4B8C-83A1-F6EECF244321}">
                <p14:modId xmlns:p14="http://schemas.microsoft.com/office/powerpoint/2010/main" val="395622616"/>
              </p:ext>
            </p:extLst>
          </p:nvPr>
        </p:nvGraphicFramePr>
        <p:xfrm>
          <a:off x="633916" y="5302362"/>
          <a:ext cx="3771900" cy="854075"/>
        </p:xfrm>
        <a:graphic>
          <a:graphicData uri="http://schemas.openxmlformats.org/presentationml/2006/ole">
            <mc:AlternateContent xmlns:mc="http://schemas.openxmlformats.org/markup-compatibility/2006">
              <mc:Choice xmlns:v="urn:schemas-microsoft-com:vml" Requires="v">
                <p:oleObj spid="_x0000_s76839" name="Equation" r:id="rId5" imgW="1778000" imgH="406400" progId="Equation.3">
                  <p:embed/>
                </p:oleObj>
              </mc:Choice>
              <mc:Fallback>
                <p:oleObj name="Equation" r:id="rId5" imgW="1778000" imgH="406400" progId="Equation.3">
                  <p:embed/>
                  <p:pic>
                    <p:nvPicPr>
                      <p:cNvPr id="0" name=""/>
                      <p:cNvPicPr>
                        <a:picLocks noChangeAspect="1" noChangeArrowheads="1"/>
                      </p:cNvPicPr>
                      <p:nvPr/>
                    </p:nvPicPr>
                    <p:blipFill>
                      <a:blip r:embed="rId6"/>
                      <a:srcRect/>
                      <a:stretch>
                        <a:fillRect/>
                      </a:stretch>
                    </p:blipFill>
                    <p:spPr bwMode="auto">
                      <a:xfrm>
                        <a:off x="633916" y="5302362"/>
                        <a:ext cx="3771900" cy="854075"/>
                      </a:xfrm>
                      <a:prstGeom prst="rect">
                        <a:avLst/>
                      </a:prstGeom>
                      <a:noFill/>
                      <a:extLst/>
                    </p:spPr>
                  </p:pic>
                </p:oleObj>
              </mc:Fallback>
            </mc:AlternateContent>
          </a:graphicData>
        </a:graphic>
      </p:graphicFrame>
    </p:spTree>
    <p:extLst>
      <p:ext uri="{BB962C8B-B14F-4D97-AF65-F5344CB8AC3E}">
        <p14:creationId xmlns:p14="http://schemas.microsoft.com/office/powerpoint/2010/main" val="30511815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4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idx="1"/>
          </p:nvPr>
        </p:nvSpPr>
        <p:spPr/>
        <p:txBody>
          <a:bodyPr/>
          <a:lstStyle/>
          <a:p>
            <a:pPr eaLnBrk="1" hangingPunct="1"/>
            <a:r>
              <a:rPr lang="en-US" dirty="0" smtClean="0">
                <a:solidFill>
                  <a:schemeClr val="bg1">
                    <a:lumMod val="75000"/>
                  </a:schemeClr>
                </a:solidFill>
              </a:rPr>
              <a:t>Principles </a:t>
            </a:r>
            <a:r>
              <a:rPr lang="en-US" dirty="0">
                <a:solidFill>
                  <a:schemeClr val="bg1">
                    <a:lumMod val="75000"/>
                  </a:schemeClr>
                </a:solidFill>
              </a:rPr>
              <a:t>of </a:t>
            </a:r>
            <a:r>
              <a:rPr lang="en-US" dirty="0" smtClean="0">
                <a:solidFill>
                  <a:schemeClr val="bg1">
                    <a:lumMod val="75000"/>
                  </a:schemeClr>
                </a:solidFill>
              </a:rPr>
              <a:t>synchrotron</a:t>
            </a:r>
          </a:p>
          <a:p>
            <a:pPr eaLnBrk="1" hangingPunct="1"/>
            <a:endParaRPr lang="en-US" dirty="0" smtClean="0"/>
          </a:p>
          <a:p>
            <a:pPr eaLnBrk="1" hangingPunct="1"/>
            <a:r>
              <a:rPr lang="en-US" dirty="0" smtClean="0">
                <a:solidFill>
                  <a:srgbClr val="BFBFBF"/>
                </a:solidFill>
              </a:rPr>
              <a:t>How to keep particles on a circular orbit</a:t>
            </a:r>
          </a:p>
          <a:p>
            <a:pPr lvl="1" eaLnBrk="1" hangingPunct="1"/>
            <a:r>
              <a:rPr lang="en-US" dirty="0" smtClean="0">
                <a:solidFill>
                  <a:srgbClr val="BFBFBF"/>
                </a:solidFill>
              </a:rPr>
              <a:t>Relation between energy, dipolar field, machine length</a:t>
            </a:r>
          </a:p>
          <a:p>
            <a:pPr eaLnBrk="1" hangingPunct="1"/>
            <a:endParaRPr lang="en-US" dirty="0" smtClean="0">
              <a:solidFill>
                <a:srgbClr val="BFBFBF"/>
              </a:solidFill>
            </a:endParaRPr>
          </a:p>
          <a:p>
            <a:pPr eaLnBrk="1" hangingPunct="1"/>
            <a:r>
              <a:rPr lang="en-US" dirty="0" smtClean="0">
                <a:solidFill>
                  <a:srgbClr val="BFBFBF"/>
                </a:solidFill>
              </a:rPr>
              <a:t>The beam size and principles of focusing</a:t>
            </a:r>
          </a:p>
          <a:p>
            <a:pPr lvl="1" eaLnBrk="1" hangingPunct="1"/>
            <a:r>
              <a:rPr lang="en-US" dirty="0" smtClean="0">
                <a:solidFill>
                  <a:srgbClr val="BFBFBF"/>
                </a:solidFill>
              </a:rPr>
              <a:t>Aperture requirements for arc dipoles and arc </a:t>
            </a:r>
            <a:r>
              <a:rPr lang="en-US" dirty="0" err="1" smtClean="0">
                <a:solidFill>
                  <a:srgbClr val="BFBFBF"/>
                </a:solidFill>
              </a:rPr>
              <a:t>quadrupoles</a:t>
            </a:r>
            <a:endParaRPr lang="en-US" dirty="0" smtClean="0">
              <a:solidFill>
                <a:srgbClr val="BFBFBF"/>
              </a:solidFill>
            </a:endParaRPr>
          </a:p>
          <a:p>
            <a:pPr lvl="1" eaLnBrk="1" hangingPunct="1"/>
            <a:r>
              <a:rPr lang="en-US" dirty="0" smtClean="0">
                <a:solidFill>
                  <a:srgbClr val="BFBFBF"/>
                </a:solidFill>
              </a:rPr>
              <a:t>Gradient requirements for arc </a:t>
            </a:r>
            <a:r>
              <a:rPr lang="en-US" dirty="0" err="1" smtClean="0">
                <a:solidFill>
                  <a:srgbClr val="BFBFBF"/>
                </a:solidFill>
              </a:rPr>
              <a:t>quadrupoles</a:t>
            </a:r>
            <a:endParaRPr lang="en-US" dirty="0" smtClean="0">
              <a:solidFill>
                <a:srgbClr val="BFBFBF"/>
              </a:solidFill>
            </a:endParaRPr>
          </a:p>
          <a:p>
            <a:pPr lvl="1" eaLnBrk="1" hangingPunct="1"/>
            <a:r>
              <a:rPr lang="en-US" dirty="0" smtClean="0"/>
              <a:t>Aperture requirement in interaction region</a:t>
            </a:r>
          </a:p>
          <a:p>
            <a:pPr lvl="1" eaLnBrk="1" hangingPunct="1"/>
            <a:endParaRPr lang="en-US" dirty="0" smtClean="0"/>
          </a:p>
          <a:p>
            <a:pPr eaLnBrk="1" hangingPunct="1"/>
            <a:r>
              <a:rPr lang="en-US" dirty="0" smtClean="0"/>
              <a:t>Some examples</a:t>
            </a:r>
          </a:p>
          <a:p>
            <a:pPr eaLnBrk="1" hangingPunct="1"/>
            <a:endParaRPr lang="en-US" dirty="0"/>
          </a:p>
          <a:p>
            <a:pPr eaLnBrk="1" hangingPunct="1"/>
            <a:r>
              <a:rPr lang="en-US" dirty="0" smtClean="0"/>
              <a:t>Conclusions</a:t>
            </a:r>
          </a:p>
        </p:txBody>
      </p:sp>
      <p:sp>
        <p:nvSpPr>
          <p:cNvPr id="32771" name="Rectangle 2"/>
          <p:cNvSpPr>
            <a:spLocks noGrp="1" noChangeArrowheads="1"/>
          </p:cNvSpPr>
          <p:nvPr>
            <p:ph type="title"/>
          </p:nvPr>
        </p:nvSpPr>
        <p:spPr/>
        <p:txBody>
          <a:bodyPr/>
          <a:lstStyle/>
          <a:p>
            <a:pPr eaLnBrk="1" hangingPunct="1"/>
            <a:r>
              <a:rPr lang="en-US" smtClean="0"/>
              <a:t>CONTENTS</a:t>
            </a:r>
          </a:p>
        </p:txBody>
      </p:sp>
      <p:sp>
        <p:nvSpPr>
          <p:cNvPr id="6" name="Slide Number Placeholder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26</a:t>
            </a:fld>
            <a:endParaRPr lang="en-US" dirty="0"/>
          </a:p>
        </p:txBody>
      </p:sp>
    </p:spTree>
    <p:extLst>
      <p:ext uri="{BB962C8B-B14F-4D97-AF65-F5344CB8AC3E}">
        <p14:creationId xmlns:p14="http://schemas.microsoft.com/office/powerpoint/2010/main" val="4525711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3"/>
          <p:cNvSpPr>
            <a:spLocks noGrp="1" noChangeArrowheads="1"/>
          </p:cNvSpPr>
          <p:nvPr>
            <p:ph idx="1"/>
          </p:nvPr>
        </p:nvSpPr>
        <p:spPr/>
        <p:txBody>
          <a:bodyPr/>
          <a:lstStyle/>
          <a:p>
            <a:pPr eaLnBrk="1" hangingPunct="1">
              <a:lnSpc>
                <a:spcPct val="90000"/>
              </a:lnSpc>
            </a:pPr>
            <a:r>
              <a:rPr lang="fr-CH" dirty="0" smtClean="0"/>
              <a:t>In the experiments the </a:t>
            </a:r>
            <a:r>
              <a:rPr lang="fr-CH" dirty="0" smtClean="0">
                <a:solidFill>
                  <a:srgbClr val="CC3300"/>
                </a:solidFill>
              </a:rPr>
              <a:t>beta functions are made as small as possible</a:t>
            </a:r>
            <a:r>
              <a:rPr lang="fr-CH" dirty="0" smtClean="0"/>
              <a:t> to get smaller beams and highest probability of collisions</a:t>
            </a:r>
          </a:p>
          <a:p>
            <a:pPr lvl="1" eaLnBrk="1" hangingPunct="1">
              <a:lnSpc>
                <a:spcPct val="90000"/>
              </a:lnSpc>
            </a:pPr>
            <a:endParaRPr lang="fr-CH" dirty="0" smtClean="0"/>
          </a:p>
          <a:p>
            <a:pPr lvl="1" eaLnBrk="1" hangingPunct="1">
              <a:lnSpc>
                <a:spcPct val="90000"/>
              </a:lnSpc>
            </a:pPr>
            <a:endParaRPr lang="fr-CH" dirty="0"/>
          </a:p>
          <a:p>
            <a:pPr lvl="1" eaLnBrk="1" hangingPunct="1">
              <a:lnSpc>
                <a:spcPct val="90000"/>
              </a:lnSpc>
            </a:pPr>
            <a:r>
              <a:rPr lang="fr-CH" dirty="0" smtClean="0"/>
              <a:t>In the LHC interaction point, beta functions go down to 0.3 m, from the 30/170 m of arcs (</a:t>
            </a:r>
            <a:r>
              <a:rPr lang="fr-CH" dirty="0" smtClean="0">
                <a:solidFill>
                  <a:srgbClr val="CC3300"/>
                </a:solidFill>
              </a:rPr>
              <a:t>three orders of magnitude</a:t>
            </a:r>
            <a:r>
              <a:rPr lang="fr-CH" dirty="0" smtClean="0"/>
              <a:t>)</a:t>
            </a:r>
          </a:p>
          <a:p>
            <a:pPr lvl="1" eaLnBrk="1" hangingPunct="1">
              <a:lnSpc>
                <a:spcPct val="90000"/>
              </a:lnSpc>
            </a:pPr>
            <a:r>
              <a:rPr lang="fr-CH" dirty="0" smtClean="0"/>
              <a:t>So beam size is reduced </a:t>
            </a:r>
            <a:r>
              <a:rPr lang="fr-CH" dirty="0" smtClean="0">
                <a:solidFill>
                  <a:srgbClr val="CC3300"/>
                </a:solidFill>
              </a:rPr>
              <a:t>from 1.2 mm (injection, arc) to 0.3 mm (collision, arc) to 13 </a:t>
            </a:r>
            <a:r>
              <a:rPr lang="fr-CH" dirty="0" smtClean="0">
                <a:solidFill>
                  <a:srgbClr val="CC3300"/>
                </a:solidFill>
                <a:latin typeface="Symbol" charset="2"/>
                <a:cs typeface="Symbol" charset="2"/>
              </a:rPr>
              <a:t>m</a:t>
            </a:r>
            <a:r>
              <a:rPr lang="fr-CH" dirty="0" smtClean="0">
                <a:solidFill>
                  <a:srgbClr val="CC3300"/>
                </a:solidFill>
              </a:rPr>
              <a:t>m  (collisions, interaction point)</a:t>
            </a:r>
            <a:endParaRPr lang="en-US" dirty="0">
              <a:solidFill>
                <a:srgbClr val="CC3300"/>
              </a:solidFill>
            </a:endParaRPr>
          </a:p>
          <a:p>
            <a:pPr eaLnBrk="1" hangingPunct="1">
              <a:lnSpc>
                <a:spcPct val="90000"/>
              </a:lnSpc>
            </a:pPr>
            <a:r>
              <a:rPr lang="en-US" dirty="0" smtClean="0"/>
              <a:t>Since the experiments are empty of accelerator magnets, beta functions drift according to this </a:t>
            </a:r>
            <a:r>
              <a:rPr lang="en-US" dirty="0" smtClean="0">
                <a:solidFill>
                  <a:srgbClr val="CC3300"/>
                </a:solidFill>
              </a:rPr>
              <a:t>unfortunate equation</a:t>
            </a:r>
          </a:p>
          <a:p>
            <a:pPr eaLnBrk="1" hangingPunct="1">
              <a:lnSpc>
                <a:spcPct val="90000"/>
              </a:lnSpc>
            </a:pPr>
            <a:endParaRPr lang="en-US" dirty="0" smtClean="0">
              <a:sym typeface="Symbol" pitchFamily="18" charset="2"/>
            </a:endParaRPr>
          </a:p>
          <a:p>
            <a:pPr eaLnBrk="1" hangingPunct="1">
              <a:lnSpc>
                <a:spcPct val="90000"/>
              </a:lnSpc>
            </a:pPr>
            <a:endParaRPr lang="en-US" dirty="0">
              <a:sym typeface="Symbol" pitchFamily="18" charset="2"/>
            </a:endParaRPr>
          </a:p>
          <a:p>
            <a:pPr lvl="1" eaLnBrk="1" hangingPunct="1">
              <a:lnSpc>
                <a:spcPct val="90000"/>
              </a:lnSpc>
            </a:pPr>
            <a:r>
              <a:rPr lang="en-US" dirty="0" smtClean="0">
                <a:sym typeface="Symbol" pitchFamily="18" charset="2"/>
              </a:rPr>
              <a:t>So the smaller the beam in the experiment the larger the beam in the first magnets outside the experiment (IR magnets)</a:t>
            </a:r>
          </a:p>
          <a:p>
            <a:pPr lvl="1" eaLnBrk="1" hangingPunct="1">
              <a:lnSpc>
                <a:spcPct val="90000"/>
              </a:lnSpc>
            </a:pPr>
            <a:r>
              <a:rPr lang="en-US" dirty="0" smtClean="0">
                <a:sym typeface="Symbol" pitchFamily="18" charset="2"/>
              </a:rPr>
              <a:t>The first IR magnets are a set of </a:t>
            </a:r>
            <a:r>
              <a:rPr lang="en-US" dirty="0" err="1" smtClean="0">
                <a:sym typeface="Symbol" pitchFamily="18" charset="2"/>
              </a:rPr>
              <a:t>quadrupoles</a:t>
            </a:r>
            <a:r>
              <a:rPr lang="en-US" dirty="0" smtClean="0">
                <a:sym typeface="Symbol" pitchFamily="18" charset="2"/>
              </a:rPr>
              <a:t> to bend the beta functions back to the values of the arc (triplet)</a:t>
            </a:r>
          </a:p>
          <a:p>
            <a:pPr eaLnBrk="1" hangingPunct="1">
              <a:lnSpc>
                <a:spcPct val="90000"/>
              </a:lnSpc>
            </a:pPr>
            <a:endParaRPr lang="en-US" dirty="0">
              <a:sym typeface="Symbol" pitchFamily="18" charset="2"/>
            </a:endParaRPr>
          </a:p>
        </p:txBody>
      </p:sp>
      <p:sp>
        <p:nvSpPr>
          <p:cNvPr id="14344" name="Rectangle 2"/>
          <p:cNvSpPr>
            <a:spLocks noGrp="1" noChangeArrowheads="1"/>
          </p:cNvSpPr>
          <p:nvPr>
            <p:ph type="title"/>
          </p:nvPr>
        </p:nvSpPr>
        <p:spPr/>
        <p:txBody>
          <a:bodyPr/>
          <a:lstStyle/>
          <a:p>
            <a:pPr eaLnBrk="1" hangingPunct="1"/>
            <a:r>
              <a:rPr lang="en-US" dirty="0" smtClean="0"/>
              <a:t>APERTURE REQUIREMENT IN INTERACTION REGION</a:t>
            </a:r>
          </a:p>
        </p:txBody>
      </p:sp>
      <p:sp>
        <p:nvSpPr>
          <p:cNvPr id="1434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47"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4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0"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1"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2" name="Rectangle 2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3" name="Rectangle 35"/>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27</a:t>
            </a:fld>
            <a:endParaRPr lang="en-US" dirty="0"/>
          </a:p>
        </p:txBody>
      </p:sp>
      <p:graphicFrame>
        <p:nvGraphicFramePr>
          <p:cNvPr id="14" name="Object 5"/>
          <p:cNvGraphicFramePr>
            <a:graphicFrameLocks noChangeAspect="1"/>
          </p:cNvGraphicFramePr>
          <p:nvPr>
            <p:extLst>
              <p:ext uri="{D42A27DB-BD31-4B8C-83A1-F6EECF244321}">
                <p14:modId xmlns:p14="http://schemas.microsoft.com/office/powerpoint/2010/main" val="1058830589"/>
              </p:ext>
            </p:extLst>
          </p:nvPr>
        </p:nvGraphicFramePr>
        <p:xfrm>
          <a:off x="5549784" y="2060110"/>
          <a:ext cx="2940037" cy="913883"/>
        </p:xfrm>
        <a:graphic>
          <a:graphicData uri="http://schemas.openxmlformats.org/presentationml/2006/ole">
            <mc:AlternateContent xmlns:mc="http://schemas.openxmlformats.org/markup-compatibility/2006">
              <mc:Choice xmlns:v="urn:schemas-microsoft-com:vml" Requires="v">
                <p:oleObj spid="_x0000_s84002" name="Equation" r:id="rId3" imgW="1536480" imgH="482400" progId="Equation.3">
                  <p:embed/>
                </p:oleObj>
              </mc:Choice>
              <mc:Fallback>
                <p:oleObj name="Equation" r:id="rId3" imgW="153648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784" y="2060110"/>
                        <a:ext cx="2940037" cy="913883"/>
                      </a:xfrm>
                      <a:prstGeom prst="rect">
                        <a:avLst/>
                      </a:prstGeom>
                      <a:noFill/>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2860597042"/>
              </p:ext>
            </p:extLst>
          </p:nvPr>
        </p:nvGraphicFramePr>
        <p:xfrm>
          <a:off x="5166039" y="4848996"/>
          <a:ext cx="1571441" cy="776443"/>
        </p:xfrm>
        <a:graphic>
          <a:graphicData uri="http://schemas.openxmlformats.org/presentationml/2006/ole">
            <mc:AlternateContent xmlns:mc="http://schemas.openxmlformats.org/markup-compatibility/2006">
              <mc:Choice xmlns:v="urn:schemas-microsoft-com:vml" Requires="v">
                <p:oleObj spid="_x0000_s84003" name="Equation" r:id="rId5" imgW="914400" imgH="457200" progId="Equation.3">
                  <p:embed/>
                </p:oleObj>
              </mc:Choice>
              <mc:Fallback>
                <p:oleObj name="Equation" r:id="rId5" imgW="914400" imgH="457200" progId="Equation.3">
                  <p:embed/>
                  <p:pic>
                    <p:nvPicPr>
                      <p:cNvPr id="0" name=""/>
                      <p:cNvPicPr>
                        <a:picLocks noChangeAspect="1" noChangeArrowheads="1"/>
                      </p:cNvPicPr>
                      <p:nvPr/>
                    </p:nvPicPr>
                    <p:blipFill>
                      <a:blip r:embed="rId6"/>
                      <a:srcRect/>
                      <a:stretch>
                        <a:fillRect/>
                      </a:stretch>
                    </p:blipFill>
                    <p:spPr bwMode="auto">
                      <a:xfrm>
                        <a:off x="5166039" y="4848996"/>
                        <a:ext cx="1571441" cy="776443"/>
                      </a:xfrm>
                      <a:prstGeom prst="rect">
                        <a:avLst/>
                      </a:prstGeom>
                      <a:noFill/>
                      <a:extLst/>
                    </p:spPr>
                  </p:pic>
                </p:oleObj>
              </mc:Fallback>
            </mc:AlternateContent>
          </a:graphicData>
        </a:graphic>
      </p:graphicFrame>
    </p:spTree>
    <p:extLst>
      <p:ext uri="{BB962C8B-B14F-4D97-AF65-F5344CB8AC3E}">
        <p14:creationId xmlns:p14="http://schemas.microsoft.com/office/powerpoint/2010/main" val="11810740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9">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3"/>
          <p:cNvSpPr>
            <a:spLocks noGrp="1" noChangeArrowheads="1"/>
          </p:cNvSpPr>
          <p:nvPr>
            <p:ph idx="1"/>
          </p:nvPr>
        </p:nvSpPr>
        <p:spPr/>
        <p:txBody>
          <a:bodyPr/>
          <a:lstStyle/>
          <a:p>
            <a:pPr lvl="1" eaLnBrk="1" hangingPunct="1">
              <a:lnSpc>
                <a:spcPct val="90000"/>
              </a:lnSpc>
            </a:pPr>
            <a:r>
              <a:rPr lang="fr-CH" dirty="0" smtClean="0"/>
              <a:t>For the LHC first magnets are at 23 m from the collision point, b is 0.3 m, and therefore the beta function is 23</a:t>
            </a:r>
            <a:r>
              <a:rPr lang="fr-CH" baseline="30000" dirty="0" smtClean="0"/>
              <a:t>2</a:t>
            </a:r>
            <a:r>
              <a:rPr lang="fr-CH" dirty="0" smtClean="0"/>
              <a:t>/0.3=1500 m</a:t>
            </a:r>
          </a:p>
          <a:p>
            <a:pPr lvl="1" eaLnBrk="1" hangingPunct="1">
              <a:lnSpc>
                <a:spcPct val="90000"/>
              </a:lnSpc>
            </a:pPr>
            <a:r>
              <a:rPr lang="fr-CH" dirty="0" smtClean="0"/>
              <a:t>In reality the requirement on the interaction region magnets is larger since it takes some space to bent the beta functions back to the values in the arc – </a:t>
            </a:r>
            <a:r>
              <a:rPr lang="fr-CH" dirty="0" smtClean="0">
                <a:solidFill>
                  <a:srgbClr val="CC3300"/>
                </a:solidFill>
              </a:rPr>
              <a:t>in LHC the beta function in the IR magnets reaches 8 km at </a:t>
            </a:r>
            <a:r>
              <a:rPr lang="fr-CH" dirty="0" smtClean="0">
                <a:solidFill>
                  <a:srgbClr val="CC3300"/>
                </a:solidFill>
                <a:latin typeface="Symbol" charset="2"/>
                <a:cs typeface="Symbol" charset="2"/>
              </a:rPr>
              <a:t>b</a:t>
            </a:r>
            <a:r>
              <a:rPr lang="fr-CH" dirty="0" smtClean="0">
                <a:solidFill>
                  <a:srgbClr val="CC3300"/>
                </a:solidFill>
              </a:rPr>
              <a:t>*=30 cm</a:t>
            </a:r>
          </a:p>
          <a:p>
            <a:pPr eaLnBrk="1" hangingPunct="1">
              <a:lnSpc>
                <a:spcPct val="90000"/>
              </a:lnSpc>
            </a:pPr>
            <a:r>
              <a:rPr lang="fr-CH" dirty="0" smtClean="0"/>
              <a:t>High luminosity ? </a:t>
            </a:r>
            <a:r>
              <a:rPr lang="fr-CH" dirty="0" smtClean="0">
                <a:solidFill>
                  <a:srgbClr val="CC3300"/>
                </a:solidFill>
              </a:rPr>
              <a:t>Large apertures </a:t>
            </a:r>
            <a:r>
              <a:rPr lang="fr-CH" dirty="0" smtClean="0"/>
              <a:t>(in HL-LHC is 150 mm)</a:t>
            </a:r>
          </a:p>
          <a:p>
            <a:pPr eaLnBrk="1" hangingPunct="1">
              <a:lnSpc>
                <a:spcPct val="90000"/>
              </a:lnSpc>
            </a:pPr>
            <a:r>
              <a:rPr lang="fr-CH" dirty="0" smtClean="0">
                <a:sym typeface="Symbol" pitchFamily="18" charset="2"/>
              </a:rPr>
              <a:t>Dependence of aperture of IR magnets</a:t>
            </a:r>
          </a:p>
          <a:p>
            <a:pPr lvl="1" eaLnBrk="1" hangingPunct="1">
              <a:lnSpc>
                <a:spcPct val="90000"/>
              </a:lnSpc>
            </a:pPr>
            <a:r>
              <a:rPr lang="fr-CH" dirty="0" smtClean="0">
                <a:sym typeface="Symbol" pitchFamily="18" charset="2"/>
              </a:rPr>
              <a:t>Proportional to the </a:t>
            </a:r>
            <a:r>
              <a:rPr lang="fr-CH" dirty="0" smtClean="0">
                <a:solidFill>
                  <a:srgbClr val="CC3300"/>
                </a:solidFill>
                <a:sym typeface="Symbol" pitchFamily="18" charset="2"/>
              </a:rPr>
              <a:t>inverse of the square root of the beta function </a:t>
            </a:r>
            <a:r>
              <a:rPr lang="fr-CH" dirty="0" smtClean="0">
                <a:sym typeface="Symbol" pitchFamily="18" charset="2"/>
              </a:rPr>
              <a:t>in the interaction region</a:t>
            </a:r>
          </a:p>
          <a:p>
            <a:pPr lvl="1" eaLnBrk="1" hangingPunct="1">
              <a:lnSpc>
                <a:spcPct val="90000"/>
              </a:lnSpc>
            </a:pPr>
            <a:r>
              <a:rPr lang="fr-CH" dirty="0" smtClean="0">
                <a:sym typeface="Symbol" pitchFamily="18" charset="2"/>
              </a:rPr>
              <a:t>Proportional to the </a:t>
            </a:r>
            <a:r>
              <a:rPr lang="fr-CH" dirty="0" smtClean="0">
                <a:solidFill>
                  <a:srgbClr val="CC3300"/>
                </a:solidFill>
                <a:sym typeface="Symbol" pitchFamily="18" charset="2"/>
              </a:rPr>
              <a:t>longitudinal size of the experiment </a:t>
            </a:r>
            <a:r>
              <a:rPr lang="fr-CH" i="1" dirty="0" smtClean="0">
                <a:solidFill>
                  <a:srgbClr val="CC3300"/>
                </a:solidFill>
                <a:sym typeface="Symbol" pitchFamily="18" charset="2"/>
              </a:rPr>
              <a:t>l*</a:t>
            </a:r>
          </a:p>
          <a:p>
            <a:pPr lvl="1" eaLnBrk="1" hangingPunct="1">
              <a:lnSpc>
                <a:spcPct val="90000"/>
              </a:lnSpc>
            </a:pPr>
            <a:r>
              <a:rPr lang="en-US" dirty="0" smtClean="0">
                <a:sym typeface="Symbol" pitchFamily="18" charset="2"/>
              </a:rPr>
              <a:t>And as usual, inverse proportional to the square root of the energy</a:t>
            </a:r>
          </a:p>
          <a:p>
            <a:pPr lvl="1" eaLnBrk="1" hangingPunct="1">
              <a:lnSpc>
                <a:spcPct val="90000"/>
              </a:lnSpc>
            </a:pPr>
            <a:r>
              <a:rPr lang="en-US" dirty="0" smtClean="0">
                <a:sym typeface="Symbol" pitchFamily="18" charset="2"/>
              </a:rPr>
              <a:t>Proportional to the square root of the </a:t>
            </a:r>
            <a:r>
              <a:rPr lang="en-US" dirty="0" err="1" smtClean="0">
                <a:sym typeface="Symbol" pitchFamily="18" charset="2"/>
              </a:rPr>
              <a:t>emittance</a:t>
            </a:r>
            <a:endParaRPr lang="en-US" dirty="0" smtClean="0">
              <a:sym typeface="Symbol" pitchFamily="18" charset="2"/>
            </a:endParaRPr>
          </a:p>
          <a:p>
            <a:pPr lvl="1" eaLnBrk="1" hangingPunct="1">
              <a:lnSpc>
                <a:spcPct val="90000"/>
              </a:lnSpc>
            </a:pPr>
            <a:r>
              <a:rPr lang="en-US" dirty="0" smtClean="0">
                <a:sym typeface="Symbol" pitchFamily="18" charset="2"/>
              </a:rPr>
              <a:t>Plus an offset </a:t>
            </a:r>
            <a:r>
              <a:rPr lang="en-US" dirty="0" smtClean="0">
                <a:latin typeface="Symbol" charset="2"/>
                <a:cs typeface="Symbol" charset="2"/>
                <a:sym typeface="Symbol" pitchFamily="18" charset="2"/>
              </a:rPr>
              <a:t>f</a:t>
            </a:r>
            <a:r>
              <a:rPr lang="en-US" baseline="-25000" dirty="0" smtClean="0">
                <a:sym typeface="Symbol" pitchFamily="18" charset="2"/>
              </a:rPr>
              <a:t>0</a:t>
            </a:r>
            <a:r>
              <a:rPr lang="en-US" dirty="0" smtClean="0">
                <a:sym typeface="Symbol" pitchFamily="18" charset="2"/>
              </a:rPr>
              <a:t> due to cold bore, tolerances, shielding …</a:t>
            </a:r>
            <a:endParaRPr lang="en-US" dirty="0">
              <a:sym typeface="Symbol" pitchFamily="18" charset="2"/>
            </a:endParaRPr>
          </a:p>
        </p:txBody>
      </p:sp>
      <p:sp>
        <p:nvSpPr>
          <p:cNvPr id="14344" name="Rectangle 2"/>
          <p:cNvSpPr>
            <a:spLocks noGrp="1" noChangeArrowheads="1"/>
          </p:cNvSpPr>
          <p:nvPr>
            <p:ph type="title"/>
          </p:nvPr>
        </p:nvSpPr>
        <p:spPr/>
        <p:txBody>
          <a:bodyPr/>
          <a:lstStyle/>
          <a:p>
            <a:pPr eaLnBrk="1" hangingPunct="1"/>
            <a:r>
              <a:rPr lang="en-US" dirty="0" smtClean="0"/>
              <a:t>APERTURE REQUIREMENT IN INTERACTION REGION</a:t>
            </a:r>
          </a:p>
        </p:txBody>
      </p:sp>
      <p:sp>
        <p:nvSpPr>
          <p:cNvPr id="1434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47"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4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0"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1"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2" name="Rectangle 2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28</a:t>
            </a:fld>
            <a:endParaRPr lang="en-US" dirty="0"/>
          </a:p>
        </p:txBody>
      </p:sp>
      <p:graphicFrame>
        <p:nvGraphicFramePr>
          <p:cNvPr id="16" name="Object 5"/>
          <p:cNvGraphicFramePr>
            <a:graphicFrameLocks noChangeAspect="1"/>
          </p:cNvGraphicFramePr>
          <p:nvPr>
            <p:extLst>
              <p:ext uri="{D42A27DB-BD31-4B8C-83A1-F6EECF244321}">
                <p14:modId xmlns:p14="http://schemas.microsoft.com/office/powerpoint/2010/main" val="283598216"/>
              </p:ext>
            </p:extLst>
          </p:nvPr>
        </p:nvGraphicFramePr>
        <p:xfrm>
          <a:off x="2440032" y="5753944"/>
          <a:ext cx="1408113" cy="863600"/>
        </p:xfrm>
        <a:graphic>
          <a:graphicData uri="http://schemas.openxmlformats.org/presentationml/2006/ole">
            <mc:AlternateContent xmlns:mc="http://schemas.openxmlformats.org/markup-compatibility/2006">
              <mc:Choice xmlns:v="urn:schemas-microsoft-com:vml" Requires="v">
                <p:oleObj spid="_x0000_s85027" name="Equation" r:id="rId3" imgW="736600" imgH="457200" progId="Equation.3">
                  <p:embed/>
                </p:oleObj>
              </mc:Choice>
              <mc:Fallback>
                <p:oleObj name="Equation" r:id="rId3" imgW="736600" imgH="457200" progId="Equation.3">
                  <p:embed/>
                  <p:pic>
                    <p:nvPicPr>
                      <p:cNvPr id="0" name=""/>
                      <p:cNvPicPr>
                        <a:picLocks noChangeAspect="1" noChangeArrowheads="1"/>
                      </p:cNvPicPr>
                      <p:nvPr/>
                    </p:nvPicPr>
                    <p:blipFill>
                      <a:blip r:embed="rId4"/>
                      <a:srcRect/>
                      <a:stretch>
                        <a:fillRect/>
                      </a:stretch>
                    </p:blipFill>
                    <p:spPr bwMode="auto">
                      <a:xfrm>
                        <a:off x="2440032" y="5753944"/>
                        <a:ext cx="1408113" cy="863600"/>
                      </a:xfrm>
                      <a:prstGeom prst="rect">
                        <a:avLst/>
                      </a:prstGeom>
                      <a:noFill/>
                      <a:extLst/>
                    </p:spPr>
                  </p:pic>
                </p:oleObj>
              </mc:Fallback>
            </mc:AlternateContent>
          </a:graphicData>
        </a:graphic>
      </p:graphicFrame>
      <p:graphicFrame>
        <p:nvGraphicFramePr>
          <p:cNvPr id="17" name="Object 5"/>
          <p:cNvGraphicFramePr>
            <a:graphicFrameLocks noChangeAspect="1"/>
          </p:cNvGraphicFramePr>
          <p:nvPr>
            <p:extLst>
              <p:ext uri="{D42A27DB-BD31-4B8C-83A1-F6EECF244321}">
                <p14:modId xmlns:p14="http://schemas.microsoft.com/office/powerpoint/2010/main" val="220805243"/>
              </p:ext>
            </p:extLst>
          </p:nvPr>
        </p:nvGraphicFramePr>
        <p:xfrm>
          <a:off x="5107605" y="5737800"/>
          <a:ext cx="2111375" cy="984250"/>
        </p:xfrm>
        <a:graphic>
          <a:graphicData uri="http://schemas.openxmlformats.org/presentationml/2006/ole">
            <mc:AlternateContent xmlns:mc="http://schemas.openxmlformats.org/markup-compatibility/2006">
              <mc:Choice xmlns:v="urn:schemas-microsoft-com:vml" Requires="v">
                <p:oleObj spid="_x0000_s85028" name="Equation" r:id="rId5" imgW="1104900" imgH="520700" progId="Equation.3">
                  <p:embed/>
                </p:oleObj>
              </mc:Choice>
              <mc:Fallback>
                <p:oleObj name="Equation" r:id="rId5" imgW="1104900" imgH="520700" progId="Equation.3">
                  <p:embed/>
                  <p:pic>
                    <p:nvPicPr>
                      <p:cNvPr id="0" name=""/>
                      <p:cNvPicPr>
                        <a:picLocks noChangeAspect="1" noChangeArrowheads="1"/>
                      </p:cNvPicPr>
                      <p:nvPr/>
                    </p:nvPicPr>
                    <p:blipFill>
                      <a:blip r:embed="rId6"/>
                      <a:srcRect/>
                      <a:stretch>
                        <a:fillRect/>
                      </a:stretch>
                    </p:blipFill>
                    <p:spPr bwMode="auto">
                      <a:xfrm>
                        <a:off x="5107605" y="5737800"/>
                        <a:ext cx="2111375" cy="984250"/>
                      </a:xfrm>
                      <a:prstGeom prst="rect">
                        <a:avLst/>
                      </a:prstGeom>
                      <a:noFill/>
                      <a:extLst/>
                    </p:spPr>
                  </p:pic>
                </p:oleObj>
              </mc:Fallback>
            </mc:AlternateContent>
          </a:graphicData>
        </a:graphic>
      </p:graphicFrame>
    </p:spTree>
    <p:extLst>
      <p:ext uri="{BB962C8B-B14F-4D97-AF65-F5344CB8AC3E}">
        <p14:creationId xmlns:p14="http://schemas.microsoft.com/office/powerpoint/2010/main" val="22280131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4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4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4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3"/>
          <p:cNvSpPr>
            <a:spLocks noGrp="1" noChangeArrowheads="1"/>
          </p:cNvSpPr>
          <p:nvPr>
            <p:ph idx="1"/>
          </p:nvPr>
        </p:nvSpPr>
        <p:spPr/>
        <p:txBody>
          <a:bodyPr/>
          <a:lstStyle/>
          <a:p>
            <a:pPr eaLnBrk="1" hangingPunct="1">
              <a:lnSpc>
                <a:spcPct val="90000"/>
              </a:lnSpc>
            </a:pPr>
            <a:r>
              <a:rPr lang="fr-CH" dirty="0" smtClean="0"/>
              <a:t>The gradient requirement scales as </a:t>
            </a:r>
          </a:p>
          <a:p>
            <a:pPr lvl="1" eaLnBrk="1" hangingPunct="1">
              <a:lnSpc>
                <a:spcPct val="90000"/>
              </a:lnSpc>
            </a:pPr>
            <a:r>
              <a:rPr lang="fr-CH" dirty="0" smtClean="0">
                <a:solidFill>
                  <a:srgbClr val="CC3300"/>
                </a:solidFill>
                <a:sym typeface="Symbol" pitchFamily="18" charset="2"/>
              </a:rPr>
              <a:t>Proportional to the beam energy</a:t>
            </a:r>
            <a:endParaRPr lang="fr-CH" dirty="0" smtClean="0">
              <a:sym typeface="Symbol" pitchFamily="18" charset="2"/>
            </a:endParaRPr>
          </a:p>
          <a:p>
            <a:pPr lvl="1" eaLnBrk="1" hangingPunct="1">
              <a:lnSpc>
                <a:spcPct val="90000"/>
              </a:lnSpc>
            </a:pPr>
            <a:r>
              <a:rPr lang="fr-CH" dirty="0" smtClean="0">
                <a:solidFill>
                  <a:srgbClr val="CC3300"/>
                </a:solidFill>
                <a:sym typeface="Symbol" pitchFamily="18" charset="2"/>
              </a:rPr>
              <a:t>Inverse proportional to the longitudinal size </a:t>
            </a:r>
            <a:r>
              <a:rPr lang="fr-CH" dirty="0" smtClean="0">
                <a:sym typeface="Symbol" pitchFamily="18" charset="2"/>
              </a:rPr>
              <a:t>of the experiment </a:t>
            </a:r>
          </a:p>
          <a:p>
            <a:pPr lvl="1" eaLnBrk="1" hangingPunct="1">
              <a:lnSpc>
                <a:spcPct val="90000"/>
              </a:lnSpc>
            </a:pPr>
            <a:endParaRPr lang="fr-CH" dirty="0">
              <a:sym typeface="Symbol" pitchFamily="18" charset="2"/>
            </a:endParaRPr>
          </a:p>
          <a:p>
            <a:pPr lvl="1" eaLnBrk="1" hangingPunct="1">
              <a:lnSpc>
                <a:spcPct val="90000"/>
              </a:lnSpc>
            </a:pPr>
            <a:endParaRPr lang="fr-CH" dirty="0" smtClean="0">
              <a:sym typeface="Symbol" pitchFamily="18" charset="2"/>
            </a:endParaRPr>
          </a:p>
          <a:p>
            <a:pPr lvl="1" eaLnBrk="1" hangingPunct="1">
              <a:lnSpc>
                <a:spcPct val="90000"/>
              </a:lnSpc>
            </a:pPr>
            <a:endParaRPr lang="fr-CH" dirty="0">
              <a:sym typeface="Symbol" pitchFamily="18" charset="2"/>
            </a:endParaRPr>
          </a:p>
          <a:p>
            <a:pPr lvl="1" eaLnBrk="1" hangingPunct="1">
              <a:lnSpc>
                <a:spcPct val="90000"/>
              </a:lnSpc>
            </a:pPr>
            <a:endParaRPr lang="fr-CH" dirty="0" smtClean="0">
              <a:sym typeface="Symbol" pitchFamily="18" charset="2"/>
            </a:endParaRPr>
          </a:p>
          <a:p>
            <a:pPr lvl="1" eaLnBrk="1" hangingPunct="1">
              <a:lnSpc>
                <a:spcPct val="90000"/>
              </a:lnSpc>
            </a:pPr>
            <a:endParaRPr lang="fr-CH" dirty="0">
              <a:sym typeface="Symbol" pitchFamily="18" charset="2"/>
            </a:endParaRPr>
          </a:p>
          <a:p>
            <a:pPr lvl="1" eaLnBrk="1" hangingPunct="1">
              <a:lnSpc>
                <a:spcPct val="90000"/>
              </a:lnSpc>
            </a:pPr>
            <a:endParaRPr lang="fr-CH" dirty="0" smtClean="0">
              <a:sym typeface="Symbol" pitchFamily="18" charset="2"/>
            </a:endParaRPr>
          </a:p>
          <a:p>
            <a:pPr lvl="1" eaLnBrk="1" hangingPunct="1">
              <a:lnSpc>
                <a:spcPct val="90000"/>
              </a:lnSpc>
            </a:pPr>
            <a:endParaRPr lang="fr-CH" dirty="0">
              <a:sym typeface="Symbol" pitchFamily="18" charset="2"/>
            </a:endParaRPr>
          </a:p>
          <a:p>
            <a:pPr lvl="1" eaLnBrk="1" hangingPunct="1">
              <a:lnSpc>
                <a:spcPct val="90000"/>
              </a:lnSpc>
            </a:pPr>
            <a:endParaRPr lang="fr-CH" dirty="0" smtClean="0">
              <a:sym typeface="Symbol" pitchFamily="18" charset="2"/>
            </a:endParaRPr>
          </a:p>
          <a:p>
            <a:pPr lvl="1" eaLnBrk="1" hangingPunct="1">
              <a:lnSpc>
                <a:spcPct val="90000"/>
              </a:lnSpc>
            </a:pPr>
            <a:endParaRPr lang="fr-CH" dirty="0">
              <a:sym typeface="Symbol" pitchFamily="18" charset="2"/>
            </a:endParaRPr>
          </a:p>
          <a:p>
            <a:pPr lvl="1" eaLnBrk="1" hangingPunct="1">
              <a:lnSpc>
                <a:spcPct val="90000"/>
              </a:lnSpc>
            </a:pPr>
            <a:r>
              <a:rPr lang="fr-CH" dirty="0" smtClean="0">
                <a:sym typeface="Symbol" pitchFamily="18" charset="2"/>
              </a:rPr>
              <a:t>At first order is as an optical system with focusing length equal to the distance of the quadrupoles to the interaction point</a:t>
            </a:r>
          </a:p>
          <a:p>
            <a:pPr lvl="1" eaLnBrk="1" hangingPunct="1">
              <a:lnSpc>
                <a:spcPct val="90000"/>
              </a:lnSpc>
            </a:pPr>
            <a:r>
              <a:rPr lang="fr-CH" dirty="0" smtClean="0">
                <a:sym typeface="Symbol" pitchFamily="18" charset="2"/>
              </a:rPr>
              <a:t>Note that in the gradient requirement there is no dependency on </a:t>
            </a:r>
            <a:r>
              <a:rPr lang="fr-CH" dirty="0" smtClean="0">
                <a:latin typeface="Symbol" charset="2"/>
                <a:cs typeface="Symbol" charset="2"/>
                <a:sym typeface="Symbol" pitchFamily="18" charset="2"/>
              </a:rPr>
              <a:t>b</a:t>
            </a:r>
            <a:r>
              <a:rPr lang="fr-CH" dirty="0" smtClean="0">
                <a:sym typeface="Symbol" pitchFamily="18" charset="2"/>
              </a:rPr>
              <a:t>*</a:t>
            </a:r>
            <a:endParaRPr lang="en-US" dirty="0">
              <a:sym typeface="Symbol" pitchFamily="18" charset="2"/>
            </a:endParaRPr>
          </a:p>
        </p:txBody>
      </p:sp>
      <p:sp>
        <p:nvSpPr>
          <p:cNvPr id="14344" name="Rectangle 2"/>
          <p:cNvSpPr>
            <a:spLocks noGrp="1" noChangeArrowheads="1"/>
          </p:cNvSpPr>
          <p:nvPr>
            <p:ph type="title"/>
          </p:nvPr>
        </p:nvSpPr>
        <p:spPr/>
        <p:txBody>
          <a:bodyPr/>
          <a:lstStyle/>
          <a:p>
            <a:pPr eaLnBrk="1" hangingPunct="1"/>
            <a:r>
              <a:rPr lang="en-US" dirty="0" smtClean="0"/>
              <a:t>GRADIENT REQUIREMENT IN INTERACTION REGION</a:t>
            </a:r>
          </a:p>
        </p:txBody>
      </p:sp>
      <p:sp>
        <p:nvSpPr>
          <p:cNvPr id="1434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47"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4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0"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1"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2" name="Rectangle 2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4353" name="Rectangle 35"/>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29</a:t>
            </a:fld>
            <a:endParaRPr lang="en-US" dirty="0"/>
          </a:p>
        </p:txBody>
      </p:sp>
      <p:graphicFrame>
        <p:nvGraphicFramePr>
          <p:cNvPr id="17" name="Object 5"/>
          <p:cNvGraphicFramePr>
            <a:graphicFrameLocks noChangeAspect="1"/>
          </p:cNvGraphicFramePr>
          <p:nvPr>
            <p:extLst>
              <p:ext uri="{D42A27DB-BD31-4B8C-83A1-F6EECF244321}">
                <p14:modId xmlns:p14="http://schemas.microsoft.com/office/powerpoint/2010/main" val="943301604"/>
              </p:ext>
            </p:extLst>
          </p:nvPr>
        </p:nvGraphicFramePr>
        <p:xfrm>
          <a:off x="6525955" y="2811542"/>
          <a:ext cx="2074253" cy="1091826"/>
        </p:xfrm>
        <a:graphic>
          <a:graphicData uri="http://schemas.openxmlformats.org/presentationml/2006/ole">
            <mc:AlternateContent xmlns:mc="http://schemas.openxmlformats.org/markup-compatibility/2006">
              <mc:Choice xmlns:v="urn:schemas-microsoft-com:vml" Requires="v">
                <p:oleObj spid="_x0000_s86035" name="Equation" r:id="rId3" imgW="787400" imgH="419100" progId="Equation.3">
                  <p:embed/>
                </p:oleObj>
              </mc:Choice>
              <mc:Fallback>
                <p:oleObj name="Equation" r:id="rId3" imgW="787400" imgH="419100" progId="Equation.3">
                  <p:embed/>
                  <p:pic>
                    <p:nvPicPr>
                      <p:cNvPr id="0" name=""/>
                      <p:cNvPicPr>
                        <a:picLocks noChangeAspect="1" noChangeArrowheads="1"/>
                      </p:cNvPicPr>
                      <p:nvPr/>
                    </p:nvPicPr>
                    <p:blipFill>
                      <a:blip r:embed="rId4"/>
                      <a:srcRect/>
                      <a:stretch>
                        <a:fillRect/>
                      </a:stretch>
                    </p:blipFill>
                    <p:spPr bwMode="auto">
                      <a:xfrm>
                        <a:off x="6525955" y="2811542"/>
                        <a:ext cx="2074253" cy="1091826"/>
                      </a:xfrm>
                      <a:prstGeom prst="rect">
                        <a:avLst/>
                      </a:prstGeom>
                      <a:noFill/>
                      <a:extLst/>
                    </p:spPr>
                  </p:pic>
                </p:oleObj>
              </mc:Fallback>
            </mc:AlternateContent>
          </a:graphicData>
        </a:graphic>
      </p:graphicFrame>
      <p:pic>
        <p:nvPicPr>
          <p:cNvPr id="14" name="Picture 13"/>
          <p:cNvPicPr/>
          <p:nvPr/>
        </p:nvPicPr>
        <p:blipFill>
          <a:blip r:embed="rId5">
            <a:extLst>
              <a:ext uri="{28A0092B-C50C-407E-A947-70E740481C1C}">
                <a14:useLocalDpi xmlns:a14="http://schemas.microsoft.com/office/drawing/2010/main" val="0"/>
              </a:ext>
            </a:extLst>
          </a:blip>
          <a:srcRect/>
          <a:stretch>
            <a:fillRect/>
          </a:stretch>
        </p:blipFill>
        <p:spPr bwMode="auto">
          <a:xfrm>
            <a:off x="975773" y="2548640"/>
            <a:ext cx="4228350" cy="2438996"/>
          </a:xfrm>
          <a:prstGeom prst="rect">
            <a:avLst/>
          </a:prstGeom>
          <a:noFill/>
          <a:ln>
            <a:noFill/>
          </a:ln>
        </p:spPr>
      </p:pic>
    </p:spTree>
    <p:extLst>
      <p:ext uri="{BB962C8B-B14F-4D97-AF65-F5344CB8AC3E}">
        <p14:creationId xmlns:p14="http://schemas.microsoft.com/office/powerpoint/2010/main" val="1498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idx="1"/>
          </p:nvPr>
        </p:nvSpPr>
        <p:spPr/>
        <p:txBody>
          <a:bodyPr/>
          <a:lstStyle/>
          <a:p>
            <a:pPr eaLnBrk="1" hangingPunct="1"/>
            <a:r>
              <a:rPr lang="en-US" sz="2000" dirty="0" smtClean="0">
                <a:sym typeface="Symbol" pitchFamily="18" charset="2"/>
              </a:rPr>
              <a:t>An </a:t>
            </a:r>
            <a:r>
              <a:rPr lang="en-US" sz="2000" dirty="0" smtClean="0">
                <a:solidFill>
                  <a:srgbClr val="CC0000"/>
                </a:solidFill>
                <a:sym typeface="Symbol" pitchFamily="18" charset="2"/>
              </a:rPr>
              <a:t>example</a:t>
            </a:r>
            <a:r>
              <a:rPr lang="en-US" sz="2000" dirty="0" smtClean="0">
                <a:sym typeface="Symbol" pitchFamily="18" charset="2"/>
              </a:rPr>
              <a:t> of the variety of the issues to be taken into account</a:t>
            </a:r>
          </a:p>
          <a:p>
            <a:pPr lvl="1" eaLnBrk="1" hangingPunct="1"/>
            <a:r>
              <a:rPr lang="en-US" sz="1800" dirty="0" smtClean="0">
                <a:sym typeface="Symbol" pitchFamily="18" charset="2"/>
              </a:rPr>
              <a:t>The field of the LHC dipoles (8.3 T) is related to the critical field of Niobium-Titanium (</a:t>
            </a:r>
            <a:r>
              <a:rPr lang="en-US" sz="1800" dirty="0" err="1" smtClean="0">
                <a:sym typeface="Symbol" pitchFamily="18" charset="2"/>
              </a:rPr>
              <a:t>Nb</a:t>
            </a:r>
            <a:r>
              <a:rPr lang="en-US" sz="1800" dirty="0" smtClean="0">
                <a:sym typeface="Symbol" pitchFamily="18" charset="2"/>
              </a:rPr>
              <a:t>-Ti), which is determined by the </a:t>
            </a:r>
            <a:r>
              <a:rPr lang="en-US" sz="1800" dirty="0" smtClean="0">
                <a:solidFill>
                  <a:srgbClr val="CC0000"/>
                </a:solidFill>
                <a:sym typeface="Symbol" pitchFamily="18" charset="2"/>
              </a:rPr>
              <a:t>microscopic quantum properties</a:t>
            </a:r>
            <a:r>
              <a:rPr lang="en-US" sz="1800" dirty="0" smtClean="0">
                <a:sym typeface="Symbol" pitchFamily="18" charset="2"/>
              </a:rPr>
              <a:t> of the material </a:t>
            </a:r>
          </a:p>
          <a:p>
            <a:pPr lvl="1" eaLnBrk="1" hangingPunct="1"/>
            <a:endParaRPr lang="en-US" sz="1800" dirty="0" smtClean="0">
              <a:sym typeface="Symbol" pitchFamily="18" charset="2"/>
            </a:endParaRPr>
          </a:p>
          <a:p>
            <a:pPr lvl="1" eaLnBrk="1" hangingPunct="1"/>
            <a:endParaRPr lang="en-US" sz="1800" dirty="0" smtClean="0">
              <a:sym typeface="Symbol" pitchFamily="18" charset="2"/>
            </a:endParaRPr>
          </a:p>
          <a:p>
            <a:pPr lvl="1" eaLnBrk="1" hangingPunct="1"/>
            <a:endParaRPr lang="en-US" sz="1800" dirty="0" smtClean="0">
              <a:sym typeface="Symbol" pitchFamily="18" charset="2"/>
            </a:endParaRPr>
          </a:p>
          <a:p>
            <a:pPr lvl="1" eaLnBrk="1" hangingPunct="1"/>
            <a:endParaRPr lang="en-US" sz="1800" dirty="0" smtClean="0">
              <a:sym typeface="Symbol" pitchFamily="18" charset="2"/>
            </a:endParaRPr>
          </a:p>
          <a:p>
            <a:pPr lvl="1" eaLnBrk="1" hangingPunct="1"/>
            <a:endParaRPr lang="en-US" sz="1800" dirty="0" smtClean="0">
              <a:sym typeface="Symbol" pitchFamily="18" charset="2"/>
            </a:endParaRPr>
          </a:p>
          <a:p>
            <a:pPr lvl="1" eaLnBrk="1" hangingPunct="1"/>
            <a:endParaRPr lang="en-US" sz="1800" dirty="0" smtClean="0">
              <a:sym typeface="Symbol" pitchFamily="18" charset="2"/>
            </a:endParaRPr>
          </a:p>
          <a:p>
            <a:pPr lvl="1" eaLnBrk="1" hangingPunct="1"/>
            <a:endParaRPr lang="en-US" sz="1800" dirty="0" smtClean="0">
              <a:sym typeface="Symbol" pitchFamily="18" charset="2"/>
            </a:endParaRPr>
          </a:p>
          <a:p>
            <a:pPr lvl="1" eaLnBrk="1" hangingPunct="1"/>
            <a:endParaRPr lang="en-US" sz="1800" dirty="0" smtClean="0">
              <a:sym typeface="Symbol" pitchFamily="18" charset="2"/>
            </a:endParaRPr>
          </a:p>
          <a:p>
            <a:pPr lvl="1" eaLnBrk="1" hangingPunct="1"/>
            <a:r>
              <a:rPr lang="en-US" sz="1800" dirty="0" smtClean="0">
                <a:sym typeface="Symbol" pitchFamily="18" charset="2"/>
              </a:rPr>
              <a:t>The length of the LHC dipoles (15 m) has been determined by </a:t>
            </a:r>
            <a:r>
              <a:rPr lang="en-US" sz="1800" dirty="0" smtClean="0">
                <a:solidFill>
                  <a:srgbClr val="CC0000"/>
                </a:solidFill>
                <a:sym typeface="Symbol" pitchFamily="18" charset="2"/>
              </a:rPr>
              <a:t>the maximal dimensions of (regular) trucks</a:t>
            </a:r>
            <a:r>
              <a:rPr lang="en-US" sz="1800" dirty="0" smtClean="0">
                <a:sym typeface="Symbol" pitchFamily="18" charset="2"/>
              </a:rPr>
              <a:t> allowed on European roads</a:t>
            </a:r>
          </a:p>
          <a:p>
            <a:pPr eaLnBrk="1" hangingPunct="1"/>
            <a:r>
              <a:rPr lang="en-US" sz="2000" dirty="0" smtClean="0">
                <a:sym typeface="Symbol" pitchFamily="18" charset="2"/>
              </a:rPr>
              <a:t>This makes the subject </a:t>
            </a:r>
            <a:r>
              <a:rPr lang="en-US" sz="2000" dirty="0" smtClean="0">
                <a:solidFill>
                  <a:srgbClr val="CC0000"/>
                </a:solidFill>
                <a:sym typeface="Symbol" pitchFamily="18" charset="2"/>
              </a:rPr>
              <a:t>complex, challenging and complete</a:t>
            </a:r>
            <a:r>
              <a:rPr lang="en-US" sz="2000" dirty="0" smtClean="0">
                <a:sym typeface="Symbol" pitchFamily="18" charset="2"/>
              </a:rPr>
              <a:t> for any physicist or engineer who has the chance of </a:t>
            </a:r>
            <a:r>
              <a:rPr lang="en-US" sz="2000" dirty="0">
                <a:sym typeface="Symbol" pitchFamily="18" charset="2"/>
              </a:rPr>
              <a:t>w</a:t>
            </a:r>
            <a:r>
              <a:rPr lang="en-US" sz="2000" dirty="0" smtClean="0">
                <a:sym typeface="Symbol" pitchFamily="18" charset="2"/>
              </a:rPr>
              <a:t>orking in this field</a:t>
            </a:r>
          </a:p>
        </p:txBody>
      </p:sp>
      <p:sp>
        <p:nvSpPr>
          <p:cNvPr id="29699" name="Rectangle 2"/>
          <p:cNvSpPr>
            <a:spLocks noGrp="1" noChangeArrowheads="1"/>
          </p:cNvSpPr>
          <p:nvPr>
            <p:ph type="title"/>
          </p:nvPr>
        </p:nvSpPr>
        <p:spPr/>
        <p:txBody>
          <a:bodyPr/>
          <a:lstStyle/>
          <a:p>
            <a:pPr eaLnBrk="1" hangingPunct="1"/>
            <a:r>
              <a:rPr lang="en-US" smtClean="0"/>
              <a:t>FOREWORD</a:t>
            </a:r>
          </a:p>
        </p:txBody>
      </p:sp>
      <p:pic>
        <p:nvPicPr>
          <p:cNvPr id="27653" name="Picture 4" descr="dipol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588" y="2705100"/>
            <a:ext cx="2351087"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descr="essmann6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338" y="2644775"/>
            <a:ext cx="1838325"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6"/>
          <p:cNvSpPr txBox="1">
            <a:spLocks noChangeArrowheads="1"/>
          </p:cNvSpPr>
          <p:nvPr/>
        </p:nvSpPr>
        <p:spPr bwMode="auto">
          <a:xfrm>
            <a:off x="5178425" y="4665663"/>
            <a:ext cx="292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pitchFamily="18" charset="0"/>
                <a:ea typeface="ＭＳ Ｐゴシック" pitchFamily="34" charset="-128"/>
              </a:defRPr>
            </a:lvl1pPr>
            <a:lvl2pPr marL="742950" indent="-285750">
              <a:defRPr sz="2400">
                <a:solidFill>
                  <a:schemeClr val="tx1"/>
                </a:solidFill>
                <a:latin typeface="Book Antiqua" pitchFamily="18" charset="0"/>
                <a:ea typeface="ＭＳ Ｐゴシック" pitchFamily="34" charset="-128"/>
              </a:defRPr>
            </a:lvl2pPr>
            <a:lvl3pPr marL="1143000" indent="-228600">
              <a:defRPr sz="2400">
                <a:solidFill>
                  <a:schemeClr val="tx1"/>
                </a:solidFill>
                <a:latin typeface="Book Antiqua" pitchFamily="18" charset="0"/>
                <a:ea typeface="ＭＳ Ｐゴシック" pitchFamily="34" charset="-128"/>
              </a:defRPr>
            </a:lvl3pPr>
            <a:lvl4pPr marL="1600200" indent="-228600">
              <a:defRPr sz="2400">
                <a:solidFill>
                  <a:schemeClr val="tx1"/>
                </a:solidFill>
                <a:latin typeface="Book Antiqua" pitchFamily="18" charset="0"/>
                <a:ea typeface="ＭＳ Ｐゴシック" pitchFamily="34" charset="-128"/>
              </a:defRPr>
            </a:lvl4pPr>
            <a:lvl5pPr marL="2057400" indent="-228600">
              <a:defRPr sz="2400">
                <a:solidFill>
                  <a:schemeClr val="tx1"/>
                </a:solidFill>
                <a:latin typeface="Book Antiqu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9pPr>
          </a:lstStyle>
          <a:p>
            <a:pPr algn="ctr">
              <a:spcBef>
                <a:spcPct val="50000"/>
              </a:spcBef>
            </a:pPr>
            <a:r>
              <a:rPr lang="en-US" sz="1000"/>
              <a:t>A 15m truck unloading a 27 tons LHC dipole</a:t>
            </a:r>
          </a:p>
        </p:txBody>
      </p:sp>
      <p:sp>
        <p:nvSpPr>
          <p:cNvPr id="27656" name="Text Box 7"/>
          <p:cNvSpPr txBox="1">
            <a:spLocks noChangeArrowheads="1"/>
          </p:cNvSpPr>
          <p:nvPr/>
        </p:nvSpPr>
        <p:spPr bwMode="auto">
          <a:xfrm>
            <a:off x="1154113" y="4552950"/>
            <a:ext cx="3230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pitchFamily="18" charset="0"/>
                <a:ea typeface="ＭＳ Ｐゴシック" pitchFamily="34" charset="-128"/>
              </a:defRPr>
            </a:lvl1pPr>
            <a:lvl2pPr marL="742950" indent="-285750">
              <a:defRPr sz="2400">
                <a:solidFill>
                  <a:schemeClr val="tx1"/>
                </a:solidFill>
                <a:latin typeface="Book Antiqua" pitchFamily="18" charset="0"/>
                <a:ea typeface="ＭＳ Ｐゴシック" pitchFamily="34" charset="-128"/>
              </a:defRPr>
            </a:lvl2pPr>
            <a:lvl3pPr marL="1143000" indent="-228600">
              <a:defRPr sz="2400">
                <a:solidFill>
                  <a:schemeClr val="tx1"/>
                </a:solidFill>
                <a:latin typeface="Book Antiqua" pitchFamily="18" charset="0"/>
                <a:ea typeface="ＭＳ Ｐゴシック" pitchFamily="34" charset="-128"/>
              </a:defRPr>
            </a:lvl3pPr>
            <a:lvl4pPr marL="1600200" indent="-228600">
              <a:defRPr sz="2400">
                <a:solidFill>
                  <a:schemeClr val="tx1"/>
                </a:solidFill>
                <a:latin typeface="Book Antiqua" pitchFamily="18" charset="0"/>
                <a:ea typeface="ＭＳ Ｐゴシック" pitchFamily="34" charset="-128"/>
              </a:defRPr>
            </a:lvl4pPr>
            <a:lvl5pPr marL="2057400" indent="-228600">
              <a:defRPr sz="2400">
                <a:solidFill>
                  <a:schemeClr val="tx1"/>
                </a:solidFill>
                <a:latin typeface="Book Antiqu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9pPr>
          </a:lstStyle>
          <a:p>
            <a:pPr algn="ctr">
              <a:spcBef>
                <a:spcPct val="50000"/>
              </a:spcBef>
            </a:pPr>
            <a:r>
              <a:rPr lang="en-US" sz="1000"/>
              <a:t>Quantized fluxoids penetrating a superconductor used in accelerator magnets</a:t>
            </a:r>
          </a:p>
        </p:txBody>
      </p:sp>
      <p:sp>
        <p:nvSpPr>
          <p:cNvPr id="9"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a:t>
            </a:r>
            <a:r>
              <a:rPr lang="en-US" dirty="0"/>
              <a:t>Unit 5 and 6  </a:t>
            </a:r>
            <a:r>
              <a:rPr lang="en-US" dirty="0" smtClean="0"/>
              <a:t>- </a:t>
            </a:r>
            <a:fld id="{37F824E6-4F65-4FD0-B2AC-7025D55EF6E6}" type="slidenum">
              <a:rPr lang="en-US" smtClean="0"/>
              <a:pPr>
                <a:defRPr/>
              </a:pPr>
              <a:t>3</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uiExpand="1" build="p"/>
      <p:bldP spid="27655" grpId="0"/>
      <p:bldP spid="2765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idx="1"/>
          </p:nvPr>
        </p:nvSpPr>
        <p:spPr/>
        <p:txBody>
          <a:bodyPr/>
          <a:lstStyle/>
          <a:p>
            <a:pPr eaLnBrk="1" hangingPunct="1"/>
            <a:r>
              <a:rPr lang="en-US" dirty="0" smtClean="0">
                <a:solidFill>
                  <a:schemeClr val="bg1">
                    <a:lumMod val="75000"/>
                  </a:schemeClr>
                </a:solidFill>
              </a:rPr>
              <a:t>Principles </a:t>
            </a:r>
            <a:r>
              <a:rPr lang="en-US" dirty="0">
                <a:solidFill>
                  <a:schemeClr val="bg1">
                    <a:lumMod val="75000"/>
                  </a:schemeClr>
                </a:solidFill>
              </a:rPr>
              <a:t>of </a:t>
            </a:r>
            <a:r>
              <a:rPr lang="en-US" dirty="0" smtClean="0">
                <a:solidFill>
                  <a:schemeClr val="bg1">
                    <a:lumMod val="75000"/>
                  </a:schemeClr>
                </a:solidFill>
              </a:rPr>
              <a:t>synchrotron</a:t>
            </a:r>
          </a:p>
          <a:p>
            <a:pPr eaLnBrk="1" hangingPunct="1"/>
            <a:endParaRPr lang="en-US" dirty="0" smtClean="0"/>
          </a:p>
          <a:p>
            <a:pPr eaLnBrk="1" hangingPunct="1"/>
            <a:r>
              <a:rPr lang="en-US" dirty="0" smtClean="0">
                <a:solidFill>
                  <a:srgbClr val="BFBFBF"/>
                </a:solidFill>
              </a:rPr>
              <a:t>How to keep particles on a circular orbit</a:t>
            </a:r>
          </a:p>
          <a:p>
            <a:pPr lvl="1" eaLnBrk="1" hangingPunct="1"/>
            <a:r>
              <a:rPr lang="en-US" dirty="0" smtClean="0">
                <a:solidFill>
                  <a:srgbClr val="BFBFBF"/>
                </a:solidFill>
              </a:rPr>
              <a:t>Relation between energy, dipolar field, machine length</a:t>
            </a:r>
          </a:p>
          <a:p>
            <a:pPr eaLnBrk="1" hangingPunct="1"/>
            <a:endParaRPr lang="en-US" dirty="0" smtClean="0">
              <a:solidFill>
                <a:srgbClr val="BFBFBF"/>
              </a:solidFill>
            </a:endParaRPr>
          </a:p>
          <a:p>
            <a:pPr eaLnBrk="1" hangingPunct="1"/>
            <a:r>
              <a:rPr lang="en-US" dirty="0" smtClean="0">
                <a:solidFill>
                  <a:srgbClr val="BFBFBF"/>
                </a:solidFill>
              </a:rPr>
              <a:t>The beam size and principles of focusing</a:t>
            </a:r>
          </a:p>
          <a:p>
            <a:pPr lvl="1" eaLnBrk="1" hangingPunct="1"/>
            <a:r>
              <a:rPr lang="en-US" dirty="0" smtClean="0">
                <a:solidFill>
                  <a:srgbClr val="BFBFBF"/>
                </a:solidFill>
              </a:rPr>
              <a:t>Aperture requirements for arc dipoles and arc </a:t>
            </a:r>
            <a:r>
              <a:rPr lang="en-US" dirty="0" err="1" smtClean="0">
                <a:solidFill>
                  <a:srgbClr val="BFBFBF"/>
                </a:solidFill>
              </a:rPr>
              <a:t>quadrupoles</a:t>
            </a:r>
            <a:endParaRPr lang="en-US" dirty="0" smtClean="0">
              <a:solidFill>
                <a:srgbClr val="BFBFBF"/>
              </a:solidFill>
            </a:endParaRPr>
          </a:p>
          <a:p>
            <a:pPr lvl="1" eaLnBrk="1" hangingPunct="1"/>
            <a:r>
              <a:rPr lang="en-US" dirty="0" smtClean="0">
                <a:solidFill>
                  <a:srgbClr val="BFBFBF"/>
                </a:solidFill>
              </a:rPr>
              <a:t>Gradient requirements for arc </a:t>
            </a:r>
            <a:r>
              <a:rPr lang="en-US" dirty="0" err="1" smtClean="0">
                <a:solidFill>
                  <a:srgbClr val="BFBFBF"/>
                </a:solidFill>
              </a:rPr>
              <a:t>quadrupoles</a:t>
            </a:r>
            <a:endParaRPr lang="en-US" dirty="0" smtClean="0">
              <a:solidFill>
                <a:srgbClr val="BFBFBF"/>
              </a:solidFill>
            </a:endParaRPr>
          </a:p>
          <a:p>
            <a:pPr eaLnBrk="1" hangingPunct="1"/>
            <a:endParaRPr lang="en-US" dirty="0" smtClean="0"/>
          </a:p>
          <a:p>
            <a:pPr eaLnBrk="1" hangingPunct="1"/>
            <a:r>
              <a:rPr lang="en-US" dirty="0" smtClean="0"/>
              <a:t>Some examples</a:t>
            </a:r>
          </a:p>
          <a:p>
            <a:pPr eaLnBrk="1" hangingPunct="1"/>
            <a:endParaRPr lang="en-US" dirty="0"/>
          </a:p>
          <a:p>
            <a:pPr eaLnBrk="1" hangingPunct="1"/>
            <a:r>
              <a:rPr lang="en-US" dirty="0" smtClean="0"/>
              <a:t>Conclusions</a:t>
            </a:r>
          </a:p>
        </p:txBody>
      </p:sp>
      <p:sp>
        <p:nvSpPr>
          <p:cNvPr id="32771" name="Rectangle 2"/>
          <p:cNvSpPr>
            <a:spLocks noGrp="1" noChangeArrowheads="1"/>
          </p:cNvSpPr>
          <p:nvPr>
            <p:ph type="title"/>
          </p:nvPr>
        </p:nvSpPr>
        <p:spPr/>
        <p:txBody>
          <a:bodyPr/>
          <a:lstStyle/>
          <a:p>
            <a:pPr eaLnBrk="1" hangingPunct="1"/>
            <a:r>
              <a:rPr lang="en-US" smtClean="0"/>
              <a:t>CONTENTS</a:t>
            </a:r>
          </a:p>
        </p:txBody>
      </p:sp>
      <p:sp>
        <p:nvSpPr>
          <p:cNvPr id="6" name="Slide Number Placeholder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30</a:t>
            </a:fld>
            <a:endParaRPr lang="en-US" dirty="0"/>
          </a:p>
        </p:txBody>
      </p:sp>
    </p:spTree>
    <p:extLst>
      <p:ext uri="{BB962C8B-B14F-4D97-AF65-F5344CB8AC3E}">
        <p14:creationId xmlns:p14="http://schemas.microsoft.com/office/powerpoint/2010/main" val="12084534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idx="1"/>
          </p:nvPr>
        </p:nvSpPr>
        <p:spPr/>
        <p:txBody>
          <a:bodyPr/>
          <a:lstStyle/>
          <a:p>
            <a:pPr eaLnBrk="1" hangingPunct="1"/>
            <a:r>
              <a:rPr lang="en-US" dirty="0" smtClean="0"/>
              <a:t>The Large Hadron Collider, E=7000 </a:t>
            </a:r>
            <a:r>
              <a:rPr lang="en-US" dirty="0" err="1" smtClean="0"/>
              <a:t>GeV</a:t>
            </a:r>
            <a:endParaRPr lang="en-US" dirty="0" smtClean="0"/>
          </a:p>
          <a:p>
            <a:pPr lvl="1" eaLnBrk="1" hangingPunct="1"/>
            <a:r>
              <a:rPr lang="en-US" dirty="0" err="1" smtClean="0">
                <a:solidFill>
                  <a:srgbClr val="000000"/>
                </a:solidFill>
              </a:rPr>
              <a:t>Nb</a:t>
            </a:r>
            <a:r>
              <a:rPr lang="en-US" dirty="0" smtClean="0">
                <a:solidFill>
                  <a:srgbClr val="000000"/>
                </a:solidFill>
              </a:rPr>
              <a:t>-Ti magnets, dipole field </a:t>
            </a:r>
            <a:r>
              <a:rPr lang="en-US" i="1" dirty="0" smtClean="0">
                <a:solidFill>
                  <a:srgbClr val="000000"/>
                </a:solidFill>
              </a:rPr>
              <a:t>B</a:t>
            </a:r>
            <a:r>
              <a:rPr lang="en-US" dirty="0" smtClean="0">
                <a:solidFill>
                  <a:srgbClr val="000000"/>
                </a:solidFill>
              </a:rPr>
              <a:t>=8.3 T, 14.3 m long, 1232 dipole</a:t>
            </a:r>
          </a:p>
          <a:p>
            <a:pPr marL="914400" lvl="2" indent="0" eaLnBrk="1" hangingPunct="1">
              <a:buNone/>
            </a:pPr>
            <a:r>
              <a:rPr lang="en-US" dirty="0" smtClean="0">
                <a:solidFill>
                  <a:srgbClr val="000000"/>
                </a:solidFill>
                <a:latin typeface="Wingdings"/>
                <a:ea typeface="Wingdings"/>
                <a:cs typeface="Wingdings"/>
                <a:sym typeface="Wingdings"/>
              </a:rPr>
              <a:t></a:t>
            </a:r>
            <a:r>
              <a:rPr lang="en-US" dirty="0" smtClean="0">
                <a:solidFill>
                  <a:srgbClr val="000000"/>
                </a:solidFill>
              </a:rPr>
              <a:t>Total (magnetic) length of dipoles</a:t>
            </a:r>
            <a:r>
              <a:rPr lang="en-US" i="1" dirty="0" smtClean="0">
                <a:solidFill>
                  <a:srgbClr val="000000"/>
                </a:solidFill>
              </a:rPr>
              <a:t> </a:t>
            </a:r>
            <a:r>
              <a:rPr lang="en-US" dirty="0" smtClean="0">
                <a:solidFill>
                  <a:srgbClr val="000000"/>
                </a:solidFill>
              </a:rPr>
              <a:t>1232×14.3=17.6 km</a:t>
            </a:r>
          </a:p>
          <a:p>
            <a:pPr lvl="1" eaLnBrk="1" hangingPunct="1"/>
            <a:r>
              <a:rPr lang="en-US" dirty="0" smtClean="0">
                <a:solidFill>
                  <a:srgbClr val="000000"/>
                </a:solidFill>
              </a:rPr>
              <a:t>Cell </a:t>
            </a:r>
            <a:r>
              <a:rPr lang="en-US" dirty="0" err="1" smtClean="0">
                <a:solidFill>
                  <a:srgbClr val="000000"/>
                </a:solidFill>
              </a:rPr>
              <a:t>semilength</a:t>
            </a:r>
            <a:r>
              <a:rPr lang="en-US" dirty="0" smtClean="0">
                <a:solidFill>
                  <a:srgbClr val="000000"/>
                </a:solidFill>
              </a:rPr>
              <a:t> </a:t>
            </a:r>
            <a:r>
              <a:rPr lang="en-US" i="1" dirty="0" smtClean="0">
                <a:solidFill>
                  <a:srgbClr val="000000"/>
                </a:solidFill>
              </a:rPr>
              <a:t>L</a:t>
            </a:r>
            <a:r>
              <a:rPr lang="en-US" dirty="0" smtClean="0">
                <a:solidFill>
                  <a:srgbClr val="000000"/>
                </a:solidFill>
              </a:rPr>
              <a:t>=53.5 m, three dipoles per </a:t>
            </a:r>
            <a:r>
              <a:rPr lang="en-US" dirty="0" err="1" smtClean="0">
                <a:solidFill>
                  <a:srgbClr val="000000"/>
                </a:solidFill>
              </a:rPr>
              <a:t>semicell</a:t>
            </a:r>
            <a:endParaRPr lang="en-US" dirty="0" smtClean="0">
              <a:solidFill>
                <a:srgbClr val="000000"/>
              </a:solidFill>
            </a:endParaRPr>
          </a:p>
          <a:p>
            <a:pPr marL="914400" lvl="2" indent="0" eaLnBrk="1" hangingPunct="1">
              <a:buNone/>
            </a:pPr>
            <a:r>
              <a:rPr lang="en-US" dirty="0">
                <a:solidFill>
                  <a:srgbClr val="000000"/>
                </a:solidFill>
                <a:latin typeface="Wingdings"/>
                <a:ea typeface="Wingdings"/>
                <a:cs typeface="Wingdings"/>
                <a:sym typeface="Wingdings"/>
              </a:rPr>
              <a:t></a:t>
            </a:r>
            <a:r>
              <a:rPr lang="en-US" dirty="0" smtClean="0">
                <a:solidFill>
                  <a:srgbClr val="000000"/>
                </a:solidFill>
                <a:sym typeface="Symbol" pitchFamily="18" charset="2"/>
              </a:rPr>
              <a:t>Beta function in the focusing quad </a:t>
            </a:r>
            <a:r>
              <a:rPr lang="en-US" i="1" dirty="0" smtClean="0">
                <a:solidFill>
                  <a:srgbClr val="000000"/>
                </a:solidFill>
                <a:sym typeface="Symbol" pitchFamily="18" charset="2"/>
              </a:rPr>
              <a:t></a:t>
            </a:r>
            <a:r>
              <a:rPr lang="en-US" i="1" baseline="-25000" dirty="0" smtClean="0">
                <a:solidFill>
                  <a:srgbClr val="000000"/>
                </a:solidFill>
                <a:sym typeface="Symbol" pitchFamily="18" charset="2"/>
              </a:rPr>
              <a:t>f</a:t>
            </a:r>
            <a:r>
              <a:rPr lang="en-US" baseline="-25000" dirty="0" smtClean="0">
                <a:solidFill>
                  <a:srgbClr val="000000"/>
                </a:solidFill>
                <a:sym typeface="Symbol" pitchFamily="18" charset="2"/>
              </a:rPr>
              <a:t> </a:t>
            </a:r>
            <a:r>
              <a:rPr lang="en-US" dirty="0" smtClean="0">
                <a:solidFill>
                  <a:srgbClr val="000000"/>
                </a:solidFill>
                <a:sym typeface="Symbol" pitchFamily="18" charset="2"/>
              </a:rPr>
              <a:t>=180 m</a:t>
            </a:r>
          </a:p>
          <a:p>
            <a:pPr marL="914400" lvl="2" indent="0" eaLnBrk="1" hangingPunct="1">
              <a:buNone/>
            </a:pPr>
            <a:r>
              <a:rPr lang="en-US" dirty="0">
                <a:solidFill>
                  <a:srgbClr val="000000"/>
                </a:solidFill>
                <a:latin typeface="Wingdings"/>
                <a:ea typeface="Wingdings"/>
                <a:cs typeface="Wingdings"/>
                <a:sym typeface="Wingdings"/>
              </a:rPr>
              <a:t></a:t>
            </a:r>
            <a:r>
              <a:rPr lang="en-US" dirty="0" smtClean="0">
                <a:solidFill>
                  <a:srgbClr val="000000"/>
                </a:solidFill>
                <a:sym typeface="Symbol" pitchFamily="18" charset="2"/>
              </a:rPr>
              <a:t>Filling factor </a:t>
            </a:r>
            <a:r>
              <a:rPr lang="en-US" dirty="0" smtClean="0">
                <a:solidFill>
                  <a:srgbClr val="000000"/>
                </a:solidFill>
              </a:rPr>
              <a:t>14.3×3/</a:t>
            </a:r>
            <a:r>
              <a:rPr lang="en-US" dirty="0" smtClean="0">
                <a:solidFill>
                  <a:srgbClr val="000000"/>
                </a:solidFill>
                <a:sym typeface="Symbol" pitchFamily="18" charset="2"/>
              </a:rPr>
              <a:t>53.5=80%</a:t>
            </a:r>
          </a:p>
          <a:p>
            <a:pPr lvl="1" eaLnBrk="1" hangingPunct="1"/>
            <a:endParaRPr lang="en-US" dirty="0" smtClean="0">
              <a:solidFill>
                <a:srgbClr val="000000"/>
              </a:solidFill>
              <a:sym typeface="Symbol" pitchFamily="18" charset="2"/>
            </a:endParaRPr>
          </a:p>
          <a:p>
            <a:pPr lvl="1" eaLnBrk="1" hangingPunct="1"/>
            <a:endParaRPr lang="en-US" dirty="0">
              <a:solidFill>
                <a:srgbClr val="000000"/>
              </a:solidFill>
              <a:sym typeface="Symbol" pitchFamily="18" charset="2"/>
            </a:endParaRPr>
          </a:p>
          <a:p>
            <a:pPr lvl="1" eaLnBrk="1" hangingPunct="1"/>
            <a:endParaRPr lang="en-US" dirty="0" smtClean="0">
              <a:solidFill>
                <a:srgbClr val="000000"/>
              </a:solidFill>
              <a:sym typeface="Symbol" pitchFamily="18" charset="2"/>
            </a:endParaRPr>
          </a:p>
          <a:p>
            <a:pPr lvl="1" eaLnBrk="1" hangingPunct="1"/>
            <a:endParaRPr lang="en-US" dirty="0" smtClean="0">
              <a:solidFill>
                <a:srgbClr val="000000"/>
              </a:solidFill>
              <a:sym typeface="Symbol" pitchFamily="18" charset="2"/>
            </a:endParaRPr>
          </a:p>
          <a:p>
            <a:pPr lvl="2" eaLnBrk="1" hangingPunct="1"/>
            <a:endParaRPr lang="en-US" dirty="0" smtClean="0">
              <a:solidFill>
                <a:srgbClr val="000000"/>
              </a:solidFill>
              <a:sym typeface="Symbol" pitchFamily="18" charset="2"/>
            </a:endParaRPr>
          </a:p>
          <a:p>
            <a:pPr lvl="2" eaLnBrk="1" hangingPunct="1"/>
            <a:r>
              <a:rPr lang="en-US" dirty="0" smtClean="0">
                <a:solidFill>
                  <a:srgbClr val="000000"/>
                </a:solidFill>
                <a:sym typeface="Symbol" pitchFamily="18" charset="2"/>
              </a:rPr>
              <a:t>27.6 km of tunnel, 20.5 km in the arcs, 7.2 km in the insertions</a:t>
            </a:r>
          </a:p>
          <a:p>
            <a:pPr lvl="1" eaLnBrk="1" hangingPunct="1"/>
            <a:r>
              <a:rPr lang="en-US" dirty="0" err="1" smtClean="0">
                <a:solidFill>
                  <a:srgbClr val="000000"/>
                </a:solidFill>
                <a:sym typeface="Symbol" pitchFamily="18" charset="2"/>
              </a:rPr>
              <a:t>Emittance</a:t>
            </a:r>
            <a:r>
              <a:rPr lang="en-US" dirty="0" smtClean="0">
                <a:solidFill>
                  <a:srgbClr val="000000"/>
                </a:solidFill>
                <a:sym typeface="Symbol" pitchFamily="18" charset="2"/>
              </a:rPr>
              <a:t> </a:t>
            </a:r>
            <a:r>
              <a:rPr lang="en-US" i="1" dirty="0" smtClean="0">
                <a:solidFill>
                  <a:srgbClr val="000000"/>
                </a:solidFill>
                <a:sym typeface="Symbol" pitchFamily="18" charset="2"/>
              </a:rPr>
              <a:t></a:t>
            </a:r>
            <a:r>
              <a:rPr lang="en-US" dirty="0" smtClean="0">
                <a:solidFill>
                  <a:srgbClr val="000000"/>
                </a:solidFill>
              </a:rPr>
              <a:t>=3.75</a:t>
            </a:r>
            <a:r>
              <a:rPr lang="en-US" dirty="0" smtClean="0">
                <a:solidFill>
                  <a:srgbClr val="000000"/>
                </a:solidFill>
                <a:sym typeface="Symbol" pitchFamily="18" charset="2"/>
              </a:rPr>
              <a:t></a:t>
            </a:r>
            <a:r>
              <a:rPr lang="en-US" dirty="0" smtClean="0">
                <a:solidFill>
                  <a:srgbClr val="000000"/>
                </a:solidFill>
              </a:rPr>
              <a:t>10</a:t>
            </a:r>
            <a:r>
              <a:rPr lang="en-US" baseline="30000" dirty="0" smtClean="0">
                <a:solidFill>
                  <a:srgbClr val="000000"/>
                </a:solidFill>
              </a:rPr>
              <a:t>-6</a:t>
            </a:r>
            <a:r>
              <a:rPr lang="en-US" dirty="0" smtClean="0">
                <a:solidFill>
                  <a:srgbClr val="000000"/>
                </a:solidFill>
              </a:rPr>
              <a:t>m rad</a:t>
            </a:r>
            <a:endParaRPr lang="en-US" dirty="0" smtClean="0">
              <a:solidFill>
                <a:srgbClr val="000000"/>
              </a:solidFill>
              <a:sym typeface="Symbol" pitchFamily="18" charset="2"/>
            </a:endParaRPr>
          </a:p>
          <a:p>
            <a:pPr lvl="1" eaLnBrk="1" hangingPunct="1"/>
            <a:r>
              <a:rPr lang="en-US" dirty="0" smtClean="0">
                <a:solidFill>
                  <a:srgbClr val="000000"/>
                </a:solidFill>
                <a:sym typeface="Symbol" pitchFamily="18" charset="2"/>
              </a:rPr>
              <a:t>Injection energy 450 </a:t>
            </a:r>
            <a:r>
              <a:rPr lang="en-US" dirty="0" err="1" smtClean="0">
                <a:solidFill>
                  <a:srgbClr val="000000"/>
                </a:solidFill>
                <a:sym typeface="Symbol" pitchFamily="18" charset="2"/>
              </a:rPr>
              <a:t>GeV</a:t>
            </a:r>
            <a:r>
              <a:rPr lang="en-US" dirty="0" smtClean="0">
                <a:solidFill>
                  <a:srgbClr val="000000"/>
                </a:solidFill>
                <a:sym typeface="Symbol" pitchFamily="18" charset="2"/>
              </a:rPr>
              <a:t>, =480</a:t>
            </a:r>
          </a:p>
          <a:p>
            <a:pPr marL="914400" lvl="2" indent="0" eaLnBrk="1" hangingPunct="1">
              <a:buNone/>
            </a:pPr>
            <a:r>
              <a:rPr lang="en-US" dirty="0">
                <a:solidFill>
                  <a:srgbClr val="000000"/>
                </a:solidFill>
                <a:latin typeface="Wingdings"/>
                <a:ea typeface="Wingdings"/>
                <a:cs typeface="Wingdings"/>
                <a:sym typeface="Wingdings"/>
              </a:rPr>
              <a:t></a:t>
            </a:r>
            <a:r>
              <a:rPr lang="en-US" dirty="0" smtClean="0">
                <a:solidFill>
                  <a:srgbClr val="000000"/>
                </a:solidFill>
                <a:sym typeface="Symbol" pitchFamily="18" charset="2"/>
              </a:rPr>
              <a:t>Beam size </a:t>
            </a:r>
            <a:r>
              <a:rPr lang="en-US" i="1" dirty="0" smtClean="0">
                <a:solidFill>
                  <a:srgbClr val="000000"/>
                </a:solidFill>
                <a:sym typeface="Symbol" pitchFamily="18" charset="2"/>
              </a:rPr>
              <a:t></a:t>
            </a:r>
            <a:r>
              <a:rPr lang="en-US" dirty="0" smtClean="0">
                <a:solidFill>
                  <a:srgbClr val="000000"/>
                </a:solidFill>
                <a:sym typeface="Symbol" pitchFamily="18" charset="2"/>
              </a:rPr>
              <a:t>=0.0012 m (at injection)</a:t>
            </a:r>
          </a:p>
          <a:p>
            <a:pPr marL="914400" lvl="2" indent="0" eaLnBrk="1" hangingPunct="1">
              <a:buNone/>
            </a:pPr>
            <a:r>
              <a:rPr lang="en-US" dirty="0">
                <a:solidFill>
                  <a:srgbClr val="000000"/>
                </a:solidFill>
                <a:latin typeface="Wingdings"/>
                <a:ea typeface="Wingdings"/>
                <a:cs typeface="Wingdings"/>
                <a:sym typeface="Wingdings"/>
              </a:rPr>
              <a:t></a:t>
            </a:r>
            <a:r>
              <a:rPr lang="en-US" dirty="0" smtClean="0">
                <a:solidFill>
                  <a:srgbClr val="000000"/>
                </a:solidFill>
                <a:sym typeface="Symbol" pitchFamily="18" charset="2"/>
              </a:rPr>
              <a:t>Coil aperture of 0.056 m (coil-to-coil)</a:t>
            </a:r>
          </a:p>
        </p:txBody>
      </p:sp>
      <p:sp>
        <p:nvSpPr>
          <p:cNvPr id="43011" name="Rectangle 2"/>
          <p:cNvSpPr>
            <a:spLocks noGrp="1" noChangeArrowheads="1"/>
          </p:cNvSpPr>
          <p:nvPr>
            <p:ph type="title"/>
          </p:nvPr>
        </p:nvSpPr>
        <p:spPr/>
        <p:txBody>
          <a:bodyPr/>
          <a:lstStyle/>
          <a:p>
            <a:pPr eaLnBrk="1" hangingPunct="1"/>
            <a:r>
              <a:rPr lang="en-US" dirty="0" smtClean="0"/>
              <a:t>FIRST EXAMPLE: LHC</a:t>
            </a:r>
          </a:p>
        </p:txBody>
      </p:sp>
      <p:sp>
        <p:nvSpPr>
          <p:cNvPr id="4301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9"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0"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1"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3"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5"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6"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7"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8"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pic>
        <p:nvPicPr>
          <p:cNvPr id="43029"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2402" y="1205437"/>
            <a:ext cx="23002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0"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8099" y="2860974"/>
            <a:ext cx="24907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1"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9215" y="5589122"/>
            <a:ext cx="12192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5"/>
          <p:cNvSpPr>
            <a:spLocks noGrp="1" noChangeArrowheads="1"/>
          </p:cNvSpPr>
          <p:nvPr>
            <p:ph type="sldNum" sz="quarter" idx="4294967295"/>
          </p:nvPr>
        </p:nvSpPr>
        <p:spPr bwMode="auto">
          <a:xfrm>
            <a:off x="5140325" y="6537453"/>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31</a:t>
            </a:fld>
            <a:endParaRPr lang="en-US" dirty="0"/>
          </a:p>
        </p:txBody>
      </p:sp>
      <p:pic>
        <p:nvPicPr>
          <p:cNvPr id="2" name="Picture 1" descr="pipp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563" y="3337023"/>
            <a:ext cx="6565910" cy="1794833"/>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2">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30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01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012">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012">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012">
                                            <p:txEl>
                                              <p:pRg st="12" end="1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012">
                                            <p:txEl>
                                              <p:pRg st="13" end="1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012">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03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01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Rectangle 3"/>
          <p:cNvSpPr>
            <a:spLocks noGrp="1" noChangeArrowheads="1"/>
          </p:cNvSpPr>
          <p:nvPr>
            <p:ph idx="1"/>
          </p:nvPr>
        </p:nvSpPr>
        <p:spPr/>
        <p:txBody>
          <a:bodyPr/>
          <a:lstStyle/>
          <a:p>
            <a:pPr eaLnBrk="1" hangingPunct="1">
              <a:lnSpc>
                <a:spcPct val="90000"/>
              </a:lnSpc>
            </a:pPr>
            <a:r>
              <a:rPr lang="en-US" dirty="0" smtClean="0">
                <a:sym typeface="Symbol" pitchFamily="18" charset="2"/>
              </a:rPr>
              <a:t>LHC arc </a:t>
            </a:r>
            <a:r>
              <a:rPr lang="en-US" dirty="0" err="1" smtClean="0">
                <a:sym typeface="Symbol" pitchFamily="18" charset="2"/>
              </a:rPr>
              <a:t>quadrupoles</a:t>
            </a:r>
            <a:endParaRPr lang="en-US" dirty="0" smtClean="0">
              <a:sym typeface="Symbol" pitchFamily="18" charset="2"/>
            </a:endParaRPr>
          </a:p>
          <a:p>
            <a:pPr lvl="1" eaLnBrk="1" hangingPunct="1">
              <a:lnSpc>
                <a:spcPct val="90000"/>
              </a:lnSpc>
            </a:pPr>
            <a:r>
              <a:rPr lang="en-US" dirty="0" smtClean="0">
                <a:sym typeface="Symbol" pitchFamily="18" charset="2"/>
              </a:rPr>
              <a:t>56 mm aperture, </a:t>
            </a:r>
            <a:r>
              <a:rPr lang="en-US" dirty="0" err="1" smtClean="0">
                <a:sym typeface="Symbol" pitchFamily="18" charset="2"/>
              </a:rPr>
              <a:t>Nb</a:t>
            </a:r>
            <a:r>
              <a:rPr lang="en-US" dirty="0" smtClean="0">
                <a:sym typeface="Symbol" pitchFamily="18" charset="2"/>
              </a:rPr>
              <a:t>-</a:t>
            </a:r>
            <a:r>
              <a:rPr lang="en-US" dirty="0" smtClean="0">
                <a:solidFill>
                  <a:srgbClr val="000000"/>
                </a:solidFill>
                <a:sym typeface="Symbol" pitchFamily="18" charset="2"/>
              </a:rPr>
              <a:t>Ti, gradient of 200 T/m</a:t>
            </a:r>
          </a:p>
          <a:p>
            <a:pPr lvl="2" eaLnBrk="1" hangingPunct="1">
              <a:lnSpc>
                <a:spcPct val="90000"/>
              </a:lnSpc>
            </a:pPr>
            <a:r>
              <a:rPr lang="en-US" dirty="0" smtClean="0">
                <a:sym typeface="Symbol" pitchFamily="18" charset="2"/>
              </a:rPr>
              <a:t>Corresponds to 200</a:t>
            </a:r>
            <a:r>
              <a:rPr lang="en-US" dirty="0" smtClean="0">
                <a:solidFill>
                  <a:srgbClr val="000000"/>
                </a:solidFill>
              </a:rPr>
              <a:t>×0.028=5.6 T field on the bore</a:t>
            </a:r>
          </a:p>
          <a:p>
            <a:pPr lvl="1" eaLnBrk="1" hangingPunct="1">
              <a:lnSpc>
                <a:spcPct val="90000"/>
              </a:lnSpc>
            </a:pPr>
            <a:endParaRPr lang="en-US" dirty="0" smtClean="0">
              <a:sym typeface="Symbol" pitchFamily="18" charset="2"/>
            </a:endParaRPr>
          </a:p>
          <a:p>
            <a:pPr lvl="1" eaLnBrk="1" hangingPunct="1">
              <a:lnSpc>
                <a:spcPct val="90000"/>
              </a:lnSpc>
            </a:pPr>
            <a:r>
              <a:rPr lang="en-US" dirty="0" smtClean="0">
                <a:sym typeface="Symbol" pitchFamily="18" charset="2"/>
              </a:rPr>
              <a:t>LHC cell </a:t>
            </a:r>
            <a:r>
              <a:rPr lang="en-US" dirty="0">
                <a:sym typeface="Symbol" pitchFamily="18" charset="2"/>
              </a:rPr>
              <a:t>p</a:t>
            </a:r>
            <a:r>
              <a:rPr lang="en-US" dirty="0" smtClean="0">
                <a:sym typeface="Symbol" pitchFamily="18" charset="2"/>
              </a:rPr>
              <a:t>hase advance of 90 degrees</a:t>
            </a:r>
            <a:endParaRPr lang="en-US" dirty="0" smtClean="0">
              <a:solidFill>
                <a:srgbClr val="000000"/>
              </a:solidFill>
              <a:sym typeface="Symbol" pitchFamily="18" charset="2"/>
            </a:endParaRPr>
          </a:p>
          <a:p>
            <a:pPr lvl="2" eaLnBrk="1" hangingPunct="1">
              <a:lnSpc>
                <a:spcPct val="90000"/>
              </a:lnSpc>
            </a:pPr>
            <a:endParaRPr lang="en-US" dirty="0">
              <a:solidFill>
                <a:srgbClr val="CC3300"/>
              </a:solidFill>
              <a:sym typeface="Symbol" pitchFamily="18" charset="2"/>
            </a:endParaRPr>
          </a:p>
          <a:p>
            <a:pPr lvl="2" eaLnBrk="1" hangingPunct="1">
              <a:lnSpc>
                <a:spcPct val="90000"/>
              </a:lnSpc>
            </a:pPr>
            <a:endParaRPr lang="en-US" dirty="0" smtClean="0">
              <a:solidFill>
                <a:srgbClr val="CC3300"/>
              </a:solidFill>
              <a:sym typeface="Symbol" pitchFamily="18" charset="2"/>
            </a:endParaRPr>
          </a:p>
          <a:p>
            <a:pPr lvl="2" eaLnBrk="1" hangingPunct="1">
              <a:lnSpc>
                <a:spcPct val="90000"/>
              </a:lnSpc>
            </a:pPr>
            <a:endParaRPr lang="en-US" dirty="0" smtClean="0">
              <a:solidFill>
                <a:srgbClr val="CC3300"/>
              </a:solidFill>
              <a:sym typeface="Symbol" pitchFamily="18" charset="2"/>
            </a:endParaRPr>
          </a:p>
          <a:p>
            <a:pPr lvl="1" eaLnBrk="1" hangingPunct="1">
              <a:lnSpc>
                <a:spcPct val="90000"/>
              </a:lnSpc>
            </a:pPr>
            <a:endParaRPr lang="en-US" dirty="0" smtClean="0">
              <a:solidFill>
                <a:srgbClr val="CC3300"/>
              </a:solidFill>
              <a:sym typeface="Symbol" pitchFamily="18" charset="2"/>
            </a:endParaRPr>
          </a:p>
          <a:p>
            <a:pPr lvl="1" eaLnBrk="1" hangingPunct="1">
              <a:lnSpc>
                <a:spcPct val="90000"/>
              </a:lnSpc>
            </a:pPr>
            <a:r>
              <a:rPr lang="en-US" dirty="0" smtClean="0">
                <a:sym typeface="Symbol" pitchFamily="18" charset="2"/>
              </a:rPr>
              <a:t>Integrated gradient of 620 T required, with 3.15-m-long </a:t>
            </a:r>
            <a:r>
              <a:rPr lang="en-US" dirty="0" err="1" smtClean="0">
                <a:sym typeface="Symbol" pitchFamily="18" charset="2"/>
              </a:rPr>
              <a:t>quadrupoles</a:t>
            </a:r>
            <a:endParaRPr lang="en-US" dirty="0" smtClean="0">
              <a:sym typeface="Symbol" pitchFamily="18" charset="2"/>
            </a:endParaRPr>
          </a:p>
          <a:p>
            <a:pPr lvl="2" eaLnBrk="1" hangingPunct="1">
              <a:lnSpc>
                <a:spcPct val="90000"/>
              </a:lnSpc>
            </a:pPr>
            <a:r>
              <a:rPr lang="en-US" dirty="0" smtClean="0">
                <a:sym typeface="Symbol" pitchFamily="18" charset="2"/>
              </a:rPr>
              <a:t>Therefore, over a cell whose length is 2</a:t>
            </a:r>
            <a:r>
              <a:rPr lang="en-US" i="1" dirty="0" smtClean="0">
                <a:sym typeface="Symbol" pitchFamily="18" charset="2"/>
              </a:rPr>
              <a:t>L</a:t>
            </a:r>
            <a:r>
              <a:rPr lang="en-US" dirty="0" smtClean="0">
                <a:sym typeface="Symbol" pitchFamily="18" charset="2"/>
              </a:rPr>
              <a:t> = 107 m we have</a:t>
            </a:r>
          </a:p>
          <a:p>
            <a:pPr lvl="2" eaLnBrk="1" hangingPunct="1">
              <a:lnSpc>
                <a:spcPct val="90000"/>
              </a:lnSpc>
            </a:pPr>
            <a:r>
              <a:rPr lang="en-US" dirty="0" smtClean="0">
                <a:sym typeface="Symbol" pitchFamily="18" charset="2"/>
              </a:rPr>
              <a:t>Six 14.3-m-long dipoles </a:t>
            </a:r>
            <a:r>
              <a:rPr lang="en-US" dirty="0" smtClean="0">
                <a:sym typeface="Wingdings"/>
              </a:rPr>
              <a:t> total 86 m (80%)</a:t>
            </a:r>
          </a:p>
          <a:p>
            <a:pPr lvl="2" eaLnBrk="1" hangingPunct="1">
              <a:lnSpc>
                <a:spcPct val="90000"/>
              </a:lnSpc>
            </a:pPr>
            <a:r>
              <a:rPr lang="en-US" dirty="0" smtClean="0">
                <a:sym typeface="Wingdings"/>
              </a:rPr>
              <a:t>Two 3.15-m-long </a:t>
            </a:r>
            <a:r>
              <a:rPr lang="en-US" dirty="0" err="1" smtClean="0">
                <a:sym typeface="Wingdings"/>
              </a:rPr>
              <a:t>quadrupoles</a:t>
            </a:r>
            <a:r>
              <a:rPr lang="en-US" dirty="0" smtClean="0">
                <a:sym typeface="Wingdings"/>
              </a:rPr>
              <a:t>  total 6.3 m (6%) </a:t>
            </a:r>
          </a:p>
          <a:p>
            <a:pPr lvl="2" eaLnBrk="1" hangingPunct="1">
              <a:lnSpc>
                <a:spcPct val="90000"/>
              </a:lnSpc>
            </a:pPr>
            <a:r>
              <a:rPr lang="en-US" dirty="0" smtClean="0">
                <a:sym typeface="Symbol" pitchFamily="18" charset="2"/>
              </a:rPr>
              <a:t>Plus interconnections and correctors</a:t>
            </a:r>
          </a:p>
          <a:p>
            <a:pPr lvl="1" eaLnBrk="1" hangingPunct="1">
              <a:lnSpc>
                <a:spcPct val="90000"/>
              </a:lnSpc>
            </a:pPr>
            <a:r>
              <a:rPr lang="en-US" dirty="0" smtClean="0">
                <a:sym typeface="Symbol" pitchFamily="18" charset="2"/>
              </a:rPr>
              <a:t>Note that all this equations are relying on several approximations, and are intended to give the main picture, not the details</a:t>
            </a:r>
            <a:endParaRPr lang="en-US" dirty="0">
              <a:sym typeface="Symbol" pitchFamily="18" charset="2"/>
            </a:endParaRPr>
          </a:p>
          <a:p>
            <a:pPr lvl="2" eaLnBrk="1" hangingPunct="1">
              <a:lnSpc>
                <a:spcPct val="90000"/>
              </a:lnSpc>
            </a:pPr>
            <a:endParaRPr lang="en-US" dirty="0" smtClean="0">
              <a:solidFill>
                <a:srgbClr val="CC3300"/>
              </a:solidFill>
              <a:sym typeface="Symbol" pitchFamily="18" charset="2"/>
            </a:endParaRPr>
          </a:p>
          <a:p>
            <a:pPr lvl="2" eaLnBrk="1" hangingPunct="1">
              <a:lnSpc>
                <a:spcPct val="90000"/>
              </a:lnSpc>
            </a:pPr>
            <a:endParaRPr lang="en-US" dirty="0" smtClean="0">
              <a:solidFill>
                <a:srgbClr val="CC3300"/>
              </a:solidFill>
              <a:sym typeface="Symbol" pitchFamily="18" charset="2"/>
            </a:endParaRPr>
          </a:p>
          <a:p>
            <a:pPr lvl="2" eaLnBrk="1" hangingPunct="1">
              <a:lnSpc>
                <a:spcPct val="90000"/>
              </a:lnSpc>
              <a:buFontTx/>
              <a:buNone/>
            </a:pPr>
            <a:endParaRPr lang="en-US" dirty="0" smtClean="0">
              <a:sym typeface="Symbol" pitchFamily="18" charset="2"/>
            </a:endParaRPr>
          </a:p>
          <a:p>
            <a:pPr lvl="2" eaLnBrk="1" hangingPunct="1">
              <a:lnSpc>
                <a:spcPct val="90000"/>
              </a:lnSpc>
              <a:buFontTx/>
              <a:buNone/>
            </a:pPr>
            <a:endParaRPr lang="en-US" dirty="0" smtClean="0">
              <a:sym typeface="Symbol" pitchFamily="18" charset="2"/>
            </a:endParaRPr>
          </a:p>
          <a:p>
            <a:pPr lvl="2" eaLnBrk="1" hangingPunct="1">
              <a:lnSpc>
                <a:spcPct val="90000"/>
              </a:lnSpc>
            </a:pPr>
            <a:endParaRPr lang="en-US" dirty="0" smtClean="0"/>
          </a:p>
        </p:txBody>
      </p:sp>
      <p:sp>
        <p:nvSpPr>
          <p:cNvPr id="19465" name="Rectangle 2"/>
          <p:cNvSpPr>
            <a:spLocks noGrp="1" noChangeArrowheads="1"/>
          </p:cNvSpPr>
          <p:nvPr>
            <p:ph type="title"/>
          </p:nvPr>
        </p:nvSpPr>
        <p:spPr/>
        <p:txBody>
          <a:bodyPr/>
          <a:lstStyle/>
          <a:p>
            <a:pPr eaLnBrk="1" hangingPunct="1"/>
            <a:r>
              <a:rPr lang="en-US" dirty="0" smtClean="0"/>
              <a:t>FIRST EXAMPLE: LHC</a:t>
            </a:r>
          </a:p>
        </p:txBody>
      </p:sp>
      <p:sp>
        <p:nvSpPr>
          <p:cNvPr id="1946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6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6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3"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4"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7"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9"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0"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1"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2"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3" name="Rectangle 3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5362" name="Object 37"/>
          <p:cNvGraphicFramePr>
            <a:graphicFrameLocks noChangeAspect="1"/>
          </p:cNvGraphicFramePr>
          <p:nvPr>
            <p:extLst>
              <p:ext uri="{D42A27DB-BD31-4B8C-83A1-F6EECF244321}">
                <p14:modId xmlns:p14="http://schemas.microsoft.com/office/powerpoint/2010/main" val="694713414"/>
              </p:ext>
            </p:extLst>
          </p:nvPr>
        </p:nvGraphicFramePr>
        <p:xfrm>
          <a:off x="745574" y="3149118"/>
          <a:ext cx="889000" cy="708025"/>
        </p:xfrm>
        <a:graphic>
          <a:graphicData uri="http://schemas.openxmlformats.org/presentationml/2006/ole">
            <mc:AlternateContent xmlns:mc="http://schemas.openxmlformats.org/markup-compatibility/2006">
              <mc:Choice xmlns:v="urn:schemas-microsoft-com:vml" Requires="v">
                <p:oleObj spid="_x0000_s19776" name="Equation" r:id="rId3" imgW="520700" imgH="419100" progId="Equation.3">
                  <p:embed/>
                </p:oleObj>
              </mc:Choice>
              <mc:Fallback>
                <p:oleObj name="Equation" r:id="rId3" imgW="520700" imgH="419100" progId="Equation.3">
                  <p:embed/>
                  <p:pic>
                    <p:nvPicPr>
                      <p:cNvPr id="0"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574" y="3149118"/>
                        <a:ext cx="889000"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84" name="Rectangle 4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5363" name="Object 39"/>
          <p:cNvGraphicFramePr>
            <a:graphicFrameLocks noChangeAspect="1"/>
          </p:cNvGraphicFramePr>
          <p:nvPr>
            <p:extLst>
              <p:ext uri="{D42A27DB-BD31-4B8C-83A1-F6EECF244321}">
                <p14:modId xmlns:p14="http://schemas.microsoft.com/office/powerpoint/2010/main" val="705775963"/>
              </p:ext>
            </p:extLst>
          </p:nvPr>
        </p:nvGraphicFramePr>
        <p:xfrm>
          <a:off x="2305681" y="3183923"/>
          <a:ext cx="877888" cy="646112"/>
        </p:xfrm>
        <a:graphic>
          <a:graphicData uri="http://schemas.openxmlformats.org/presentationml/2006/ole">
            <mc:AlternateContent xmlns:mc="http://schemas.openxmlformats.org/markup-compatibility/2006">
              <mc:Choice xmlns:v="urn:schemas-microsoft-com:vml" Requires="v">
                <p:oleObj spid="_x0000_s19777" name="Equation" r:id="rId5" imgW="609480" imgH="444240" progId="Equation.3">
                  <p:embed/>
                </p:oleObj>
              </mc:Choice>
              <mc:Fallback>
                <p:oleObj name="Equation" r:id="rId5" imgW="609480" imgH="444240" progId="Equation.3">
                  <p:embed/>
                  <p:pic>
                    <p:nvPicPr>
                      <p:cNvPr id="0" name="Object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5681" y="3183923"/>
                        <a:ext cx="877888" cy="646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85" name="Rectangle 4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1"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32</a:t>
            </a:fld>
            <a:endParaRPr lang="en-US" dirty="0"/>
          </a:p>
        </p:txBody>
      </p:sp>
      <p:graphicFrame>
        <p:nvGraphicFramePr>
          <p:cNvPr id="32" name="Object 39"/>
          <p:cNvGraphicFramePr>
            <a:graphicFrameLocks noChangeAspect="1"/>
          </p:cNvGraphicFramePr>
          <p:nvPr>
            <p:extLst>
              <p:ext uri="{D42A27DB-BD31-4B8C-83A1-F6EECF244321}">
                <p14:modId xmlns:p14="http://schemas.microsoft.com/office/powerpoint/2010/main" val="3012429603"/>
              </p:ext>
            </p:extLst>
          </p:nvPr>
        </p:nvGraphicFramePr>
        <p:xfrm>
          <a:off x="3833336" y="3186864"/>
          <a:ext cx="3348037" cy="590550"/>
        </p:xfrm>
        <a:graphic>
          <a:graphicData uri="http://schemas.openxmlformats.org/presentationml/2006/ole">
            <mc:AlternateContent xmlns:mc="http://schemas.openxmlformats.org/markup-compatibility/2006">
              <mc:Choice xmlns:v="urn:schemas-microsoft-com:vml" Requires="v">
                <p:oleObj spid="_x0000_s19778" name="Equation" r:id="rId7" imgW="2324100" imgH="406400" progId="Equation.3">
                  <p:embed/>
                </p:oleObj>
              </mc:Choice>
              <mc:Fallback>
                <p:oleObj name="Equation" r:id="rId7" imgW="2324100" imgH="406400" progId="Equation.3">
                  <p:embed/>
                  <p:pic>
                    <p:nvPicPr>
                      <p:cNvPr id="0" name=""/>
                      <p:cNvPicPr>
                        <a:picLocks noChangeAspect="1" noChangeArrowheads="1"/>
                      </p:cNvPicPr>
                      <p:nvPr/>
                    </p:nvPicPr>
                    <p:blipFill>
                      <a:blip r:embed="rId8"/>
                      <a:srcRect/>
                      <a:stretch>
                        <a:fillRect/>
                      </a:stretch>
                    </p:blipFill>
                    <p:spPr bwMode="auto">
                      <a:xfrm>
                        <a:off x="3833336" y="3186864"/>
                        <a:ext cx="3348037"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7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70">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370">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70">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70">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370">
                                            <p:txEl>
                                              <p:pRg st="13" end="1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37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idx="1"/>
          </p:nvPr>
        </p:nvSpPr>
        <p:spPr/>
        <p:txBody>
          <a:bodyPr/>
          <a:lstStyle/>
          <a:p>
            <a:pPr eaLnBrk="1" hangingPunct="1"/>
            <a:r>
              <a:rPr lang="en-US" dirty="0" smtClean="0"/>
              <a:t>A higher energy collider in the LHC tunnel (HE-LHC)</a:t>
            </a:r>
          </a:p>
          <a:p>
            <a:pPr lvl="1" eaLnBrk="1" hangingPunct="1"/>
            <a:r>
              <a:rPr lang="en-US" dirty="0" smtClean="0">
                <a:solidFill>
                  <a:srgbClr val="000000"/>
                </a:solidFill>
              </a:rPr>
              <a:t>Assume a 16 T dipole available</a:t>
            </a:r>
          </a:p>
          <a:p>
            <a:pPr lvl="1" eaLnBrk="1" hangingPunct="1"/>
            <a:r>
              <a:rPr lang="en-US" dirty="0" smtClean="0">
                <a:solidFill>
                  <a:srgbClr val="000000"/>
                </a:solidFill>
              </a:rPr>
              <a:t>Which energy ? First easy answer, assume same filling  factor as LHC, we just scale the energy with the field</a:t>
            </a:r>
          </a:p>
          <a:p>
            <a:pPr lvl="2" eaLnBrk="1" hangingPunct="1"/>
            <a:r>
              <a:rPr lang="en-US" dirty="0" smtClean="0">
                <a:solidFill>
                  <a:srgbClr val="000000"/>
                </a:solidFill>
              </a:rPr>
              <a:t>E=7.0/8.33*16 = 13.45 </a:t>
            </a:r>
            <a:r>
              <a:rPr lang="en-US" dirty="0" err="1" smtClean="0">
                <a:solidFill>
                  <a:srgbClr val="000000"/>
                </a:solidFill>
              </a:rPr>
              <a:t>TeV</a:t>
            </a:r>
            <a:endParaRPr lang="en-US" dirty="0" smtClean="0">
              <a:solidFill>
                <a:srgbClr val="000000"/>
              </a:solidFill>
            </a:endParaRPr>
          </a:p>
          <a:p>
            <a:pPr lvl="1" eaLnBrk="1" hangingPunct="1"/>
            <a:r>
              <a:rPr lang="en-US" dirty="0" smtClean="0">
                <a:solidFill>
                  <a:srgbClr val="000000"/>
                </a:solidFill>
              </a:rPr>
              <a:t>If we assume the same injection energy, and the same cell </a:t>
            </a:r>
            <a:r>
              <a:rPr lang="en-US" dirty="0" err="1" smtClean="0">
                <a:solidFill>
                  <a:srgbClr val="000000"/>
                </a:solidFill>
              </a:rPr>
              <a:t>semilength</a:t>
            </a:r>
            <a:r>
              <a:rPr lang="en-US" dirty="0" smtClean="0">
                <a:solidFill>
                  <a:srgbClr val="000000"/>
                </a:solidFill>
              </a:rPr>
              <a:t>, we obtain the same aperture of 56 mm</a:t>
            </a:r>
          </a:p>
          <a:p>
            <a:pPr lvl="1" eaLnBrk="1" hangingPunct="1"/>
            <a:r>
              <a:rPr lang="en-US" dirty="0" smtClean="0">
                <a:solidFill>
                  <a:srgbClr val="000000"/>
                </a:solidFill>
              </a:rPr>
              <a:t>What about the </a:t>
            </a:r>
            <a:r>
              <a:rPr lang="en-US" dirty="0" err="1" smtClean="0">
                <a:solidFill>
                  <a:srgbClr val="000000"/>
                </a:solidFill>
              </a:rPr>
              <a:t>quadrupoles</a:t>
            </a:r>
            <a:r>
              <a:rPr lang="en-US" dirty="0" smtClean="0">
                <a:solidFill>
                  <a:srgbClr val="000000"/>
                </a:solidFill>
              </a:rPr>
              <a:t> ? We need</a:t>
            </a:r>
          </a:p>
          <a:p>
            <a:pPr lvl="1" eaLnBrk="1" hangingPunct="1"/>
            <a:endParaRPr lang="en-US" dirty="0">
              <a:solidFill>
                <a:srgbClr val="000000"/>
              </a:solidFill>
            </a:endParaRPr>
          </a:p>
          <a:p>
            <a:pPr lvl="1" eaLnBrk="1" hangingPunct="1"/>
            <a:r>
              <a:rPr lang="en-US" dirty="0" smtClean="0">
                <a:solidFill>
                  <a:srgbClr val="000000"/>
                </a:solidFill>
              </a:rPr>
              <a:t>Now </a:t>
            </a:r>
            <a:r>
              <a:rPr lang="en-US" i="1" dirty="0" smtClean="0">
                <a:solidFill>
                  <a:srgbClr val="000000"/>
                </a:solidFill>
              </a:rPr>
              <a:t>B</a:t>
            </a:r>
            <a:r>
              <a:rPr lang="en-US" dirty="0" smtClean="0">
                <a:solidFill>
                  <a:srgbClr val="000000"/>
                </a:solidFill>
              </a:rPr>
              <a:t> nearly doubles, so integrated gradient becomes 1270 T (it was 660 T for the LHC)</a:t>
            </a:r>
          </a:p>
          <a:p>
            <a:pPr lvl="1" eaLnBrk="1" hangingPunct="1"/>
            <a:r>
              <a:rPr lang="en-US" dirty="0" smtClean="0">
                <a:solidFill>
                  <a:srgbClr val="000000"/>
                </a:solidFill>
              </a:rPr>
              <a:t>Since Nb</a:t>
            </a:r>
            <a:r>
              <a:rPr lang="en-US" baseline="-25000" dirty="0" smtClean="0">
                <a:solidFill>
                  <a:srgbClr val="000000"/>
                </a:solidFill>
              </a:rPr>
              <a:t>3</a:t>
            </a:r>
            <a:r>
              <a:rPr lang="en-US" dirty="0" smtClean="0">
                <a:solidFill>
                  <a:srgbClr val="000000"/>
                </a:solidFill>
              </a:rPr>
              <a:t>Sn cannot do more than 300 T/m in 56 mm aperture (we will see this much later), we will have 4.2 m long </a:t>
            </a:r>
            <a:r>
              <a:rPr lang="en-US" dirty="0" err="1" smtClean="0">
                <a:solidFill>
                  <a:srgbClr val="000000"/>
                </a:solidFill>
              </a:rPr>
              <a:t>quadrupoles</a:t>
            </a:r>
            <a:r>
              <a:rPr lang="en-US" dirty="0" smtClean="0">
                <a:solidFill>
                  <a:srgbClr val="000000"/>
                </a:solidFill>
              </a:rPr>
              <a:t> </a:t>
            </a:r>
          </a:p>
          <a:p>
            <a:pPr lvl="2" eaLnBrk="1" hangingPunct="1"/>
            <a:r>
              <a:rPr lang="en-US" dirty="0">
                <a:solidFill>
                  <a:srgbClr val="000000"/>
                </a:solidFill>
              </a:rPr>
              <a:t>W</a:t>
            </a:r>
            <a:r>
              <a:rPr lang="en-US" dirty="0" smtClean="0">
                <a:solidFill>
                  <a:srgbClr val="000000"/>
                </a:solidFill>
              </a:rPr>
              <a:t>e lose 2.5% in the filling factor (need 2.5 meters more for two </a:t>
            </a:r>
            <a:r>
              <a:rPr lang="en-US" dirty="0" err="1" smtClean="0">
                <a:solidFill>
                  <a:srgbClr val="000000"/>
                </a:solidFill>
              </a:rPr>
              <a:t>quadrupole</a:t>
            </a:r>
            <a:r>
              <a:rPr lang="en-US" dirty="0" smtClean="0">
                <a:solidFill>
                  <a:srgbClr val="000000"/>
                </a:solidFill>
              </a:rPr>
              <a:t> in 100 m cell) </a:t>
            </a:r>
            <a:r>
              <a:rPr lang="en-US" dirty="0" smtClean="0">
                <a:solidFill>
                  <a:srgbClr val="000000"/>
                </a:solidFill>
                <a:sym typeface="Wingdings"/>
              </a:rPr>
              <a:t> the energy shall be not 13.45, but 13.11 </a:t>
            </a:r>
            <a:r>
              <a:rPr lang="en-US" dirty="0" err="1">
                <a:solidFill>
                  <a:srgbClr val="000000"/>
                </a:solidFill>
                <a:sym typeface="Wingdings"/>
              </a:rPr>
              <a:t>T</a:t>
            </a:r>
            <a:r>
              <a:rPr lang="en-US" dirty="0" err="1" smtClean="0">
                <a:solidFill>
                  <a:srgbClr val="000000"/>
                </a:solidFill>
                <a:sym typeface="Wingdings"/>
              </a:rPr>
              <a:t>eV</a:t>
            </a:r>
            <a:endParaRPr lang="en-US" dirty="0" smtClean="0">
              <a:solidFill>
                <a:srgbClr val="000000"/>
              </a:solidFill>
            </a:endParaRPr>
          </a:p>
          <a:p>
            <a:pPr lvl="1" eaLnBrk="1" hangingPunct="1"/>
            <a:endParaRPr lang="en-US" dirty="0" smtClean="0">
              <a:solidFill>
                <a:srgbClr val="000000"/>
              </a:solidFill>
            </a:endParaRPr>
          </a:p>
        </p:txBody>
      </p:sp>
      <p:sp>
        <p:nvSpPr>
          <p:cNvPr id="43011" name="Rectangle 2"/>
          <p:cNvSpPr>
            <a:spLocks noGrp="1" noChangeArrowheads="1"/>
          </p:cNvSpPr>
          <p:nvPr>
            <p:ph type="title"/>
          </p:nvPr>
        </p:nvSpPr>
        <p:spPr/>
        <p:txBody>
          <a:bodyPr/>
          <a:lstStyle/>
          <a:p>
            <a:pPr eaLnBrk="1" hangingPunct="1"/>
            <a:r>
              <a:rPr lang="en-US" dirty="0" smtClean="0"/>
              <a:t>SECOND EXAMPLE: HE-LHC</a:t>
            </a:r>
          </a:p>
        </p:txBody>
      </p:sp>
      <p:sp>
        <p:nvSpPr>
          <p:cNvPr id="4301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9"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0"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1"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3"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5"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6"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7"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8"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24" name="Rectangle 5"/>
          <p:cNvSpPr>
            <a:spLocks noGrp="1" noChangeArrowheads="1"/>
          </p:cNvSpPr>
          <p:nvPr>
            <p:ph type="sldNum" sz="quarter" idx="4294967295"/>
          </p:nvPr>
        </p:nvSpPr>
        <p:spPr bwMode="auto">
          <a:xfrm>
            <a:off x="5140325" y="6537453"/>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33</a:t>
            </a:fld>
            <a:endParaRPr lang="en-US" dirty="0"/>
          </a:p>
        </p:txBody>
      </p:sp>
      <p:graphicFrame>
        <p:nvGraphicFramePr>
          <p:cNvPr id="27" name="Object 39"/>
          <p:cNvGraphicFramePr>
            <a:graphicFrameLocks noChangeAspect="1"/>
          </p:cNvGraphicFramePr>
          <p:nvPr>
            <p:extLst>
              <p:ext uri="{D42A27DB-BD31-4B8C-83A1-F6EECF244321}">
                <p14:modId xmlns:p14="http://schemas.microsoft.com/office/powerpoint/2010/main" val="1228471872"/>
              </p:ext>
            </p:extLst>
          </p:nvPr>
        </p:nvGraphicFramePr>
        <p:xfrm>
          <a:off x="6649876" y="3798540"/>
          <a:ext cx="1225550" cy="590550"/>
        </p:xfrm>
        <a:graphic>
          <a:graphicData uri="http://schemas.openxmlformats.org/presentationml/2006/ole">
            <mc:AlternateContent xmlns:mc="http://schemas.openxmlformats.org/markup-compatibility/2006">
              <mc:Choice xmlns:v="urn:schemas-microsoft-com:vml" Requires="v">
                <p:oleObj spid="_x0000_s35897" name="Equation" r:id="rId3" imgW="850900" imgH="406400" progId="Equation.3">
                  <p:embed/>
                </p:oleObj>
              </mc:Choice>
              <mc:Fallback>
                <p:oleObj name="Equation" r:id="rId3" imgW="850900" imgH="406400" progId="Equation.3">
                  <p:embed/>
                  <p:pic>
                    <p:nvPicPr>
                      <p:cNvPr id="0" name=""/>
                      <p:cNvPicPr>
                        <a:picLocks noChangeAspect="1" noChangeArrowheads="1"/>
                      </p:cNvPicPr>
                      <p:nvPr/>
                    </p:nvPicPr>
                    <p:blipFill>
                      <a:blip r:embed="rId4"/>
                      <a:srcRect/>
                      <a:stretch>
                        <a:fillRect/>
                      </a:stretch>
                    </p:blipFill>
                    <p:spPr bwMode="auto">
                      <a:xfrm>
                        <a:off x="6649876" y="3798540"/>
                        <a:ext cx="122555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447357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01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01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0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idx="1"/>
          </p:nvPr>
        </p:nvSpPr>
        <p:spPr/>
        <p:txBody>
          <a:bodyPr/>
          <a:lstStyle/>
          <a:p>
            <a:pPr eaLnBrk="1" hangingPunct="1"/>
            <a:r>
              <a:rPr lang="en-US" dirty="0" smtClean="0"/>
              <a:t>A higher energy collider in the LHC tunnel (HE-LHC)</a:t>
            </a:r>
          </a:p>
          <a:p>
            <a:pPr lvl="1" eaLnBrk="1" hangingPunct="1"/>
            <a:r>
              <a:rPr lang="en-US" dirty="0" smtClean="0">
                <a:solidFill>
                  <a:srgbClr val="000000"/>
                </a:solidFill>
              </a:rPr>
              <a:t>What about if we want to save on the cost of the </a:t>
            </a:r>
            <a:r>
              <a:rPr lang="en-US" dirty="0" err="1" smtClean="0">
                <a:solidFill>
                  <a:srgbClr val="000000"/>
                </a:solidFill>
              </a:rPr>
              <a:t>quadrupoles</a:t>
            </a:r>
            <a:r>
              <a:rPr lang="en-US" dirty="0" smtClean="0">
                <a:solidFill>
                  <a:srgbClr val="000000"/>
                </a:solidFill>
              </a:rPr>
              <a:t> and make them in </a:t>
            </a:r>
            <a:r>
              <a:rPr lang="en-US" dirty="0" err="1" smtClean="0">
                <a:solidFill>
                  <a:srgbClr val="000000"/>
                </a:solidFill>
              </a:rPr>
              <a:t>Nb</a:t>
            </a:r>
            <a:r>
              <a:rPr lang="en-US" dirty="0" smtClean="0">
                <a:solidFill>
                  <a:srgbClr val="000000"/>
                </a:solidFill>
              </a:rPr>
              <a:t>-Ti ?</a:t>
            </a:r>
          </a:p>
          <a:p>
            <a:pPr lvl="1" eaLnBrk="1" hangingPunct="1"/>
            <a:r>
              <a:rPr lang="en-US" dirty="0" smtClean="0">
                <a:solidFill>
                  <a:srgbClr val="000000"/>
                </a:solidFill>
              </a:rPr>
              <a:t>1270 T of integrated gradient is done with 5.7 m long </a:t>
            </a:r>
            <a:r>
              <a:rPr lang="en-US" dirty="0" err="1" smtClean="0">
                <a:solidFill>
                  <a:srgbClr val="000000"/>
                </a:solidFill>
              </a:rPr>
              <a:t>quadrupoles</a:t>
            </a:r>
            <a:r>
              <a:rPr lang="en-US" dirty="0" smtClean="0">
                <a:solidFill>
                  <a:srgbClr val="000000"/>
                </a:solidFill>
              </a:rPr>
              <a:t> giving 220 T/m</a:t>
            </a:r>
          </a:p>
          <a:p>
            <a:pPr lvl="1" eaLnBrk="1" hangingPunct="1"/>
            <a:r>
              <a:rPr lang="en-US" dirty="0" smtClean="0">
                <a:solidFill>
                  <a:srgbClr val="000000"/>
                </a:solidFill>
              </a:rPr>
              <a:t>Now with respect to the LHC we lose 2.6 m per </a:t>
            </a:r>
            <a:r>
              <a:rPr lang="en-US" dirty="0" err="1" smtClean="0">
                <a:solidFill>
                  <a:srgbClr val="000000"/>
                </a:solidFill>
              </a:rPr>
              <a:t>quadrupole</a:t>
            </a:r>
            <a:r>
              <a:rPr lang="en-US" dirty="0" smtClean="0">
                <a:solidFill>
                  <a:srgbClr val="000000"/>
                </a:solidFill>
              </a:rPr>
              <a:t>, 5.2 m per cell, i.e. 5% in filling factor </a:t>
            </a:r>
            <a:r>
              <a:rPr lang="en-US" dirty="0" smtClean="0">
                <a:solidFill>
                  <a:srgbClr val="000000"/>
                </a:solidFill>
                <a:sym typeface="Wingdings"/>
              </a:rPr>
              <a:t> energy will be 12.77 </a:t>
            </a:r>
            <a:r>
              <a:rPr lang="en-US" dirty="0" err="1" smtClean="0">
                <a:solidFill>
                  <a:srgbClr val="000000"/>
                </a:solidFill>
                <a:sym typeface="Wingdings"/>
              </a:rPr>
              <a:t>TeV</a:t>
            </a:r>
            <a:r>
              <a:rPr lang="en-US" dirty="0" smtClean="0">
                <a:solidFill>
                  <a:srgbClr val="000000"/>
                </a:solidFill>
                <a:sym typeface="Wingdings"/>
              </a:rPr>
              <a:t> instead of 13.44 </a:t>
            </a:r>
            <a:r>
              <a:rPr lang="en-US" dirty="0" err="1" smtClean="0">
                <a:solidFill>
                  <a:srgbClr val="000000"/>
                </a:solidFill>
                <a:sym typeface="Wingdings"/>
              </a:rPr>
              <a:t>TeV</a:t>
            </a:r>
            <a:r>
              <a:rPr lang="en-US" dirty="0" smtClean="0">
                <a:solidFill>
                  <a:srgbClr val="000000"/>
                </a:solidFill>
                <a:sym typeface="Wingdings"/>
              </a:rPr>
              <a:t> </a:t>
            </a:r>
          </a:p>
          <a:p>
            <a:pPr lvl="2" eaLnBrk="1" hangingPunct="1"/>
            <a:r>
              <a:rPr lang="en-US" dirty="0" smtClean="0">
                <a:solidFill>
                  <a:srgbClr val="000000"/>
                </a:solidFill>
                <a:sym typeface="Wingdings"/>
              </a:rPr>
              <a:t>… unless I can increase the dipole field by 5%, i.e. going from 16 T to 16.8 T – but this looks extremely difficult with Nb</a:t>
            </a:r>
            <a:r>
              <a:rPr lang="en-US" baseline="-25000" dirty="0" smtClean="0">
                <a:solidFill>
                  <a:srgbClr val="000000"/>
                </a:solidFill>
                <a:sym typeface="Wingdings"/>
              </a:rPr>
              <a:t>3</a:t>
            </a:r>
            <a:r>
              <a:rPr lang="en-US" dirty="0" smtClean="0">
                <a:solidFill>
                  <a:srgbClr val="000000"/>
                </a:solidFill>
                <a:sym typeface="Wingdings"/>
              </a:rPr>
              <a:t>Sn …</a:t>
            </a:r>
          </a:p>
          <a:p>
            <a:pPr lvl="1" eaLnBrk="1" hangingPunct="1"/>
            <a:endParaRPr lang="en-US" dirty="0" smtClean="0">
              <a:solidFill>
                <a:srgbClr val="000000"/>
              </a:solidFill>
              <a:sym typeface="Wingdings"/>
            </a:endParaRPr>
          </a:p>
          <a:p>
            <a:pPr lvl="1" eaLnBrk="1" hangingPunct="1"/>
            <a:endParaRPr lang="en-US" dirty="0" smtClean="0">
              <a:solidFill>
                <a:srgbClr val="000000"/>
              </a:solidFill>
              <a:sym typeface="Wingdings"/>
            </a:endParaRPr>
          </a:p>
        </p:txBody>
      </p:sp>
      <p:sp>
        <p:nvSpPr>
          <p:cNvPr id="43011" name="Rectangle 2"/>
          <p:cNvSpPr>
            <a:spLocks noGrp="1" noChangeArrowheads="1"/>
          </p:cNvSpPr>
          <p:nvPr>
            <p:ph type="title"/>
          </p:nvPr>
        </p:nvSpPr>
        <p:spPr/>
        <p:txBody>
          <a:bodyPr/>
          <a:lstStyle/>
          <a:p>
            <a:pPr eaLnBrk="1" hangingPunct="1"/>
            <a:r>
              <a:rPr lang="en-US" dirty="0" smtClean="0"/>
              <a:t>SECOND EXAMPLE: HE-LHC</a:t>
            </a:r>
          </a:p>
        </p:txBody>
      </p:sp>
      <p:sp>
        <p:nvSpPr>
          <p:cNvPr id="4301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9"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0"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1"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3"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5"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6"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7"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8"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24" name="Rectangle 5"/>
          <p:cNvSpPr>
            <a:spLocks noGrp="1" noChangeArrowheads="1"/>
          </p:cNvSpPr>
          <p:nvPr>
            <p:ph type="sldNum" sz="quarter" idx="4294967295"/>
          </p:nvPr>
        </p:nvSpPr>
        <p:spPr bwMode="auto">
          <a:xfrm>
            <a:off x="5140325" y="6537453"/>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34</a:t>
            </a:fld>
            <a:endParaRPr lang="en-US" dirty="0"/>
          </a:p>
        </p:txBody>
      </p:sp>
    </p:spTree>
    <p:extLst>
      <p:ext uri="{BB962C8B-B14F-4D97-AF65-F5344CB8AC3E}">
        <p14:creationId xmlns:p14="http://schemas.microsoft.com/office/powerpoint/2010/main" val="12860290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idx="1"/>
          </p:nvPr>
        </p:nvSpPr>
        <p:spPr/>
        <p:txBody>
          <a:bodyPr/>
          <a:lstStyle/>
          <a:p>
            <a:pPr eaLnBrk="1" hangingPunct="1"/>
            <a:r>
              <a:rPr lang="en-US" dirty="0" smtClean="0"/>
              <a:t>A higher energy collider in the LHC tunnel (HE-LHC)</a:t>
            </a:r>
          </a:p>
          <a:p>
            <a:pPr lvl="1" eaLnBrk="1" hangingPunct="1"/>
            <a:r>
              <a:rPr lang="en-US" dirty="0" smtClean="0">
                <a:solidFill>
                  <a:srgbClr val="000000"/>
                </a:solidFill>
                <a:sym typeface="Wingdings"/>
              </a:rPr>
              <a:t>I could also work on the cell length – let us have a cell with L=105,  then I just need 620 T of integrated gradient</a:t>
            </a:r>
          </a:p>
          <a:p>
            <a:pPr lvl="1" eaLnBrk="1" hangingPunct="1"/>
            <a:endParaRPr lang="en-US" dirty="0" smtClean="0">
              <a:solidFill>
                <a:srgbClr val="000000"/>
              </a:solidFill>
              <a:sym typeface="Wingdings"/>
            </a:endParaRPr>
          </a:p>
          <a:p>
            <a:pPr lvl="1" eaLnBrk="1" hangingPunct="1"/>
            <a:endParaRPr lang="en-US" dirty="0" smtClean="0">
              <a:solidFill>
                <a:srgbClr val="000000"/>
              </a:solidFill>
              <a:sym typeface="Wingdings"/>
            </a:endParaRPr>
          </a:p>
          <a:p>
            <a:pPr lvl="1" eaLnBrk="1" hangingPunct="1"/>
            <a:r>
              <a:rPr lang="en-US" dirty="0" smtClean="0">
                <a:solidFill>
                  <a:srgbClr val="000000"/>
                </a:solidFill>
                <a:sym typeface="Wingdings"/>
              </a:rPr>
              <a:t>So I can use cheaper </a:t>
            </a:r>
            <a:r>
              <a:rPr lang="en-US" dirty="0" err="1" smtClean="0">
                <a:solidFill>
                  <a:srgbClr val="000000"/>
                </a:solidFill>
                <a:sym typeface="Wingdings"/>
              </a:rPr>
              <a:t>Nb</a:t>
            </a:r>
            <a:r>
              <a:rPr lang="en-US" dirty="0" smtClean="0">
                <a:solidFill>
                  <a:srgbClr val="000000"/>
                </a:solidFill>
                <a:sym typeface="Wingdings"/>
              </a:rPr>
              <a:t>-Ti with 200 T/m – I could even reuse LHC </a:t>
            </a:r>
            <a:r>
              <a:rPr lang="en-US" dirty="0" err="1" smtClean="0">
                <a:solidFill>
                  <a:srgbClr val="000000"/>
                </a:solidFill>
                <a:sym typeface="Wingdings"/>
              </a:rPr>
              <a:t>quadrupoles</a:t>
            </a:r>
            <a:endParaRPr lang="en-US" dirty="0" smtClean="0">
              <a:solidFill>
                <a:srgbClr val="000000"/>
              </a:solidFill>
              <a:sym typeface="Wingdings"/>
            </a:endParaRPr>
          </a:p>
          <a:p>
            <a:pPr lvl="1" eaLnBrk="1" hangingPunct="1"/>
            <a:r>
              <a:rPr lang="en-US" dirty="0" smtClean="0">
                <a:solidFill>
                  <a:srgbClr val="000000"/>
                </a:solidFill>
                <a:sym typeface="Wingdings"/>
              </a:rPr>
              <a:t>But the peak beta function will double to 320 m</a:t>
            </a:r>
          </a:p>
          <a:p>
            <a:pPr lvl="1" eaLnBrk="1" hangingPunct="1"/>
            <a:endParaRPr lang="en-US" dirty="0">
              <a:solidFill>
                <a:srgbClr val="000000"/>
              </a:solidFill>
              <a:sym typeface="Wingdings"/>
            </a:endParaRPr>
          </a:p>
          <a:p>
            <a:pPr lvl="1" eaLnBrk="1" hangingPunct="1"/>
            <a:r>
              <a:rPr lang="en-US" dirty="0" smtClean="0">
                <a:solidFill>
                  <a:srgbClr val="000000"/>
                </a:solidFill>
                <a:sym typeface="Wingdings"/>
              </a:rPr>
              <a:t>And I  could probably need more aperture – not the double, since it depends with a square root – but to be verified</a:t>
            </a:r>
          </a:p>
          <a:p>
            <a:pPr lvl="1" eaLnBrk="1" hangingPunct="1"/>
            <a:endParaRPr lang="en-US" dirty="0">
              <a:solidFill>
                <a:srgbClr val="000000"/>
              </a:solidFill>
              <a:sym typeface="Wingdings"/>
            </a:endParaRPr>
          </a:p>
          <a:p>
            <a:pPr lvl="1" eaLnBrk="1" hangingPunct="1"/>
            <a:r>
              <a:rPr lang="en-US" dirty="0" smtClean="0">
                <a:solidFill>
                  <a:srgbClr val="000000"/>
                </a:solidFill>
                <a:sym typeface="Wingdings"/>
              </a:rPr>
              <a:t>… and the optimization goes on…</a:t>
            </a:r>
            <a:endParaRPr lang="en-US" dirty="0" smtClean="0">
              <a:solidFill>
                <a:srgbClr val="000000"/>
              </a:solidFill>
            </a:endParaRPr>
          </a:p>
          <a:p>
            <a:pPr lvl="1" eaLnBrk="1" hangingPunct="1"/>
            <a:endParaRPr lang="en-US" dirty="0" smtClean="0">
              <a:solidFill>
                <a:srgbClr val="000000"/>
              </a:solidFill>
            </a:endParaRPr>
          </a:p>
        </p:txBody>
      </p:sp>
      <p:sp>
        <p:nvSpPr>
          <p:cNvPr id="43011" name="Rectangle 2"/>
          <p:cNvSpPr>
            <a:spLocks noGrp="1" noChangeArrowheads="1"/>
          </p:cNvSpPr>
          <p:nvPr>
            <p:ph type="title"/>
          </p:nvPr>
        </p:nvSpPr>
        <p:spPr/>
        <p:txBody>
          <a:bodyPr/>
          <a:lstStyle/>
          <a:p>
            <a:pPr eaLnBrk="1" hangingPunct="1"/>
            <a:r>
              <a:rPr lang="en-US" dirty="0" smtClean="0"/>
              <a:t>SECOND EXAMPLE: HE-LHC</a:t>
            </a:r>
          </a:p>
        </p:txBody>
      </p:sp>
      <p:sp>
        <p:nvSpPr>
          <p:cNvPr id="4301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9"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0"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1"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3"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5"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6"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7"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8"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24" name="Rectangle 5"/>
          <p:cNvSpPr>
            <a:spLocks noGrp="1" noChangeArrowheads="1"/>
          </p:cNvSpPr>
          <p:nvPr>
            <p:ph type="sldNum" sz="quarter" idx="4294967295"/>
          </p:nvPr>
        </p:nvSpPr>
        <p:spPr bwMode="auto">
          <a:xfrm>
            <a:off x="5140325" y="6537453"/>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35</a:t>
            </a:fld>
            <a:endParaRPr lang="en-US" dirty="0"/>
          </a:p>
        </p:txBody>
      </p:sp>
      <p:graphicFrame>
        <p:nvGraphicFramePr>
          <p:cNvPr id="22" name="Object 39"/>
          <p:cNvGraphicFramePr>
            <a:graphicFrameLocks noChangeAspect="1"/>
          </p:cNvGraphicFramePr>
          <p:nvPr>
            <p:extLst>
              <p:ext uri="{D42A27DB-BD31-4B8C-83A1-F6EECF244321}">
                <p14:modId xmlns:p14="http://schemas.microsoft.com/office/powerpoint/2010/main" val="2289364052"/>
              </p:ext>
            </p:extLst>
          </p:nvPr>
        </p:nvGraphicFramePr>
        <p:xfrm>
          <a:off x="6674299" y="1953792"/>
          <a:ext cx="1556827" cy="750181"/>
        </p:xfrm>
        <a:graphic>
          <a:graphicData uri="http://schemas.openxmlformats.org/presentationml/2006/ole">
            <mc:AlternateContent xmlns:mc="http://schemas.openxmlformats.org/markup-compatibility/2006">
              <mc:Choice xmlns:v="urn:schemas-microsoft-com:vml" Requires="v">
                <p:oleObj spid="_x0000_s38969" name="Equation" r:id="rId3" imgW="850900" imgH="406400" progId="Equation.3">
                  <p:embed/>
                </p:oleObj>
              </mc:Choice>
              <mc:Fallback>
                <p:oleObj name="Equation" r:id="rId3" imgW="850900" imgH="406400" progId="Equation.3">
                  <p:embed/>
                  <p:pic>
                    <p:nvPicPr>
                      <p:cNvPr id="0" name=""/>
                      <p:cNvPicPr>
                        <a:picLocks noChangeAspect="1" noChangeArrowheads="1"/>
                      </p:cNvPicPr>
                      <p:nvPr/>
                    </p:nvPicPr>
                    <p:blipFill>
                      <a:blip r:embed="rId4"/>
                      <a:srcRect/>
                      <a:stretch>
                        <a:fillRect/>
                      </a:stretch>
                    </p:blipFill>
                    <p:spPr bwMode="auto">
                      <a:xfrm>
                        <a:off x="6674299" y="1953792"/>
                        <a:ext cx="1556827" cy="750181"/>
                      </a:xfrm>
                      <a:prstGeom prst="rect">
                        <a:avLst/>
                      </a:prstGeom>
                      <a:noFill/>
                      <a:extLst/>
                    </p:spPr>
                  </p:pic>
                </p:oleObj>
              </mc:Fallback>
            </mc:AlternateContent>
          </a:graphicData>
        </a:graphic>
      </p:graphicFrame>
      <p:pic>
        <p:nvPicPr>
          <p:cNvPr id="23"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6165" y="4072363"/>
            <a:ext cx="24907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4787" y="4971880"/>
            <a:ext cx="12192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7490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01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idx="1"/>
          </p:nvPr>
        </p:nvSpPr>
        <p:spPr/>
        <p:txBody>
          <a:bodyPr/>
          <a:lstStyle/>
          <a:p>
            <a:pPr eaLnBrk="1" hangingPunct="1"/>
            <a:r>
              <a:rPr lang="en-US" dirty="0" smtClean="0"/>
              <a:t>A </a:t>
            </a:r>
            <a:r>
              <a:rPr lang="en-US" dirty="0" smtClean="0">
                <a:solidFill>
                  <a:srgbClr val="000000"/>
                </a:solidFill>
              </a:rPr>
              <a:t>100 km, 100 </a:t>
            </a:r>
            <a:r>
              <a:rPr lang="en-US" dirty="0" err="1" smtClean="0">
                <a:solidFill>
                  <a:srgbClr val="000000"/>
                </a:solidFill>
              </a:rPr>
              <a:t>TeV</a:t>
            </a:r>
            <a:r>
              <a:rPr lang="en-US" dirty="0" smtClean="0">
                <a:solidFill>
                  <a:srgbClr val="000000"/>
                </a:solidFill>
              </a:rPr>
              <a:t> collider with 16 T magnets (FCC)</a:t>
            </a:r>
          </a:p>
          <a:p>
            <a:pPr lvl="1" eaLnBrk="1" hangingPunct="1"/>
            <a:r>
              <a:rPr lang="en-US" i="1" dirty="0" smtClean="0">
                <a:solidFill>
                  <a:srgbClr val="000000"/>
                </a:solidFill>
              </a:rPr>
              <a:t>E</a:t>
            </a:r>
            <a:r>
              <a:rPr lang="en-US" dirty="0" smtClean="0">
                <a:solidFill>
                  <a:srgbClr val="000000"/>
                </a:solidFill>
              </a:rPr>
              <a:t>=50,000 </a:t>
            </a:r>
            <a:r>
              <a:rPr lang="en-US" dirty="0" err="1" smtClean="0">
                <a:solidFill>
                  <a:srgbClr val="000000"/>
                </a:solidFill>
              </a:rPr>
              <a:t>GeV</a:t>
            </a:r>
            <a:endParaRPr lang="en-US" dirty="0" smtClean="0">
              <a:solidFill>
                <a:srgbClr val="000000"/>
              </a:solidFill>
            </a:endParaRPr>
          </a:p>
          <a:p>
            <a:pPr lvl="1" eaLnBrk="1" hangingPunct="1"/>
            <a:r>
              <a:rPr lang="en-US" dirty="0" err="1" smtClean="0">
                <a:solidFill>
                  <a:srgbClr val="000000"/>
                </a:solidFill>
              </a:rPr>
              <a:t>Nb</a:t>
            </a:r>
            <a:r>
              <a:rPr lang="en-US" dirty="0" smtClean="0">
                <a:solidFill>
                  <a:srgbClr val="000000"/>
                </a:solidFill>
              </a:rPr>
              <a:t>-Ti magnets, dipole field </a:t>
            </a:r>
            <a:r>
              <a:rPr lang="en-US" i="1" dirty="0" smtClean="0">
                <a:solidFill>
                  <a:srgbClr val="000000"/>
                </a:solidFill>
              </a:rPr>
              <a:t>B</a:t>
            </a:r>
            <a:r>
              <a:rPr lang="en-US" dirty="0" smtClean="0">
                <a:solidFill>
                  <a:srgbClr val="000000"/>
                </a:solidFill>
              </a:rPr>
              <a:t>=16 T</a:t>
            </a:r>
          </a:p>
          <a:p>
            <a:pPr lvl="2" eaLnBrk="1" hangingPunct="1"/>
            <a:r>
              <a:rPr lang="en-US" dirty="0" smtClean="0">
                <a:solidFill>
                  <a:srgbClr val="000000"/>
                </a:solidFill>
              </a:rPr>
              <a:t>Curvature radius 10.4 km</a:t>
            </a:r>
          </a:p>
          <a:p>
            <a:pPr lvl="2" eaLnBrk="1" hangingPunct="1"/>
            <a:r>
              <a:rPr lang="en-US" dirty="0" smtClean="0">
                <a:solidFill>
                  <a:srgbClr val="000000"/>
                </a:solidFill>
              </a:rPr>
              <a:t>Total length of dipoles</a:t>
            </a:r>
            <a:r>
              <a:rPr lang="en-US" i="1" dirty="0" smtClean="0">
                <a:solidFill>
                  <a:srgbClr val="000000"/>
                </a:solidFill>
              </a:rPr>
              <a:t> </a:t>
            </a:r>
            <a:r>
              <a:rPr lang="en-US" i="1" dirty="0" err="1" smtClean="0">
                <a:solidFill>
                  <a:srgbClr val="000000"/>
                </a:solidFill>
              </a:rPr>
              <a:t>L</a:t>
            </a:r>
            <a:r>
              <a:rPr lang="en-US" i="1" baseline="-25000" dirty="0" err="1" smtClean="0">
                <a:solidFill>
                  <a:srgbClr val="000000"/>
                </a:solidFill>
              </a:rPr>
              <a:t>d</a:t>
            </a:r>
            <a:r>
              <a:rPr lang="en-US" dirty="0" smtClean="0">
                <a:solidFill>
                  <a:srgbClr val="000000"/>
                </a:solidFill>
              </a:rPr>
              <a:t>=65.4 km – looks reasonable for 100 km tunnel</a:t>
            </a:r>
          </a:p>
          <a:p>
            <a:pPr lvl="1" eaLnBrk="1" hangingPunct="1"/>
            <a:endParaRPr lang="en-US" dirty="0" smtClean="0">
              <a:solidFill>
                <a:srgbClr val="000000"/>
              </a:solidFill>
            </a:endParaRPr>
          </a:p>
          <a:p>
            <a:pPr lvl="1" eaLnBrk="1" hangingPunct="1"/>
            <a:r>
              <a:rPr lang="en-US" dirty="0" smtClean="0">
                <a:solidFill>
                  <a:srgbClr val="000000"/>
                </a:solidFill>
              </a:rPr>
              <a:t>Cell </a:t>
            </a:r>
            <a:r>
              <a:rPr lang="en-US" dirty="0" err="1" smtClean="0">
                <a:solidFill>
                  <a:srgbClr val="000000"/>
                </a:solidFill>
              </a:rPr>
              <a:t>semilength</a:t>
            </a:r>
            <a:r>
              <a:rPr lang="en-US" dirty="0" smtClean="0">
                <a:solidFill>
                  <a:srgbClr val="000000"/>
                </a:solidFill>
              </a:rPr>
              <a:t> </a:t>
            </a:r>
            <a:r>
              <a:rPr lang="en-US" i="1" dirty="0" smtClean="0">
                <a:solidFill>
                  <a:srgbClr val="000000"/>
                </a:solidFill>
              </a:rPr>
              <a:t>L</a:t>
            </a:r>
            <a:r>
              <a:rPr lang="en-US" dirty="0" smtClean="0">
                <a:solidFill>
                  <a:srgbClr val="000000"/>
                </a:solidFill>
              </a:rPr>
              <a:t>=100 m</a:t>
            </a:r>
          </a:p>
          <a:p>
            <a:pPr lvl="2" eaLnBrk="1" hangingPunct="1"/>
            <a:r>
              <a:rPr lang="en-US" dirty="0" smtClean="0">
                <a:solidFill>
                  <a:srgbClr val="000000"/>
                </a:solidFill>
                <a:sym typeface="Symbol" pitchFamily="18" charset="2"/>
              </a:rPr>
              <a:t>Better to increase the LHC value otherwise </a:t>
            </a:r>
            <a:r>
              <a:rPr lang="en-US" dirty="0" err="1" smtClean="0">
                <a:solidFill>
                  <a:srgbClr val="000000"/>
                </a:solidFill>
                <a:sym typeface="Symbol" pitchFamily="18" charset="2"/>
              </a:rPr>
              <a:t>quadrupole</a:t>
            </a:r>
            <a:r>
              <a:rPr lang="en-US" dirty="0" smtClean="0">
                <a:solidFill>
                  <a:srgbClr val="000000"/>
                </a:solidFill>
                <a:sym typeface="Symbol" pitchFamily="18" charset="2"/>
              </a:rPr>
              <a:t> needs will become huge</a:t>
            </a:r>
          </a:p>
          <a:p>
            <a:pPr lvl="2" eaLnBrk="1" hangingPunct="1"/>
            <a:r>
              <a:rPr lang="en-US" dirty="0" smtClean="0">
                <a:solidFill>
                  <a:srgbClr val="000000"/>
                </a:solidFill>
                <a:sym typeface="Symbol" pitchFamily="18" charset="2"/>
              </a:rPr>
              <a:t>Beta function in the focusing quad </a:t>
            </a:r>
            <a:r>
              <a:rPr lang="en-US" i="1" dirty="0" smtClean="0">
                <a:solidFill>
                  <a:srgbClr val="000000"/>
                </a:solidFill>
                <a:sym typeface="Symbol" pitchFamily="18" charset="2"/>
              </a:rPr>
              <a:t></a:t>
            </a:r>
            <a:r>
              <a:rPr lang="en-US" i="1" baseline="-25000" dirty="0" smtClean="0">
                <a:solidFill>
                  <a:srgbClr val="000000"/>
                </a:solidFill>
                <a:sym typeface="Symbol" pitchFamily="18" charset="2"/>
              </a:rPr>
              <a:t>f</a:t>
            </a:r>
            <a:r>
              <a:rPr lang="en-US" baseline="-25000" dirty="0" smtClean="0">
                <a:solidFill>
                  <a:srgbClr val="000000"/>
                </a:solidFill>
                <a:sym typeface="Symbol" pitchFamily="18" charset="2"/>
              </a:rPr>
              <a:t> </a:t>
            </a:r>
            <a:r>
              <a:rPr lang="en-US" dirty="0" smtClean="0">
                <a:solidFill>
                  <a:srgbClr val="000000"/>
                </a:solidFill>
                <a:sym typeface="Symbol" pitchFamily="18" charset="2"/>
              </a:rPr>
              <a:t>=340 m</a:t>
            </a:r>
          </a:p>
          <a:p>
            <a:pPr lvl="1" eaLnBrk="1" hangingPunct="1"/>
            <a:endParaRPr lang="en-US" dirty="0" smtClean="0">
              <a:solidFill>
                <a:srgbClr val="000000"/>
              </a:solidFill>
              <a:sym typeface="Symbol" pitchFamily="18" charset="2"/>
            </a:endParaRPr>
          </a:p>
          <a:p>
            <a:pPr lvl="1" eaLnBrk="1" hangingPunct="1"/>
            <a:r>
              <a:rPr lang="en-US" dirty="0" err="1" smtClean="0">
                <a:solidFill>
                  <a:srgbClr val="000000"/>
                </a:solidFill>
                <a:sym typeface="Symbol" pitchFamily="18" charset="2"/>
              </a:rPr>
              <a:t>Emittance</a:t>
            </a:r>
            <a:r>
              <a:rPr lang="en-US" dirty="0" smtClean="0">
                <a:solidFill>
                  <a:srgbClr val="000000"/>
                </a:solidFill>
                <a:sym typeface="Symbol" pitchFamily="18" charset="2"/>
              </a:rPr>
              <a:t> </a:t>
            </a:r>
            <a:r>
              <a:rPr lang="en-US" i="1" dirty="0" smtClean="0">
                <a:solidFill>
                  <a:srgbClr val="000000"/>
                </a:solidFill>
                <a:sym typeface="Symbol" pitchFamily="18" charset="2"/>
              </a:rPr>
              <a:t></a:t>
            </a:r>
            <a:r>
              <a:rPr lang="en-US" dirty="0" smtClean="0">
                <a:solidFill>
                  <a:srgbClr val="000000"/>
                </a:solidFill>
              </a:rPr>
              <a:t>=3.75</a:t>
            </a:r>
            <a:r>
              <a:rPr lang="en-US" dirty="0" smtClean="0">
                <a:solidFill>
                  <a:srgbClr val="000000"/>
                </a:solidFill>
                <a:sym typeface="Symbol" pitchFamily="18" charset="2"/>
              </a:rPr>
              <a:t></a:t>
            </a:r>
            <a:r>
              <a:rPr lang="en-US" dirty="0" smtClean="0">
                <a:solidFill>
                  <a:srgbClr val="000000"/>
                </a:solidFill>
              </a:rPr>
              <a:t>10</a:t>
            </a:r>
            <a:r>
              <a:rPr lang="en-US" baseline="30000" dirty="0" smtClean="0">
                <a:solidFill>
                  <a:srgbClr val="000000"/>
                </a:solidFill>
              </a:rPr>
              <a:t>-6</a:t>
            </a:r>
            <a:r>
              <a:rPr lang="en-US" dirty="0" smtClean="0">
                <a:solidFill>
                  <a:srgbClr val="000000"/>
                </a:solidFill>
              </a:rPr>
              <a:t>m rad</a:t>
            </a:r>
            <a:endParaRPr lang="en-US" dirty="0" smtClean="0">
              <a:solidFill>
                <a:srgbClr val="000000"/>
              </a:solidFill>
              <a:sym typeface="Symbol" pitchFamily="18" charset="2"/>
            </a:endParaRPr>
          </a:p>
          <a:p>
            <a:pPr lvl="1" eaLnBrk="1" hangingPunct="1"/>
            <a:r>
              <a:rPr lang="en-US" dirty="0" smtClean="0">
                <a:solidFill>
                  <a:srgbClr val="000000"/>
                </a:solidFill>
                <a:sym typeface="Symbol" pitchFamily="18" charset="2"/>
              </a:rPr>
              <a:t>Injection energy 1 </a:t>
            </a:r>
            <a:r>
              <a:rPr lang="en-US" dirty="0" err="1" smtClean="0">
                <a:solidFill>
                  <a:srgbClr val="000000"/>
                </a:solidFill>
                <a:sym typeface="Symbol" pitchFamily="18" charset="2"/>
              </a:rPr>
              <a:t>TeV</a:t>
            </a:r>
            <a:r>
              <a:rPr lang="en-US" dirty="0" smtClean="0">
                <a:solidFill>
                  <a:srgbClr val="000000"/>
                </a:solidFill>
                <a:sym typeface="Symbol" pitchFamily="18" charset="2"/>
              </a:rPr>
              <a:t> </a:t>
            </a:r>
            <a:r>
              <a:rPr lang="en-US" dirty="0" err="1" smtClean="0">
                <a:solidFill>
                  <a:srgbClr val="000000"/>
                </a:solidFill>
                <a:sym typeface="Symbol" pitchFamily="18" charset="2"/>
              </a:rPr>
              <a:t>GeV</a:t>
            </a:r>
            <a:endParaRPr lang="en-US" dirty="0" smtClean="0">
              <a:solidFill>
                <a:srgbClr val="000000"/>
              </a:solidFill>
              <a:sym typeface="Symbol" pitchFamily="18" charset="2"/>
            </a:endParaRPr>
          </a:p>
          <a:p>
            <a:pPr lvl="2" eaLnBrk="1" hangingPunct="1"/>
            <a:r>
              <a:rPr lang="en-US" dirty="0" smtClean="0">
                <a:sym typeface="Symbol" pitchFamily="18" charset="2"/>
              </a:rPr>
              <a:t>B</a:t>
            </a:r>
            <a:r>
              <a:rPr lang="fr-CH" dirty="0" smtClean="0">
                <a:sym typeface="Symbol" pitchFamily="18" charset="2"/>
              </a:rPr>
              <a:t>eta has doubled, but I also double gamma so the aperture is the same as in the LHC</a:t>
            </a:r>
            <a:endParaRPr lang="en-US" dirty="0" smtClean="0">
              <a:sym typeface="Symbol" pitchFamily="18" charset="2"/>
            </a:endParaRPr>
          </a:p>
        </p:txBody>
      </p:sp>
      <p:sp>
        <p:nvSpPr>
          <p:cNvPr id="43011" name="Rectangle 2"/>
          <p:cNvSpPr>
            <a:spLocks noGrp="1" noChangeArrowheads="1"/>
          </p:cNvSpPr>
          <p:nvPr>
            <p:ph type="title"/>
          </p:nvPr>
        </p:nvSpPr>
        <p:spPr/>
        <p:txBody>
          <a:bodyPr/>
          <a:lstStyle/>
          <a:p>
            <a:pPr eaLnBrk="1" hangingPunct="1"/>
            <a:r>
              <a:rPr lang="en-US" dirty="0" smtClean="0"/>
              <a:t>THIRD EXAMPLE: FCC</a:t>
            </a:r>
          </a:p>
        </p:txBody>
      </p:sp>
      <p:sp>
        <p:nvSpPr>
          <p:cNvPr id="4301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19"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0"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1"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2"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3"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5"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6"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7"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3028"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pic>
        <p:nvPicPr>
          <p:cNvPr id="43029"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8429" y="1729617"/>
            <a:ext cx="23002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0"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0632" y="4217758"/>
            <a:ext cx="24907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1"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1792" y="5017610"/>
            <a:ext cx="12192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5"/>
          <p:cNvSpPr>
            <a:spLocks noGrp="1" noChangeArrowheads="1"/>
          </p:cNvSpPr>
          <p:nvPr>
            <p:ph type="sldNum" sz="quarter" idx="4294967295"/>
          </p:nvPr>
        </p:nvSpPr>
        <p:spPr bwMode="auto">
          <a:xfrm>
            <a:off x="5140325" y="6537453"/>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36</a:t>
            </a:fld>
            <a:endParaRPr lang="en-US" dirty="0"/>
          </a:p>
        </p:txBody>
      </p:sp>
    </p:spTree>
    <p:extLst>
      <p:ext uri="{BB962C8B-B14F-4D97-AF65-F5344CB8AC3E}">
        <p14:creationId xmlns:p14="http://schemas.microsoft.com/office/powerpoint/2010/main" val="1978864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01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01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01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0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012">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012">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012">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Rectangle 3"/>
          <p:cNvSpPr>
            <a:spLocks noGrp="1" noChangeArrowheads="1"/>
          </p:cNvSpPr>
          <p:nvPr>
            <p:ph idx="1"/>
          </p:nvPr>
        </p:nvSpPr>
        <p:spPr/>
        <p:txBody>
          <a:bodyPr/>
          <a:lstStyle/>
          <a:p>
            <a:pPr eaLnBrk="1" hangingPunct="1">
              <a:lnSpc>
                <a:spcPct val="90000"/>
              </a:lnSpc>
            </a:pPr>
            <a:r>
              <a:rPr lang="en-US" dirty="0" smtClean="0">
                <a:sym typeface="Symbol" pitchFamily="18" charset="2"/>
              </a:rPr>
              <a:t>FCC arc </a:t>
            </a:r>
            <a:r>
              <a:rPr lang="en-US" dirty="0" err="1" smtClean="0">
                <a:sym typeface="Symbol" pitchFamily="18" charset="2"/>
              </a:rPr>
              <a:t>quadrupoles</a:t>
            </a:r>
            <a:endParaRPr lang="en-US" dirty="0" smtClean="0">
              <a:sym typeface="Symbol" pitchFamily="18" charset="2"/>
            </a:endParaRPr>
          </a:p>
          <a:p>
            <a:pPr lvl="1" eaLnBrk="1" hangingPunct="1">
              <a:lnSpc>
                <a:spcPct val="90000"/>
              </a:lnSpc>
            </a:pPr>
            <a:endParaRPr lang="en-US" dirty="0" smtClean="0">
              <a:sym typeface="Symbol" pitchFamily="18" charset="2"/>
            </a:endParaRPr>
          </a:p>
          <a:p>
            <a:pPr lvl="1" eaLnBrk="1" hangingPunct="1">
              <a:lnSpc>
                <a:spcPct val="90000"/>
              </a:lnSpc>
            </a:pPr>
            <a:r>
              <a:rPr lang="en-US" dirty="0" smtClean="0">
                <a:sym typeface="Symbol" pitchFamily="18" charset="2"/>
              </a:rPr>
              <a:t>We need 2350 T of integrated gradient</a:t>
            </a:r>
          </a:p>
          <a:p>
            <a:pPr lvl="1" eaLnBrk="1" hangingPunct="1">
              <a:lnSpc>
                <a:spcPct val="90000"/>
              </a:lnSpc>
            </a:pPr>
            <a:r>
              <a:rPr lang="en-US" dirty="0" smtClean="0">
                <a:sym typeface="Symbol" pitchFamily="18" charset="2"/>
              </a:rPr>
              <a:t>Even with Nb</a:t>
            </a:r>
            <a:r>
              <a:rPr lang="en-US" baseline="-25000" dirty="0" smtClean="0">
                <a:sym typeface="Symbol" pitchFamily="18" charset="2"/>
              </a:rPr>
              <a:t>3</a:t>
            </a:r>
            <a:r>
              <a:rPr lang="en-US" dirty="0" smtClean="0">
                <a:sym typeface="Symbol" pitchFamily="18" charset="2"/>
              </a:rPr>
              <a:t>Sn </a:t>
            </a:r>
            <a:r>
              <a:rPr lang="en-US" dirty="0" err="1" smtClean="0">
                <a:sym typeface="Symbol" pitchFamily="18" charset="2"/>
              </a:rPr>
              <a:t>quadrupoles</a:t>
            </a:r>
            <a:r>
              <a:rPr lang="en-US" dirty="0" smtClean="0">
                <a:sym typeface="Symbol" pitchFamily="18" charset="2"/>
              </a:rPr>
              <a:t>, we have 300 T/m and </a:t>
            </a:r>
            <a:r>
              <a:rPr lang="en-US" dirty="0" smtClean="0">
                <a:solidFill>
                  <a:srgbClr val="CC3300"/>
                </a:solidFill>
                <a:sym typeface="Symbol" pitchFamily="18" charset="2"/>
              </a:rPr>
              <a:t>7.8 m long</a:t>
            </a:r>
          </a:p>
          <a:p>
            <a:pPr lvl="1" eaLnBrk="1" hangingPunct="1">
              <a:lnSpc>
                <a:spcPct val="90000"/>
              </a:lnSpc>
            </a:pPr>
            <a:r>
              <a:rPr lang="en-US" dirty="0" smtClean="0">
                <a:solidFill>
                  <a:srgbClr val="000000"/>
                </a:solidFill>
                <a:sym typeface="Symbol" pitchFamily="18" charset="2"/>
              </a:rPr>
              <a:t>Since we increased the cell length, we have only one </a:t>
            </a:r>
            <a:r>
              <a:rPr lang="en-US" dirty="0" err="1" smtClean="0">
                <a:solidFill>
                  <a:srgbClr val="000000"/>
                </a:solidFill>
                <a:sym typeface="Symbol" pitchFamily="18" charset="2"/>
              </a:rPr>
              <a:t>quadrupole</a:t>
            </a:r>
            <a:r>
              <a:rPr lang="en-US" dirty="0" smtClean="0">
                <a:solidFill>
                  <a:srgbClr val="000000"/>
                </a:solidFill>
                <a:sym typeface="Symbol" pitchFamily="18" charset="2"/>
              </a:rPr>
              <a:t> per 100 m, and therefore </a:t>
            </a:r>
            <a:r>
              <a:rPr lang="en-US" dirty="0" err="1" smtClean="0">
                <a:solidFill>
                  <a:srgbClr val="000000"/>
                </a:solidFill>
                <a:sym typeface="Symbol" pitchFamily="18" charset="2"/>
              </a:rPr>
              <a:t>quadrupole</a:t>
            </a:r>
            <a:r>
              <a:rPr lang="en-US" dirty="0" smtClean="0">
                <a:solidFill>
                  <a:srgbClr val="000000"/>
                </a:solidFill>
                <a:sym typeface="Symbol" pitchFamily="18" charset="2"/>
              </a:rPr>
              <a:t> uses 7.8% of the cell length</a:t>
            </a:r>
            <a:endParaRPr lang="en-US" dirty="0">
              <a:solidFill>
                <a:srgbClr val="000000"/>
              </a:solidFill>
              <a:sym typeface="Symbol" pitchFamily="18" charset="2"/>
            </a:endParaRPr>
          </a:p>
          <a:p>
            <a:pPr lvl="2" eaLnBrk="1" hangingPunct="1">
              <a:lnSpc>
                <a:spcPct val="90000"/>
              </a:lnSpc>
            </a:pPr>
            <a:endParaRPr lang="en-US" dirty="0" smtClean="0">
              <a:solidFill>
                <a:srgbClr val="000000"/>
              </a:solidFill>
              <a:sym typeface="Symbol" pitchFamily="18" charset="2"/>
            </a:endParaRPr>
          </a:p>
          <a:p>
            <a:pPr lvl="2" eaLnBrk="1" hangingPunct="1">
              <a:lnSpc>
                <a:spcPct val="90000"/>
              </a:lnSpc>
            </a:pPr>
            <a:endParaRPr lang="en-US" dirty="0" smtClean="0">
              <a:solidFill>
                <a:srgbClr val="000000"/>
              </a:solidFill>
              <a:sym typeface="Symbol" pitchFamily="18" charset="2"/>
            </a:endParaRPr>
          </a:p>
          <a:p>
            <a:pPr eaLnBrk="1" hangingPunct="1">
              <a:lnSpc>
                <a:spcPct val="90000"/>
              </a:lnSpc>
            </a:pPr>
            <a:r>
              <a:rPr lang="en-US" dirty="0" smtClean="0">
                <a:solidFill>
                  <a:srgbClr val="000000"/>
                </a:solidFill>
                <a:sym typeface="Symbol" pitchFamily="18" charset="2"/>
              </a:rPr>
              <a:t>Summarizing</a:t>
            </a:r>
          </a:p>
          <a:p>
            <a:pPr lvl="1" eaLnBrk="1" hangingPunct="1">
              <a:lnSpc>
                <a:spcPct val="90000"/>
              </a:lnSpc>
            </a:pPr>
            <a:r>
              <a:rPr lang="en-US" dirty="0" smtClean="0">
                <a:solidFill>
                  <a:srgbClr val="000000"/>
                </a:solidFill>
                <a:sym typeface="Symbol" pitchFamily="18" charset="2"/>
              </a:rPr>
              <a:t>65.4 km of 4573 dipoles (14.3 m long)</a:t>
            </a:r>
          </a:p>
          <a:p>
            <a:pPr lvl="1" eaLnBrk="1" hangingPunct="1">
              <a:lnSpc>
                <a:spcPct val="90000"/>
              </a:lnSpc>
            </a:pPr>
            <a:r>
              <a:rPr lang="en-US" dirty="0" smtClean="0">
                <a:solidFill>
                  <a:srgbClr val="000000"/>
                </a:solidFill>
                <a:sym typeface="Symbol" pitchFamily="18" charset="2"/>
              </a:rPr>
              <a:t>200 m long cell, 1 </a:t>
            </a:r>
            <a:r>
              <a:rPr lang="en-US" dirty="0" err="1" smtClean="0">
                <a:solidFill>
                  <a:srgbClr val="000000"/>
                </a:solidFill>
                <a:sym typeface="Symbol" pitchFamily="18" charset="2"/>
              </a:rPr>
              <a:t>quadrupole</a:t>
            </a:r>
            <a:r>
              <a:rPr lang="en-US" dirty="0" smtClean="0">
                <a:solidFill>
                  <a:srgbClr val="000000"/>
                </a:solidFill>
                <a:sym typeface="Symbol" pitchFamily="18" charset="2"/>
              </a:rPr>
              <a:t> every 6 dipoles: total 762 </a:t>
            </a:r>
            <a:r>
              <a:rPr lang="en-US" dirty="0" err="1" smtClean="0">
                <a:solidFill>
                  <a:srgbClr val="000000"/>
                </a:solidFill>
                <a:sym typeface="Symbol" pitchFamily="18" charset="2"/>
              </a:rPr>
              <a:t>quadrupoles</a:t>
            </a:r>
            <a:r>
              <a:rPr lang="en-US" dirty="0" smtClean="0">
                <a:solidFill>
                  <a:srgbClr val="000000"/>
                </a:solidFill>
                <a:sym typeface="Symbol" pitchFamily="18" charset="2"/>
              </a:rPr>
              <a:t>, occupying 6.0 km</a:t>
            </a:r>
          </a:p>
          <a:p>
            <a:pPr lvl="1" eaLnBrk="1" hangingPunct="1">
              <a:lnSpc>
                <a:spcPct val="90000"/>
              </a:lnSpc>
            </a:pPr>
            <a:r>
              <a:rPr lang="en-US" dirty="0" smtClean="0">
                <a:solidFill>
                  <a:srgbClr val="000000"/>
                </a:solidFill>
                <a:sym typeface="Symbol" pitchFamily="18" charset="2"/>
              </a:rPr>
              <a:t>Interconnection and correctors: 1 m per magnet </a:t>
            </a:r>
            <a:r>
              <a:rPr lang="en-US" dirty="0" smtClean="0">
                <a:solidFill>
                  <a:srgbClr val="000000"/>
                </a:solidFill>
                <a:sym typeface="Wingdings"/>
              </a:rPr>
              <a:t> 6 km more</a:t>
            </a:r>
          </a:p>
          <a:p>
            <a:pPr lvl="1" eaLnBrk="1" hangingPunct="1">
              <a:lnSpc>
                <a:spcPct val="90000"/>
              </a:lnSpc>
            </a:pPr>
            <a:r>
              <a:rPr lang="en-US" dirty="0" smtClean="0">
                <a:solidFill>
                  <a:srgbClr val="000000"/>
                </a:solidFill>
                <a:sym typeface="Wingdings"/>
              </a:rPr>
              <a:t>Total length of the arcs: 77 km, the rest for insertions (topic of next unit)</a:t>
            </a:r>
          </a:p>
        </p:txBody>
      </p:sp>
      <p:sp>
        <p:nvSpPr>
          <p:cNvPr id="19465" name="Rectangle 2"/>
          <p:cNvSpPr>
            <a:spLocks noGrp="1" noChangeArrowheads="1"/>
          </p:cNvSpPr>
          <p:nvPr>
            <p:ph type="title"/>
          </p:nvPr>
        </p:nvSpPr>
        <p:spPr/>
        <p:txBody>
          <a:bodyPr/>
          <a:lstStyle/>
          <a:p>
            <a:pPr eaLnBrk="1" hangingPunct="1"/>
            <a:r>
              <a:rPr lang="en-US" dirty="0" smtClean="0"/>
              <a:t>THIRD EXAMPLE: FCC</a:t>
            </a:r>
          </a:p>
        </p:txBody>
      </p:sp>
      <p:sp>
        <p:nvSpPr>
          <p:cNvPr id="1946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6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6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3"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4"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7"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9"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0"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1"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2"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3" name="Rectangle 3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4" name="Rectangle 4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5" name="Rectangle 4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1"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37</a:t>
            </a:fld>
            <a:endParaRPr lang="en-US" dirty="0"/>
          </a:p>
        </p:txBody>
      </p:sp>
      <p:graphicFrame>
        <p:nvGraphicFramePr>
          <p:cNvPr id="27" name="Object 39"/>
          <p:cNvGraphicFramePr>
            <a:graphicFrameLocks noChangeAspect="1"/>
          </p:cNvGraphicFramePr>
          <p:nvPr>
            <p:extLst>
              <p:ext uri="{D42A27DB-BD31-4B8C-83A1-F6EECF244321}">
                <p14:modId xmlns:p14="http://schemas.microsoft.com/office/powerpoint/2010/main" val="1288949"/>
              </p:ext>
            </p:extLst>
          </p:nvPr>
        </p:nvGraphicFramePr>
        <p:xfrm>
          <a:off x="6833059" y="1367664"/>
          <a:ext cx="1556827" cy="750181"/>
        </p:xfrm>
        <a:graphic>
          <a:graphicData uri="http://schemas.openxmlformats.org/presentationml/2006/ole">
            <mc:AlternateContent xmlns:mc="http://schemas.openxmlformats.org/markup-compatibility/2006">
              <mc:Choice xmlns:v="urn:schemas-microsoft-com:vml" Requires="v">
                <p:oleObj spid="_x0000_s34880" name="Equation" r:id="rId3" imgW="850900" imgH="406400" progId="Equation.3">
                  <p:embed/>
                </p:oleObj>
              </mc:Choice>
              <mc:Fallback>
                <p:oleObj name="Equation" r:id="rId3" imgW="850900" imgH="406400" progId="Equation.3">
                  <p:embed/>
                  <p:pic>
                    <p:nvPicPr>
                      <p:cNvPr id="0" name=""/>
                      <p:cNvPicPr>
                        <a:picLocks noChangeAspect="1" noChangeArrowheads="1"/>
                      </p:cNvPicPr>
                      <p:nvPr/>
                    </p:nvPicPr>
                    <p:blipFill>
                      <a:blip r:embed="rId4"/>
                      <a:srcRect/>
                      <a:stretch>
                        <a:fillRect/>
                      </a:stretch>
                    </p:blipFill>
                    <p:spPr bwMode="auto">
                      <a:xfrm>
                        <a:off x="6833059" y="1367664"/>
                        <a:ext cx="1556827" cy="750181"/>
                      </a:xfrm>
                      <a:prstGeom prst="rect">
                        <a:avLst/>
                      </a:prstGeom>
                      <a:noFill/>
                      <a:extLst/>
                    </p:spPr>
                  </p:pic>
                </p:oleObj>
              </mc:Fallback>
            </mc:AlternateContent>
          </a:graphicData>
        </a:graphic>
      </p:graphicFrame>
    </p:spTree>
    <p:extLst>
      <p:ext uri="{BB962C8B-B14F-4D97-AF65-F5344CB8AC3E}">
        <p14:creationId xmlns:p14="http://schemas.microsoft.com/office/powerpoint/2010/main" val="14893023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7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7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70">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370">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370">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370">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370">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37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Rectangle 3"/>
          <p:cNvSpPr>
            <a:spLocks noGrp="1" noChangeArrowheads="1"/>
          </p:cNvSpPr>
          <p:nvPr>
            <p:ph idx="1"/>
          </p:nvPr>
        </p:nvSpPr>
        <p:spPr/>
        <p:txBody>
          <a:bodyPr/>
          <a:lstStyle/>
          <a:p>
            <a:pPr eaLnBrk="1" hangingPunct="1">
              <a:lnSpc>
                <a:spcPct val="90000"/>
              </a:lnSpc>
            </a:pPr>
            <a:r>
              <a:rPr lang="en-US" dirty="0" smtClean="0">
                <a:sym typeface="Symbol" pitchFamily="18" charset="2"/>
              </a:rPr>
              <a:t>LHC has triplet </a:t>
            </a:r>
            <a:r>
              <a:rPr lang="en-US" dirty="0" err="1" smtClean="0">
                <a:sym typeface="Symbol" pitchFamily="18" charset="2"/>
              </a:rPr>
              <a:t>quadrupoles</a:t>
            </a:r>
            <a:r>
              <a:rPr lang="en-US" dirty="0" smtClean="0">
                <a:sym typeface="Symbol" pitchFamily="18" charset="2"/>
              </a:rPr>
              <a:t> with 70 mm aperture (in </a:t>
            </a:r>
            <a:r>
              <a:rPr lang="en-US" dirty="0" err="1" smtClean="0">
                <a:sym typeface="Symbol" pitchFamily="18" charset="2"/>
              </a:rPr>
              <a:t>Nb</a:t>
            </a:r>
            <a:r>
              <a:rPr lang="en-US" dirty="0" smtClean="0">
                <a:sym typeface="Symbol" pitchFamily="18" charset="2"/>
              </a:rPr>
              <a:t>-Ti, with </a:t>
            </a:r>
            <a:r>
              <a:rPr lang="fr-CH" dirty="0">
                <a:sym typeface="Symbol"/>
              </a:rPr>
              <a:t></a:t>
            </a:r>
            <a:r>
              <a:rPr lang="en-US" dirty="0" smtClean="0">
                <a:sym typeface="Symbol" pitchFamily="18" charset="2"/>
              </a:rPr>
              <a:t>8 T peak field</a:t>
            </a:r>
          </a:p>
          <a:p>
            <a:pPr lvl="1" eaLnBrk="1" hangingPunct="1">
              <a:lnSpc>
                <a:spcPct val="90000"/>
              </a:lnSpc>
            </a:pPr>
            <a:r>
              <a:rPr lang="en-US" dirty="0" smtClean="0">
                <a:sym typeface="Symbol" pitchFamily="18" charset="2"/>
              </a:rPr>
              <a:t>Integrated gradient of the triplet: 200 T/m over 24 m total (4800 T)</a:t>
            </a:r>
          </a:p>
          <a:p>
            <a:pPr eaLnBrk="1" hangingPunct="1">
              <a:lnSpc>
                <a:spcPct val="90000"/>
              </a:lnSpc>
            </a:pPr>
            <a:endParaRPr lang="en-US" dirty="0" smtClean="0">
              <a:sym typeface="Symbol" pitchFamily="18" charset="2"/>
            </a:endParaRPr>
          </a:p>
          <a:p>
            <a:pPr eaLnBrk="1" hangingPunct="1">
              <a:lnSpc>
                <a:spcPct val="90000"/>
              </a:lnSpc>
            </a:pPr>
            <a:endParaRPr lang="en-US" dirty="0" smtClean="0">
              <a:sym typeface="Symbol" pitchFamily="18" charset="2"/>
            </a:endParaRPr>
          </a:p>
          <a:p>
            <a:pPr eaLnBrk="1" hangingPunct="1">
              <a:lnSpc>
                <a:spcPct val="90000"/>
              </a:lnSpc>
            </a:pPr>
            <a:endParaRPr lang="en-US" dirty="0">
              <a:sym typeface="Symbol" pitchFamily="18" charset="2"/>
            </a:endParaRPr>
          </a:p>
          <a:p>
            <a:pPr eaLnBrk="1" hangingPunct="1">
              <a:lnSpc>
                <a:spcPct val="90000"/>
              </a:lnSpc>
            </a:pPr>
            <a:r>
              <a:rPr lang="en-US" dirty="0" smtClean="0">
                <a:sym typeface="Symbol" pitchFamily="18" charset="2"/>
              </a:rPr>
              <a:t>HL-LHC has 150 mm aperture </a:t>
            </a:r>
            <a:r>
              <a:rPr lang="en-US" dirty="0" err="1" smtClean="0">
                <a:sym typeface="Symbol" pitchFamily="18" charset="2"/>
              </a:rPr>
              <a:t>quadrupoles</a:t>
            </a:r>
            <a:r>
              <a:rPr lang="en-US" dirty="0" smtClean="0">
                <a:sym typeface="Symbol" pitchFamily="18" charset="2"/>
              </a:rPr>
              <a:t> (in Nb</a:t>
            </a:r>
            <a:r>
              <a:rPr lang="en-US" baseline="-25000" dirty="0" smtClean="0">
                <a:sym typeface="Symbol" pitchFamily="18" charset="2"/>
              </a:rPr>
              <a:t>3</a:t>
            </a:r>
            <a:r>
              <a:rPr lang="en-US" dirty="0" smtClean="0">
                <a:sym typeface="Symbol" pitchFamily="18" charset="2"/>
              </a:rPr>
              <a:t>Sn, with </a:t>
            </a:r>
            <a:r>
              <a:rPr lang="fr-CH" dirty="0">
                <a:sym typeface="Symbol"/>
              </a:rPr>
              <a:t></a:t>
            </a:r>
            <a:r>
              <a:rPr lang="en-US" dirty="0" smtClean="0">
                <a:sym typeface="Symbol" pitchFamily="18" charset="2"/>
              </a:rPr>
              <a:t>11.5 T peak field)</a:t>
            </a:r>
          </a:p>
          <a:p>
            <a:pPr lvl="1" eaLnBrk="1" hangingPunct="1">
              <a:lnSpc>
                <a:spcPct val="90000"/>
              </a:lnSpc>
            </a:pPr>
            <a:r>
              <a:rPr lang="en-US" dirty="0" smtClean="0">
                <a:solidFill>
                  <a:srgbClr val="000000"/>
                </a:solidFill>
                <a:sym typeface="Symbol" pitchFamily="18" charset="2"/>
              </a:rPr>
              <a:t>Doubling the aperture </a:t>
            </a:r>
            <a:r>
              <a:rPr lang="en-US" dirty="0" smtClean="0">
                <a:solidFill>
                  <a:srgbClr val="000000"/>
                </a:solidFill>
                <a:sym typeface="Wingdings"/>
              </a:rPr>
              <a:t> four times larger beta function in the </a:t>
            </a:r>
            <a:r>
              <a:rPr lang="en-US" dirty="0" smtClean="0">
                <a:solidFill>
                  <a:srgbClr val="000000"/>
                </a:solidFill>
                <a:sym typeface="Symbol" pitchFamily="18" charset="2"/>
              </a:rPr>
              <a:t>triplet, four times smaller beta*</a:t>
            </a:r>
          </a:p>
          <a:p>
            <a:pPr lvl="1" eaLnBrk="1" hangingPunct="1">
              <a:lnSpc>
                <a:spcPct val="90000"/>
              </a:lnSpc>
            </a:pPr>
            <a:r>
              <a:rPr lang="en-US" dirty="0" smtClean="0">
                <a:solidFill>
                  <a:srgbClr val="000000"/>
                </a:solidFill>
                <a:sym typeface="Symbol" pitchFamily="18" charset="2"/>
              </a:rPr>
              <a:t>Integrated gradient: 132 T/m over 32 m total (4100 T) – energy and experiment size stays the same, but the </a:t>
            </a:r>
            <a:r>
              <a:rPr lang="en-US" dirty="0" err="1" smtClean="0">
                <a:solidFill>
                  <a:srgbClr val="000000"/>
                </a:solidFill>
                <a:sym typeface="Symbol" pitchFamily="18" charset="2"/>
              </a:rPr>
              <a:t>baricentre</a:t>
            </a:r>
            <a:r>
              <a:rPr lang="en-US" dirty="0" smtClean="0">
                <a:solidFill>
                  <a:srgbClr val="000000"/>
                </a:solidFill>
                <a:sym typeface="Symbol" pitchFamily="18" charset="2"/>
              </a:rPr>
              <a:t> of triplet shifted away from the experiment</a:t>
            </a:r>
            <a:endParaRPr lang="en-US" dirty="0">
              <a:solidFill>
                <a:srgbClr val="000000"/>
              </a:solidFill>
              <a:sym typeface="Symbol" pitchFamily="18" charset="2"/>
            </a:endParaRPr>
          </a:p>
          <a:p>
            <a:pPr lvl="2" eaLnBrk="1" hangingPunct="1">
              <a:lnSpc>
                <a:spcPct val="90000"/>
              </a:lnSpc>
            </a:pPr>
            <a:endParaRPr lang="en-US" dirty="0" smtClean="0">
              <a:solidFill>
                <a:srgbClr val="000000"/>
              </a:solidFill>
              <a:sym typeface="Symbol" pitchFamily="18" charset="2"/>
            </a:endParaRPr>
          </a:p>
          <a:p>
            <a:pPr lvl="2" eaLnBrk="1" hangingPunct="1">
              <a:lnSpc>
                <a:spcPct val="90000"/>
              </a:lnSpc>
            </a:pPr>
            <a:endParaRPr lang="en-US" dirty="0" smtClean="0">
              <a:solidFill>
                <a:srgbClr val="000000"/>
              </a:solidFill>
              <a:sym typeface="Symbol" pitchFamily="18" charset="2"/>
            </a:endParaRPr>
          </a:p>
        </p:txBody>
      </p:sp>
      <p:sp>
        <p:nvSpPr>
          <p:cNvPr id="19465" name="Rectangle 2"/>
          <p:cNvSpPr>
            <a:spLocks noGrp="1" noChangeArrowheads="1"/>
          </p:cNvSpPr>
          <p:nvPr>
            <p:ph type="title"/>
          </p:nvPr>
        </p:nvSpPr>
        <p:spPr/>
        <p:txBody>
          <a:bodyPr/>
          <a:lstStyle/>
          <a:p>
            <a:pPr eaLnBrk="1" hangingPunct="1"/>
            <a:r>
              <a:rPr lang="en-US" dirty="0" smtClean="0"/>
              <a:t>FOURTH EXAMPLE: HL-LHC</a:t>
            </a:r>
          </a:p>
        </p:txBody>
      </p:sp>
      <p:sp>
        <p:nvSpPr>
          <p:cNvPr id="1946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6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6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3"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4"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7"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79"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0"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1"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2"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3" name="Rectangle 3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4" name="Rectangle 4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9485" name="Rectangle 4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1"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a:t>
            </a:r>
            <a:r>
              <a:rPr lang="en-US" dirty="0" smtClean="0"/>
              <a:t> </a:t>
            </a:r>
            <a:r>
              <a:rPr lang="en-US" dirty="0" smtClean="0"/>
              <a:t>- </a:t>
            </a:r>
            <a:fld id="{37F824E6-4F65-4FD0-B2AC-7025D55EF6E6}" type="slidenum">
              <a:rPr lang="en-US" smtClean="0"/>
              <a:pPr>
                <a:defRPr/>
              </a:pPr>
              <a:t>38</a:t>
            </a:fld>
            <a:endParaRPr lang="en-US" dirty="0"/>
          </a:p>
        </p:txBody>
      </p:sp>
      <p:graphicFrame>
        <p:nvGraphicFramePr>
          <p:cNvPr id="25" name="Object 5"/>
          <p:cNvGraphicFramePr>
            <a:graphicFrameLocks noChangeAspect="1"/>
          </p:cNvGraphicFramePr>
          <p:nvPr>
            <p:extLst>
              <p:ext uri="{D42A27DB-BD31-4B8C-83A1-F6EECF244321}">
                <p14:modId xmlns:p14="http://schemas.microsoft.com/office/powerpoint/2010/main" val="3646117252"/>
              </p:ext>
            </p:extLst>
          </p:nvPr>
        </p:nvGraphicFramePr>
        <p:xfrm>
          <a:off x="5333344" y="2493817"/>
          <a:ext cx="1765624" cy="929373"/>
        </p:xfrm>
        <a:graphic>
          <a:graphicData uri="http://schemas.openxmlformats.org/presentationml/2006/ole">
            <mc:AlternateContent xmlns:mc="http://schemas.openxmlformats.org/markup-compatibility/2006">
              <mc:Choice xmlns:v="urn:schemas-microsoft-com:vml" Requires="v">
                <p:oleObj spid="_x0000_s87068" name="Equation" r:id="rId3" imgW="787400" imgH="419100" progId="Equation.3">
                  <p:embed/>
                </p:oleObj>
              </mc:Choice>
              <mc:Fallback>
                <p:oleObj name="Equation" r:id="rId3" imgW="787400" imgH="419100" progId="Equation.3">
                  <p:embed/>
                  <p:pic>
                    <p:nvPicPr>
                      <p:cNvPr id="0" name=""/>
                      <p:cNvPicPr>
                        <a:picLocks noChangeAspect="1" noChangeArrowheads="1"/>
                      </p:cNvPicPr>
                      <p:nvPr/>
                    </p:nvPicPr>
                    <p:blipFill>
                      <a:blip r:embed="rId4"/>
                      <a:srcRect/>
                      <a:stretch>
                        <a:fillRect/>
                      </a:stretch>
                    </p:blipFill>
                    <p:spPr bwMode="auto">
                      <a:xfrm>
                        <a:off x="5333344" y="2493817"/>
                        <a:ext cx="1765624" cy="929373"/>
                      </a:xfrm>
                      <a:prstGeom prst="rect">
                        <a:avLst/>
                      </a:prstGeom>
                      <a:noFill/>
                      <a:extLst/>
                    </p:spPr>
                  </p:pic>
                </p:oleObj>
              </mc:Fallback>
            </mc:AlternateContent>
          </a:graphicData>
        </a:graphic>
      </p:graphicFrame>
      <p:graphicFrame>
        <p:nvGraphicFramePr>
          <p:cNvPr id="26" name="Object 5"/>
          <p:cNvGraphicFramePr>
            <a:graphicFrameLocks noChangeAspect="1"/>
          </p:cNvGraphicFramePr>
          <p:nvPr>
            <p:extLst>
              <p:ext uri="{D42A27DB-BD31-4B8C-83A1-F6EECF244321}">
                <p14:modId xmlns:p14="http://schemas.microsoft.com/office/powerpoint/2010/main" val="2371660811"/>
              </p:ext>
            </p:extLst>
          </p:nvPr>
        </p:nvGraphicFramePr>
        <p:xfrm>
          <a:off x="1436841" y="2515972"/>
          <a:ext cx="2111375" cy="984250"/>
        </p:xfrm>
        <a:graphic>
          <a:graphicData uri="http://schemas.openxmlformats.org/presentationml/2006/ole">
            <mc:AlternateContent xmlns:mc="http://schemas.openxmlformats.org/markup-compatibility/2006">
              <mc:Choice xmlns:v="urn:schemas-microsoft-com:vml" Requires="v">
                <p:oleObj spid="_x0000_s87069" name="Equation" r:id="rId5" imgW="1104900" imgH="520700" progId="Equation.3">
                  <p:embed/>
                </p:oleObj>
              </mc:Choice>
              <mc:Fallback>
                <p:oleObj name="Equation" r:id="rId5" imgW="1104900" imgH="520700" progId="Equation.3">
                  <p:embed/>
                  <p:pic>
                    <p:nvPicPr>
                      <p:cNvPr id="0" name=""/>
                      <p:cNvPicPr>
                        <a:picLocks noChangeAspect="1" noChangeArrowheads="1"/>
                      </p:cNvPicPr>
                      <p:nvPr/>
                    </p:nvPicPr>
                    <p:blipFill>
                      <a:blip r:embed="rId6"/>
                      <a:srcRect/>
                      <a:stretch>
                        <a:fillRect/>
                      </a:stretch>
                    </p:blipFill>
                    <p:spPr bwMode="auto">
                      <a:xfrm>
                        <a:off x="1436841" y="2515972"/>
                        <a:ext cx="2111375" cy="984250"/>
                      </a:xfrm>
                      <a:prstGeom prst="rect">
                        <a:avLst/>
                      </a:prstGeom>
                      <a:noFill/>
                      <a:extLst/>
                    </p:spPr>
                  </p:pic>
                </p:oleObj>
              </mc:Fallback>
            </mc:AlternateContent>
          </a:graphicData>
        </a:graphic>
      </p:graphicFrame>
    </p:spTree>
    <p:extLst>
      <p:ext uri="{BB962C8B-B14F-4D97-AF65-F5344CB8AC3E}">
        <p14:creationId xmlns:p14="http://schemas.microsoft.com/office/powerpoint/2010/main" val="4888907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7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70">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70">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idx="1"/>
          </p:nvPr>
        </p:nvSpPr>
        <p:spPr/>
        <p:txBody>
          <a:bodyPr/>
          <a:lstStyle/>
          <a:p>
            <a:pPr eaLnBrk="1" hangingPunct="1"/>
            <a:r>
              <a:rPr lang="en-US" dirty="0" smtClean="0"/>
              <a:t>Equation for a synchrotron</a:t>
            </a:r>
          </a:p>
          <a:p>
            <a:pPr lvl="1" eaLnBrk="1" hangingPunct="1"/>
            <a:endParaRPr lang="en-US" dirty="0" smtClean="0"/>
          </a:p>
          <a:p>
            <a:pPr lvl="1" eaLnBrk="1" hangingPunct="1"/>
            <a:r>
              <a:rPr lang="en-US" dirty="0" smtClean="0"/>
              <a:t>And for a </a:t>
            </a:r>
            <a:r>
              <a:rPr lang="en-US" dirty="0" err="1" smtClean="0"/>
              <a:t>ultrarelativistic</a:t>
            </a:r>
            <a:r>
              <a:rPr lang="en-US" dirty="0" smtClean="0"/>
              <a:t> proton/electron one has</a:t>
            </a:r>
          </a:p>
          <a:p>
            <a:pPr lvl="1" eaLnBrk="1" hangingPunct="1"/>
            <a:endParaRPr lang="en-US" dirty="0"/>
          </a:p>
          <a:p>
            <a:pPr marL="457200" lvl="1" indent="0" eaLnBrk="1" hangingPunct="1">
              <a:buNone/>
            </a:pPr>
            <a:endParaRPr lang="en-US" dirty="0" smtClean="0"/>
          </a:p>
          <a:p>
            <a:pPr eaLnBrk="1" hangingPunct="1"/>
            <a:r>
              <a:rPr lang="en-US" dirty="0" smtClean="0"/>
              <a:t>More energy?</a:t>
            </a:r>
          </a:p>
          <a:p>
            <a:pPr lvl="1" eaLnBrk="1" hangingPunct="1"/>
            <a:r>
              <a:rPr lang="en-US" dirty="0" smtClean="0"/>
              <a:t>Either brute force (longer collider) </a:t>
            </a:r>
            <a:endParaRPr lang="en-US" dirty="0"/>
          </a:p>
          <a:p>
            <a:pPr lvl="1" eaLnBrk="1" hangingPunct="1"/>
            <a:r>
              <a:rPr lang="en-US" dirty="0" smtClean="0"/>
              <a:t>Or technological development (higher magnetic field)</a:t>
            </a:r>
          </a:p>
          <a:p>
            <a:pPr lvl="1" eaLnBrk="1" hangingPunct="1"/>
            <a:endParaRPr lang="en-US" dirty="0"/>
          </a:p>
          <a:p>
            <a:pPr eaLnBrk="1" hangingPunct="1"/>
            <a:r>
              <a:rPr lang="en-US" dirty="0" smtClean="0"/>
              <a:t>Speed world record is not of LHC, but of LEP</a:t>
            </a:r>
            <a:endParaRPr lang="en-US" dirty="0"/>
          </a:p>
          <a:p>
            <a:pPr eaLnBrk="1" hangingPunct="1"/>
            <a:endParaRPr lang="en-US" dirty="0" smtClean="0"/>
          </a:p>
          <a:p>
            <a:pPr eaLnBrk="1" hangingPunct="1"/>
            <a:r>
              <a:rPr lang="en-US" dirty="0" smtClean="0"/>
              <a:t>Do not use relativistic mass</a:t>
            </a:r>
          </a:p>
          <a:p>
            <a:pPr lvl="1" eaLnBrk="1" hangingPunct="1"/>
            <a:r>
              <a:rPr lang="en-US" dirty="0" smtClean="0"/>
              <a:t>Fast particles do not get fatter</a:t>
            </a:r>
          </a:p>
          <a:p>
            <a:pPr lvl="1" eaLnBrk="1" hangingPunct="1"/>
            <a:r>
              <a:rPr lang="en-US" dirty="0" smtClean="0"/>
              <a:t>If you travel by plane you do not weight more</a:t>
            </a:r>
          </a:p>
        </p:txBody>
      </p:sp>
      <p:sp>
        <p:nvSpPr>
          <p:cNvPr id="49155" name="Rectangle 2"/>
          <p:cNvSpPr>
            <a:spLocks noGrp="1" noChangeArrowheads="1"/>
          </p:cNvSpPr>
          <p:nvPr>
            <p:ph type="title"/>
          </p:nvPr>
        </p:nvSpPr>
        <p:spPr/>
        <p:txBody>
          <a:bodyPr/>
          <a:lstStyle/>
          <a:p>
            <a:pPr eaLnBrk="1" hangingPunct="1"/>
            <a:r>
              <a:rPr lang="en-US" dirty="0" smtClean="0"/>
              <a:t>CONCLUSIONS</a:t>
            </a:r>
          </a:p>
        </p:txBody>
      </p:sp>
      <p:sp>
        <p:nvSpPr>
          <p:cNvPr id="4915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5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5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3"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4"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7"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9"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0"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1"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2"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3" name="Rectangle 20"/>
          <p:cNvSpPr>
            <a:spLocks noChangeArrowheads="1"/>
          </p:cNvSpPr>
          <p:nvPr/>
        </p:nvSpPr>
        <p:spPr bwMode="auto">
          <a:xfrm>
            <a:off x="0" y="322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4"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5" name="Rectangle 2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6" name="Rectangle 23"/>
          <p:cNvSpPr>
            <a:spLocks noChangeArrowheads="1"/>
          </p:cNvSpPr>
          <p:nvPr/>
        </p:nvSpPr>
        <p:spPr bwMode="auto">
          <a:xfrm>
            <a:off x="0" y="3190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7" name="Rectangle 2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27" name="Rectangle 5"/>
          <p:cNvSpPr>
            <a:spLocks noGrp="1" noChangeArrowheads="1"/>
          </p:cNvSpPr>
          <p:nvPr>
            <p:ph type="sldNum" sz="quarter" idx="4294967295"/>
          </p:nvPr>
        </p:nvSpPr>
        <p:spPr bwMode="auto">
          <a:xfrm>
            <a:off x="5140325" y="6537453"/>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39</a:t>
            </a:fld>
            <a:endParaRPr lang="en-US" dirty="0"/>
          </a:p>
        </p:txBody>
      </p:sp>
      <p:graphicFrame>
        <p:nvGraphicFramePr>
          <p:cNvPr id="26" name="Object 60"/>
          <p:cNvGraphicFramePr>
            <a:graphicFrameLocks noChangeAspect="1"/>
          </p:cNvGraphicFramePr>
          <p:nvPr>
            <p:extLst>
              <p:ext uri="{D42A27DB-BD31-4B8C-83A1-F6EECF244321}">
                <p14:modId xmlns:p14="http://schemas.microsoft.com/office/powerpoint/2010/main" val="3797205865"/>
              </p:ext>
            </p:extLst>
          </p:nvPr>
        </p:nvGraphicFramePr>
        <p:xfrm>
          <a:off x="4916488" y="2628900"/>
          <a:ext cx="3671887" cy="436563"/>
        </p:xfrm>
        <a:graphic>
          <a:graphicData uri="http://schemas.openxmlformats.org/presentationml/2006/ole">
            <mc:AlternateContent xmlns:mc="http://schemas.openxmlformats.org/markup-compatibility/2006">
              <mc:Choice xmlns:v="urn:schemas-microsoft-com:vml" Requires="v">
                <p:oleObj spid="_x0000_s40104" name="Equation" r:id="rId3" imgW="1701800" imgH="203200" progId="Equation.3">
                  <p:embed/>
                </p:oleObj>
              </mc:Choice>
              <mc:Fallback>
                <p:oleObj name="Equation" r:id="rId3" imgW="1701800" imgH="203200" progId="Equation.3">
                  <p:embed/>
                  <p:pic>
                    <p:nvPicPr>
                      <p:cNvPr id="0" name=""/>
                      <p:cNvPicPr>
                        <a:picLocks noChangeAspect="1" noChangeArrowheads="1"/>
                      </p:cNvPicPr>
                      <p:nvPr/>
                    </p:nvPicPr>
                    <p:blipFill>
                      <a:blip r:embed="rId4"/>
                      <a:srcRect/>
                      <a:stretch>
                        <a:fillRect/>
                      </a:stretch>
                    </p:blipFill>
                    <p:spPr bwMode="auto">
                      <a:xfrm>
                        <a:off x="4916488" y="2628900"/>
                        <a:ext cx="3671887"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42"/>
          <p:cNvGraphicFramePr>
            <a:graphicFrameLocks noChangeAspect="1"/>
          </p:cNvGraphicFramePr>
          <p:nvPr>
            <p:extLst>
              <p:ext uri="{D42A27DB-BD31-4B8C-83A1-F6EECF244321}">
                <p14:modId xmlns:p14="http://schemas.microsoft.com/office/powerpoint/2010/main" val="1336886824"/>
              </p:ext>
            </p:extLst>
          </p:nvPr>
        </p:nvGraphicFramePr>
        <p:xfrm>
          <a:off x="5843753" y="1237022"/>
          <a:ext cx="2046288" cy="747712"/>
        </p:xfrm>
        <a:graphic>
          <a:graphicData uri="http://schemas.openxmlformats.org/presentationml/2006/ole">
            <mc:AlternateContent xmlns:mc="http://schemas.openxmlformats.org/markup-compatibility/2006">
              <mc:Choice xmlns:v="urn:schemas-microsoft-com:vml" Requires="v">
                <p:oleObj spid="_x0000_s40105" name="Equation" r:id="rId5" imgW="558558" imgH="203112" progId="Equation.3">
                  <p:embed/>
                </p:oleObj>
              </mc:Choice>
              <mc:Fallback>
                <p:oleObj name="Equation" r:id="rId5" imgW="558558"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3753" y="1237022"/>
                        <a:ext cx="2046288"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5"/>
          <p:cNvGraphicFramePr>
            <a:graphicFrameLocks noChangeAspect="1"/>
          </p:cNvGraphicFramePr>
          <p:nvPr>
            <p:extLst>
              <p:ext uri="{D42A27DB-BD31-4B8C-83A1-F6EECF244321}">
                <p14:modId xmlns:p14="http://schemas.microsoft.com/office/powerpoint/2010/main" val="2690631552"/>
              </p:ext>
            </p:extLst>
          </p:nvPr>
        </p:nvGraphicFramePr>
        <p:xfrm>
          <a:off x="5308736" y="5453093"/>
          <a:ext cx="1258887" cy="958850"/>
        </p:xfrm>
        <a:graphic>
          <a:graphicData uri="http://schemas.openxmlformats.org/presentationml/2006/ole">
            <mc:AlternateContent xmlns:mc="http://schemas.openxmlformats.org/markup-compatibility/2006">
              <mc:Choice xmlns:v="urn:schemas-microsoft-com:vml" Requires="v">
                <p:oleObj spid="_x0000_s40106" name="Equation" r:id="rId7" imgW="850900" imgH="647700" progId="Equation.3">
                  <p:embed/>
                </p:oleObj>
              </mc:Choice>
              <mc:Fallback>
                <p:oleObj name="Equation" r:id="rId7" imgW="850900" imgH="647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8736" y="5453093"/>
                        <a:ext cx="1258887"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10"/>
          <p:cNvGraphicFramePr>
            <a:graphicFrameLocks noChangeAspect="1"/>
          </p:cNvGraphicFramePr>
          <p:nvPr>
            <p:extLst>
              <p:ext uri="{D42A27DB-BD31-4B8C-83A1-F6EECF244321}">
                <p14:modId xmlns:p14="http://schemas.microsoft.com/office/powerpoint/2010/main" val="3884214321"/>
              </p:ext>
            </p:extLst>
          </p:nvPr>
        </p:nvGraphicFramePr>
        <p:xfrm>
          <a:off x="6997388" y="5150988"/>
          <a:ext cx="1846262" cy="604838"/>
        </p:xfrm>
        <a:graphic>
          <a:graphicData uri="http://schemas.openxmlformats.org/presentationml/2006/ole">
            <mc:AlternateContent xmlns:mc="http://schemas.openxmlformats.org/markup-compatibility/2006">
              <mc:Choice xmlns:v="urn:schemas-microsoft-com:vml" Requires="v">
                <p:oleObj spid="_x0000_s40107" name="Equation" r:id="rId9" imgW="685800" imgH="228600" progId="Equation.3">
                  <p:embed/>
                </p:oleObj>
              </mc:Choice>
              <mc:Fallback>
                <p:oleObj name="Equation" r:id="rId9" imgW="6858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97388" y="5150988"/>
                        <a:ext cx="1846262" cy="60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5727594" y="2942850"/>
            <a:ext cx="1364476" cy="307777"/>
          </a:xfrm>
          <a:prstGeom prst="rect">
            <a:avLst/>
          </a:prstGeom>
          <a:noFill/>
        </p:spPr>
        <p:txBody>
          <a:bodyPr wrap="none" rtlCol="0">
            <a:spAutoFit/>
          </a:bodyPr>
          <a:lstStyle/>
          <a:p>
            <a:r>
              <a:rPr lang="en-US" sz="1400" dirty="0">
                <a:solidFill>
                  <a:srgbClr val="CC0000"/>
                </a:solidFill>
              </a:rPr>
              <a:t>a</a:t>
            </a:r>
            <a:r>
              <a:rPr lang="en-US" sz="1400" dirty="0" smtClean="0">
                <a:solidFill>
                  <a:srgbClr val="CC0000"/>
                </a:solidFill>
              </a:rPr>
              <a:t>pproximation</a:t>
            </a:r>
            <a:endParaRPr lang="en-US" sz="1400" dirty="0">
              <a:solidFill>
                <a:srgbClr val="CC0000"/>
              </a:solidFill>
            </a:endParaRPr>
          </a:p>
        </p:txBody>
      </p:sp>
    </p:spTree>
    <p:extLst>
      <p:ext uri="{BB962C8B-B14F-4D97-AF65-F5344CB8AC3E}">
        <p14:creationId xmlns:p14="http://schemas.microsoft.com/office/powerpoint/2010/main" val="40100006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15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15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15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5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156">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156">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15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idx="1"/>
          </p:nvPr>
        </p:nvSpPr>
        <p:spPr/>
        <p:txBody>
          <a:bodyPr/>
          <a:lstStyle/>
          <a:p>
            <a:pPr eaLnBrk="1" hangingPunct="1"/>
            <a:r>
              <a:rPr lang="en-US" dirty="0" smtClean="0">
                <a:sym typeface="Symbol" pitchFamily="18" charset="2"/>
              </a:rPr>
              <a:t>Superconducting magnets for particle accelerators are a </a:t>
            </a:r>
            <a:r>
              <a:rPr lang="en-US" dirty="0" err="1" smtClean="0">
                <a:sym typeface="Symbol" pitchFamily="18" charset="2"/>
              </a:rPr>
              <a:t>vaste</a:t>
            </a:r>
            <a:r>
              <a:rPr lang="en-US" dirty="0" smtClean="0">
                <a:sym typeface="Symbol" pitchFamily="18" charset="2"/>
              </a:rPr>
              <a:t> domain</a:t>
            </a:r>
          </a:p>
          <a:p>
            <a:pPr eaLnBrk="1" hangingPunct="1"/>
            <a:r>
              <a:rPr lang="en-US" dirty="0" smtClean="0">
                <a:sym typeface="Symbol" pitchFamily="18" charset="2"/>
              </a:rPr>
              <a:t>These lectures will be especially focused on magnets for colliders, with a special eye on the CERN high energy infrastructures</a:t>
            </a:r>
          </a:p>
          <a:p>
            <a:pPr lvl="1" eaLnBrk="1" hangingPunct="1"/>
            <a:r>
              <a:rPr lang="en-US" dirty="0" smtClean="0">
                <a:sym typeface="Symbol" pitchFamily="18" charset="2"/>
              </a:rPr>
              <a:t>The Large Hadron Collider, 27 km tunnel with 8.3 T magnets based on </a:t>
            </a:r>
            <a:r>
              <a:rPr lang="en-US" dirty="0" err="1" smtClean="0">
                <a:sym typeface="Symbol" pitchFamily="18" charset="2"/>
              </a:rPr>
              <a:t>Nb</a:t>
            </a:r>
            <a:r>
              <a:rPr lang="en-US" dirty="0" smtClean="0">
                <a:sym typeface="Symbol" pitchFamily="18" charset="2"/>
              </a:rPr>
              <a:t>-Ti </a:t>
            </a:r>
            <a:r>
              <a:rPr lang="en-US" sz="1600" dirty="0">
                <a:solidFill>
                  <a:srgbClr val="008000"/>
                </a:solidFill>
                <a:sym typeface="Symbol" pitchFamily="18" charset="2"/>
                <a:hlinkClick r:id="rId2"/>
              </a:rPr>
              <a:t>(CERN-2004-0039, the blue book</a:t>
            </a:r>
            <a:r>
              <a:rPr lang="en-US" sz="1600" dirty="0" smtClean="0">
                <a:solidFill>
                  <a:srgbClr val="008000"/>
                </a:solidFill>
                <a:sym typeface="Symbol" pitchFamily="18" charset="2"/>
                <a:hlinkClick r:id="rId2"/>
              </a:rPr>
              <a:t>)</a:t>
            </a:r>
            <a:endParaRPr lang="en-US" dirty="0" smtClean="0">
              <a:sym typeface="Symbol" pitchFamily="18" charset="2"/>
            </a:endParaRPr>
          </a:p>
          <a:p>
            <a:pPr lvl="1" eaLnBrk="1" hangingPunct="1"/>
            <a:r>
              <a:rPr lang="en-US" dirty="0" smtClean="0">
                <a:sym typeface="Symbol" pitchFamily="18" charset="2"/>
              </a:rPr>
              <a:t>The HL-LHC, upgrade in luminosity of the LHC based on Nb3Sn </a:t>
            </a:r>
            <a:r>
              <a:rPr lang="en-US" dirty="0" err="1" smtClean="0">
                <a:sym typeface="Symbol" pitchFamily="18" charset="2"/>
              </a:rPr>
              <a:t>quadrupole</a:t>
            </a:r>
            <a:r>
              <a:rPr lang="en-US" dirty="0" smtClean="0">
                <a:sym typeface="Symbol" pitchFamily="18" charset="2"/>
              </a:rPr>
              <a:t> – ongoing project with installation foreseen in 2025 </a:t>
            </a:r>
            <a:r>
              <a:rPr lang="en-US" sz="1600" dirty="0">
                <a:solidFill>
                  <a:srgbClr val="008000"/>
                </a:solidFill>
                <a:sym typeface="Symbol" pitchFamily="18" charset="2"/>
                <a:hlinkClick r:id="rId3"/>
              </a:rPr>
              <a:t>(CERN-</a:t>
            </a:r>
            <a:r>
              <a:rPr lang="en-US" sz="1600" dirty="0" smtClean="0">
                <a:solidFill>
                  <a:srgbClr val="008000"/>
                </a:solidFill>
                <a:sym typeface="Symbol" pitchFamily="18" charset="2"/>
                <a:hlinkClick r:id="rId3"/>
              </a:rPr>
              <a:t>2017-007)</a:t>
            </a:r>
            <a:endParaRPr lang="en-US" sz="1600" dirty="0">
              <a:sym typeface="Symbol" pitchFamily="18" charset="2"/>
            </a:endParaRPr>
          </a:p>
          <a:p>
            <a:pPr lvl="1" eaLnBrk="1" hangingPunct="1"/>
            <a:r>
              <a:rPr lang="en-US" dirty="0" smtClean="0">
                <a:sym typeface="Symbol" pitchFamily="18" charset="2"/>
              </a:rPr>
              <a:t>We will give some examples for </a:t>
            </a:r>
            <a:r>
              <a:rPr lang="en-US" dirty="0">
                <a:sym typeface="Symbol" pitchFamily="18" charset="2"/>
              </a:rPr>
              <a:t>t</a:t>
            </a:r>
            <a:r>
              <a:rPr lang="en-US" dirty="0" smtClean="0">
                <a:sym typeface="Symbol" pitchFamily="18" charset="2"/>
              </a:rPr>
              <a:t>he studies related to FCC (Future Circular Colliders)</a:t>
            </a:r>
          </a:p>
          <a:p>
            <a:pPr lvl="2" eaLnBrk="1" hangingPunct="1"/>
            <a:r>
              <a:rPr lang="en-US" dirty="0" smtClean="0">
                <a:sym typeface="Symbol" pitchFamily="18" charset="2"/>
              </a:rPr>
              <a:t>A </a:t>
            </a:r>
            <a:r>
              <a:rPr lang="fr-CH" dirty="0">
                <a:sym typeface="Symbol"/>
              </a:rPr>
              <a:t></a:t>
            </a:r>
            <a:r>
              <a:rPr lang="en-US" dirty="0" smtClean="0">
                <a:sym typeface="Symbol" pitchFamily="18" charset="2"/>
              </a:rPr>
              <a:t>100 </a:t>
            </a:r>
            <a:r>
              <a:rPr lang="en-US" dirty="0" err="1" smtClean="0">
                <a:sym typeface="Symbol" pitchFamily="18" charset="2"/>
              </a:rPr>
              <a:t>TeV</a:t>
            </a:r>
            <a:r>
              <a:rPr lang="en-US" dirty="0" smtClean="0">
                <a:sym typeface="Symbol" pitchFamily="18" charset="2"/>
              </a:rPr>
              <a:t> collider based on a </a:t>
            </a:r>
            <a:r>
              <a:rPr lang="fr-CH" dirty="0">
                <a:sym typeface="Symbol"/>
              </a:rPr>
              <a:t></a:t>
            </a:r>
            <a:r>
              <a:rPr lang="en-US" dirty="0" smtClean="0">
                <a:sym typeface="Symbol" pitchFamily="18" charset="2"/>
              </a:rPr>
              <a:t>16 T Nb</a:t>
            </a:r>
            <a:r>
              <a:rPr lang="en-US" baseline="-25000" dirty="0" smtClean="0">
                <a:sym typeface="Symbol" pitchFamily="18" charset="2"/>
              </a:rPr>
              <a:t>3</a:t>
            </a:r>
            <a:r>
              <a:rPr lang="en-US" dirty="0" smtClean="0">
                <a:sym typeface="Symbol" pitchFamily="18" charset="2"/>
              </a:rPr>
              <a:t>Sn dipole in a </a:t>
            </a:r>
            <a:r>
              <a:rPr lang="fr-CH" dirty="0">
                <a:sym typeface="Symbol"/>
              </a:rPr>
              <a:t></a:t>
            </a:r>
            <a:r>
              <a:rPr lang="en-US" dirty="0" smtClean="0">
                <a:sym typeface="Symbol" pitchFamily="18" charset="2"/>
              </a:rPr>
              <a:t>100 km tunnel </a:t>
            </a:r>
            <a:r>
              <a:rPr lang="en-US" sz="1600" dirty="0" smtClean="0">
                <a:sym typeface="Symbol" pitchFamily="18" charset="2"/>
                <a:hlinkClick r:id="rId4"/>
              </a:rPr>
              <a:t>(CERN-ACC-2018-058)</a:t>
            </a:r>
            <a:endParaRPr lang="en-US" sz="1600" dirty="0" smtClean="0">
              <a:sym typeface="Symbol" pitchFamily="18" charset="2"/>
            </a:endParaRPr>
          </a:p>
        </p:txBody>
      </p:sp>
      <p:sp>
        <p:nvSpPr>
          <p:cNvPr id="28675" name="Rectangle 2"/>
          <p:cNvSpPr>
            <a:spLocks noGrp="1" noChangeArrowheads="1"/>
          </p:cNvSpPr>
          <p:nvPr>
            <p:ph type="title"/>
          </p:nvPr>
        </p:nvSpPr>
        <p:spPr/>
        <p:txBody>
          <a:bodyPr/>
          <a:lstStyle/>
          <a:p>
            <a:pPr eaLnBrk="1" hangingPunct="1"/>
            <a:r>
              <a:rPr lang="en-US" dirty="0" smtClean="0"/>
              <a:t>AIM OF THE LECTURES</a:t>
            </a:r>
          </a:p>
        </p:txBody>
      </p:sp>
      <p:sp>
        <p:nvSpPr>
          <p:cNvPr id="6" name="Slide Number Placeholder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a:t>
            </a:r>
            <a:r>
              <a:rPr lang="en-US" dirty="0"/>
              <a:t>Unit 5 and 6  </a:t>
            </a:r>
            <a:r>
              <a:rPr lang="en-US" dirty="0" smtClean="0"/>
              <a:t>- </a:t>
            </a:r>
            <a:fld id="{37F824E6-4F65-4FD0-B2AC-7025D55EF6E6}" type="slidenum">
              <a:rPr lang="en-US" smtClean="0"/>
              <a:pPr>
                <a:defRPr/>
              </a:pPr>
              <a:t>4</a:t>
            </a:fld>
            <a:endParaRPr lang="en-US" dirty="0"/>
          </a:p>
        </p:txBody>
      </p:sp>
    </p:spTree>
    <p:extLst>
      <p:ext uri="{BB962C8B-B14F-4D97-AF65-F5344CB8AC3E}">
        <p14:creationId xmlns:p14="http://schemas.microsoft.com/office/powerpoint/2010/main" val="21644892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62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idx="1"/>
          </p:nvPr>
        </p:nvSpPr>
        <p:spPr/>
        <p:txBody>
          <a:bodyPr/>
          <a:lstStyle/>
          <a:p>
            <a:pPr eaLnBrk="1" hangingPunct="1"/>
            <a:r>
              <a:rPr lang="en-US" dirty="0" smtClean="0"/>
              <a:t>Equation for the transverse particle motion </a:t>
            </a:r>
          </a:p>
          <a:p>
            <a:pPr lvl="1" eaLnBrk="1" hangingPunct="1"/>
            <a:r>
              <a:rPr lang="en-US" dirty="0" smtClean="0"/>
              <a:t>Like an pendulum, but frequency and amplitude vary along the accelerator</a:t>
            </a:r>
          </a:p>
          <a:p>
            <a:pPr lvl="1" eaLnBrk="1" hangingPunct="1"/>
            <a:r>
              <a:rPr lang="en-US" dirty="0" smtClean="0"/>
              <a:t>Alternating sign </a:t>
            </a:r>
            <a:r>
              <a:rPr lang="en-US" dirty="0" err="1" smtClean="0"/>
              <a:t>quadrupoles</a:t>
            </a:r>
            <a:r>
              <a:rPr lang="en-US" dirty="0" smtClean="0"/>
              <a:t> guarantee stability of oscillations</a:t>
            </a:r>
            <a:endParaRPr lang="en-US" dirty="0"/>
          </a:p>
          <a:p>
            <a:pPr eaLnBrk="1" hangingPunct="1"/>
            <a:r>
              <a:rPr lang="en-US" dirty="0" smtClean="0"/>
              <a:t>Aperture requirement is given by</a:t>
            </a:r>
          </a:p>
          <a:p>
            <a:pPr lvl="1" eaLnBrk="1" hangingPunct="1"/>
            <a:r>
              <a:rPr lang="en-US" dirty="0" smtClean="0"/>
              <a:t>More energy requires less aperture</a:t>
            </a:r>
          </a:p>
          <a:p>
            <a:pPr lvl="1" eaLnBrk="1" hangingPunct="1"/>
            <a:r>
              <a:rPr lang="en-US" dirty="0" smtClean="0"/>
              <a:t>More beta requires more aperture</a:t>
            </a:r>
            <a:endParaRPr lang="en-US" dirty="0"/>
          </a:p>
          <a:p>
            <a:pPr eaLnBrk="1" hangingPunct="1"/>
            <a:endParaRPr lang="en-US" dirty="0" smtClean="0"/>
          </a:p>
          <a:p>
            <a:pPr eaLnBrk="1" hangingPunct="1"/>
            <a:r>
              <a:rPr lang="en-US" dirty="0" smtClean="0"/>
              <a:t>Essential parameter: spacing between </a:t>
            </a:r>
            <a:r>
              <a:rPr lang="en-US" dirty="0" err="1" smtClean="0"/>
              <a:t>quadrupoles</a:t>
            </a:r>
            <a:r>
              <a:rPr lang="en-US" dirty="0" smtClean="0"/>
              <a:t> </a:t>
            </a:r>
            <a:r>
              <a:rPr lang="en-US" i="1" dirty="0" smtClean="0"/>
              <a:t>L</a:t>
            </a:r>
          </a:p>
          <a:p>
            <a:pPr lvl="2" eaLnBrk="1" hangingPunct="1"/>
            <a:r>
              <a:rPr lang="en-US" i="1" dirty="0" smtClean="0"/>
              <a:t>L</a:t>
            </a:r>
            <a:r>
              <a:rPr lang="en-US" dirty="0" smtClean="0"/>
              <a:t>=53.5 m in the LHC (cell </a:t>
            </a:r>
            <a:r>
              <a:rPr lang="en-US" dirty="0" err="1" smtClean="0"/>
              <a:t>semilength</a:t>
            </a:r>
            <a:r>
              <a:rPr lang="en-US" dirty="0" smtClean="0"/>
              <a:t>)</a:t>
            </a:r>
          </a:p>
          <a:p>
            <a:pPr lvl="1" eaLnBrk="1" hangingPunct="1"/>
            <a:r>
              <a:rPr lang="en-US" dirty="0" smtClean="0"/>
              <a:t>This gives the amplitude of oscillations and the requirements for magnet aperture</a:t>
            </a:r>
          </a:p>
          <a:p>
            <a:pPr lvl="1" eaLnBrk="1" hangingPunct="1"/>
            <a:r>
              <a:rPr lang="en-US" dirty="0" smtClean="0"/>
              <a:t>The function beta is proportional to </a:t>
            </a:r>
            <a:r>
              <a:rPr lang="en-US" dirty="0" err="1" smtClean="0"/>
              <a:t>quadrupole</a:t>
            </a:r>
            <a:r>
              <a:rPr lang="en-US" dirty="0" smtClean="0"/>
              <a:t> spacing</a:t>
            </a:r>
          </a:p>
          <a:p>
            <a:pPr lvl="1" eaLnBrk="1" hangingPunct="1"/>
            <a:r>
              <a:rPr lang="en-US" dirty="0" smtClean="0"/>
              <a:t>For a 90 degrees cell</a:t>
            </a:r>
          </a:p>
        </p:txBody>
      </p:sp>
      <p:sp>
        <p:nvSpPr>
          <p:cNvPr id="49155" name="Rectangle 2"/>
          <p:cNvSpPr>
            <a:spLocks noGrp="1" noChangeArrowheads="1"/>
          </p:cNvSpPr>
          <p:nvPr>
            <p:ph type="title"/>
          </p:nvPr>
        </p:nvSpPr>
        <p:spPr/>
        <p:txBody>
          <a:bodyPr/>
          <a:lstStyle/>
          <a:p>
            <a:pPr eaLnBrk="1" hangingPunct="1"/>
            <a:r>
              <a:rPr lang="en-US" dirty="0" smtClean="0"/>
              <a:t>CONCLUSIONS</a:t>
            </a:r>
          </a:p>
        </p:txBody>
      </p:sp>
      <p:sp>
        <p:nvSpPr>
          <p:cNvPr id="4915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5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5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3"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4"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7"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9"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0"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1"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2"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3" name="Rectangle 20"/>
          <p:cNvSpPr>
            <a:spLocks noChangeArrowheads="1"/>
          </p:cNvSpPr>
          <p:nvPr/>
        </p:nvSpPr>
        <p:spPr bwMode="auto">
          <a:xfrm>
            <a:off x="0" y="322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4"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5" name="Rectangle 2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6" name="Rectangle 23"/>
          <p:cNvSpPr>
            <a:spLocks noChangeArrowheads="1"/>
          </p:cNvSpPr>
          <p:nvPr/>
        </p:nvSpPr>
        <p:spPr bwMode="auto">
          <a:xfrm>
            <a:off x="0" y="3190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7" name="Rectangle 2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27" name="Rectangle 5"/>
          <p:cNvSpPr>
            <a:spLocks noGrp="1" noChangeArrowheads="1"/>
          </p:cNvSpPr>
          <p:nvPr>
            <p:ph type="sldNum" sz="quarter" idx="4294967295"/>
          </p:nvPr>
        </p:nvSpPr>
        <p:spPr bwMode="auto">
          <a:xfrm>
            <a:off x="5140325" y="6537453"/>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40</a:t>
            </a:fld>
            <a:endParaRPr lang="en-US" dirty="0"/>
          </a:p>
        </p:txBody>
      </p:sp>
      <p:graphicFrame>
        <p:nvGraphicFramePr>
          <p:cNvPr id="31" name="Object 5"/>
          <p:cNvGraphicFramePr>
            <a:graphicFrameLocks noChangeAspect="1"/>
          </p:cNvGraphicFramePr>
          <p:nvPr>
            <p:extLst>
              <p:ext uri="{D42A27DB-BD31-4B8C-83A1-F6EECF244321}">
                <p14:modId xmlns:p14="http://schemas.microsoft.com/office/powerpoint/2010/main" val="3807234762"/>
              </p:ext>
            </p:extLst>
          </p:nvPr>
        </p:nvGraphicFramePr>
        <p:xfrm>
          <a:off x="5915392" y="3066390"/>
          <a:ext cx="2870200" cy="892175"/>
        </p:xfrm>
        <a:graphic>
          <a:graphicData uri="http://schemas.openxmlformats.org/presentationml/2006/ole">
            <mc:AlternateContent xmlns:mc="http://schemas.openxmlformats.org/markup-compatibility/2006">
              <mc:Choice xmlns:v="urn:schemas-microsoft-com:vml" Requires="v">
                <p:oleObj spid="_x0000_s41013" name="Equation" r:id="rId3" imgW="1536480" imgH="482400" progId="Equation.3">
                  <p:embed/>
                </p:oleObj>
              </mc:Choice>
              <mc:Fallback>
                <p:oleObj name="Equation" r:id="rId3" imgW="153648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5392" y="3066390"/>
                        <a:ext cx="2870200"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2"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0587" y="6172359"/>
            <a:ext cx="24907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6032902" y="6550223"/>
            <a:ext cx="1364476" cy="307777"/>
          </a:xfrm>
          <a:prstGeom prst="rect">
            <a:avLst/>
          </a:prstGeom>
          <a:noFill/>
        </p:spPr>
        <p:txBody>
          <a:bodyPr wrap="none" rtlCol="0">
            <a:spAutoFit/>
          </a:bodyPr>
          <a:lstStyle/>
          <a:p>
            <a:r>
              <a:rPr lang="en-US" sz="1400" dirty="0">
                <a:solidFill>
                  <a:srgbClr val="CC0000"/>
                </a:solidFill>
              </a:rPr>
              <a:t>a</a:t>
            </a:r>
            <a:r>
              <a:rPr lang="en-US" sz="1400" dirty="0" smtClean="0">
                <a:solidFill>
                  <a:srgbClr val="CC0000"/>
                </a:solidFill>
              </a:rPr>
              <a:t>pproximation</a:t>
            </a:r>
            <a:endParaRPr lang="en-US" sz="1400" dirty="0">
              <a:solidFill>
                <a:srgbClr val="CC0000"/>
              </a:solidFill>
            </a:endParaRPr>
          </a:p>
        </p:txBody>
      </p:sp>
    </p:spTree>
    <p:extLst>
      <p:ext uri="{BB962C8B-B14F-4D97-AF65-F5344CB8AC3E}">
        <p14:creationId xmlns:p14="http://schemas.microsoft.com/office/powerpoint/2010/main" val="24232026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6">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156">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156">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6">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15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idx="1"/>
          </p:nvPr>
        </p:nvSpPr>
        <p:spPr/>
        <p:txBody>
          <a:bodyPr/>
          <a:lstStyle/>
          <a:p>
            <a:pPr eaLnBrk="1" hangingPunct="1"/>
            <a:r>
              <a:rPr lang="en-US" dirty="0" smtClean="0"/>
              <a:t>The integrated gradient of the </a:t>
            </a:r>
            <a:r>
              <a:rPr lang="en-US" dirty="0" err="1" smtClean="0"/>
              <a:t>quadrupole</a:t>
            </a:r>
            <a:r>
              <a:rPr lang="en-US" dirty="0" smtClean="0"/>
              <a:t> is inverse proportional to the </a:t>
            </a:r>
            <a:r>
              <a:rPr lang="en-US" dirty="0" err="1" smtClean="0"/>
              <a:t>quadrupole</a:t>
            </a:r>
            <a:r>
              <a:rPr lang="en-US" dirty="0" smtClean="0"/>
              <a:t> spacing L</a:t>
            </a:r>
          </a:p>
          <a:p>
            <a:pPr lvl="1" eaLnBrk="1" hangingPunct="1"/>
            <a:endParaRPr lang="en-US" dirty="0"/>
          </a:p>
          <a:p>
            <a:pPr eaLnBrk="1" hangingPunct="1"/>
            <a:endParaRPr lang="en-US" dirty="0" smtClean="0"/>
          </a:p>
          <a:p>
            <a:pPr eaLnBrk="1" hangingPunct="1"/>
            <a:endParaRPr lang="en-US" dirty="0"/>
          </a:p>
          <a:p>
            <a:pPr eaLnBrk="1" hangingPunct="1"/>
            <a:r>
              <a:rPr lang="en-US" dirty="0" smtClean="0"/>
              <a:t>The lattice design implies a balance between </a:t>
            </a:r>
          </a:p>
          <a:p>
            <a:pPr lvl="1" eaLnBrk="1" hangingPunct="1"/>
            <a:r>
              <a:rPr lang="en-US" dirty="0" smtClean="0"/>
              <a:t>Large spacing</a:t>
            </a:r>
            <a:r>
              <a:rPr lang="en-US" i="1" dirty="0" smtClean="0"/>
              <a:t> L</a:t>
            </a:r>
            <a:r>
              <a:rPr lang="en-US" dirty="0" smtClean="0"/>
              <a:t>: less </a:t>
            </a:r>
            <a:r>
              <a:rPr lang="en-US" dirty="0" err="1" smtClean="0"/>
              <a:t>quadrupoles</a:t>
            </a:r>
            <a:r>
              <a:rPr lang="en-US" dirty="0" smtClean="0"/>
              <a:t> in number and in strength, more space for dipoles but larger aperture magnets</a:t>
            </a:r>
          </a:p>
          <a:p>
            <a:pPr lvl="1" eaLnBrk="1" hangingPunct="1"/>
            <a:r>
              <a:rPr lang="en-US" dirty="0" smtClean="0"/>
              <a:t>Small spacing </a:t>
            </a:r>
            <a:r>
              <a:rPr lang="en-US" i="1" dirty="0" smtClean="0"/>
              <a:t>L</a:t>
            </a:r>
            <a:r>
              <a:rPr lang="en-US" dirty="0" smtClean="0"/>
              <a:t>: more </a:t>
            </a:r>
            <a:r>
              <a:rPr lang="en-US" dirty="0" err="1"/>
              <a:t>quadrupoles</a:t>
            </a:r>
            <a:r>
              <a:rPr lang="en-US" dirty="0"/>
              <a:t> in number and in strength</a:t>
            </a:r>
            <a:r>
              <a:rPr lang="en-US" dirty="0" smtClean="0"/>
              <a:t>, less space for dipoles, but smaller aperture </a:t>
            </a:r>
          </a:p>
        </p:txBody>
      </p:sp>
      <p:sp>
        <p:nvSpPr>
          <p:cNvPr id="49155" name="Rectangle 2"/>
          <p:cNvSpPr>
            <a:spLocks noGrp="1" noChangeArrowheads="1"/>
          </p:cNvSpPr>
          <p:nvPr>
            <p:ph type="title"/>
          </p:nvPr>
        </p:nvSpPr>
        <p:spPr/>
        <p:txBody>
          <a:bodyPr/>
          <a:lstStyle/>
          <a:p>
            <a:pPr eaLnBrk="1" hangingPunct="1"/>
            <a:r>
              <a:rPr lang="en-US" dirty="0" smtClean="0"/>
              <a:t>CONCLUSIONS</a:t>
            </a:r>
          </a:p>
        </p:txBody>
      </p:sp>
      <p:sp>
        <p:nvSpPr>
          <p:cNvPr id="4915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5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5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3"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4"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7"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9"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0"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1"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2"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3" name="Rectangle 20"/>
          <p:cNvSpPr>
            <a:spLocks noChangeArrowheads="1"/>
          </p:cNvSpPr>
          <p:nvPr/>
        </p:nvSpPr>
        <p:spPr bwMode="auto">
          <a:xfrm>
            <a:off x="0" y="322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4"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5" name="Rectangle 2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6" name="Rectangle 23"/>
          <p:cNvSpPr>
            <a:spLocks noChangeArrowheads="1"/>
          </p:cNvSpPr>
          <p:nvPr/>
        </p:nvSpPr>
        <p:spPr bwMode="auto">
          <a:xfrm>
            <a:off x="0" y="3190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7" name="Rectangle 2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27" name="Rectangle 5"/>
          <p:cNvSpPr>
            <a:spLocks noGrp="1" noChangeArrowheads="1"/>
          </p:cNvSpPr>
          <p:nvPr>
            <p:ph type="sldNum" sz="quarter" idx="4294967295"/>
          </p:nvPr>
        </p:nvSpPr>
        <p:spPr bwMode="auto">
          <a:xfrm>
            <a:off x="5140325" y="6537453"/>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a:t>
            </a:r>
            <a:r>
              <a:rPr lang="en-US" dirty="0"/>
              <a:t>Unit 5 and 6  </a:t>
            </a:r>
            <a:r>
              <a:rPr lang="en-US" dirty="0" smtClean="0"/>
              <a:t>- </a:t>
            </a:r>
            <a:fld id="{37F824E6-4F65-4FD0-B2AC-7025D55EF6E6}" type="slidenum">
              <a:rPr lang="en-US" smtClean="0"/>
              <a:pPr>
                <a:defRPr/>
              </a:pPr>
              <a:t>41</a:t>
            </a:fld>
            <a:endParaRPr lang="en-US" dirty="0"/>
          </a:p>
        </p:txBody>
      </p:sp>
      <p:graphicFrame>
        <p:nvGraphicFramePr>
          <p:cNvPr id="28" name="Object 39"/>
          <p:cNvGraphicFramePr>
            <a:graphicFrameLocks noChangeAspect="1"/>
          </p:cNvGraphicFramePr>
          <p:nvPr>
            <p:extLst>
              <p:ext uri="{D42A27DB-BD31-4B8C-83A1-F6EECF244321}">
                <p14:modId xmlns:p14="http://schemas.microsoft.com/office/powerpoint/2010/main" val="756153494"/>
              </p:ext>
            </p:extLst>
          </p:nvPr>
        </p:nvGraphicFramePr>
        <p:xfrm>
          <a:off x="6475297" y="2147303"/>
          <a:ext cx="1839149" cy="886222"/>
        </p:xfrm>
        <a:graphic>
          <a:graphicData uri="http://schemas.openxmlformats.org/presentationml/2006/ole">
            <mc:AlternateContent xmlns:mc="http://schemas.openxmlformats.org/markup-compatibility/2006">
              <mc:Choice xmlns:v="urn:schemas-microsoft-com:vml" Requires="v">
                <p:oleObj spid="_x0000_s42038" name="Equation" r:id="rId3" imgW="850900" imgH="406400" progId="Equation.3">
                  <p:embed/>
                </p:oleObj>
              </mc:Choice>
              <mc:Fallback>
                <p:oleObj name="Equation" r:id="rId3" imgW="850900" imgH="406400" progId="Equation.3">
                  <p:embed/>
                  <p:pic>
                    <p:nvPicPr>
                      <p:cNvPr id="0" name=""/>
                      <p:cNvPicPr>
                        <a:picLocks noChangeAspect="1" noChangeArrowheads="1"/>
                      </p:cNvPicPr>
                      <p:nvPr/>
                    </p:nvPicPr>
                    <p:blipFill>
                      <a:blip r:embed="rId4"/>
                      <a:srcRect/>
                      <a:stretch>
                        <a:fillRect/>
                      </a:stretch>
                    </p:blipFill>
                    <p:spPr bwMode="auto">
                      <a:xfrm>
                        <a:off x="6475297" y="2147303"/>
                        <a:ext cx="1839149" cy="886222"/>
                      </a:xfrm>
                      <a:prstGeom prst="rect">
                        <a:avLst/>
                      </a:prstGeom>
                      <a:noFill/>
                      <a:extLst/>
                    </p:spPr>
                  </p:pic>
                </p:oleObj>
              </mc:Fallback>
            </mc:AlternateContent>
          </a:graphicData>
        </a:graphic>
      </p:graphicFrame>
      <p:sp>
        <p:nvSpPr>
          <p:cNvPr id="29" name="TextBox 28"/>
          <p:cNvSpPr txBox="1"/>
          <p:nvPr/>
        </p:nvSpPr>
        <p:spPr>
          <a:xfrm>
            <a:off x="6570247" y="2747474"/>
            <a:ext cx="1364476" cy="307777"/>
          </a:xfrm>
          <a:prstGeom prst="rect">
            <a:avLst/>
          </a:prstGeom>
          <a:noFill/>
        </p:spPr>
        <p:txBody>
          <a:bodyPr wrap="none" rtlCol="0">
            <a:spAutoFit/>
          </a:bodyPr>
          <a:lstStyle/>
          <a:p>
            <a:r>
              <a:rPr lang="en-US" sz="1400" dirty="0">
                <a:solidFill>
                  <a:srgbClr val="CC0000"/>
                </a:solidFill>
              </a:rPr>
              <a:t>a</a:t>
            </a:r>
            <a:r>
              <a:rPr lang="en-US" sz="1400" dirty="0" smtClean="0">
                <a:solidFill>
                  <a:srgbClr val="CC0000"/>
                </a:solidFill>
              </a:rPr>
              <a:t>pproximation</a:t>
            </a:r>
            <a:endParaRPr lang="en-US" sz="1400" dirty="0">
              <a:solidFill>
                <a:srgbClr val="CC0000"/>
              </a:solidFill>
            </a:endParaRPr>
          </a:p>
        </p:txBody>
      </p:sp>
    </p:spTree>
    <p:extLst>
      <p:ext uri="{BB962C8B-B14F-4D97-AF65-F5344CB8AC3E}">
        <p14:creationId xmlns:p14="http://schemas.microsoft.com/office/powerpoint/2010/main" val="7611406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idx="1"/>
          </p:nvPr>
        </p:nvSpPr>
        <p:spPr/>
        <p:txBody>
          <a:bodyPr/>
          <a:lstStyle/>
          <a:p>
            <a:pPr lvl="1" eaLnBrk="1" hangingPunct="1"/>
            <a:r>
              <a:rPr lang="en-US" dirty="0" smtClean="0"/>
              <a:t>Beam dynamics - arcs</a:t>
            </a:r>
          </a:p>
          <a:p>
            <a:pPr lvl="2" eaLnBrk="1" hangingPunct="1"/>
            <a:r>
              <a:rPr lang="en-US" dirty="0" smtClean="0"/>
              <a:t>P. </a:t>
            </a:r>
            <a:r>
              <a:rPr lang="en-US" dirty="0" err="1" smtClean="0"/>
              <a:t>Schmuser</a:t>
            </a:r>
            <a:r>
              <a:rPr lang="en-US" dirty="0" smtClean="0"/>
              <a:t>, et al, Ch. 9.</a:t>
            </a:r>
          </a:p>
          <a:p>
            <a:pPr lvl="2" eaLnBrk="1" hangingPunct="1"/>
            <a:r>
              <a:rPr lang="en-US" dirty="0" smtClean="0"/>
              <a:t>F. </a:t>
            </a:r>
            <a:r>
              <a:rPr lang="en-US" dirty="0" err="1" smtClean="0"/>
              <a:t>Asner</a:t>
            </a:r>
            <a:r>
              <a:rPr lang="en-US" dirty="0" smtClean="0"/>
              <a:t>, Ch. 8.</a:t>
            </a:r>
          </a:p>
          <a:p>
            <a:pPr lvl="2" eaLnBrk="1" hangingPunct="1"/>
            <a:r>
              <a:rPr lang="en-US" dirty="0" smtClean="0"/>
              <a:t>K. Steffen, “Basic course of accelerator optics”, CERN 85-19, </a:t>
            </a:r>
            <a:r>
              <a:rPr lang="en-US" dirty="0" err="1" smtClean="0"/>
              <a:t>pg</a:t>
            </a:r>
            <a:r>
              <a:rPr lang="en-US" dirty="0" smtClean="0"/>
              <a:t> 25-63.</a:t>
            </a:r>
          </a:p>
          <a:p>
            <a:pPr lvl="2" eaLnBrk="1" hangingPunct="1"/>
            <a:r>
              <a:rPr lang="en-US" dirty="0" smtClean="0"/>
              <a:t>J. </a:t>
            </a:r>
            <a:r>
              <a:rPr lang="en-US" dirty="0" err="1" smtClean="0"/>
              <a:t>Rossbach</a:t>
            </a:r>
            <a:r>
              <a:rPr lang="en-US" dirty="0" smtClean="0"/>
              <a:t>, P. </a:t>
            </a:r>
            <a:r>
              <a:rPr lang="en-US" dirty="0" err="1" smtClean="0"/>
              <a:t>Schmuser</a:t>
            </a:r>
            <a:r>
              <a:rPr lang="en-US" dirty="0" smtClean="0"/>
              <a:t>, “Basic course of accelerator optics”, CERN 94-01, </a:t>
            </a:r>
            <a:r>
              <a:rPr lang="en-US" dirty="0" err="1" smtClean="0"/>
              <a:t>pg</a:t>
            </a:r>
            <a:r>
              <a:rPr lang="en-US" dirty="0" smtClean="0"/>
              <a:t> 17-79.</a:t>
            </a:r>
          </a:p>
        </p:txBody>
      </p:sp>
      <p:sp>
        <p:nvSpPr>
          <p:cNvPr id="49155" name="Rectangle 2"/>
          <p:cNvSpPr>
            <a:spLocks noGrp="1" noChangeArrowheads="1"/>
          </p:cNvSpPr>
          <p:nvPr>
            <p:ph type="title"/>
          </p:nvPr>
        </p:nvSpPr>
        <p:spPr/>
        <p:txBody>
          <a:bodyPr/>
          <a:lstStyle/>
          <a:p>
            <a:pPr eaLnBrk="1" hangingPunct="1"/>
            <a:r>
              <a:rPr lang="en-US" smtClean="0"/>
              <a:t>REFERENCES</a:t>
            </a:r>
          </a:p>
        </p:txBody>
      </p:sp>
      <p:sp>
        <p:nvSpPr>
          <p:cNvPr id="4915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5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5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3"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4"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7"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8"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69"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0"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1"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2"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3" name="Rectangle 20"/>
          <p:cNvSpPr>
            <a:spLocks noChangeArrowheads="1"/>
          </p:cNvSpPr>
          <p:nvPr/>
        </p:nvSpPr>
        <p:spPr bwMode="auto">
          <a:xfrm>
            <a:off x="0" y="322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4"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5" name="Rectangle 2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6" name="Rectangle 23"/>
          <p:cNvSpPr>
            <a:spLocks noChangeArrowheads="1"/>
          </p:cNvSpPr>
          <p:nvPr/>
        </p:nvSpPr>
        <p:spPr bwMode="auto">
          <a:xfrm>
            <a:off x="0" y="3190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9177" name="Rectangle 2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27" name="Rectangle 5"/>
          <p:cNvSpPr>
            <a:spLocks noGrp="1" noChangeArrowheads="1"/>
          </p:cNvSpPr>
          <p:nvPr>
            <p:ph type="sldNum" sz="quarter" idx="4294967295"/>
          </p:nvPr>
        </p:nvSpPr>
        <p:spPr bwMode="auto">
          <a:xfrm>
            <a:off x="5140325" y="6537453"/>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42</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3"/>
          <p:cNvSpPr>
            <a:spLocks noGrp="1" noChangeArrowheads="1"/>
          </p:cNvSpPr>
          <p:nvPr>
            <p:ph idx="1"/>
          </p:nvPr>
        </p:nvSpPr>
        <p:spPr/>
        <p:txBody>
          <a:bodyPr/>
          <a:lstStyle/>
          <a:p>
            <a:pPr lvl="2" eaLnBrk="1" hangingPunct="1"/>
            <a:r>
              <a:rPr lang="en-US" dirty="0" smtClean="0"/>
              <a:t>J. P. </a:t>
            </a:r>
            <a:r>
              <a:rPr lang="en-US" dirty="0" err="1" smtClean="0"/>
              <a:t>Kouthcouk</a:t>
            </a:r>
            <a:r>
              <a:rPr lang="en-US" dirty="0" smtClean="0"/>
              <a:t>, M. </a:t>
            </a:r>
            <a:r>
              <a:rPr lang="en-US" dirty="0" err="1" smtClean="0"/>
              <a:t>Giovannozzi</a:t>
            </a:r>
            <a:r>
              <a:rPr lang="en-US" dirty="0" smtClean="0"/>
              <a:t>, W. </a:t>
            </a:r>
            <a:r>
              <a:rPr lang="en-US" dirty="0" err="1" smtClean="0"/>
              <a:t>Scandale</a:t>
            </a:r>
            <a:r>
              <a:rPr lang="en-US" dirty="0" smtClean="0"/>
              <a:t> for discussions on beam dynamics and optics</a:t>
            </a:r>
          </a:p>
          <a:p>
            <a:pPr lvl="2" eaLnBrk="1" hangingPunct="1"/>
            <a:r>
              <a:rPr lang="en-US" dirty="0" smtClean="0">
                <a:hlinkClick r:id="rId2"/>
              </a:rPr>
              <a:t>www.wikipedia.org</a:t>
            </a:r>
            <a:r>
              <a:rPr lang="en-US" dirty="0" smtClean="0"/>
              <a:t> for most of the pictures</a:t>
            </a:r>
          </a:p>
        </p:txBody>
      </p:sp>
      <p:sp>
        <p:nvSpPr>
          <p:cNvPr id="50179" name="Rectangle 2"/>
          <p:cNvSpPr>
            <a:spLocks noGrp="1" noChangeArrowheads="1"/>
          </p:cNvSpPr>
          <p:nvPr>
            <p:ph type="title"/>
          </p:nvPr>
        </p:nvSpPr>
        <p:spPr/>
        <p:txBody>
          <a:bodyPr/>
          <a:lstStyle/>
          <a:p>
            <a:pPr eaLnBrk="1" hangingPunct="1"/>
            <a:r>
              <a:rPr lang="en-US" smtClean="0"/>
              <a:t>ACKNOWLEDGEMENTS</a:t>
            </a:r>
          </a:p>
        </p:txBody>
      </p:sp>
      <p:sp>
        <p:nvSpPr>
          <p:cNvPr id="5018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8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8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8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85"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86"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87"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88"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89"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90"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91"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92"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93"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94"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95"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96"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97" name="Rectangle 20"/>
          <p:cNvSpPr>
            <a:spLocks noChangeArrowheads="1"/>
          </p:cNvSpPr>
          <p:nvPr/>
        </p:nvSpPr>
        <p:spPr bwMode="auto">
          <a:xfrm>
            <a:off x="0" y="3228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98"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199" name="Rectangle 2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200" name="Rectangle 23"/>
          <p:cNvSpPr>
            <a:spLocks noChangeArrowheads="1"/>
          </p:cNvSpPr>
          <p:nvPr/>
        </p:nvSpPr>
        <p:spPr bwMode="auto">
          <a:xfrm>
            <a:off x="0" y="3190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50201" name="Rectangle 2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27"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43</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dirty="0" smtClean="0"/>
              <a:t>FLOWCHART FOR MAGNET PARAMETERS</a:t>
            </a:r>
          </a:p>
        </p:txBody>
      </p:sp>
      <p:sp>
        <p:nvSpPr>
          <p:cNvPr id="3891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891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891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891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8920"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8921"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8922"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8923"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8924"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pic>
        <p:nvPicPr>
          <p:cNvPr id="38925"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13" y="1827213"/>
            <a:ext cx="779145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44</a:t>
            </a:fld>
            <a:endParaRPr lang="en-US" dirty="0"/>
          </a:p>
        </p:txBody>
      </p:sp>
    </p:spTree>
    <p:extLst>
      <p:ext uri="{BB962C8B-B14F-4D97-AF65-F5344CB8AC3E}">
        <p14:creationId xmlns:p14="http://schemas.microsoft.com/office/powerpoint/2010/main" val="26063040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eaLnBrk="1" hangingPunct="1"/>
            <a:r>
              <a:rPr lang="en-US" dirty="0" smtClean="0"/>
              <a:t>FLOWCHART FOR MAGNET PARAMETERS</a:t>
            </a:r>
          </a:p>
        </p:txBody>
      </p:sp>
      <p:pic>
        <p:nvPicPr>
          <p:cNvPr id="3993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13" y="1827213"/>
            <a:ext cx="779145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994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994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994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994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994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9947"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9948"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9949"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39950" name="Oval 13"/>
          <p:cNvSpPr>
            <a:spLocks noChangeArrowheads="1"/>
          </p:cNvSpPr>
          <p:nvPr/>
        </p:nvSpPr>
        <p:spPr bwMode="auto">
          <a:xfrm>
            <a:off x="198438" y="1938338"/>
            <a:ext cx="4179887" cy="2316162"/>
          </a:xfrm>
          <a:prstGeom prst="ellipse">
            <a:avLst/>
          </a:prstGeom>
          <a:solidFill>
            <a:schemeClr val="accent1">
              <a:alpha val="38039"/>
            </a:schemeClr>
          </a:solidFill>
          <a:ln w="9525">
            <a:solidFill>
              <a:schemeClr val="tx1"/>
            </a:solidFill>
            <a:round/>
            <a:headEnd/>
            <a:tailEnd/>
          </a:ln>
        </p:spPr>
        <p:txBody>
          <a:bodyPr wrap="none" anchor="ctr"/>
          <a:lstStyle/>
          <a:p>
            <a:endParaRPr lang="fr-CH"/>
          </a:p>
        </p:txBody>
      </p:sp>
      <p:sp>
        <p:nvSpPr>
          <p:cNvPr id="16"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45</a:t>
            </a:fld>
            <a:endParaRPr lang="en-US" dirty="0"/>
          </a:p>
        </p:txBody>
      </p:sp>
    </p:spTree>
    <p:extLst>
      <p:ext uri="{BB962C8B-B14F-4D97-AF65-F5344CB8AC3E}">
        <p14:creationId xmlns:p14="http://schemas.microsoft.com/office/powerpoint/2010/main" val="10033279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3"/>
          <p:cNvSpPr>
            <a:spLocks noGrp="1" noChangeArrowheads="1"/>
          </p:cNvSpPr>
          <p:nvPr>
            <p:ph idx="1"/>
          </p:nvPr>
        </p:nvSpPr>
        <p:spPr/>
        <p:txBody>
          <a:bodyPr/>
          <a:lstStyle/>
          <a:p>
            <a:pPr eaLnBrk="1" hangingPunct="1">
              <a:lnSpc>
                <a:spcPct val="90000"/>
              </a:lnSpc>
            </a:pPr>
            <a:r>
              <a:rPr lang="en-US" dirty="0" smtClean="0">
                <a:solidFill>
                  <a:srgbClr val="3333CC"/>
                </a:solidFill>
              </a:rPr>
              <a:t>Input 1. Collision energy </a:t>
            </a:r>
            <a:r>
              <a:rPr lang="en-US" i="1" dirty="0" err="1" smtClean="0">
                <a:solidFill>
                  <a:srgbClr val="3333CC"/>
                </a:solidFill>
              </a:rPr>
              <a:t>E</a:t>
            </a:r>
            <a:r>
              <a:rPr lang="en-US" i="1" baseline="-25000" dirty="0" err="1" smtClean="0">
                <a:solidFill>
                  <a:srgbClr val="3333CC"/>
                </a:solidFill>
              </a:rPr>
              <a:t>c</a:t>
            </a:r>
            <a:endParaRPr lang="en-US" i="1" baseline="-25000" dirty="0" smtClean="0">
              <a:solidFill>
                <a:srgbClr val="3333CC"/>
              </a:solidFill>
            </a:endParaRPr>
          </a:p>
          <a:p>
            <a:pPr lvl="1" eaLnBrk="1" hangingPunct="1">
              <a:lnSpc>
                <a:spcPct val="90000"/>
              </a:lnSpc>
            </a:pPr>
            <a:r>
              <a:rPr lang="en-US" dirty="0" smtClean="0"/>
              <a:t>Gives a relation between the dipole magnetic field </a:t>
            </a:r>
            <a:r>
              <a:rPr lang="en-US" i="1" dirty="0" smtClean="0"/>
              <a:t>B</a:t>
            </a:r>
            <a:r>
              <a:rPr lang="en-US" dirty="0" smtClean="0"/>
              <a:t> and the total length of the dipoles </a:t>
            </a:r>
            <a:r>
              <a:rPr lang="en-US" i="1" dirty="0" err="1" smtClean="0"/>
              <a:t>L</a:t>
            </a:r>
            <a:r>
              <a:rPr lang="en-US" baseline="-25000" dirty="0" err="1" smtClean="0"/>
              <a:t>d</a:t>
            </a:r>
            <a:endParaRPr lang="en-US" baseline="-25000" dirty="0" smtClean="0"/>
          </a:p>
          <a:p>
            <a:pPr lvl="1" eaLnBrk="1" hangingPunct="1">
              <a:lnSpc>
                <a:spcPct val="90000"/>
              </a:lnSpc>
            </a:pPr>
            <a:endParaRPr lang="en-US" dirty="0" smtClean="0"/>
          </a:p>
          <a:p>
            <a:pPr lvl="1" eaLnBrk="1" hangingPunct="1">
              <a:lnSpc>
                <a:spcPct val="90000"/>
              </a:lnSpc>
            </a:pPr>
            <a:endParaRPr lang="en-US" dirty="0" smtClean="0"/>
          </a:p>
          <a:p>
            <a:pPr eaLnBrk="1" hangingPunct="1">
              <a:lnSpc>
                <a:spcPct val="90000"/>
              </a:lnSpc>
            </a:pPr>
            <a:r>
              <a:rPr lang="en-US" dirty="0" smtClean="0">
                <a:solidFill>
                  <a:srgbClr val="FF3300"/>
                </a:solidFill>
              </a:rPr>
              <a:t>Technology constraint 1. Dipole magnetic field </a:t>
            </a:r>
            <a:r>
              <a:rPr lang="en-US" i="1" dirty="0" smtClean="0">
                <a:solidFill>
                  <a:srgbClr val="FF3300"/>
                </a:solidFill>
              </a:rPr>
              <a:t>B</a:t>
            </a:r>
          </a:p>
          <a:p>
            <a:pPr lvl="2" eaLnBrk="1" hangingPunct="1">
              <a:lnSpc>
                <a:spcPct val="90000"/>
              </a:lnSpc>
            </a:pPr>
            <a:r>
              <a:rPr lang="en-US" dirty="0" smtClean="0"/>
              <a:t>Does not depend on magnet aperture</a:t>
            </a:r>
          </a:p>
          <a:p>
            <a:pPr lvl="2" eaLnBrk="1" hangingPunct="1">
              <a:lnSpc>
                <a:spcPct val="90000"/>
              </a:lnSpc>
            </a:pPr>
            <a:r>
              <a:rPr lang="en-US" i="1" dirty="0" err="1" smtClean="0"/>
              <a:t>B</a:t>
            </a:r>
            <a:r>
              <a:rPr lang="en-US" baseline="-25000" dirty="0" err="1" smtClean="0"/>
              <a:t>t</a:t>
            </a:r>
            <a:r>
              <a:rPr lang="en-US" baseline="-25000" dirty="0" smtClean="0"/>
              <a:t> </a:t>
            </a:r>
            <a:r>
              <a:rPr lang="en-US" dirty="0" smtClean="0"/>
              <a:t>&lt;2 T for iron magnets</a:t>
            </a:r>
          </a:p>
          <a:p>
            <a:pPr lvl="2" eaLnBrk="1" hangingPunct="1">
              <a:lnSpc>
                <a:spcPct val="90000"/>
              </a:lnSpc>
            </a:pPr>
            <a:r>
              <a:rPr lang="en-US" i="1" dirty="0" err="1" smtClean="0"/>
              <a:t>B</a:t>
            </a:r>
            <a:r>
              <a:rPr lang="en-US" baseline="-25000" dirty="0" err="1" smtClean="0"/>
              <a:t>t</a:t>
            </a:r>
            <a:r>
              <a:rPr lang="en-US" baseline="-25000" dirty="0" smtClean="0"/>
              <a:t> </a:t>
            </a:r>
            <a:r>
              <a:rPr lang="en-US" dirty="0" smtClean="0"/>
              <a:t>&lt;13 T for </a:t>
            </a:r>
            <a:r>
              <a:rPr lang="en-US" dirty="0" err="1" smtClean="0"/>
              <a:t>Nb</a:t>
            </a:r>
            <a:r>
              <a:rPr lang="en-US" dirty="0" smtClean="0"/>
              <a:t>-Ti superconducting magnets (10 T in practice)</a:t>
            </a:r>
          </a:p>
          <a:p>
            <a:pPr lvl="2" eaLnBrk="1" hangingPunct="1">
              <a:lnSpc>
                <a:spcPct val="90000"/>
              </a:lnSpc>
            </a:pPr>
            <a:r>
              <a:rPr lang="en-US" i="1" dirty="0" err="1" smtClean="0"/>
              <a:t>B</a:t>
            </a:r>
            <a:r>
              <a:rPr lang="en-US" baseline="-25000" dirty="0" err="1" smtClean="0"/>
              <a:t>t</a:t>
            </a:r>
            <a:r>
              <a:rPr lang="en-US" baseline="-25000" dirty="0" smtClean="0"/>
              <a:t> </a:t>
            </a:r>
            <a:r>
              <a:rPr lang="en-US" dirty="0" smtClean="0"/>
              <a:t>&lt;25 T for Nb</a:t>
            </a:r>
            <a:r>
              <a:rPr lang="en-US" baseline="-25000" dirty="0" smtClean="0"/>
              <a:t>3</a:t>
            </a:r>
            <a:r>
              <a:rPr lang="en-US" dirty="0" smtClean="0"/>
              <a:t>Sn superconducting magnets (16 T in practice)</a:t>
            </a:r>
          </a:p>
          <a:p>
            <a:pPr lvl="2" eaLnBrk="1" hangingPunct="1">
              <a:lnSpc>
                <a:spcPct val="90000"/>
              </a:lnSpc>
            </a:pPr>
            <a:endParaRPr lang="en-US" i="1" dirty="0" smtClean="0"/>
          </a:p>
          <a:p>
            <a:pPr eaLnBrk="1" hangingPunct="1">
              <a:lnSpc>
                <a:spcPct val="90000"/>
              </a:lnSpc>
            </a:pPr>
            <a:r>
              <a:rPr lang="en-US" b="1" u="sng" dirty="0" smtClean="0"/>
              <a:t>Output 1. Length of the dipole part</a:t>
            </a:r>
          </a:p>
          <a:p>
            <a:pPr lvl="2" eaLnBrk="1" hangingPunct="1">
              <a:lnSpc>
                <a:spcPct val="90000"/>
              </a:lnSpc>
            </a:pPr>
            <a:endParaRPr lang="en-US" b="1" i="1" dirty="0" smtClean="0"/>
          </a:p>
          <a:p>
            <a:pPr lvl="2" eaLnBrk="1" hangingPunct="1">
              <a:lnSpc>
                <a:spcPct val="90000"/>
              </a:lnSpc>
            </a:pPr>
            <a:endParaRPr lang="en-US" i="1" dirty="0" smtClean="0"/>
          </a:p>
          <a:p>
            <a:pPr lvl="2" eaLnBrk="1" hangingPunct="1">
              <a:lnSpc>
                <a:spcPct val="90000"/>
              </a:lnSpc>
            </a:pPr>
            <a:endParaRPr lang="en-US" i="1" dirty="0" smtClean="0"/>
          </a:p>
          <a:p>
            <a:pPr lvl="4" eaLnBrk="1" hangingPunct="1">
              <a:lnSpc>
                <a:spcPct val="90000"/>
              </a:lnSpc>
              <a:buFontTx/>
              <a:buNone/>
            </a:pPr>
            <a:r>
              <a:rPr lang="en-US" sz="1800" dirty="0" smtClean="0"/>
              <a:t>Length in m, B in T, energy in </a:t>
            </a:r>
            <a:r>
              <a:rPr lang="en-US" sz="1800" dirty="0" err="1" smtClean="0"/>
              <a:t>GeV</a:t>
            </a:r>
            <a:endParaRPr lang="en-US" sz="1800" i="1" dirty="0" smtClean="0"/>
          </a:p>
        </p:txBody>
      </p:sp>
      <p:sp>
        <p:nvSpPr>
          <p:cNvPr id="15366" name="Rectangle 2"/>
          <p:cNvSpPr>
            <a:spLocks noGrp="1" noChangeArrowheads="1"/>
          </p:cNvSpPr>
          <p:nvPr>
            <p:ph type="title"/>
          </p:nvPr>
        </p:nvSpPr>
        <p:spPr/>
        <p:txBody>
          <a:bodyPr/>
          <a:lstStyle/>
          <a:p>
            <a:pPr eaLnBrk="1" hangingPunct="1"/>
            <a:r>
              <a:rPr lang="en-US" dirty="0" smtClean="0"/>
              <a:t>FLOWCHART FOR MAGNET PARAMETERS</a:t>
            </a:r>
          </a:p>
        </p:txBody>
      </p:sp>
      <p:graphicFrame>
        <p:nvGraphicFramePr>
          <p:cNvPr id="11266" name="Object 33"/>
          <p:cNvGraphicFramePr>
            <a:graphicFrameLocks noChangeAspect="1"/>
          </p:cNvGraphicFramePr>
          <p:nvPr/>
        </p:nvGraphicFramePr>
        <p:xfrm>
          <a:off x="2595563" y="2333625"/>
          <a:ext cx="3413125" cy="403225"/>
        </p:xfrm>
        <a:graphic>
          <a:graphicData uri="http://schemas.openxmlformats.org/presentationml/2006/ole">
            <mc:AlternateContent xmlns:mc="http://schemas.openxmlformats.org/markup-compatibility/2006">
              <mc:Choice xmlns:v="urn:schemas-microsoft-com:vml" Requires="v">
                <p:oleObj spid="_x0000_s30846" name="Equation" r:id="rId3" imgW="1714500" imgH="203200" progId="Equation.3">
                  <p:embed/>
                </p:oleObj>
              </mc:Choice>
              <mc:Fallback>
                <p:oleObj name="Equation" r:id="rId3" imgW="17145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563" y="2333625"/>
                        <a:ext cx="3413125"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35"/>
          <p:cNvGraphicFramePr>
            <a:graphicFrameLocks noChangeAspect="1"/>
          </p:cNvGraphicFramePr>
          <p:nvPr/>
        </p:nvGraphicFramePr>
        <p:xfrm>
          <a:off x="7183438" y="3165475"/>
          <a:ext cx="1017587" cy="533400"/>
        </p:xfrm>
        <a:graphic>
          <a:graphicData uri="http://schemas.openxmlformats.org/presentationml/2006/ole">
            <mc:AlternateContent xmlns:mc="http://schemas.openxmlformats.org/markup-compatibility/2006">
              <mc:Choice xmlns:v="urn:schemas-microsoft-com:vml" Requires="v">
                <p:oleObj spid="_x0000_s30847" name="Equation" r:id="rId5" imgW="431613" imgH="228501" progId="Equation.3">
                  <p:embed/>
                </p:oleObj>
              </mc:Choice>
              <mc:Fallback>
                <p:oleObj name="Equation" r:id="rId5" imgW="431613"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3438" y="3165475"/>
                        <a:ext cx="101758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37"/>
          <p:cNvGraphicFramePr>
            <a:graphicFrameLocks noChangeAspect="1"/>
          </p:cNvGraphicFramePr>
          <p:nvPr/>
        </p:nvGraphicFramePr>
        <p:xfrm>
          <a:off x="5632450" y="5194300"/>
          <a:ext cx="2654300" cy="825500"/>
        </p:xfrm>
        <a:graphic>
          <a:graphicData uri="http://schemas.openxmlformats.org/presentationml/2006/ole">
            <mc:AlternateContent xmlns:mc="http://schemas.openxmlformats.org/markup-compatibility/2006">
              <mc:Choice xmlns:v="urn:schemas-microsoft-com:vml" Requires="v">
                <p:oleObj spid="_x0000_s30848" name="Equation" r:id="rId7" imgW="1269449" imgH="393529" progId="Equation.3">
                  <p:embed/>
                </p:oleObj>
              </mc:Choice>
              <mc:Fallback>
                <p:oleObj name="Equation" r:id="rId7" imgW="1269449" imgH="3935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2450" y="5194300"/>
                        <a:ext cx="26543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46</a:t>
            </a:fld>
            <a:endParaRPr lang="en-US" dirty="0"/>
          </a:p>
        </p:txBody>
      </p:sp>
    </p:spTree>
    <p:extLst>
      <p:ext uri="{BB962C8B-B14F-4D97-AF65-F5344CB8AC3E}">
        <p14:creationId xmlns:p14="http://schemas.microsoft.com/office/powerpoint/2010/main" val="16866903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7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27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7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7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71">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271">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2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27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r>
              <a:rPr lang="en-US" dirty="0" smtClean="0"/>
              <a:t>FLOWCHART FOR MAGNET PARAMETERS</a:t>
            </a:r>
          </a:p>
        </p:txBody>
      </p:sp>
      <p:pic>
        <p:nvPicPr>
          <p:cNvPr id="4096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13" y="1827213"/>
            <a:ext cx="779145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096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096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096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096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0970"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0971"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0972"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0973"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0974" name="Oval 13"/>
          <p:cNvSpPr>
            <a:spLocks noChangeArrowheads="1"/>
          </p:cNvSpPr>
          <p:nvPr/>
        </p:nvSpPr>
        <p:spPr bwMode="auto">
          <a:xfrm>
            <a:off x="4572000" y="1649413"/>
            <a:ext cx="4179888" cy="2316162"/>
          </a:xfrm>
          <a:prstGeom prst="ellipse">
            <a:avLst/>
          </a:prstGeom>
          <a:solidFill>
            <a:schemeClr val="accent1">
              <a:alpha val="38039"/>
            </a:schemeClr>
          </a:solidFill>
          <a:ln w="9525">
            <a:solidFill>
              <a:schemeClr val="tx1"/>
            </a:solidFill>
            <a:round/>
            <a:headEnd/>
            <a:tailEnd/>
          </a:ln>
        </p:spPr>
        <p:txBody>
          <a:bodyPr wrap="none" anchor="ctr"/>
          <a:lstStyle/>
          <a:p>
            <a:endParaRPr lang="fr-CH"/>
          </a:p>
        </p:txBody>
      </p:sp>
      <p:sp>
        <p:nvSpPr>
          <p:cNvPr id="16" name="Rectangle 5"/>
          <p:cNvSpPr>
            <a:spLocks noGrp="1" noChangeArrowheads="1"/>
          </p:cNvSpPr>
          <p:nvPr>
            <p:ph type="sldNum" sz="quarter" idx="4294967295"/>
          </p:nvPr>
        </p:nvSpPr>
        <p:spPr bwMode="auto">
          <a:xfrm>
            <a:off x="5140325" y="6537453"/>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47</a:t>
            </a:fld>
            <a:endParaRPr lang="en-US" dirty="0"/>
          </a:p>
        </p:txBody>
      </p:sp>
    </p:spTree>
    <p:extLst>
      <p:ext uri="{BB962C8B-B14F-4D97-AF65-F5344CB8AC3E}">
        <p14:creationId xmlns:p14="http://schemas.microsoft.com/office/powerpoint/2010/main" val="11046155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3"/>
          <p:cNvSpPr>
            <a:spLocks noGrp="1" noChangeArrowheads="1"/>
          </p:cNvSpPr>
          <p:nvPr>
            <p:ph idx="1"/>
          </p:nvPr>
        </p:nvSpPr>
        <p:spPr/>
        <p:txBody>
          <a:bodyPr/>
          <a:lstStyle/>
          <a:p>
            <a:pPr eaLnBrk="1" hangingPunct="1"/>
            <a:r>
              <a:rPr lang="en-US" smtClean="0">
                <a:solidFill>
                  <a:srgbClr val="3333CC"/>
                </a:solidFill>
              </a:rPr>
              <a:t>Input 2. Injection energy </a:t>
            </a:r>
            <a:r>
              <a:rPr lang="en-US" i="1" smtClean="0">
                <a:solidFill>
                  <a:srgbClr val="3333CC"/>
                </a:solidFill>
              </a:rPr>
              <a:t>E</a:t>
            </a:r>
            <a:r>
              <a:rPr lang="en-US" i="1" baseline="-25000" smtClean="0">
                <a:solidFill>
                  <a:srgbClr val="3333CC"/>
                </a:solidFill>
              </a:rPr>
              <a:t>i</a:t>
            </a:r>
          </a:p>
          <a:p>
            <a:pPr lvl="1" eaLnBrk="1" hangingPunct="1"/>
            <a:r>
              <a:rPr lang="en-US" smtClean="0"/>
              <a:t>Determines the relativistic factor, that affect the beam size</a:t>
            </a:r>
          </a:p>
          <a:p>
            <a:pPr eaLnBrk="1" hangingPunct="1"/>
            <a:r>
              <a:rPr lang="en-US" smtClean="0">
                <a:solidFill>
                  <a:srgbClr val="FF3300"/>
                </a:solidFill>
              </a:rPr>
              <a:t>Constraint 2. Normalized beam emittance </a:t>
            </a:r>
            <a:r>
              <a:rPr lang="en-US" i="1" smtClean="0">
                <a:solidFill>
                  <a:srgbClr val="FF3300"/>
                </a:solidFill>
                <a:sym typeface="Symbol" pitchFamily="18" charset="2"/>
              </a:rPr>
              <a:t></a:t>
            </a:r>
            <a:endParaRPr lang="en-US" i="1" baseline="-25000" smtClean="0">
              <a:solidFill>
                <a:srgbClr val="FF3300"/>
              </a:solidFill>
              <a:sym typeface="Symbol" pitchFamily="18" charset="2"/>
            </a:endParaRPr>
          </a:p>
          <a:p>
            <a:pPr lvl="1" eaLnBrk="1" hangingPunct="1"/>
            <a:r>
              <a:rPr lang="en-US" smtClean="0"/>
              <a:t>Determined by the beam properties of the injectors </a:t>
            </a:r>
          </a:p>
          <a:p>
            <a:pPr eaLnBrk="1" hangingPunct="1"/>
            <a:r>
              <a:rPr lang="en-US" smtClean="0">
                <a:solidFill>
                  <a:srgbClr val="3333CC"/>
                </a:solidFill>
              </a:rPr>
              <a:t>Semi-cell length </a:t>
            </a:r>
            <a:r>
              <a:rPr lang="en-US" i="1" smtClean="0">
                <a:solidFill>
                  <a:srgbClr val="3333CC"/>
                </a:solidFill>
              </a:rPr>
              <a:t>L</a:t>
            </a:r>
          </a:p>
          <a:p>
            <a:pPr lvl="1" eaLnBrk="1" hangingPunct="1"/>
            <a:r>
              <a:rPr lang="en-US" smtClean="0"/>
              <a:t>This is a free parameter that can be used to optimize</a:t>
            </a:r>
          </a:p>
          <a:p>
            <a:pPr lvl="1" eaLnBrk="1" hangingPunct="1"/>
            <a:r>
              <a:rPr lang="en-US" smtClean="0"/>
              <a:t>Determines  the beta functions</a:t>
            </a:r>
          </a:p>
          <a:p>
            <a:pPr eaLnBrk="1" hangingPunct="1"/>
            <a:r>
              <a:rPr lang="en-US" b="1" u="sng" smtClean="0"/>
              <a:t>Output 2. Aperture of the arc magnets</a:t>
            </a:r>
            <a:r>
              <a:rPr lang="en-US" b="1" smtClean="0"/>
              <a:t> </a:t>
            </a:r>
            <a:r>
              <a:rPr lang="en-US" sz="2000" smtClean="0"/>
              <a:t>(also determined by field errors and beam stability) </a:t>
            </a:r>
          </a:p>
          <a:p>
            <a:pPr lvl="1" eaLnBrk="1" hangingPunct="1"/>
            <a:r>
              <a:rPr lang="en-US" smtClean="0"/>
              <a:t>Size of the beam at injection</a:t>
            </a:r>
          </a:p>
          <a:p>
            <a:pPr lvl="1" eaLnBrk="1" hangingPunct="1"/>
            <a:endParaRPr lang="en-US" smtClean="0"/>
          </a:p>
          <a:p>
            <a:pPr lvl="1" eaLnBrk="1" hangingPunct="1"/>
            <a:r>
              <a:rPr lang="en-US" smtClean="0"/>
              <a:t>Magnet aperture (diameter)</a:t>
            </a:r>
          </a:p>
        </p:txBody>
      </p:sp>
      <p:sp>
        <p:nvSpPr>
          <p:cNvPr id="16390" name="Rectangle 2"/>
          <p:cNvSpPr>
            <a:spLocks noGrp="1" noChangeArrowheads="1"/>
          </p:cNvSpPr>
          <p:nvPr>
            <p:ph type="title"/>
          </p:nvPr>
        </p:nvSpPr>
        <p:spPr/>
        <p:txBody>
          <a:bodyPr/>
          <a:lstStyle/>
          <a:p>
            <a:pPr eaLnBrk="1" hangingPunct="1"/>
            <a:r>
              <a:rPr lang="en-US" dirty="0" smtClean="0"/>
              <a:t>FLOWCHART FOR MAGNET PARAMETERS</a:t>
            </a:r>
          </a:p>
        </p:txBody>
      </p:sp>
      <p:sp>
        <p:nvSpPr>
          <p:cNvPr id="1639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639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639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639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639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6397"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6398"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6399"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6400"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6401"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2290" name="Object 16"/>
          <p:cNvGraphicFramePr>
            <a:graphicFrameLocks noChangeAspect="1"/>
          </p:cNvGraphicFramePr>
          <p:nvPr/>
        </p:nvGraphicFramePr>
        <p:xfrm>
          <a:off x="4959350" y="3594100"/>
          <a:ext cx="2457450" cy="465138"/>
        </p:xfrm>
        <a:graphic>
          <a:graphicData uri="http://schemas.openxmlformats.org/presentationml/2006/ole">
            <mc:AlternateContent xmlns:mc="http://schemas.openxmlformats.org/markup-compatibility/2006">
              <mc:Choice xmlns:v="urn:schemas-microsoft-com:vml" Requires="v">
                <p:oleObj spid="_x0000_s31870" name="Equation" r:id="rId3" imgW="1409088" imgH="266584" progId="Equation.3">
                  <p:embed/>
                </p:oleObj>
              </mc:Choice>
              <mc:Fallback>
                <p:oleObj name="Equation" r:id="rId3" imgW="1409088" imgH="26658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350" y="3594100"/>
                        <a:ext cx="2457450"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02"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6403" name="Rectangle 21"/>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2291" name="Object 20"/>
          <p:cNvGraphicFramePr>
            <a:graphicFrameLocks noChangeAspect="1"/>
          </p:cNvGraphicFramePr>
          <p:nvPr/>
        </p:nvGraphicFramePr>
        <p:xfrm>
          <a:off x="4822825" y="4457700"/>
          <a:ext cx="1292225" cy="974725"/>
        </p:xfrm>
        <a:graphic>
          <a:graphicData uri="http://schemas.openxmlformats.org/presentationml/2006/ole">
            <mc:AlternateContent xmlns:mc="http://schemas.openxmlformats.org/markup-compatibility/2006">
              <mc:Choice xmlns:v="urn:schemas-microsoft-com:vml" Requires="v">
                <p:oleObj spid="_x0000_s31871" name="Equation" r:id="rId5" imgW="672840" imgH="507960" progId="Equation.3">
                  <p:embed/>
                </p:oleObj>
              </mc:Choice>
              <mc:Fallback>
                <p:oleObj name="Equation" r:id="rId5" imgW="672840" imgH="507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2825" y="4457700"/>
                        <a:ext cx="1292225" cy="97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04" name="Rectangle 23"/>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2292" name="Object 22"/>
          <p:cNvGraphicFramePr>
            <a:graphicFrameLocks noChangeAspect="1"/>
          </p:cNvGraphicFramePr>
          <p:nvPr/>
        </p:nvGraphicFramePr>
        <p:xfrm>
          <a:off x="2366963" y="5502275"/>
          <a:ext cx="5040312" cy="942975"/>
        </p:xfrm>
        <a:graphic>
          <a:graphicData uri="http://schemas.openxmlformats.org/presentationml/2006/ole">
            <mc:AlternateContent xmlns:mc="http://schemas.openxmlformats.org/markup-compatibility/2006">
              <mc:Choice xmlns:v="urn:schemas-microsoft-com:vml" Requires="v">
                <p:oleObj spid="_x0000_s31872" name="Equation" r:id="rId7" imgW="2793960" imgH="520560" progId="Equation.3">
                  <p:embed/>
                </p:oleObj>
              </mc:Choice>
              <mc:Fallback>
                <p:oleObj name="Equation" r:id="rId7" imgW="2793960" imgH="5205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6963" y="5502275"/>
                        <a:ext cx="5040312"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48</a:t>
            </a:fld>
            <a:endParaRPr lang="en-US" dirty="0"/>
          </a:p>
        </p:txBody>
      </p:sp>
    </p:spTree>
    <p:extLst>
      <p:ext uri="{BB962C8B-B14F-4D97-AF65-F5344CB8AC3E}">
        <p14:creationId xmlns:p14="http://schemas.microsoft.com/office/powerpoint/2010/main" val="19928194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9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295">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29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29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295">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13" y="1827213"/>
            <a:ext cx="779145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2"/>
          <p:cNvSpPr>
            <a:spLocks noGrp="1" noChangeArrowheads="1"/>
          </p:cNvSpPr>
          <p:nvPr>
            <p:ph type="title"/>
          </p:nvPr>
        </p:nvSpPr>
        <p:spPr/>
        <p:txBody>
          <a:bodyPr/>
          <a:lstStyle/>
          <a:p>
            <a:pPr eaLnBrk="1" hangingPunct="1"/>
            <a:r>
              <a:rPr lang="en-US" dirty="0" smtClean="0"/>
              <a:t>FLOWCHART FOR MAGNET PARAMETERS</a:t>
            </a:r>
          </a:p>
        </p:txBody>
      </p:sp>
      <p:sp>
        <p:nvSpPr>
          <p:cNvPr id="41989"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99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99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99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99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99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995"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996"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997"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41998" name="Oval 13"/>
          <p:cNvSpPr>
            <a:spLocks noChangeArrowheads="1"/>
          </p:cNvSpPr>
          <p:nvPr/>
        </p:nvSpPr>
        <p:spPr bwMode="auto">
          <a:xfrm>
            <a:off x="2911475" y="3775075"/>
            <a:ext cx="5746750" cy="1366838"/>
          </a:xfrm>
          <a:prstGeom prst="ellipse">
            <a:avLst/>
          </a:prstGeom>
          <a:solidFill>
            <a:schemeClr val="accent1">
              <a:alpha val="38039"/>
            </a:schemeClr>
          </a:solidFill>
          <a:ln w="9525">
            <a:solidFill>
              <a:schemeClr val="tx1"/>
            </a:solidFill>
            <a:round/>
            <a:headEnd/>
            <a:tailEnd/>
          </a:ln>
        </p:spPr>
        <p:txBody>
          <a:bodyPr wrap="none" anchor="ctr"/>
          <a:lstStyle/>
          <a:p>
            <a:endParaRPr lang="fr-CH"/>
          </a:p>
        </p:txBody>
      </p:sp>
      <p:sp>
        <p:nvSpPr>
          <p:cNvPr id="16"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49</a:t>
            </a:fld>
            <a:endParaRPr lang="en-US" dirty="0"/>
          </a:p>
        </p:txBody>
      </p:sp>
    </p:spTree>
    <p:extLst>
      <p:ext uri="{BB962C8B-B14F-4D97-AF65-F5344CB8AC3E}">
        <p14:creationId xmlns:p14="http://schemas.microsoft.com/office/powerpoint/2010/main" val="12197934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idx="1"/>
          </p:nvPr>
        </p:nvSpPr>
        <p:spPr/>
        <p:txBody>
          <a:bodyPr/>
          <a:lstStyle/>
          <a:p>
            <a:pPr eaLnBrk="1" hangingPunct="1"/>
            <a:r>
              <a:rPr lang="en-US" dirty="0" smtClean="0"/>
              <a:t>Principles </a:t>
            </a:r>
            <a:r>
              <a:rPr lang="en-US" dirty="0"/>
              <a:t>of </a:t>
            </a:r>
            <a:r>
              <a:rPr lang="en-US" dirty="0" smtClean="0"/>
              <a:t>synchrotron</a:t>
            </a:r>
          </a:p>
          <a:p>
            <a:pPr eaLnBrk="1" hangingPunct="1"/>
            <a:r>
              <a:rPr lang="en-US" dirty="0" smtClean="0"/>
              <a:t>How to keep </a:t>
            </a:r>
            <a:r>
              <a:rPr lang="en-US" dirty="0" smtClean="0">
                <a:solidFill>
                  <a:srgbClr val="C00000"/>
                </a:solidFill>
              </a:rPr>
              <a:t>particles on a circular orbit</a:t>
            </a:r>
          </a:p>
          <a:p>
            <a:pPr lvl="1" eaLnBrk="1" hangingPunct="1"/>
            <a:r>
              <a:rPr lang="en-US" dirty="0" smtClean="0"/>
              <a:t>Relation between energy, dipolar field, machine length</a:t>
            </a:r>
          </a:p>
          <a:p>
            <a:pPr eaLnBrk="1" hangingPunct="1"/>
            <a:r>
              <a:rPr lang="en-US" dirty="0" smtClean="0"/>
              <a:t>The beam size and principles of focusing</a:t>
            </a:r>
            <a:endParaRPr lang="en-US" dirty="0" smtClean="0">
              <a:solidFill>
                <a:srgbClr val="C00000"/>
              </a:solidFill>
            </a:endParaRPr>
          </a:p>
          <a:p>
            <a:pPr lvl="1" eaLnBrk="1" hangingPunct="1"/>
            <a:r>
              <a:rPr lang="en-US" dirty="0" smtClean="0"/>
              <a:t>Aperture requirements for arc dipoles and arc </a:t>
            </a:r>
            <a:r>
              <a:rPr lang="en-US" dirty="0" err="1" smtClean="0"/>
              <a:t>quadrupoles</a:t>
            </a:r>
            <a:endParaRPr lang="en-US" dirty="0" smtClean="0"/>
          </a:p>
          <a:p>
            <a:pPr lvl="1" eaLnBrk="1" hangingPunct="1"/>
            <a:r>
              <a:rPr lang="en-US" dirty="0" smtClean="0"/>
              <a:t>Gradient requirements for arc </a:t>
            </a:r>
            <a:r>
              <a:rPr lang="en-US" dirty="0" err="1" smtClean="0"/>
              <a:t>quadrupoles</a:t>
            </a:r>
            <a:endParaRPr lang="en-US" dirty="0" smtClean="0"/>
          </a:p>
          <a:p>
            <a:pPr eaLnBrk="1" hangingPunct="1"/>
            <a:r>
              <a:rPr lang="en-US" dirty="0" smtClean="0"/>
              <a:t>The beam size in the interaction regions</a:t>
            </a:r>
          </a:p>
          <a:p>
            <a:pPr eaLnBrk="1" hangingPunct="1"/>
            <a:r>
              <a:rPr lang="en-US" dirty="0" smtClean="0"/>
              <a:t>Some examples</a:t>
            </a:r>
          </a:p>
          <a:p>
            <a:pPr eaLnBrk="1" hangingPunct="1"/>
            <a:r>
              <a:rPr lang="en-US" dirty="0" smtClean="0"/>
              <a:t>Conclusions</a:t>
            </a:r>
          </a:p>
          <a:p>
            <a:pPr eaLnBrk="1" hangingPunct="1"/>
            <a:endParaRPr lang="en-US" dirty="0"/>
          </a:p>
          <a:p>
            <a:pPr eaLnBrk="1" hangingPunct="1"/>
            <a:r>
              <a:rPr lang="en-US" dirty="0" smtClean="0"/>
              <a:t>Reference</a:t>
            </a:r>
            <a:r>
              <a:rPr lang="en-US" dirty="0"/>
              <a:t>: </a:t>
            </a:r>
            <a:r>
              <a:rPr lang="en-US" dirty="0">
                <a:hlinkClick r:id="rId2"/>
              </a:rPr>
              <a:t>https://indico.cern.ch/category/12408</a:t>
            </a:r>
            <a:r>
              <a:rPr lang="en-US" dirty="0" smtClean="0">
                <a:hlinkClick r:id="rId2"/>
              </a:rPr>
              <a:t>/</a:t>
            </a:r>
            <a:r>
              <a:rPr lang="en-US" dirty="0" smtClean="0"/>
              <a:t> Units 1 and 2  (see also the attached notes </a:t>
            </a:r>
            <a:r>
              <a:rPr lang="en-US" dirty="0" smtClean="0">
                <a:hlinkClick r:id="rId3"/>
              </a:rPr>
              <a:t>Chapter1</a:t>
            </a:r>
            <a:r>
              <a:rPr lang="en-US" dirty="0" smtClean="0"/>
              <a:t> and </a:t>
            </a:r>
            <a:r>
              <a:rPr lang="en-US" dirty="0" smtClean="0">
                <a:hlinkClick r:id="rId4"/>
              </a:rPr>
              <a:t>Chapter2</a:t>
            </a:r>
            <a:r>
              <a:rPr lang="en-US" dirty="0" smtClean="0"/>
              <a:t>)</a:t>
            </a:r>
          </a:p>
          <a:p>
            <a:pPr marL="0" indent="0" eaLnBrk="1" hangingPunct="1">
              <a:buNone/>
            </a:pPr>
            <a:endParaRPr lang="en-US" dirty="0"/>
          </a:p>
        </p:txBody>
      </p:sp>
      <p:sp>
        <p:nvSpPr>
          <p:cNvPr id="32771" name="Rectangle 2"/>
          <p:cNvSpPr>
            <a:spLocks noGrp="1" noChangeArrowheads="1"/>
          </p:cNvSpPr>
          <p:nvPr>
            <p:ph type="title"/>
          </p:nvPr>
        </p:nvSpPr>
        <p:spPr/>
        <p:txBody>
          <a:bodyPr/>
          <a:lstStyle/>
          <a:p>
            <a:pPr eaLnBrk="1" hangingPunct="1"/>
            <a:r>
              <a:rPr lang="en-US" smtClean="0"/>
              <a:t>CONTENTS</a:t>
            </a:r>
          </a:p>
        </p:txBody>
      </p:sp>
      <p:sp>
        <p:nvSpPr>
          <p:cNvPr id="6" name="Slide Number Placeholder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5</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74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74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748">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748">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74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Rectangle 3"/>
          <p:cNvSpPr>
            <a:spLocks noGrp="1" noChangeArrowheads="1"/>
          </p:cNvSpPr>
          <p:nvPr>
            <p:ph idx="1"/>
          </p:nvPr>
        </p:nvSpPr>
        <p:spPr/>
        <p:txBody>
          <a:bodyPr/>
          <a:lstStyle/>
          <a:p>
            <a:pPr eaLnBrk="1" hangingPunct="1">
              <a:lnSpc>
                <a:spcPct val="90000"/>
              </a:lnSpc>
            </a:pPr>
            <a:r>
              <a:rPr lang="en-US" smtClean="0">
                <a:solidFill>
                  <a:srgbClr val="FF3300"/>
                </a:solidFill>
              </a:rPr>
              <a:t>Technology constraint 1. Quadrupole magnetic field vs aperture</a:t>
            </a:r>
            <a:endParaRPr lang="en-US" i="1" smtClean="0">
              <a:solidFill>
                <a:srgbClr val="FF3300"/>
              </a:solidFill>
            </a:endParaRPr>
          </a:p>
          <a:p>
            <a:pPr lvl="1" eaLnBrk="1" hangingPunct="1">
              <a:lnSpc>
                <a:spcPct val="90000"/>
              </a:lnSpc>
            </a:pPr>
            <a:endParaRPr lang="en-US" smtClean="0"/>
          </a:p>
          <a:p>
            <a:pPr eaLnBrk="1" hangingPunct="1">
              <a:lnSpc>
                <a:spcPct val="90000"/>
              </a:lnSpc>
            </a:pPr>
            <a:r>
              <a:rPr lang="en-US" b="1" u="sng" smtClean="0"/>
              <a:t>Output 3. Gradient of the quadrupoles</a:t>
            </a:r>
          </a:p>
          <a:p>
            <a:pPr eaLnBrk="1" hangingPunct="1">
              <a:lnSpc>
                <a:spcPct val="90000"/>
              </a:lnSpc>
            </a:pPr>
            <a:endParaRPr lang="en-US" b="1" u="sng" smtClean="0"/>
          </a:p>
          <a:p>
            <a:pPr eaLnBrk="1" hangingPunct="1">
              <a:lnSpc>
                <a:spcPct val="90000"/>
              </a:lnSpc>
            </a:pPr>
            <a:endParaRPr lang="en-US" b="1" u="sng" smtClean="0"/>
          </a:p>
          <a:p>
            <a:pPr eaLnBrk="1" hangingPunct="1">
              <a:lnSpc>
                <a:spcPct val="90000"/>
              </a:lnSpc>
            </a:pPr>
            <a:endParaRPr lang="en-US" b="1" u="sng" smtClean="0"/>
          </a:p>
          <a:p>
            <a:pPr eaLnBrk="1" hangingPunct="1">
              <a:lnSpc>
                <a:spcPct val="90000"/>
              </a:lnSpc>
            </a:pPr>
            <a:r>
              <a:rPr lang="en-US" smtClean="0">
                <a:solidFill>
                  <a:schemeClr val="accent2"/>
                </a:solidFill>
              </a:rPr>
              <a:t>Semi-cell length </a:t>
            </a:r>
            <a:r>
              <a:rPr lang="en-US" i="1" smtClean="0">
                <a:solidFill>
                  <a:schemeClr val="accent2"/>
                </a:solidFill>
              </a:rPr>
              <a:t>L</a:t>
            </a:r>
          </a:p>
          <a:p>
            <a:pPr lvl="1" eaLnBrk="1" hangingPunct="1">
              <a:lnSpc>
                <a:spcPct val="90000"/>
              </a:lnSpc>
            </a:pPr>
            <a:r>
              <a:rPr lang="en-US" smtClean="0"/>
              <a:t>Also determines the focusing, i.e. the integrated gradient</a:t>
            </a:r>
          </a:p>
          <a:p>
            <a:pPr lvl="1" eaLnBrk="1" hangingPunct="1">
              <a:lnSpc>
                <a:spcPct val="90000"/>
              </a:lnSpc>
            </a:pPr>
            <a:endParaRPr lang="en-US" smtClean="0"/>
          </a:p>
          <a:p>
            <a:pPr lvl="1" eaLnBrk="1" hangingPunct="1">
              <a:lnSpc>
                <a:spcPct val="90000"/>
              </a:lnSpc>
            </a:pPr>
            <a:endParaRPr lang="en-US" smtClean="0"/>
          </a:p>
          <a:p>
            <a:pPr eaLnBrk="1" hangingPunct="1">
              <a:lnSpc>
                <a:spcPct val="90000"/>
              </a:lnSpc>
            </a:pPr>
            <a:endParaRPr lang="en-US" b="1" u="sng" smtClean="0"/>
          </a:p>
          <a:p>
            <a:pPr eaLnBrk="1" hangingPunct="1">
              <a:lnSpc>
                <a:spcPct val="90000"/>
              </a:lnSpc>
            </a:pPr>
            <a:r>
              <a:rPr lang="en-US" b="1" u="sng" smtClean="0"/>
              <a:t>Output 4. Length of the quadrupoles</a:t>
            </a:r>
          </a:p>
          <a:p>
            <a:pPr eaLnBrk="1" hangingPunct="1">
              <a:lnSpc>
                <a:spcPct val="90000"/>
              </a:lnSpc>
              <a:buFontTx/>
              <a:buNone/>
            </a:pPr>
            <a:endParaRPr lang="en-US" b="1" u="sng" smtClean="0"/>
          </a:p>
        </p:txBody>
      </p:sp>
      <p:sp>
        <p:nvSpPr>
          <p:cNvPr id="17415" name="Rectangle 2"/>
          <p:cNvSpPr>
            <a:spLocks noGrp="1" noChangeArrowheads="1"/>
          </p:cNvSpPr>
          <p:nvPr>
            <p:ph type="title"/>
          </p:nvPr>
        </p:nvSpPr>
        <p:spPr/>
        <p:txBody>
          <a:bodyPr/>
          <a:lstStyle/>
          <a:p>
            <a:pPr eaLnBrk="1" hangingPunct="1"/>
            <a:r>
              <a:rPr lang="en-US" dirty="0" smtClean="0"/>
              <a:t>FLOWCHART FOR MAGNET PARAMETERS</a:t>
            </a:r>
          </a:p>
        </p:txBody>
      </p:sp>
      <p:sp>
        <p:nvSpPr>
          <p:cNvPr id="1741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741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741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742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742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742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7423"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7424"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742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742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7427"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7428"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3314" name="Object 20"/>
          <p:cNvGraphicFramePr>
            <a:graphicFrameLocks noChangeAspect="1"/>
          </p:cNvGraphicFramePr>
          <p:nvPr/>
        </p:nvGraphicFramePr>
        <p:xfrm>
          <a:off x="2865438" y="4535488"/>
          <a:ext cx="3324225" cy="752475"/>
        </p:xfrm>
        <a:graphic>
          <a:graphicData uri="http://schemas.openxmlformats.org/presentationml/2006/ole">
            <mc:AlternateContent xmlns:mc="http://schemas.openxmlformats.org/markup-compatibility/2006">
              <mc:Choice xmlns:v="urn:schemas-microsoft-com:vml" Requires="v">
                <p:oleObj spid="_x0000_s32930" name="Equation" r:id="rId3" imgW="1930400" imgH="431800" progId="Equation.3">
                  <p:embed/>
                </p:oleObj>
              </mc:Choice>
              <mc:Fallback>
                <p:oleObj name="Equation" r:id="rId3" imgW="19304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438" y="4535488"/>
                        <a:ext cx="3324225"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9"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3315" name="Object 22"/>
          <p:cNvGraphicFramePr>
            <a:graphicFrameLocks noChangeAspect="1"/>
          </p:cNvGraphicFramePr>
          <p:nvPr/>
        </p:nvGraphicFramePr>
        <p:xfrm>
          <a:off x="6721475" y="1574800"/>
          <a:ext cx="1219200" cy="804863"/>
        </p:xfrm>
        <a:graphic>
          <a:graphicData uri="http://schemas.openxmlformats.org/presentationml/2006/ole">
            <mc:AlternateContent xmlns:mc="http://schemas.openxmlformats.org/markup-compatibility/2006">
              <mc:Choice xmlns:v="urn:schemas-microsoft-com:vml" Requires="v">
                <p:oleObj spid="_x0000_s32931" name="Equation" r:id="rId5" imgW="596641" imgH="393529" progId="Equation.3">
                  <p:embed/>
                </p:oleObj>
              </mc:Choice>
              <mc:Fallback>
                <p:oleObj name="Equation" r:id="rId5" imgW="596641"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1475" y="1574800"/>
                        <a:ext cx="1219200" cy="80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30" name="Rectangle 25"/>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3316" name="Object 24"/>
          <p:cNvGraphicFramePr>
            <a:graphicFrameLocks noChangeAspect="1"/>
          </p:cNvGraphicFramePr>
          <p:nvPr/>
        </p:nvGraphicFramePr>
        <p:xfrm>
          <a:off x="2867025" y="2690813"/>
          <a:ext cx="2301875" cy="800100"/>
        </p:xfrm>
        <a:graphic>
          <a:graphicData uri="http://schemas.openxmlformats.org/presentationml/2006/ole">
            <mc:AlternateContent xmlns:mc="http://schemas.openxmlformats.org/markup-compatibility/2006">
              <mc:Choice xmlns:v="urn:schemas-microsoft-com:vml" Requires="v">
                <p:oleObj spid="_x0000_s32932" name="Equation" r:id="rId7" imgW="1257300" imgH="431800" progId="Equation.3">
                  <p:embed/>
                </p:oleObj>
              </mc:Choice>
              <mc:Fallback>
                <p:oleObj name="Equation" r:id="rId7" imgW="12573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7025" y="2690813"/>
                        <a:ext cx="2301875"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31"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3317" name="Object 26"/>
          <p:cNvGraphicFramePr>
            <a:graphicFrameLocks noChangeAspect="1"/>
          </p:cNvGraphicFramePr>
          <p:nvPr/>
        </p:nvGraphicFramePr>
        <p:xfrm>
          <a:off x="6013450" y="5659438"/>
          <a:ext cx="2962275" cy="674687"/>
        </p:xfrm>
        <a:graphic>
          <a:graphicData uri="http://schemas.openxmlformats.org/presentationml/2006/ole">
            <mc:AlternateContent xmlns:mc="http://schemas.openxmlformats.org/markup-compatibility/2006">
              <mc:Choice xmlns:v="urn:schemas-microsoft-com:vml" Requires="v">
                <p:oleObj spid="_x0000_s32933" name="Equation" r:id="rId9" imgW="1917700" imgH="431800" progId="Equation.3">
                  <p:embed/>
                </p:oleObj>
              </mc:Choice>
              <mc:Fallback>
                <p:oleObj name="Equation" r:id="rId9" imgW="19177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3450" y="5659438"/>
                        <a:ext cx="2962275" cy="67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50</a:t>
            </a:fld>
            <a:endParaRPr lang="en-US" dirty="0"/>
          </a:p>
        </p:txBody>
      </p:sp>
    </p:spTree>
    <p:extLst>
      <p:ext uri="{BB962C8B-B14F-4D97-AF65-F5344CB8AC3E}">
        <p14:creationId xmlns:p14="http://schemas.microsoft.com/office/powerpoint/2010/main" val="33562605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2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20">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20">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31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320">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3"/>
          <p:cNvSpPr>
            <a:spLocks noGrp="1" noChangeArrowheads="1"/>
          </p:cNvSpPr>
          <p:nvPr>
            <p:ph idx="1"/>
          </p:nvPr>
        </p:nvSpPr>
        <p:spPr/>
        <p:txBody>
          <a:bodyPr/>
          <a:lstStyle/>
          <a:p>
            <a:pPr eaLnBrk="1" hangingPunct="1">
              <a:lnSpc>
                <a:spcPct val="90000"/>
              </a:lnSpc>
            </a:pPr>
            <a:endParaRPr lang="en-US" b="1" u="sng" smtClean="0"/>
          </a:p>
          <a:p>
            <a:pPr eaLnBrk="1" hangingPunct="1">
              <a:lnSpc>
                <a:spcPct val="90000"/>
              </a:lnSpc>
            </a:pPr>
            <a:endParaRPr lang="en-US" b="1" u="sng" smtClean="0"/>
          </a:p>
          <a:p>
            <a:pPr eaLnBrk="1" hangingPunct="1">
              <a:lnSpc>
                <a:spcPct val="90000"/>
              </a:lnSpc>
            </a:pPr>
            <a:endParaRPr lang="en-US" b="1" u="sng" smtClean="0"/>
          </a:p>
          <a:p>
            <a:pPr eaLnBrk="1" hangingPunct="1">
              <a:lnSpc>
                <a:spcPct val="90000"/>
              </a:lnSpc>
            </a:pPr>
            <a:endParaRPr lang="en-US" b="1" u="sng" smtClean="0"/>
          </a:p>
          <a:p>
            <a:pPr eaLnBrk="1" hangingPunct="1">
              <a:lnSpc>
                <a:spcPct val="90000"/>
              </a:lnSpc>
            </a:pPr>
            <a:endParaRPr lang="en-US" b="1" u="sng" smtClean="0"/>
          </a:p>
          <a:p>
            <a:pPr eaLnBrk="1" hangingPunct="1">
              <a:lnSpc>
                <a:spcPct val="90000"/>
              </a:lnSpc>
            </a:pPr>
            <a:endParaRPr lang="en-US" b="1" u="sng" smtClean="0"/>
          </a:p>
          <a:p>
            <a:pPr eaLnBrk="1" hangingPunct="1">
              <a:lnSpc>
                <a:spcPct val="90000"/>
              </a:lnSpc>
            </a:pPr>
            <a:endParaRPr lang="en-US" b="1" u="sng" smtClean="0"/>
          </a:p>
          <a:p>
            <a:pPr eaLnBrk="1" hangingPunct="1">
              <a:lnSpc>
                <a:spcPct val="90000"/>
              </a:lnSpc>
            </a:pPr>
            <a:endParaRPr lang="en-US" b="1" u="sng" smtClean="0"/>
          </a:p>
          <a:p>
            <a:pPr eaLnBrk="1" hangingPunct="1">
              <a:lnSpc>
                <a:spcPct val="90000"/>
              </a:lnSpc>
            </a:pPr>
            <a:endParaRPr lang="en-US" b="1" u="sng" smtClean="0"/>
          </a:p>
          <a:p>
            <a:pPr eaLnBrk="1" hangingPunct="1">
              <a:lnSpc>
                <a:spcPct val="90000"/>
              </a:lnSpc>
            </a:pPr>
            <a:r>
              <a:rPr lang="en-US" b="1" u="sng" smtClean="0"/>
              <a:t>Output 5. Number of semi-cells and arc length</a:t>
            </a:r>
          </a:p>
          <a:p>
            <a:pPr lvl="1" eaLnBrk="1" hangingPunct="1">
              <a:lnSpc>
                <a:spcPct val="90000"/>
              </a:lnSpc>
            </a:pPr>
            <a:r>
              <a:rPr lang="en-US" smtClean="0"/>
              <a:t>Number of semi-cells = number of quadrupoles = </a:t>
            </a:r>
            <a:r>
              <a:rPr lang="en-US" i="1" smtClean="0"/>
              <a:t>n</a:t>
            </a:r>
            <a:r>
              <a:rPr lang="en-US" i="1" baseline="-25000" smtClean="0"/>
              <a:t>q</a:t>
            </a:r>
          </a:p>
          <a:p>
            <a:pPr lvl="1" eaLnBrk="1" hangingPunct="1">
              <a:lnSpc>
                <a:spcPct val="90000"/>
              </a:lnSpc>
            </a:pPr>
            <a:endParaRPr lang="fr-CH" b="1" i="1" u="sng" baseline="-25000" smtClean="0"/>
          </a:p>
          <a:p>
            <a:pPr lvl="1" eaLnBrk="1" hangingPunct="1">
              <a:lnSpc>
                <a:spcPct val="90000"/>
              </a:lnSpc>
            </a:pPr>
            <a:r>
              <a:rPr lang="fr-CH" smtClean="0"/>
              <a:t>Length of the arc </a:t>
            </a:r>
            <a:r>
              <a:rPr lang="fr-CH" i="1" smtClean="0"/>
              <a:t>L</a:t>
            </a:r>
            <a:r>
              <a:rPr lang="fr-CH" i="1" baseline="-25000" smtClean="0"/>
              <a:t>a</a:t>
            </a:r>
            <a:endParaRPr lang="en-US" i="1" baseline="-25000" smtClean="0"/>
          </a:p>
        </p:txBody>
      </p:sp>
      <p:sp>
        <p:nvSpPr>
          <p:cNvPr id="18438" name="Rectangle 2"/>
          <p:cNvSpPr>
            <a:spLocks noGrp="1" noChangeArrowheads="1"/>
          </p:cNvSpPr>
          <p:nvPr>
            <p:ph type="title"/>
          </p:nvPr>
        </p:nvSpPr>
        <p:spPr/>
        <p:txBody>
          <a:bodyPr/>
          <a:lstStyle/>
          <a:p>
            <a:pPr eaLnBrk="1" hangingPunct="1"/>
            <a:r>
              <a:rPr lang="en-US" dirty="0" smtClean="0"/>
              <a:t>FLOWCHART FOR MAGNET PARAMETERS</a:t>
            </a:r>
          </a:p>
        </p:txBody>
      </p:sp>
      <p:pic>
        <p:nvPicPr>
          <p:cNvPr id="1843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150" y="1268413"/>
            <a:ext cx="5827713"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4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4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4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4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45"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46"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47"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48"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49"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50"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51"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52"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53"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8454" name="Rectangle 2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4338" name="Object 23"/>
          <p:cNvGraphicFramePr>
            <a:graphicFrameLocks noChangeAspect="1"/>
          </p:cNvGraphicFramePr>
          <p:nvPr/>
        </p:nvGraphicFramePr>
        <p:xfrm>
          <a:off x="7364413" y="4878388"/>
          <a:ext cx="1552575" cy="946150"/>
        </p:xfrm>
        <a:graphic>
          <a:graphicData uri="http://schemas.openxmlformats.org/presentationml/2006/ole">
            <mc:AlternateContent xmlns:mc="http://schemas.openxmlformats.org/markup-compatibility/2006">
              <mc:Choice xmlns:v="urn:schemas-microsoft-com:vml" Requires="v">
                <p:oleObj spid="_x0000_s33882" name="Equation" r:id="rId4" imgW="736280" imgH="444307" progId="Equation.3">
                  <p:embed/>
                </p:oleObj>
              </mc:Choice>
              <mc:Fallback>
                <p:oleObj name="Equation" r:id="rId4" imgW="736280" imgH="44430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4413" y="4878388"/>
                        <a:ext cx="1552575"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55" name="Rectangle 2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14339" name="Object 27"/>
          <p:cNvGraphicFramePr>
            <a:graphicFrameLocks noChangeAspect="1"/>
          </p:cNvGraphicFramePr>
          <p:nvPr/>
        </p:nvGraphicFramePr>
        <p:xfrm>
          <a:off x="4275138" y="5741988"/>
          <a:ext cx="1200150" cy="511175"/>
        </p:xfrm>
        <a:graphic>
          <a:graphicData uri="http://schemas.openxmlformats.org/presentationml/2006/ole">
            <mc:AlternateContent xmlns:mc="http://schemas.openxmlformats.org/markup-compatibility/2006">
              <mc:Choice xmlns:v="urn:schemas-microsoft-com:vml" Requires="v">
                <p:oleObj spid="_x0000_s33883" name="Equation" r:id="rId6" imgW="571252" imgH="241195" progId="Equation.3">
                  <p:embed/>
                </p:oleObj>
              </mc:Choice>
              <mc:Fallback>
                <p:oleObj name="Equation" r:id="rId6" imgW="571252" imgH="24119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5138" y="5741988"/>
                        <a:ext cx="1200150"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56" name="Oval 39"/>
          <p:cNvSpPr>
            <a:spLocks noChangeArrowheads="1"/>
          </p:cNvSpPr>
          <p:nvPr/>
        </p:nvSpPr>
        <p:spPr bwMode="auto">
          <a:xfrm>
            <a:off x="1747838" y="3890963"/>
            <a:ext cx="1816100" cy="688975"/>
          </a:xfrm>
          <a:prstGeom prst="ellipse">
            <a:avLst/>
          </a:prstGeom>
          <a:solidFill>
            <a:schemeClr val="accent1">
              <a:alpha val="38039"/>
            </a:schemeClr>
          </a:solidFill>
          <a:ln w="9525">
            <a:solidFill>
              <a:schemeClr val="tx1"/>
            </a:solidFill>
            <a:round/>
            <a:headEnd/>
            <a:tailEnd/>
          </a:ln>
        </p:spPr>
        <p:txBody>
          <a:bodyPr wrap="none" anchor="ctr"/>
          <a:lstStyle/>
          <a:p>
            <a:endParaRPr lang="fr-CH"/>
          </a:p>
        </p:txBody>
      </p:sp>
      <p:sp>
        <p:nvSpPr>
          <p:cNvPr id="26"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51</a:t>
            </a:fld>
            <a:endParaRPr lang="en-US" dirty="0"/>
          </a:p>
        </p:txBody>
      </p:sp>
    </p:spTree>
    <p:extLst>
      <p:ext uri="{BB962C8B-B14F-4D97-AF65-F5344CB8AC3E}">
        <p14:creationId xmlns:p14="http://schemas.microsoft.com/office/powerpoint/2010/main" val="16317002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3">
                                            <p:txEl>
                                              <p:pRg st="9" end="9"/>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3">
                                            <p:txEl>
                                              <p:pRg st="10" end="1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3">
                                            <p:txEl>
                                              <p:pRg st="12" end="1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8" name="Rectangle 3"/>
          <p:cNvSpPr>
            <a:spLocks noGrp="1" noChangeArrowheads="1"/>
          </p:cNvSpPr>
          <p:nvPr>
            <p:ph idx="1"/>
          </p:nvPr>
        </p:nvSpPr>
        <p:spPr/>
        <p:txBody>
          <a:bodyPr/>
          <a:lstStyle/>
          <a:p>
            <a:pPr eaLnBrk="1" hangingPunct="1"/>
            <a:r>
              <a:rPr lang="en-US" dirty="0" smtClean="0"/>
              <a:t>The force necessary to </a:t>
            </a:r>
            <a:r>
              <a:rPr lang="en-US" dirty="0" smtClean="0">
                <a:solidFill>
                  <a:srgbClr val="CC3300"/>
                </a:solidFill>
              </a:rPr>
              <a:t>stabilize linear motion</a:t>
            </a:r>
            <a:r>
              <a:rPr lang="en-US" dirty="0" smtClean="0"/>
              <a:t> is provided by the </a:t>
            </a:r>
            <a:r>
              <a:rPr lang="en-US" dirty="0" err="1" smtClean="0">
                <a:solidFill>
                  <a:srgbClr val="CC3300"/>
                </a:solidFill>
              </a:rPr>
              <a:t>quadrupoles</a:t>
            </a:r>
            <a:endParaRPr lang="en-US" dirty="0" smtClean="0">
              <a:solidFill>
                <a:srgbClr val="CC3300"/>
              </a:solidFill>
            </a:endParaRPr>
          </a:p>
          <a:p>
            <a:pPr lvl="1" eaLnBrk="1" hangingPunct="1"/>
            <a:r>
              <a:rPr lang="en-US" dirty="0" err="1" smtClean="0"/>
              <a:t>Quadrupoles</a:t>
            </a:r>
            <a:r>
              <a:rPr lang="en-US" dirty="0" smtClean="0"/>
              <a:t> provide a field which is proportional to the transverse deviation from the orbit, acting like a spring</a:t>
            </a:r>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r>
              <a:rPr lang="en-US" dirty="0" smtClean="0"/>
              <a:t>If we define the gradient</a:t>
            </a:r>
            <a:r>
              <a:rPr lang="en-US" dirty="0"/>
              <a:t> </a:t>
            </a:r>
            <a:r>
              <a:rPr lang="en-US" dirty="0" smtClean="0"/>
              <a:t>as </a:t>
            </a:r>
          </a:p>
          <a:p>
            <a:pPr lvl="1" eaLnBrk="1" hangingPunct="1"/>
            <a:endParaRPr lang="en-US" dirty="0"/>
          </a:p>
          <a:p>
            <a:pPr lvl="1" eaLnBrk="1" hangingPunct="1"/>
            <a:r>
              <a:rPr lang="en-US" dirty="0" smtClean="0"/>
              <a:t>the motion equation will read as</a:t>
            </a:r>
          </a:p>
        </p:txBody>
      </p:sp>
      <p:sp>
        <p:nvSpPr>
          <p:cNvPr id="9223" name="Rectangle 2"/>
          <p:cNvSpPr>
            <a:spLocks noGrp="1" noChangeArrowheads="1"/>
          </p:cNvSpPr>
          <p:nvPr>
            <p:ph type="title"/>
          </p:nvPr>
        </p:nvSpPr>
        <p:spPr/>
        <p:txBody>
          <a:bodyPr/>
          <a:lstStyle/>
          <a:p>
            <a:pPr eaLnBrk="1" hangingPunct="1"/>
            <a:r>
              <a:rPr lang="en-US" dirty="0"/>
              <a:t>SOME THEORETICAL INSIGHT</a:t>
            </a:r>
            <a:endParaRPr lang="en-US" dirty="0" smtClean="0"/>
          </a:p>
        </p:txBody>
      </p:sp>
      <p:sp>
        <p:nvSpPr>
          <p:cNvPr id="923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9238" name="Rectangle 26"/>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pic>
        <p:nvPicPr>
          <p:cNvPr id="5143" name="Picture 28" descr="ref_orb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2695575"/>
            <a:ext cx="310832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0" name="Rectangle 32"/>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graphicFrame>
        <p:nvGraphicFramePr>
          <p:cNvPr id="9220" name="Object 31"/>
          <p:cNvGraphicFramePr>
            <a:graphicFrameLocks noChangeAspect="1"/>
          </p:cNvGraphicFramePr>
          <p:nvPr>
            <p:extLst>
              <p:ext uri="{D42A27DB-BD31-4B8C-83A1-F6EECF244321}">
                <p14:modId xmlns:p14="http://schemas.microsoft.com/office/powerpoint/2010/main" val="3991282086"/>
              </p:ext>
            </p:extLst>
          </p:nvPr>
        </p:nvGraphicFramePr>
        <p:xfrm>
          <a:off x="4078251" y="3167994"/>
          <a:ext cx="1128713" cy="860425"/>
        </p:xfrm>
        <a:graphic>
          <a:graphicData uri="http://schemas.openxmlformats.org/presentationml/2006/ole">
            <mc:AlternateContent xmlns:mc="http://schemas.openxmlformats.org/markup-compatibility/2006">
              <mc:Choice xmlns:v="urn:schemas-microsoft-com:vml" Requires="v">
                <p:oleObj spid="_x0000_s80913" name="Equation" r:id="rId4" imgW="634725" imgH="482391" progId="Equation.3">
                  <p:embed/>
                </p:oleObj>
              </mc:Choice>
              <mc:Fallback>
                <p:oleObj name="Equation" r:id="rId4" imgW="634725" imgH="48239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8251" y="3167994"/>
                        <a:ext cx="1128713"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45" name="Picture 34" descr="quad_sch_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4726" y="2963546"/>
            <a:ext cx="1401762"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2" name="Rectangle 36"/>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pic>
        <p:nvPicPr>
          <p:cNvPr id="5147" name="Picture 37" descr="quad_fiel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3690" y="2877481"/>
            <a:ext cx="17049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4"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7"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52</a:t>
            </a:fld>
            <a:endParaRPr lang="en-US" dirty="0"/>
          </a:p>
        </p:txBody>
      </p:sp>
      <p:pic>
        <p:nvPicPr>
          <p:cNvPr id="18" name="Picture 17"/>
          <p:cNvPicPr>
            <a:picLocks noChangeAspect="1"/>
          </p:cNvPicPr>
          <p:nvPr/>
        </p:nvPicPr>
        <p:blipFill>
          <a:blip r:embed="rId8"/>
          <a:stretch>
            <a:fillRect/>
          </a:stretch>
        </p:blipFill>
        <p:spPr>
          <a:xfrm>
            <a:off x="4601516" y="4298042"/>
            <a:ext cx="1637477" cy="794658"/>
          </a:xfrm>
          <a:prstGeom prst="rect">
            <a:avLst/>
          </a:prstGeom>
        </p:spPr>
      </p:pic>
      <p:pic>
        <p:nvPicPr>
          <p:cNvPr id="19" name="Picture 18"/>
          <p:cNvPicPr>
            <a:picLocks noChangeAspect="1"/>
          </p:cNvPicPr>
          <p:nvPr/>
        </p:nvPicPr>
        <p:blipFill>
          <a:blip r:embed="rId9"/>
          <a:stretch>
            <a:fillRect/>
          </a:stretch>
        </p:blipFill>
        <p:spPr>
          <a:xfrm>
            <a:off x="5104405" y="5054600"/>
            <a:ext cx="2390172" cy="1635380"/>
          </a:xfrm>
          <a:prstGeom prst="rect">
            <a:avLst/>
          </a:prstGeom>
        </p:spPr>
      </p:pic>
    </p:spTree>
    <p:extLst>
      <p:ext uri="{BB962C8B-B14F-4D97-AF65-F5344CB8AC3E}">
        <p14:creationId xmlns:p14="http://schemas.microsoft.com/office/powerpoint/2010/main" val="11715512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128">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128">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14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92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499"/>
                                          </p:stCondLst>
                                        </p:cTn>
                                        <p:tgtEl>
                                          <p:spTgt spid="51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499"/>
                                          </p:stCondLst>
                                        </p:cTn>
                                        <p:tgtEl>
                                          <p:spTgt spid="51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3"/>
          <p:cNvSpPr>
            <a:spLocks noGrp="1" noChangeArrowheads="1"/>
          </p:cNvSpPr>
          <p:nvPr>
            <p:ph idx="1"/>
          </p:nvPr>
        </p:nvSpPr>
        <p:spPr/>
        <p:txBody>
          <a:bodyPr/>
          <a:lstStyle/>
          <a:p>
            <a:pPr eaLnBrk="1" hangingPunct="1"/>
            <a:r>
              <a:rPr lang="en-US" dirty="0" smtClean="0"/>
              <a:t>In this way the motion equation in the transverse space is similar to a </a:t>
            </a:r>
            <a:r>
              <a:rPr lang="en-US" dirty="0" smtClean="0">
                <a:solidFill>
                  <a:srgbClr val="CC0000"/>
                </a:solidFill>
              </a:rPr>
              <a:t>harmonic oscillator</a:t>
            </a:r>
          </a:p>
          <a:p>
            <a:pPr lvl="1" eaLnBrk="1" hangingPunct="1">
              <a:buFontTx/>
              <a:buNone/>
            </a:pPr>
            <a:r>
              <a:rPr lang="en-US" dirty="0" smtClean="0"/>
              <a:t>	where the force depends on time …</a:t>
            </a:r>
          </a:p>
          <a:p>
            <a:pPr lvl="1" eaLnBrk="1" hangingPunct="1"/>
            <a:endParaRPr lang="en-US" dirty="0" smtClean="0"/>
          </a:p>
          <a:p>
            <a:pPr lvl="1" eaLnBrk="1" hangingPunct="1"/>
            <a:r>
              <a:rPr lang="en-US" dirty="0" smtClean="0"/>
              <a:t>Solution: a </a:t>
            </a:r>
            <a:r>
              <a:rPr lang="en-US" dirty="0" smtClean="0">
                <a:solidFill>
                  <a:srgbClr val="CC0000"/>
                </a:solidFill>
              </a:rPr>
              <a:t>oscillator whose amplitude and frequency are modulated</a:t>
            </a:r>
          </a:p>
          <a:p>
            <a:pPr lvl="2" eaLnBrk="1" hangingPunct="1"/>
            <a:endParaRPr lang="en-US" i="1" u="sng" dirty="0" smtClean="0">
              <a:sym typeface="Symbol" pitchFamily="18" charset="2"/>
            </a:endParaRPr>
          </a:p>
          <a:p>
            <a:pPr lvl="2" eaLnBrk="1" hangingPunct="1"/>
            <a:endParaRPr lang="en-US" i="1" u="sng" dirty="0" smtClean="0">
              <a:sym typeface="Symbol" pitchFamily="18" charset="2"/>
            </a:endParaRPr>
          </a:p>
          <a:p>
            <a:pPr lvl="1" eaLnBrk="1" hangingPunct="1"/>
            <a:r>
              <a:rPr lang="fr-CH" dirty="0" smtClean="0">
                <a:sym typeface="Symbol" pitchFamily="18" charset="2"/>
              </a:rPr>
              <a:t>We write the amplitude as a </a:t>
            </a:r>
            <a:r>
              <a:rPr lang="fr-CH" i="1" dirty="0" smtClean="0">
                <a:sym typeface="Symbol" pitchFamily="18" charset="2"/>
              </a:rPr>
              <a:t>s</a:t>
            </a:r>
            <a:r>
              <a:rPr lang="fr-CH" dirty="0" smtClean="0">
                <a:sym typeface="Symbol" pitchFamily="18" charset="2"/>
              </a:rPr>
              <a:t>-dependent part (</a:t>
            </a:r>
            <a:r>
              <a:rPr lang="fr-CH" dirty="0" smtClean="0">
                <a:solidFill>
                  <a:srgbClr val="CC0000"/>
                </a:solidFill>
                <a:sym typeface="Symbol" pitchFamily="18" charset="2"/>
              </a:rPr>
              <a:t>beta function</a:t>
            </a:r>
            <a:r>
              <a:rPr lang="fr-CH" dirty="0" smtClean="0">
                <a:sym typeface="Symbol" pitchFamily="18" charset="2"/>
              </a:rPr>
              <a:t>) plus an invariant along the ring</a:t>
            </a:r>
          </a:p>
          <a:p>
            <a:pPr lvl="1" eaLnBrk="1" hangingPunct="1"/>
            <a:endParaRPr lang="fr-CH" dirty="0" smtClean="0">
              <a:sym typeface="Symbol" pitchFamily="18" charset="2"/>
            </a:endParaRPr>
          </a:p>
          <a:p>
            <a:pPr lvl="1" eaLnBrk="1" hangingPunct="1"/>
            <a:r>
              <a:rPr lang="fr-CH" dirty="0" smtClean="0">
                <a:sym typeface="Symbol" pitchFamily="18" charset="2"/>
              </a:rPr>
              <a:t>The invariant is </a:t>
            </a:r>
            <a:r>
              <a:rPr lang="fr-CH" dirty="0" smtClean="0">
                <a:solidFill>
                  <a:srgbClr val="CC0000"/>
                </a:solidFill>
                <a:sym typeface="Symbol" pitchFamily="18" charset="2"/>
              </a:rPr>
              <a:t>inverse proportional to the energy </a:t>
            </a:r>
            <a:r>
              <a:rPr lang="fr-CH" dirty="0" smtClean="0">
                <a:sym typeface="Symbol" pitchFamily="18" charset="2"/>
              </a:rPr>
              <a:t>– so one can define a new invariant, also independent of the energy</a:t>
            </a:r>
          </a:p>
        </p:txBody>
      </p:sp>
      <p:sp>
        <p:nvSpPr>
          <p:cNvPr id="10247" name="Rectangle 2"/>
          <p:cNvSpPr>
            <a:spLocks noGrp="1" noChangeArrowheads="1"/>
          </p:cNvSpPr>
          <p:nvPr>
            <p:ph type="title"/>
          </p:nvPr>
        </p:nvSpPr>
        <p:spPr/>
        <p:txBody>
          <a:bodyPr/>
          <a:lstStyle/>
          <a:p>
            <a:pPr eaLnBrk="1" hangingPunct="1"/>
            <a:r>
              <a:rPr lang="en-US" dirty="0" smtClean="0"/>
              <a:t>SOME THEORETICAL INSIGHT</a:t>
            </a:r>
          </a:p>
        </p:txBody>
      </p:sp>
      <p:sp>
        <p:nvSpPr>
          <p:cNvPr id="10249" name="Rectangle 5"/>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0250" name="Rectangle 6"/>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0251" name="Rectangle 7"/>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0252" name="Rectangle 8"/>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0253"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0254" name="Rectangle 1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0255" name="Rectangle 21"/>
          <p:cNvSpPr>
            <a:spLocks noChangeArrowheads="1"/>
          </p:cNvSpPr>
          <p:nvPr/>
        </p:nvSpPr>
        <p:spPr bwMode="auto">
          <a:xfrm>
            <a:off x="0" y="3305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0256" name="Rectangle 23"/>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0257" name="Rectangle 2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0258"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31079" name="Object 7"/>
          <p:cNvGraphicFramePr>
            <a:graphicFrameLocks noChangeAspect="1"/>
          </p:cNvGraphicFramePr>
          <p:nvPr/>
        </p:nvGraphicFramePr>
        <p:xfrm>
          <a:off x="5981700" y="1666875"/>
          <a:ext cx="2151063" cy="839788"/>
        </p:xfrm>
        <a:graphic>
          <a:graphicData uri="http://schemas.openxmlformats.org/presentationml/2006/ole">
            <mc:AlternateContent xmlns:mc="http://schemas.openxmlformats.org/markup-compatibility/2006">
              <mc:Choice xmlns:v="urn:schemas-microsoft-com:vml" Requires="v">
                <p:oleObj spid="_x0000_s81974" name="Equation" r:id="rId3" imgW="1066800" imgH="419100" progId="Equation.3">
                  <p:embed/>
                </p:oleObj>
              </mc:Choice>
              <mc:Fallback>
                <p:oleObj name="Equation" r:id="rId3" imgW="10668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700" y="1666875"/>
                        <a:ext cx="2151063"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9"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31081" name="Object 9"/>
          <p:cNvGraphicFramePr>
            <a:graphicFrameLocks noChangeAspect="1"/>
          </p:cNvGraphicFramePr>
          <p:nvPr/>
        </p:nvGraphicFramePr>
        <p:xfrm>
          <a:off x="3355975" y="3235325"/>
          <a:ext cx="2517775" cy="379413"/>
        </p:xfrm>
        <a:graphic>
          <a:graphicData uri="http://schemas.openxmlformats.org/presentationml/2006/ole">
            <mc:AlternateContent xmlns:mc="http://schemas.openxmlformats.org/markup-compatibility/2006">
              <mc:Choice xmlns:v="urn:schemas-microsoft-com:vml" Requires="v">
                <p:oleObj spid="_x0000_s81975" name="Equation" r:id="rId5" imgW="1346200" imgH="203200" progId="Equation.3">
                  <p:embed/>
                </p:oleObj>
              </mc:Choice>
              <mc:Fallback>
                <p:oleObj name="Equation" r:id="rId5" imgW="13462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5975" y="3235325"/>
                        <a:ext cx="2517775"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0"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261"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262"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31087" name="Object 15"/>
          <p:cNvGraphicFramePr>
            <a:graphicFrameLocks noChangeAspect="1"/>
          </p:cNvGraphicFramePr>
          <p:nvPr/>
        </p:nvGraphicFramePr>
        <p:xfrm>
          <a:off x="3330575" y="5540375"/>
          <a:ext cx="2870200" cy="892175"/>
        </p:xfrm>
        <a:graphic>
          <a:graphicData uri="http://schemas.openxmlformats.org/presentationml/2006/ole">
            <mc:AlternateContent xmlns:mc="http://schemas.openxmlformats.org/markup-compatibility/2006">
              <mc:Choice xmlns:v="urn:schemas-microsoft-com:vml" Requires="v">
                <p:oleObj spid="_x0000_s81976" name="Equation" r:id="rId7" imgW="1536480" imgH="482400" progId="Equation.3">
                  <p:embed/>
                </p:oleObj>
              </mc:Choice>
              <mc:Fallback>
                <p:oleObj name="Equation" r:id="rId7" imgW="1536480" imgH="482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0575" y="5540375"/>
                        <a:ext cx="2870200"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3"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31091" name="Object 19"/>
          <p:cNvGraphicFramePr>
            <a:graphicFrameLocks noChangeAspect="1"/>
          </p:cNvGraphicFramePr>
          <p:nvPr/>
        </p:nvGraphicFramePr>
        <p:xfrm>
          <a:off x="4779963" y="4248150"/>
          <a:ext cx="2708275" cy="450850"/>
        </p:xfrm>
        <a:graphic>
          <a:graphicData uri="http://schemas.openxmlformats.org/presentationml/2006/ole">
            <mc:AlternateContent xmlns:mc="http://schemas.openxmlformats.org/markup-compatibility/2006">
              <mc:Choice xmlns:v="urn:schemas-microsoft-com:vml" Requires="v">
                <p:oleObj spid="_x0000_s81977" name="Equation" r:id="rId9" imgW="1536033" imgH="253890" progId="Equation.3">
                  <p:embed/>
                </p:oleObj>
              </mc:Choice>
              <mc:Fallback>
                <p:oleObj name="Equation" r:id="rId9" imgW="1536033" imgH="25389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9963" y="4248150"/>
                        <a:ext cx="2708275"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a:t>
            </a:r>
            <a:r>
              <a:rPr lang="en-US" dirty="0" smtClean="0"/>
              <a:t> </a:t>
            </a:r>
            <a:r>
              <a:rPr lang="en-US" dirty="0" smtClean="0"/>
              <a:t>- </a:t>
            </a:r>
            <a:fld id="{37F824E6-4F65-4FD0-B2AC-7025D55EF6E6}" type="slidenum">
              <a:rPr lang="en-US" smtClean="0"/>
              <a:pPr>
                <a:defRPr/>
              </a:pPr>
              <a:t>53</a:t>
            </a:fld>
            <a:endParaRPr lang="en-US" dirty="0"/>
          </a:p>
        </p:txBody>
      </p:sp>
    </p:spTree>
    <p:extLst>
      <p:ext uri="{BB962C8B-B14F-4D97-AF65-F5344CB8AC3E}">
        <p14:creationId xmlns:p14="http://schemas.microsoft.com/office/powerpoint/2010/main" val="26874989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10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108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109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7">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1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3"/>
          <p:cNvSpPr>
            <a:spLocks noGrp="1" noChangeArrowheads="1"/>
          </p:cNvSpPr>
          <p:nvPr>
            <p:ph idx="1"/>
          </p:nvPr>
        </p:nvSpPr>
        <p:spPr/>
        <p:txBody>
          <a:bodyPr/>
          <a:lstStyle/>
          <a:p>
            <a:pPr eaLnBrk="1" hangingPunct="1"/>
            <a:r>
              <a:rPr lang="fr-CH" dirty="0" smtClean="0"/>
              <a:t>It may appear strange to use a square root</a:t>
            </a:r>
          </a:p>
          <a:p>
            <a:pPr eaLnBrk="1" hangingPunct="1"/>
            <a:endParaRPr lang="fr-CH" dirty="0"/>
          </a:p>
          <a:p>
            <a:pPr marL="0" indent="0" eaLnBrk="1" hangingPunct="1">
              <a:buNone/>
            </a:pPr>
            <a:endParaRPr lang="fr-CH" dirty="0"/>
          </a:p>
          <a:p>
            <a:pPr eaLnBrk="1" hangingPunct="1"/>
            <a:r>
              <a:rPr lang="fr-CH" dirty="0" smtClean="0"/>
              <a:t>The big advantage of using a square root is that there is a relation between the beta function and the phase advance</a:t>
            </a:r>
          </a:p>
          <a:p>
            <a:pPr eaLnBrk="1" hangingPunct="1"/>
            <a:endParaRPr lang="fr-CH" dirty="0"/>
          </a:p>
          <a:p>
            <a:pPr lvl="1" eaLnBrk="1" hangingPunct="1"/>
            <a:r>
              <a:rPr lang="fr-CH" dirty="0" smtClean="0"/>
              <a:t>Large beta fuction, small phase advance</a:t>
            </a:r>
          </a:p>
          <a:p>
            <a:pPr lvl="1" eaLnBrk="1" hangingPunct="1"/>
            <a:r>
              <a:rPr lang="fr-CH" dirty="0" smtClean="0"/>
              <a:t>Small beta function, large phase advance</a:t>
            </a:r>
          </a:p>
          <a:p>
            <a:pPr lvl="1" eaLnBrk="1" hangingPunct="1"/>
            <a:endParaRPr lang="fr-CH" dirty="0"/>
          </a:p>
          <a:p>
            <a:pPr eaLnBrk="1" hangingPunct="1"/>
            <a:r>
              <a:rPr lang="fr-CH" dirty="0" smtClean="0"/>
              <a:t>The tune is the phase advance over the ring</a:t>
            </a:r>
          </a:p>
        </p:txBody>
      </p:sp>
      <p:sp>
        <p:nvSpPr>
          <p:cNvPr id="11268" name="Rectangle 2"/>
          <p:cNvSpPr>
            <a:spLocks noGrp="1" noChangeArrowheads="1"/>
          </p:cNvSpPr>
          <p:nvPr>
            <p:ph type="title"/>
          </p:nvPr>
        </p:nvSpPr>
        <p:spPr/>
        <p:txBody>
          <a:bodyPr/>
          <a:lstStyle/>
          <a:p>
            <a:pPr eaLnBrk="1" hangingPunct="1"/>
            <a:r>
              <a:rPr lang="en-US" dirty="0"/>
              <a:t>SOME THEORETICAL INSIGHT</a:t>
            </a:r>
            <a:endParaRPr lang="en-US" dirty="0" smtClean="0"/>
          </a:p>
        </p:txBody>
      </p:sp>
      <p:sp>
        <p:nvSpPr>
          <p:cNvPr id="11274"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CH"/>
          </a:p>
        </p:txBody>
      </p:sp>
      <p:sp>
        <p:nvSpPr>
          <p:cNvPr id="1127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0"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1"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2"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83"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31087" name="Object 5"/>
          <p:cNvGraphicFramePr>
            <a:graphicFrameLocks noChangeAspect="1"/>
          </p:cNvGraphicFramePr>
          <p:nvPr>
            <p:extLst>
              <p:ext uri="{D42A27DB-BD31-4B8C-83A1-F6EECF244321}">
                <p14:modId xmlns:p14="http://schemas.microsoft.com/office/powerpoint/2010/main" val="837817464"/>
              </p:ext>
            </p:extLst>
          </p:nvPr>
        </p:nvGraphicFramePr>
        <p:xfrm>
          <a:off x="6028552" y="1658008"/>
          <a:ext cx="2870200" cy="892175"/>
        </p:xfrm>
        <a:graphic>
          <a:graphicData uri="http://schemas.openxmlformats.org/presentationml/2006/ole">
            <mc:AlternateContent xmlns:mc="http://schemas.openxmlformats.org/markup-compatibility/2006">
              <mc:Choice xmlns:v="urn:schemas-microsoft-com:vml" Requires="v">
                <p:oleObj spid="_x0000_s82961" name="Equation" r:id="rId3" imgW="1536480" imgH="482400" progId="Equation.3">
                  <p:embed/>
                </p:oleObj>
              </mc:Choice>
              <mc:Fallback>
                <p:oleObj name="Equation" r:id="rId3" imgW="153648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8552" y="1658008"/>
                        <a:ext cx="2870200"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5"/>
          <a:stretch>
            <a:fillRect/>
          </a:stretch>
        </p:blipFill>
        <p:spPr>
          <a:xfrm>
            <a:off x="6772961" y="3567571"/>
            <a:ext cx="1745722" cy="846411"/>
          </a:xfrm>
          <a:prstGeom prst="rect">
            <a:avLst/>
          </a:prstGeom>
        </p:spPr>
      </p:pic>
      <p:pic>
        <p:nvPicPr>
          <p:cNvPr id="3" name="Picture 2"/>
          <p:cNvPicPr>
            <a:picLocks noChangeAspect="1"/>
          </p:cNvPicPr>
          <p:nvPr/>
        </p:nvPicPr>
        <p:blipFill>
          <a:blip r:embed="rId6"/>
          <a:stretch>
            <a:fillRect/>
          </a:stretch>
        </p:blipFill>
        <p:spPr>
          <a:xfrm>
            <a:off x="6990371" y="5321123"/>
            <a:ext cx="1704489" cy="1017195"/>
          </a:xfrm>
          <a:prstGeom prst="rect">
            <a:avLst/>
          </a:prstGeom>
        </p:spPr>
      </p:pic>
      <p:sp>
        <p:nvSpPr>
          <p:cNvPr id="14"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54</a:t>
            </a:fld>
            <a:endParaRPr lang="en-US" dirty="0"/>
          </a:p>
        </p:txBody>
      </p:sp>
    </p:spTree>
    <p:extLst>
      <p:ext uri="{BB962C8B-B14F-4D97-AF65-F5344CB8AC3E}">
        <p14:creationId xmlns:p14="http://schemas.microsoft.com/office/powerpoint/2010/main" val="5865924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7">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10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77">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idx="1"/>
          </p:nvPr>
        </p:nvSpPr>
        <p:spPr/>
        <p:txBody>
          <a:bodyPr/>
          <a:lstStyle/>
          <a:p>
            <a:pPr eaLnBrk="1" hangingPunct="1">
              <a:lnSpc>
                <a:spcPct val="90000"/>
              </a:lnSpc>
            </a:pPr>
            <a:r>
              <a:rPr lang="en-US" dirty="0" smtClean="0">
                <a:solidFill>
                  <a:srgbClr val="CC3300"/>
                </a:solidFill>
              </a:rPr>
              <a:t>Electro-magnetic field</a:t>
            </a:r>
            <a:r>
              <a:rPr lang="en-US" dirty="0" smtClean="0"/>
              <a:t> accelerates particles</a:t>
            </a:r>
          </a:p>
          <a:p>
            <a:pPr eaLnBrk="1" hangingPunct="1">
              <a:lnSpc>
                <a:spcPct val="90000"/>
              </a:lnSpc>
            </a:pPr>
            <a:endParaRPr lang="en-US" dirty="0" smtClean="0">
              <a:solidFill>
                <a:srgbClr val="CC3300"/>
              </a:solidFill>
            </a:endParaRPr>
          </a:p>
          <a:p>
            <a:pPr eaLnBrk="1" hangingPunct="1">
              <a:lnSpc>
                <a:spcPct val="90000"/>
              </a:lnSpc>
            </a:pPr>
            <a:r>
              <a:rPr lang="en-US" dirty="0" smtClean="0">
                <a:solidFill>
                  <a:srgbClr val="CC3300"/>
                </a:solidFill>
              </a:rPr>
              <a:t>Magnetic field steers</a:t>
            </a:r>
            <a:r>
              <a:rPr lang="en-US" dirty="0" smtClean="0"/>
              <a:t> the particles in a </a:t>
            </a:r>
            <a:r>
              <a:rPr lang="en-US" dirty="0" smtClean="0">
                <a:sym typeface="Symbol" pitchFamily="18" charset="2"/>
              </a:rPr>
              <a:t></a:t>
            </a:r>
            <a:r>
              <a:rPr lang="en-US" dirty="0" smtClean="0"/>
              <a:t>circular orbit</a:t>
            </a:r>
          </a:p>
          <a:p>
            <a:pPr lvl="1" eaLnBrk="1" hangingPunct="1">
              <a:lnSpc>
                <a:spcPct val="90000"/>
              </a:lnSpc>
            </a:pPr>
            <a:endParaRPr lang="fr-CH" dirty="0" smtClean="0"/>
          </a:p>
          <a:p>
            <a:pPr lvl="1" eaLnBrk="1" hangingPunct="1">
              <a:lnSpc>
                <a:spcPct val="90000"/>
              </a:lnSpc>
            </a:pPr>
            <a:endParaRPr lang="en-US" dirty="0" smtClean="0"/>
          </a:p>
          <a:p>
            <a:pPr lvl="1" eaLnBrk="1" hangingPunct="1">
              <a:lnSpc>
                <a:spcPct val="90000"/>
              </a:lnSpc>
            </a:pPr>
            <a:r>
              <a:rPr lang="en-US" dirty="0" smtClean="0"/>
              <a:t>Driving particles in the same accelerating structure several times</a:t>
            </a:r>
          </a:p>
          <a:p>
            <a:pPr lvl="1" eaLnBrk="1" hangingPunct="1">
              <a:lnSpc>
                <a:spcPct val="90000"/>
              </a:lnSpc>
            </a:pPr>
            <a:r>
              <a:rPr lang="en-US" dirty="0" smtClean="0"/>
              <a:t>Particle accelerated  </a:t>
            </a:r>
            <a:r>
              <a:rPr lang="en-US" dirty="0" smtClean="0">
                <a:sym typeface="Symbol" pitchFamily="18" charset="2"/>
              </a:rPr>
              <a:t> </a:t>
            </a:r>
            <a:r>
              <a:rPr lang="en-US" dirty="0" smtClean="0"/>
              <a:t>energy increased  </a:t>
            </a:r>
            <a:r>
              <a:rPr lang="en-US" dirty="0" smtClean="0">
                <a:sym typeface="Symbol" pitchFamily="18" charset="2"/>
              </a:rPr>
              <a:t> </a:t>
            </a:r>
            <a:r>
              <a:rPr lang="en-US" dirty="0" smtClean="0"/>
              <a:t>magnetic field increased (“</a:t>
            </a:r>
            <a:r>
              <a:rPr lang="en-US" dirty="0" err="1" smtClean="0">
                <a:solidFill>
                  <a:srgbClr val="CC3300"/>
                </a:solidFill>
              </a:rPr>
              <a:t>synchro</a:t>
            </a:r>
            <a:r>
              <a:rPr lang="en-US" dirty="0" smtClean="0"/>
              <a:t>”) to keep the particles on the same orbit of curvature </a:t>
            </a:r>
            <a:r>
              <a:rPr lang="en-US" i="1" dirty="0" smtClean="0">
                <a:latin typeface="Symbol" pitchFamily="18" charset="2"/>
              </a:rPr>
              <a:t>r</a:t>
            </a:r>
          </a:p>
          <a:p>
            <a:pPr eaLnBrk="1" hangingPunct="1">
              <a:lnSpc>
                <a:spcPct val="90000"/>
              </a:lnSpc>
            </a:pPr>
            <a:endParaRPr lang="en-US" dirty="0" smtClean="0"/>
          </a:p>
          <a:p>
            <a:pPr eaLnBrk="1" hangingPunct="1">
              <a:lnSpc>
                <a:spcPct val="90000"/>
              </a:lnSpc>
            </a:pPr>
            <a:r>
              <a:rPr lang="en-US" dirty="0" smtClean="0"/>
              <a:t>Limits to the increase in energy</a:t>
            </a:r>
          </a:p>
          <a:p>
            <a:pPr lvl="1" eaLnBrk="1" hangingPunct="1">
              <a:lnSpc>
                <a:spcPct val="90000"/>
              </a:lnSpc>
            </a:pPr>
            <a:r>
              <a:rPr lang="en-US" dirty="0" smtClean="0"/>
              <a:t>The </a:t>
            </a:r>
            <a:r>
              <a:rPr lang="en-US" dirty="0" smtClean="0">
                <a:solidFill>
                  <a:srgbClr val="CC3300"/>
                </a:solidFill>
              </a:rPr>
              <a:t>maximum field of the dipoles</a:t>
            </a:r>
            <a:r>
              <a:rPr lang="en-US" dirty="0" smtClean="0"/>
              <a:t> (proton machines)</a:t>
            </a:r>
          </a:p>
          <a:p>
            <a:pPr lvl="2" eaLnBrk="1" hangingPunct="1">
              <a:lnSpc>
                <a:spcPct val="90000"/>
              </a:lnSpc>
            </a:pPr>
            <a:r>
              <a:rPr lang="fr-CH" dirty="0" smtClean="0"/>
              <a:t>This is why high field magnets are important to get high energies!</a:t>
            </a:r>
            <a:endParaRPr lang="en-US" dirty="0" smtClean="0"/>
          </a:p>
          <a:p>
            <a:pPr lvl="2" eaLnBrk="1" hangingPunct="1">
              <a:lnSpc>
                <a:spcPct val="90000"/>
              </a:lnSpc>
            </a:pPr>
            <a:r>
              <a:rPr lang="en-US" dirty="0" smtClean="0"/>
              <a:t>Paradox: </a:t>
            </a:r>
            <a:r>
              <a:rPr lang="en-US" i="1" dirty="0" smtClean="0"/>
              <a:t>B</a:t>
            </a:r>
            <a:r>
              <a:rPr lang="en-US" dirty="0" smtClean="0"/>
              <a:t> does not accelerate but limits the energy</a:t>
            </a:r>
          </a:p>
          <a:p>
            <a:pPr lvl="1" eaLnBrk="1" hangingPunct="1">
              <a:lnSpc>
                <a:spcPct val="90000"/>
              </a:lnSpc>
            </a:pPr>
            <a:r>
              <a:rPr lang="en-US" dirty="0" smtClean="0"/>
              <a:t>The synchrotron radiation due to bending trajectories (electron machines) – ignored in these lectures</a:t>
            </a:r>
          </a:p>
        </p:txBody>
      </p:sp>
      <p:sp>
        <p:nvSpPr>
          <p:cNvPr id="1031" name="Rectangle 2"/>
          <p:cNvSpPr>
            <a:spLocks noGrp="1" noChangeArrowheads="1"/>
          </p:cNvSpPr>
          <p:nvPr>
            <p:ph type="title"/>
          </p:nvPr>
        </p:nvSpPr>
        <p:spPr/>
        <p:txBody>
          <a:bodyPr/>
          <a:lstStyle/>
          <a:p>
            <a:pPr eaLnBrk="1" hangingPunct="1"/>
            <a:r>
              <a:rPr lang="en-US" dirty="0" smtClean="0"/>
              <a:t>PRINCIPLES OF A SYNCHROTRON</a:t>
            </a:r>
          </a:p>
        </p:txBody>
      </p:sp>
      <p:sp>
        <p:nvSpPr>
          <p:cNvPr id="103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2773" name="Object 5"/>
          <p:cNvGraphicFramePr>
            <a:graphicFrameLocks noChangeAspect="1"/>
          </p:cNvGraphicFramePr>
          <p:nvPr/>
        </p:nvGraphicFramePr>
        <p:xfrm>
          <a:off x="7175500" y="1376363"/>
          <a:ext cx="1112838" cy="484187"/>
        </p:xfrm>
        <a:graphic>
          <a:graphicData uri="http://schemas.openxmlformats.org/presentationml/2006/ole">
            <mc:AlternateContent xmlns:mc="http://schemas.openxmlformats.org/markup-compatibility/2006">
              <mc:Choice xmlns:v="urn:schemas-microsoft-com:vml" Requires="v">
                <p:oleObj spid="_x0000_s1297" name="Equation" r:id="rId3" imgW="494870" imgH="215713" progId="Equation.3">
                  <p:embed/>
                </p:oleObj>
              </mc:Choice>
              <mc:Fallback>
                <p:oleObj name="Equation" r:id="rId3" imgW="494870" imgH="215713"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0" y="1376363"/>
                        <a:ext cx="1112838" cy="48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2775" name="Object 7"/>
          <p:cNvGraphicFramePr>
            <a:graphicFrameLocks noChangeAspect="1"/>
          </p:cNvGraphicFramePr>
          <p:nvPr/>
        </p:nvGraphicFramePr>
        <p:xfrm>
          <a:off x="2312988" y="2506663"/>
          <a:ext cx="1527175" cy="461962"/>
        </p:xfrm>
        <a:graphic>
          <a:graphicData uri="http://schemas.openxmlformats.org/presentationml/2006/ole">
            <mc:AlternateContent xmlns:mc="http://schemas.openxmlformats.org/markup-compatibility/2006">
              <mc:Choice xmlns:v="urn:schemas-microsoft-com:vml" Requires="v">
                <p:oleObj spid="_x0000_s1298" name="Equation" r:id="rId5" imgW="698197" imgH="215806" progId="Equation.3">
                  <p:embed/>
                </p:oleObj>
              </mc:Choice>
              <mc:Fallback>
                <p:oleObj name="Equation" r:id="rId5" imgW="698197" imgH="215806"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2988" y="2506663"/>
                        <a:ext cx="1527175"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2777" name="Object 9"/>
          <p:cNvGraphicFramePr>
            <a:graphicFrameLocks noChangeAspect="1"/>
          </p:cNvGraphicFramePr>
          <p:nvPr/>
        </p:nvGraphicFramePr>
        <p:xfrm>
          <a:off x="6035675" y="2506663"/>
          <a:ext cx="1236663" cy="452437"/>
        </p:xfrm>
        <a:graphic>
          <a:graphicData uri="http://schemas.openxmlformats.org/presentationml/2006/ole">
            <mc:AlternateContent xmlns:mc="http://schemas.openxmlformats.org/markup-compatibility/2006">
              <mc:Choice xmlns:v="urn:schemas-microsoft-com:vml" Requires="v">
                <p:oleObj spid="_x0000_s1299" name="Equation" r:id="rId7" imgW="558558" imgH="203112" progId="Equation.3">
                  <p:embed/>
                </p:oleObj>
              </mc:Choice>
              <mc:Fallback>
                <p:oleObj name="Equation" r:id="rId7" imgW="558558" imgH="203112"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5675" y="2506663"/>
                        <a:ext cx="1236663"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9" name="Object 11"/>
          <p:cNvGraphicFramePr>
            <a:graphicFrameLocks noChangeAspect="1"/>
          </p:cNvGraphicFramePr>
          <p:nvPr/>
        </p:nvGraphicFramePr>
        <p:xfrm>
          <a:off x="6726238" y="4143375"/>
          <a:ext cx="1670050" cy="611188"/>
        </p:xfrm>
        <a:graphic>
          <a:graphicData uri="http://schemas.openxmlformats.org/presentationml/2006/ole">
            <mc:AlternateContent xmlns:mc="http://schemas.openxmlformats.org/markup-compatibility/2006">
              <mc:Choice xmlns:v="urn:schemas-microsoft-com:vml" Requires="v">
                <p:oleObj spid="_x0000_s1300" name="Equation" r:id="rId9" imgW="558558" imgH="203112" progId="Equation.3">
                  <p:embed/>
                </p:oleObj>
              </mc:Choice>
              <mc:Fallback>
                <p:oleObj name="Equation" r:id="rId9" imgW="558558" imgH="203112"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6238" y="4143375"/>
                        <a:ext cx="1670050"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Straight Arrow Connector 12"/>
          <p:cNvCxnSpPr>
            <a:cxnSpLocks noChangeShapeType="1"/>
          </p:cNvCxnSpPr>
          <p:nvPr/>
        </p:nvCxnSpPr>
        <p:spPr bwMode="auto">
          <a:xfrm flipV="1">
            <a:off x="6950075" y="3970338"/>
            <a:ext cx="9525" cy="1085850"/>
          </a:xfrm>
          <a:prstGeom prst="straightConnector1">
            <a:avLst/>
          </a:prstGeom>
          <a:noFill/>
          <a:ln w="34925" algn="ctr">
            <a:solidFill>
              <a:srgbClr val="C00000"/>
            </a:solidFill>
            <a:round/>
            <a:headEnd/>
            <a:tailEnd type="arrow" w="med" len="med"/>
          </a:ln>
        </p:spPr>
      </p:cxnSp>
      <p:cxnSp>
        <p:nvCxnSpPr>
          <p:cNvPr id="14" name="Straight Arrow Connector 13"/>
          <p:cNvCxnSpPr>
            <a:cxnSpLocks noChangeShapeType="1"/>
          </p:cNvCxnSpPr>
          <p:nvPr/>
        </p:nvCxnSpPr>
        <p:spPr bwMode="auto">
          <a:xfrm flipV="1">
            <a:off x="7920038" y="3981450"/>
            <a:ext cx="9525" cy="1087438"/>
          </a:xfrm>
          <a:prstGeom prst="straightConnector1">
            <a:avLst/>
          </a:prstGeom>
          <a:noFill/>
          <a:ln w="34925" algn="ctr">
            <a:solidFill>
              <a:srgbClr val="C00000"/>
            </a:solidFill>
            <a:round/>
            <a:headEnd/>
            <a:tailEnd type="arrow" w="med" len="med"/>
          </a:ln>
        </p:spPr>
      </p:cxnSp>
      <p:cxnSp>
        <p:nvCxnSpPr>
          <p:cNvPr id="16" name="Straight Arrow Connector 15"/>
          <p:cNvCxnSpPr>
            <a:cxnSpLocks noChangeShapeType="1"/>
          </p:cNvCxnSpPr>
          <p:nvPr/>
        </p:nvCxnSpPr>
        <p:spPr bwMode="auto">
          <a:xfrm>
            <a:off x="8283575" y="4560888"/>
            <a:ext cx="268288" cy="193675"/>
          </a:xfrm>
          <a:prstGeom prst="straightConnector1">
            <a:avLst/>
          </a:prstGeom>
          <a:noFill/>
          <a:ln w="9525" algn="ctr">
            <a:solidFill>
              <a:schemeClr val="tx1"/>
            </a:solidFill>
            <a:round/>
            <a:headEnd/>
            <a:tailEnd type="arrow" w="med" len="med"/>
          </a:ln>
        </p:spPr>
      </p:cxnSp>
      <p:sp>
        <p:nvSpPr>
          <p:cNvPr id="17" name="TextBox 16"/>
          <p:cNvSpPr txBox="1">
            <a:spLocks noChangeArrowheads="1"/>
          </p:cNvSpPr>
          <p:nvPr/>
        </p:nvSpPr>
        <p:spPr bwMode="auto">
          <a:xfrm>
            <a:off x="8178800" y="4803775"/>
            <a:ext cx="7000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Book Antiqua" pitchFamily="18" charset="0"/>
                <a:ea typeface="ＭＳ Ｐゴシック" pitchFamily="34" charset="-128"/>
              </a:defRPr>
            </a:lvl1pPr>
            <a:lvl2pPr marL="742950" indent="-285750">
              <a:defRPr sz="2400">
                <a:solidFill>
                  <a:schemeClr val="tx1"/>
                </a:solidFill>
                <a:latin typeface="Book Antiqua" pitchFamily="18" charset="0"/>
                <a:ea typeface="ＭＳ Ｐゴシック" pitchFamily="34" charset="-128"/>
              </a:defRPr>
            </a:lvl2pPr>
            <a:lvl3pPr marL="1143000" indent="-228600">
              <a:defRPr sz="2400">
                <a:solidFill>
                  <a:schemeClr val="tx1"/>
                </a:solidFill>
                <a:latin typeface="Book Antiqua" pitchFamily="18" charset="0"/>
                <a:ea typeface="ＭＳ Ｐゴシック" pitchFamily="34" charset="-128"/>
              </a:defRPr>
            </a:lvl3pPr>
            <a:lvl4pPr marL="1600200" indent="-228600">
              <a:defRPr sz="2400">
                <a:solidFill>
                  <a:schemeClr val="tx1"/>
                </a:solidFill>
                <a:latin typeface="Book Antiqua" pitchFamily="18" charset="0"/>
                <a:ea typeface="ＭＳ Ｐゴシック" pitchFamily="34" charset="-128"/>
              </a:defRPr>
            </a:lvl4pPr>
            <a:lvl5pPr marL="2057400" indent="-228600">
              <a:defRPr sz="2400">
                <a:solidFill>
                  <a:schemeClr val="tx1"/>
                </a:solidFill>
                <a:latin typeface="Book Antiqu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9pPr>
          </a:lstStyle>
          <a:p>
            <a:r>
              <a:rPr lang="fr-CH" sz="1000"/>
              <a:t>Constant</a:t>
            </a:r>
            <a:endParaRPr lang="en-US" sz="1000"/>
          </a:p>
        </p:txBody>
      </p:sp>
      <p:sp>
        <p:nvSpPr>
          <p:cNvPr id="19"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a:t>
            </a:r>
            <a:r>
              <a:rPr lang="en-US" dirty="0"/>
              <a:t>Unit 5 and 6 - </a:t>
            </a:r>
            <a:fld id="{37F824E6-4F65-4FD0-B2AC-7025D55EF6E6}" type="slidenum">
              <a:rPr lang="en-US" smtClean="0"/>
              <a:pPr>
                <a:defRPr/>
              </a:pPr>
              <a:t>6</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77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77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77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772">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772">
                                            <p:txEl>
                                              <p:pRg st="9" end="9"/>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772">
                                            <p:txEl>
                                              <p:pRg st="10" end="1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772">
                                            <p:txEl>
                                              <p:pRg st="11" end="1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77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idx="1"/>
          </p:nvPr>
        </p:nvSpPr>
        <p:spPr/>
        <p:txBody>
          <a:bodyPr/>
          <a:lstStyle/>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r>
              <a:rPr lang="en-US" smtClean="0"/>
              <a:t>Colliders: two beams with opposite momentum collide</a:t>
            </a:r>
          </a:p>
          <a:p>
            <a:pPr lvl="1" eaLnBrk="1" hangingPunct="1">
              <a:lnSpc>
                <a:spcPct val="90000"/>
              </a:lnSpc>
            </a:pPr>
            <a:r>
              <a:rPr lang="en-US" smtClean="0"/>
              <a:t>This </a:t>
            </a:r>
            <a:r>
              <a:rPr lang="en-US" smtClean="0">
                <a:solidFill>
                  <a:srgbClr val="CC3300"/>
                </a:solidFill>
              </a:rPr>
              <a:t>doubles the energy</a:t>
            </a:r>
            <a:r>
              <a:rPr lang="en-US" smtClean="0"/>
              <a:t> !</a:t>
            </a:r>
          </a:p>
          <a:p>
            <a:pPr lvl="1" eaLnBrk="1" hangingPunct="1">
              <a:lnSpc>
                <a:spcPct val="90000"/>
              </a:lnSpc>
            </a:pPr>
            <a:r>
              <a:rPr lang="en-US" smtClean="0">
                <a:solidFill>
                  <a:srgbClr val="CC3300"/>
                </a:solidFill>
              </a:rPr>
              <a:t>One pipe</a:t>
            </a:r>
            <a:r>
              <a:rPr lang="en-US" smtClean="0"/>
              <a:t> if particles collide their antiparticles (LEP, Tevatron)</a:t>
            </a:r>
          </a:p>
          <a:p>
            <a:pPr lvl="1" eaLnBrk="1" hangingPunct="1">
              <a:lnSpc>
                <a:spcPct val="90000"/>
              </a:lnSpc>
            </a:pPr>
            <a:r>
              <a:rPr lang="en-US" smtClean="0"/>
              <a:t>Otherwise, </a:t>
            </a:r>
            <a:r>
              <a:rPr lang="en-US" smtClean="0">
                <a:solidFill>
                  <a:srgbClr val="CC3300"/>
                </a:solidFill>
              </a:rPr>
              <a:t>two pipes</a:t>
            </a:r>
            <a:r>
              <a:rPr lang="en-US" smtClean="0"/>
              <a:t> (ISR, RHIC, HERA, LHC)</a:t>
            </a:r>
          </a:p>
        </p:txBody>
      </p:sp>
      <p:sp>
        <p:nvSpPr>
          <p:cNvPr id="2054" name="Rectangle 2"/>
          <p:cNvSpPr>
            <a:spLocks noGrp="1" noChangeArrowheads="1"/>
          </p:cNvSpPr>
          <p:nvPr>
            <p:ph type="title"/>
          </p:nvPr>
        </p:nvSpPr>
        <p:spPr/>
        <p:txBody>
          <a:bodyPr/>
          <a:lstStyle/>
          <a:p>
            <a:pPr eaLnBrk="1" hangingPunct="1"/>
            <a:r>
              <a:rPr lang="en-US" dirty="0" smtClean="0"/>
              <a:t>PRINCIPLES OF A SYNCHROTRON</a:t>
            </a:r>
          </a:p>
        </p:txBody>
      </p:sp>
      <p:sp>
        <p:nvSpPr>
          <p:cNvPr id="205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2773" name="Object 2"/>
          <p:cNvGraphicFramePr>
            <a:graphicFrameLocks noChangeAspect="1"/>
          </p:cNvGraphicFramePr>
          <p:nvPr/>
        </p:nvGraphicFramePr>
        <p:xfrm>
          <a:off x="7175500" y="1376363"/>
          <a:ext cx="1112838" cy="484187"/>
        </p:xfrm>
        <a:graphic>
          <a:graphicData uri="http://schemas.openxmlformats.org/presentationml/2006/ole">
            <mc:AlternateContent xmlns:mc="http://schemas.openxmlformats.org/markup-compatibility/2006">
              <mc:Choice xmlns:v="urn:schemas-microsoft-com:vml" Requires="v">
                <p:oleObj spid="_x0000_s2262" name="Equation" r:id="rId3" imgW="494870" imgH="215713" progId="Equation.3">
                  <p:embed/>
                </p:oleObj>
              </mc:Choice>
              <mc:Fallback>
                <p:oleObj name="Equation" r:id="rId3" imgW="494870" imgH="215713"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0" y="1376363"/>
                        <a:ext cx="1112838" cy="48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2775" name="Object 3"/>
          <p:cNvGraphicFramePr>
            <a:graphicFrameLocks noChangeAspect="1"/>
          </p:cNvGraphicFramePr>
          <p:nvPr/>
        </p:nvGraphicFramePr>
        <p:xfrm>
          <a:off x="1947863" y="1473200"/>
          <a:ext cx="1525587" cy="463550"/>
        </p:xfrm>
        <a:graphic>
          <a:graphicData uri="http://schemas.openxmlformats.org/presentationml/2006/ole">
            <mc:AlternateContent xmlns:mc="http://schemas.openxmlformats.org/markup-compatibility/2006">
              <mc:Choice xmlns:v="urn:schemas-microsoft-com:vml" Requires="v">
                <p:oleObj spid="_x0000_s2263" name="Equation" r:id="rId5" imgW="698197" imgH="215806" progId="Equation.3">
                  <p:embed/>
                </p:oleObj>
              </mc:Choice>
              <mc:Fallback>
                <p:oleObj name="Equation" r:id="rId5" imgW="698197" imgH="215806"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863" y="1473200"/>
                        <a:ext cx="1525587"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2777" name="Object 4"/>
          <p:cNvGraphicFramePr>
            <a:graphicFrameLocks noChangeAspect="1"/>
          </p:cNvGraphicFramePr>
          <p:nvPr/>
        </p:nvGraphicFramePr>
        <p:xfrm>
          <a:off x="1882775" y="2151063"/>
          <a:ext cx="1236663" cy="452437"/>
        </p:xfrm>
        <a:graphic>
          <a:graphicData uri="http://schemas.openxmlformats.org/presentationml/2006/ole">
            <mc:AlternateContent xmlns:mc="http://schemas.openxmlformats.org/markup-compatibility/2006">
              <mc:Choice xmlns:v="urn:schemas-microsoft-com:vml" Requires="v">
                <p:oleObj spid="_x0000_s2264" name="Equation" r:id="rId7" imgW="558558" imgH="203112" progId="Equation.3">
                  <p:embed/>
                </p:oleObj>
              </mc:Choice>
              <mc:Fallback>
                <p:oleObj name="Equation" r:id="rId7" imgW="558558" imgH="203112"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2775" y="2151063"/>
                        <a:ext cx="1236663"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7350" y="1257300"/>
            <a:ext cx="2181225"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p:cNvCxnSpPr>
            <a:cxnSpLocks noChangeShapeType="1"/>
          </p:cNvCxnSpPr>
          <p:nvPr/>
        </p:nvCxnSpPr>
        <p:spPr bwMode="auto">
          <a:xfrm>
            <a:off x="3529013" y="1763713"/>
            <a:ext cx="903287" cy="76200"/>
          </a:xfrm>
          <a:prstGeom prst="straightConnector1">
            <a:avLst/>
          </a:prstGeom>
          <a:noFill/>
          <a:ln w="9525" algn="ctr">
            <a:solidFill>
              <a:schemeClr val="tx1"/>
            </a:solidFill>
            <a:round/>
            <a:headEnd/>
            <a:tailEnd type="arrow" w="med" len="med"/>
          </a:ln>
        </p:spPr>
      </p:cxnSp>
      <p:cxnSp>
        <p:nvCxnSpPr>
          <p:cNvPr id="22" name="Straight Arrow Connector 21"/>
          <p:cNvCxnSpPr>
            <a:cxnSpLocks noChangeShapeType="1"/>
          </p:cNvCxnSpPr>
          <p:nvPr/>
        </p:nvCxnSpPr>
        <p:spPr bwMode="auto">
          <a:xfrm flipH="1">
            <a:off x="6121400" y="1806575"/>
            <a:ext cx="1022350" cy="474663"/>
          </a:xfrm>
          <a:prstGeom prst="straightConnector1">
            <a:avLst/>
          </a:prstGeom>
          <a:noFill/>
          <a:ln w="9525" algn="ctr">
            <a:solidFill>
              <a:schemeClr val="tx1"/>
            </a:solidFill>
            <a:round/>
            <a:headEnd/>
            <a:tailEnd type="arrow" w="med" len="med"/>
          </a:ln>
        </p:spPr>
      </p:cxnSp>
      <p:cxnSp>
        <p:nvCxnSpPr>
          <p:cNvPr id="25" name="Straight Arrow Connector 24"/>
          <p:cNvCxnSpPr>
            <a:cxnSpLocks noChangeShapeType="1"/>
          </p:cNvCxnSpPr>
          <p:nvPr/>
        </p:nvCxnSpPr>
        <p:spPr bwMode="auto">
          <a:xfrm flipV="1">
            <a:off x="3216275" y="1936750"/>
            <a:ext cx="1162050" cy="430213"/>
          </a:xfrm>
          <a:prstGeom prst="straightConnector1">
            <a:avLst/>
          </a:prstGeom>
          <a:noFill/>
          <a:ln w="9525" algn="ctr">
            <a:solidFill>
              <a:schemeClr val="tx1"/>
            </a:solidFill>
            <a:round/>
            <a:headEnd/>
            <a:tailEnd type="arrow" w="med" len="med"/>
          </a:ln>
        </p:spPr>
      </p:cxnSp>
      <p:sp>
        <p:nvSpPr>
          <p:cNvPr id="16"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a:t>
            </a:r>
            <a:r>
              <a:rPr lang="en-US" dirty="0"/>
              <a:t>Unit 5 and 6  </a:t>
            </a:r>
            <a:r>
              <a:rPr lang="en-US" dirty="0" smtClean="0"/>
              <a:t>- </a:t>
            </a:r>
            <a:fld id="{37F824E6-4F65-4FD0-B2AC-7025D55EF6E6}" type="slidenum">
              <a:rPr lang="en-US" smtClean="0"/>
              <a:pPr>
                <a:defRPr/>
              </a:pPr>
              <a:t>7</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27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772">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772">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772">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77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idx="1"/>
          </p:nvPr>
        </p:nvSpPr>
        <p:spPr/>
        <p:txBody>
          <a:bodyPr/>
          <a:lstStyle/>
          <a:p>
            <a:pPr eaLnBrk="1" hangingPunct="1"/>
            <a:r>
              <a:rPr lang="en-US" dirty="0" smtClean="0">
                <a:solidFill>
                  <a:srgbClr val="CC3300"/>
                </a:solidFill>
              </a:rPr>
              <a:t>The arcs</a:t>
            </a:r>
            <a:r>
              <a:rPr lang="en-US" dirty="0" smtClean="0"/>
              <a:t>: region where the beam is bent</a:t>
            </a:r>
          </a:p>
          <a:p>
            <a:pPr lvl="1" eaLnBrk="1" hangingPunct="1"/>
            <a:r>
              <a:rPr lang="en-US" u="sng" dirty="0" smtClean="0"/>
              <a:t>Dipoles</a:t>
            </a:r>
            <a:r>
              <a:rPr lang="en-US" dirty="0" smtClean="0"/>
              <a:t> for </a:t>
            </a:r>
            <a:r>
              <a:rPr lang="en-US" dirty="0" smtClean="0">
                <a:solidFill>
                  <a:srgbClr val="CC3300"/>
                </a:solidFill>
              </a:rPr>
              <a:t>bending</a:t>
            </a:r>
          </a:p>
          <a:p>
            <a:pPr lvl="1" eaLnBrk="1" hangingPunct="1"/>
            <a:r>
              <a:rPr lang="en-US" u="sng" dirty="0" err="1" smtClean="0"/>
              <a:t>Quadrupoles</a:t>
            </a:r>
            <a:r>
              <a:rPr lang="en-US" dirty="0" smtClean="0"/>
              <a:t> for </a:t>
            </a:r>
            <a:r>
              <a:rPr lang="en-US" dirty="0" smtClean="0">
                <a:solidFill>
                  <a:srgbClr val="CC3300"/>
                </a:solidFill>
              </a:rPr>
              <a:t>focusing</a:t>
            </a:r>
          </a:p>
          <a:p>
            <a:pPr lvl="1" eaLnBrk="1" hangingPunct="1"/>
            <a:r>
              <a:rPr lang="en-US" dirty="0" smtClean="0"/>
              <a:t>Correctors</a:t>
            </a:r>
          </a:p>
          <a:p>
            <a:pPr eaLnBrk="1" hangingPunct="1"/>
            <a:r>
              <a:rPr lang="en-US" dirty="0" smtClean="0">
                <a:solidFill>
                  <a:srgbClr val="CC3300"/>
                </a:solidFill>
              </a:rPr>
              <a:t>Long straight sections (LSS)</a:t>
            </a:r>
          </a:p>
          <a:p>
            <a:pPr lvl="1" eaLnBrk="1" hangingPunct="1"/>
            <a:r>
              <a:rPr lang="en-US" dirty="0" smtClean="0">
                <a:solidFill>
                  <a:srgbClr val="CC3300"/>
                </a:solidFill>
              </a:rPr>
              <a:t>Interaction regions</a:t>
            </a:r>
            <a:r>
              <a:rPr lang="en-US" dirty="0" smtClean="0"/>
              <a:t> (IR) where the experiments are housed</a:t>
            </a:r>
          </a:p>
          <a:p>
            <a:pPr lvl="2" eaLnBrk="1" hangingPunct="1"/>
            <a:r>
              <a:rPr lang="en-US" u="sng" dirty="0" err="1" smtClean="0"/>
              <a:t>Quadrupoles</a:t>
            </a:r>
            <a:r>
              <a:rPr lang="en-US" dirty="0" smtClean="0"/>
              <a:t> for strong focusing in interaction point</a:t>
            </a:r>
          </a:p>
          <a:p>
            <a:pPr lvl="2" eaLnBrk="1" hangingPunct="1"/>
            <a:r>
              <a:rPr lang="en-US" dirty="0" smtClean="0"/>
              <a:t>Dipoles for beam crossing in two-ring machines</a:t>
            </a:r>
          </a:p>
          <a:p>
            <a:pPr lvl="1" eaLnBrk="1" hangingPunct="1"/>
            <a:r>
              <a:rPr lang="en-US" dirty="0" smtClean="0"/>
              <a:t>Regions for other services</a:t>
            </a:r>
          </a:p>
          <a:p>
            <a:pPr lvl="2" eaLnBrk="1" hangingPunct="1"/>
            <a:r>
              <a:rPr lang="en-US" dirty="0" smtClean="0"/>
              <a:t>Beam injection (dipole kickers)</a:t>
            </a:r>
          </a:p>
          <a:p>
            <a:pPr lvl="2" eaLnBrk="1" hangingPunct="1"/>
            <a:r>
              <a:rPr lang="en-US" dirty="0" smtClean="0"/>
              <a:t>Accelerating structure (RF cavities)</a:t>
            </a:r>
          </a:p>
          <a:p>
            <a:pPr lvl="2" eaLnBrk="1" hangingPunct="1"/>
            <a:r>
              <a:rPr lang="en-US" dirty="0" smtClean="0"/>
              <a:t>Beam dump (dipole kickers)</a:t>
            </a:r>
          </a:p>
          <a:p>
            <a:pPr lvl="2" eaLnBrk="1" hangingPunct="1"/>
            <a:r>
              <a:rPr lang="en-US" dirty="0" smtClean="0"/>
              <a:t>Beam cleaning (collimators)</a:t>
            </a:r>
          </a:p>
          <a:p>
            <a:pPr eaLnBrk="1" hangingPunct="1"/>
            <a:r>
              <a:rPr lang="en-US" sz="2000" dirty="0" smtClean="0">
                <a:solidFill>
                  <a:srgbClr val="000000"/>
                </a:solidFill>
                <a:sym typeface="Symbol" pitchFamily="18" charset="2"/>
              </a:rPr>
              <a:t>LHC: 27.6 </a:t>
            </a:r>
            <a:r>
              <a:rPr lang="en-US" sz="2000" dirty="0">
                <a:solidFill>
                  <a:srgbClr val="000000"/>
                </a:solidFill>
                <a:sym typeface="Symbol" pitchFamily="18" charset="2"/>
              </a:rPr>
              <a:t>km of tunnel, 20.5 km in the arcs, 7.2 km in the insertions</a:t>
            </a:r>
            <a:endParaRPr lang="en-US" sz="2000" dirty="0"/>
          </a:p>
          <a:p>
            <a:pPr lvl="2" eaLnBrk="1" hangingPunct="1"/>
            <a:endParaRPr lang="en-US" dirty="0" smtClean="0"/>
          </a:p>
        </p:txBody>
      </p:sp>
      <p:sp>
        <p:nvSpPr>
          <p:cNvPr id="33795" name="Rectangle 2"/>
          <p:cNvSpPr>
            <a:spLocks noGrp="1" noChangeArrowheads="1"/>
          </p:cNvSpPr>
          <p:nvPr>
            <p:ph type="title"/>
          </p:nvPr>
        </p:nvSpPr>
        <p:spPr/>
        <p:txBody>
          <a:bodyPr/>
          <a:lstStyle/>
          <a:p>
            <a:pPr eaLnBrk="1" hangingPunct="1"/>
            <a:r>
              <a:rPr lang="en-US" dirty="0" smtClean="0"/>
              <a:t>PRINCIPLES OF A SYNCHROTRON</a:t>
            </a:r>
          </a:p>
        </p:txBody>
      </p:sp>
      <p:pic>
        <p:nvPicPr>
          <p:cNvPr id="3379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331" y="1067763"/>
            <a:ext cx="2065428" cy="195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5"/>
          <p:cNvSpPr txBox="1">
            <a:spLocks noChangeArrowheads="1"/>
          </p:cNvSpPr>
          <p:nvPr/>
        </p:nvSpPr>
        <p:spPr bwMode="auto">
          <a:xfrm>
            <a:off x="6700838" y="2882386"/>
            <a:ext cx="2443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pitchFamily="18" charset="0"/>
                <a:ea typeface="ＭＳ Ｐゴシック" pitchFamily="34" charset="-128"/>
              </a:defRPr>
            </a:lvl1pPr>
            <a:lvl2pPr marL="742950" indent="-285750">
              <a:defRPr sz="2400">
                <a:solidFill>
                  <a:schemeClr val="tx1"/>
                </a:solidFill>
                <a:latin typeface="Book Antiqua" pitchFamily="18" charset="0"/>
                <a:ea typeface="ＭＳ Ｐゴシック" pitchFamily="34" charset="-128"/>
              </a:defRPr>
            </a:lvl2pPr>
            <a:lvl3pPr marL="1143000" indent="-228600">
              <a:defRPr sz="2400">
                <a:solidFill>
                  <a:schemeClr val="tx1"/>
                </a:solidFill>
                <a:latin typeface="Book Antiqua" pitchFamily="18" charset="0"/>
                <a:ea typeface="ＭＳ Ｐゴシック" pitchFamily="34" charset="-128"/>
              </a:defRPr>
            </a:lvl3pPr>
            <a:lvl4pPr marL="1600200" indent="-228600">
              <a:defRPr sz="2400">
                <a:solidFill>
                  <a:schemeClr val="tx1"/>
                </a:solidFill>
                <a:latin typeface="Book Antiqua" pitchFamily="18" charset="0"/>
                <a:ea typeface="ＭＳ Ｐゴシック" pitchFamily="34" charset="-128"/>
              </a:defRPr>
            </a:lvl4pPr>
            <a:lvl5pPr marL="2057400" indent="-228600">
              <a:defRPr sz="2400">
                <a:solidFill>
                  <a:schemeClr val="tx1"/>
                </a:solidFill>
                <a:latin typeface="Book Antiqu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9pPr>
          </a:lstStyle>
          <a:p>
            <a:pPr algn="ctr">
              <a:spcBef>
                <a:spcPct val="50000"/>
              </a:spcBef>
            </a:pPr>
            <a:r>
              <a:rPr lang="en-US" sz="1000" dirty="0"/>
              <a:t>A schematic view of a synchrotron</a:t>
            </a:r>
          </a:p>
        </p:txBody>
      </p:sp>
      <p:sp>
        <p:nvSpPr>
          <p:cNvPr id="33799" name="Text Box 6"/>
          <p:cNvSpPr txBox="1">
            <a:spLocks noChangeArrowheads="1"/>
          </p:cNvSpPr>
          <p:nvPr/>
        </p:nvSpPr>
        <p:spPr bwMode="auto">
          <a:xfrm>
            <a:off x="6700837" y="5695886"/>
            <a:ext cx="2443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ok Antiqua" pitchFamily="18" charset="0"/>
                <a:ea typeface="ＭＳ Ｐゴシック" pitchFamily="34" charset="-128"/>
              </a:defRPr>
            </a:lvl1pPr>
            <a:lvl2pPr marL="742950" indent="-285750">
              <a:defRPr sz="2400">
                <a:solidFill>
                  <a:schemeClr val="tx1"/>
                </a:solidFill>
                <a:latin typeface="Book Antiqua" pitchFamily="18" charset="0"/>
                <a:ea typeface="ＭＳ Ｐゴシック" pitchFamily="34" charset="-128"/>
              </a:defRPr>
            </a:lvl2pPr>
            <a:lvl3pPr marL="1143000" indent="-228600">
              <a:defRPr sz="2400">
                <a:solidFill>
                  <a:schemeClr val="tx1"/>
                </a:solidFill>
                <a:latin typeface="Book Antiqua" pitchFamily="18" charset="0"/>
                <a:ea typeface="ＭＳ Ｐゴシック" pitchFamily="34" charset="-128"/>
              </a:defRPr>
            </a:lvl3pPr>
            <a:lvl4pPr marL="1600200" indent="-228600">
              <a:defRPr sz="2400">
                <a:solidFill>
                  <a:schemeClr val="tx1"/>
                </a:solidFill>
                <a:latin typeface="Book Antiqua" pitchFamily="18" charset="0"/>
                <a:ea typeface="ＭＳ Ｐゴシック" pitchFamily="34" charset="-128"/>
              </a:defRPr>
            </a:lvl4pPr>
            <a:lvl5pPr marL="2057400" indent="-228600">
              <a:defRPr sz="2400">
                <a:solidFill>
                  <a:schemeClr val="tx1"/>
                </a:solidFill>
                <a:latin typeface="Book Antiqu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ＭＳ Ｐゴシック" pitchFamily="34" charset="-128"/>
              </a:defRPr>
            </a:lvl9pPr>
          </a:lstStyle>
          <a:p>
            <a:pPr algn="ctr">
              <a:spcBef>
                <a:spcPct val="50000"/>
              </a:spcBef>
            </a:pPr>
            <a:r>
              <a:rPr lang="en-US" sz="1000" dirty="0"/>
              <a:t>The lay-out of the LHC</a:t>
            </a:r>
          </a:p>
        </p:txBody>
      </p:sp>
      <p:pic>
        <p:nvPicPr>
          <p:cNvPr id="3380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025" y="3530251"/>
            <a:ext cx="233997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Unit 5 and 6 - </a:t>
            </a:r>
            <a:fld id="{37F824E6-4F65-4FD0-B2AC-7025D55EF6E6}" type="slidenum">
              <a:rPr lang="en-US" smtClean="0"/>
              <a:pPr>
                <a:defRPr/>
              </a:pPr>
              <a:t>8</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796">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796">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796">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796">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380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79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796">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796">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796">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796">
                                            <p:txEl>
                                              <p:pRg st="7" end="7"/>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796">
                                            <p:txEl>
                                              <p:pRg st="8" end="8"/>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796">
                                            <p:txEl>
                                              <p:pRg st="9" end="9"/>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796">
                                            <p:txEl>
                                              <p:pRg st="10" end="1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796">
                                            <p:txEl>
                                              <p:pRg st="11" end="11"/>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796">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79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p:bldP spid="33798" grpId="0"/>
      <p:bldP spid="337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idx="1"/>
          </p:nvPr>
        </p:nvSpPr>
        <p:spPr/>
        <p:txBody>
          <a:bodyPr/>
          <a:lstStyle/>
          <a:p>
            <a:pPr eaLnBrk="1" hangingPunct="1"/>
            <a:r>
              <a:rPr lang="en-US" dirty="0" smtClean="0">
                <a:solidFill>
                  <a:schemeClr val="bg1">
                    <a:lumMod val="75000"/>
                  </a:schemeClr>
                </a:solidFill>
              </a:rPr>
              <a:t>Principles </a:t>
            </a:r>
            <a:r>
              <a:rPr lang="en-US" dirty="0">
                <a:solidFill>
                  <a:schemeClr val="bg1">
                    <a:lumMod val="75000"/>
                  </a:schemeClr>
                </a:solidFill>
              </a:rPr>
              <a:t>of </a:t>
            </a:r>
            <a:r>
              <a:rPr lang="en-US" dirty="0" smtClean="0">
                <a:solidFill>
                  <a:schemeClr val="bg1">
                    <a:lumMod val="75000"/>
                  </a:schemeClr>
                </a:solidFill>
              </a:rPr>
              <a:t>synchrotron</a:t>
            </a:r>
          </a:p>
          <a:p>
            <a:pPr eaLnBrk="1" hangingPunct="1"/>
            <a:endParaRPr lang="en-US" dirty="0" smtClean="0"/>
          </a:p>
          <a:p>
            <a:pPr eaLnBrk="1" hangingPunct="1"/>
            <a:r>
              <a:rPr lang="en-US" dirty="0" smtClean="0"/>
              <a:t>How to keep particles on a circular orbit</a:t>
            </a:r>
          </a:p>
          <a:p>
            <a:pPr lvl="1" eaLnBrk="1" hangingPunct="1"/>
            <a:r>
              <a:rPr lang="en-US" dirty="0" smtClean="0"/>
              <a:t>Relation between energy, dipolar field, machine length</a:t>
            </a:r>
          </a:p>
          <a:p>
            <a:pPr eaLnBrk="1" hangingPunct="1"/>
            <a:endParaRPr lang="en-US" dirty="0" smtClean="0"/>
          </a:p>
          <a:p>
            <a:pPr eaLnBrk="1" hangingPunct="1"/>
            <a:r>
              <a:rPr lang="en-US" dirty="0" smtClean="0"/>
              <a:t>The beam size and principles of focusing</a:t>
            </a:r>
            <a:endParaRPr lang="en-US" dirty="0" smtClean="0">
              <a:solidFill>
                <a:srgbClr val="C00000"/>
              </a:solidFill>
            </a:endParaRPr>
          </a:p>
          <a:p>
            <a:pPr lvl="1" eaLnBrk="1" hangingPunct="1"/>
            <a:r>
              <a:rPr lang="en-US" dirty="0" smtClean="0"/>
              <a:t>Aperture requirements for arc dipoles and arc </a:t>
            </a:r>
            <a:r>
              <a:rPr lang="en-US" dirty="0" err="1" smtClean="0"/>
              <a:t>quadrupoles</a:t>
            </a:r>
            <a:endParaRPr lang="en-US" dirty="0" smtClean="0"/>
          </a:p>
          <a:p>
            <a:pPr lvl="1" eaLnBrk="1" hangingPunct="1"/>
            <a:r>
              <a:rPr lang="en-US" dirty="0" smtClean="0"/>
              <a:t>Gradient requirements for arc </a:t>
            </a:r>
            <a:r>
              <a:rPr lang="en-US" dirty="0" err="1" smtClean="0"/>
              <a:t>quadrupoles</a:t>
            </a:r>
            <a:endParaRPr lang="en-US" dirty="0" smtClean="0"/>
          </a:p>
          <a:p>
            <a:pPr eaLnBrk="1" hangingPunct="1"/>
            <a:endParaRPr lang="en-US" dirty="0" smtClean="0"/>
          </a:p>
          <a:p>
            <a:pPr eaLnBrk="1" hangingPunct="1"/>
            <a:r>
              <a:rPr lang="en-US" dirty="0" smtClean="0"/>
              <a:t>Some examples</a:t>
            </a:r>
          </a:p>
          <a:p>
            <a:pPr eaLnBrk="1" hangingPunct="1"/>
            <a:endParaRPr lang="en-US" dirty="0"/>
          </a:p>
          <a:p>
            <a:pPr eaLnBrk="1" hangingPunct="1"/>
            <a:r>
              <a:rPr lang="en-US" dirty="0" smtClean="0"/>
              <a:t>Conclusions</a:t>
            </a:r>
          </a:p>
        </p:txBody>
      </p:sp>
      <p:sp>
        <p:nvSpPr>
          <p:cNvPr id="32771" name="Rectangle 2"/>
          <p:cNvSpPr>
            <a:spLocks noGrp="1" noChangeArrowheads="1"/>
          </p:cNvSpPr>
          <p:nvPr>
            <p:ph type="title"/>
          </p:nvPr>
        </p:nvSpPr>
        <p:spPr/>
        <p:txBody>
          <a:bodyPr/>
          <a:lstStyle/>
          <a:p>
            <a:pPr eaLnBrk="1" hangingPunct="1"/>
            <a:r>
              <a:rPr lang="en-US" smtClean="0"/>
              <a:t>CONTENTS</a:t>
            </a:r>
          </a:p>
        </p:txBody>
      </p:sp>
      <p:sp>
        <p:nvSpPr>
          <p:cNvPr id="6" name="Slide Number Placeholder 5"/>
          <p:cNvSpPr>
            <a:spLocks noGrp="1" noChangeArrowheads="1"/>
          </p:cNvSpPr>
          <p:nvPr>
            <p:ph type="sldNum" sz="quarter" idx="4294967295"/>
          </p:nvPr>
        </p:nvSpPr>
        <p:spPr bwMode="auto">
          <a:xfrm>
            <a:off x="5140325" y="6524625"/>
            <a:ext cx="3794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defRPr>
            </a:lvl1pPr>
          </a:lstStyle>
          <a:p>
            <a:pPr>
              <a:defRPr/>
            </a:pPr>
            <a:r>
              <a:rPr lang="en-US" dirty="0"/>
              <a:t> </a:t>
            </a:r>
            <a:r>
              <a:rPr lang="en-US" dirty="0"/>
              <a:t>Unit 5 and 6  </a:t>
            </a:r>
            <a:r>
              <a:rPr lang="en-US" dirty="0" smtClean="0"/>
              <a:t>- </a:t>
            </a:r>
            <a:fld id="{37F824E6-4F65-4FD0-B2AC-7025D55EF6E6}" type="slidenum">
              <a:rPr lang="en-US" smtClean="0"/>
              <a:pPr>
                <a:defRPr/>
              </a:pPr>
              <a:t>9</a:t>
            </a:fld>
            <a:endParaRPr lang="en-US" dirty="0"/>
          </a:p>
        </p:txBody>
      </p:sp>
    </p:spTree>
    <p:extLst>
      <p:ext uri="{BB962C8B-B14F-4D97-AF65-F5344CB8AC3E}">
        <p14:creationId xmlns:p14="http://schemas.microsoft.com/office/powerpoint/2010/main" val="36015914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32087</TotalTime>
  <Words>4325</Words>
  <Application>Microsoft Macintosh PowerPoint</Application>
  <PresentationFormat>On-screen Show (4:3)</PresentationFormat>
  <Paragraphs>671</Paragraphs>
  <Slides>54</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57" baseType="lpstr">
      <vt:lpstr>1_Default Design</vt:lpstr>
      <vt:lpstr>Custom Design</vt:lpstr>
      <vt:lpstr>Equation</vt:lpstr>
      <vt:lpstr>Unit 5 and 6  Requirements for magnets in accelerators</vt:lpstr>
      <vt:lpstr>FOREWORD</vt:lpstr>
      <vt:lpstr>FOREWORD</vt:lpstr>
      <vt:lpstr>AIM OF THE LECTURES</vt:lpstr>
      <vt:lpstr>CONTENTS</vt:lpstr>
      <vt:lpstr>PRINCIPLES OF A SYNCHROTRON</vt:lpstr>
      <vt:lpstr>PRINCIPLES OF A SYNCHROTRON</vt:lpstr>
      <vt:lpstr>PRINCIPLES OF A SYNCHROTRON</vt:lpstr>
      <vt:lpstr>CONTENTS</vt:lpstr>
      <vt:lpstr>HOW TO KEEP PARTICLES ON A CIRCLE</vt:lpstr>
      <vt:lpstr>A DIGRESSION ON “RELATIVISTIC MASS”</vt:lpstr>
      <vt:lpstr>RELATION BETWEEN  GAMMA, VELOCITY AND ENERGY</vt:lpstr>
      <vt:lpstr>HOW TO KEEP PARTICLES ON A CIRCLE</vt:lpstr>
      <vt:lpstr>TESLA DIGRESSION</vt:lpstr>
      <vt:lpstr>ALL YOU HAVE TO KNOW  ABOUT TAYLOR SERIES </vt:lpstr>
      <vt:lpstr>HOW TO KEEP PARTICLES ON A CIRCLE</vt:lpstr>
      <vt:lpstr>CONTENTS</vt:lpstr>
      <vt:lpstr>APERTURE REQUIREMENT IN THE ARC</vt:lpstr>
      <vt:lpstr>SIZE OF THE BEAM: MAIN DEPENDENCES</vt:lpstr>
      <vt:lpstr>SIZE OF THE BEAM: TRAJECTORY SHAPE</vt:lpstr>
      <vt:lpstr>SIZE OF THE BEAM: TRAJECTORY SHAPE</vt:lpstr>
      <vt:lpstr>SIZE OF THE BEAM: TRAJECTORY SHAPE</vt:lpstr>
      <vt:lpstr>SIZE OF THE BEAM: MAIN DEPENDENCES</vt:lpstr>
      <vt:lpstr>GRADIENT REQUIREMENT FOR ARC QUADRUPOLES</vt:lpstr>
      <vt:lpstr>OPTIMIZING THE CELL LENGTH</vt:lpstr>
      <vt:lpstr>CONTENTS</vt:lpstr>
      <vt:lpstr>APERTURE REQUIREMENT IN INTERACTION REGION</vt:lpstr>
      <vt:lpstr>APERTURE REQUIREMENT IN INTERACTION REGION</vt:lpstr>
      <vt:lpstr>GRADIENT REQUIREMENT IN INTERACTION REGION</vt:lpstr>
      <vt:lpstr>CONTENTS</vt:lpstr>
      <vt:lpstr>FIRST EXAMPLE: LHC</vt:lpstr>
      <vt:lpstr>FIRST EXAMPLE: LHC</vt:lpstr>
      <vt:lpstr>SECOND EXAMPLE: HE-LHC</vt:lpstr>
      <vt:lpstr>SECOND EXAMPLE: HE-LHC</vt:lpstr>
      <vt:lpstr>SECOND EXAMPLE: HE-LHC</vt:lpstr>
      <vt:lpstr>THIRD EXAMPLE: FCC</vt:lpstr>
      <vt:lpstr>THIRD EXAMPLE: FCC</vt:lpstr>
      <vt:lpstr>FOURTH EXAMPLE: HL-LHC</vt:lpstr>
      <vt:lpstr>CONCLUSIONS</vt:lpstr>
      <vt:lpstr>CONCLUSIONS</vt:lpstr>
      <vt:lpstr>CONCLUSIONS</vt:lpstr>
      <vt:lpstr>REFERENCES</vt:lpstr>
      <vt:lpstr>ACKNOWLEDGEMENTS</vt:lpstr>
      <vt:lpstr>FLOWCHART FOR MAGNET PARAMETERS</vt:lpstr>
      <vt:lpstr>FLOWCHART FOR MAGNET PARAMETERS</vt:lpstr>
      <vt:lpstr>FLOWCHART FOR MAGNET PARAMETERS</vt:lpstr>
      <vt:lpstr>FLOWCHART FOR MAGNET PARAMETERS</vt:lpstr>
      <vt:lpstr>FLOWCHART FOR MAGNET PARAMETERS</vt:lpstr>
      <vt:lpstr>FLOWCHART FOR MAGNET PARAMETERS</vt:lpstr>
      <vt:lpstr>FLOWCHART FOR MAGNET PARAMETERS</vt:lpstr>
      <vt:lpstr>FLOWCHART FOR MAGNET PARAMETERS</vt:lpstr>
      <vt:lpstr>SOME THEORETICAL INSIGHT</vt:lpstr>
      <vt:lpstr>SOME THEORETICAL INSIGHT</vt:lpstr>
      <vt:lpstr>SOME THEORETICAL INSIGHT</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USPAS- Unit2</dc:title>
  <dc:creator>Ezio Todesco</dc:creator>
  <cp:lastModifiedBy>Ezio Todesco</cp:lastModifiedBy>
  <cp:revision>341</cp:revision>
  <dcterms:created xsi:type="dcterms:W3CDTF">2006-07-31T18:23:56Z</dcterms:created>
  <dcterms:modified xsi:type="dcterms:W3CDTF">2025-01-24T08:12:34Z</dcterms:modified>
</cp:coreProperties>
</file>