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9"/>
  </p:notesMasterIdLst>
  <p:handoutMasterIdLst>
    <p:handoutMasterId r:id="rId90"/>
  </p:handoutMasterIdLst>
  <p:sldIdLst>
    <p:sldId id="256" r:id="rId2"/>
    <p:sldId id="257" r:id="rId3"/>
    <p:sldId id="258" r:id="rId4"/>
    <p:sldId id="447" r:id="rId5"/>
    <p:sldId id="1037" r:id="rId6"/>
    <p:sldId id="1036" r:id="rId7"/>
    <p:sldId id="777" r:id="rId8"/>
    <p:sldId id="781" r:id="rId9"/>
    <p:sldId id="1034" r:id="rId10"/>
    <p:sldId id="1035" r:id="rId11"/>
    <p:sldId id="789" r:id="rId12"/>
    <p:sldId id="788" r:id="rId13"/>
    <p:sldId id="791" r:id="rId14"/>
    <p:sldId id="790" r:id="rId15"/>
    <p:sldId id="270" r:id="rId16"/>
    <p:sldId id="261" r:id="rId17"/>
    <p:sldId id="1048" r:id="rId18"/>
    <p:sldId id="830" r:id="rId19"/>
    <p:sldId id="271" r:id="rId20"/>
    <p:sldId id="832" r:id="rId21"/>
    <p:sldId id="833" r:id="rId22"/>
    <p:sldId id="834" r:id="rId23"/>
    <p:sldId id="273" r:id="rId24"/>
    <p:sldId id="445" r:id="rId25"/>
    <p:sldId id="449" r:id="rId26"/>
    <p:sldId id="334" r:id="rId27"/>
    <p:sldId id="335" r:id="rId28"/>
    <p:sldId id="274" r:id="rId29"/>
    <p:sldId id="263" r:id="rId30"/>
    <p:sldId id="1049" r:id="rId31"/>
    <p:sldId id="1041" r:id="rId32"/>
    <p:sldId id="1051" r:id="rId33"/>
    <p:sldId id="1050" r:id="rId34"/>
    <p:sldId id="1053" r:id="rId35"/>
    <p:sldId id="1054" r:id="rId36"/>
    <p:sldId id="1059" r:id="rId37"/>
    <p:sldId id="805" r:id="rId38"/>
    <p:sldId id="1057" r:id="rId39"/>
    <p:sldId id="1060" r:id="rId40"/>
    <p:sldId id="283" r:id="rId41"/>
    <p:sldId id="1061" r:id="rId42"/>
    <p:sldId id="332" r:id="rId43"/>
    <p:sldId id="1055" r:id="rId44"/>
    <p:sldId id="287" r:id="rId45"/>
    <p:sldId id="288" r:id="rId46"/>
    <p:sldId id="1069" r:id="rId47"/>
    <p:sldId id="289" r:id="rId48"/>
    <p:sldId id="295" r:id="rId49"/>
    <p:sldId id="296" r:id="rId50"/>
    <p:sldId id="297" r:id="rId51"/>
    <p:sldId id="298" r:id="rId52"/>
    <p:sldId id="299" r:id="rId53"/>
    <p:sldId id="1071" r:id="rId54"/>
    <p:sldId id="1072" r:id="rId55"/>
    <p:sldId id="1073" r:id="rId56"/>
    <p:sldId id="1074" r:id="rId57"/>
    <p:sldId id="300" r:id="rId58"/>
    <p:sldId id="333" r:id="rId59"/>
    <p:sldId id="308" r:id="rId60"/>
    <p:sldId id="1064" r:id="rId61"/>
    <p:sldId id="1065" r:id="rId62"/>
    <p:sldId id="309" r:id="rId63"/>
    <p:sldId id="372" r:id="rId64"/>
    <p:sldId id="310" r:id="rId65"/>
    <p:sldId id="311" r:id="rId66"/>
    <p:sldId id="373" r:id="rId67"/>
    <p:sldId id="379" r:id="rId68"/>
    <p:sldId id="312" r:id="rId69"/>
    <p:sldId id="331" r:id="rId70"/>
    <p:sldId id="1066" r:id="rId71"/>
    <p:sldId id="315" r:id="rId72"/>
    <p:sldId id="323" r:id="rId73"/>
    <p:sldId id="324" r:id="rId74"/>
    <p:sldId id="1075" r:id="rId75"/>
    <p:sldId id="329" r:id="rId76"/>
    <p:sldId id="325" r:id="rId77"/>
    <p:sldId id="326" r:id="rId78"/>
    <p:sldId id="1068" r:id="rId79"/>
    <p:sldId id="1070" r:id="rId80"/>
    <p:sldId id="330" r:id="rId81"/>
    <p:sldId id="327" r:id="rId82"/>
    <p:sldId id="1067" r:id="rId83"/>
    <p:sldId id="1039" r:id="rId84"/>
    <p:sldId id="418" r:id="rId85"/>
    <p:sldId id="428" r:id="rId86"/>
    <p:sldId id="419" r:id="rId87"/>
    <p:sldId id="313" r:id="rId8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60"/>
  </p:normalViewPr>
  <p:slideViewPr>
    <p:cSldViewPr>
      <p:cViewPr varScale="1">
        <p:scale>
          <a:sx n="124" d="100"/>
          <a:sy n="124" d="100"/>
        </p:scale>
        <p:origin x="12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1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1E8924-2FC8-47DE-93C7-C58832E91A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06F816-1972-439A-BA57-FB14744FA9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26DF67A-6EFD-40D2-AA8D-8A47494E6EC9}" type="datetimeFigureOut">
              <a:rPr lang="en-US"/>
              <a:pPr>
                <a:defRPr/>
              </a:pPr>
              <a:t>1/22/25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F2BBD8-6462-462D-8CBD-8E8B9B82BB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2F3C82-CA70-426C-83AD-1D6F6466D8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78F65C-F3ED-4293-AC6D-3F9EF70FEB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30C469-98FE-4D5D-83E5-007438F0E5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E1192-27B3-4397-8F9C-A2332BCB2C4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83717D8-3F4B-4798-8DB8-E6B48443166D}" type="datetimeFigureOut">
              <a:rPr lang="en-US"/>
              <a:pPr>
                <a:defRPr/>
              </a:pPr>
              <a:t>1/22/25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9E612B8-2CE9-4540-A736-15F13B5CB2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853B029-D0FA-4EF1-BC53-5F169ABD2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63FC0B-5ACF-4F30-AE71-D472E5AAB61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8AC944-D147-4105-BA64-3AA7A14545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8F383C3-0C2C-446D-AB64-F22AE9CBA3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2BC8C770-E6A4-4059-843B-99BE706320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0AFCBCBD-1E41-411A-B763-F24AE8A8F7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62226CF4-6AD2-4860-8DC2-C2DD56728A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E380F44-1254-4491-A521-A90D5E9AF592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2D7BF28B-0AA7-4E29-9E9B-341FA7BD64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D3F7BCC-0A91-4874-8259-08DBE2EC78CB}" type="slidenum">
              <a:rPr lang="en-US" altLang="en-US" smtClean="0">
                <a:ea typeface="MS PGothic" panose="020B0600070205080204" pitchFamily="34" charset="-128"/>
              </a:rPr>
              <a:pPr/>
              <a:t>84</a:t>
            </a:fld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90115" name="Rectangle 2">
            <a:extLst>
              <a:ext uri="{FF2B5EF4-FFF2-40B4-BE49-F238E27FC236}">
                <a16:creationId xmlns:a16="http://schemas.microsoft.com/office/drawing/2014/main" id="{FF1041AF-4032-420A-9506-442CF43A84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>
            <a:extLst>
              <a:ext uri="{FF2B5EF4-FFF2-40B4-BE49-F238E27FC236}">
                <a16:creationId xmlns:a16="http://schemas.microsoft.com/office/drawing/2014/main" id="{7AB58D51-3B4B-4811-8AD7-3ADFD69F49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44792710-8701-439B-96E2-63DC744A83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C27F69-FAC6-4074-BA97-F7D2ECD1A517}" type="slidenum">
              <a:rPr lang="en-US" altLang="en-US" smtClean="0">
                <a:ea typeface="MS PGothic" panose="020B0600070205080204" pitchFamily="34" charset="-128"/>
              </a:rPr>
              <a:pPr/>
              <a:t>85</a:t>
            </a:fld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A9A5CBC4-C742-418C-A85A-BCDD60FEE2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0012F577-2934-4066-9659-E9EE4BD827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06E7EDF2-8F1F-42DC-B57D-4ED7FB8711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712B54-3C30-4B9E-8E06-C164658714E4}" type="slidenum">
              <a:rPr lang="en-US" altLang="en-US" smtClean="0">
                <a:ea typeface="MS PGothic" panose="020B0600070205080204" pitchFamily="34" charset="-128"/>
              </a:rPr>
              <a:pPr/>
              <a:t>86</a:t>
            </a:fld>
            <a:endParaRPr lang="en-US" altLang="en-US">
              <a:ea typeface="MS PGothic" panose="020B0600070205080204" pitchFamily="34" charset="-128"/>
            </a:endParaRPr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EE399361-D0BE-46CD-9C87-7F2DE9CB54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A1323DBB-ADF2-4F84-9576-D61D460A6D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1"/>
            <a:ext cx="7772400" cy="200025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70E45-9F12-48CA-93C9-FDDC24290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30E18-4207-46BD-9143-F82CCE4FF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18300-301D-461E-A439-B78E26A07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8A215-DEBE-4BA4-A35E-E961B6D71F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6044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66ED0-A8B7-4001-B642-6AD5CE340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90818-3558-4233-9605-96F0B11A0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D9475-6901-4B2D-B6E8-DB63786E2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CBD0A-C6EF-43E2-BF2D-87A1901BF3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2303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2D0E4-FDE2-4C7B-A728-7F13B0147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94A81-0A32-481F-BCDD-81B1242B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98292-3B26-4379-AA6D-65FCB85E8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C14EF-36D4-46A7-9587-135CEB3A57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3963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60000"/>
              <a:buFontTx/>
              <a:buBlip>
                <a:blip r:embed="rId2"/>
              </a:buBlip>
              <a:defRPr/>
            </a:lvl1pPr>
            <a:lvl2pPr>
              <a:buSzPct val="60000"/>
              <a:buFontTx/>
              <a:buBlip>
                <a:blip r:embed="rId3"/>
              </a:buBlip>
              <a:defRPr/>
            </a:lvl2pPr>
            <a:lvl3pPr>
              <a:buSzPct val="60000"/>
              <a:buFontTx/>
              <a:buBlip>
                <a:blip r:embed="rId4"/>
              </a:buBlip>
              <a:defRPr/>
            </a:lvl3pPr>
            <a:lvl4pPr>
              <a:buSzPct val="60000"/>
              <a:buFontTx/>
              <a:buBlip>
                <a:blip r:embed="rId5"/>
              </a:buBlip>
              <a:defRPr/>
            </a:lvl4pPr>
            <a:lvl5pPr>
              <a:buSzPct val="60000"/>
              <a:buFontTx/>
              <a:buBlip>
                <a:blip r:embed="rId6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4FEE2-0C0D-4EA9-AAD4-08CCCF886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" y="6543675"/>
            <a:ext cx="3657600" cy="238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7F63F-2010-419D-8AC4-07784F69C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956CF-C0FD-4B63-9544-B71BF45E6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02622-5B68-4846-A118-154692EA53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498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ABF63-66B0-41F6-8126-DDA102740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9D82A-B34B-44A6-A16D-6CB7525B2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72EF7-EBF5-41F3-A50E-5BF21C09F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FB638-4A3F-4876-BA96-903B0CFF1D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668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343400" cy="5334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343400" cy="5334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4CB20F8-4C61-4EED-BE83-93306CBA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9EB0DBE-5F27-4791-81D4-E41B6C852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C3EF7B-CAF2-44CC-8D3F-AF2DE0999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6200E-560E-42C2-99A1-FB1DC9D16A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5746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143001"/>
            <a:ext cx="4344988" cy="762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1981200"/>
            <a:ext cx="4344988" cy="44957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001"/>
            <a:ext cx="4346575" cy="762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81200"/>
            <a:ext cx="4346575" cy="44957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2F47721-1570-4BF0-BF73-7FA570BF3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3418C0E-130D-4817-8ADD-7C1FEDABE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0F2A61-1EBD-493B-9440-D8592BF0B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9F1C9-B6B5-429A-8C5C-9E1C46D130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052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65F002C-A565-4596-9A85-F14A59C2D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450C766-FBFD-4237-8562-02C4DDE20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AD80305-775E-49A6-B128-B39199A45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6B96-40F0-4132-A215-2CC1EF2A6B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0433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77FED65-9BC0-4ED1-9B8D-40D52A867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4CE0A43-4960-4B4D-815F-3E4E41E4D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42D076A-83D2-4DDB-A06E-E76E5FFB8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B99D0-63EF-42DB-890F-8B0D45339F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0484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FE9DA9A-9AA9-4233-BBB6-8FC1BC480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DD64B5-E3C6-4BCF-838C-40007CED5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984F13-5650-4392-9E79-0F639C9F4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A7F9E-B860-4718-BD17-560C6162C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1584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5BC704-4F88-46A4-BF05-58EE4E236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5C2793-1AF5-409A-A51D-8443E6347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F9A0FE-01C3-4DA0-B831-49BBBF096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696D8-D391-4F61-9D3E-F79B4CD356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3647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>
            <a:extLst>
              <a:ext uri="{FF2B5EF4-FFF2-40B4-BE49-F238E27FC236}">
                <a16:creationId xmlns:a16="http://schemas.microsoft.com/office/drawing/2014/main" id="{171AD9C4-B38E-4D82-8425-015AE8C9A92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52400" y="1143000"/>
            <a:ext cx="8839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0406E-3E7A-4CD8-AD34-96E4897FB1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543675"/>
            <a:ext cx="3352800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1"/>
                </a:solidFill>
                <a:latin typeface="Book Antiqua" pitchFamily="18" charset="0"/>
              </a:defRPr>
            </a:lvl1pPr>
          </a:lstStyle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8DC16-A409-482C-A612-937C9C65B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48075" y="6535738"/>
            <a:ext cx="4760913" cy="234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1"/>
                </a:solidFill>
                <a:latin typeface="Book Antiqua" pitchFamily="18" charset="0"/>
              </a:defRPr>
            </a:lvl1pPr>
          </a:lstStyle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35C68-0FA0-4DA0-8CE6-BC18F36A1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537325"/>
            <a:ext cx="457200" cy="231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Book Antiqua" panose="02040602050305030304" pitchFamily="18" charset="0"/>
              </a:defRPr>
            </a:lvl1pPr>
          </a:lstStyle>
          <a:p>
            <a:pPr>
              <a:defRPr/>
            </a:pPr>
            <a:fld id="{8888B74B-8623-4A17-BA6C-D8BDCF4068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Rectangle 2">
            <a:extLst>
              <a:ext uri="{FF2B5EF4-FFF2-40B4-BE49-F238E27FC236}">
                <a16:creationId xmlns:a16="http://schemas.microsoft.com/office/drawing/2014/main" id="{514645B0-F878-4342-AA09-9CDC10F743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1060450"/>
          </a:xfrm>
          <a:prstGeom prst="rect">
            <a:avLst/>
          </a:prstGeom>
          <a:solidFill>
            <a:srgbClr val="1F33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>
              <a:latin typeface="Calibri" pitchFamily="34" charset="0"/>
            </a:endParaRPr>
          </a:p>
        </p:txBody>
      </p:sp>
      <p:pic>
        <p:nvPicPr>
          <p:cNvPr id="1031" name="Picture 13">
            <a:extLst>
              <a:ext uri="{FF2B5EF4-FFF2-40B4-BE49-F238E27FC236}">
                <a16:creationId xmlns:a16="http://schemas.microsoft.com/office/drawing/2014/main" id="{2E2A5F31-5BBB-444E-A3C8-A7C7475B54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0" b="1387"/>
          <a:stretch>
            <a:fillRect/>
          </a:stretch>
        </p:blipFill>
        <p:spPr bwMode="auto">
          <a:xfrm>
            <a:off x="8556625" y="469900"/>
            <a:ext cx="5365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4" descr="uspas">
            <a:extLst>
              <a:ext uri="{FF2B5EF4-FFF2-40B4-BE49-F238E27FC236}">
                <a16:creationId xmlns:a16="http://schemas.microsoft.com/office/drawing/2014/main" id="{D8A71000-CFAD-40BB-B323-5D8044E1DE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03188"/>
            <a:ext cx="7239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24" descr="logo_blue3">
            <a:extLst>
              <a:ext uri="{FF2B5EF4-FFF2-40B4-BE49-F238E27FC236}">
                <a16:creationId xmlns:a16="http://schemas.microsoft.com/office/drawing/2014/main" id="{5258F2CD-6B9E-42AA-A735-D4588286D9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" b="18542"/>
          <a:stretch>
            <a:fillRect/>
          </a:stretch>
        </p:blipFill>
        <p:spPr bwMode="auto">
          <a:xfrm>
            <a:off x="8556625" y="47625"/>
            <a:ext cx="557213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itle Placeholder 1">
            <a:extLst>
              <a:ext uri="{FF2B5EF4-FFF2-40B4-BE49-F238E27FC236}">
                <a16:creationId xmlns:a16="http://schemas.microsoft.com/office/drawing/2014/main" id="{44D79B34-BEB2-4DC9-B5D9-29AD3FCA110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0"/>
            <a:ext cx="7696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bg1"/>
          </a:solidFill>
          <a:latin typeface="Book Antiqua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6"/>
        </a:buBlip>
        <a:defRPr sz="2400" kern="1200">
          <a:solidFill>
            <a:schemeClr val="tx1"/>
          </a:solidFill>
          <a:latin typeface="Book Antiqua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7"/>
        </a:buBlip>
        <a:defRPr sz="2000" kern="1200">
          <a:solidFill>
            <a:schemeClr val="tx1"/>
          </a:solidFill>
          <a:latin typeface="Book Antiqua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8"/>
        </a:buBlip>
        <a:defRPr kern="1200">
          <a:solidFill>
            <a:schemeClr val="tx1"/>
          </a:solidFill>
          <a:latin typeface="Book Antiqua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9"/>
        </a:buBlip>
        <a:defRPr sz="1600" kern="1200">
          <a:solidFill>
            <a:schemeClr val="tx1"/>
          </a:solidFill>
          <a:latin typeface="Book Antiqua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20"/>
        </a:buBlip>
        <a:defRPr sz="1600" kern="1200">
          <a:solidFill>
            <a:schemeClr val="tx1"/>
          </a:solidFill>
          <a:latin typeface="Book Antiqu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hyperlink" Target="http://www.mn.uio.no/fysikk/english/research/groups/amks/superconductivity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5.png"/><Relationship Id="rId7" Type="http://schemas.openxmlformats.org/officeDocument/2006/relationships/image" Target="../media/image2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6.png"/><Relationship Id="rId7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5.png"/><Relationship Id="rId7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8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7.png"/><Relationship Id="rId10" Type="http://schemas.openxmlformats.org/officeDocument/2006/relationships/image" Target="../media/image37.wmf"/><Relationship Id="rId4" Type="http://schemas.openxmlformats.org/officeDocument/2006/relationships/image" Target="../media/image6.png"/><Relationship Id="rId9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7.bin"/><Relationship Id="rId3" Type="http://schemas.openxmlformats.org/officeDocument/2006/relationships/image" Target="../media/image5.pn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41.wmf"/><Relationship Id="rId2" Type="http://schemas.openxmlformats.org/officeDocument/2006/relationships/image" Target="../media/image4.png"/><Relationship Id="rId16" Type="http://schemas.openxmlformats.org/officeDocument/2006/relationships/image" Target="../media/image4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7.png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40.wmf"/><Relationship Id="rId4" Type="http://schemas.openxmlformats.org/officeDocument/2006/relationships/image" Target="../media/image6.pn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42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5.png"/><Relationship Id="rId7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5.png"/><Relationship Id="rId7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5.jpeg"/><Relationship Id="rId4" Type="http://schemas.openxmlformats.org/officeDocument/2006/relationships/image" Target="../media/image6.png"/><Relationship Id="rId9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hyperlink" Target="https://indico.cern.ch/category/12408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0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5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oleObject" Target="../embeddings/oleObject10.bin"/><Relationship Id="rId5" Type="http://schemas.openxmlformats.org/officeDocument/2006/relationships/image" Target="../media/image6.png"/><Relationship Id="rId10" Type="http://schemas.openxmlformats.org/officeDocument/2006/relationships/image" Target="../media/image52.emf"/><Relationship Id="rId4" Type="http://schemas.openxmlformats.org/officeDocument/2006/relationships/image" Target="../media/image50.png"/><Relationship Id="rId9" Type="http://schemas.openxmlformats.org/officeDocument/2006/relationships/oleObject" Target="../embeddings/oleObject9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6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55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13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5.png"/><Relationship Id="rId7" Type="http://schemas.openxmlformats.org/officeDocument/2006/relationships/image" Target="../media/image5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59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0.emf"/><Relationship Id="rId7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.png"/><Relationship Id="rId7" Type="http://schemas.openxmlformats.org/officeDocument/2006/relationships/image" Target="../media/image6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.png"/><Relationship Id="rId7" Type="http://schemas.openxmlformats.org/officeDocument/2006/relationships/image" Target="../media/image6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6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.png"/><Relationship Id="rId7" Type="http://schemas.openxmlformats.org/officeDocument/2006/relationships/oleObject" Target="../embeddings/oleObject1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5.png"/><Relationship Id="rId7" Type="http://schemas.openxmlformats.org/officeDocument/2006/relationships/image" Target="../media/image8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7.jpeg"/><Relationship Id="rId4" Type="http://schemas.openxmlformats.org/officeDocument/2006/relationships/image" Target="../media/image6.png"/><Relationship Id="rId9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88.wmf"/><Relationship Id="rId3" Type="http://schemas.openxmlformats.org/officeDocument/2006/relationships/image" Target="../media/image5.png"/><Relationship Id="rId7" Type="http://schemas.openxmlformats.org/officeDocument/2006/relationships/image" Target="../media/image85.emf"/><Relationship Id="rId12" Type="http://schemas.openxmlformats.org/officeDocument/2006/relationships/oleObject" Target="../embeddings/oleObject18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87.wmf"/><Relationship Id="rId5" Type="http://schemas.openxmlformats.org/officeDocument/2006/relationships/image" Target="../media/image7.png"/><Relationship Id="rId15" Type="http://schemas.openxmlformats.org/officeDocument/2006/relationships/image" Target="../media/image89.wmf"/><Relationship Id="rId10" Type="http://schemas.openxmlformats.org/officeDocument/2006/relationships/oleObject" Target="../embeddings/oleObject17.bin"/><Relationship Id="rId4" Type="http://schemas.openxmlformats.org/officeDocument/2006/relationships/image" Target="../media/image6.png"/><Relationship Id="rId9" Type="http://schemas.openxmlformats.org/officeDocument/2006/relationships/image" Target="../media/image86.wmf"/><Relationship Id="rId14" Type="http://schemas.openxmlformats.org/officeDocument/2006/relationships/oleObject" Target="../embeddings/oleObject19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5.png"/><Relationship Id="rId7" Type="http://schemas.openxmlformats.org/officeDocument/2006/relationships/image" Target="../media/image9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9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5.png"/><Relationship Id="rId7" Type="http://schemas.openxmlformats.org/officeDocument/2006/relationships/image" Target="../media/image9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98.wmf"/><Relationship Id="rId4" Type="http://schemas.openxmlformats.org/officeDocument/2006/relationships/image" Target="../media/image6.png"/><Relationship Id="rId9" Type="http://schemas.openxmlformats.org/officeDocument/2006/relationships/oleObject" Target="../embeddings/oleObject20.bin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10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oleObject" Target="../embeddings/oleObject23.bin"/><Relationship Id="rId5" Type="http://schemas.openxmlformats.org/officeDocument/2006/relationships/image" Target="../media/image7.png"/><Relationship Id="rId10" Type="http://schemas.openxmlformats.org/officeDocument/2006/relationships/image" Target="../media/image100.emf"/><Relationship Id="rId4" Type="http://schemas.openxmlformats.org/officeDocument/2006/relationships/image" Target="../media/image6.png"/><Relationship Id="rId9" Type="http://schemas.openxmlformats.org/officeDocument/2006/relationships/oleObject" Target="../embeddings/oleObject22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5.png"/><Relationship Id="rId7" Type="http://schemas.openxmlformats.org/officeDocument/2006/relationships/image" Target="../media/image10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05.jpeg"/><Relationship Id="rId4" Type="http://schemas.openxmlformats.org/officeDocument/2006/relationships/image" Target="../media/image6.png"/><Relationship Id="rId9" Type="http://schemas.openxmlformats.org/officeDocument/2006/relationships/image" Target="../media/image104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6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e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2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e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10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5.png"/><Relationship Id="rId7" Type="http://schemas.openxmlformats.org/officeDocument/2006/relationships/image" Target="../media/image1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2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5.png"/><Relationship Id="rId7" Type="http://schemas.openxmlformats.org/officeDocument/2006/relationships/oleObject" Target="../embeddings/oleObject26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9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rn.ch/hilumi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12" Type="http://schemas.openxmlformats.org/officeDocument/2006/relationships/image" Target="../media/image13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gif"/><Relationship Id="rId5" Type="http://schemas.openxmlformats.org/officeDocument/2006/relationships/image" Target="../media/image7.png"/><Relationship Id="rId10" Type="http://schemas.openxmlformats.org/officeDocument/2006/relationships/image" Target="../media/image11.gif"/><Relationship Id="rId4" Type="http://schemas.openxmlformats.org/officeDocument/2006/relationships/image" Target="../media/image6.png"/><Relationship Id="rId9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C458AFED-9231-4CFE-A951-99A597389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2000250"/>
          </a:xfrm>
        </p:spPr>
        <p:txBody>
          <a:bodyPr/>
          <a:lstStyle/>
          <a:p>
            <a:pPr eaLnBrk="1" hangingPunct="1"/>
            <a:r>
              <a:rPr lang="en-US" altLang="en-US" dirty="0"/>
              <a:t>Units 4 and 7</a:t>
            </a:r>
            <a:br>
              <a:rPr lang="en-US" altLang="en-US" dirty="0"/>
            </a:br>
            <a:r>
              <a:rPr lang="en-US" altLang="en-US" dirty="0"/>
              <a:t>Practical superconductors for accelerator magnets</a:t>
            </a:r>
          </a:p>
        </p:txBody>
      </p:sp>
      <p:sp>
        <p:nvSpPr>
          <p:cNvPr id="5123" name="Subtitle 2">
            <a:extLst>
              <a:ext uri="{FF2B5EF4-FFF2-40B4-BE49-F238E27FC236}">
                <a16:creationId xmlns:a16="http://schemas.microsoft.com/office/drawing/2014/main" id="{34876243-9D9E-45A8-A09F-D59B33D43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sz="2000" b="1" u="sng" dirty="0">
                <a:solidFill>
                  <a:schemeClr val="accent1"/>
                </a:solidFill>
              </a:rPr>
              <a:t>Paolo Ferracin </a:t>
            </a:r>
          </a:p>
          <a:p>
            <a:pPr eaLnBrk="1" hangingPunct="1"/>
            <a:r>
              <a:rPr lang="en-US" altLang="en-US" sz="2000" dirty="0"/>
              <a:t>Lawrence Berkeley National Laboratory (LBNL)</a:t>
            </a:r>
          </a:p>
          <a:p>
            <a:pPr eaLnBrk="1" hangingPunct="1"/>
            <a:r>
              <a:rPr lang="en-US" altLang="en-US" sz="2000" b="1" u="sng" dirty="0">
                <a:solidFill>
                  <a:srgbClr val="FF0000"/>
                </a:solidFill>
              </a:rPr>
              <a:t>Maxim </a:t>
            </a:r>
            <a:r>
              <a:rPr lang="en-US" altLang="en-US" sz="2000" b="1" u="sng" dirty="0" err="1">
                <a:solidFill>
                  <a:srgbClr val="FF0000"/>
                </a:solidFill>
              </a:rPr>
              <a:t>Marchevsky</a:t>
            </a:r>
            <a:endParaRPr lang="en-US" altLang="en-US" sz="2000" b="1" u="sng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2000" dirty="0"/>
              <a:t>Lawrence Berkeley National Laboratory (LBNL)</a:t>
            </a:r>
          </a:p>
          <a:p>
            <a:pPr eaLnBrk="1" hangingPunct="1"/>
            <a:r>
              <a:rPr lang="en-US" altLang="en-US" sz="2000" b="1" u="sng" dirty="0"/>
              <a:t>Ezio Todesco</a:t>
            </a:r>
            <a:endParaRPr lang="en-US" altLang="en-US" sz="2000" b="1" u="sng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2000" dirty="0"/>
              <a:t>European Organization for Nuclear Research (CERN)</a:t>
            </a:r>
          </a:p>
          <a:p>
            <a:pPr eaLnBrk="1" hangingPunct="1"/>
            <a:r>
              <a:rPr lang="en-US" altLang="en-US" sz="2000" b="1" u="sng" dirty="0">
                <a:solidFill>
                  <a:schemeClr val="accent1"/>
                </a:solidFill>
              </a:rPr>
              <a:t>Soren </a:t>
            </a:r>
            <a:r>
              <a:rPr lang="en-US" altLang="en-US" sz="2000" b="1" u="sng" dirty="0" err="1">
                <a:solidFill>
                  <a:schemeClr val="accent1"/>
                </a:solidFill>
              </a:rPr>
              <a:t>Prestemon</a:t>
            </a:r>
            <a:r>
              <a:rPr lang="en-US" altLang="en-US" sz="2000" b="1" u="sng" dirty="0">
                <a:solidFill>
                  <a:schemeClr val="accent1"/>
                </a:solidFill>
              </a:rPr>
              <a:t> </a:t>
            </a:r>
          </a:p>
          <a:p>
            <a:pPr eaLnBrk="1" hangingPunct="1"/>
            <a:r>
              <a:rPr lang="en-US" altLang="en-US" sz="2000" dirty="0"/>
              <a:t>Lawrence Berkeley National Laboratory (LBNL)</a:t>
            </a:r>
          </a:p>
          <a:p>
            <a:pPr eaLnBrk="1" hangingPunct="1"/>
            <a:endParaRPr lang="en-US" altLang="en-US" sz="2000" b="1" u="sng" dirty="0"/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5B869ECD-3CC0-45F7-AAC5-CE5A7CF15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1. Introduction and history</a:t>
            </a:r>
            <a:br>
              <a:rPr lang="en-GB" altLang="en-US"/>
            </a:br>
            <a:r>
              <a:rPr lang="en-GB" altLang="en-US"/>
              <a:t>Type II superconductors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7BC2251F-A0C8-453C-8031-BE89E8F85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28194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/>
              <a:t>So, for 40-50 years, superconductivity was a research activity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en-US"/>
              <a:t>Then, in the 50’s, </a:t>
            </a:r>
            <a:r>
              <a:rPr lang="en-US" altLang="en-US" b="1">
                <a:solidFill>
                  <a:srgbClr val="FF0000"/>
                </a:solidFill>
              </a:rPr>
              <a:t>type II superconductors</a:t>
            </a:r>
            <a:endParaRPr lang="en-US" altLang="en-US">
              <a:solidFill>
                <a:srgbClr val="FF0000"/>
              </a:solidFill>
            </a:endParaRP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Between </a:t>
            </a:r>
            <a:r>
              <a:rPr lang="en-US" altLang="en-US" b="1" i="1">
                <a:solidFill>
                  <a:srgbClr val="FF0000"/>
                </a:solidFill>
              </a:rPr>
              <a:t>B</a:t>
            </a:r>
            <a:r>
              <a:rPr lang="en-US" altLang="en-US" b="1" i="1" baseline="-25000">
                <a:solidFill>
                  <a:srgbClr val="FF0000"/>
                </a:solidFill>
              </a:rPr>
              <a:t>c1</a:t>
            </a:r>
            <a:r>
              <a:rPr lang="en-US" altLang="en-US"/>
              <a:t> and </a:t>
            </a:r>
            <a:r>
              <a:rPr lang="en-US" altLang="en-US" b="1" i="1">
                <a:solidFill>
                  <a:srgbClr val="FF0000"/>
                </a:solidFill>
              </a:rPr>
              <a:t>B</a:t>
            </a:r>
            <a:r>
              <a:rPr lang="en-US" altLang="en-US" b="1" i="1" baseline="-25000">
                <a:solidFill>
                  <a:srgbClr val="FF0000"/>
                </a:solidFill>
              </a:rPr>
              <a:t>c2</a:t>
            </a:r>
            <a:r>
              <a:rPr lang="en-US" altLang="en-US" baseline="-25000"/>
              <a:t> </a:t>
            </a:r>
            <a:r>
              <a:rPr lang="en-US" altLang="en-US"/>
              <a:t>: </a:t>
            </a:r>
            <a:r>
              <a:rPr lang="en-US" altLang="en-US" u="sng"/>
              <a:t>mixed phase</a:t>
            </a:r>
            <a:endParaRPr lang="en-US" altLang="en-US"/>
          </a:p>
          <a:p>
            <a:pPr lvl="2">
              <a:buFontTx/>
              <a:buBlip>
                <a:blip r:embed="rId4"/>
              </a:buBlip>
            </a:pPr>
            <a:r>
              <a:rPr lang="en-US" altLang="en-US" b="1" i="1"/>
              <a:t>B</a:t>
            </a:r>
            <a:r>
              <a:rPr lang="en-US" altLang="en-US"/>
              <a:t> penetrates as flux tubes: </a:t>
            </a:r>
            <a:r>
              <a:rPr lang="en-US" altLang="en-US" i="1"/>
              <a:t>fluxoids</a:t>
            </a:r>
            <a:endParaRPr lang="en-US" altLang="en-US"/>
          </a:p>
          <a:p>
            <a:pPr lvl="3">
              <a:buFontTx/>
              <a:buBlip>
                <a:blip r:embed="rId4"/>
              </a:buBlip>
            </a:pPr>
            <a:r>
              <a:rPr lang="en-US" altLang="en-US"/>
              <a:t>with a flux of </a:t>
            </a:r>
            <a:r>
              <a:rPr lang="en-US" altLang="en-US" i="1">
                <a:solidFill>
                  <a:srgbClr val="FF0000"/>
                </a:solidFill>
                <a:sym typeface="Symbol" panose="05050102010706020507" pitchFamily="18" charset="2"/>
              </a:rPr>
              <a:t></a:t>
            </a:r>
            <a:r>
              <a:rPr lang="en-US" altLang="en-US" i="1" baseline="-25000">
                <a:solidFill>
                  <a:srgbClr val="FF0000"/>
                </a:solidFill>
                <a:sym typeface="Symbol" panose="05050102010706020507" pitchFamily="18" charset="2"/>
              </a:rPr>
              <a:t>o</a:t>
            </a:r>
            <a:r>
              <a:rPr lang="en-US" altLang="en-US" i="1">
                <a:solidFill>
                  <a:srgbClr val="FF0000"/>
                </a:solidFill>
                <a:sym typeface="Symbol" panose="05050102010706020507" pitchFamily="18" charset="2"/>
              </a:rPr>
              <a:t> = </a:t>
            </a:r>
            <a:r>
              <a:rPr lang="en-US" altLang="en-US" b="1" i="1">
                <a:solidFill>
                  <a:srgbClr val="FF0000"/>
                </a:solidFill>
                <a:sym typeface="Symbol" panose="05050102010706020507" pitchFamily="18" charset="2"/>
              </a:rPr>
              <a:t>h/2e</a:t>
            </a:r>
            <a:r>
              <a:rPr lang="en-US" altLang="en-US" i="1">
                <a:solidFill>
                  <a:srgbClr val="FF0000"/>
                </a:solidFill>
                <a:sym typeface="Symbol" panose="05050102010706020507" pitchFamily="18" charset="2"/>
              </a:rPr>
              <a:t> = 2 · 10</a:t>
            </a:r>
            <a:r>
              <a:rPr lang="en-US" altLang="en-US" i="1" baseline="30000">
                <a:solidFill>
                  <a:srgbClr val="FF0000"/>
                </a:solidFill>
                <a:sym typeface="Symbol" panose="05050102010706020507" pitchFamily="18" charset="2"/>
              </a:rPr>
              <a:t>-15</a:t>
            </a:r>
            <a:r>
              <a:rPr lang="en-US" altLang="en-US" i="1">
                <a:solidFill>
                  <a:srgbClr val="FF0000"/>
                </a:solidFill>
                <a:sym typeface="Symbol" panose="05050102010706020507" pitchFamily="18" charset="2"/>
              </a:rPr>
              <a:t> Wb</a:t>
            </a:r>
            <a:endParaRPr lang="en-US" altLang="en-US" i="1" baseline="30000">
              <a:solidFill>
                <a:srgbClr val="FF0000"/>
              </a:solidFill>
            </a:endParaRPr>
          </a:p>
          <a:p>
            <a:pPr>
              <a:buFontTx/>
              <a:buBlip>
                <a:blip r:embed="rId2"/>
              </a:buBlip>
            </a:pPr>
            <a:r>
              <a:rPr lang="en-US" altLang="en-US"/>
              <a:t>Much higher fields and link between </a:t>
            </a:r>
            <a:r>
              <a:rPr lang="en-GB" altLang="en-US" b="1" i="1">
                <a:solidFill>
                  <a:srgbClr val="FF0000"/>
                </a:solidFill>
              </a:rPr>
              <a:t>T</a:t>
            </a:r>
            <a:r>
              <a:rPr lang="en-GB" altLang="en-US" b="1" i="1" baseline="-25000">
                <a:solidFill>
                  <a:srgbClr val="FF0000"/>
                </a:solidFill>
              </a:rPr>
              <a:t>c </a:t>
            </a:r>
            <a:r>
              <a:rPr lang="en-GB" altLang="en-US"/>
              <a:t>and </a:t>
            </a:r>
            <a:r>
              <a:rPr lang="en-US" altLang="en-US" b="1" i="1">
                <a:solidFill>
                  <a:srgbClr val="FF0000"/>
                </a:solidFill>
              </a:rPr>
              <a:t>B</a:t>
            </a:r>
            <a:r>
              <a:rPr lang="en-US" altLang="en-US" b="1" i="1" baseline="-25000">
                <a:solidFill>
                  <a:srgbClr val="FF0000"/>
                </a:solidFill>
              </a:rPr>
              <a:t>c2</a:t>
            </a:r>
            <a:endParaRPr lang="en-GB" altLang="en-US" b="1" i="1" baseline="-25000">
              <a:solidFill>
                <a:srgbClr val="FF0000"/>
              </a:solidFill>
            </a:endParaRPr>
          </a:p>
          <a:p>
            <a:pPr>
              <a:buFontTx/>
              <a:buBlip>
                <a:blip r:embed="rId2"/>
              </a:buBlip>
            </a:pPr>
            <a:endParaRPr lang="en-US" altLang="en-US"/>
          </a:p>
          <a:p>
            <a:pPr>
              <a:buFontTx/>
              <a:buBlip>
                <a:blip r:embed="rId2"/>
              </a:buBlip>
            </a:pPr>
            <a:endParaRPr lang="en-GB" altLang="en-US"/>
          </a:p>
        </p:txBody>
      </p:sp>
      <p:sp>
        <p:nvSpPr>
          <p:cNvPr id="15364" name="Date Placeholder 3">
            <a:extLst>
              <a:ext uri="{FF2B5EF4-FFF2-40B4-BE49-F238E27FC236}">
                <a16:creationId xmlns:a16="http://schemas.microsoft.com/office/drawing/2014/main" id="{4C0BC328-5AA7-4E43-9830-CB00F3578DA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15365" name="Footer Placeholder 4">
            <a:extLst>
              <a:ext uri="{FF2B5EF4-FFF2-40B4-BE49-F238E27FC236}">
                <a16:creationId xmlns:a16="http://schemas.microsoft.com/office/drawing/2014/main" id="{EF232682-FDBE-45FB-8D30-E7ECFC0C4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106" name="Rectangle 6">
            <a:extLst>
              <a:ext uri="{FF2B5EF4-FFF2-40B4-BE49-F238E27FC236}">
                <a16:creationId xmlns:a16="http://schemas.microsoft.com/office/drawing/2014/main" id="{32CE4AEE-6465-4D4F-A6C2-8F1203627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0" y="4800600"/>
            <a:ext cx="914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5367" name="Picture 4" descr="Bc vs temp">
            <a:extLst>
              <a:ext uri="{FF2B5EF4-FFF2-40B4-BE49-F238E27FC236}">
                <a16:creationId xmlns:a16="http://schemas.microsoft.com/office/drawing/2014/main" id="{5CE6E728-AA3E-4755-AA87-0BD994C04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58"/>
          <a:stretch>
            <a:fillRect/>
          </a:stretch>
        </p:blipFill>
        <p:spPr bwMode="auto">
          <a:xfrm>
            <a:off x="6078538" y="3806825"/>
            <a:ext cx="2684462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" name="Rectangle 109">
            <a:extLst>
              <a:ext uri="{FF2B5EF4-FFF2-40B4-BE49-F238E27FC236}">
                <a16:creationId xmlns:a16="http://schemas.microsoft.com/office/drawing/2014/main" id="{955D908E-8F00-4E27-8A5D-3AB48D703224}"/>
              </a:ext>
            </a:extLst>
          </p:cNvPr>
          <p:cNvSpPr/>
          <p:nvPr/>
        </p:nvSpPr>
        <p:spPr>
          <a:xfrm>
            <a:off x="152400" y="3810000"/>
            <a:ext cx="5486400" cy="2354263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5369" name="Text Box 7">
            <a:extLst>
              <a:ext uri="{FF2B5EF4-FFF2-40B4-BE49-F238E27FC236}">
                <a16:creationId xmlns:a16="http://schemas.microsoft.com/office/drawing/2014/main" id="{A81B8483-6CF5-47BA-83ED-E8528C8E3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175" y="6192838"/>
            <a:ext cx="1447800" cy="2762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200">
                <a:ea typeface="MS PGothic" panose="020B0600070205080204" pitchFamily="34" charset="-128"/>
              </a:rPr>
              <a:t>by L. Bottura</a:t>
            </a:r>
          </a:p>
        </p:txBody>
      </p:sp>
      <p:grpSp>
        <p:nvGrpSpPr>
          <p:cNvPr id="15370" name="Group 1">
            <a:extLst>
              <a:ext uri="{FF2B5EF4-FFF2-40B4-BE49-F238E27FC236}">
                <a16:creationId xmlns:a16="http://schemas.microsoft.com/office/drawing/2014/main" id="{2F134CFA-584B-4696-97C6-4F52AA60F7B1}"/>
              </a:ext>
            </a:extLst>
          </p:cNvPr>
          <p:cNvGrpSpPr>
            <a:grpSpLocks/>
          </p:cNvGrpSpPr>
          <p:nvPr/>
        </p:nvGrpSpPr>
        <p:grpSpPr bwMode="auto">
          <a:xfrm>
            <a:off x="254000" y="3849688"/>
            <a:ext cx="5308600" cy="2343150"/>
            <a:chOff x="254000" y="3973513"/>
            <a:chExt cx="5308600" cy="2343150"/>
          </a:xfrm>
        </p:grpSpPr>
        <p:grpSp>
          <p:nvGrpSpPr>
            <p:cNvPr id="15373" name="Group 264">
              <a:extLst>
                <a:ext uri="{FF2B5EF4-FFF2-40B4-BE49-F238E27FC236}">
                  <a16:creationId xmlns:a16="http://schemas.microsoft.com/office/drawing/2014/main" id="{FE0189DC-A1E2-4F3F-BBF2-7C16E3879A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05150" y="3973513"/>
              <a:ext cx="2457450" cy="2192338"/>
              <a:chOff x="3363" y="2780"/>
              <a:chExt cx="1248" cy="1381"/>
            </a:xfrm>
          </p:grpSpPr>
          <p:grpSp>
            <p:nvGrpSpPr>
              <p:cNvPr id="15400" name="Group 214">
                <a:extLst>
                  <a:ext uri="{FF2B5EF4-FFF2-40B4-BE49-F238E27FC236}">
                    <a16:creationId xmlns:a16="http://schemas.microsoft.com/office/drawing/2014/main" id="{941C4412-37FA-4757-BF60-69D0DA8C0E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95" y="2823"/>
                <a:ext cx="64" cy="1247"/>
                <a:chOff x="3493" y="2890"/>
                <a:chExt cx="64" cy="1177"/>
              </a:xfrm>
            </p:grpSpPr>
            <p:sp>
              <p:nvSpPr>
                <p:cNvPr id="65" name="AutoShape 168">
                  <a:extLst>
                    <a:ext uri="{FF2B5EF4-FFF2-40B4-BE49-F238E27FC236}">
                      <a16:creationId xmlns:a16="http://schemas.microsoft.com/office/drawing/2014/main" id="{9389F396-C140-4BA8-BA5F-14E63FDB2A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93" y="3117"/>
                  <a:ext cx="64" cy="719"/>
                </a:xfrm>
                <a:prstGeom prst="can">
                  <a:avLst>
                    <a:gd name="adj" fmla="val 375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127000" dist="38099" dir="2640022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67" name="Freeform 205">
                  <a:extLst>
                    <a:ext uri="{FF2B5EF4-FFF2-40B4-BE49-F238E27FC236}">
                      <a16:creationId xmlns:a16="http://schemas.microsoft.com/office/drawing/2014/main" id="{72612DB3-326D-47D0-AF9C-3257AC52DB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530" y="2890"/>
                  <a:ext cx="27" cy="1177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15401" name="Group 215">
                <a:extLst>
                  <a:ext uri="{FF2B5EF4-FFF2-40B4-BE49-F238E27FC236}">
                    <a16:creationId xmlns:a16="http://schemas.microsoft.com/office/drawing/2014/main" id="{97912592-9C85-4A92-A50C-02CBEB13A0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58" y="2786"/>
                <a:ext cx="64" cy="1247"/>
                <a:chOff x="3493" y="2890"/>
                <a:chExt cx="64" cy="1177"/>
              </a:xfrm>
            </p:grpSpPr>
            <p:sp>
              <p:nvSpPr>
                <p:cNvPr id="60" name="AutoShape 216">
                  <a:extLst>
                    <a:ext uri="{FF2B5EF4-FFF2-40B4-BE49-F238E27FC236}">
                      <a16:creationId xmlns:a16="http://schemas.microsoft.com/office/drawing/2014/main" id="{0DB87277-23BA-44CC-9E10-1BC6E9A0D0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93" y="3117"/>
                  <a:ext cx="64" cy="719"/>
                </a:xfrm>
                <a:prstGeom prst="can">
                  <a:avLst>
                    <a:gd name="adj" fmla="val 375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127000" dist="38099" dir="2640022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62" name="Freeform 218">
                  <a:extLst>
                    <a:ext uri="{FF2B5EF4-FFF2-40B4-BE49-F238E27FC236}">
                      <a16:creationId xmlns:a16="http://schemas.microsoft.com/office/drawing/2014/main" id="{1C5EF376-2CA8-4390-9FC2-A028754D6D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530" y="2890"/>
                  <a:ext cx="27" cy="1177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15402" name="Group 221">
                <a:extLst>
                  <a:ext uri="{FF2B5EF4-FFF2-40B4-BE49-F238E27FC236}">
                    <a16:creationId xmlns:a16="http://schemas.microsoft.com/office/drawing/2014/main" id="{1284D767-B83B-48CF-A8BD-B5DD52DD02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77" y="2780"/>
                <a:ext cx="64" cy="1244"/>
                <a:chOff x="3493" y="2896"/>
                <a:chExt cx="64" cy="1174"/>
              </a:xfrm>
            </p:grpSpPr>
            <p:sp>
              <p:nvSpPr>
                <p:cNvPr id="55" name="AutoShape 222">
                  <a:extLst>
                    <a:ext uri="{FF2B5EF4-FFF2-40B4-BE49-F238E27FC236}">
                      <a16:creationId xmlns:a16="http://schemas.microsoft.com/office/drawing/2014/main" id="{EAA6B4AA-C535-49E4-A3ED-8D603057E3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93" y="3117"/>
                  <a:ext cx="64" cy="720"/>
                </a:xfrm>
                <a:prstGeom prst="can">
                  <a:avLst>
                    <a:gd name="adj" fmla="val 375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127000" dist="38099" dir="2640022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58" name="Freeform 225">
                  <a:extLst>
                    <a:ext uri="{FF2B5EF4-FFF2-40B4-BE49-F238E27FC236}">
                      <a16:creationId xmlns:a16="http://schemas.microsoft.com/office/drawing/2014/main" id="{8D3B5618-2441-418C-AFFF-F8D9873125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7" y="2896"/>
                  <a:ext cx="30" cy="1174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15403" name="Group 227">
                <a:extLst>
                  <a:ext uri="{FF2B5EF4-FFF2-40B4-BE49-F238E27FC236}">
                    <a16:creationId xmlns:a16="http://schemas.microsoft.com/office/drawing/2014/main" id="{1C4D18B2-1B83-4167-B423-8E81433364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80" y="2782"/>
                <a:ext cx="64" cy="1244"/>
                <a:chOff x="3493" y="2896"/>
                <a:chExt cx="64" cy="1174"/>
              </a:xfrm>
            </p:grpSpPr>
            <p:sp>
              <p:nvSpPr>
                <p:cNvPr id="50" name="AutoShape 228">
                  <a:extLst>
                    <a:ext uri="{FF2B5EF4-FFF2-40B4-BE49-F238E27FC236}">
                      <a16:creationId xmlns:a16="http://schemas.microsoft.com/office/drawing/2014/main" id="{C444D25B-FA04-42C9-811C-89E5CFEA30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93" y="3117"/>
                  <a:ext cx="64" cy="720"/>
                </a:xfrm>
                <a:prstGeom prst="can">
                  <a:avLst>
                    <a:gd name="adj" fmla="val 375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127000" dist="38099" dir="2640022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53" name="Freeform 231">
                  <a:extLst>
                    <a:ext uri="{FF2B5EF4-FFF2-40B4-BE49-F238E27FC236}">
                      <a16:creationId xmlns:a16="http://schemas.microsoft.com/office/drawing/2014/main" id="{C8A145E1-029A-4E10-AE2E-D67FF7881B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7" y="2896"/>
                  <a:ext cx="31" cy="1174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15404" name="Group 234">
                <a:extLst>
                  <a:ext uri="{FF2B5EF4-FFF2-40B4-BE49-F238E27FC236}">
                    <a16:creationId xmlns:a16="http://schemas.microsoft.com/office/drawing/2014/main" id="{7676E7CC-C296-4B40-97E2-24953D1A85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93" y="2793"/>
                <a:ext cx="64" cy="1247"/>
                <a:chOff x="3493" y="2890"/>
                <a:chExt cx="64" cy="1177"/>
              </a:xfrm>
            </p:grpSpPr>
            <p:sp>
              <p:nvSpPr>
                <p:cNvPr id="45" name="AutoShape 235">
                  <a:extLst>
                    <a:ext uri="{FF2B5EF4-FFF2-40B4-BE49-F238E27FC236}">
                      <a16:creationId xmlns:a16="http://schemas.microsoft.com/office/drawing/2014/main" id="{4A22ED94-B18B-481A-A33F-7679F2179C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93" y="3117"/>
                  <a:ext cx="64" cy="719"/>
                </a:xfrm>
                <a:prstGeom prst="can">
                  <a:avLst>
                    <a:gd name="adj" fmla="val 375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127000" dist="38099" dir="2640022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47" name="Freeform 237">
                  <a:extLst>
                    <a:ext uri="{FF2B5EF4-FFF2-40B4-BE49-F238E27FC236}">
                      <a16:creationId xmlns:a16="http://schemas.microsoft.com/office/drawing/2014/main" id="{584B7D13-B635-4F58-873D-9CE828E97C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530" y="2890"/>
                  <a:ext cx="27" cy="1177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15405" name="Group 240">
                <a:extLst>
                  <a:ext uri="{FF2B5EF4-FFF2-40B4-BE49-F238E27FC236}">
                    <a16:creationId xmlns:a16="http://schemas.microsoft.com/office/drawing/2014/main" id="{FA305E74-066C-48E1-B4CA-C24765E0EB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66" y="2878"/>
                <a:ext cx="64" cy="1244"/>
                <a:chOff x="3493" y="2896"/>
                <a:chExt cx="64" cy="1174"/>
              </a:xfrm>
            </p:grpSpPr>
            <p:sp>
              <p:nvSpPr>
                <p:cNvPr id="40" name="AutoShape 241">
                  <a:extLst>
                    <a:ext uri="{FF2B5EF4-FFF2-40B4-BE49-F238E27FC236}">
                      <a16:creationId xmlns:a16="http://schemas.microsoft.com/office/drawing/2014/main" id="{F0A01CEF-0431-492B-A4A9-F82BC742A0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93" y="3117"/>
                  <a:ext cx="64" cy="720"/>
                </a:xfrm>
                <a:prstGeom prst="can">
                  <a:avLst>
                    <a:gd name="adj" fmla="val 375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127000" dist="38099" dir="2640022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43" name="Freeform 244">
                  <a:extLst>
                    <a:ext uri="{FF2B5EF4-FFF2-40B4-BE49-F238E27FC236}">
                      <a16:creationId xmlns:a16="http://schemas.microsoft.com/office/drawing/2014/main" id="{B1465084-A581-4C25-B524-30E53F7FF2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7" y="2896"/>
                  <a:ext cx="30" cy="1174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15406" name="Group 246">
                <a:extLst>
                  <a:ext uri="{FF2B5EF4-FFF2-40B4-BE49-F238E27FC236}">
                    <a16:creationId xmlns:a16="http://schemas.microsoft.com/office/drawing/2014/main" id="{5D1B9B8A-99FB-4100-AC7F-50BAA4BD57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64" y="2905"/>
                <a:ext cx="64" cy="1247"/>
                <a:chOff x="3493" y="2890"/>
                <a:chExt cx="64" cy="1177"/>
              </a:xfrm>
            </p:grpSpPr>
            <p:sp>
              <p:nvSpPr>
                <p:cNvPr id="35" name="AutoShape 247">
                  <a:extLst>
                    <a:ext uri="{FF2B5EF4-FFF2-40B4-BE49-F238E27FC236}">
                      <a16:creationId xmlns:a16="http://schemas.microsoft.com/office/drawing/2014/main" id="{B7A1F5ED-F7CC-481E-9B73-34AE09AA94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93" y="3117"/>
                  <a:ext cx="64" cy="719"/>
                </a:xfrm>
                <a:prstGeom prst="can">
                  <a:avLst>
                    <a:gd name="adj" fmla="val 375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127000" dist="38099" dir="2640022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7" name="Freeform 249">
                  <a:extLst>
                    <a:ext uri="{FF2B5EF4-FFF2-40B4-BE49-F238E27FC236}">
                      <a16:creationId xmlns:a16="http://schemas.microsoft.com/office/drawing/2014/main" id="{0DA24345-ADAF-4F24-8D1F-5EA602D296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530" y="2890"/>
                  <a:ext cx="27" cy="1177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15407" name="Group 252">
                <a:extLst>
                  <a:ext uri="{FF2B5EF4-FFF2-40B4-BE49-F238E27FC236}">
                    <a16:creationId xmlns:a16="http://schemas.microsoft.com/office/drawing/2014/main" id="{C6314C2E-4E91-4336-A8B1-4837014FEE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1" y="2917"/>
                <a:ext cx="64" cy="1244"/>
                <a:chOff x="3493" y="2896"/>
                <a:chExt cx="64" cy="1174"/>
              </a:xfrm>
            </p:grpSpPr>
            <p:sp>
              <p:nvSpPr>
                <p:cNvPr id="30" name="AutoShape 253">
                  <a:extLst>
                    <a:ext uri="{FF2B5EF4-FFF2-40B4-BE49-F238E27FC236}">
                      <a16:creationId xmlns:a16="http://schemas.microsoft.com/office/drawing/2014/main" id="{9D156DF0-02DF-43D7-A02F-C6320339A8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93" y="3117"/>
                  <a:ext cx="64" cy="720"/>
                </a:xfrm>
                <a:prstGeom prst="can">
                  <a:avLst>
                    <a:gd name="adj" fmla="val 375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127000" dist="38099" dir="2640022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33" name="Freeform 256">
                  <a:extLst>
                    <a:ext uri="{FF2B5EF4-FFF2-40B4-BE49-F238E27FC236}">
                      <a16:creationId xmlns:a16="http://schemas.microsoft.com/office/drawing/2014/main" id="{675A1A1A-141D-4063-AE27-ECB76B3E20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7" y="2896"/>
                  <a:ext cx="31" cy="1174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15408" name="Group 258">
                <a:extLst>
                  <a:ext uri="{FF2B5EF4-FFF2-40B4-BE49-F238E27FC236}">
                    <a16:creationId xmlns:a16="http://schemas.microsoft.com/office/drawing/2014/main" id="{B6354F88-D88A-473C-BAE1-D2D1E67E7F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10" y="2908"/>
                <a:ext cx="64" cy="1244"/>
                <a:chOff x="3493" y="2896"/>
                <a:chExt cx="64" cy="1174"/>
              </a:xfrm>
            </p:grpSpPr>
            <p:sp>
              <p:nvSpPr>
                <p:cNvPr id="25" name="AutoShape 259">
                  <a:extLst>
                    <a:ext uri="{FF2B5EF4-FFF2-40B4-BE49-F238E27FC236}">
                      <a16:creationId xmlns:a16="http://schemas.microsoft.com/office/drawing/2014/main" id="{FED45C5E-4511-4CAD-99D3-85E5774CE3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93" y="3117"/>
                  <a:ext cx="64" cy="720"/>
                </a:xfrm>
                <a:prstGeom prst="can">
                  <a:avLst>
                    <a:gd name="adj" fmla="val 37500"/>
                  </a:avLst>
                </a:prstGeom>
                <a:solidFill>
                  <a:srgbClr val="DDD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127000" dist="38099" dir="2640022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8" name="Freeform 262">
                  <a:extLst>
                    <a:ext uri="{FF2B5EF4-FFF2-40B4-BE49-F238E27FC236}">
                      <a16:creationId xmlns:a16="http://schemas.microsoft.com/office/drawing/2014/main" id="{F42E93F5-53EB-49EE-B4E1-A756032B4B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7" y="2896"/>
                  <a:ext cx="31" cy="1174"/>
                </a:xfrm>
                <a:custGeom>
                  <a:avLst/>
                  <a:gdLst>
                    <a:gd name="T0" fmla="*/ 2 w 97"/>
                    <a:gd name="T1" fmla="*/ 1158 h 1158"/>
                    <a:gd name="T2" fmla="*/ 10 w 97"/>
                    <a:gd name="T3" fmla="*/ 1072 h 1158"/>
                    <a:gd name="T4" fmla="*/ 61 w 97"/>
                    <a:gd name="T5" fmla="*/ 1000 h 1158"/>
                    <a:gd name="T6" fmla="*/ 87 w 97"/>
                    <a:gd name="T7" fmla="*/ 822 h 1158"/>
                    <a:gd name="T8" fmla="*/ 87 w 97"/>
                    <a:gd name="T9" fmla="*/ 299 h 1158"/>
                    <a:gd name="T10" fmla="*/ 26 w 97"/>
                    <a:gd name="T11" fmla="*/ 139 h 1158"/>
                    <a:gd name="T12" fmla="*/ 13 w 97"/>
                    <a:gd name="T13" fmla="*/ 0 h 1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" h="1158">
                      <a:moveTo>
                        <a:pt x="2" y="1158"/>
                      </a:moveTo>
                      <a:cubicBezTo>
                        <a:pt x="3" y="1144"/>
                        <a:pt x="0" y="1098"/>
                        <a:pt x="10" y="1072"/>
                      </a:cubicBezTo>
                      <a:cubicBezTo>
                        <a:pt x="20" y="1046"/>
                        <a:pt x="48" y="1042"/>
                        <a:pt x="61" y="1000"/>
                      </a:cubicBezTo>
                      <a:cubicBezTo>
                        <a:pt x="74" y="958"/>
                        <a:pt x="83" y="939"/>
                        <a:pt x="87" y="822"/>
                      </a:cubicBezTo>
                      <a:cubicBezTo>
                        <a:pt x="91" y="705"/>
                        <a:pt x="97" y="413"/>
                        <a:pt x="87" y="299"/>
                      </a:cubicBezTo>
                      <a:cubicBezTo>
                        <a:pt x="77" y="185"/>
                        <a:pt x="38" y="189"/>
                        <a:pt x="26" y="139"/>
                      </a:cubicBezTo>
                      <a:cubicBezTo>
                        <a:pt x="14" y="89"/>
                        <a:pt x="16" y="29"/>
                        <a:pt x="13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0000FF"/>
                  </a:solidFill>
                  <a:prstDash val="solid"/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</p:grpSp>
          <p:sp>
            <p:nvSpPr>
              <p:cNvPr id="24" name="AutoShape 166">
                <a:extLst>
                  <a:ext uri="{FF2B5EF4-FFF2-40B4-BE49-F238E27FC236}">
                    <a16:creationId xmlns:a16="http://schemas.microsoft.com/office/drawing/2014/main" id="{DA702D38-0B67-4621-ADEE-21B81B9BD5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3" y="2976"/>
                <a:ext cx="1248" cy="1008"/>
              </a:xfrm>
              <a:prstGeom prst="can">
                <a:avLst>
                  <a:gd name="adj" fmla="val 25000"/>
                </a:avLst>
              </a:prstGeom>
              <a:solidFill>
                <a:srgbClr val="FF6666">
                  <a:alpha val="34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5374" name="Group 265">
              <a:extLst>
                <a:ext uri="{FF2B5EF4-FFF2-40B4-BE49-F238E27FC236}">
                  <a16:creationId xmlns:a16="http://schemas.microsoft.com/office/drawing/2014/main" id="{06A91023-6955-4D5C-8EE0-F7F6F86F1A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763" y="4090988"/>
              <a:ext cx="2511425" cy="2225675"/>
              <a:chOff x="3360" y="1171"/>
              <a:chExt cx="1248" cy="1402"/>
            </a:xfrm>
          </p:grpSpPr>
          <p:sp>
            <p:nvSpPr>
              <p:cNvPr id="76" name="AutoShape 155">
                <a:extLst>
                  <a:ext uri="{FF2B5EF4-FFF2-40B4-BE49-F238E27FC236}">
                    <a16:creationId xmlns:a16="http://schemas.microsoft.com/office/drawing/2014/main" id="{C184AB9B-6162-430F-9945-A478AF2313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" y="1390"/>
                <a:ext cx="1056" cy="816"/>
              </a:xfrm>
              <a:prstGeom prst="can">
                <a:avLst>
                  <a:gd name="adj" fmla="val 25000"/>
                </a:avLst>
              </a:prstGeom>
              <a:solidFill>
                <a:srgbClr val="FF66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77" name="AutoShape 154">
                <a:extLst>
                  <a:ext uri="{FF2B5EF4-FFF2-40B4-BE49-F238E27FC236}">
                    <a16:creationId xmlns:a16="http://schemas.microsoft.com/office/drawing/2014/main" id="{BAF1D6CA-13F7-4CFA-BE6C-579E41E059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1294"/>
                <a:ext cx="1248" cy="1008"/>
              </a:xfrm>
              <a:prstGeom prst="can">
                <a:avLst>
                  <a:gd name="adj" fmla="val 25000"/>
                </a:avLst>
              </a:prstGeom>
              <a:solidFill>
                <a:srgbClr val="C0C0C0">
                  <a:alpha val="34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grpSp>
            <p:nvGrpSpPr>
              <p:cNvPr id="15379" name="Group 203">
                <a:extLst>
                  <a:ext uri="{FF2B5EF4-FFF2-40B4-BE49-F238E27FC236}">
                    <a16:creationId xmlns:a16="http://schemas.microsoft.com/office/drawing/2014/main" id="{EFCB9259-82E5-4A9C-94E3-8D7D668BFF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07" y="1171"/>
                <a:ext cx="1174" cy="1402"/>
                <a:chOff x="3611" y="1427"/>
                <a:chExt cx="728" cy="911"/>
              </a:xfrm>
            </p:grpSpPr>
            <p:grpSp>
              <p:nvGrpSpPr>
                <p:cNvPr id="15380" name="Group 183">
                  <a:extLst>
                    <a:ext uri="{FF2B5EF4-FFF2-40B4-BE49-F238E27FC236}">
                      <a16:creationId xmlns:a16="http://schemas.microsoft.com/office/drawing/2014/main" id="{596C2AE7-AD46-49BD-B14F-4B0B13D0711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11" y="1427"/>
                  <a:ext cx="186" cy="879"/>
                  <a:chOff x="382" y="2270"/>
                  <a:chExt cx="186" cy="879"/>
                </a:xfrm>
              </p:grpSpPr>
              <p:grpSp>
                <p:nvGrpSpPr>
                  <p:cNvPr id="15396" name="Group 184">
                    <a:extLst>
                      <a:ext uri="{FF2B5EF4-FFF2-40B4-BE49-F238E27FC236}">
                        <a16:creationId xmlns:a16="http://schemas.microsoft.com/office/drawing/2014/main" id="{D39CDC53-4727-43AA-981F-FF9303D35E0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2" y="2414"/>
                    <a:ext cx="186" cy="735"/>
                    <a:chOff x="382" y="2414"/>
                    <a:chExt cx="186" cy="735"/>
                  </a:xfrm>
                </p:grpSpPr>
                <p:sp>
                  <p:nvSpPr>
                    <p:cNvPr id="97" name="Line 185">
                      <a:extLst>
                        <a:ext uri="{FF2B5EF4-FFF2-40B4-BE49-F238E27FC236}">
                          <a16:creationId xmlns:a16="http://schemas.microsoft.com/office/drawing/2014/main" id="{8128121F-D1EB-41B1-B098-60C158EAFE9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3" y="2987"/>
                      <a:ext cx="2" cy="16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FF"/>
                      </a:solidFill>
                      <a:round/>
                      <a:headEnd type="none" w="sm" len="lg"/>
                      <a:tailEnd type="none" w="sm" len="lg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8" name="Freeform 186">
                      <a:extLst>
                        <a:ext uri="{FF2B5EF4-FFF2-40B4-BE49-F238E27FC236}">
                          <a16:creationId xmlns:a16="http://schemas.microsoft.com/office/drawing/2014/main" id="{2B4249E4-07A2-485C-A002-9206C6B8EA9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2" y="2414"/>
                      <a:ext cx="186" cy="582"/>
                    </a:xfrm>
                    <a:custGeom>
                      <a:avLst/>
                      <a:gdLst>
                        <a:gd name="T0" fmla="*/ 123 w 125"/>
                        <a:gd name="T1" fmla="*/ 587 h 587"/>
                        <a:gd name="T2" fmla="*/ 109 w 125"/>
                        <a:gd name="T3" fmla="*/ 510 h 587"/>
                        <a:gd name="T4" fmla="*/ 24 w 125"/>
                        <a:gd name="T5" fmla="*/ 459 h 587"/>
                        <a:gd name="T6" fmla="*/ 13 w 125"/>
                        <a:gd name="T7" fmla="*/ 131 h 587"/>
                        <a:gd name="T8" fmla="*/ 104 w 125"/>
                        <a:gd name="T9" fmla="*/ 78 h 587"/>
                        <a:gd name="T10" fmla="*/ 117 w 125"/>
                        <a:gd name="T11" fmla="*/ 0 h 58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25" h="587">
                          <a:moveTo>
                            <a:pt x="123" y="587"/>
                          </a:moveTo>
                          <a:cubicBezTo>
                            <a:pt x="121" y="574"/>
                            <a:pt x="125" y="531"/>
                            <a:pt x="109" y="510"/>
                          </a:cubicBezTo>
                          <a:cubicBezTo>
                            <a:pt x="93" y="489"/>
                            <a:pt x="40" y="522"/>
                            <a:pt x="24" y="459"/>
                          </a:cubicBezTo>
                          <a:cubicBezTo>
                            <a:pt x="8" y="396"/>
                            <a:pt x="0" y="194"/>
                            <a:pt x="13" y="131"/>
                          </a:cubicBezTo>
                          <a:cubicBezTo>
                            <a:pt x="26" y="68"/>
                            <a:pt x="87" y="100"/>
                            <a:pt x="104" y="78"/>
                          </a:cubicBezTo>
                          <a:cubicBezTo>
                            <a:pt x="121" y="56"/>
                            <a:pt x="114" y="16"/>
                            <a:pt x="117" y="0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US"/>
                    </a:p>
                  </p:txBody>
                </p:sp>
              </p:grpSp>
              <p:sp>
                <p:nvSpPr>
                  <p:cNvPr id="96" name="Line 187">
                    <a:extLst>
                      <a:ext uri="{FF2B5EF4-FFF2-40B4-BE49-F238E27FC236}">
                        <a16:creationId xmlns:a16="http://schemas.microsoft.com/office/drawing/2014/main" id="{80FFDCFA-6F92-4C96-BAF4-2B99863539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56" y="2270"/>
                    <a:ext cx="2" cy="147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 type="triangle" w="sm" len="lg"/>
                    <a:tailEnd type="non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5381" name="Group 188">
                  <a:extLst>
                    <a:ext uri="{FF2B5EF4-FFF2-40B4-BE49-F238E27FC236}">
                      <a16:creationId xmlns:a16="http://schemas.microsoft.com/office/drawing/2014/main" id="{413F829F-323E-4E18-B819-1D4B1EB0E41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03" y="1459"/>
                  <a:ext cx="125" cy="879"/>
                  <a:chOff x="558" y="2290"/>
                  <a:chExt cx="125" cy="879"/>
                </a:xfrm>
              </p:grpSpPr>
              <p:sp>
                <p:nvSpPr>
                  <p:cNvPr id="91" name="Line 189">
                    <a:extLst>
                      <a:ext uri="{FF2B5EF4-FFF2-40B4-BE49-F238E27FC236}">
                        <a16:creationId xmlns:a16="http://schemas.microsoft.com/office/drawing/2014/main" id="{CBD8EEED-27CB-428C-A6D7-C585F918CCE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74" y="2290"/>
                    <a:ext cx="2" cy="147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 type="triangle" w="sm" len="lg"/>
                    <a:tailEnd type="non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  <p:grpSp>
                <p:nvGrpSpPr>
                  <p:cNvPr id="15393" name="Group 190">
                    <a:extLst>
                      <a:ext uri="{FF2B5EF4-FFF2-40B4-BE49-F238E27FC236}">
                        <a16:creationId xmlns:a16="http://schemas.microsoft.com/office/drawing/2014/main" id="{962A990F-24E1-4A6B-82A1-4E19E1FFFF7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58" y="2434"/>
                    <a:ext cx="125" cy="735"/>
                    <a:chOff x="558" y="2434"/>
                    <a:chExt cx="125" cy="735"/>
                  </a:xfrm>
                </p:grpSpPr>
                <p:sp>
                  <p:nvSpPr>
                    <p:cNvPr id="93" name="Line 191">
                      <a:extLst>
                        <a:ext uri="{FF2B5EF4-FFF2-40B4-BE49-F238E27FC236}">
                          <a16:creationId xmlns:a16="http://schemas.microsoft.com/office/drawing/2014/main" id="{FD105513-CC37-4C7F-BB9D-B668B6D65E7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79" y="3007"/>
                      <a:ext cx="1" cy="16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FF"/>
                      </a:solidFill>
                      <a:round/>
                      <a:headEnd type="none" w="sm" len="lg"/>
                      <a:tailEnd type="none" w="sm" len="lg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4" name="Freeform 192">
                      <a:extLst>
                        <a:ext uri="{FF2B5EF4-FFF2-40B4-BE49-F238E27FC236}">
                          <a16:creationId xmlns:a16="http://schemas.microsoft.com/office/drawing/2014/main" id="{90457B8B-15A5-4B7F-B867-F2AA7F3CA6D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58" y="2434"/>
                      <a:ext cx="125" cy="582"/>
                    </a:xfrm>
                    <a:custGeom>
                      <a:avLst/>
                      <a:gdLst>
                        <a:gd name="T0" fmla="*/ 123 w 125"/>
                        <a:gd name="T1" fmla="*/ 587 h 587"/>
                        <a:gd name="T2" fmla="*/ 109 w 125"/>
                        <a:gd name="T3" fmla="*/ 510 h 587"/>
                        <a:gd name="T4" fmla="*/ 24 w 125"/>
                        <a:gd name="T5" fmla="*/ 459 h 587"/>
                        <a:gd name="T6" fmla="*/ 13 w 125"/>
                        <a:gd name="T7" fmla="*/ 131 h 587"/>
                        <a:gd name="T8" fmla="*/ 104 w 125"/>
                        <a:gd name="T9" fmla="*/ 78 h 587"/>
                        <a:gd name="T10" fmla="*/ 117 w 125"/>
                        <a:gd name="T11" fmla="*/ 0 h 58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25" h="587">
                          <a:moveTo>
                            <a:pt x="123" y="587"/>
                          </a:moveTo>
                          <a:cubicBezTo>
                            <a:pt x="121" y="574"/>
                            <a:pt x="125" y="531"/>
                            <a:pt x="109" y="510"/>
                          </a:cubicBezTo>
                          <a:cubicBezTo>
                            <a:pt x="93" y="489"/>
                            <a:pt x="40" y="522"/>
                            <a:pt x="24" y="459"/>
                          </a:cubicBezTo>
                          <a:cubicBezTo>
                            <a:pt x="8" y="396"/>
                            <a:pt x="0" y="194"/>
                            <a:pt x="13" y="131"/>
                          </a:cubicBezTo>
                          <a:cubicBezTo>
                            <a:pt x="26" y="68"/>
                            <a:pt x="87" y="100"/>
                            <a:pt x="104" y="78"/>
                          </a:cubicBezTo>
                          <a:cubicBezTo>
                            <a:pt x="121" y="56"/>
                            <a:pt x="114" y="16"/>
                            <a:pt x="117" y="0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US"/>
                    </a:p>
                  </p:txBody>
                </p:sp>
              </p:grpSp>
            </p:grpSp>
            <p:grpSp>
              <p:nvGrpSpPr>
                <p:cNvPr id="15382" name="Group 193">
                  <a:extLst>
                    <a:ext uri="{FF2B5EF4-FFF2-40B4-BE49-F238E27FC236}">
                      <a16:creationId xmlns:a16="http://schemas.microsoft.com/office/drawing/2014/main" id="{3DE5E681-1081-4A74-8433-8481D56F5AD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4153" y="1439"/>
                  <a:ext cx="186" cy="879"/>
                  <a:chOff x="382" y="2270"/>
                  <a:chExt cx="186" cy="879"/>
                </a:xfrm>
              </p:grpSpPr>
              <p:grpSp>
                <p:nvGrpSpPr>
                  <p:cNvPr id="15388" name="Group 194">
                    <a:extLst>
                      <a:ext uri="{FF2B5EF4-FFF2-40B4-BE49-F238E27FC236}">
                        <a16:creationId xmlns:a16="http://schemas.microsoft.com/office/drawing/2014/main" id="{A65A529A-54AF-43FC-80F7-BEA5DFE899E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2" y="2414"/>
                    <a:ext cx="186" cy="735"/>
                    <a:chOff x="382" y="2414"/>
                    <a:chExt cx="186" cy="735"/>
                  </a:xfrm>
                </p:grpSpPr>
                <p:sp>
                  <p:nvSpPr>
                    <p:cNvPr id="89" name="Line 195">
                      <a:extLst>
                        <a:ext uri="{FF2B5EF4-FFF2-40B4-BE49-F238E27FC236}">
                          <a16:creationId xmlns:a16="http://schemas.microsoft.com/office/drawing/2014/main" id="{113C8689-28FA-4AC7-A599-00B6BC24FD6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3" y="2987"/>
                      <a:ext cx="2" cy="16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FF"/>
                      </a:solidFill>
                      <a:round/>
                      <a:headEnd type="none" w="sm" len="lg"/>
                      <a:tailEnd type="none" w="sm" len="lg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90" name="Freeform 196">
                      <a:extLst>
                        <a:ext uri="{FF2B5EF4-FFF2-40B4-BE49-F238E27FC236}">
                          <a16:creationId xmlns:a16="http://schemas.microsoft.com/office/drawing/2014/main" id="{1B92BED6-4331-4CDA-8A7F-3DEC4E62FE3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2" y="2414"/>
                      <a:ext cx="186" cy="582"/>
                    </a:xfrm>
                    <a:custGeom>
                      <a:avLst/>
                      <a:gdLst>
                        <a:gd name="T0" fmla="*/ 123 w 125"/>
                        <a:gd name="T1" fmla="*/ 587 h 587"/>
                        <a:gd name="T2" fmla="*/ 109 w 125"/>
                        <a:gd name="T3" fmla="*/ 510 h 587"/>
                        <a:gd name="T4" fmla="*/ 24 w 125"/>
                        <a:gd name="T5" fmla="*/ 459 h 587"/>
                        <a:gd name="T6" fmla="*/ 13 w 125"/>
                        <a:gd name="T7" fmla="*/ 131 h 587"/>
                        <a:gd name="T8" fmla="*/ 104 w 125"/>
                        <a:gd name="T9" fmla="*/ 78 h 587"/>
                        <a:gd name="T10" fmla="*/ 117 w 125"/>
                        <a:gd name="T11" fmla="*/ 0 h 58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25" h="587">
                          <a:moveTo>
                            <a:pt x="123" y="587"/>
                          </a:moveTo>
                          <a:cubicBezTo>
                            <a:pt x="121" y="574"/>
                            <a:pt x="125" y="531"/>
                            <a:pt x="109" y="510"/>
                          </a:cubicBezTo>
                          <a:cubicBezTo>
                            <a:pt x="93" y="489"/>
                            <a:pt x="40" y="522"/>
                            <a:pt x="24" y="459"/>
                          </a:cubicBezTo>
                          <a:cubicBezTo>
                            <a:pt x="8" y="396"/>
                            <a:pt x="0" y="194"/>
                            <a:pt x="13" y="131"/>
                          </a:cubicBezTo>
                          <a:cubicBezTo>
                            <a:pt x="26" y="68"/>
                            <a:pt x="87" y="100"/>
                            <a:pt x="104" y="78"/>
                          </a:cubicBezTo>
                          <a:cubicBezTo>
                            <a:pt x="121" y="56"/>
                            <a:pt x="114" y="16"/>
                            <a:pt x="117" y="0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US"/>
                    </a:p>
                  </p:txBody>
                </p:sp>
              </p:grpSp>
              <p:sp>
                <p:nvSpPr>
                  <p:cNvPr id="88" name="Line 197">
                    <a:extLst>
                      <a:ext uri="{FF2B5EF4-FFF2-40B4-BE49-F238E27FC236}">
                        <a16:creationId xmlns:a16="http://schemas.microsoft.com/office/drawing/2014/main" id="{7AEACA47-0551-4FD0-8D25-1CA9D09BA56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56" y="2270"/>
                    <a:ext cx="2" cy="147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 type="triangle" w="sm" len="lg"/>
                    <a:tailEnd type="non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5383" name="Group 198">
                  <a:extLst>
                    <a:ext uri="{FF2B5EF4-FFF2-40B4-BE49-F238E27FC236}">
                      <a16:creationId xmlns:a16="http://schemas.microsoft.com/office/drawing/2014/main" id="{41B0BCB1-6AD3-4F47-A437-0CBBEE9B5F5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4017" y="1453"/>
                  <a:ext cx="125" cy="879"/>
                  <a:chOff x="558" y="2290"/>
                  <a:chExt cx="125" cy="879"/>
                </a:xfrm>
              </p:grpSpPr>
              <p:sp>
                <p:nvSpPr>
                  <p:cNvPr id="83" name="Line 199">
                    <a:extLst>
                      <a:ext uri="{FF2B5EF4-FFF2-40B4-BE49-F238E27FC236}">
                        <a16:creationId xmlns:a16="http://schemas.microsoft.com/office/drawing/2014/main" id="{BC6C95A0-D5EB-44C6-8B11-3608F7267F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74" y="2290"/>
                    <a:ext cx="2" cy="147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 type="triangle" w="sm" len="lg"/>
                    <a:tailEnd type="non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  <p:grpSp>
                <p:nvGrpSpPr>
                  <p:cNvPr id="15385" name="Group 200">
                    <a:extLst>
                      <a:ext uri="{FF2B5EF4-FFF2-40B4-BE49-F238E27FC236}">
                        <a16:creationId xmlns:a16="http://schemas.microsoft.com/office/drawing/2014/main" id="{0B3B7A6F-7A00-4754-94E7-4DA469B147F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58" y="2434"/>
                    <a:ext cx="125" cy="735"/>
                    <a:chOff x="558" y="2434"/>
                    <a:chExt cx="125" cy="735"/>
                  </a:xfrm>
                </p:grpSpPr>
                <p:sp>
                  <p:nvSpPr>
                    <p:cNvPr id="85" name="Line 201">
                      <a:extLst>
                        <a:ext uri="{FF2B5EF4-FFF2-40B4-BE49-F238E27FC236}">
                          <a16:creationId xmlns:a16="http://schemas.microsoft.com/office/drawing/2014/main" id="{79131974-86FA-4473-ABC5-0A89F21C071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79" y="3007"/>
                      <a:ext cx="1" cy="16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FF"/>
                      </a:solidFill>
                      <a:round/>
                      <a:headEnd type="none" w="sm" len="lg"/>
                      <a:tailEnd type="none" w="sm" len="lg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86" name="Freeform 202">
                      <a:extLst>
                        <a:ext uri="{FF2B5EF4-FFF2-40B4-BE49-F238E27FC236}">
                          <a16:creationId xmlns:a16="http://schemas.microsoft.com/office/drawing/2014/main" id="{CB107F99-C109-4E42-AC24-FADDDF458F9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58" y="2434"/>
                      <a:ext cx="125" cy="582"/>
                    </a:xfrm>
                    <a:custGeom>
                      <a:avLst/>
                      <a:gdLst>
                        <a:gd name="T0" fmla="*/ 123 w 125"/>
                        <a:gd name="T1" fmla="*/ 587 h 587"/>
                        <a:gd name="T2" fmla="*/ 109 w 125"/>
                        <a:gd name="T3" fmla="*/ 510 h 587"/>
                        <a:gd name="T4" fmla="*/ 24 w 125"/>
                        <a:gd name="T5" fmla="*/ 459 h 587"/>
                        <a:gd name="T6" fmla="*/ 13 w 125"/>
                        <a:gd name="T7" fmla="*/ 131 h 587"/>
                        <a:gd name="T8" fmla="*/ 104 w 125"/>
                        <a:gd name="T9" fmla="*/ 78 h 587"/>
                        <a:gd name="T10" fmla="*/ 117 w 125"/>
                        <a:gd name="T11" fmla="*/ 0 h 58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25" h="587">
                          <a:moveTo>
                            <a:pt x="123" y="587"/>
                          </a:moveTo>
                          <a:cubicBezTo>
                            <a:pt x="121" y="574"/>
                            <a:pt x="125" y="531"/>
                            <a:pt x="109" y="510"/>
                          </a:cubicBezTo>
                          <a:cubicBezTo>
                            <a:pt x="93" y="489"/>
                            <a:pt x="40" y="522"/>
                            <a:pt x="24" y="459"/>
                          </a:cubicBezTo>
                          <a:cubicBezTo>
                            <a:pt x="8" y="396"/>
                            <a:pt x="0" y="194"/>
                            <a:pt x="13" y="131"/>
                          </a:cubicBezTo>
                          <a:cubicBezTo>
                            <a:pt x="26" y="68"/>
                            <a:pt x="87" y="100"/>
                            <a:pt x="104" y="78"/>
                          </a:cubicBezTo>
                          <a:cubicBezTo>
                            <a:pt x="121" y="56"/>
                            <a:pt x="114" y="16"/>
                            <a:pt x="117" y="0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US"/>
                    </a:p>
                  </p:txBody>
                </p:sp>
              </p:grpSp>
            </p:grpSp>
          </p:grpSp>
        </p:grpSp>
        <p:sp>
          <p:nvSpPr>
            <p:cNvPr id="15375" name="Text Box 7">
              <a:extLst>
                <a:ext uri="{FF2B5EF4-FFF2-40B4-BE49-F238E27FC236}">
                  <a16:creationId xmlns:a16="http://schemas.microsoft.com/office/drawing/2014/main" id="{23BF71A6-D421-4868-B72A-9F6BE9C4EB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000" y="5951538"/>
              <a:ext cx="801688" cy="27781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SzPct val="60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SzPct val="60000"/>
                <a:buBlip>
                  <a:blip r:embed="rId4"/>
                </a:buBlip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SzPct val="60000"/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SzTx/>
                <a:buFontTx/>
                <a:buNone/>
              </a:pPr>
              <a:r>
                <a:rPr lang="en-US" altLang="en-US" sz="1200" b="1" i="1">
                  <a:solidFill>
                    <a:srgbClr val="FF0000"/>
                  </a:solidFill>
                </a:rPr>
                <a:t>B</a:t>
              </a:r>
              <a:r>
                <a:rPr lang="en-US" altLang="en-US" sz="1200" b="1" i="1">
                  <a:solidFill>
                    <a:srgbClr val="FF0000"/>
                  </a:solidFill>
                  <a:ea typeface="MS PGothic" panose="020B0600070205080204" pitchFamily="34" charset="-128"/>
                </a:rPr>
                <a:t>&lt;</a:t>
              </a:r>
              <a:r>
                <a:rPr lang="en-US" altLang="en-US" sz="1200" b="1" i="1">
                  <a:solidFill>
                    <a:srgbClr val="FF0000"/>
                  </a:solidFill>
                </a:rPr>
                <a:t>B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c1</a:t>
              </a:r>
              <a:endParaRPr lang="en-US" altLang="en-US" sz="1200" b="1" i="1">
                <a:solidFill>
                  <a:srgbClr val="FF0000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15376" name="Text Box 7">
              <a:extLst>
                <a:ext uri="{FF2B5EF4-FFF2-40B4-BE49-F238E27FC236}">
                  <a16:creationId xmlns:a16="http://schemas.microsoft.com/office/drawing/2014/main" id="{B81659C1-8900-47FB-A5FC-6406D59BFF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8313" y="5972175"/>
              <a:ext cx="1030287" cy="27622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SzPct val="60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SzPct val="60000"/>
                <a:buBlip>
                  <a:blip r:embed="rId4"/>
                </a:buBlip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SzPct val="60000"/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SzTx/>
                <a:buFontTx/>
                <a:buNone/>
              </a:pPr>
              <a:r>
                <a:rPr lang="en-US" altLang="en-US" sz="1200" b="1" i="1">
                  <a:solidFill>
                    <a:srgbClr val="FF0000"/>
                  </a:solidFill>
                </a:rPr>
                <a:t>B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c1</a:t>
              </a:r>
              <a:r>
                <a:rPr lang="en-US" altLang="en-US" sz="1200" b="1" i="1">
                  <a:solidFill>
                    <a:srgbClr val="FF0000"/>
                  </a:solidFill>
                </a:rPr>
                <a:t>&lt;B</a:t>
              </a:r>
              <a:r>
                <a:rPr lang="en-US" altLang="en-US" sz="1200" b="1" i="1">
                  <a:solidFill>
                    <a:srgbClr val="FF0000"/>
                  </a:solidFill>
                  <a:ea typeface="MS PGothic" panose="020B0600070205080204" pitchFamily="34" charset="-128"/>
                </a:rPr>
                <a:t>&lt;</a:t>
              </a:r>
              <a:r>
                <a:rPr lang="en-US" altLang="en-US" sz="1200" b="1" i="1">
                  <a:solidFill>
                    <a:srgbClr val="FF0000"/>
                  </a:solidFill>
                </a:rPr>
                <a:t>B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c2</a:t>
              </a:r>
              <a:endParaRPr lang="en-US" altLang="en-US" sz="1200" b="1" i="1">
                <a:solidFill>
                  <a:srgbClr val="FF0000"/>
                </a:solidFill>
                <a:ea typeface="MS PGothic" panose="020B0600070205080204" pitchFamily="34" charset="-128"/>
              </a:endParaRPr>
            </a:p>
          </p:txBody>
        </p:sp>
      </p:grpSp>
      <p:sp>
        <p:nvSpPr>
          <p:cNvPr id="15371" name="Text Box 7">
            <a:extLst>
              <a:ext uri="{FF2B5EF4-FFF2-40B4-BE49-F238E27FC236}">
                <a16:creationId xmlns:a16="http://schemas.microsoft.com/office/drawing/2014/main" id="{965CBE02-EE93-4D45-8CF2-F75819C90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6313" y="6415088"/>
            <a:ext cx="674687" cy="21431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800" b="1" i="1"/>
              <a:t>T</a:t>
            </a:r>
            <a:r>
              <a:rPr lang="en-US" altLang="en-US" sz="800" b="1" i="1" baseline="-25000"/>
              <a:t>c</a:t>
            </a:r>
            <a:r>
              <a:rPr lang="en-US" altLang="en-US" sz="800" b="1" i="1"/>
              <a:t> (K)</a:t>
            </a:r>
            <a:endParaRPr lang="en-US" altLang="en-US" sz="800" b="1" i="1">
              <a:ea typeface="MS PGothic" panose="020B0600070205080204" pitchFamily="34" charset="-128"/>
            </a:endParaRPr>
          </a:p>
        </p:txBody>
      </p:sp>
      <p:sp>
        <p:nvSpPr>
          <p:cNvPr id="15372" name="Slide Number Placeholder 1">
            <a:extLst>
              <a:ext uri="{FF2B5EF4-FFF2-40B4-BE49-F238E27FC236}">
                <a16:creationId xmlns:a16="http://schemas.microsoft.com/office/drawing/2014/main" id="{579A9BC1-249C-4819-81D4-456020B81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B71DF205-26D8-469D-9292-9767FA613ECD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10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3DBA540A-B1CF-4128-872A-71DDD393E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1. Introduction and history</a:t>
            </a:r>
            <a:br>
              <a:rPr lang="en-GB" altLang="en-US"/>
            </a:br>
            <a:r>
              <a:rPr lang="en-GB" altLang="en-US"/>
              <a:t>Type II superconductors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79914C56-2ADA-42EB-99F6-5727261B6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21336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/>
              <a:t>Field penetrated in the form of flux tubes (</a:t>
            </a:r>
            <a:r>
              <a:rPr lang="en-US" altLang="en-US" i="1"/>
              <a:t>fluxoids</a:t>
            </a:r>
            <a:r>
              <a:rPr lang="en-US" altLang="en-US"/>
              <a:t>), each with a flux of</a:t>
            </a:r>
          </a:p>
          <a:p>
            <a:pPr marL="457200" lvl="1" indent="0">
              <a:buFontTx/>
              <a:buNone/>
            </a:pPr>
            <a:r>
              <a:rPr lang="en-US" altLang="en-US" i="1">
                <a:solidFill>
                  <a:srgbClr val="FF0000"/>
                </a:solidFill>
                <a:sym typeface="Symbol" panose="05050102010706020507" pitchFamily="18" charset="2"/>
              </a:rPr>
              <a:t>			</a:t>
            </a:r>
            <a:r>
              <a:rPr lang="en-US" altLang="en-US" b="1" i="1">
                <a:solidFill>
                  <a:srgbClr val="FF0000"/>
                </a:solidFill>
                <a:sym typeface="Symbol" panose="05050102010706020507" pitchFamily="18" charset="2"/>
              </a:rPr>
              <a:t></a:t>
            </a:r>
            <a:r>
              <a:rPr lang="en-US" altLang="en-US" b="1" i="1" baseline="-25000">
                <a:solidFill>
                  <a:srgbClr val="FF0000"/>
                </a:solidFill>
                <a:sym typeface="Symbol" panose="05050102010706020507" pitchFamily="18" charset="2"/>
              </a:rPr>
              <a:t>o</a:t>
            </a:r>
            <a:r>
              <a:rPr lang="en-US" altLang="en-US" b="1" i="1">
                <a:solidFill>
                  <a:srgbClr val="FF0000"/>
                </a:solidFill>
                <a:sym typeface="Symbol" panose="05050102010706020507" pitchFamily="18" charset="2"/>
              </a:rPr>
              <a:t> = h/2e = 2· 10</a:t>
            </a:r>
            <a:r>
              <a:rPr lang="en-US" altLang="en-US" b="1" i="1" baseline="30000">
                <a:solidFill>
                  <a:srgbClr val="FF0000"/>
                </a:solidFill>
                <a:sym typeface="Symbol" panose="05050102010706020507" pitchFamily="18" charset="2"/>
              </a:rPr>
              <a:t>-15</a:t>
            </a:r>
            <a:r>
              <a:rPr lang="en-US" altLang="en-US" b="1" i="1">
                <a:solidFill>
                  <a:srgbClr val="FF0000"/>
                </a:solidFill>
                <a:sym typeface="Symbol" panose="05050102010706020507" pitchFamily="18" charset="2"/>
              </a:rPr>
              <a:t> Wb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en-US"/>
              <a:t>Observed both in a photo by Essmann &amp; Träuble (1967) and with magneto-optical imaging technique by Oslo Univerisity</a:t>
            </a:r>
          </a:p>
          <a:p>
            <a:pPr>
              <a:buFontTx/>
              <a:buBlip>
                <a:blip r:embed="rId2"/>
              </a:buBlip>
            </a:pPr>
            <a:endParaRPr lang="en-US" altLang="en-US"/>
          </a:p>
        </p:txBody>
      </p:sp>
      <p:sp>
        <p:nvSpPr>
          <p:cNvPr id="16388" name="Date Placeholder 3">
            <a:extLst>
              <a:ext uri="{FF2B5EF4-FFF2-40B4-BE49-F238E27FC236}">
                <a16:creationId xmlns:a16="http://schemas.microsoft.com/office/drawing/2014/main" id="{21B31C4A-33C7-41BD-BAE7-E728A8CF368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16389" name="Footer Placeholder 4">
            <a:extLst>
              <a:ext uri="{FF2B5EF4-FFF2-40B4-BE49-F238E27FC236}">
                <a16:creationId xmlns:a16="http://schemas.microsoft.com/office/drawing/2014/main" id="{20BAF69E-57AA-4272-9E56-3ABB10AAA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pic>
        <p:nvPicPr>
          <p:cNvPr id="16390" name="Picture 2">
            <a:extLst>
              <a:ext uri="{FF2B5EF4-FFF2-40B4-BE49-F238E27FC236}">
                <a16:creationId xmlns:a16="http://schemas.microsoft.com/office/drawing/2014/main" id="{B6266B04-4A44-421F-9D93-26E6749E1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543300"/>
            <a:ext cx="269716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2" descr="http://www.mn.uio.no/fysikk/english/research/groups/amks/superconductivity/sv/s3g.jpg">
            <a:extLst>
              <a:ext uri="{FF2B5EF4-FFF2-40B4-BE49-F238E27FC236}">
                <a16:creationId xmlns:a16="http://schemas.microsoft.com/office/drawing/2014/main" id="{0C836657-2984-48E7-A35E-62D18E79A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575" y="3581400"/>
            <a:ext cx="231775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A214C950-E2B5-42DD-B970-EF308690FBB8}"/>
              </a:ext>
            </a:extLst>
          </p:cNvPr>
          <p:cNvSpPr/>
          <p:nvPr/>
        </p:nvSpPr>
        <p:spPr>
          <a:xfrm>
            <a:off x="6378575" y="5959475"/>
            <a:ext cx="2317750" cy="3381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800" dirty="0">
                <a:latin typeface="+mn-lt"/>
                <a:hlinkClick r:id="rId9"/>
              </a:rPr>
              <a:t>http://www.mn.uio.no/fysikk/english/research/groups/amks/superconductivity/</a:t>
            </a:r>
            <a:r>
              <a:rPr lang="en-US" sz="800" dirty="0">
                <a:latin typeface="+mn-lt"/>
              </a:rPr>
              <a:t> </a:t>
            </a:r>
          </a:p>
        </p:txBody>
      </p:sp>
      <p:sp>
        <p:nvSpPr>
          <p:cNvPr id="16393" name="Slide Number Placeholder 1">
            <a:extLst>
              <a:ext uri="{FF2B5EF4-FFF2-40B4-BE49-F238E27FC236}">
                <a16:creationId xmlns:a16="http://schemas.microsoft.com/office/drawing/2014/main" id="{3340F9D2-964B-4E1B-AEE1-3C3C648CA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14FC74CF-1115-439D-AA95-E3B608EE7510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11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pSp>
        <p:nvGrpSpPr>
          <p:cNvPr id="16394" name="Group 264">
            <a:extLst>
              <a:ext uri="{FF2B5EF4-FFF2-40B4-BE49-F238E27FC236}">
                <a16:creationId xmlns:a16="http://schemas.microsoft.com/office/drawing/2014/main" id="{C1655EEC-6631-42AA-AA77-6BA662676D0A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3849688"/>
            <a:ext cx="2457450" cy="2192337"/>
            <a:chOff x="3363" y="2780"/>
            <a:chExt cx="1248" cy="1381"/>
          </a:xfrm>
        </p:grpSpPr>
        <p:grpSp>
          <p:nvGrpSpPr>
            <p:cNvPr id="16395" name="Group 214">
              <a:extLst>
                <a:ext uri="{FF2B5EF4-FFF2-40B4-BE49-F238E27FC236}">
                  <a16:creationId xmlns:a16="http://schemas.microsoft.com/office/drawing/2014/main" id="{0BED39AD-1EA0-49A9-927B-854DE85D3A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95" y="2823"/>
              <a:ext cx="64" cy="1247"/>
              <a:chOff x="3493" y="2890"/>
              <a:chExt cx="64" cy="1177"/>
            </a:xfrm>
          </p:grpSpPr>
          <p:sp>
            <p:nvSpPr>
              <p:cNvPr id="95" name="AutoShape 168">
                <a:extLst>
                  <a:ext uri="{FF2B5EF4-FFF2-40B4-BE49-F238E27FC236}">
                    <a16:creationId xmlns:a16="http://schemas.microsoft.com/office/drawing/2014/main" id="{17098380-AE48-4FEB-A1BE-7B1DDC0F1B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19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6" name="Freeform 205">
                <a:extLst>
                  <a:ext uri="{FF2B5EF4-FFF2-40B4-BE49-F238E27FC236}">
                    <a16:creationId xmlns:a16="http://schemas.microsoft.com/office/drawing/2014/main" id="{76ACB90B-7D00-44DF-B99F-60B278456BD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530" y="2890"/>
                <a:ext cx="27" cy="1177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6396" name="Group 215">
              <a:extLst>
                <a:ext uri="{FF2B5EF4-FFF2-40B4-BE49-F238E27FC236}">
                  <a16:creationId xmlns:a16="http://schemas.microsoft.com/office/drawing/2014/main" id="{91B5FF9A-25D6-4A09-84FD-CE4A888E52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8" y="2786"/>
              <a:ext cx="64" cy="1247"/>
              <a:chOff x="3493" y="2890"/>
              <a:chExt cx="64" cy="1177"/>
            </a:xfrm>
          </p:grpSpPr>
          <p:sp>
            <p:nvSpPr>
              <p:cNvPr id="93" name="AutoShape 216">
                <a:extLst>
                  <a:ext uri="{FF2B5EF4-FFF2-40B4-BE49-F238E27FC236}">
                    <a16:creationId xmlns:a16="http://schemas.microsoft.com/office/drawing/2014/main" id="{7895FBB2-D923-473B-933C-95E95A9CC6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19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4" name="Freeform 218">
                <a:extLst>
                  <a:ext uri="{FF2B5EF4-FFF2-40B4-BE49-F238E27FC236}">
                    <a16:creationId xmlns:a16="http://schemas.microsoft.com/office/drawing/2014/main" id="{7A611581-FB1E-4F33-A43E-062F131F07E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530" y="2890"/>
                <a:ext cx="27" cy="1177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6397" name="Group 221">
              <a:extLst>
                <a:ext uri="{FF2B5EF4-FFF2-40B4-BE49-F238E27FC236}">
                  <a16:creationId xmlns:a16="http://schemas.microsoft.com/office/drawing/2014/main" id="{DDA3AF0C-CE75-4F8E-AFAD-BDD6952BD1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77" y="2780"/>
              <a:ext cx="64" cy="1244"/>
              <a:chOff x="3493" y="2896"/>
              <a:chExt cx="64" cy="1174"/>
            </a:xfrm>
          </p:grpSpPr>
          <p:sp>
            <p:nvSpPr>
              <p:cNvPr id="91" name="AutoShape 222">
                <a:extLst>
                  <a:ext uri="{FF2B5EF4-FFF2-40B4-BE49-F238E27FC236}">
                    <a16:creationId xmlns:a16="http://schemas.microsoft.com/office/drawing/2014/main" id="{1A0E74E7-7075-4B5F-A19E-584C529334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20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" name="Freeform 225">
                <a:extLst>
                  <a:ext uri="{FF2B5EF4-FFF2-40B4-BE49-F238E27FC236}">
                    <a16:creationId xmlns:a16="http://schemas.microsoft.com/office/drawing/2014/main" id="{CCB8D2D2-EFB0-437F-9C51-30E41F9CF2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896"/>
                <a:ext cx="30" cy="117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6398" name="Group 227">
              <a:extLst>
                <a:ext uri="{FF2B5EF4-FFF2-40B4-BE49-F238E27FC236}">
                  <a16:creationId xmlns:a16="http://schemas.microsoft.com/office/drawing/2014/main" id="{C4622F47-784D-4A1A-BD46-58ACD2489A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782"/>
              <a:ext cx="64" cy="1244"/>
              <a:chOff x="3493" y="2896"/>
              <a:chExt cx="64" cy="1174"/>
            </a:xfrm>
          </p:grpSpPr>
          <p:sp>
            <p:nvSpPr>
              <p:cNvPr id="89" name="AutoShape 228">
                <a:extLst>
                  <a:ext uri="{FF2B5EF4-FFF2-40B4-BE49-F238E27FC236}">
                    <a16:creationId xmlns:a16="http://schemas.microsoft.com/office/drawing/2014/main" id="{D263DD60-FFFC-4755-BB7B-DAC0B05740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20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0" name="Freeform 231">
                <a:extLst>
                  <a:ext uri="{FF2B5EF4-FFF2-40B4-BE49-F238E27FC236}">
                    <a16:creationId xmlns:a16="http://schemas.microsoft.com/office/drawing/2014/main" id="{3BE89999-AD00-496F-8ABA-B6995E382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896"/>
                <a:ext cx="31" cy="117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6399" name="Group 234">
              <a:extLst>
                <a:ext uri="{FF2B5EF4-FFF2-40B4-BE49-F238E27FC236}">
                  <a16:creationId xmlns:a16="http://schemas.microsoft.com/office/drawing/2014/main" id="{ED83CAD8-C209-48D1-91E1-3B2D27F482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3" y="2793"/>
              <a:ext cx="64" cy="1247"/>
              <a:chOff x="3493" y="2890"/>
              <a:chExt cx="64" cy="1177"/>
            </a:xfrm>
          </p:grpSpPr>
          <p:sp>
            <p:nvSpPr>
              <p:cNvPr id="87" name="AutoShape 235">
                <a:extLst>
                  <a:ext uri="{FF2B5EF4-FFF2-40B4-BE49-F238E27FC236}">
                    <a16:creationId xmlns:a16="http://schemas.microsoft.com/office/drawing/2014/main" id="{76D1A526-36D1-42C5-84D0-78E8AD8218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19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88" name="Freeform 237">
                <a:extLst>
                  <a:ext uri="{FF2B5EF4-FFF2-40B4-BE49-F238E27FC236}">
                    <a16:creationId xmlns:a16="http://schemas.microsoft.com/office/drawing/2014/main" id="{4CC0401C-B590-4DF8-95A0-0C266760B1D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530" y="2890"/>
                <a:ext cx="27" cy="1177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6400" name="Group 240">
              <a:extLst>
                <a:ext uri="{FF2B5EF4-FFF2-40B4-BE49-F238E27FC236}">
                  <a16:creationId xmlns:a16="http://schemas.microsoft.com/office/drawing/2014/main" id="{B58353FB-77A5-497B-983D-D7527CCE59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66" y="2878"/>
              <a:ext cx="64" cy="1244"/>
              <a:chOff x="3493" y="2896"/>
              <a:chExt cx="64" cy="1174"/>
            </a:xfrm>
          </p:grpSpPr>
          <p:sp>
            <p:nvSpPr>
              <p:cNvPr id="85" name="AutoShape 241">
                <a:extLst>
                  <a:ext uri="{FF2B5EF4-FFF2-40B4-BE49-F238E27FC236}">
                    <a16:creationId xmlns:a16="http://schemas.microsoft.com/office/drawing/2014/main" id="{D7500E52-CB3E-433E-8DAF-8D9110BF0F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20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86" name="Freeform 244">
                <a:extLst>
                  <a:ext uri="{FF2B5EF4-FFF2-40B4-BE49-F238E27FC236}">
                    <a16:creationId xmlns:a16="http://schemas.microsoft.com/office/drawing/2014/main" id="{04066551-881E-454D-8C34-8BB4BD2CC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896"/>
                <a:ext cx="30" cy="117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6401" name="Group 246">
              <a:extLst>
                <a:ext uri="{FF2B5EF4-FFF2-40B4-BE49-F238E27FC236}">
                  <a16:creationId xmlns:a16="http://schemas.microsoft.com/office/drawing/2014/main" id="{451636CD-0600-4164-912C-815188FFEA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4" y="2905"/>
              <a:ext cx="64" cy="1247"/>
              <a:chOff x="3493" y="2890"/>
              <a:chExt cx="64" cy="1177"/>
            </a:xfrm>
          </p:grpSpPr>
          <p:sp>
            <p:nvSpPr>
              <p:cNvPr id="83" name="AutoShape 247">
                <a:extLst>
                  <a:ext uri="{FF2B5EF4-FFF2-40B4-BE49-F238E27FC236}">
                    <a16:creationId xmlns:a16="http://schemas.microsoft.com/office/drawing/2014/main" id="{66E87826-703F-41B5-840A-A04799D872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19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84" name="Freeform 249">
                <a:extLst>
                  <a:ext uri="{FF2B5EF4-FFF2-40B4-BE49-F238E27FC236}">
                    <a16:creationId xmlns:a16="http://schemas.microsoft.com/office/drawing/2014/main" id="{8A5B53F4-3CED-4223-9073-6E8B3AB5D08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530" y="2890"/>
                <a:ext cx="27" cy="1177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6402" name="Group 252">
              <a:extLst>
                <a:ext uri="{FF2B5EF4-FFF2-40B4-BE49-F238E27FC236}">
                  <a16:creationId xmlns:a16="http://schemas.microsoft.com/office/drawing/2014/main" id="{238C8DEC-78FC-48F7-82DD-0CA36E8104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1" y="2917"/>
              <a:ext cx="64" cy="1244"/>
              <a:chOff x="3493" y="2896"/>
              <a:chExt cx="64" cy="1174"/>
            </a:xfrm>
          </p:grpSpPr>
          <p:sp>
            <p:nvSpPr>
              <p:cNvPr id="81" name="AutoShape 253">
                <a:extLst>
                  <a:ext uri="{FF2B5EF4-FFF2-40B4-BE49-F238E27FC236}">
                    <a16:creationId xmlns:a16="http://schemas.microsoft.com/office/drawing/2014/main" id="{E8ACF6AF-4366-4583-950D-291F04F5ED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20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82" name="Freeform 256">
                <a:extLst>
                  <a:ext uri="{FF2B5EF4-FFF2-40B4-BE49-F238E27FC236}">
                    <a16:creationId xmlns:a16="http://schemas.microsoft.com/office/drawing/2014/main" id="{596901F5-2761-4CF0-B8CA-D771EBC4A4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896"/>
                <a:ext cx="31" cy="117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6403" name="Group 258">
              <a:extLst>
                <a:ext uri="{FF2B5EF4-FFF2-40B4-BE49-F238E27FC236}">
                  <a16:creationId xmlns:a16="http://schemas.microsoft.com/office/drawing/2014/main" id="{7058AE3C-EC04-49A6-B17E-183EBAE3A0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10" y="2908"/>
              <a:ext cx="64" cy="1244"/>
              <a:chOff x="3493" y="2896"/>
              <a:chExt cx="64" cy="1174"/>
            </a:xfrm>
          </p:grpSpPr>
          <p:sp>
            <p:nvSpPr>
              <p:cNvPr id="79" name="AutoShape 259">
                <a:extLst>
                  <a:ext uri="{FF2B5EF4-FFF2-40B4-BE49-F238E27FC236}">
                    <a16:creationId xmlns:a16="http://schemas.microsoft.com/office/drawing/2014/main" id="{C9221B4C-AD2D-4B7A-B266-342903E9C6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20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80" name="Freeform 262">
                <a:extLst>
                  <a:ext uri="{FF2B5EF4-FFF2-40B4-BE49-F238E27FC236}">
                    <a16:creationId xmlns:a16="http://schemas.microsoft.com/office/drawing/2014/main" id="{573C440D-6909-4597-AEB8-BF626C41FE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896"/>
                <a:ext cx="31" cy="117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sp>
          <p:nvSpPr>
            <p:cNvPr id="78" name="AutoShape 166">
              <a:extLst>
                <a:ext uri="{FF2B5EF4-FFF2-40B4-BE49-F238E27FC236}">
                  <a16:creationId xmlns:a16="http://schemas.microsoft.com/office/drawing/2014/main" id="{E5E4F38E-D96B-424E-B6DC-3E5E04A448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3" y="2976"/>
              <a:ext cx="1248" cy="1008"/>
            </a:xfrm>
            <a:prstGeom prst="can">
              <a:avLst>
                <a:gd name="adj" fmla="val 25000"/>
              </a:avLst>
            </a:prstGeom>
            <a:solidFill>
              <a:srgbClr val="FF6666">
                <a:alpha val="34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127000" dist="38099" dir="2640022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ED9AF4E3-ADBA-4559-9BFD-E1ED70C8A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Superconductivity</a:t>
            </a:r>
            <a:br>
              <a:rPr lang="en-GB" altLang="en-US"/>
            </a:br>
            <a:r>
              <a:rPr lang="en-GB" altLang="en-US"/>
              <a:t>Hard superconductors </a:t>
            </a:r>
          </a:p>
        </p:txBody>
      </p:sp>
      <p:sp>
        <p:nvSpPr>
          <p:cNvPr id="65" name="Content Placeholder 64">
            <a:extLst>
              <a:ext uri="{FF2B5EF4-FFF2-40B4-BE49-F238E27FC236}">
                <a16:creationId xmlns:a16="http://schemas.microsoft.com/office/drawing/2014/main" id="{A4800E43-7DBE-4315-BB35-5D7133BA2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105400" cy="5157788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GB" dirty="0"/>
              <a:t>…but, if a current is passed through the type II superconductor under a field &gt;</a:t>
            </a:r>
            <a:r>
              <a:rPr lang="en-US" altLang="en-US" b="1" i="1" dirty="0"/>
              <a:t>B</a:t>
            </a:r>
            <a:r>
              <a:rPr lang="en-US" altLang="en-US" b="1" i="1" baseline="-25000" dirty="0"/>
              <a:t>c1</a:t>
            </a:r>
            <a:r>
              <a:rPr lang="en-GB" dirty="0"/>
              <a:t> </a:t>
            </a:r>
          </a:p>
          <a:p>
            <a:pPr lvl="1">
              <a:defRPr/>
            </a:pPr>
            <a:r>
              <a:rPr lang="en-GB" dirty="0"/>
              <a:t>Lorentz force on the </a:t>
            </a:r>
            <a:r>
              <a:rPr lang="en-GB" dirty="0" err="1"/>
              <a:t>fluxoids</a:t>
            </a:r>
            <a:endParaRPr lang="en-GB" dirty="0"/>
          </a:p>
          <a:p>
            <a:pPr lvl="2">
              <a:defRPr/>
            </a:pPr>
            <a:r>
              <a:rPr lang="en-GB" b="1" i="1" dirty="0">
                <a:solidFill>
                  <a:srgbClr val="FF0000"/>
                </a:solidFill>
              </a:rPr>
              <a:t>F = J </a:t>
            </a:r>
            <a:r>
              <a:rPr lang="en-GB" b="1" dirty="0">
                <a:solidFill>
                  <a:srgbClr val="FF0000"/>
                </a:solidFill>
              </a:rPr>
              <a:t>x</a:t>
            </a:r>
            <a:r>
              <a:rPr lang="en-GB" b="1" i="1" dirty="0">
                <a:solidFill>
                  <a:srgbClr val="FF0000"/>
                </a:solidFill>
              </a:rPr>
              <a:t> B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The force causes a </a:t>
            </a:r>
            <a:r>
              <a:rPr lang="en-GB" b="1" dirty="0">
                <a:solidFill>
                  <a:srgbClr val="FF0000"/>
                </a:solidFill>
              </a:rPr>
              <a:t>motion</a:t>
            </a:r>
            <a:r>
              <a:rPr lang="en-GB" dirty="0"/>
              <a:t> of tubes</a:t>
            </a:r>
          </a:p>
          <a:p>
            <a:pPr lvl="1">
              <a:defRPr/>
            </a:pPr>
            <a:r>
              <a:rPr lang="en-GB" dirty="0"/>
              <a:t>Flux motion (</a:t>
            </a:r>
            <a:r>
              <a:rPr lang="en-GB" i="1" dirty="0"/>
              <a:t>dB/</a:t>
            </a:r>
            <a:r>
              <a:rPr lang="en-GB" i="1" dirty="0" err="1"/>
              <a:t>dt</a:t>
            </a:r>
            <a:r>
              <a:rPr lang="en-GB" dirty="0"/>
              <a:t>)→ voltage (</a:t>
            </a:r>
            <a:r>
              <a:rPr lang="en-GB" i="1" dirty="0"/>
              <a:t>V</a:t>
            </a:r>
            <a:r>
              <a:rPr lang="en-GB" dirty="0"/>
              <a:t>)→ dissipation (</a:t>
            </a:r>
            <a:r>
              <a:rPr lang="en-GB" i="1" dirty="0"/>
              <a:t>V· I</a:t>
            </a:r>
            <a:r>
              <a:rPr lang="en-GB" dirty="0"/>
              <a:t>)</a:t>
            </a:r>
          </a:p>
          <a:p>
            <a:pPr lvl="1"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The </a:t>
            </a:r>
            <a:r>
              <a:rPr lang="en-GB" dirty="0" err="1"/>
              <a:t>fluxoids</a:t>
            </a:r>
            <a:r>
              <a:rPr lang="en-GB" dirty="0"/>
              <a:t> are therefore locked in </a:t>
            </a:r>
            <a:r>
              <a:rPr lang="en-GB" b="1" dirty="0">
                <a:solidFill>
                  <a:srgbClr val="FF0000"/>
                </a:solidFill>
              </a:rPr>
              <a:t>pinning </a:t>
            </a:r>
            <a:r>
              <a:rPr lang="en-GB" b="1" dirty="0" err="1">
                <a:solidFill>
                  <a:srgbClr val="FF0000"/>
                </a:solidFill>
              </a:rPr>
              <a:t>centers</a:t>
            </a:r>
            <a:endParaRPr lang="en-GB" b="1" dirty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en-GB" u="sng" dirty="0"/>
              <a:t>Defects </a:t>
            </a:r>
            <a:r>
              <a:rPr lang="en-GB" dirty="0"/>
              <a:t>or </a:t>
            </a:r>
            <a:r>
              <a:rPr lang="en-GB" u="sng" dirty="0"/>
              <a:t>impurities </a:t>
            </a:r>
            <a:r>
              <a:rPr lang="en-GB" dirty="0"/>
              <a:t>in the structure: precipitates or grain boundaries</a:t>
            </a:r>
          </a:p>
          <a:p>
            <a:pPr lvl="2">
              <a:defRPr/>
            </a:pPr>
            <a:r>
              <a:rPr lang="en-GB" dirty="0"/>
              <a:t>Produced during fabrication </a:t>
            </a:r>
            <a:endParaRPr lang="en-GB" i="1" dirty="0"/>
          </a:p>
        </p:txBody>
      </p:sp>
      <p:sp>
        <p:nvSpPr>
          <p:cNvPr id="17412" name="Date Placeholder 3">
            <a:extLst>
              <a:ext uri="{FF2B5EF4-FFF2-40B4-BE49-F238E27FC236}">
                <a16:creationId xmlns:a16="http://schemas.microsoft.com/office/drawing/2014/main" id="{11E574D9-5B6A-4A62-BF8C-6FFE3BE086F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17413" name="Footer Placeholder 4">
            <a:extLst>
              <a:ext uri="{FF2B5EF4-FFF2-40B4-BE49-F238E27FC236}">
                <a16:creationId xmlns:a16="http://schemas.microsoft.com/office/drawing/2014/main" id="{47545DEE-3407-4C71-8998-65E5FBCB6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pic>
        <p:nvPicPr>
          <p:cNvPr id="17414" name="Picture 9" descr="TPE01-F2">
            <a:extLst>
              <a:ext uri="{FF2B5EF4-FFF2-40B4-BE49-F238E27FC236}">
                <a16:creationId xmlns:a16="http://schemas.microsoft.com/office/drawing/2014/main" id="{EB119C29-C2DB-4FAE-90E1-FEF91CE5F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71875"/>
            <a:ext cx="3527425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Slide Number Placeholder 1">
            <a:extLst>
              <a:ext uri="{FF2B5EF4-FFF2-40B4-BE49-F238E27FC236}">
                <a16:creationId xmlns:a16="http://schemas.microsoft.com/office/drawing/2014/main" id="{66B460CD-8A4D-4289-9DAE-7AEE9976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F01238C-2EA9-4305-BA24-28949C73A42A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12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pSp>
        <p:nvGrpSpPr>
          <p:cNvPr id="17416" name="Group 264">
            <a:extLst>
              <a:ext uri="{FF2B5EF4-FFF2-40B4-BE49-F238E27FC236}">
                <a16:creationId xmlns:a16="http://schemas.microsoft.com/office/drawing/2014/main" id="{5838A739-17F2-447C-9FDE-E08BED7A090F}"/>
              </a:ext>
            </a:extLst>
          </p:cNvPr>
          <p:cNvGrpSpPr>
            <a:grpSpLocks/>
          </p:cNvGrpSpPr>
          <p:nvPr/>
        </p:nvGrpSpPr>
        <p:grpSpPr bwMode="auto">
          <a:xfrm>
            <a:off x="5930900" y="1236663"/>
            <a:ext cx="2457450" cy="2192337"/>
            <a:chOff x="3363" y="2780"/>
            <a:chExt cx="1248" cy="1381"/>
          </a:xfrm>
        </p:grpSpPr>
        <p:grpSp>
          <p:nvGrpSpPr>
            <p:cNvPr id="17417" name="Group 214">
              <a:extLst>
                <a:ext uri="{FF2B5EF4-FFF2-40B4-BE49-F238E27FC236}">
                  <a16:creationId xmlns:a16="http://schemas.microsoft.com/office/drawing/2014/main" id="{2F41E49C-FDA0-40E2-B512-2E35B41E68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95" y="2823"/>
              <a:ext cx="64" cy="1247"/>
              <a:chOff x="3493" y="2890"/>
              <a:chExt cx="64" cy="1177"/>
            </a:xfrm>
          </p:grpSpPr>
          <p:sp>
            <p:nvSpPr>
              <p:cNvPr id="93" name="AutoShape 168">
                <a:extLst>
                  <a:ext uri="{FF2B5EF4-FFF2-40B4-BE49-F238E27FC236}">
                    <a16:creationId xmlns:a16="http://schemas.microsoft.com/office/drawing/2014/main" id="{4C39D594-0B57-4249-8D42-DD7BEEEB43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19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4" name="Freeform 205">
                <a:extLst>
                  <a:ext uri="{FF2B5EF4-FFF2-40B4-BE49-F238E27FC236}">
                    <a16:creationId xmlns:a16="http://schemas.microsoft.com/office/drawing/2014/main" id="{73BA767E-CBBE-4E17-AF3C-0D4C55623D9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530" y="2890"/>
                <a:ext cx="27" cy="1177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7418" name="Group 215">
              <a:extLst>
                <a:ext uri="{FF2B5EF4-FFF2-40B4-BE49-F238E27FC236}">
                  <a16:creationId xmlns:a16="http://schemas.microsoft.com/office/drawing/2014/main" id="{9064ACCF-4B1A-4764-82B0-72968455B1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8" y="2786"/>
              <a:ext cx="64" cy="1247"/>
              <a:chOff x="3493" y="2890"/>
              <a:chExt cx="64" cy="1177"/>
            </a:xfrm>
          </p:grpSpPr>
          <p:sp>
            <p:nvSpPr>
              <p:cNvPr id="91" name="AutoShape 216">
                <a:extLst>
                  <a:ext uri="{FF2B5EF4-FFF2-40B4-BE49-F238E27FC236}">
                    <a16:creationId xmlns:a16="http://schemas.microsoft.com/office/drawing/2014/main" id="{63324B08-BA88-4C00-95B8-7456C936FC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19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2" name="Freeform 218">
                <a:extLst>
                  <a:ext uri="{FF2B5EF4-FFF2-40B4-BE49-F238E27FC236}">
                    <a16:creationId xmlns:a16="http://schemas.microsoft.com/office/drawing/2014/main" id="{2A726909-3F42-479B-A20F-273EEA6A768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530" y="2890"/>
                <a:ext cx="27" cy="1177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7419" name="Group 221">
              <a:extLst>
                <a:ext uri="{FF2B5EF4-FFF2-40B4-BE49-F238E27FC236}">
                  <a16:creationId xmlns:a16="http://schemas.microsoft.com/office/drawing/2014/main" id="{A59F251B-05A2-43B2-8A3F-F9961CFF00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77" y="2780"/>
              <a:ext cx="64" cy="1244"/>
              <a:chOff x="3493" y="2896"/>
              <a:chExt cx="64" cy="1174"/>
            </a:xfrm>
          </p:grpSpPr>
          <p:sp>
            <p:nvSpPr>
              <p:cNvPr id="89" name="AutoShape 222">
                <a:extLst>
                  <a:ext uri="{FF2B5EF4-FFF2-40B4-BE49-F238E27FC236}">
                    <a16:creationId xmlns:a16="http://schemas.microsoft.com/office/drawing/2014/main" id="{16D1F73F-1896-4918-B44F-86C7F4AD03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20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0" name="Freeform 225">
                <a:extLst>
                  <a:ext uri="{FF2B5EF4-FFF2-40B4-BE49-F238E27FC236}">
                    <a16:creationId xmlns:a16="http://schemas.microsoft.com/office/drawing/2014/main" id="{878D7A1B-5BCC-41A3-8195-097D7A85F0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896"/>
                <a:ext cx="30" cy="117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7420" name="Group 227">
              <a:extLst>
                <a:ext uri="{FF2B5EF4-FFF2-40B4-BE49-F238E27FC236}">
                  <a16:creationId xmlns:a16="http://schemas.microsoft.com/office/drawing/2014/main" id="{BFB6DF7C-7AF5-487C-B7CC-416C3924BB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80" y="2782"/>
              <a:ext cx="64" cy="1244"/>
              <a:chOff x="3493" y="2896"/>
              <a:chExt cx="64" cy="1174"/>
            </a:xfrm>
          </p:grpSpPr>
          <p:sp>
            <p:nvSpPr>
              <p:cNvPr id="87" name="AutoShape 228">
                <a:extLst>
                  <a:ext uri="{FF2B5EF4-FFF2-40B4-BE49-F238E27FC236}">
                    <a16:creationId xmlns:a16="http://schemas.microsoft.com/office/drawing/2014/main" id="{4B5F707C-5804-4ECA-AD60-46FA813C4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20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88" name="Freeform 231">
                <a:extLst>
                  <a:ext uri="{FF2B5EF4-FFF2-40B4-BE49-F238E27FC236}">
                    <a16:creationId xmlns:a16="http://schemas.microsoft.com/office/drawing/2014/main" id="{40738D84-BEA8-4428-8003-2192D30EE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896"/>
                <a:ext cx="31" cy="117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7421" name="Group 234">
              <a:extLst>
                <a:ext uri="{FF2B5EF4-FFF2-40B4-BE49-F238E27FC236}">
                  <a16:creationId xmlns:a16="http://schemas.microsoft.com/office/drawing/2014/main" id="{143B641F-3C29-448B-85F2-7B924F5028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3" y="2793"/>
              <a:ext cx="64" cy="1247"/>
              <a:chOff x="3493" y="2890"/>
              <a:chExt cx="64" cy="1177"/>
            </a:xfrm>
          </p:grpSpPr>
          <p:sp>
            <p:nvSpPr>
              <p:cNvPr id="85" name="AutoShape 235">
                <a:extLst>
                  <a:ext uri="{FF2B5EF4-FFF2-40B4-BE49-F238E27FC236}">
                    <a16:creationId xmlns:a16="http://schemas.microsoft.com/office/drawing/2014/main" id="{FDB34C35-1712-45DA-ACA4-990BE15516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19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86" name="Freeform 237">
                <a:extLst>
                  <a:ext uri="{FF2B5EF4-FFF2-40B4-BE49-F238E27FC236}">
                    <a16:creationId xmlns:a16="http://schemas.microsoft.com/office/drawing/2014/main" id="{2491CD5F-1CD0-497A-A6A1-E51D138B558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530" y="2890"/>
                <a:ext cx="27" cy="1177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7422" name="Group 240">
              <a:extLst>
                <a:ext uri="{FF2B5EF4-FFF2-40B4-BE49-F238E27FC236}">
                  <a16:creationId xmlns:a16="http://schemas.microsoft.com/office/drawing/2014/main" id="{A525ADE0-B23A-43FE-9479-6476A69524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66" y="2878"/>
              <a:ext cx="64" cy="1244"/>
              <a:chOff x="3493" y="2896"/>
              <a:chExt cx="64" cy="1174"/>
            </a:xfrm>
          </p:grpSpPr>
          <p:sp>
            <p:nvSpPr>
              <p:cNvPr id="83" name="AutoShape 241">
                <a:extLst>
                  <a:ext uri="{FF2B5EF4-FFF2-40B4-BE49-F238E27FC236}">
                    <a16:creationId xmlns:a16="http://schemas.microsoft.com/office/drawing/2014/main" id="{4B56D9CE-8ADC-403F-85B6-1C502128F1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20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84" name="Freeform 244">
                <a:extLst>
                  <a:ext uri="{FF2B5EF4-FFF2-40B4-BE49-F238E27FC236}">
                    <a16:creationId xmlns:a16="http://schemas.microsoft.com/office/drawing/2014/main" id="{69FCD5BE-7A73-41E3-A402-8FC8A5A01A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896"/>
                <a:ext cx="30" cy="117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7423" name="Group 246">
              <a:extLst>
                <a:ext uri="{FF2B5EF4-FFF2-40B4-BE49-F238E27FC236}">
                  <a16:creationId xmlns:a16="http://schemas.microsoft.com/office/drawing/2014/main" id="{5FF61679-98A9-4EC3-AE3D-D0C9168369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4" y="2905"/>
              <a:ext cx="64" cy="1247"/>
              <a:chOff x="3493" y="2890"/>
              <a:chExt cx="64" cy="1177"/>
            </a:xfrm>
          </p:grpSpPr>
          <p:sp>
            <p:nvSpPr>
              <p:cNvPr id="81" name="AutoShape 247">
                <a:extLst>
                  <a:ext uri="{FF2B5EF4-FFF2-40B4-BE49-F238E27FC236}">
                    <a16:creationId xmlns:a16="http://schemas.microsoft.com/office/drawing/2014/main" id="{8ED93C7C-62D8-4A46-8A48-096CD417D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19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82" name="Freeform 249">
                <a:extLst>
                  <a:ext uri="{FF2B5EF4-FFF2-40B4-BE49-F238E27FC236}">
                    <a16:creationId xmlns:a16="http://schemas.microsoft.com/office/drawing/2014/main" id="{32496F2F-DB3D-4636-89C8-AC38935D7D5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530" y="2890"/>
                <a:ext cx="27" cy="1177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7424" name="Group 252">
              <a:extLst>
                <a:ext uri="{FF2B5EF4-FFF2-40B4-BE49-F238E27FC236}">
                  <a16:creationId xmlns:a16="http://schemas.microsoft.com/office/drawing/2014/main" id="{F0F221C2-041D-4B3D-91D9-C53A4D1526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1" y="2917"/>
              <a:ext cx="64" cy="1244"/>
              <a:chOff x="3493" y="2896"/>
              <a:chExt cx="64" cy="1174"/>
            </a:xfrm>
          </p:grpSpPr>
          <p:sp>
            <p:nvSpPr>
              <p:cNvPr id="79" name="AutoShape 253">
                <a:extLst>
                  <a:ext uri="{FF2B5EF4-FFF2-40B4-BE49-F238E27FC236}">
                    <a16:creationId xmlns:a16="http://schemas.microsoft.com/office/drawing/2014/main" id="{7A379C3B-9D1E-439C-A4D1-74C2945928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20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80" name="Freeform 256">
                <a:extLst>
                  <a:ext uri="{FF2B5EF4-FFF2-40B4-BE49-F238E27FC236}">
                    <a16:creationId xmlns:a16="http://schemas.microsoft.com/office/drawing/2014/main" id="{C967BBE6-0164-4DFF-8AF6-E28C777383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896"/>
                <a:ext cx="31" cy="117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17425" name="Group 258">
              <a:extLst>
                <a:ext uri="{FF2B5EF4-FFF2-40B4-BE49-F238E27FC236}">
                  <a16:creationId xmlns:a16="http://schemas.microsoft.com/office/drawing/2014/main" id="{124DC58A-00A6-4632-8B96-43F38E40CD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10" y="2908"/>
              <a:ext cx="64" cy="1244"/>
              <a:chOff x="3493" y="2896"/>
              <a:chExt cx="64" cy="1174"/>
            </a:xfrm>
          </p:grpSpPr>
          <p:sp>
            <p:nvSpPr>
              <p:cNvPr id="77" name="AutoShape 259">
                <a:extLst>
                  <a:ext uri="{FF2B5EF4-FFF2-40B4-BE49-F238E27FC236}">
                    <a16:creationId xmlns:a16="http://schemas.microsoft.com/office/drawing/2014/main" id="{27CF77E6-7552-49A4-A57B-52A9B5EADA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3117"/>
                <a:ext cx="64" cy="720"/>
              </a:xfrm>
              <a:prstGeom prst="can">
                <a:avLst>
                  <a:gd name="adj" fmla="val 375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127000" dist="38099" dir="2640022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78" name="Freeform 262">
                <a:extLst>
                  <a:ext uri="{FF2B5EF4-FFF2-40B4-BE49-F238E27FC236}">
                    <a16:creationId xmlns:a16="http://schemas.microsoft.com/office/drawing/2014/main" id="{EA4D44E3-9DC5-4FD8-9948-0E2533C1D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896"/>
                <a:ext cx="31" cy="1174"/>
              </a:xfrm>
              <a:custGeom>
                <a:avLst/>
                <a:gdLst>
                  <a:gd name="T0" fmla="*/ 2 w 97"/>
                  <a:gd name="T1" fmla="*/ 1158 h 1158"/>
                  <a:gd name="T2" fmla="*/ 10 w 97"/>
                  <a:gd name="T3" fmla="*/ 1072 h 1158"/>
                  <a:gd name="T4" fmla="*/ 61 w 97"/>
                  <a:gd name="T5" fmla="*/ 1000 h 1158"/>
                  <a:gd name="T6" fmla="*/ 87 w 97"/>
                  <a:gd name="T7" fmla="*/ 822 h 1158"/>
                  <a:gd name="T8" fmla="*/ 87 w 97"/>
                  <a:gd name="T9" fmla="*/ 299 h 1158"/>
                  <a:gd name="T10" fmla="*/ 26 w 97"/>
                  <a:gd name="T11" fmla="*/ 139 h 1158"/>
                  <a:gd name="T12" fmla="*/ 13 w 97"/>
                  <a:gd name="T13" fmla="*/ 0 h 1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1158">
                    <a:moveTo>
                      <a:pt x="2" y="1158"/>
                    </a:moveTo>
                    <a:cubicBezTo>
                      <a:pt x="3" y="1144"/>
                      <a:pt x="0" y="1098"/>
                      <a:pt x="10" y="1072"/>
                    </a:cubicBezTo>
                    <a:cubicBezTo>
                      <a:pt x="20" y="1046"/>
                      <a:pt x="48" y="1042"/>
                      <a:pt x="61" y="1000"/>
                    </a:cubicBezTo>
                    <a:cubicBezTo>
                      <a:pt x="74" y="958"/>
                      <a:pt x="83" y="939"/>
                      <a:pt x="87" y="822"/>
                    </a:cubicBezTo>
                    <a:cubicBezTo>
                      <a:pt x="91" y="705"/>
                      <a:pt x="97" y="413"/>
                      <a:pt x="87" y="299"/>
                    </a:cubicBezTo>
                    <a:cubicBezTo>
                      <a:pt x="77" y="185"/>
                      <a:pt x="38" y="189"/>
                      <a:pt x="26" y="139"/>
                    </a:cubicBezTo>
                    <a:cubicBezTo>
                      <a:pt x="14" y="89"/>
                      <a:pt x="16" y="29"/>
                      <a:pt x="13" y="0"/>
                    </a:cubicBezTo>
                  </a:path>
                </a:pathLst>
              </a:custGeom>
              <a:noFill/>
              <a:ln w="9525" cap="flat" cmpd="sng">
                <a:solidFill>
                  <a:srgbClr val="0000FF"/>
                </a:solidFill>
                <a:prstDash val="solid"/>
                <a:round/>
                <a:headEnd/>
                <a:tailEnd type="triangl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sp>
          <p:nvSpPr>
            <p:cNvPr id="76" name="AutoShape 166">
              <a:extLst>
                <a:ext uri="{FF2B5EF4-FFF2-40B4-BE49-F238E27FC236}">
                  <a16:creationId xmlns:a16="http://schemas.microsoft.com/office/drawing/2014/main" id="{F16BAFAD-C7A4-44E9-A6F9-CCE042BD69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3" y="2976"/>
              <a:ext cx="1248" cy="1008"/>
            </a:xfrm>
            <a:prstGeom prst="can">
              <a:avLst>
                <a:gd name="adj" fmla="val 25000"/>
              </a:avLst>
            </a:prstGeom>
            <a:solidFill>
              <a:srgbClr val="FF6666">
                <a:alpha val="34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127000" dist="38099" dir="2640022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36DB0F60-E261-4C42-ADD2-A43923C24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Superconductivity</a:t>
            </a:r>
            <a:br>
              <a:rPr lang="en-GB" altLang="en-US"/>
            </a:br>
            <a:r>
              <a:rPr lang="en-GB" altLang="en-US"/>
              <a:t>Hard superconductors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4A36F-F114-4819-ADA2-71DCEA1CC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25146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GB" dirty="0"/>
              <a:t>The pinning centres exert a pinning force </a:t>
            </a:r>
            <a:r>
              <a:rPr lang="en-GB" b="1" i="1" dirty="0" err="1">
                <a:solidFill>
                  <a:srgbClr val="FF0000"/>
                </a:solidFill>
              </a:rPr>
              <a:t>F</a:t>
            </a:r>
            <a:r>
              <a:rPr lang="en-GB" b="1" i="1" baseline="-25000" dirty="0" err="1">
                <a:solidFill>
                  <a:srgbClr val="FF0000"/>
                </a:solidFill>
              </a:rPr>
              <a:t>p</a:t>
            </a:r>
            <a:endParaRPr lang="en-GB" b="1" i="1" baseline="-250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GB" dirty="0"/>
              <a:t>As long as </a:t>
            </a:r>
            <a:r>
              <a:rPr lang="en-GB" b="1" i="1" dirty="0" err="1">
                <a:solidFill>
                  <a:srgbClr val="FF0000"/>
                </a:solidFill>
              </a:rPr>
              <a:t>F</a:t>
            </a:r>
            <a:r>
              <a:rPr lang="en-GB" b="1" i="1" baseline="-25000" dirty="0" err="1">
                <a:solidFill>
                  <a:srgbClr val="FF0000"/>
                </a:solidFill>
              </a:rPr>
              <a:t>p</a:t>
            </a:r>
            <a:r>
              <a:rPr lang="en-GB" b="1" i="1" baseline="-25000" dirty="0">
                <a:solidFill>
                  <a:srgbClr val="FF0000"/>
                </a:solidFill>
              </a:rPr>
              <a:t> </a:t>
            </a:r>
            <a:r>
              <a:rPr lang="en-GB" b="1" i="1" dirty="0">
                <a:solidFill>
                  <a:srgbClr val="FF0000"/>
                </a:solidFill>
                <a:sym typeface="Symbol" panose="05050102010706020507" pitchFamily="18" charset="2"/>
              </a:rPr>
              <a:t></a:t>
            </a:r>
            <a:r>
              <a:rPr lang="en-GB" b="1" i="1" dirty="0">
                <a:solidFill>
                  <a:srgbClr val="FF0000"/>
                </a:solidFill>
                <a:sym typeface="Symbol"/>
              </a:rPr>
              <a:t>  </a:t>
            </a:r>
            <a:r>
              <a:rPr lang="en-GB" b="1" i="1" dirty="0">
                <a:solidFill>
                  <a:srgbClr val="FF0000"/>
                </a:solidFill>
              </a:rPr>
              <a:t>J </a:t>
            </a:r>
            <a:r>
              <a:rPr lang="en-GB" b="1" dirty="0">
                <a:solidFill>
                  <a:srgbClr val="FF0000"/>
                </a:solidFill>
              </a:rPr>
              <a:t>x</a:t>
            </a:r>
            <a:r>
              <a:rPr lang="en-GB" b="1" i="1" dirty="0">
                <a:solidFill>
                  <a:srgbClr val="FF0000"/>
                </a:solidFill>
              </a:rPr>
              <a:t> B</a:t>
            </a:r>
          </a:p>
          <a:p>
            <a:pPr lvl="1">
              <a:defRPr/>
            </a:pPr>
            <a:r>
              <a:rPr lang="en-GB" dirty="0"/>
              <a:t> No flux motions (flux tubes pinned) </a:t>
            </a:r>
            <a:r>
              <a:rPr lang="en-GB" dirty="0">
                <a:sym typeface="Wingdings" panose="05000000000000000000" pitchFamily="2" charset="2"/>
              </a:rPr>
              <a:t> no dissipation</a:t>
            </a:r>
          </a:p>
          <a:p>
            <a:pPr>
              <a:defRPr/>
            </a:pPr>
            <a:r>
              <a:rPr lang="en-GB" dirty="0">
                <a:sym typeface="Wingdings" panose="05000000000000000000" pitchFamily="2" charset="2"/>
              </a:rPr>
              <a:t>The critical current density of the superconductor </a:t>
            </a:r>
            <a:r>
              <a:rPr lang="en-GB" b="1" i="1" dirty="0" err="1">
                <a:solidFill>
                  <a:srgbClr val="FF0000"/>
                </a:solidFill>
              </a:rPr>
              <a:t>J</a:t>
            </a:r>
            <a:r>
              <a:rPr lang="en-GB" b="1" i="1" baseline="-25000" dirty="0" err="1">
                <a:solidFill>
                  <a:srgbClr val="FF0000"/>
                </a:solidFill>
              </a:rPr>
              <a:t>c</a:t>
            </a:r>
            <a:r>
              <a:rPr lang="en-GB" b="1" i="1" dirty="0">
                <a:solidFill>
                  <a:srgbClr val="FF0000"/>
                </a:solidFill>
              </a:rPr>
              <a:t> </a:t>
            </a:r>
            <a:r>
              <a:rPr lang="en-GB" dirty="0"/>
              <a:t> is the current density at which, for a given </a:t>
            </a:r>
            <a:r>
              <a:rPr lang="en-GB" b="1" i="1" dirty="0">
                <a:solidFill>
                  <a:srgbClr val="FF0000"/>
                </a:solidFill>
              </a:rPr>
              <a:t>B</a:t>
            </a:r>
            <a:r>
              <a:rPr lang="en-GB" dirty="0"/>
              <a:t> and at a given </a:t>
            </a:r>
            <a:r>
              <a:rPr lang="en-GB" b="1" i="1" dirty="0">
                <a:solidFill>
                  <a:srgbClr val="FF0000"/>
                </a:solidFill>
              </a:rPr>
              <a:t>T</a:t>
            </a:r>
            <a:r>
              <a:rPr lang="en-GB" dirty="0"/>
              <a:t> the pinning force is exceeded by the Lorentz force</a:t>
            </a:r>
          </a:p>
          <a:p>
            <a:pPr>
              <a:defRPr/>
            </a:pPr>
            <a:r>
              <a:rPr lang="en-GB" dirty="0"/>
              <a:t>So, there is a </a:t>
            </a:r>
            <a:r>
              <a:rPr lang="en-GB" b="1" dirty="0">
                <a:solidFill>
                  <a:srgbClr val="FF0000"/>
                </a:solidFill>
              </a:rPr>
              <a:t>mutual link</a:t>
            </a:r>
            <a:r>
              <a:rPr lang="en-GB" dirty="0"/>
              <a:t> between maximum </a:t>
            </a:r>
            <a:r>
              <a:rPr lang="en-GB" b="1" i="1" dirty="0">
                <a:solidFill>
                  <a:srgbClr val="FF0000"/>
                </a:solidFill>
              </a:rPr>
              <a:t>J</a:t>
            </a:r>
            <a:r>
              <a:rPr lang="en-GB" dirty="0"/>
              <a:t>, </a:t>
            </a:r>
            <a:r>
              <a:rPr lang="en-GB" b="1" i="1" dirty="0">
                <a:solidFill>
                  <a:srgbClr val="FF0000"/>
                </a:solidFill>
              </a:rPr>
              <a:t>B</a:t>
            </a:r>
            <a:r>
              <a:rPr lang="en-GB" dirty="0"/>
              <a:t>, and </a:t>
            </a:r>
            <a:r>
              <a:rPr lang="en-GB" b="1" i="1" dirty="0">
                <a:solidFill>
                  <a:srgbClr val="FF0000"/>
                </a:solidFill>
              </a:rPr>
              <a:t>T</a:t>
            </a:r>
            <a:r>
              <a:rPr lang="en-GB" dirty="0"/>
              <a:t> </a:t>
            </a:r>
            <a:r>
              <a:rPr lang="en-GB" b="1" i="1" dirty="0">
                <a:solidFill>
                  <a:srgbClr val="FF0000"/>
                </a:solidFill>
              </a:rPr>
              <a:t> </a:t>
            </a:r>
            <a:endParaRPr lang="en-GB" dirty="0"/>
          </a:p>
          <a:p>
            <a:pPr lvl="1">
              <a:defRPr/>
            </a:pPr>
            <a:endParaRPr lang="en-GB" b="1" i="1" baseline="-25000" dirty="0">
              <a:solidFill>
                <a:srgbClr val="FF0000"/>
              </a:solidFill>
            </a:endParaRPr>
          </a:p>
          <a:p>
            <a:pPr lvl="1">
              <a:defRPr/>
            </a:pPr>
            <a:endParaRPr lang="en-GB" dirty="0"/>
          </a:p>
          <a:p>
            <a:pPr marL="0" indent="0">
              <a:buFontTx/>
              <a:buNone/>
              <a:defRPr/>
            </a:pPr>
            <a:endParaRPr lang="en-GB" dirty="0"/>
          </a:p>
        </p:txBody>
      </p:sp>
      <p:sp>
        <p:nvSpPr>
          <p:cNvPr id="18436" name="Date Placeholder 3">
            <a:extLst>
              <a:ext uri="{FF2B5EF4-FFF2-40B4-BE49-F238E27FC236}">
                <a16:creationId xmlns:a16="http://schemas.microsoft.com/office/drawing/2014/main" id="{88C1B328-4C3B-4D5F-B697-0CA0A8A1C84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18437" name="Footer Placeholder 4">
            <a:extLst>
              <a:ext uri="{FF2B5EF4-FFF2-40B4-BE49-F238E27FC236}">
                <a16:creationId xmlns:a16="http://schemas.microsoft.com/office/drawing/2014/main" id="{E3971F27-4965-4E7F-86CF-6CA179AC6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pic>
        <p:nvPicPr>
          <p:cNvPr id="18438" name="Picture 16">
            <a:extLst>
              <a:ext uri="{FF2B5EF4-FFF2-40B4-BE49-F238E27FC236}">
                <a16:creationId xmlns:a16="http://schemas.microsoft.com/office/drawing/2014/main" id="{5FA851FD-7D05-4086-B0C3-76EF0A698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3656013"/>
            <a:ext cx="2805112" cy="285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3">
            <a:extLst>
              <a:ext uri="{FF2B5EF4-FFF2-40B4-BE49-F238E27FC236}">
                <a16:creationId xmlns:a16="http://schemas.microsoft.com/office/drawing/2014/main" id="{931C0601-6467-4659-B5C9-94D1D154D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810000"/>
            <a:ext cx="2962275" cy="243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40" name="Text Box 7">
            <a:extLst>
              <a:ext uri="{FF2B5EF4-FFF2-40B4-BE49-F238E27FC236}">
                <a16:creationId xmlns:a16="http://schemas.microsoft.com/office/drawing/2014/main" id="{8CF197EF-B522-4256-9368-56D5CA6F9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6178550"/>
            <a:ext cx="1447800" cy="2762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200">
                <a:ea typeface="MS PGothic" panose="020B0600070205080204" pitchFamily="34" charset="-128"/>
              </a:rPr>
              <a:t>by M. Wilson</a:t>
            </a:r>
          </a:p>
        </p:txBody>
      </p:sp>
      <p:sp>
        <p:nvSpPr>
          <p:cNvPr id="18441" name="Slide Number Placeholder 1">
            <a:extLst>
              <a:ext uri="{FF2B5EF4-FFF2-40B4-BE49-F238E27FC236}">
                <a16:creationId xmlns:a16="http://schemas.microsoft.com/office/drawing/2014/main" id="{1C141C21-8FE5-47EF-A328-CF725108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4B346167-9106-4576-9648-335CE930F4E9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13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62DFD659-E465-4194-BD99-855C6A4E5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Superconductivity</a:t>
            </a:r>
            <a:br>
              <a:rPr lang="en-GB" altLang="en-US"/>
            </a:br>
            <a:r>
              <a:rPr lang="en-GB" altLang="en-US"/>
              <a:t>Critical surface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02FE235E-12AD-42D8-A447-C8783503F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3000"/>
            <a:ext cx="4343400" cy="53340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/>
              <a:t>A type II material is supercond. below the </a:t>
            </a:r>
            <a:r>
              <a:rPr lang="en-GB" altLang="en-US" b="1">
                <a:solidFill>
                  <a:srgbClr val="FF0000"/>
                </a:solidFill>
              </a:rPr>
              <a:t>critical surface</a:t>
            </a:r>
            <a:r>
              <a:rPr lang="en-GB" altLang="en-US" b="1"/>
              <a:t> </a:t>
            </a:r>
            <a:r>
              <a:rPr lang="en-GB" altLang="en-US"/>
              <a:t>defined by </a:t>
            </a:r>
            <a:endParaRPr lang="en-GB" altLang="en-US">
              <a:solidFill>
                <a:srgbClr val="FF0000"/>
              </a:solidFill>
            </a:endParaRPr>
          </a:p>
          <a:p>
            <a:pPr lvl="1">
              <a:buFontTx/>
              <a:buBlip>
                <a:blip r:embed="rId3"/>
              </a:buBlip>
            </a:pPr>
            <a:endParaRPr lang="en-GB" altLang="en-US"/>
          </a:p>
          <a:p>
            <a:pPr lvl="1">
              <a:buFontTx/>
              <a:buBlip>
                <a:blip r:embed="rId3"/>
              </a:buBlip>
            </a:pPr>
            <a:r>
              <a:rPr lang="en-GB" altLang="en-US"/>
              <a:t>Critical temperature </a:t>
            </a:r>
            <a:r>
              <a:rPr lang="en-GB" altLang="en-US" b="1" i="1">
                <a:solidFill>
                  <a:srgbClr val="FF0000"/>
                </a:solidFill>
              </a:rPr>
              <a:t>Tc</a:t>
            </a:r>
            <a:endParaRPr lang="en-GB" altLang="en-US" b="1">
              <a:solidFill>
                <a:srgbClr val="FF0000"/>
              </a:solidFill>
            </a:endParaRPr>
          </a:p>
          <a:p>
            <a:pPr lvl="2">
              <a:buFontTx/>
              <a:buBlip>
                <a:blip r:embed="rId4"/>
              </a:buBlip>
            </a:pPr>
            <a:r>
              <a:rPr lang="en-GB" altLang="en-US"/>
              <a:t>Property of the material </a:t>
            </a:r>
          </a:p>
          <a:p>
            <a:pPr lvl="1">
              <a:buFontTx/>
              <a:buBlip>
                <a:blip r:embed="rId3"/>
              </a:buBlip>
            </a:pPr>
            <a:endParaRPr lang="en-GB" altLang="en-US"/>
          </a:p>
          <a:p>
            <a:pPr lvl="1">
              <a:buFontTx/>
              <a:buBlip>
                <a:blip r:embed="rId3"/>
              </a:buBlip>
            </a:pPr>
            <a:r>
              <a:rPr lang="en-GB" altLang="en-US"/>
              <a:t>Upper critical field </a:t>
            </a:r>
            <a:r>
              <a:rPr lang="en-GB" altLang="en-US" b="1" i="1">
                <a:solidFill>
                  <a:srgbClr val="FF0000"/>
                </a:solidFill>
              </a:rPr>
              <a:t>B</a:t>
            </a:r>
            <a:r>
              <a:rPr lang="en-GB" altLang="en-US" b="1" i="1" baseline="-25000">
                <a:solidFill>
                  <a:srgbClr val="FF0000"/>
                </a:solidFill>
              </a:rPr>
              <a:t>c2</a:t>
            </a:r>
          </a:p>
          <a:p>
            <a:pPr lvl="2">
              <a:buFontTx/>
              <a:buBlip>
                <a:blip r:embed="rId4"/>
              </a:buBlip>
            </a:pPr>
            <a:r>
              <a:rPr lang="en-GB" altLang="en-US"/>
              <a:t>Property of the material </a:t>
            </a:r>
          </a:p>
          <a:p>
            <a:pPr lvl="1">
              <a:buFontTx/>
              <a:buBlip>
                <a:blip r:embed="rId3"/>
              </a:buBlip>
            </a:pPr>
            <a:endParaRPr lang="en-GB" altLang="en-US"/>
          </a:p>
          <a:p>
            <a:pPr lvl="1">
              <a:buFontTx/>
              <a:buBlip>
                <a:blip r:embed="rId3"/>
              </a:buBlip>
            </a:pPr>
            <a:r>
              <a:rPr lang="en-GB" altLang="en-US"/>
              <a:t>Critical current density </a:t>
            </a:r>
            <a:r>
              <a:rPr lang="en-GB" altLang="en-US" b="1" i="1">
                <a:solidFill>
                  <a:srgbClr val="FF0000"/>
                </a:solidFill>
              </a:rPr>
              <a:t>J</a:t>
            </a:r>
            <a:r>
              <a:rPr lang="en-GB" altLang="en-US" b="1" i="1" baseline="-25000">
                <a:solidFill>
                  <a:srgbClr val="FF0000"/>
                </a:solidFill>
              </a:rPr>
              <a:t>c</a:t>
            </a:r>
          </a:p>
          <a:p>
            <a:pPr lvl="2">
              <a:buFontTx/>
              <a:buBlip>
                <a:blip r:embed="rId4"/>
              </a:buBlip>
            </a:pPr>
            <a:r>
              <a:rPr lang="en-GB" altLang="en-US"/>
              <a:t>Hard work by the producer</a:t>
            </a:r>
          </a:p>
          <a:p>
            <a:pPr>
              <a:buFontTx/>
              <a:buBlip>
                <a:blip r:embed="rId2"/>
              </a:buBlip>
            </a:pPr>
            <a:endParaRPr lang="en-GB" altLang="en-US" b="1">
              <a:solidFill>
                <a:srgbClr val="FF0000"/>
              </a:solidFill>
            </a:endParaRPr>
          </a:p>
        </p:txBody>
      </p:sp>
      <p:sp>
        <p:nvSpPr>
          <p:cNvPr id="19460" name="Date Placeholder 3">
            <a:extLst>
              <a:ext uri="{FF2B5EF4-FFF2-40B4-BE49-F238E27FC236}">
                <a16:creationId xmlns:a16="http://schemas.microsoft.com/office/drawing/2014/main" id="{7EE8BB61-D833-43E8-BD50-9FD12BCC4CB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19461" name="Footer Placeholder 4">
            <a:extLst>
              <a:ext uri="{FF2B5EF4-FFF2-40B4-BE49-F238E27FC236}">
                <a16:creationId xmlns:a16="http://schemas.microsoft.com/office/drawing/2014/main" id="{60332D1D-5907-43CC-9A9A-B1AA1CA54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pic>
        <p:nvPicPr>
          <p:cNvPr id="19462" name="Picture 8">
            <a:extLst>
              <a:ext uri="{FF2B5EF4-FFF2-40B4-BE49-F238E27FC236}">
                <a16:creationId xmlns:a16="http://schemas.microsoft.com/office/drawing/2014/main" id="{A27BD83A-0B3A-4348-8BBB-CB53F8E9B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11"/>
          <a:stretch>
            <a:fillRect/>
          </a:stretch>
        </p:blipFill>
        <p:spPr bwMode="auto">
          <a:xfrm>
            <a:off x="4038600" y="1371600"/>
            <a:ext cx="5008563" cy="453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3" name="Slide Number Placeholder 1">
            <a:extLst>
              <a:ext uri="{FF2B5EF4-FFF2-40B4-BE49-F238E27FC236}">
                <a16:creationId xmlns:a16="http://schemas.microsoft.com/office/drawing/2014/main" id="{32DB379C-498B-435F-96E4-DBFDBA53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E8E1ED3-7124-49FA-A660-1F5E95E1BD5C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14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45BB37F8-8E06-4570-A0BA-B2B80C702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Outline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16EAA92A-AC38-48CB-9583-09988AF29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endParaRPr lang="en-US" altLang="en-US"/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Introduction and history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 b="1" u="sng">
                <a:solidFill>
                  <a:srgbClr val="FF0000"/>
                </a:solidFill>
              </a:rPr>
              <a:t>Superconducting materials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Nb-Ti, Nb</a:t>
            </a:r>
            <a:r>
              <a:rPr lang="en-US" altLang="en-US" baseline="-25000"/>
              <a:t>3</a:t>
            </a:r>
            <a:r>
              <a:rPr lang="en-US" altLang="en-US"/>
              <a:t>Sn, and their critical surfaces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Multifilament wires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Superconducting cables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Cable insulation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Filling factor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Conclusions</a:t>
            </a:r>
          </a:p>
        </p:txBody>
      </p:sp>
      <p:sp>
        <p:nvSpPr>
          <p:cNvPr id="20484" name="Date Placeholder 3">
            <a:extLst>
              <a:ext uri="{FF2B5EF4-FFF2-40B4-BE49-F238E27FC236}">
                <a16:creationId xmlns:a16="http://schemas.microsoft.com/office/drawing/2014/main" id="{C6D82E74-3FA4-475D-9C3D-5A542071BF6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20485" name="Footer Placeholder 4">
            <a:extLst>
              <a:ext uri="{FF2B5EF4-FFF2-40B4-BE49-F238E27FC236}">
                <a16:creationId xmlns:a16="http://schemas.microsoft.com/office/drawing/2014/main" id="{3A95BC12-7653-406D-9ADF-3AA869EE4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20486" name="Slide Number Placeholder 5">
            <a:extLst>
              <a:ext uri="{FF2B5EF4-FFF2-40B4-BE49-F238E27FC236}">
                <a16:creationId xmlns:a16="http://schemas.microsoft.com/office/drawing/2014/main" id="{B12BEEFA-C00D-4AB7-ABC4-D04B27CD6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0B07B184-7A1B-42D3-8369-1EDB09E4B9C3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15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795FEDE7-4632-4FF4-8B9C-3AE3A873C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2. Superconducting materials</a:t>
            </a:r>
            <a:br>
              <a:rPr lang="en-US" altLang="en-US"/>
            </a:br>
            <a:r>
              <a:rPr lang="en-US" altLang="en-US"/>
              <a:t>Nb-Ti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B5A96E5B-F421-4E40-9700-287B78E43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638800" cy="5400675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Blip>
                <a:blip r:embed="rId2"/>
              </a:buBlip>
              <a:defRPr/>
            </a:pPr>
            <a:r>
              <a:rPr lang="en-US" altLang="en-US" b="1" dirty="0">
                <a:solidFill>
                  <a:srgbClr val="FF0000"/>
                </a:solidFill>
              </a:rPr>
              <a:t>Niobium and titanium </a:t>
            </a:r>
            <a:r>
              <a:rPr lang="en-US" altLang="en-US" dirty="0"/>
              <a:t>are both soluble and at high temperature they combine in a ductile alloy (called </a:t>
            </a:r>
            <a:r>
              <a:rPr lang="en-US" altLang="en-US" dirty="0">
                <a:sym typeface="Symbol" pitchFamily="18" charset="2"/>
              </a:rPr>
              <a:t></a:t>
            </a:r>
            <a:r>
              <a:rPr lang="en-US" altLang="en-US" dirty="0"/>
              <a:t> phase).</a:t>
            </a:r>
          </a:p>
          <a:p>
            <a:pPr lvl="1">
              <a:buFontTx/>
              <a:buBlip>
                <a:blip r:embed="rId3"/>
              </a:buBlip>
              <a:defRPr/>
            </a:pPr>
            <a:r>
              <a:rPr lang="en-US" altLang="en-US" dirty="0"/>
              <a:t>It is easy to process by </a:t>
            </a:r>
            <a:r>
              <a:rPr lang="en-US" altLang="en-US" b="1" dirty="0">
                <a:solidFill>
                  <a:srgbClr val="FF0000"/>
                </a:solidFill>
              </a:rPr>
              <a:t>extrusion and drawing</a:t>
            </a:r>
            <a:r>
              <a:rPr lang="en-US" altLang="en-US" dirty="0"/>
              <a:t> techniques.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altLang="en-US" dirty="0"/>
              <a:t>When cooled down to about </a:t>
            </a:r>
            <a:r>
              <a:rPr lang="en-US" altLang="en-US" b="1" dirty="0">
                <a:solidFill>
                  <a:srgbClr val="FF0000"/>
                </a:solidFill>
              </a:rPr>
              <a:t>9 K</a:t>
            </a:r>
            <a:r>
              <a:rPr lang="en-US" altLang="en-US" dirty="0"/>
              <a:t> it becomes a type II superconductor.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altLang="en-US" dirty="0"/>
              <a:t>Critical temperature </a:t>
            </a:r>
            <a:r>
              <a:rPr lang="en-US" altLang="en-US" i="1" dirty="0"/>
              <a:t>T</a:t>
            </a:r>
            <a:r>
              <a:rPr lang="en-US" altLang="en-US" i="1" baseline="-25000" dirty="0"/>
              <a:t>c</a:t>
            </a:r>
            <a:r>
              <a:rPr lang="en-US" altLang="en-US" dirty="0"/>
              <a:t> and upper critical magnetic field </a:t>
            </a:r>
            <a:r>
              <a:rPr lang="en-US" altLang="en-US" i="1" dirty="0"/>
              <a:t>B</a:t>
            </a:r>
            <a:r>
              <a:rPr lang="en-US" altLang="en-US" i="1" baseline="-25000" dirty="0"/>
              <a:t>C2</a:t>
            </a:r>
            <a:r>
              <a:rPr lang="en-US" altLang="en-US" dirty="0"/>
              <a:t> depend on </a:t>
            </a:r>
            <a:r>
              <a:rPr lang="en-US" altLang="en-US" dirty="0" err="1"/>
              <a:t>Ti</a:t>
            </a:r>
            <a:r>
              <a:rPr lang="en-US" altLang="en-US" dirty="0"/>
              <a:t> content: the optimal is 46.5-47 in weight %.</a:t>
            </a:r>
          </a:p>
          <a:p>
            <a:pPr lvl="1">
              <a:buFontTx/>
              <a:buBlip>
                <a:blip r:embed="rId3"/>
              </a:buBlip>
              <a:defRPr/>
            </a:pPr>
            <a:r>
              <a:rPr lang="en-US" altLang="en-US" i="1" dirty="0"/>
              <a:t>T</a:t>
            </a:r>
            <a:r>
              <a:rPr lang="en-US" altLang="en-US" i="1" baseline="-25000" dirty="0"/>
              <a:t>c</a:t>
            </a:r>
            <a:r>
              <a:rPr lang="en-US" altLang="en-US" dirty="0"/>
              <a:t>  is </a:t>
            </a:r>
            <a:r>
              <a:rPr lang="en-US" altLang="en-US" b="1" dirty="0">
                <a:solidFill>
                  <a:srgbClr val="FF0000"/>
                </a:solidFill>
              </a:rPr>
              <a:t>~9.2 K </a:t>
            </a:r>
            <a:r>
              <a:rPr lang="en-US" altLang="en-US" dirty="0"/>
              <a:t>at 0 T.</a:t>
            </a:r>
          </a:p>
          <a:p>
            <a:pPr lvl="1">
              <a:buFontTx/>
              <a:buBlip>
                <a:blip r:embed="rId3"/>
              </a:buBlip>
              <a:defRPr/>
            </a:pPr>
            <a:r>
              <a:rPr lang="en-US" altLang="en-US" i="1" dirty="0"/>
              <a:t>B</a:t>
            </a:r>
            <a:r>
              <a:rPr lang="en-US" altLang="en-US" i="1" baseline="-25000" dirty="0"/>
              <a:t>C2</a:t>
            </a:r>
            <a:r>
              <a:rPr lang="en-US" altLang="en-US" i="1" dirty="0"/>
              <a:t> </a:t>
            </a:r>
            <a:r>
              <a:rPr lang="en-US" altLang="en-US" dirty="0"/>
              <a:t>is </a:t>
            </a:r>
            <a:r>
              <a:rPr lang="en-US" altLang="en-US" b="1" dirty="0">
                <a:solidFill>
                  <a:srgbClr val="FF0000"/>
                </a:solidFill>
              </a:rPr>
              <a:t>~14.5 T </a:t>
            </a:r>
            <a:r>
              <a:rPr lang="en-US" altLang="en-US" dirty="0"/>
              <a:t>at 0 K.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altLang="en-US" dirty="0"/>
              <a:t>The critical current </a:t>
            </a:r>
            <a:r>
              <a:rPr lang="en-US" altLang="en-US" i="1" dirty="0" err="1"/>
              <a:t>J</a:t>
            </a:r>
            <a:r>
              <a:rPr lang="en-US" altLang="en-US" i="1" baseline="-25000" dirty="0" err="1"/>
              <a:t>c</a:t>
            </a:r>
            <a:r>
              <a:rPr lang="en-US" altLang="en-US" i="1" dirty="0"/>
              <a:t> </a:t>
            </a:r>
            <a:r>
              <a:rPr lang="en-US" altLang="en-US" dirty="0"/>
              <a:t>depends on the microstructure.</a:t>
            </a:r>
          </a:p>
          <a:p>
            <a:pPr lvl="1">
              <a:buFontTx/>
              <a:buBlip>
                <a:blip r:embed="rId3"/>
              </a:buBlip>
              <a:defRPr/>
            </a:pPr>
            <a:r>
              <a:rPr lang="en-US" altLang="en-US" dirty="0"/>
              <a:t>Cold works and heat treatments determine the formations of other phases; in particular the </a:t>
            </a:r>
            <a:r>
              <a:rPr lang="en-US" altLang="en-US" dirty="0">
                <a:solidFill>
                  <a:srgbClr val="FF0000"/>
                </a:solidFill>
                <a:sym typeface="Symbol" pitchFamily="18" charset="2"/>
              </a:rPr>
              <a:t></a:t>
            </a:r>
            <a:r>
              <a:rPr lang="en-US" altLang="en-US" dirty="0">
                <a:solidFill>
                  <a:srgbClr val="FF0000"/>
                </a:solidFill>
              </a:rPr>
              <a:t> phase </a:t>
            </a:r>
            <a:r>
              <a:rPr lang="en-US" altLang="en-US" dirty="0"/>
              <a:t>is used for flux pinning.</a:t>
            </a:r>
          </a:p>
          <a:p>
            <a:pPr>
              <a:buFontTx/>
              <a:buBlip>
                <a:blip r:embed="rId2"/>
              </a:buBlip>
              <a:defRPr/>
            </a:pPr>
            <a:endParaRPr lang="en-US" altLang="en-US" dirty="0"/>
          </a:p>
        </p:txBody>
      </p:sp>
      <p:sp>
        <p:nvSpPr>
          <p:cNvPr id="21508" name="Date Placeholder 3">
            <a:extLst>
              <a:ext uri="{FF2B5EF4-FFF2-40B4-BE49-F238E27FC236}">
                <a16:creationId xmlns:a16="http://schemas.microsoft.com/office/drawing/2014/main" id="{0BFC475E-81EC-4D4B-A0BE-EBE7AFDC727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21509" name="Footer Placeholder 4">
            <a:extLst>
              <a:ext uri="{FF2B5EF4-FFF2-40B4-BE49-F238E27FC236}">
                <a16:creationId xmlns:a16="http://schemas.microsoft.com/office/drawing/2014/main" id="{71B0C5E7-06D2-4F9A-9A44-5F6E0511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21510" name="Slide Number Placeholder 5">
            <a:extLst>
              <a:ext uri="{FF2B5EF4-FFF2-40B4-BE49-F238E27FC236}">
                <a16:creationId xmlns:a16="http://schemas.microsoft.com/office/drawing/2014/main" id="{2802CD57-EA80-4989-B2C7-2BCB20831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58407FF7-6E85-4653-BFB1-1313DEF46C2E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16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21511" name="Picture 8">
            <a:extLst>
              <a:ext uri="{FF2B5EF4-FFF2-40B4-BE49-F238E27FC236}">
                <a16:creationId xmlns:a16="http://schemas.microsoft.com/office/drawing/2014/main" id="{CBDD5675-AE91-4E8D-B5BB-F37047F9D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11"/>
          <a:stretch>
            <a:fillRect/>
          </a:stretch>
        </p:blipFill>
        <p:spPr bwMode="auto">
          <a:xfrm>
            <a:off x="5675313" y="2286000"/>
            <a:ext cx="344805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96F91CDD-1D0E-4692-8DD6-5FA2C3C00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2. Superconducting materials</a:t>
            </a:r>
            <a:br>
              <a:rPr lang="en-US" altLang="en-US"/>
            </a:br>
            <a:r>
              <a:rPr lang="en-US" altLang="en-US"/>
              <a:t>Nb-Ti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B5A96E5B-F421-4E40-9700-287B78E43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638800" cy="5400675"/>
          </a:xfrm>
        </p:spPr>
        <p:txBody>
          <a:bodyPr>
            <a:normAutofit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LHC pushed this technology to its limit </a:t>
            </a:r>
            <a:r>
              <a:rPr lang="en-US" dirty="0">
                <a:solidFill>
                  <a:srgbClr val="FF0000"/>
                </a:solidFill>
              </a:rPr>
              <a:t>with 8 T magnets</a:t>
            </a:r>
          </a:p>
          <a:p>
            <a:pPr lvl="1">
              <a:defRPr/>
            </a:pPr>
            <a:r>
              <a:rPr lang="en-US" dirty="0"/>
              <a:t>Why 8 T and not 15 T ?</a:t>
            </a:r>
          </a:p>
          <a:p>
            <a:pPr lvl="1">
              <a:defRPr/>
            </a:pPr>
            <a:r>
              <a:rPr lang="en-US" dirty="0"/>
              <a:t>One cannot operate at 0 K, at 1.9 K critical field is 13 T</a:t>
            </a:r>
          </a:p>
          <a:p>
            <a:pPr lvl="1">
              <a:defRPr/>
            </a:pPr>
            <a:r>
              <a:rPr lang="en-US" dirty="0"/>
              <a:t>Critical field decreases with current density, so practical limit is 10 T</a:t>
            </a:r>
          </a:p>
          <a:p>
            <a:pPr lvl="1">
              <a:defRPr/>
            </a:pPr>
            <a:r>
              <a:rPr lang="en-US" dirty="0"/>
              <a:t>Some margin must be taken to avoid instabilities, so about  8 T is the limit – we will come on this point</a:t>
            </a:r>
          </a:p>
        </p:txBody>
      </p:sp>
      <p:sp>
        <p:nvSpPr>
          <p:cNvPr id="22532" name="Date Placeholder 3">
            <a:extLst>
              <a:ext uri="{FF2B5EF4-FFF2-40B4-BE49-F238E27FC236}">
                <a16:creationId xmlns:a16="http://schemas.microsoft.com/office/drawing/2014/main" id="{9C2EC6C0-9A64-4880-96A1-FFC1D71DAEC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22533" name="Footer Placeholder 4">
            <a:extLst>
              <a:ext uri="{FF2B5EF4-FFF2-40B4-BE49-F238E27FC236}">
                <a16:creationId xmlns:a16="http://schemas.microsoft.com/office/drawing/2014/main" id="{BBB4907F-9157-4822-8B3D-2A30D056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22534" name="Slide Number Placeholder 5">
            <a:extLst>
              <a:ext uri="{FF2B5EF4-FFF2-40B4-BE49-F238E27FC236}">
                <a16:creationId xmlns:a16="http://schemas.microsoft.com/office/drawing/2014/main" id="{1C7399B0-B33C-44B1-9849-701D236F7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1C1C9A2C-6858-400B-812A-A82C2B6E0AAE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17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22535" name="Picture 8">
            <a:extLst>
              <a:ext uri="{FF2B5EF4-FFF2-40B4-BE49-F238E27FC236}">
                <a16:creationId xmlns:a16="http://schemas.microsoft.com/office/drawing/2014/main" id="{9A35F014-1AB6-4A2B-BDA6-DA78088D1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11"/>
          <a:stretch>
            <a:fillRect/>
          </a:stretch>
        </p:blipFill>
        <p:spPr bwMode="auto">
          <a:xfrm>
            <a:off x="5675313" y="2286000"/>
            <a:ext cx="344805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674C8B31-20C3-41D1-9D17-B9D4AA30C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2. Superconducting materials</a:t>
            </a:r>
            <a:br>
              <a:rPr lang="en-GB" altLang="en-US"/>
            </a:br>
            <a:r>
              <a:rPr lang="en-GB" altLang="en-US"/>
              <a:t>Nb-Ti</a:t>
            </a:r>
            <a:endParaRPr lang="en-US" altLang="en-US"/>
          </a:p>
        </p:txBody>
      </p:sp>
      <p:sp>
        <p:nvSpPr>
          <p:cNvPr id="32771" name="Content Placeholder 2">
            <a:extLst>
              <a:ext uri="{FF2B5EF4-FFF2-40B4-BE49-F238E27FC236}">
                <a16:creationId xmlns:a16="http://schemas.microsoft.com/office/drawing/2014/main" id="{640D0260-EE6B-4531-AE5E-FB849ECEC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6019800" cy="5334000"/>
          </a:xfrm>
        </p:spPr>
        <p:txBody>
          <a:bodyPr>
            <a:normAutofit lnSpcReduction="10000"/>
          </a:bodyPr>
          <a:lstStyle/>
          <a:p>
            <a:pPr>
              <a:buFontTx/>
              <a:buBlip>
                <a:blip r:embed="rId2"/>
              </a:buBlip>
              <a:defRPr/>
            </a:pPr>
            <a:r>
              <a:rPr lang="en-US" altLang="en-US" dirty="0"/>
              <a:t>Most widely used superconductor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altLang="en-US" dirty="0"/>
              <a:t>Implemented on large scale for the first time in the </a:t>
            </a:r>
            <a:r>
              <a:rPr lang="en-US" altLang="en-US" dirty="0" err="1"/>
              <a:t>the</a:t>
            </a:r>
            <a:r>
              <a:rPr lang="en-US" altLang="en-US" dirty="0"/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Tevatron</a:t>
            </a:r>
            <a:r>
              <a:rPr lang="en-US" altLang="en-US" dirty="0"/>
              <a:t> accelerator, built at Fermilab in the early 80s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altLang="en-US" dirty="0"/>
              <a:t>In </a:t>
            </a:r>
            <a:r>
              <a:rPr lang="en-US" altLang="en-US" b="1" dirty="0">
                <a:solidFill>
                  <a:srgbClr val="FF0000"/>
                </a:solidFill>
              </a:rPr>
              <a:t>High Energy Physics</a:t>
            </a:r>
            <a:r>
              <a:rPr lang="en-US" altLang="en-US" dirty="0"/>
              <a:t>, used also for all the post-</a:t>
            </a:r>
            <a:r>
              <a:rPr lang="en-US" altLang="en-US" dirty="0" err="1"/>
              <a:t>Tevatron</a:t>
            </a:r>
            <a:r>
              <a:rPr lang="en-US" altLang="en-US" dirty="0"/>
              <a:t> accelerators</a:t>
            </a:r>
          </a:p>
          <a:p>
            <a:pPr lvl="2">
              <a:buFontTx/>
              <a:buBlip>
                <a:blip r:embed="rId3"/>
              </a:buBlip>
              <a:defRPr/>
            </a:pPr>
            <a:r>
              <a:rPr lang="en-US" altLang="en-US" dirty="0"/>
              <a:t>HERA at DESY</a:t>
            </a:r>
          </a:p>
          <a:p>
            <a:pPr lvl="2">
              <a:buFontTx/>
              <a:buBlip>
                <a:blip r:embed="rId3"/>
              </a:buBlip>
              <a:defRPr/>
            </a:pPr>
            <a:r>
              <a:rPr lang="en-US" altLang="en-US" dirty="0"/>
              <a:t>RHIC at BNL</a:t>
            </a:r>
          </a:p>
          <a:p>
            <a:pPr lvl="2">
              <a:buFontTx/>
              <a:buBlip>
                <a:blip r:embed="rId3"/>
              </a:buBlip>
              <a:defRPr/>
            </a:pPr>
            <a:r>
              <a:rPr lang="en-US" altLang="en-US" dirty="0"/>
              <a:t>SSC (project canceled in 1993)</a:t>
            </a:r>
          </a:p>
          <a:p>
            <a:pPr lvl="2">
              <a:buFontTx/>
              <a:buBlip>
                <a:blip r:embed="rId3"/>
              </a:buBlip>
              <a:defRPr/>
            </a:pPr>
            <a:r>
              <a:rPr lang="en-US" altLang="en-US" dirty="0"/>
              <a:t>LHC at CERN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altLang="en-US" dirty="0"/>
              <a:t>Other important applications</a:t>
            </a:r>
          </a:p>
          <a:p>
            <a:pPr lvl="1">
              <a:buFontTx/>
              <a:buBlip>
                <a:blip r:embed="rId4"/>
              </a:buBlip>
              <a:defRPr/>
            </a:pPr>
            <a:r>
              <a:rPr lang="en-US" altLang="en-US" b="1" dirty="0">
                <a:solidFill>
                  <a:srgbClr val="FF0000"/>
                </a:solidFill>
              </a:rPr>
              <a:t>MRI /NMR </a:t>
            </a:r>
            <a:r>
              <a:rPr lang="en-US" altLang="en-US" dirty="0"/>
              <a:t>magnets</a:t>
            </a:r>
          </a:p>
          <a:p>
            <a:pPr lvl="1">
              <a:buFontTx/>
              <a:buBlip>
                <a:blip r:embed="rId2"/>
              </a:buBlip>
              <a:defRPr/>
            </a:pPr>
            <a:r>
              <a:rPr lang="en-US" altLang="en-US" b="1" dirty="0">
                <a:solidFill>
                  <a:srgbClr val="FF0000"/>
                </a:solidFill>
              </a:rPr>
              <a:t>Fusion magnets </a:t>
            </a:r>
            <a:r>
              <a:rPr lang="en-US" altLang="en-US" dirty="0"/>
              <a:t>(Tore Supra, France).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altLang="en-US" dirty="0"/>
              <a:t>The cost is ~ 200 US $ per kg of wire (about 1 euro per m of strand)</a:t>
            </a:r>
          </a:p>
        </p:txBody>
      </p:sp>
      <p:sp>
        <p:nvSpPr>
          <p:cNvPr id="23556" name="Date Placeholder 3">
            <a:extLst>
              <a:ext uri="{FF2B5EF4-FFF2-40B4-BE49-F238E27FC236}">
                <a16:creationId xmlns:a16="http://schemas.microsoft.com/office/drawing/2014/main" id="{AFC5630A-6710-477F-A883-94393A574F5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23557" name="Footer Placeholder 4">
            <a:extLst>
              <a:ext uri="{FF2B5EF4-FFF2-40B4-BE49-F238E27FC236}">
                <a16:creationId xmlns:a16="http://schemas.microsoft.com/office/drawing/2014/main" id="{5320868F-4AD2-4D6C-97EC-AB3448B2C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pic>
        <p:nvPicPr>
          <p:cNvPr id="23558" name="Picture 8" descr="0606036_01-A4-at-144-dpi.jpg">
            <a:extLst>
              <a:ext uri="{FF2B5EF4-FFF2-40B4-BE49-F238E27FC236}">
                <a16:creationId xmlns:a16="http://schemas.microsoft.com/office/drawing/2014/main" id="{20DF5946-413A-488A-949A-B6F87E8AE6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94"/>
          <a:stretch>
            <a:fillRect/>
          </a:stretch>
        </p:blipFill>
        <p:spPr bwMode="auto">
          <a:xfrm>
            <a:off x="6172200" y="1143000"/>
            <a:ext cx="2871788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2" descr="33%MR000211">
            <a:extLst>
              <a:ext uri="{FF2B5EF4-FFF2-40B4-BE49-F238E27FC236}">
                <a16:creationId xmlns:a16="http://schemas.microsoft.com/office/drawing/2014/main" id="{2C00F071-9D2B-4F83-B83E-93F36DC80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22700"/>
            <a:ext cx="2819400" cy="2620963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0" name="Slide Number Placeholder 1">
            <a:extLst>
              <a:ext uri="{FF2B5EF4-FFF2-40B4-BE49-F238E27FC236}">
                <a16:creationId xmlns:a16="http://schemas.microsoft.com/office/drawing/2014/main" id="{33027E04-93FD-4721-976D-76B73A97C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3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985B1646-473A-4930-B327-418D384CCD9C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18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0151F6BD-7E92-4347-8EAB-2810A7926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86"/>
          <a:stretch>
            <a:fillRect/>
          </a:stretch>
        </p:blipFill>
        <p:spPr bwMode="auto">
          <a:xfrm>
            <a:off x="6027738" y="2209800"/>
            <a:ext cx="312102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Title 1">
            <a:extLst>
              <a:ext uri="{FF2B5EF4-FFF2-40B4-BE49-F238E27FC236}">
                <a16:creationId xmlns:a16="http://schemas.microsoft.com/office/drawing/2014/main" id="{AAC6CBFD-26E8-4783-9667-A938961B5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2. Superconducting materials</a:t>
            </a:r>
            <a:br>
              <a:rPr lang="en-US" altLang="en-US"/>
            </a:br>
            <a:r>
              <a:rPr lang="en-US" altLang="en-US"/>
              <a:t>Nb</a:t>
            </a:r>
            <a:r>
              <a:rPr lang="en-US" altLang="en-US" baseline="-25000"/>
              <a:t>3</a:t>
            </a:r>
            <a:r>
              <a:rPr lang="en-US" altLang="en-US"/>
              <a:t>Sn</a:t>
            </a:r>
          </a:p>
        </p:txBody>
      </p:sp>
      <p:sp>
        <p:nvSpPr>
          <p:cNvPr id="24580" name="Content Placeholder 2">
            <a:extLst>
              <a:ext uri="{FF2B5EF4-FFF2-40B4-BE49-F238E27FC236}">
                <a16:creationId xmlns:a16="http://schemas.microsoft.com/office/drawing/2014/main" id="{2D6E188B-C96D-4E74-80AE-4DDF91654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6324600" cy="5562600"/>
          </a:xfrm>
        </p:spPr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 altLang="en-US" b="1">
                <a:solidFill>
                  <a:srgbClr val="FF0000"/>
                </a:solidFill>
              </a:rPr>
              <a:t>Niobium and tin </a:t>
            </a:r>
            <a:r>
              <a:rPr lang="en-US" altLang="en-US"/>
              <a:t>can form an intermetallic compound, with the formula Nb</a:t>
            </a:r>
            <a:r>
              <a:rPr lang="en-US" altLang="en-US" baseline="-25000"/>
              <a:t>3</a:t>
            </a:r>
            <a:r>
              <a:rPr lang="en-US" altLang="en-US"/>
              <a:t>Sn,  from the A15 family (like Nb</a:t>
            </a:r>
            <a:r>
              <a:rPr lang="en-US" altLang="en-US" baseline="-25000"/>
              <a:t>3</a:t>
            </a:r>
            <a:r>
              <a:rPr lang="en-US" altLang="en-US"/>
              <a:t>Al).</a:t>
            </a:r>
          </a:p>
          <a:p>
            <a:pPr>
              <a:buFontTx/>
              <a:buBlip>
                <a:blip r:embed="rId3"/>
              </a:buBlip>
            </a:pPr>
            <a:r>
              <a:rPr lang="en-US" altLang="en-US"/>
              <a:t>When cooled down to about </a:t>
            </a:r>
            <a:r>
              <a:rPr lang="en-US" altLang="en-US" b="1">
                <a:solidFill>
                  <a:srgbClr val="FF0000"/>
                </a:solidFill>
              </a:rPr>
              <a:t>18 K</a:t>
            </a:r>
            <a:r>
              <a:rPr lang="en-US" altLang="en-US"/>
              <a:t> it becomes a type II superconductor.</a:t>
            </a:r>
          </a:p>
          <a:p>
            <a:pPr>
              <a:buFontTx/>
              <a:buBlip>
                <a:blip r:embed="rId3"/>
              </a:buBlip>
            </a:pPr>
            <a:r>
              <a:rPr lang="en-US" altLang="en-US"/>
              <a:t>Critical temperature </a:t>
            </a:r>
            <a:r>
              <a:rPr lang="en-US" altLang="en-US" i="1"/>
              <a:t>T</a:t>
            </a:r>
            <a:r>
              <a:rPr lang="en-US" altLang="en-US" i="1" baseline="-25000"/>
              <a:t>C0m</a:t>
            </a:r>
            <a:r>
              <a:rPr lang="en-US" altLang="en-US"/>
              <a:t> and upper critical field </a:t>
            </a:r>
            <a:r>
              <a:rPr lang="en-US" altLang="en-US" i="1"/>
              <a:t>B</a:t>
            </a:r>
            <a:r>
              <a:rPr lang="en-US" altLang="en-US" i="1" baseline="-25000"/>
              <a:t>C20m</a:t>
            </a:r>
            <a:r>
              <a:rPr lang="en-US" altLang="en-US"/>
              <a:t> depend on Sn content: the optimal is 20-25 in weight%.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 i="1"/>
              <a:t>T</a:t>
            </a:r>
            <a:r>
              <a:rPr lang="en-US" altLang="en-US" i="1" baseline="-25000"/>
              <a:t>C0m</a:t>
            </a:r>
            <a:r>
              <a:rPr lang="en-US" altLang="en-US" i="1"/>
              <a:t> </a:t>
            </a:r>
            <a:r>
              <a:rPr lang="en-US" altLang="en-US"/>
              <a:t>is </a:t>
            </a:r>
            <a:r>
              <a:rPr lang="en-US" altLang="en-US" b="1">
                <a:solidFill>
                  <a:srgbClr val="FF0000"/>
                </a:solidFill>
              </a:rPr>
              <a:t>~18 K </a:t>
            </a:r>
            <a:r>
              <a:rPr lang="en-US" altLang="en-US"/>
              <a:t>at 0 T and zero strain.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 i="1"/>
              <a:t>B</a:t>
            </a:r>
            <a:r>
              <a:rPr lang="en-US" altLang="en-US" i="1" baseline="-25000"/>
              <a:t>C20m</a:t>
            </a:r>
            <a:r>
              <a:rPr lang="en-US" altLang="en-US"/>
              <a:t> is </a:t>
            </a:r>
            <a:r>
              <a:rPr lang="en-US" altLang="en-US" b="1">
                <a:solidFill>
                  <a:srgbClr val="FF0000"/>
                </a:solidFill>
              </a:rPr>
              <a:t>~28 T </a:t>
            </a:r>
            <a:r>
              <a:rPr lang="en-US" altLang="en-US"/>
              <a:t>at 0 K and zero strain.</a:t>
            </a:r>
          </a:p>
          <a:p>
            <a:pPr>
              <a:buFontTx/>
              <a:buBlip>
                <a:blip r:embed="rId3"/>
              </a:buBlip>
            </a:pPr>
            <a:r>
              <a:rPr lang="en-US" altLang="en-US"/>
              <a:t>The critical current </a:t>
            </a:r>
            <a:r>
              <a:rPr lang="en-US" altLang="en-US" i="1"/>
              <a:t>J</a:t>
            </a:r>
            <a:r>
              <a:rPr lang="en-US" altLang="en-US" i="1" baseline="-25000"/>
              <a:t>c</a:t>
            </a:r>
            <a:r>
              <a:rPr lang="en-US" altLang="en-US"/>
              <a:t> depends on the microstructure (grain structure).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High</a:t>
            </a:r>
            <a:r>
              <a:rPr lang="en-US" altLang="en-US" i="1"/>
              <a:t> J</a:t>
            </a:r>
            <a:r>
              <a:rPr lang="en-US" altLang="en-US" i="1" baseline="-25000"/>
              <a:t>c</a:t>
            </a:r>
            <a:r>
              <a:rPr lang="en-US" altLang="en-US"/>
              <a:t> obtained with grains from 30 to 300 nm</a:t>
            </a:r>
          </a:p>
        </p:txBody>
      </p:sp>
      <p:sp>
        <p:nvSpPr>
          <p:cNvPr id="24581" name="Date Placeholder 3">
            <a:extLst>
              <a:ext uri="{FF2B5EF4-FFF2-40B4-BE49-F238E27FC236}">
                <a16:creationId xmlns:a16="http://schemas.microsoft.com/office/drawing/2014/main" id="{0C66749A-8677-4014-9F5B-78DD13E6220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24582" name="Footer Placeholder 4">
            <a:extLst>
              <a:ext uri="{FF2B5EF4-FFF2-40B4-BE49-F238E27FC236}">
                <a16:creationId xmlns:a16="http://schemas.microsoft.com/office/drawing/2014/main" id="{EC615295-55FA-4BE3-91BF-4A7DA15F9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24583" name="Slide Number Placeholder 5">
            <a:extLst>
              <a:ext uri="{FF2B5EF4-FFF2-40B4-BE49-F238E27FC236}">
                <a16:creationId xmlns:a16="http://schemas.microsoft.com/office/drawing/2014/main" id="{86BAAC80-1A17-4358-9073-C725EE150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02F4A747-173D-4B02-8ABE-4E30760ABC86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19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650BE70C-7590-416D-A5F3-B6732B0C5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Outline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E60B1D19-3959-4FCD-BE4A-900705624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endParaRPr lang="en-US" altLang="en-US"/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Introduction and history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Superconducting materials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NbTi, Nb</a:t>
            </a:r>
            <a:r>
              <a:rPr lang="en-US" altLang="en-US" baseline="-25000"/>
              <a:t>3</a:t>
            </a:r>
            <a:r>
              <a:rPr lang="en-US" altLang="en-US"/>
              <a:t>Sn, and their critical surfaces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Multifilament wires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Superconducting cables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Cable insulation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Filling factor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Conclusions</a:t>
            </a:r>
          </a:p>
        </p:txBody>
      </p:sp>
      <p:sp>
        <p:nvSpPr>
          <p:cNvPr id="7172" name="Date Placeholder 3">
            <a:extLst>
              <a:ext uri="{FF2B5EF4-FFF2-40B4-BE49-F238E27FC236}">
                <a16:creationId xmlns:a16="http://schemas.microsoft.com/office/drawing/2014/main" id="{817AF36C-59EA-4B17-BC5A-3D2DF2C0ABD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7173" name="Footer Placeholder 4">
            <a:extLst>
              <a:ext uri="{FF2B5EF4-FFF2-40B4-BE49-F238E27FC236}">
                <a16:creationId xmlns:a16="http://schemas.microsoft.com/office/drawing/2014/main" id="{560C0EE7-0B97-4418-BE44-FD377FB49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7174" name="Slide Number Placeholder 5">
            <a:extLst>
              <a:ext uri="{FF2B5EF4-FFF2-40B4-BE49-F238E27FC236}">
                <a16:creationId xmlns:a16="http://schemas.microsoft.com/office/drawing/2014/main" id="{4C987BAD-6CF7-44A5-9B43-8CBDF4395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CBCE11F1-67FD-4F45-96FA-B2D701535FE8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07F344BA-B723-402C-B4E2-69FA8BBCE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2. Superconducting materials</a:t>
            </a:r>
            <a:br>
              <a:rPr lang="en-GB" altLang="en-US"/>
            </a:br>
            <a:r>
              <a:rPr lang="en-US" altLang="en-US"/>
              <a:t>Nb</a:t>
            </a:r>
            <a:r>
              <a:rPr lang="en-US" altLang="en-US" baseline="-25000"/>
              <a:t>3</a:t>
            </a:r>
            <a:r>
              <a:rPr lang="en-US" altLang="en-US"/>
              <a:t>Sn</a:t>
            </a:r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9A7E15C5-A6CA-4217-9C9B-8CCFCA68E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638800" cy="5334000"/>
          </a:xfrm>
        </p:spPr>
        <p:txBody>
          <a:bodyPr>
            <a:normAutofit lnSpcReduction="10000"/>
          </a:bodyPr>
          <a:lstStyle/>
          <a:p>
            <a:pPr>
              <a:buFontTx/>
              <a:buBlip>
                <a:blip r:embed="rId2"/>
              </a:buBlip>
              <a:defRPr/>
            </a:pPr>
            <a:r>
              <a:rPr lang="en-US" altLang="en-US" dirty="0"/>
              <a:t>Nb</a:t>
            </a:r>
            <a:r>
              <a:rPr lang="en-US" altLang="en-US" baseline="-25000" dirty="0"/>
              <a:t>3</a:t>
            </a:r>
            <a:r>
              <a:rPr lang="en-US" altLang="en-US" dirty="0"/>
              <a:t>Sn is </a:t>
            </a:r>
            <a:r>
              <a:rPr lang="en-US" altLang="en-US" b="1" dirty="0">
                <a:solidFill>
                  <a:srgbClr val="FF0000"/>
                </a:solidFill>
              </a:rPr>
              <a:t>brittle</a:t>
            </a:r>
            <a:endParaRPr lang="en-US" altLang="en-US" dirty="0"/>
          </a:p>
          <a:p>
            <a:pPr lvl="1">
              <a:buFontTx/>
              <a:buBlip>
                <a:blip r:embed="rId2"/>
              </a:buBlip>
              <a:defRPr/>
            </a:pPr>
            <a:r>
              <a:rPr lang="en-US" altLang="en-US" dirty="0"/>
              <a:t>Cannot be extruded as </a:t>
            </a:r>
            <a:r>
              <a:rPr lang="en-US" altLang="en-US" dirty="0" err="1"/>
              <a:t>Nb</a:t>
            </a:r>
            <a:r>
              <a:rPr lang="en-US" altLang="en-US" dirty="0"/>
              <a:t>-Ti.</a:t>
            </a:r>
          </a:p>
          <a:p>
            <a:pPr lvl="1">
              <a:buFontTx/>
              <a:buBlip>
                <a:blip r:embed="rId3"/>
              </a:buBlip>
              <a:defRPr/>
            </a:pPr>
            <a:r>
              <a:rPr lang="en-US" altLang="en-US" dirty="0"/>
              <a:t>Its formation must occur only at the end of the cable and/or coil fabrication process.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altLang="en-US" dirty="0"/>
              <a:t>In addition, it is </a:t>
            </a:r>
            <a:r>
              <a:rPr lang="en-US" altLang="en-US" b="1" dirty="0">
                <a:solidFill>
                  <a:srgbClr val="FF0000"/>
                </a:solidFill>
              </a:rPr>
              <a:t>strain sensitive</a:t>
            </a:r>
            <a:endParaRPr lang="en-US" altLang="en-US" dirty="0"/>
          </a:p>
          <a:p>
            <a:pPr lvl="1">
              <a:buFontTx/>
              <a:buBlip>
                <a:blip r:embed="rId2"/>
              </a:buBlip>
              <a:defRPr/>
            </a:pPr>
            <a:r>
              <a:rPr lang="en-US" altLang="en-US" dirty="0"/>
              <a:t>critical parameters </a:t>
            </a:r>
            <a:r>
              <a:rPr lang="en-US" altLang="en-US" dirty="0">
                <a:sym typeface="Wingdings" panose="05000000000000000000" pitchFamily="2" charset="2"/>
              </a:rPr>
              <a:t>  </a:t>
            </a:r>
            <a:r>
              <a:rPr lang="en-US" altLang="en-US" dirty="0"/>
              <a:t>applied strain 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altLang="en-US" dirty="0"/>
              <a:t>Used in</a:t>
            </a:r>
          </a:p>
          <a:p>
            <a:pPr lvl="1">
              <a:buFontTx/>
              <a:buBlip>
                <a:blip r:embed="rId3"/>
              </a:buBlip>
              <a:defRPr/>
            </a:pPr>
            <a:r>
              <a:rPr lang="en-US" altLang="en-US" b="1" dirty="0">
                <a:solidFill>
                  <a:srgbClr val="FF0000"/>
                </a:solidFill>
              </a:rPr>
              <a:t>NMR</a:t>
            </a:r>
            <a:r>
              <a:rPr lang="en-US" altLang="en-US" dirty="0"/>
              <a:t>, with field of about 20 T</a:t>
            </a:r>
          </a:p>
          <a:p>
            <a:pPr lvl="1">
              <a:buFontTx/>
              <a:buBlip>
                <a:blip r:embed="rId3"/>
              </a:buBlip>
              <a:defRPr/>
            </a:pPr>
            <a:r>
              <a:rPr lang="en-US" altLang="en-US" dirty="0"/>
              <a:t>Model coils for </a:t>
            </a:r>
            <a:r>
              <a:rPr lang="en-US" altLang="en-US" b="1" dirty="0">
                <a:solidFill>
                  <a:srgbClr val="FF0000"/>
                </a:solidFill>
              </a:rPr>
              <a:t>ITER</a:t>
            </a:r>
          </a:p>
          <a:p>
            <a:pPr lvl="1">
              <a:buFontTx/>
              <a:buBlip>
                <a:blip r:embed="rId3"/>
              </a:buBlip>
              <a:defRPr/>
            </a:pPr>
            <a:r>
              <a:rPr lang="en-US" altLang="en-US" dirty="0"/>
              <a:t>High energy physics (</a:t>
            </a:r>
            <a:r>
              <a:rPr lang="en-US" altLang="en-US" b="1" dirty="0">
                <a:solidFill>
                  <a:srgbClr val="FF0000"/>
                </a:solidFill>
              </a:rPr>
              <a:t>R&amp;D</a:t>
            </a:r>
            <a:r>
              <a:rPr lang="en-US" altLang="en-US" dirty="0"/>
              <a:t>)</a:t>
            </a:r>
          </a:p>
          <a:p>
            <a:pPr lvl="1">
              <a:buFontTx/>
              <a:buBlip>
                <a:blip r:embed="rId3"/>
              </a:buBlip>
              <a:defRPr/>
            </a:pPr>
            <a:endParaRPr lang="en-US" altLang="en-US" dirty="0"/>
          </a:p>
          <a:p>
            <a:pPr>
              <a:buFontTx/>
              <a:buBlip>
                <a:blip r:embed="rId2"/>
              </a:buBlip>
              <a:defRPr/>
            </a:pPr>
            <a:r>
              <a:rPr lang="en-US" altLang="en-US" dirty="0"/>
              <a:t>The cost is approximately ~1500 US $ per kg of wire.</a:t>
            </a:r>
          </a:p>
          <a:p>
            <a:pPr lvl="1">
              <a:buFontTx/>
              <a:buBlip>
                <a:blip r:embed="rId2"/>
              </a:buBlip>
              <a:defRPr/>
            </a:pPr>
            <a:r>
              <a:rPr lang="en-US" altLang="en-US" dirty="0"/>
              <a:t>~5 euro per m of strand</a:t>
            </a:r>
          </a:p>
          <a:p>
            <a:pPr>
              <a:buFontTx/>
              <a:buBlip>
                <a:blip r:embed="rId2"/>
              </a:buBlip>
              <a:defRPr/>
            </a:pPr>
            <a:endParaRPr lang="en-US" altLang="en-US" dirty="0"/>
          </a:p>
        </p:txBody>
      </p:sp>
      <p:sp>
        <p:nvSpPr>
          <p:cNvPr id="25604" name="Date Placeholder 3">
            <a:extLst>
              <a:ext uri="{FF2B5EF4-FFF2-40B4-BE49-F238E27FC236}">
                <a16:creationId xmlns:a16="http://schemas.microsoft.com/office/drawing/2014/main" id="{B5811BC3-65AF-48A8-B013-3A83835992E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25605" name="Footer Placeholder 4">
            <a:extLst>
              <a:ext uri="{FF2B5EF4-FFF2-40B4-BE49-F238E27FC236}">
                <a16:creationId xmlns:a16="http://schemas.microsoft.com/office/drawing/2014/main" id="{342F9BBE-B2FB-4034-ABC1-1D71F94D8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pic>
        <p:nvPicPr>
          <p:cNvPr id="25606" name="Picture 4" descr="strain_sensitivity">
            <a:extLst>
              <a:ext uri="{FF2B5EF4-FFF2-40B4-BE49-F238E27FC236}">
                <a16:creationId xmlns:a16="http://schemas.microsoft.com/office/drawing/2014/main" id="{83AB0169-6F1E-4FB7-B537-793FA20F5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93813"/>
            <a:ext cx="3338513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 Box 7">
            <a:extLst>
              <a:ext uri="{FF2B5EF4-FFF2-40B4-BE49-F238E27FC236}">
                <a16:creationId xmlns:a16="http://schemas.microsoft.com/office/drawing/2014/main" id="{D38CB072-6218-4BD9-8733-4657823D0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128713"/>
            <a:ext cx="1447800" cy="2762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200">
                <a:ea typeface="MS PGothic" panose="020B0600070205080204" pitchFamily="34" charset="-128"/>
              </a:rPr>
              <a:t>by A. Godeke</a:t>
            </a:r>
          </a:p>
        </p:txBody>
      </p:sp>
      <p:pic>
        <p:nvPicPr>
          <p:cNvPr id="25608" name="Picture 2" descr="http://www.iter.org/doc/www/content/com/Lists/WebsiteText/Attachments/24/magnets_3.jpg">
            <a:extLst>
              <a:ext uri="{FF2B5EF4-FFF2-40B4-BE49-F238E27FC236}">
                <a16:creationId xmlns:a16="http://schemas.microsoft.com/office/drawing/2014/main" id="{B7FBBB67-C406-4257-9E54-8C997A4B4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64013"/>
            <a:ext cx="2667000" cy="236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Slide Number Placeholder 1">
            <a:extLst>
              <a:ext uri="{FF2B5EF4-FFF2-40B4-BE49-F238E27FC236}">
                <a16:creationId xmlns:a16="http://schemas.microsoft.com/office/drawing/2014/main" id="{F073F594-4840-451A-B3FF-4301D21E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514B161-97FF-4791-9267-40304190DF71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20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637B4EE6-1BE5-417C-956F-236E55A56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2. Superconducting materials</a:t>
            </a:r>
            <a:br>
              <a:rPr lang="en-GB" altLang="en-US"/>
            </a:br>
            <a:r>
              <a:rPr lang="en-GB" altLang="en-US"/>
              <a:t>Nb-Ti vs. </a:t>
            </a:r>
            <a:r>
              <a:rPr lang="en-US" altLang="en-US"/>
              <a:t>Nb</a:t>
            </a:r>
            <a:r>
              <a:rPr lang="en-US" altLang="en-US" baseline="-25000"/>
              <a:t>3</a:t>
            </a:r>
            <a:r>
              <a:rPr lang="en-US" altLang="en-US"/>
              <a:t>Sn</a:t>
            </a:r>
            <a:endParaRPr lang="en-GB" altLang="en-US"/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4D031C4D-BFAD-44EE-95FF-7FB15404A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endParaRPr lang="en-GB" altLang="en-US"/>
          </a:p>
        </p:txBody>
      </p:sp>
      <p:sp>
        <p:nvSpPr>
          <p:cNvPr id="26628" name="Date Placeholder 3">
            <a:extLst>
              <a:ext uri="{FF2B5EF4-FFF2-40B4-BE49-F238E27FC236}">
                <a16:creationId xmlns:a16="http://schemas.microsoft.com/office/drawing/2014/main" id="{9E1754B1-10C8-45D8-AD80-37DD87DF516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26629" name="Footer Placeholder 4">
            <a:extLst>
              <a:ext uri="{FF2B5EF4-FFF2-40B4-BE49-F238E27FC236}">
                <a16:creationId xmlns:a16="http://schemas.microsoft.com/office/drawing/2014/main" id="{653BEFDD-951C-4F25-8806-4B2CB695A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pic>
        <p:nvPicPr>
          <p:cNvPr id="26630" name="Picture 2">
            <a:extLst>
              <a:ext uri="{FF2B5EF4-FFF2-40B4-BE49-F238E27FC236}">
                <a16:creationId xmlns:a16="http://schemas.microsoft.com/office/drawing/2014/main" id="{E3A20FB0-D3E0-484A-9E6E-12625EE7B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11"/>
          <a:stretch>
            <a:fillRect/>
          </a:stretch>
        </p:blipFill>
        <p:spPr bwMode="auto">
          <a:xfrm>
            <a:off x="173038" y="2517775"/>
            <a:ext cx="4370387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1" name="Picture 2">
            <a:extLst>
              <a:ext uri="{FF2B5EF4-FFF2-40B4-BE49-F238E27FC236}">
                <a16:creationId xmlns:a16="http://schemas.microsoft.com/office/drawing/2014/main" id="{1D65589B-9F9F-4257-9C54-FD18852B2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86"/>
          <a:stretch>
            <a:fillRect/>
          </a:stretch>
        </p:blipFill>
        <p:spPr bwMode="auto">
          <a:xfrm>
            <a:off x="4606925" y="2517775"/>
            <a:ext cx="4384675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2" name="Text Box 7">
            <a:extLst>
              <a:ext uri="{FF2B5EF4-FFF2-40B4-BE49-F238E27FC236}">
                <a16:creationId xmlns:a16="http://schemas.microsoft.com/office/drawing/2014/main" id="{E3FD577C-B741-4FE0-B2ED-921BD6CFD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828800"/>
            <a:ext cx="990600" cy="400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000" b="1">
                <a:solidFill>
                  <a:srgbClr val="FFC000"/>
                </a:solidFill>
                <a:ea typeface="MS PGothic" panose="020B0600070205080204" pitchFamily="34" charset="-128"/>
              </a:rPr>
              <a:t>Nb-Ti</a:t>
            </a:r>
          </a:p>
        </p:txBody>
      </p:sp>
      <p:sp>
        <p:nvSpPr>
          <p:cNvPr id="26633" name="Text Box 7">
            <a:extLst>
              <a:ext uri="{FF2B5EF4-FFF2-40B4-BE49-F238E27FC236}">
                <a16:creationId xmlns:a16="http://schemas.microsoft.com/office/drawing/2014/main" id="{72511054-1421-4601-96D2-48415B412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3425" y="1828800"/>
            <a:ext cx="990600" cy="400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000" b="1">
                <a:solidFill>
                  <a:schemeClr val="accent1"/>
                </a:solidFill>
                <a:ea typeface="MS PGothic" panose="020B0600070205080204" pitchFamily="34" charset="-128"/>
              </a:rPr>
              <a:t>Nb</a:t>
            </a:r>
            <a:r>
              <a:rPr lang="en-US" altLang="en-US" sz="2000" b="1" baseline="-25000">
                <a:solidFill>
                  <a:schemeClr val="accent1"/>
                </a:solidFill>
                <a:ea typeface="MS PGothic" panose="020B0600070205080204" pitchFamily="34" charset="-128"/>
              </a:rPr>
              <a:t>3</a:t>
            </a:r>
            <a:r>
              <a:rPr lang="en-US" altLang="en-US" sz="2000" b="1">
                <a:solidFill>
                  <a:schemeClr val="accent1"/>
                </a:solidFill>
                <a:ea typeface="MS PGothic" panose="020B0600070205080204" pitchFamily="34" charset="-128"/>
              </a:rPr>
              <a:t>Sn</a:t>
            </a:r>
          </a:p>
        </p:txBody>
      </p:sp>
      <p:sp>
        <p:nvSpPr>
          <p:cNvPr id="26634" name="Slide Number Placeholder 1">
            <a:extLst>
              <a:ext uri="{FF2B5EF4-FFF2-40B4-BE49-F238E27FC236}">
                <a16:creationId xmlns:a16="http://schemas.microsoft.com/office/drawing/2014/main" id="{CF08F436-7ECA-4174-969E-E3CA9C892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4B9B1318-2533-4DEA-ACBD-36924EB7D5ED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21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2B82EB4C-1B59-433B-9A68-0D371D461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2. Superconducting materials</a:t>
            </a:r>
            <a:br>
              <a:rPr lang="en-GB" altLang="en-US"/>
            </a:br>
            <a:r>
              <a:rPr lang="en-GB" altLang="en-US"/>
              <a:t>Nb-Ti vs. </a:t>
            </a:r>
            <a:r>
              <a:rPr lang="en-US" altLang="en-US"/>
              <a:t>Nb</a:t>
            </a:r>
            <a:r>
              <a:rPr lang="en-US" altLang="en-US" baseline="-25000"/>
              <a:t>3</a:t>
            </a:r>
            <a:r>
              <a:rPr lang="en-US" altLang="en-US"/>
              <a:t>Sn</a:t>
            </a:r>
            <a:endParaRPr lang="en-GB" altLang="en-US"/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7BEBAC38-D55E-42DE-A234-113DF458A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endParaRPr lang="en-GB" altLang="en-US"/>
          </a:p>
        </p:txBody>
      </p:sp>
      <p:sp>
        <p:nvSpPr>
          <p:cNvPr id="27652" name="Date Placeholder 3">
            <a:extLst>
              <a:ext uri="{FF2B5EF4-FFF2-40B4-BE49-F238E27FC236}">
                <a16:creationId xmlns:a16="http://schemas.microsoft.com/office/drawing/2014/main" id="{BD80FCEE-F65F-41F4-8152-0594628C648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27653" name="Footer Placeholder 4">
            <a:extLst>
              <a:ext uri="{FF2B5EF4-FFF2-40B4-BE49-F238E27FC236}">
                <a16:creationId xmlns:a16="http://schemas.microsoft.com/office/drawing/2014/main" id="{E05FBAEF-52FA-44B6-8575-D5CC5A91C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pic>
        <p:nvPicPr>
          <p:cNvPr id="27654" name="Picture 2">
            <a:extLst>
              <a:ext uri="{FF2B5EF4-FFF2-40B4-BE49-F238E27FC236}">
                <a16:creationId xmlns:a16="http://schemas.microsoft.com/office/drawing/2014/main" id="{9F0ADDA9-655E-46FC-8305-F6CF49D51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86"/>
          <a:stretch>
            <a:fillRect/>
          </a:stretch>
        </p:blipFill>
        <p:spPr bwMode="auto">
          <a:xfrm>
            <a:off x="4606925" y="2517775"/>
            <a:ext cx="4384675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5" name="Picture 2">
            <a:extLst>
              <a:ext uri="{FF2B5EF4-FFF2-40B4-BE49-F238E27FC236}">
                <a16:creationId xmlns:a16="http://schemas.microsoft.com/office/drawing/2014/main" id="{E68B3DE9-088C-40D2-95F6-7B45E54C3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23"/>
          <a:stretch>
            <a:fillRect/>
          </a:stretch>
        </p:blipFill>
        <p:spPr bwMode="auto">
          <a:xfrm>
            <a:off x="152400" y="2517775"/>
            <a:ext cx="4364038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6" name="Text Box 7">
            <a:extLst>
              <a:ext uri="{FF2B5EF4-FFF2-40B4-BE49-F238E27FC236}">
                <a16:creationId xmlns:a16="http://schemas.microsoft.com/office/drawing/2014/main" id="{2D39541F-F492-4A40-9267-808C057A1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828800"/>
            <a:ext cx="990600" cy="400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000" b="1">
                <a:solidFill>
                  <a:srgbClr val="FFC000"/>
                </a:solidFill>
                <a:ea typeface="MS PGothic" panose="020B0600070205080204" pitchFamily="34" charset="-128"/>
              </a:rPr>
              <a:t>Nb-Ti</a:t>
            </a:r>
          </a:p>
        </p:txBody>
      </p:sp>
      <p:sp>
        <p:nvSpPr>
          <p:cNvPr id="27657" name="Text Box 7">
            <a:extLst>
              <a:ext uri="{FF2B5EF4-FFF2-40B4-BE49-F238E27FC236}">
                <a16:creationId xmlns:a16="http://schemas.microsoft.com/office/drawing/2014/main" id="{213CA4A2-CF5F-407A-BE65-740012B17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3425" y="1828800"/>
            <a:ext cx="990600" cy="400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000" b="1">
                <a:solidFill>
                  <a:schemeClr val="accent1"/>
                </a:solidFill>
                <a:ea typeface="MS PGothic" panose="020B0600070205080204" pitchFamily="34" charset="-128"/>
              </a:rPr>
              <a:t>Nb</a:t>
            </a:r>
            <a:r>
              <a:rPr lang="en-US" altLang="en-US" sz="2000" b="1" baseline="-25000">
                <a:solidFill>
                  <a:schemeClr val="accent1"/>
                </a:solidFill>
                <a:ea typeface="MS PGothic" panose="020B0600070205080204" pitchFamily="34" charset="-128"/>
              </a:rPr>
              <a:t>3</a:t>
            </a:r>
            <a:r>
              <a:rPr lang="en-US" altLang="en-US" sz="2000" b="1">
                <a:solidFill>
                  <a:schemeClr val="accent1"/>
                </a:solidFill>
                <a:ea typeface="MS PGothic" panose="020B0600070205080204" pitchFamily="34" charset="-128"/>
              </a:rPr>
              <a:t>Sn</a:t>
            </a:r>
          </a:p>
        </p:txBody>
      </p:sp>
      <p:sp>
        <p:nvSpPr>
          <p:cNvPr id="27658" name="Slide Number Placeholder 1">
            <a:extLst>
              <a:ext uri="{FF2B5EF4-FFF2-40B4-BE49-F238E27FC236}">
                <a16:creationId xmlns:a16="http://schemas.microsoft.com/office/drawing/2014/main" id="{E46557FF-3866-446C-97FC-B6864BFF0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BE0BCAFC-A8C3-4901-B3BD-1EABD7EE988C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22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754F34B7-AE4C-46FA-9449-7789F3D11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2. Superconducting materials</a:t>
            </a:r>
            <a:br>
              <a:rPr lang="en-US" altLang="en-US"/>
            </a:br>
            <a:r>
              <a:rPr lang="en-US" altLang="en-US"/>
              <a:t>Critical surfaces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FAF40-D1E8-4686-AEE0-96E230F0B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14478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critical surface </a:t>
            </a:r>
            <a:r>
              <a:rPr lang="en-US" dirty="0"/>
              <a:t>defines the boundaries between superconducting state and normal conducting state in the space defined by </a:t>
            </a:r>
            <a:r>
              <a:rPr lang="en-US" b="1" dirty="0">
                <a:solidFill>
                  <a:srgbClr val="FF0000"/>
                </a:solidFill>
              </a:rPr>
              <a:t>temperature</a:t>
            </a:r>
            <a:r>
              <a:rPr lang="en-US" dirty="0"/>
              <a:t>, magnetic </a:t>
            </a:r>
            <a:r>
              <a:rPr lang="en-US" b="1" dirty="0">
                <a:solidFill>
                  <a:srgbClr val="FF0000"/>
                </a:solidFill>
              </a:rPr>
              <a:t>field</a:t>
            </a:r>
            <a:r>
              <a:rPr lang="en-US" dirty="0"/>
              <a:t>, and </a:t>
            </a:r>
            <a:r>
              <a:rPr lang="en-US" b="1" dirty="0">
                <a:solidFill>
                  <a:srgbClr val="FF0000"/>
                </a:solidFill>
              </a:rPr>
              <a:t>current</a:t>
            </a:r>
            <a:r>
              <a:rPr lang="en-US" dirty="0"/>
              <a:t> densities.</a:t>
            </a:r>
          </a:p>
          <a:p>
            <a:pPr>
              <a:defRPr/>
            </a:pPr>
            <a:r>
              <a:rPr lang="en-US" dirty="0"/>
              <a:t>The surface, determined experimentally, can be fitted with parameterization curves.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28676" name="Date Placeholder 3">
            <a:extLst>
              <a:ext uri="{FF2B5EF4-FFF2-40B4-BE49-F238E27FC236}">
                <a16:creationId xmlns:a16="http://schemas.microsoft.com/office/drawing/2014/main" id="{1801A95E-BD00-4281-AB37-D132EE55BF4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28677" name="Footer Placeholder 4">
            <a:extLst>
              <a:ext uri="{FF2B5EF4-FFF2-40B4-BE49-F238E27FC236}">
                <a16:creationId xmlns:a16="http://schemas.microsoft.com/office/drawing/2014/main" id="{5B79FA34-E9F8-4216-98A0-02E9FEFD7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28678" name="Slide Number Placeholder 5">
            <a:extLst>
              <a:ext uri="{FF2B5EF4-FFF2-40B4-BE49-F238E27FC236}">
                <a16:creationId xmlns:a16="http://schemas.microsoft.com/office/drawing/2014/main" id="{38FB66E5-565F-40B7-A03A-FB96260ED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BDCAEA37-5E04-4567-915F-D58C66F88B04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23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28679" name="Picture 2">
            <a:extLst>
              <a:ext uri="{FF2B5EF4-FFF2-40B4-BE49-F238E27FC236}">
                <a16:creationId xmlns:a16="http://schemas.microsoft.com/office/drawing/2014/main" id="{88979B4B-4B08-481C-908B-945367BDA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86"/>
          <a:stretch>
            <a:fillRect/>
          </a:stretch>
        </p:blipFill>
        <p:spPr bwMode="auto">
          <a:xfrm>
            <a:off x="4606925" y="2517775"/>
            <a:ext cx="4384675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0" name="Picture 2">
            <a:extLst>
              <a:ext uri="{FF2B5EF4-FFF2-40B4-BE49-F238E27FC236}">
                <a16:creationId xmlns:a16="http://schemas.microsoft.com/office/drawing/2014/main" id="{93DB065F-3A09-4898-A024-1BE3D6A32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23"/>
          <a:stretch>
            <a:fillRect/>
          </a:stretch>
        </p:blipFill>
        <p:spPr bwMode="auto">
          <a:xfrm>
            <a:off x="152400" y="2517775"/>
            <a:ext cx="4364038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81" name="Text Box 7">
            <a:extLst>
              <a:ext uri="{FF2B5EF4-FFF2-40B4-BE49-F238E27FC236}">
                <a16:creationId xmlns:a16="http://schemas.microsoft.com/office/drawing/2014/main" id="{02582125-C071-41FA-A0EF-AA7954408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743200"/>
            <a:ext cx="990600" cy="400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000" b="1">
                <a:solidFill>
                  <a:srgbClr val="FFC000"/>
                </a:solidFill>
                <a:ea typeface="MS PGothic" panose="020B0600070205080204" pitchFamily="34" charset="-128"/>
              </a:rPr>
              <a:t>Nb-Ti</a:t>
            </a:r>
          </a:p>
        </p:txBody>
      </p:sp>
      <p:sp>
        <p:nvSpPr>
          <p:cNvPr id="28682" name="Text Box 7">
            <a:extLst>
              <a:ext uri="{FF2B5EF4-FFF2-40B4-BE49-F238E27FC236}">
                <a16:creationId xmlns:a16="http://schemas.microsoft.com/office/drawing/2014/main" id="{B85B1DF2-C4BF-4377-AABB-C3CF1A461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590800"/>
            <a:ext cx="990600" cy="4000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000" b="1">
                <a:solidFill>
                  <a:schemeClr val="accent1"/>
                </a:solidFill>
                <a:ea typeface="MS PGothic" panose="020B0600070205080204" pitchFamily="34" charset="-128"/>
              </a:rPr>
              <a:t>Nb</a:t>
            </a:r>
            <a:r>
              <a:rPr lang="en-US" altLang="en-US" sz="2000" b="1" baseline="-25000">
                <a:solidFill>
                  <a:schemeClr val="accent1"/>
                </a:solidFill>
                <a:ea typeface="MS PGothic" panose="020B0600070205080204" pitchFamily="34" charset="-128"/>
              </a:rPr>
              <a:t>3</a:t>
            </a:r>
            <a:r>
              <a:rPr lang="en-US" altLang="en-US" sz="2000" b="1">
                <a:solidFill>
                  <a:schemeClr val="accent1"/>
                </a:solidFill>
                <a:ea typeface="MS PGothic" panose="020B0600070205080204" pitchFamily="34" charset="-128"/>
              </a:rPr>
              <a:t>Sn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97000966-1C3B-4489-8D35-CAF3A1E63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Nb-Ti parameterization curve</a:t>
            </a:r>
            <a:br>
              <a:rPr lang="en-GB" altLang="en-US"/>
            </a:br>
            <a:r>
              <a:rPr lang="en-GB" altLang="en-US"/>
              <a:t>(LHC dipole)</a:t>
            </a:r>
          </a:p>
        </p:txBody>
      </p:sp>
      <p:sp>
        <p:nvSpPr>
          <p:cNvPr id="29699" name="Date Placeholder 3">
            <a:extLst>
              <a:ext uri="{FF2B5EF4-FFF2-40B4-BE49-F238E27FC236}">
                <a16:creationId xmlns:a16="http://schemas.microsoft.com/office/drawing/2014/main" id="{24317416-1252-4AF5-95A4-60BA25FD8C8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  <a:endParaRPr lang="en-GB" altLang="en-US" sz="1000">
              <a:solidFill>
                <a:schemeClr val="accent1"/>
              </a:solidFill>
            </a:endParaRPr>
          </a:p>
        </p:txBody>
      </p:sp>
      <p:sp>
        <p:nvSpPr>
          <p:cNvPr id="29700" name="Footer Placeholder 4">
            <a:extLst>
              <a:ext uri="{FF2B5EF4-FFF2-40B4-BE49-F238E27FC236}">
                <a16:creationId xmlns:a16="http://schemas.microsoft.com/office/drawing/2014/main" id="{2DF6FD25-0CEA-40EC-A978-61ACDC5D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29701" name="Slide Number Placeholder 5">
            <a:extLst>
              <a:ext uri="{FF2B5EF4-FFF2-40B4-BE49-F238E27FC236}">
                <a16:creationId xmlns:a16="http://schemas.microsoft.com/office/drawing/2014/main" id="{C4869208-8C76-4CA1-A356-9B39F32C8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49A1DE10-46DA-44AC-B70B-32C910FE715F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24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sp>
        <p:nvSpPr>
          <p:cNvPr id="29702" name="Rectangle 3">
            <a:extLst>
              <a:ext uri="{FF2B5EF4-FFF2-40B4-BE49-F238E27FC236}">
                <a16:creationId xmlns:a16="http://schemas.microsoft.com/office/drawing/2014/main" id="{6BB76B53-4FE3-4769-842A-446D11554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90625"/>
            <a:ext cx="8677275" cy="542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FF0000"/>
                </a:solidFill>
              </a:rPr>
              <a:t>Nb-Ti parameterization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Temperature and field dependence of B</a:t>
            </a:r>
            <a:r>
              <a:rPr lang="en-US" altLang="en-US" baseline="-25000"/>
              <a:t>C2</a:t>
            </a:r>
            <a:r>
              <a:rPr lang="en-US" altLang="en-US"/>
              <a:t> and T</a:t>
            </a:r>
            <a:r>
              <a:rPr lang="en-US" altLang="en-US" baseline="-25000"/>
              <a:t>C</a:t>
            </a:r>
            <a:r>
              <a:rPr lang="en-US" altLang="en-US"/>
              <a:t> are provided by Lubell’s formulae: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en-US"/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/>
              <a:t>		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/>
              <a:t>			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/>
              <a:t>	where B</a:t>
            </a:r>
            <a:r>
              <a:rPr lang="en-US" altLang="en-US" baseline="-25000"/>
              <a:t>C20</a:t>
            </a:r>
            <a:r>
              <a:rPr lang="en-US" altLang="en-US"/>
              <a:t> is the upper critical flux density at zero temperature (14.5 T), and T</a:t>
            </a:r>
            <a:r>
              <a:rPr lang="en-US" altLang="en-US" baseline="-25000"/>
              <a:t>C0</a:t>
            </a:r>
            <a:r>
              <a:rPr lang="en-US" altLang="en-US"/>
              <a:t> is critical temperature at zero field (9.2 K)</a:t>
            </a:r>
            <a:endParaRPr lang="en-US" altLang="en-US" baseline="-25000"/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Temperature and field dependence of </a:t>
            </a:r>
            <a:r>
              <a:rPr lang="en-US" altLang="en-US" i="1"/>
              <a:t>Jc</a:t>
            </a:r>
            <a:r>
              <a:rPr lang="en-US" altLang="en-US"/>
              <a:t> is given by Bottura’s formula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/>
              <a:t>		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/>
              <a:t>	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en-US"/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/>
              <a:t>	where J</a:t>
            </a:r>
            <a:r>
              <a:rPr lang="en-US" altLang="en-US" baseline="-25000"/>
              <a:t>C,Ref</a:t>
            </a:r>
            <a:r>
              <a:rPr lang="en-US" altLang="en-US"/>
              <a:t> is critical current density at 4.2 K and 5 T (3000 A/mm</a:t>
            </a:r>
            <a:r>
              <a:rPr lang="en-US" altLang="en-US" baseline="30000"/>
              <a:t>2</a:t>
            </a:r>
            <a:r>
              <a:rPr lang="en-US" altLang="en-US"/>
              <a:t>) and </a:t>
            </a:r>
            <a:r>
              <a:rPr lang="en-US" altLang="en-US" i="1"/>
              <a:t>C</a:t>
            </a:r>
            <a:r>
              <a:rPr lang="en-US" altLang="en-US" i="1" baseline="-25000"/>
              <a:t>Nb-Ti</a:t>
            </a:r>
            <a:r>
              <a:rPr lang="en-US" altLang="en-US"/>
              <a:t> (27 T), </a:t>
            </a:r>
            <a:r>
              <a:rPr lang="en-US" altLang="en-US" i="1">
                <a:sym typeface="Symbol" panose="05050102010706020507" pitchFamily="18" charset="2"/>
              </a:rPr>
              <a:t></a:t>
            </a:r>
            <a:r>
              <a:rPr lang="en-US" altLang="en-US" i="1" baseline="-25000"/>
              <a:t>Nb-Ti</a:t>
            </a:r>
            <a:r>
              <a:rPr lang="en-US" altLang="en-US"/>
              <a:t> (0.63), </a:t>
            </a:r>
            <a:r>
              <a:rPr lang="en-US" altLang="en-US" i="1">
                <a:sym typeface="Symbol" panose="05050102010706020507" pitchFamily="18" charset="2"/>
              </a:rPr>
              <a:t></a:t>
            </a:r>
            <a:r>
              <a:rPr lang="en-US" altLang="en-US" i="1" baseline="-25000"/>
              <a:t>Nb-Ti</a:t>
            </a:r>
            <a:r>
              <a:rPr lang="en-US" altLang="en-US"/>
              <a:t> (1.0), and </a:t>
            </a:r>
            <a:r>
              <a:rPr lang="en-US" altLang="en-US" i="1">
                <a:sym typeface="Symbol" panose="05050102010706020507" pitchFamily="18" charset="2"/>
              </a:rPr>
              <a:t></a:t>
            </a:r>
            <a:r>
              <a:rPr lang="en-US" altLang="en-US" i="1" baseline="-25000"/>
              <a:t>Nb-Ti</a:t>
            </a:r>
            <a:r>
              <a:rPr lang="en-US" altLang="en-US"/>
              <a:t> (2.3) are fitting parameters.</a:t>
            </a:r>
          </a:p>
        </p:txBody>
      </p:sp>
      <p:graphicFrame>
        <p:nvGraphicFramePr>
          <p:cNvPr id="29703" name="Object 6">
            <a:extLst>
              <a:ext uri="{FF2B5EF4-FFF2-40B4-BE49-F238E27FC236}">
                <a16:creationId xmlns:a16="http://schemas.microsoft.com/office/drawing/2014/main" id="{F6ADEAFE-4DEE-4E7F-840C-04B7AD2506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3513" y="2273300"/>
          <a:ext cx="2590800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714500" imgH="558800" progId="Equation.3">
                  <p:embed/>
                </p:oleObj>
              </mc:Choice>
              <mc:Fallback>
                <p:oleObj name="Equation" r:id="rId7" imgW="1714500" imgH="558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3513" y="2273300"/>
                        <a:ext cx="2590800" cy="83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4" name="Object 8">
            <a:extLst>
              <a:ext uri="{FF2B5EF4-FFF2-40B4-BE49-F238E27FC236}">
                <a16:creationId xmlns:a16="http://schemas.microsoft.com/office/drawing/2014/main" id="{F115B654-EFB0-432E-A042-5F75477FA1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22863" y="2266950"/>
          <a:ext cx="2916237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930400" imgH="558800" progId="Equation.3">
                  <p:embed/>
                </p:oleObj>
              </mc:Choice>
              <mc:Fallback>
                <p:oleObj name="Equation" r:id="rId9" imgW="1930400" imgH="5588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2863" y="2266950"/>
                        <a:ext cx="2916237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5" name="Object 10">
            <a:extLst>
              <a:ext uri="{FF2B5EF4-FFF2-40B4-BE49-F238E27FC236}">
                <a16:creationId xmlns:a16="http://schemas.microsoft.com/office/drawing/2014/main" id="{BD17336D-6A63-46C7-BD91-1B4C7BFAB9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57388" y="4413250"/>
          <a:ext cx="5951537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949700" imgH="596900" progId="Equation.3">
                  <p:embed/>
                </p:oleObj>
              </mc:Choice>
              <mc:Fallback>
                <p:oleObj name="Equation" r:id="rId11" imgW="3949700" imgH="5969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7388" y="4413250"/>
                        <a:ext cx="5951537" cy="89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AF8D143F-E7AE-4B95-9021-29904575B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Nb</a:t>
            </a:r>
            <a:r>
              <a:rPr lang="en-GB" altLang="en-US" baseline="-25000"/>
              <a:t>3</a:t>
            </a:r>
            <a:r>
              <a:rPr lang="en-GB" altLang="en-US"/>
              <a:t>Sn parameterization curve</a:t>
            </a:r>
            <a:br>
              <a:rPr lang="en-GB" altLang="en-US"/>
            </a:br>
            <a:r>
              <a:rPr lang="en-GB" altLang="en-US"/>
              <a:t>(typical values for HEP magnets)</a:t>
            </a:r>
          </a:p>
        </p:txBody>
      </p:sp>
      <p:sp>
        <p:nvSpPr>
          <p:cNvPr id="30723" name="Date Placeholder 3">
            <a:extLst>
              <a:ext uri="{FF2B5EF4-FFF2-40B4-BE49-F238E27FC236}">
                <a16:creationId xmlns:a16="http://schemas.microsoft.com/office/drawing/2014/main" id="{E60C9D2E-A646-4E6D-A278-BB1FF815901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  <a:endParaRPr lang="en-GB" altLang="en-US" sz="1000">
              <a:solidFill>
                <a:schemeClr val="accent1"/>
              </a:solidFill>
            </a:endParaRPr>
          </a:p>
        </p:txBody>
      </p:sp>
      <p:sp>
        <p:nvSpPr>
          <p:cNvPr id="30724" name="Footer Placeholder 4">
            <a:extLst>
              <a:ext uri="{FF2B5EF4-FFF2-40B4-BE49-F238E27FC236}">
                <a16:creationId xmlns:a16="http://schemas.microsoft.com/office/drawing/2014/main" id="{857D07CF-8222-4528-9C28-2C2CFEF24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30725" name="Slide Number Placeholder 5">
            <a:extLst>
              <a:ext uri="{FF2B5EF4-FFF2-40B4-BE49-F238E27FC236}">
                <a16:creationId xmlns:a16="http://schemas.microsoft.com/office/drawing/2014/main" id="{717F67B9-D6B7-4347-B1CA-87EE8CB74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EE9DDE1-A90D-4F7A-A81A-042CD744B5D9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25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sp>
        <p:nvSpPr>
          <p:cNvPr id="18438" name="Rectangle 3">
            <a:extLst>
              <a:ext uri="{FF2B5EF4-FFF2-40B4-BE49-F238E27FC236}">
                <a16:creationId xmlns:a16="http://schemas.microsoft.com/office/drawing/2014/main" id="{EB10A4D9-8039-4586-971E-9ABAE0C65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1190625"/>
            <a:ext cx="8677275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>
            <a:lvl1pPr marL="342900" indent="-342900" eaLnBrk="0" hangingPunct="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>
              <a:defRPr/>
            </a:pPr>
            <a:r>
              <a:rPr lang="en-US" altLang="en-US" sz="2000" dirty="0">
                <a:solidFill>
                  <a:srgbClr val="FF0000"/>
                </a:solidFill>
              </a:rPr>
              <a:t>Nb</a:t>
            </a:r>
            <a:r>
              <a:rPr lang="en-US" altLang="en-US" sz="2000" baseline="-25000" dirty="0">
                <a:solidFill>
                  <a:srgbClr val="FF0000"/>
                </a:solidFill>
              </a:rPr>
              <a:t>3</a:t>
            </a:r>
            <a:r>
              <a:rPr lang="en-US" altLang="en-US" sz="2000" dirty="0">
                <a:solidFill>
                  <a:srgbClr val="FF0000"/>
                </a:solidFill>
              </a:rPr>
              <a:t>Sn parameterization</a:t>
            </a:r>
          </a:p>
          <a:p>
            <a:pPr lvl="1">
              <a:defRPr/>
            </a:pPr>
            <a:r>
              <a:rPr lang="en-US" altLang="en-US" sz="1800" dirty="0"/>
              <a:t>Temperature, field, and strain dependence of </a:t>
            </a:r>
            <a:r>
              <a:rPr lang="en-US" altLang="en-US" sz="1800" i="1" dirty="0" err="1"/>
              <a:t>Jc</a:t>
            </a:r>
            <a:r>
              <a:rPr lang="en-US" altLang="en-US" sz="1800" i="1" dirty="0"/>
              <a:t> </a:t>
            </a:r>
            <a:r>
              <a:rPr lang="en-US" altLang="en-US" sz="1800" dirty="0"/>
              <a:t>is given by Summers’ formula </a:t>
            </a:r>
          </a:p>
          <a:p>
            <a:pPr lvl="1">
              <a:defRPr/>
            </a:pPr>
            <a:endParaRPr lang="en-US" altLang="en-US" sz="1800" dirty="0"/>
          </a:p>
          <a:p>
            <a:pPr lvl="1">
              <a:defRPr/>
            </a:pPr>
            <a:endParaRPr lang="en-US" altLang="en-US" sz="1800" dirty="0"/>
          </a:p>
          <a:p>
            <a:pPr lvl="1">
              <a:defRPr/>
            </a:pPr>
            <a:endParaRPr lang="en-US" altLang="en-US" sz="1800" dirty="0"/>
          </a:p>
          <a:p>
            <a:pPr lvl="1">
              <a:defRPr/>
            </a:pPr>
            <a:endParaRPr lang="en-US" altLang="en-US" sz="1800" dirty="0"/>
          </a:p>
          <a:p>
            <a:pPr lvl="1">
              <a:defRPr/>
            </a:pPr>
            <a:endParaRPr lang="en-US" altLang="en-US" sz="1800" dirty="0"/>
          </a:p>
          <a:p>
            <a:pPr lvl="1">
              <a:defRPr/>
            </a:pPr>
            <a:endParaRPr lang="en-US" altLang="en-US" sz="1800" dirty="0"/>
          </a:p>
          <a:p>
            <a:pPr lvl="1">
              <a:defRPr/>
            </a:pPr>
            <a:endParaRPr lang="en-US" altLang="en-US" sz="1800" dirty="0"/>
          </a:p>
          <a:p>
            <a:pPr lvl="1">
              <a:defRPr/>
            </a:pPr>
            <a:endParaRPr lang="en-US" altLang="en-US" sz="1800" dirty="0"/>
          </a:p>
          <a:p>
            <a:pPr lvl="1">
              <a:buFontTx/>
              <a:buNone/>
              <a:defRPr/>
            </a:pPr>
            <a:endParaRPr lang="en-US" altLang="en-US" sz="1800" dirty="0"/>
          </a:p>
          <a:p>
            <a:pPr lvl="1">
              <a:buFontTx/>
              <a:buNone/>
              <a:defRPr/>
            </a:pPr>
            <a:endParaRPr lang="en-US" altLang="en-US" sz="1800" dirty="0"/>
          </a:p>
          <a:p>
            <a:pPr lvl="1">
              <a:buFontTx/>
              <a:buNone/>
              <a:defRPr/>
            </a:pPr>
            <a:endParaRPr lang="en-US" altLang="en-US" sz="1800" dirty="0"/>
          </a:p>
          <a:p>
            <a:pPr lvl="1">
              <a:buFontTx/>
              <a:buNone/>
              <a:defRPr/>
            </a:pPr>
            <a:r>
              <a:rPr lang="en-US" altLang="en-US" sz="1800" dirty="0"/>
              <a:t>	where </a:t>
            </a:r>
            <a:r>
              <a:rPr lang="en-US" altLang="en-US" sz="1800" i="1" dirty="0">
                <a:sym typeface="Symbol" pitchFamily="18" charset="2"/>
              </a:rPr>
              <a:t></a:t>
            </a:r>
            <a:r>
              <a:rPr lang="en-US" altLang="en-US" sz="1800" i="1" baseline="-25000" dirty="0">
                <a:sym typeface="Symbol" pitchFamily="18" charset="2"/>
              </a:rPr>
              <a:t>Nb3Sn</a:t>
            </a:r>
            <a:r>
              <a:rPr lang="en-US" altLang="en-US" sz="1800" baseline="-42000" dirty="0">
                <a:sym typeface="Symbol" pitchFamily="18" charset="2"/>
              </a:rPr>
              <a:t> </a:t>
            </a:r>
            <a:r>
              <a:rPr lang="en-US" altLang="en-US" sz="1800" dirty="0">
                <a:sym typeface="Symbol" pitchFamily="18" charset="2"/>
              </a:rPr>
              <a:t>is 900 for </a:t>
            </a:r>
            <a:r>
              <a:rPr lang="en-US" altLang="en-US" sz="1800" i="1" dirty="0">
                <a:sym typeface="Symbol" pitchFamily="18" charset="2"/>
              </a:rPr>
              <a:t> </a:t>
            </a:r>
            <a:r>
              <a:rPr lang="en-US" altLang="en-US" sz="1800" dirty="0">
                <a:sym typeface="Symbol" pitchFamily="18" charset="2"/>
              </a:rPr>
              <a:t>= -0.003, </a:t>
            </a:r>
            <a:r>
              <a:rPr lang="en-US" altLang="en-US" sz="1800" i="1" dirty="0" err="1">
                <a:sym typeface="Symbol" pitchFamily="18" charset="2"/>
              </a:rPr>
              <a:t>T</a:t>
            </a:r>
            <a:r>
              <a:rPr lang="en-US" altLang="en-US" sz="1800" i="1" baseline="-25000" dirty="0" err="1">
                <a:sym typeface="Symbol" pitchFamily="18" charset="2"/>
              </a:rPr>
              <a:t>Com</a:t>
            </a:r>
            <a:r>
              <a:rPr lang="en-US" altLang="en-US" sz="1800" i="1" dirty="0">
                <a:sym typeface="Symbol" pitchFamily="18" charset="2"/>
              </a:rPr>
              <a:t> </a:t>
            </a:r>
            <a:r>
              <a:rPr lang="en-US" altLang="en-US" sz="1800" dirty="0">
                <a:sym typeface="Symbol" pitchFamily="18" charset="2"/>
              </a:rPr>
              <a:t>is 18 K, </a:t>
            </a:r>
            <a:r>
              <a:rPr lang="en-US" altLang="en-US" sz="1800" i="1" dirty="0">
                <a:sym typeface="Symbol" pitchFamily="18" charset="2"/>
              </a:rPr>
              <a:t>B</a:t>
            </a:r>
            <a:r>
              <a:rPr lang="en-US" altLang="en-US" sz="1800" i="1" baseline="-25000" dirty="0">
                <a:sym typeface="Symbol" pitchFamily="18" charset="2"/>
              </a:rPr>
              <a:t>C20m</a:t>
            </a:r>
            <a:r>
              <a:rPr lang="en-US" altLang="en-US" sz="1800" i="1" dirty="0">
                <a:sym typeface="Symbol" pitchFamily="18" charset="2"/>
              </a:rPr>
              <a:t> </a:t>
            </a:r>
            <a:r>
              <a:rPr lang="en-US" altLang="en-US" sz="1800" dirty="0">
                <a:sym typeface="Symbol" pitchFamily="18" charset="2"/>
              </a:rPr>
              <a:t>is 27.6 T, and </a:t>
            </a:r>
            <a:r>
              <a:rPr lang="en-US" altLang="en-US" sz="1800" i="1" dirty="0">
                <a:sym typeface="Symbol" pitchFamily="18" charset="2"/>
              </a:rPr>
              <a:t>C</a:t>
            </a:r>
            <a:r>
              <a:rPr lang="en-US" altLang="en-US" sz="1800" i="1" baseline="-25000" dirty="0">
                <a:sym typeface="Symbol" pitchFamily="18" charset="2"/>
              </a:rPr>
              <a:t>Nb3Sn,0</a:t>
            </a:r>
            <a:r>
              <a:rPr lang="en-US" altLang="en-US" sz="1800" i="1" dirty="0">
                <a:sym typeface="Symbol" pitchFamily="18" charset="2"/>
              </a:rPr>
              <a:t> </a:t>
            </a:r>
            <a:r>
              <a:rPr lang="en-US" altLang="en-US" sz="1800" dirty="0">
                <a:sym typeface="Symbol" pitchFamily="18" charset="2"/>
              </a:rPr>
              <a:t>is a fitting parameter equal to 43100000000 AT</a:t>
            </a:r>
            <a:r>
              <a:rPr lang="en-US" altLang="en-US" sz="1800" baseline="30000" dirty="0">
                <a:sym typeface="Symbol" pitchFamily="18" charset="2"/>
              </a:rPr>
              <a:t>1/2</a:t>
            </a:r>
            <a:r>
              <a:rPr lang="en-US" altLang="en-US" sz="1800" dirty="0">
                <a:sym typeface="Symbol" pitchFamily="18" charset="2"/>
              </a:rPr>
              <a:t>mm</a:t>
            </a:r>
            <a:r>
              <a:rPr lang="en-US" altLang="en-US" sz="1800" baseline="30000" dirty="0">
                <a:sym typeface="Symbol" pitchFamily="18" charset="2"/>
              </a:rPr>
              <a:t>-2</a:t>
            </a:r>
            <a:r>
              <a:rPr lang="en-US" altLang="en-US" sz="1800" dirty="0">
                <a:sym typeface="Symbol" pitchFamily="18" charset="2"/>
              </a:rPr>
              <a:t> for a </a:t>
            </a:r>
            <a:r>
              <a:rPr lang="en-US" altLang="en-US" sz="1800" i="1" dirty="0" err="1">
                <a:sym typeface="Symbol" pitchFamily="18" charset="2"/>
              </a:rPr>
              <a:t>Jc</a:t>
            </a:r>
            <a:r>
              <a:rPr lang="en-US" altLang="en-US" sz="1800" dirty="0">
                <a:sym typeface="Symbol" pitchFamily="18" charset="2"/>
              </a:rPr>
              <a:t>=2900 A/mm</a:t>
            </a:r>
            <a:r>
              <a:rPr lang="en-US" altLang="en-US" sz="1800" baseline="30000" dirty="0">
                <a:sym typeface="Symbol" pitchFamily="18" charset="2"/>
              </a:rPr>
              <a:t>2</a:t>
            </a:r>
            <a:r>
              <a:rPr lang="en-US" altLang="en-US" sz="1800" dirty="0">
                <a:sym typeface="Symbol" pitchFamily="18" charset="2"/>
              </a:rPr>
              <a:t> at 4.2 K and 12 T.</a:t>
            </a:r>
          </a:p>
          <a:p>
            <a:pPr lvl="1">
              <a:buFontTx/>
              <a:buNone/>
              <a:defRPr/>
            </a:pPr>
            <a:r>
              <a:rPr lang="en-US" altLang="en-US" sz="1800" dirty="0">
                <a:sym typeface="Symbol" pitchFamily="18" charset="2"/>
              </a:rPr>
              <a:t>	Assume </a:t>
            </a:r>
            <a:r>
              <a:rPr lang="en-US" altLang="en-US" sz="1800" i="1" dirty="0">
                <a:sym typeface="Symbol" pitchFamily="18" charset="2"/>
              </a:rPr>
              <a:t> </a:t>
            </a:r>
            <a:r>
              <a:rPr lang="en-US" altLang="en-US" sz="1800" dirty="0">
                <a:sym typeface="Symbol" pitchFamily="18" charset="2"/>
              </a:rPr>
              <a:t>= 0.000</a:t>
            </a:r>
          </a:p>
          <a:p>
            <a:pPr lvl="1">
              <a:defRPr/>
            </a:pPr>
            <a:endParaRPr lang="en-US" altLang="en-US" sz="1800" dirty="0">
              <a:solidFill>
                <a:schemeClr val="tx2"/>
              </a:solidFill>
            </a:endParaRPr>
          </a:p>
        </p:txBody>
      </p:sp>
      <p:graphicFrame>
        <p:nvGraphicFramePr>
          <p:cNvPr id="30727" name="Object 7">
            <a:extLst>
              <a:ext uri="{FF2B5EF4-FFF2-40B4-BE49-F238E27FC236}">
                <a16:creationId xmlns:a16="http://schemas.microsoft.com/office/drawing/2014/main" id="{3E29F5BD-5C73-4D82-BC33-91235ED2BC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51100" y="1981200"/>
          <a:ext cx="490855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378200" imgH="596900" progId="Equation.3">
                  <p:embed/>
                </p:oleObj>
              </mc:Choice>
              <mc:Fallback>
                <p:oleObj name="Equation" r:id="rId7" imgW="3378200" imgH="5969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1100" y="1981200"/>
                        <a:ext cx="4908550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8" name="Object 12">
            <a:extLst>
              <a:ext uri="{FF2B5EF4-FFF2-40B4-BE49-F238E27FC236}">
                <a16:creationId xmlns:a16="http://schemas.microsoft.com/office/drawing/2014/main" id="{443364FA-5603-490C-BD4E-CC9B9876DB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17688" y="2876550"/>
          <a:ext cx="603885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165600" imgH="558800" progId="Equation.3">
                  <p:embed/>
                </p:oleObj>
              </mc:Choice>
              <mc:Fallback>
                <p:oleObj name="Equation" r:id="rId9" imgW="4165600" imgH="5588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7688" y="2876550"/>
                        <a:ext cx="6038850" cy="80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9" name="Object 11">
            <a:extLst>
              <a:ext uri="{FF2B5EF4-FFF2-40B4-BE49-F238E27FC236}">
                <a16:creationId xmlns:a16="http://schemas.microsoft.com/office/drawing/2014/main" id="{EF0EF951-75F3-4927-8C9B-C7C95F0A00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33763" y="3746500"/>
          <a:ext cx="3109912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145369" imgH="304668" progId="Equation.3">
                  <p:embed/>
                </p:oleObj>
              </mc:Choice>
              <mc:Fallback>
                <p:oleObj name="Equation" r:id="rId11" imgW="2145369" imgH="304668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3763" y="3746500"/>
                        <a:ext cx="3109912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0" name="Object 10">
            <a:extLst>
              <a:ext uri="{FF2B5EF4-FFF2-40B4-BE49-F238E27FC236}">
                <a16:creationId xmlns:a16="http://schemas.microsoft.com/office/drawing/2014/main" id="{5394B702-09B5-4A19-A99C-5DF74D2EAE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11550" y="4322763"/>
          <a:ext cx="2687638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854200" imgH="279400" progId="Equation.3">
                  <p:embed/>
                </p:oleObj>
              </mc:Choice>
              <mc:Fallback>
                <p:oleObj name="Equation" r:id="rId13" imgW="1854200" imgH="2794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1550" y="4322763"/>
                        <a:ext cx="2687638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1" name="Object 9">
            <a:extLst>
              <a:ext uri="{FF2B5EF4-FFF2-40B4-BE49-F238E27FC236}">
                <a16:creationId xmlns:a16="http://schemas.microsoft.com/office/drawing/2014/main" id="{C574E85E-A3E5-4EB3-935B-DCBDBC0CCB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5200" y="4724400"/>
          <a:ext cx="2668588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841500" imgH="304800" progId="Equation.3">
                  <p:embed/>
                </p:oleObj>
              </mc:Choice>
              <mc:Fallback>
                <p:oleObj name="Equation" r:id="rId15" imgW="1841500" imgH="3048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4724400"/>
                        <a:ext cx="2668588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5380039D-A413-47BA-8D49-E317EA26F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2. Superconducting materials</a:t>
            </a:r>
            <a:br>
              <a:rPr lang="en-GB" altLang="en-US"/>
            </a:br>
            <a:r>
              <a:rPr lang="en-GB" altLang="en-US"/>
              <a:t>from Cu to Nb</a:t>
            </a:r>
            <a:r>
              <a:rPr lang="en-GB" altLang="en-US" baseline="-25000"/>
              <a:t>3</a:t>
            </a:r>
            <a:r>
              <a:rPr lang="en-GB" altLang="en-US"/>
              <a:t>Sn</a:t>
            </a:r>
          </a:p>
        </p:txBody>
      </p:sp>
      <p:sp>
        <p:nvSpPr>
          <p:cNvPr id="31747" name="Content Placeholder 2">
            <a:extLst>
              <a:ext uri="{FF2B5EF4-FFF2-40B4-BE49-F238E27FC236}">
                <a16:creationId xmlns:a16="http://schemas.microsoft.com/office/drawing/2014/main" id="{C35BB7EB-E922-4162-9A53-025CE78F4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/>
              <a:t>Typical operational conditions (0.85 mm diameter strand)</a:t>
            </a:r>
          </a:p>
        </p:txBody>
      </p:sp>
      <p:sp>
        <p:nvSpPr>
          <p:cNvPr id="31748" name="Date Placeholder 3">
            <a:extLst>
              <a:ext uri="{FF2B5EF4-FFF2-40B4-BE49-F238E27FC236}">
                <a16:creationId xmlns:a16="http://schemas.microsoft.com/office/drawing/2014/main" id="{4AEC1BE3-B33D-45BB-8BDB-AE06E5093CC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31749" name="Footer Placeholder 4">
            <a:extLst>
              <a:ext uri="{FF2B5EF4-FFF2-40B4-BE49-F238E27FC236}">
                <a16:creationId xmlns:a16="http://schemas.microsoft.com/office/drawing/2014/main" id="{77EF18F7-6D14-4B2B-AAD9-0BD585ED9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31750" name="Slide Number Placeholder 5">
            <a:extLst>
              <a:ext uri="{FF2B5EF4-FFF2-40B4-BE49-F238E27FC236}">
                <a16:creationId xmlns:a16="http://schemas.microsoft.com/office/drawing/2014/main" id="{7619ACFE-A22F-4240-BA24-A151FC498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9081963A-A986-49FF-96FF-10E8C77C46D7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26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66D6A96-26F3-4587-9C5B-65332C9EDFB5}"/>
              </a:ext>
            </a:extLst>
          </p:cNvPr>
          <p:cNvSpPr>
            <a:spLocks noChangeAspect="1"/>
          </p:cNvSpPr>
          <p:nvPr/>
        </p:nvSpPr>
        <p:spPr>
          <a:xfrm>
            <a:off x="228600" y="2667000"/>
            <a:ext cx="2519363" cy="2519363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1752" name="Text Box 7">
            <a:extLst>
              <a:ext uri="{FF2B5EF4-FFF2-40B4-BE49-F238E27FC236}">
                <a16:creationId xmlns:a16="http://schemas.microsoft.com/office/drawing/2014/main" id="{377A3D31-829E-459D-82F6-19A2F2E71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775" y="1978025"/>
            <a:ext cx="990600" cy="4603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ea typeface="MS PGothic" panose="020B0600070205080204" pitchFamily="34" charset="-128"/>
              </a:rPr>
              <a:t>Cu</a:t>
            </a:r>
          </a:p>
        </p:txBody>
      </p:sp>
      <p:sp>
        <p:nvSpPr>
          <p:cNvPr id="31753" name="Text Box 7">
            <a:extLst>
              <a:ext uri="{FF2B5EF4-FFF2-40B4-BE49-F238E27FC236}">
                <a16:creationId xmlns:a16="http://schemas.microsoft.com/office/drawing/2014/main" id="{7F032593-32CB-4710-AC61-A6A8D06BC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981200"/>
            <a:ext cx="1143000" cy="4619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solidFill>
                  <a:schemeClr val="tx2"/>
                </a:solidFill>
                <a:ea typeface="MS PGothic" panose="020B0600070205080204" pitchFamily="34" charset="-128"/>
              </a:rPr>
              <a:t>Nb</a:t>
            </a:r>
            <a:r>
              <a:rPr lang="en-US" altLang="en-US" baseline="-25000">
                <a:solidFill>
                  <a:schemeClr val="tx2"/>
                </a:solidFill>
                <a:ea typeface="MS PGothic" panose="020B0600070205080204" pitchFamily="34" charset="-128"/>
              </a:rPr>
              <a:t>3</a:t>
            </a:r>
            <a:r>
              <a:rPr lang="en-US" altLang="en-US">
                <a:solidFill>
                  <a:schemeClr val="tx2"/>
                </a:solidFill>
                <a:ea typeface="MS PGothic" panose="020B0600070205080204" pitchFamily="34" charset="-128"/>
              </a:rPr>
              <a:t>Sn</a:t>
            </a:r>
          </a:p>
        </p:txBody>
      </p:sp>
      <p:sp>
        <p:nvSpPr>
          <p:cNvPr id="31754" name="Text Box 7">
            <a:extLst>
              <a:ext uri="{FF2B5EF4-FFF2-40B4-BE49-F238E27FC236}">
                <a16:creationId xmlns:a16="http://schemas.microsoft.com/office/drawing/2014/main" id="{0FD4EAD3-9749-4042-AAE8-CF78BAF28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981200"/>
            <a:ext cx="990600" cy="4603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solidFill>
                  <a:srgbClr val="FF0000"/>
                </a:solidFill>
                <a:ea typeface="MS PGothic" panose="020B0600070205080204" pitchFamily="34" charset="-128"/>
              </a:rPr>
              <a:t>Nb-Ti</a:t>
            </a:r>
          </a:p>
        </p:txBody>
      </p:sp>
      <p:sp>
        <p:nvSpPr>
          <p:cNvPr id="31755" name="Text Box 7">
            <a:extLst>
              <a:ext uri="{FF2B5EF4-FFF2-40B4-BE49-F238E27FC236}">
                <a16:creationId xmlns:a16="http://schemas.microsoft.com/office/drawing/2014/main" id="{41AD1EFB-A91D-49C6-B3DB-2E45764C2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410200"/>
            <a:ext cx="1447800" cy="107791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ea typeface="MS PGothic" panose="020B0600070205080204" pitchFamily="34" charset="-128"/>
              </a:rPr>
              <a:t>J</a:t>
            </a:r>
            <a:r>
              <a:rPr lang="en-US" altLang="en-US" sz="1600" b="1" i="1" baseline="-25000">
                <a:ea typeface="MS PGothic" panose="020B0600070205080204" pitchFamily="34" charset="-128"/>
              </a:rPr>
              <a:t>e</a:t>
            </a:r>
            <a:r>
              <a:rPr lang="en-US" altLang="en-US" sz="1600" b="1">
                <a:ea typeface="MS PGothic" panose="020B0600070205080204" pitchFamily="34" charset="-128"/>
              </a:rPr>
              <a:t> ~ 5 A/mm</a:t>
            </a:r>
            <a:r>
              <a:rPr lang="en-US" altLang="en-US" sz="1600" b="1" baseline="30000">
                <a:ea typeface="MS PGothic" panose="020B0600070205080204" pitchFamily="34" charset="-128"/>
              </a:rPr>
              <a:t>2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ea typeface="MS PGothic" panose="020B0600070205080204" pitchFamily="34" charset="-128"/>
              </a:rPr>
              <a:t>I </a:t>
            </a:r>
            <a:r>
              <a:rPr lang="en-US" altLang="en-US" sz="1600" b="1">
                <a:ea typeface="MS PGothic" panose="020B0600070205080204" pitchFamily="34" charset="-128"/>
              </a:rPr>
              <a:t>~ 3 A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ea typeface="MS PGothic" panose="020B0600070205080204" pitchFamily="34" charset="-128"/>
              </a:rPr>
              <a:t>B</a:t>
            </a:r>
            <a:r>
              <a:rPr lang="en-US" altLang="en-US" sz="1600" b="1">
                <a:ea typeface="MS PGothic" panose="020B0600070205080204" pitchFamily="34" charset="-128"/>
              </a:rPr>
              <a:t> = 2 T</a:t>
            </a:r>
          </a:p>
        </p:txBody>
      </p:sp>
      <p:sp>
        <p:nvSpPr>
          <p:cNvPr id="31756" name="Text Box 7">
            <a:extLst>
              <a:ext uri="{FF2B5EF4-FFF2-40B4-BE49-F238E27FC236}">
                <a16:creationId xmlns:a16="http://schemas.microsoft.com/office/drawing/2014/main" id="{7D6F1E67-53AA-4C7F-AE54-704C537EC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5399088"/>
            <a:ext cx="2209800" cy="107791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solidFill>
                  <a:srgbClr val="FF0000"/>
                </a:solidFill>
                <a:ea typeface="MS PGothic" panose="020B0600070205080204" pitchFamily="34" charset="-128"/>
              </a:rPr>
              <a:t>J</a:t>
            </a:r>
            <a:r>
              <a:rPr lang="en-US" altLang="en-US" sz="1600" b="1" i="1" baseline="-25000">
                <a:solidFill>
                  <a:srgbClr val="FF0000"/>
                </a:solidFill>
                <a:ea typeface="MS PGothic" panose="020B0600070205080204" pitchFamily="34" charset="-128"/>
              </a:rPr>
              <a:t>e</a:t>
            </a:r>
            <a:r>
              <a:rPr lang="en-US" altLang="en-US" sz="1600" b="1">
                <a:solidFill>
                  <a:srgbClr val="FF0000"/>
                </a:solidFill>
                <a:ea typeface="MS PGothic" panose="020B0600070205080204" pitchFamily="34" charset="-128"/>
              </a:rPr>
              <a:t> ~ 600-700 A/mm</a:t>
            </a:r>
            <a:r>
              <a:rPr lang="en-US" altLang="en-US" sz="1600" b="1" baseline="30000">
                <a:solidFill>
                  <a:srgbClr val="FF0000"/>
                </a:solidFill>
                <a:ea typeface="MS PGothic" panose="020B0600070205080204" pitchFamily="34" charset="-128"/>
              </a:rPr>
              <a:t>2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solidFill>
                  <a:srgbClr val="FF0000"/>
                </a:solidFill>
                <a:ea typeface="MS PGothic" panose="020B0600070205080204" pitchFamily="34" charset="-128"/>
              </a:rPr>
              <a:t>I</a:t>
            </a:r>
            <a:r>
              <a:rPr lang="en-US" altLang="en-US" sz="1600" b="1">
                <a:solidFill>
                  <a:srgbClr val="FF0000"/>
                </a:solidFill>
                <a:ea typeface="MS PGothic" panose="020B0600070205080204" pitchFamily="34" charset="-128"/>
              </a:rPr>
              <a:t> ~ 300-400 A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solidFill>
                  <a:srgbClr val="FF0000"/>
                </a:solidFill>
                <a:ea typeface="MS PGothic" panose="020B0600070205080204" pitchFamily="34" charset="-128"/>
              </a:rPr>
              <a:t>B </a:t>
            </a:r>
            <a:r>
              <a:rPr lang="en-US" altLang="en-US" sz="1600" b="1">
                <a:solidFill>
                  <a:srgbClr val="FF0000"/>
                </a:solidFill>
                <a:ea typeface="MS PGothic" panose="020B0600070205080204" pitchFamily="34" charset="-128"/>
              </a:rPr>
              <a:t>= 8-9 T</a:t>
            </a:r>
          </a:p>
        </p:txBody>
      </p:sp>
      <p:sp>
        <p:nvSpPr>
          <p:cNvPr id="31757" name="Text Box 7">
            <a:extLst>
              <a:ext uri="{FF2B5EF4-FFF2-40B4-BE49-F238E27FC236}">
                <a16:creationId xmlns:a16="http://schemas.microsoft.com/office/drawing/2014/main" id="{B78EC1AA-8568-4664-9813-35A7B0405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410200"/>
            <a:ext cx="2286000" cy="107791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solidFill>
                  <a:schemeClr val="tx2"/>
                </a:solidFill>
                <a:ea typeface="MS PGothic" panose="020B0600070205080204" pitchFamily="34" charset="-128"/>
              </a:rPr>
              <a:t>J</a:t>
            </a:r>
            <a:r>
              <a:rPr lang="en-US" altLang="en-US" sz="1600" b="1" i="1" baseline="-25000">
                <a:solidFill>
                  <a:schemeClr val="tx2"/>
                </a:solidFill>
                <a:ea typeface="MS PGothic" panose="020B0600070205080204" pitchFamily="34" charset="-128"/>
              </a:rPr>
              <a:t>e</a:t>
            </a:r>
            <a:r>
              <a:rPr lang="en-US" altLang="en-US" sz="1600" b="1">
                <a:solidFill>
                  <a:schemeClr val="tx2"/>
                </a:solidFill>
                <a:ea typeface="MS PGothic" panose="020B0600070205080204" pitchFamily="34" charset="-128"/>
              </a:rPr>
              <a:t> ~ 600-700 A/mm</a:t>
            </a:r>
            <a:r>
              <a:rPr lang="en-US" altLang="en-US" sz="1600" b="1" baseline="30000">
                <a:solidFill>
                  <a:schemeClr val="tx2"/>
                </a:solidFill>
                <a:ea typeface="MS PGothic" panose="020B0600070205080204" pitchFamily="34" charset="-128"/>
              </a:rPr>
              <a:t>2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solidFill>
                  <a:schemeClr val="tx2"/>
                </a:solidFill>
                <a:ea typeface="MS PGothic" panose="020B0600070205080204" pitchFamily="34" charset="-128"/>
              </a:rPr>
              <a:t>I</a:t>
            </a:r>
            <a:r>
              <a:rPr lang="en-US" altLang="en-US" sz="1600" b="1">
                <a:solidFill>
                  <a:schemeClr val="tx2"/>
                </a:solidFill>
                <a:ea typeface="MS PGothic" panose="020B0600070205080204" pitchFamily="34" charset="-128"/>
              </a:rPr>
              <a:t> ~ 300-400 A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solidFill>
                  <a:schemeClr val="tx2"/>
                </a:solidFill>
                <a:ea typeface="MS PGothic" panose="020B0600070205080204" pitchFamily="34" charset="-128"/>
              </a:rPr>
              <a:t>B</a:t>
            </a:r>
            <a:r>
              <a:rPr lang="en-US" altLang="en-US" sz="1600" b="1">
                <a:solidFill>
                  <a:schemeClr val="tx2"/>
                </a:solidFill>
                <a:ea typeface="MS PGothic" panose="020B0600070205080204" pitchFamily="34" charset="-128"/>
              </a:rPr>
              <a:t> = 12-13 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72DB9B1-058C-433C-BB7D-953B8591BC88}"/>
              </a:ext>
            </a:extLst>
          </p:cNvPr>
          <p:cNvSpPr>
            <a:spLocks noChangeAspect="1"/>
          </p:cNvSpPr>
          <p:nvPr/>
        </p:nvSpPr>
        <p:spPr>
          <a:xfrm>
            <a:off x="3271838" y="2667000"/>
            <a:ext cx="2519362" cy="25193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D1698D-7B89-4598-9B45-2CED59D30FEF}"/>
              </a:ext>
            </a:extLst>
          </p:cNvPr>
          <p:cNvSpPr>
            <a:spLocks noChangeAspect="1"/>
          </p:cNvSpPr>
          <p:nvPr/>
        </p:nvSpPr>
        <p:spPr>
          <a:xfrm>
            <a:off x="6243638" y="2667000"/>
            <a:ext cx="2519362" cy="251936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0B7243BF-D0C4-4F7C-8DA8-12BA0655B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2. Superconducting materials</a:t>
            </a:r>
            <a:br>
              <a:rPr lang="en-US" altLang="en-US"/>
            </a:br>
            <a:r>
              <a:rPr lang="en-GB" altLang="en-US"/>
              <a:t>from Cu to Nb</a:t>
            </a:r>
            <a:r>
              <a:rPr lang="en-GB" altLang="en-US" baseline="-25000"/>
              <a:t>3</a:t>
            </a:r>
            <a:r>
              <a:rPr lang="en-GB" altLang="en-US"/>
              <a:t>Sn</a:t>
            </a:r>
          </a:p>
        </p:txBody>
      </p:sp>
      <p:sp>
        <p:nvSpPr>
          <p:cNvPr id="32771" name="Content Placeholder 2">
            <a:extLst>
              <a:ext uri="{FF2B5EF4-FFF2-40B4-BE49-F238E27FC236}">
                <a16:creationId xmlns:a16="http://schemas.microsoft.com/office/drawing/2014/main" id="{E614BD47-61E9-4BE2-8C92-3C4E1B485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GB" altLang="en-US"/>
              <a:t>Typical operational conditions (0.85 mm diameter strand)</a:t>
            </a:r>
          </a:p>
        </p:txBody>
      </p:sp>
      <p:sp>
        <p:nvSpPr>
          <p:cNvPr id="32772" name="Date Placeholder 3">
            <a:extLst>
              <a:ext uri="{FF2B5EF4-FFF2-40B4-BE49-F238E27FC236}">
                <a16:creationId xmlns:a16="http://schemas.microsoft.com/office/drawing/2014/main" id="{002F61EB-1A6B-40AC-8AF7-C22EEB2794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32773" name="Footer Placeholder 4">
            <a:extLst>
              <a:ext uri="{FF2B5EF4-FFF2-40B4-BE49-F238E27FC236}">
                <a16:creationId xmlns:a16="http://schemas.microsoft.com/office/drawing/2014/main" id="{6082CB2B-CAAD-4AB5-A0D0-DB4EA322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32774" name="Slide Number Placeholder 5">
            <a:extLst>
              <a:ext uri="{FF2B5EF4-FFF2-40B4-BE49-F238E27FC236}">
                <a16:creationId xmlns:a16="http://schemas.microsoft.com/office/drawing/2014/main" id="{2F97105C-24DE-4FA6-9AFF-CDB2DF5AD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26D616B7-F108-48D8-869E-23DB1E76FED5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27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A28CA68-A7A8-4CA1-96DD-37262FC53E3D}"/>
              </a:ext>
            </a:extLst>
          </p:cNvPr>
          <p:cNvSpPr>
            <a:spLocks noChangeAspect="1"/>
          </p:cNvSpPr>
          <p:nvPr/>
        </p:nvSpPr>
        <p:spPr>
          <a:xfrm>
            <a:off x="228600" y="2667000"/>
            <a:ext cx="2519363" cy="2519363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2776" name="Text Box 7">
            <a:extLst>
              <a:ext uri="{FF2B5EF4-FFF2-40B4-BE49-F238E27FC236}">
                <a16:creationId xmlns:a16="http://schemas.microsoft.com/office/drawing/2014/main" id="{1A0E9204-BB13-4893-A3A2-DD0DE12C2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775" y="1978025"/>
            <a:ext cx="990600" cy="4603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ea typeface="MS PGothic" panose="020B0600070205080204" pitchFamily="34" charset="-128"/>
              </a:rPr>
              <a:t>Cu</a:t>
            </a:r>
          </a:p>
        </p:txBody>
      </p:sp>
      <p:sp>
        <p:nvSpPr>
          <p:cNvPr id="32777" name="Text Box 7">
            <a:extLst>
              <a:ext uri="{FF2B5EF4-FFF2-40B4-BE49-F238E27FC236}">
                <a16:creationId xmlns:a16="http://schemas.microsoft.com/office/drawing/2014/main" id="{55AAD91A-DB1D-4AF8-9796-302DEDF41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981200"/>
            <a:ext cx="1143000" cy="4619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solidFill>
                  <a:schemeClr val="tx2"/>
                </a:solidFill>
                <a:ea typeface="MS PGothic" panose="020B0600070205080204" pitchFamily="34" charset="-128"/>
              </a:rPr>
              <a:t>Nb</a:t>
            </a:r>
            <a:r>
              <a:rPr lang="en-US" altLang="en-US" baseline="-25000">
                <a:solidFill>
                  <a:schemeClr val="tx2"/>
                </a:solidFill>
                <a:ea typeface="MS PGothic" panose="020B0600070205080204" pitchFamily="34" charset="-128"/>
              </a:rPr>
              <a:t>3</a:t>
            </a:r>
            <a:r>
              <a:rPr lang="en-US" altLang="en-US">
                <a:solidFill>
                  <a:schemeClr val="tx2"/>
                </a:solidFill>
                <a:ea typeface="MS PGothic" panose="020B0600070205080204" pitchFamily="34" charset="-128"/>
              </a:rPr>
              <a:t>Sn</a:t>
            </a:r>
          </a:p>
        </p:txBody>
      </p:sp>
      <p:sp>
        <p:nvSpPr>
          <p:cNvPr id="32778" name="Text Box 7">
            <a:extLst>
              <a:ext uri="{FF2B5EF4-FFF2-40B4-BE49-F238E27FC236}">
                <a16:creationId xmlns:a16="http://schemas.microsoft.com/office/drawing/2014/main" id="{6CA4BC8B-02F1-4666-8B52-7F698E42E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981200"/>
            <a:ext cx="990600" cy="4603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>
                <a:solidFill>
                  <a:srgbClr val="FF0000"/>
                </a:solidFill>
                <a:ea typeface="MS PGothic" panose="020B0600070205080204" pitchFamily="34" charset="-128"/>
              </a:rPr>
              <a:t>Nb-Ti</a:t>
            </a:r>
          </a:p>
        </p:txBody>
      </p:sp>
      <p:sp>
        <p:nvSpPr>
          <p:cNvPr id="32779" name="Text Box 7">
            <a:extLst>
              <a:ext uri="{FF2B5EF4-FFF2-40B4-BE49-F238E27FC236}">
                <a16:creationId xmlns:a16="http://schemas.microsoft.com/office/drawing/2014/main" id="{EFF80D6F-DB2C-450D-ACA8-51EA3BAD1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410200"/>
            <a:ext cx="1447800" cy="107791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ea typeface="MS PGothic" panose="020B0600070205080204" pitchFamily="34" charset="-128"/>
              </a:rPr>
              <a:t>J</a:t>
            </a:r>
            <a:r>
              <a:rPr lang="en-US" altLang="en-US" sz="1600" b="1" i="1" baseline="-25000">
                <a:ea typeface="MS PGothic" panose="020B0600070205080204" pitchFamily="34" charset="-128"/>
              </a:rPr>
              <a:t>e</a:t>
            </a:r>
            <a:r>
              <a:rPr lang="en-US" altLang="en-US" sz="1600" b="1">
                <a:ea typeface="MS PGothic" panose="020B0600070205080204" pitchFamily="34" charset="-128"/>
              </a:rPr>
              <a:t> ~ 5 A/mm</a:t>
            </a:r>
            <a:r>
              <a:rPr lang="en-US" altLang="en-US" sz="1600" b="1" baseline="30000">
                <a:ea typeface="MS PGothic" panose="020B0600070205080204" pitchFamily="34" charset="-128"/>
              </a:rPr>
              <a:t>2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ea typeface="MS PGothic" panose="020B0600070205080204" pitchFamily="34" charset="-128"/>
              </a:rPr>
              <a:t>I </a:t>
            </a:r>
            <a:r>
              <a:rPr lang="en-US" altLang="en-US" sz="1600" b="1">
                <a:ea typeface="MS PGothic" panose="020B0600070205080204" pitchFamily="34" charset="-128"/>
              </a:rPr>
              <a:t>~ 3 A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ea typeface="MS PGothic" panose="020B0600070205080204" pitchFamily="34" charset="-128"/>
              </a:rPr>
              <a:t>B</a:t>
            </a:r>
            <a:r>
              <a:rPr lang="en-US" altLang="en-US" sz="1600" b="1">
                <a:ea typeface="MS PGothic" panose="020B0600070205080204" pitchFamily="34" charset="-128"/>
              </a:rPr>
              <a:t> = 2 T</a:t>
            </a:r>
          </a:p>
        </p:txBody>
      </p:sp>
      <p:sp>
        <p:nvSpPr>
          <p:cNvPr id="32780" name="Text Box 7">
            <a:extLst>
              <a:ext uri="{FF2B5EF4-FFF2-40B4-BE49-F238E27FC236}">
                <a16:creationId xmlns:a16="http://schemas.microsoft.com/office/drawing/2014/main" id="{7BAF614F-BFEF-438A-932A-F6C4E4D13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5399088"/>
            <a:ext cx="2209800" cy="107791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solidFill>
                  <a:srgbClr val="FF0000"/>
                </a:solidFill>
                <a:ea typeface="MS PGothic" panose="020B0600070205080204" pitchFamily="34" charset="-128"/>
              </a:rPr>
              <a:t>J</a:t>
            </a:r>
            <a:r>
              <a:rPr lang="en-US" altLang="en-US" sz="1600" b="1" i="1" baseline="-25000">
                <a:solidFill>
                  <a:srgbClr val="FF0000"/>
                </a:solidFill>
                <a:ea typeface="MS PGothic" panose="020B0600070205080204" pitchFamily="34" charset="-128"/>
              </a:rPr>
              <a:t>e</a:t>
            </a:r>
            <a:r>
              <a:rPr lang="en-US" altLang="en-US" sz="1600" b="1">
                <a:solidFill>
                  <a:srgbClr val="FF0000"/>
                </a:solidFill>
                <a:ea typeface="MS PGothic" panose="020B0600070205080204" pitchFamily="34" charset="-128"/>
              </a:rPr>
              <a:t> ~ 600-700 A/mm</a:t>
            </a:r>
            <a:r>
              <a:rPr lang="en-US" altLang="en-US" sz="1600" b="1" baseline="30000">
                <a:solidFill>
                  <a:srgbClr val="FF0000"/>
                </a:solidFill>
                <a:ea typeface="MS PGothic" panose="020B0600070205080204" pitchFamily="34" charset="-128"/>
              </a:rPr>
              <a:t>2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solidFill>
                  <a:srgbClr val="FF0000"/>
                </a:solidFill>
                <a:ea typeface="MS PGothic" panose="020B0600070205080204" pitchFamily="34" charset="-128"/>
              </a:rPr>
              <a:t>I</a:t>
            </a:r>
            <a:r>
              <a:rPr lang="en-US" altLang="en-US" sz="1600" b="1">
                <a:solidFill>
                  <a:srgbClr val="FF0000"/>
                </a:solidFill>
                <a:ea typeface="MS PGothic" panose="020B0600070205080204" pitchFamily="34" charset="-128"/>
              </a:rPr>
              <a:t> ~ 300-400 A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solidFill>
                  <a:srgbClr val="FF0000"/>
                </a:solidFill>
                <a:ea typeface="MS PGothic" panose="020B0600070205080204" pitchFamily="34" charset="-128"/>
              </a:rPr>
              <a:t>B </a:t>
            </a:r>
            <a:r>
              <a:rPr lang="en-US" altLang="en-US" sz="1600" b="1">
                <a:solidFill>
                  <a:srgbClr val="FF0000"/>
                </a:solidFill>
                <a:ea typeface="MS PGothic" panose="020B0600070205080204" pitchFamily="34" charset="-128"/>
              </a:rPr>
              <a:t>= 8-9 T</a:t>
            </a:r>
          </a:p>
        </p:txBody>
      </p:sp>
      <p:sp>
        <p:nvSpPr>
          <p:cNvPr id="32781" name="Text Box 7">
            <a:extLst>
              <a:ext uri="{FF2B5EF4-FFF2-40B4-BE49-F238E27FC236}">
                <a16:creationId xmlns:a16="http://schemas.microsoft.com/office/drawing/2014/main" id="{B4A67F4B-8E24-4DA0-B492-5371E9795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410200"/>
            <a:ext cx="2286000" cy="107791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solidFill>
                  <a:schemeClr val="tx2"/>
                </a:solidFill>
                <a:ea typeface="MS PGothic" panose="020B0600070205080204" pitchFamily="34" charset="-128"/>
              </a:rPr>
              <a:t>J</a:t>
            </a:r>
            <a:r>
              <a:rPr lang="en-US" altLang="en-US" sz="1600" b="1" i="1" baseline="-25000">
                <a:solidFill>
                  <a:schemeClr val="tx2"/>
                </a:solidFill>
                <a:ea typeface="MS PGothic" panose="020B0600070205080204" pitchFamily="34" charset="-128"/>
              </a:rPr>
              <a:t>e</a:t>
            </a:r>
            <a:r>
              <a:rPr lang="en-US" altLang="en-US" sz="1600" b="1">
                <a:solidFill>
                  <a:schemeClr val="tx2"/>
                </a:solidFill>
                <a:ea typeface="MS PGothic" panose="020B0600070205080204" pitchFamily="34" charset="-128"/>
              </a:rPr>
              <a:t> ~ 600-700 A/mm</a:t>
            </a:r>
            <a:r>
              <a:rPr lang="en-US" altLang="en-US" sz="1600" b="1" baseline="30000">
                <a:solidFill>
                  <a:schemeClr val="tx2"/>
                </a:solidFill>
                <a:ea typeface="MS PGothic" panose="020B0600070205080204" pitchFamily="34" charset="-128"/>
              </a:rPr>
              <a:t>2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solidFill>
                  <a:schemeClr val="tx2"/>
                </a:solidFill>
                <a:ea typeface="MS PGothic" panose="020B0600070205080204" pitchFamily="34" charset="-128"/>
              </a:rPr>
              <a:t>I</a:t>
            </a:r>
            <a:r>
              <a:rPr lang="en-US" altLang="en-US" sz="1600" b="1">
                <a:solidFill>
                  <a:schemeClr val="tx2"/>
                </a:solidFill>
                <a:ea typeface="MS PGothic" panose="020B0600070205080204" pitchFamily="34" charset="-128"/>
              </a:rPr>
              <a:t> ~ 300-400 A</a:t>
            </a: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i="1">
                <a:solidFill>
                  <a:schemeClr val="tx2"/>
                </a:solidFill>
                <a:ea typeface="MS PGothic" panose="020B0600070205080204" pitchFamily="34" charset="-128"/>
              </a:rPr>
              <a:t>B</a:t>
            </a:r>
            <a:r>
              <a:rPr lang="en-US" altLang="en-US" sz="1600" b="1">
                <a:solidFill>
                  <a:schemeClr val="tx2"/>
                </a:solidFill>
                <a:ea typeface="MS PGothic" panose="020B0600070205080204" pitchFamily="34" charset="-128"/>
              </a:rPr>
              <a:t> = 12-13 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4DB7F84-1AC1-4764-A037-0CBD76BE0C04}"/>
              </a:ext>
            </a:extLst>
          </p:cNvPr>
          <p:cNvSpPr>
            <a:spLocks noChangeAspect="1"/>
          </p:cNvSpPr>
          <p:nvPr/>
        </p:nvSpPr>
        <p:spPr>
          <a:xfrm>
            <a:off x="3271838" y="2667000"/>
            <a:ext cx="2519362" cy="25193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44097F4-C2F2-47E7-8695-452F78F16D43}"/>
              </a:ext>
            </a:extLst>
          </p:cNvPr>
          <p:cNvSpPr>
            <a:spLocks noChangeAspect="1"/>
          </p:cNvSpPr>
          <p:nvPr/>
        </p:nvSpPr>
        <p:spPr>
          <a:xfrm>
            <a:off x="6243638" y="2667000"/>
            <a:ext cx="2519362" cy="251936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32784" name="Picture 8" descr="ssc_wire">
            <a:extLst>
              <a:ext uri="{FF2B5EF4-FFF2-40B4-BE49-F238E27FC236}">
                <a16:creationId xmlns:a16="http://schemas.microsoft.com/office/drawing/2014/main" id="{12950AB6-907F-4A32-B224-703587EA4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67000"/>
            <a:ext cx="2573338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5" name="Picture 6" descr="Round Sub.jpg">
            <a:extLst>
              <a:ext uri="{FF2B5EF4-FFF2-40B4-BE49-F238E27FC236}">
                <a16:creationId xmlns:a16="http://schemas.microsoft.com/office/drawing/2014/main" id="{4E251299-80A6-427C-9289-6FF3923CB9E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5" r="16106"/>
          <a:stretch>
            <a:fillRect/>
          </a:stretch>
        </p:blipFill>
        <p:spPr bwMode="auto">
          <a:xfrm>
            <a:off x="6172200" y="2514600"/>
            <a:ext cx="266700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E7835802-FBBD-4E0A-84E7-EABD0352E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Outline</a:t>
            </a:r>
          </a:p>
        </p:txBody>
      </p:sp>
      <p:sp>
        <p:nvSpPr>
          <p:cNvPr id="33795" name="Content Placeholder 2">
            <a:extLst>
              <a:ext uri="{FF2B5EF4-FFF2-40B4-BE49-F238E27FC236}">
                <a16:creationId xmlns:a16="http://schemas.microsoft.com/office/drawing/2014/main" id="{70778625-BA68-490B-B257-579C5DE0A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endParaRPr lang="en-US" altLang="en-US"/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Introduction and history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Superconducting materials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Nb-Ti, Nb</a:t>
            </a:r>
            <a:r>
              <a:rPr lang="en-US" altLang="en-US" baseline="-25000"/>
              <a:t>3</a:t>
            </a:r>
            <a:r>
              <a:rPr lang="en-US" altLang="en-US"/>
              <a:t>Sn, and their critical surfaces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 b="1" u="sng">
                <a:solidFill>
                  <a:srgbClr val="FF0000"/>
                </a:solidFill>
              </a:rPr>
              <a:t>Multifilament wires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>
                <a:solidFill>
                  <a:srgbClr val="FF0000"/>
                </a:solidFill>
              </a:rPr>
              <a:t>Motivations</a:t>
            </a:r>
            <a:r>
              <a:rPr lang="en-US" altLang="en-US"/>
              <a:t>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Superconducting cables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Cable insulation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Filling factor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Conclusions</a:t>
            </a:r>
          </a:p>
        </p:txBody>
      </p:sp>
      <p:sp>
        <p:nvSpPr>
          <p:cNvPr id="33796" name="Date Placeholder 3">
            <a:extLst>
              <a:ext uri="{FF2B5EF4-FFF2-40B4-BE49-F238E27FC236}">
                <a16:creationId xmlns:a16="http://schemas.microsoft.com/office/drawing/2014/main" id="{9967532B-A537-4329-ADF6-F05FFB9D7E5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33797" name="Footer Placeholder 4">
            <a:extLst>
              <a:ext uri="{FF2B5EF4-FFF2-40B4-BE49-F238E27FC236}">
                <a16:creationId xmlns:a16="http://schemas.microsoft.com/office/drawing/2014/main" id="{2A9C0F06-0138-4144-9C0B-4B0B9996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33798" name="Slide Number Placeholder 5">
            <a:extLst>
              <a:ext uri="{FF2B5EF4-FFF2-40B4-BE49-F238E27FC236}">
                <a16:creationId xmlns:a16="http://schemas.microsoft.com/office/drawing/2014/main" id="{94D627E1-0170-4CE7-8CB3-24578E76B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C2043E6-D98E-4E56-AD8C-8F8CB5FC37AB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28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751CE82F-43E6-43DB-B656-658B04B30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3. Multilfilament wires</a:t>
            </a:r>
            <a:br>
              <a:rPr lang="en-US" altLang="en-US"/>
            </a:br>
            <a:r>
              <a:rPr lang="en-US" altLang="en-US"/>
              <a:t>Motivations</a:t>
            </a:r>
          </a:p>
        </p:txBody>
      </p:sp>
      <p:sp>
        <p:nvSpPr>
          <p:cNvPr id="34819" name="Content Placeholder 6">
            <a:extLst>
              <a:ext uri="{FF2B5EF4-FFF2-40B4-BE49-F238E27FC236}">
                <a16:creationId xmlns:a16="http://schemas.microsoft.com/office/drawing/2014/main" id="{A4DA8815-BF86-4A82-B48A-689CE49781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481513" cy="5334000"/>
          </a:xfrm>
        </p:spPr>
        <p:txBody>
          <a:bodyPr>
            <a:normAutofit/>
          </a:bodyPr>
          <a:lstStyle/>
          <a:p>
            <a:r>
              <a:rPr lang="en-US" altLang="en-US" dirty="0"/>
              <a:t>The superconducting materials used in accelerator magnets are</a:t>
            </a:r>
          </a:p>
          <a:p>
            <a:pPr lvl="1"/>
            <a:endParaRPr lang="en-US" altLang="en-US" dirty="0"/>
          </a:p>
          <a:p>
            <a:pPr lvl="1"/>
            <a:r>
              <a:rPr lang="en-US" altLang="en-US" dirty="0"/>
              <a:t>subdivided in </a:t>
            </a:r>
            <a:r>
              <a:rPr lang="en-US" altLang="en-US" b="1" dirty="0">
                <a:solidFill>
                  <a:srgbClr val="FF0000"/>
                </a:solidFill>
              </a:rPr>
              <a:t>filaments</a:t>
            </a:r>
            <a:r>
              <a:rPr lang="en-US" altLang="en-US" dirty="0"/>
              <a:t> of small diameters</a:t>
            </a:r>
          </a:p>
          <a:p>
            <a:pPr lvl="1"/>
            <a:endParaRPr lang="en-US" altLang="en-US" b="1" dirty="0">
              <a:solidFill>
                <a:srgbClr val="FF0000"/>
              </a:solidFill>
            </a:endParaRPr>
          </a:p>
          <a:p>
            <a:pPr lvl="1"/>
            <a:r>
              <a:rPr lang="en-US" altLang="en-US" b="1" dirty="0">
                <a:solidFill>
                  <a:srgbClr val="FF0000"/>
                </a:solidFill>
              </a:rPr>
              <a:t>twisted</a:t>
            </a:r>
            <a:r>
              <a:rPr lang="en-US" altLang="en-US" dirty="0"/>
              <a:t> together</a:t>
            </a:r>
          </a:p>
          <a:p>
            <a:pPr lvl="1"/>
            <a:endParaRPr lang="en-US" altLang="en-US" dirty="0"/>
          </a:p>
          <a:p>
            <a:pPr lvl="1"/>
            <a:r>
              <a:rPr lang="en-US" altLang="en-US" dirty="0"/>
              <a:t>embedded in a </a:t>
            </a:r>
            <a:r>
              <a:rPr lang="en-US" altLang="en-US" b="1" dirty="0">
                <a:solidFill>
                  <a:srgbClr val="FF0000"/>
                </a:solidFill>
              </a:rPr>
              <a:t>copper matrix</a:t>
            </a:r>
          </a:p>
        </p:txBody>
      </p:sp>
      <p:sp>
        <p:nvSpPr>
          <p:cNvPr id="34820" name="Content Placeholder 7">
            <a:extLst>
              <a:ext uri="{FF2B5EF4-FFF2-40B4-BE49-F238E27FC236}">
                <a16:creationId xmlns:a16="http://schemas.microsoft.com/office/drawing/2014/main" id="{9234D73C-ACFD-4D3A-9974-CBD08C346E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4821" name="Date Placeholder 3">
            <a:extLst>
              <a:ext uri="{FF2B5EF4-FFF2-40B4-BE49-F238E27FC236}">
                <a16:creationId xmlns:a16="http://schemas.microsoft.com/office/drawing/2014/main" id="{6C9C6C83-0C8F-4336-9876-CE5D68FE081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152400" y="6543675"/>
            <a:ext cx="3581400" cy="22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34822" name="Footer Placeholder 4">
            <a:extLst>
              <a:ext uri="{FF2B5EF4-FFF2-40B4-BE49-F238E27FC236}">
                <a16:creationId xmlns:a16="http://schemas.microsoft.com/office/drawing/2014/main" id="{69AD9DD5-4FA4-48C6-AE12-F5934508A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34823" name="Slide Number Placeholder 5">
            <a:extLst>
              <a:ext uri="{FF2B5EF4-FFF2-40B4-BE49-F238E27FC236}">
                <a16:creationId xmlns:a16="http://schemas.microsoft.com/office/drawing/2014/main" id="{95F83FA2-D6C1-41E9-BCF8-A48AD5087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BAABDF8E-7F65-447D-A7A6-1561AEC5C3F4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29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34824" name="Picture 4" descr="LHC_wire">
            <a:extLst>
              <a:ext uri="{FF2B5EF4-FFF2-40B4-BE49-F238E27FC236}">
                <a16:creationId xmlns:a16="http://schemas.microsoft.com/office/drawing/2014/main" id="{BDA33C2C-2F17-4A57-A62D-D3AAE51AB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2"/>
          <a:stretch>
            <a:fillRect/>
          </a:stretch>
        </p:blipFill>
        <p:spPr bwMode="auto">
          <a:xfrm>
            <a:off x="4672013" y="1428750"/>
            <a:ext cx="2068512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6" descr="bronze-process_wire">
            <a:extLst>
              <a:ext uri="{FF2B5EF4-FFF2-40B4-BE49-F238E27FC236}">
                <a16:creationId xmlns:a16="http://schemas.microsoft.com/office/drawing/2014/main" id="{8F0A0493-D9FD-4FAF-8D89-7A7377904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99"/>
          <a:stretch>
            <a:fillRect/>
          </a:stretch>
        </p:blipFill>
        <p:spPr bwMode="auto">
          <a:xfrm>
            <a:off x="4676775" y="3890963"/>
            <a:ext cx="21209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7" descr="PIT_wire">
            <a:extLst>
              <a:ext uri="{FF2B5EF4-FFF2-40B4-BE49-F238E27FC236}">
                <a16:creationId xmlns:a16="http://schemas.microsoft.com/office/drawing/2014/main" id="{BFA3B765-3C31-4AD7-8F89-8D52B0629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5" y="3894138"/>
            <a:ext cx="2092325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8" descr="ssc_wire">
            <a:extLst>
              <a:ext uri="{FF2B5EF4-FFF2-40B4-BE49-F238E27FC236}">
                <a16:creationId xmlns:a16="http://schemas.microsoft.com/office/drawing/2014/main" id="{2294B713-040A-415E-80AB-ED93D5C42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414463"/>
            <a:ext cx="205740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54942D0F-A814-4B71-A144-8FE230D8B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References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89A21095-F889-4BED-A8CB-369AB8DDF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Tx/>
              <a:buNone/>
              <a:defRPr/>
            </a:pPr>
            <a:r>
              <a:rPr lang="en-US" dirty="0"/>
              <a:t>[1]		A. </a:t>
            </a:r>
            <a:r>
              <a:rPr lang="en-US" dirty="0" err="1"/>
              <a:t>Devred</a:t>
            </a:r>
            <a:r>
              <a:rPr lang="en-US" dirty="0"/>
              <a:t>, “</a:t>
            </a:r>
            <a:r>
              <a:rPr lang="en-US" i="1" dirty="0">
                <a:solidFill>
                  <a:srgbClr val="FF0000"/>
                </a:solidFill>
              </a:rPr>
              <a:t>Practical low-temperature superconductors for 	electromagnets</a:t>
            </a:r>
            <a:r>
              <a:rPr lang="en-US" dirty="0"/>
              <a:t>”, CERN-2004-006, 2006.</a:t>
            </a:r>
          </a:p>
          <a:p>
            <a:pPr>
              <a:buFontTx/>
              <a:buNone/>
              <a:defRPr/>
            </a:pPr>
            <a:r>
              <a:rPr lang="en-US" dirty="0"/>
              <a:t>[2]		“</a:t>
            </a:r>
            <a:r>
              <a:rPr lang="en-US" i="1" dirty="0">
                <a:solidFill>
                  <a:srgbClr val="FF0000"/>
                </a:solidFill>
              </a:rPr>
              <a:t>LHC design report v.1: the main LHC ring</a:t>
            </a:r>
            <a:r>
              <a:rPr lang="en-US" dirty="0"/>
              <a:t>”, CERN-2004-003-v1, 	2004.</a:t>
            </a:r>
          </a:p>
          <a:p>
            <a:pPr>
              <a:buFontTx/>
              <a:buNone/>
              <a:defRPr/>
            </a:pPr>
            <a:r>
              <a:rPr lang="en-US" dirty="0"/>
              <a:t>[3]		A. </a:t>
            </a:r>
            <a:r>
              <a:rPr lang="en-US" dirty="0" err="1"/>
              <a:t>Godeke</a:t>
            </a:r>
            <a:r>
              <a:rPr lang="en-US" dirty="0"/>
              <a:t>, “</a:t>
            </a:r>
            <a:r>
              <a:rPr lang="en-US" i="1" dirty="0">
                <a:solidFill>
                  <a:srgbClr val="FF0000"/>
                </a:solidFill>
              </a:rPr>
              <a:t>Performance boundaries in Nb</a:t>
            </a:r>
            <a:r>
              <a:rPr lang="en-US" i="1" baseline="-25000" dirty="0">
                <a:solidFill>
                  <a:srgbClr val="FF0000"/>
                </a:solidFill>
              </a:rPr>
              <a:t>3</a:t>
            </a:r>
            <a:r>
              <a:rPr lang="en-US" i="1" dirty="0">
                <a:solidFill>
                  <a:srgbClr val="FF0000"/>
                </a:solidFill>
              </a:rPr>
              <a:t>Sn 	superconductors</a:t>
            </a:r>
            <a:r>
              <a:rPr lang="en-US" dirty="0"/>
              <a:t>”, PhD thesis, 2005.</a:t>
            </a:r>
          </a:p>
          <a:p>
            <a:pPr>
              <a:buFontTx/>
              <a:buNone/>
              <a:defRPr/>
            </a:pPr>
            <a:r>
              <a:rPr lang="en-US" dirty="0"/>
              <a:t>[4] 	M. Wilson, “</a:t>
            </a:r>
            <a:r>
              <a:rPr lang="en-US" i="1" dirty="0">
                <a:solidFill>
                  <a:srgbClr val="FF0000"/>
                </a:solidFill>
              </a:rPr>
              <a:t>Superconducting magnets</a:t>
            </a:r>
            <a:r>
              <a:rPr lang="en-US" dirty="0"/>
              <a:t>”, Oxford UK: 	Clarendon 	Press, 1983.</a:t>
            </a:r>
          </a:p>
          <a:p>
            <a:pPr>
              <a:buFontTx/>
              <a:buNone/>
              <a:defRPr/>
            </a:pPr>
            <a:r>
              <a:rPr lang="en-US" dirty="0"/>
              <a:t>[5] 	K.-H. Mess, P. </a:t>
            </a:r>
            <a:r>
              <a:rPr lang="en-US" dirty="0" err="1"/>
              <a:t>Schmuser</a:t>
            </a:r>
            <a:r>
              <a:rPr lang="en-US" dirty="0"/>
              <a:t>, S. Wolff, “</a:t>
            </a:r>
            <a:r>
              <a:rPr lang="en-US" i="1" dirty="0">
                <a:solidFill>
                  <a:srgbClr val="FF0000"/>
                </a:solidFill>
              </a:rPr>
              <a:t>Superconducting 	accelerator magnets</a:t>
            </a:r>
            <a:r>
              <a:rPr lang="en-US" dirty="0"/>
              <a:t>”, Singapore: World Scientific, 1996. </a:t>
            </a:r>
          </a:p>
          <a:p>
            <a:pPr>
              <a:buFontTx/>
              <a:buNone/>
              <a:defRPr/>
            </a:pPr>
            <a:r>
              <a:rPr lang="en-US" dirty="0"/>
              <a:t>[6]		D. </a:t>
            </a:r>
            <a:r>
              <a:rPr lang="en-US" dirty="0" err="1"/>
              <a:t>Dietderich</a:t>
            </a:r>
            <a:r>
              <a:rPr lang="en-US" dirty="0"/>
              <a:t>, “</a:t>
            </a:r>
            <a:r>
              <a:rPr lang="en-US" i="1" dirty="0">
                <a:solidFill>
                  <a:srgbClr val="FF0000"/>
                </a:solidFill>
              </a:rPr>
              <a:t>Development of High Current Nb</a:t>
            </a:r>
            <a:r>
              <a:rPr lang="en-US" i="1" baseline="-25000" dirty="0">
                <a:solidFill>
                  <a:srgbClr val="FF0000"/>
                </a:solidFill>
              </a:rPr>
              <a:t>3</a:t>
            </a:r>
            <a:r>
              <a:rPr lang="en-US" i="1" dirty="0">
                <a:solidFill>
                  <a:srgbClr val="FF0000"/>
                </a:solidFill>
              </a:rPr>
              <a:t>Sn Rutherford 	Cables for NED and LARP</a:t>
            </a:r>
            <a:r>
              <a:rPr lang="en-US" dirty="0"/>
              <a:t>”, WAMSDO 2008, CERN, Geneva, 	2008.</a:t>
            </a:r>
          </a:p>
          <a:p>
            <a:pPr>
              <a:buFontTx/>
              <a:buNone/>
              <a:defRPr/>
            </a:pPr>
            <a:r>
              <a:rPr lang="en-US" dirty="0"/>
              <a:t>[7]		</a:t>
            </a:r>
            <a:r>
              <a:rPr lang="en-GB" dirty="0"/>
              <a:t>E. Todesco, “</a:t>
            </a:r>
            <a:r>
              <a:rPr lang="en-US" dirty="0">
                <a:solidFill>
                  <a:srgbClr val="FF0000"/>
                </a:solidFill>
              </a:rPr>
              <a:t>Masterclass - Design of superconducting 	magnets for particle accelerators</a:t>
            </a:r>
            <a:r>
              <a:rPr lang="en-US" dirty="0"/>
              <a:t>”, 	</a:t>
            </a:r>
            <a:r>
              <a:rPr lang="en-US" dirty="0">
                <a:hlinkClick r:id="rId2"/>
              </a:rPr>
              <a:t>https://indico.cern.ch/category/12408/</a:t>
            </a:r>
            <a:endParaRPr lang="en-US" dirty="0"/>
          </a:p>
          <a:p>
            <a:pPr>
              <a:buFontTx/>
              <a:buNone/>
              <a:defRPr/>
            </a:pPr>
            <a:r>
              <a:rPr lang="en-US" dirty="0"/>
              <a:t>[8]		Presentations from Luca </a:t>
            </a:r>
            <a:r>
              <a:rPr lang="en-US" dirty="0" err="1"/>
              <a:t>Bottura</a:t>
            </a:r>
            <a:r>
              <a:rPr lang="en-US" dirty="0"/>
              <a:t> and Martin Wilson</a:t>
            </a:r>
          </a:p>
          <a:p>
            <a:pPr>
              <a:buFontTx/>
              <a:buNone/>
              <a:defRPr/>
            </a:pPr>
            <a:endParaRPr lang="en-US" dirty="0"/>
          </a:p>
          <a:p>
            <a:pPr>
              <a:buFontTx/>
              <a:buNone/>
              <a:defRPr/>
            </a:pPr>
            <a:endParaRPr lang="en-US" dirty="0"/>
          </a:p>
          <a:p>
            <a:pPr>
              <a:buFontTx/>
              <a:buNone/>
              <a:defRPr/>
            </a:pPr>
            <a:endParaRPr lang="en-US" dirty="0"/>
          </a:p>
          <a:p>
            <a:pPr>
              <a:buFontTx/>
              <a:buBlip>
                <a:blip r:embed="rId3"/>
              </a:buBlip>
              <a:defRPr/>
            </a:pPr>
            <a:endParaRPr lang="en-US" dirty="0"/>
          </a:p>
        </p:txBody>
      </p:sp>
      <p:sp>
        <p:nvSpPr>
          <p:cNvPr id="8196" name="Date Placeholder 3">
            <a:extLst>
              <a:ext uri="{FF2B5EF4-FFF2-40B4-BE49-F238E27FC236}">
                <a16:creationId xmlns:a16="http://schemas.microsoft.com/office/drawing/2014/main" id="{DBC0B428-7DA5-40AE-AB21-02208956099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8197" name="Footer Placeholder 4">
            <a:extLst>
              <a:ext uri="{FF2B5EF4-FFF2-40B4-BE49-F238E27FC236}">
                <a16:creationId xmlns:a16="http://schemas.microsoft.com/office/drawing/2014/main" id="{414630AD-695E-4C50-AAF5-243576D0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8198" name="Slide Number Placeholder 5">
            <a:extLst>
              <a:ext uri="{FF2B5EF4-FFF2-40B4-BE49-F238E27FC236}">
                <a16:creationId xmlns:a16="http://schemas.microsoft.com/office/drawing/2014/main" id="{D80B2A29-6486-4CB3-ADB6-15DCDD530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3AF43EC5-8E5C-4A93-B150-000A75F030ED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7">
            <a:extLst>
              <a:ext uri="{FF2B5EF4-FFF2-40B4-BE49-F238E27FC236}">
                <a16:creationId xmlns:a16="http://schemas.microsoft.com/office/drawing/2014/main" id="{DEDAC2D0-D0E3-4EEB-9A6B-7591DDC74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3. Multifilament wires</a:t>
            </a:r>
            <a:br>
              <a:rPr lang="en-US" altLang="en-US"/>
            </a:br>
            <a:r>
              <a:rPr lang="en-US" altLang="en-US"/>
              <a:t>Motivations</a:t>
            </a:r>
          </a:p>
        </p:txBody>
      </p:sp>
      <p:sp>
        <p:nvSpPr>
          <p:cNvPr id="35843" name="Content Placeholder 8">
            <a:extLst>
              <a:ext uri="{FF2B5EF4-FFF2-40B4-BE49-F238E27FC236}">
                <a16:creationId xmlns:a16="http://schemas.microsoft.com/office/drawing/2014/main" id="{47965B1B-3A8D-4A95-8276-3D43D8C13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6629400" cy="53340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 b="1" dirty="0">
                <a:solidFill>
                  <a:srgbClr val="FF0000"/>
                </a:solidFill>
              </a:rPr>
              <a:t>Filament size: magneto-thermal instabilities (flux jumps)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Let’s use the </a:t>
            </a:r>
            <a:r>
              <a:rPr lang="en-US" altLang="en-US" dirty="0">
                <a:solidFill>
                  <a:srgbClr val="FF0000"/>
                </a:solidFill>
              </a:rPr>
              <a:t>critical state model (CSM)</a:t>
            </a:r>
            <a:r>
              <a:rPr lang="en-US" altLang="en-US" dirty="0"/>
              <a:t>: a superconductor carries either current at </a:t>
            </a:r>
            <a:r>
              <a:rPr lang="en-US" altLang="en-US" i="1" dirty="0" err="1"/>
              <a:t>j</a:t>
            </a:r>
            <a:r>
              <a:rPr lang="en-US" altLang="en-US" i="1" baseline="-25000" dirty="0" err="1"/>
              <a:t>c</a:t>
            </a:r>
            <a:r>
              <a:rPr lang="en-US" altLang="en-US" dirty="0"/>
              <a:t> or no currents at all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Let us consider a simple geometry of a </a:t>
            </a:r>
            <a:r>
              <a:rPr lang="en-US" altLang="en-US" dirty="0">
                <a:solidFill>
                  <a:srgbClr val="FF0000"/>
                </a:solidFill>
              </a:rPr>
              <a:t>infinite slab </a:t>
            </a:r>
            <a:r>
              <a:rPr lang="en-US" altLang="en-US" dirty="0"/>
              <a:t>of superconductor, of thickness </a:t>
            </a:r>
            <a:r>
              <a:rPr lang="en-US" altLang="en-US" dirty="0">
                <a:solidFill>
                  <a:srgbClr val="FF0000"/>
                </a:solidFill>
              </a:rPr>
              <a:t>2</a:t>
            </a:r>
            <a:r>
              <a:rPr lang="en-US" altLang="en-US" i="1" dirty="0">
                <a:solidFill>
                  <a:srgbClr val="FF0000"/>
                </a:solidFill>
              </a:rPr>
              <a:t>d</a:t>
            </a:r>
            <a:r>
              <a:rPr lang="en-US" altLang="en-US" dirty="0"/>
              <a:t> and we bring the external field to </a:t>
            </a:r>
            <a:r>
              <a:rPr lang="en-US" altLang="en-US" i="1" dirty="0" err="1"/>
              <a:t>B</a:t>
            </a:r>
            <a:r>
              <a:rPr lang="en-US" altLang="en-US" i="1" baseline="-25000" dirty="0" err="1"/>
              <a:t>ext</a:t>
            </a:r>
            <a:endParaRPr lang="en-US" altLang="en-US" i="1" baseline="-25000" dirty="0"/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A</a:t>
            </a:r>
            <a:r>
              <a:rPr lang="en-US" altLang="en-US" i="1" dirty="0"/>
              <a:t> </a:t>
            </a:r>
            <a:r>
              <a:rPr lang="en-US" altLang="en-US" i="1" dirty="0" err="1"/>
              <a:t>j</a:t>
            </a:r>
            <a:r>
              <a:rPr lang="en-US" altLang="en-US" i="1" baseline="-25000" dirty="0" err="1"/>
              <a:t>c</a:t>
            </a:r>
            <a:r>
              <a:rPr lang="en-US" altLang="en-US" i="1" baseline="-25000" dirty="0"/>
              <a:t> </a:t>
            </a:r>
            <a:r>
              <a:rPr lang="en-US" altLang="en-US" dirty="0"/>
              <a:t>over a thickness of </a:t>
            </a:r>
            <a:r>
              <a:rPr lang="en-US" altLang="en-US" i="1" dirty="0">
                <a:sym typeface="Symbol" panose="05050102010706020507" pitchFamily="18" charset="2"/>
              </a:rPr>
              <a:t>x</a:t>
            </a:r>
            <a:r>
              <a:rPr lang="en-US" altLang="en-US" dirty="0">
                <a:sym typeface="Symbol" panose="05050102010706020507" pitchFamily="18" charset="2"/>
              </a:rPr>
              <a:t> start flowing to shield the internal part of the slab </a:t>
            </a:r>
          </a:p>
          <a:p>
            <a:pPr lvl="2">
              <a:buFontTx/>
              <a:buBlip>
                <a:blip r:embed="rId4"/>
              </a:buBlip>
            </a:pPr>
            <a:r>
              <a:rPr lang="en-US" altLang="en-US" i="1" dirty="0" err="1"/>
              <a:t>B</a:t>
            </a:r>
            <a:r>
              <a:rPr lang="en-US" altLang="en-US" i="1" baseline="-25000" dirty="0" err="1"/>
              <a:t>ext</a:t>
            </a:r>
            <a:r>
              <a:rPr lang="en-US" altLang="en-US" i="1" baseline="-25000" dirty="0"/>
              <a:t> </a:t>
            </a:r>
            <a:r>
              <a:rPr lang="en-US" altLang="en-US" i="1" dirty="0"/>
              <a:t>= µ</a:t>
            </a:r>
            <a:r>
              <a:rPr lang="en-US" altLang="en-US" i="1" baseline="-25000" dirty="0"/>
              <a:t>0</a:t>
            </a:r>
            <a:r>
              <a:rPr lang="en-US" altLang="en-US" i="1" dirty="0"/>
              <a:t> </a:t>
            </a:r>
            <a:r>
              <a:rPr lang="en-US" altLang="en-US" i="1" dirty="0" err="1"/>
              <a:t>j</a:t>
            </a:r>
            <a:r>
              <a:rPr lang="en-US" altLang="en-US" i="1" baseline="-25000" dirty="0" err="1"/>
              <a:t>c</a:t>
            </a:r>
            <a:r>
              <a:rPr lang="en-US" altLang="en-US" i="1" baseline="-25000" dirty="0"/>
              <a:t> </a:t>
            </a:r>
            <a:r>
              <a:rPr lang="en-US" altLang="en-US" i="1" dirty="0">
                <a:sym typeface="Symbol" panose="05050102010706020507" pitchFamily="18" charset="2"/>
              </a:rPr>
              <a:t>x</a:t>
            </a:r>
            <a:r>
              <a:rPr lang="en-US" altLang="en-US" dirty="0">
                <a:sym typeface="Symbol" panose="05050102010706020507" pitchFamily="18" charset="2"/>
              </a:rPr>
              <a:t> </a:t>
            </a:r>
            <a:endParaRPr lang="en-US" altLang="en-US" i="1" baseline="-25000" dirty="0"/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>
                <a:sym typeface="Symbol" panose="05050102010706020507" pitchFamily="18" charset="2"/>
              </a:rPr>
              <a:t>Since superconducting, this is a </a:t>
            </a:r>
            <a:r>
              <a:rPr lang="en-US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persistent current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The maximum field that can be shielded is the </a:t>
            </a:r>
            <a:r>
              <a:rPr lang="en-US" altLang="en-US" dirty="0">
                <a:solidFill>
                  <a:srgbClr val="FF0000"/>
                </a:solidFill>
              </a:rPr>
              <a:t>penetration field</a:t>
            </a:r>
          </a:p>
          <a:p>
            <a:pPr lvl="2">
              <a:buFontTx/>
              <a:buBlip>
                <a:blip r:embed="rId4"/>
              </a:buBlip>
            </a:pPr>
            <a:r>
              <a:rPr lang="en-US" altLang="en-US" i="1" dirty="0"/>
              <a:t>B</a:t>
            </a:r>
            <a:r>
              <a:rPr lang="en-US" altLang="en-US" i="1" baseline="-25000" dirty="0"/>
              <a:t>p </a:t>
            </a:r>
            <a:r>
              <a:rPr lang="en-US" altLang="en-US" i="1" dirty="0"/>
              <a:t>= µ</a:t>
            </a:r>
            <a:r>
              <a:rPr lang="en-US" altLang="en-US" i="1" baseline="-25000" dirty="0"/>
              <a:t>0</a:t>
            </a:r>
            <a:r>
              <a:rPr lang="en-US" altLang="en-US" i="1" dirty="0"/>
              <a:t> </a:t>
            </a:r>
            <a:r>
              <a:rPr lang="en-US" altLang="en-US" i="1" dirty="0" err="1"/>
              <a:t>j</a:t>
            </a:r>
            <a:r>
              <a:rPr lang="en-US" altLang="en-US" i="1" baseline="-25000" dirty="0" err="1"/>
              <a:t>c</a:t>
            </a:r>
            <a:r>
              <a:rPr lang="en-US" altLang="en-US" i="1" baseline="-25000" dirty="0"/>
              <a:t> </a:t>
            </a:r>
            <a:r>
              <a:rPr lang="en-US" altLang="en-US" i="1" dirty="0">
                <a:sym typeface="Symbol" panose="05050102010706020507" pitchFamily="18" charset="2"/>
              </a:rPr>
              <a:t>d</a:t>
            </a:r>
            <a:r>
              <a:rPr lang="en-US" altLang="en-US" dirty="0">
                <a:sym typeface="Symbol" panose="05050102010706020507" pitchFamily="18" charset="2"/>
              </a:rPr>
              <a:t> </a:t>
            </a:r>
            <a:endParaRPr lang="en-US" altLang="en-US" i="1" baseline="-25000" dirty="0"/>
          </a:p>
          <a:p>
            <a:pPr lvl="2">
              <a:buFontTx/>
              <a:buBlip>
                <a:blip r:embed="rId4"/>
              </a:buBlip>
            </a:pPr>
            <a:endParaRPr lang="en-US" altLang="en-US" dirty="0">
              <a:solidFill>
                <a:srgbClr val="FF0000"/>
              </a:solidFill>
            </a:endParaRPr>
          </a:p>
          <a:p>
            <a:pPr lvl="1">
              <a:buFontTx/>
              <a:buBlip>
                <a:blip r:embed="rId3"/>
              </a:buBlip>
            </a:pPr>
            <a:endParaRPr lang="en-US" altLang="en-US" i="1" dirty="0"/>
          </a:p>
        </p:txBody>
      </p:sp>
      <p:sp>
        <p:nvSpPr>
          <p:cNvPr id="35844" name="Date Placeholder 4">
            <a:extLst>
              <a:ext uri="{FF2B5EF4-FFF2-40B4-BE49-F238E27FC236}">
                <a16:creationId xmlns:a16="http://schemas.microsoft.com/office/drawing/2014/main" id="{B0E3384F-0BD9-42A6-ACBD-CEF019A41BA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Superconducting Accelerator Magnets, January 27-31, 2025</a:t>
            </a:r>
          </a:p>
        </p:txBody>
      </p:sp>
      <p:sp>
        <p:nvSpPr>
          <p:cNvPr id="35845" name="Footer Placeholder 5">
            <a:extLst>
              <a:ext uri="{FF2B5EF4-FFF2-40B4-BE49-F238E27FC236}">
                <a16:creationId xmlns:a16="http://schemas.microsoft.com/office/drawing/2014/main" id="{BD4E8EA6-073D-4406-82D5-6BBC6AD728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Practical superconductors for accelerator magnets</a:t>
            </a:r>
          </a:p>
        </p:txBody>
      </p:sp>
      <p:sp>
        <p:nvSpPr>
          <p:cNvPr id="35846" name="Slide Number Placeholder 6">
            <a:extLst>
              <a:ext uri="{FF2B5EF4-FFF2-40B4-BE49-F238E27FC236}">
                <a16:creationId xmlns:a16="http://schemas.microsoft.com/office/drawing/2014/main" id="{B8839476-00E4-4D39-9690-6711A315C8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FDC12F7-078B-409B-A6DD-E0EF495CE91E}" type="slidenum">
              <a:rPr lang="en-US" altLang="en-US" smtClean="0">
                <a:solidFill>
                  <a:schemeClr val="accent1"/>
                </a:solidFill>
                <a:latin typeface="Book Antiqua" panose="02040602050305030304" pitchFamily="18" charset="0"/>
              </a:rPr>
              <a:pPr/>
              <a:t>30</a:t>
            </a:fld>
            <a:endParaRPr lang="en-US" altLang="en-US">
              <a:solidFill>
                <a:schemeClr val="accent1"/>
              </a:solidFill>
              <a:latin typeface="Book Antiqua" panose="02040602050305030304" pitchFamily="18" charset="0"/>
            </a:endParaRPr>
          </a:p>
        </p:txBody>
      </p:sp>
      <p:sp>
        <p:nvSpPr>
          <p:cNvPr id="35847" name="Text Box 7">
            <a:extLst>
              <a:ext uri="{FF2B5EF4-FFF2-40B4-BE49-F238E27FC236}">
                <a16:creationId xmlns:a16="http://schemas.microsoft.com/office/drawing/2014/main" id="{350B5ABC-0156-4B0D-A3C0-4D7C479CE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022975"/>
            <a:ext cx="1447800" cy="276225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200">
                <a:ea typeface="MS PGothic" panose="020B0600070205080204" pitchFamily="34" charset="-128"/>
              </a:rPr>
              <a:t>by E. Todesco</a:t>
            </a:r>
          </a:p>
        </p:txBody>
      </p:sp>
      <p:pic>
        <p:nvPicPr>
          <p:cNvPr id="35848" name="Picture 11">
            <a:extLst>
              <a:ext uri="{FF2B5EF4-FFF2-40B4-BE49-F238E27FC236}">
                <a16:creationId xmlns:a16="http://schemas.microsoft.com/office/drawing/2014/main" id="{6D35E073-5E22-4107-8975-03BED31ED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1536700"/>
            <a:ext cx="2286000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2">
            <a:extLst>
              <a:ext uri="{FF2B5EF4-FFF2-40B4-BE49-F238E27FC236}">
                <a16:creationId xmlns:a16="http://schemas.microsoft.com/office/drawing/2014/main" id="{3A2EDA6B-2862-4761-8210-3743C48A3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3744913"/>
            <a:ext cx="22860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6">
            <a:extLst>
              <a:ext uri="{FF2B5EF4-FFF2-40B4-BE49-F238E27FC236}">
                <a16:creationId xmlns:a16="http://schemas.microsoft.com/office/drawing/2014/main" id="{2F084DCE-96F8-4F38-A87E-3975FF5BF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98"/>
          <a:stretch>
            <a:fillRect/>
          </a:stretch>
        </p:blipFill>
        <p:spPr bwMode="auto">
          <a:xfrm>
            <a:off x="7289800" y="3429000"/>
            <a:ext cx="1036638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7">
            <a:extLst>
              <a:ext uri="{FF2B5EF4-FFF2-40B4-BE49-F238E27FC236}">
                <a16:creationId xmlns:a16="http://schemas.microsoft.com/office/drawing/2014/main" id="{C8C59FBE-7FF4-4603-9A31-DEFEE5B42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3. Multifilament wires</a:t>
            </a:r>
            <a:br>
              <a:rPr lang="en-US" altLang="en-US"/>
            </a:br>
            <a:r>
              <a:rPr lang="en-US" altLang="en-US"/>
              <a:t>Motivations</a:t>
            </a:r>
          </a:p>
        </p:txBody>
      </p:sp>
      <p:sp>
        <p:nvSpPr>
          <p:cNvPr id="36867" name="Content Placeholder 8">
            <a:extLst>
              <a:ext uri="{FF2B5EF4-FFF2-40B4-BE49-F238E27FC236}">
                <a16:creationId xmlns:a16="http://schemas.microsoft.com/office/drawing/2014/main" id="{CECEEBF7-842F-4692-81FC-32FDC4C3B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715000" cy="53340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 b="1">
                <a:solidFill>
                  <a:srgbClr val="FF0000"/>
                </a:solidFill>
              </a:rPr>
              <a:t>Filament size: magneto-thermal instabilities (flux jumps)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If the external field increase further, the current cannot shield anymore and the field start increasing inside the slab</a:t>
            </a:r>
          </a:p>
          <a:p>
            <a:pPr lvl="2">
              <a:buFontTx/>
              <a:buBlip>
                <a:blip r:embed="rId4"/>
              </a:buBlip>
            </a:pPr>
            <a:r>
              <a:rPr lang="en-US" altLang="en-US" i="1"/>
              <a:t>B(x) = B</a:t>
            </a:r>
            <a:r>
              <a:rPr lang="en-US" altLang="en-US" i="1" baseline="-25000"/>
              <a:t>ext </a:t>
            </a:r>
            <a:r>
              <a:rPr lang="en-US" altLang="en-US" i="1"/>
              <a:t>- µ</a:t>
            </a:r>
            <a:r>
              <a:rPr lang="en-US" altLang="en-US" i="1" baseline="-25000"/>
              <a:t>0</a:t>
            </a:r>
            <a:r>
              <a:rPr lang="en-US" altLang="en-US" i="1"/>
              <a:t> j</a:t>
            </a:r>
            <a:r>
              <a:rPr lang="en-US" altLang="en-US" i="1" baseline="-25000"/>
              <a:t>c </a:t>
            </a:r>
            <a:r>
              <a:rPr lang="en-US" altLang="en-US" i="1">
                <a:sym typeface="Symbol" panose="05050102010706020507" pitchFamily="18" charset="2"/>
              </a:rPr>
              <a:t>x</a:t>
            </a:r>
            <a:r>
              <a:rPr lang="en-US" altLang="en-US">
                <a:sym typeface="Symbol" panose="05050102010706020507" pitchFamily="18" charset="2"/>
              </a:rPr>
              <a:t> </a:t>
            </a:r>
            <a:endParaRPr lang="en-US" altLang="en-US" i="1" baseline="-25000"/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Now let’s have an increase of temperature </a:t>
            </a:r>
            <a:r>
              <a:rPr lang="en-US" altLang="en-US" i="1">
                <a:solidFill>
                  <a:srgbClr val="FF0000"/>
                </a:solidFill>
                <a:sym typeface="Symbol" panose="05050102010706020507" pitchFamily="18" charset="2"/>
              </a:rPr>
              <a:t>T</a:t>
            </a:r>
            <a:r>
              <a:rPr lang="en-US" altLang="en-US" i="1" baseline="-25000">
                <a:solidFill>
                  <a:srgbClr val="FF0000"/>
                </a:solidFill>
                <a:sym typeface="Symbol" panose="05050102010706020507" pitchFamily="18" charset="2"/>
              </a:rPr>
              <a:t>0</a:t>
            </a:r>
            <a:r>
              <a:rPr lang="en-US" altLang="en-US">
                <a:solidFill>
                  <a:srgbClr val="FF0000"/>
                </a:solidFill>
              </a:rPr>
              <a:t> </a:t>
            </a:r>
            <a:r>
              <a:rPr lang="en-US" altLang="en-US"/>
              <a:t>(local heat deposition by the  beam, or mechanical movements and friction)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This induces a </a:t>
            </a:r>
            <a:r>
              <a:rPr lang="en-US" altLang="en-US">
                <a:solidFill>
                  <a:srgbClr val="FF0000"/>
                </a:solidFill>
              </a:rPr>
              <a:t>reduction of critical current </a:t>
            </a:r>
            <a:r>
              <a:rPr lang="en-US" altLang="en-US"/>
              <a:t>density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Less critical current means less  shielding, and therefore a </a:t>
            </a:r>
            <a:r>
              <a:rPr lang="en-US" altLang="en-US">
                <a:solidFill>
                  <a:srgbClr val="FF0000"/>
                </a:solidFill>
              </a:rPr>
              <a:t>change of magnetic field </a:t>
            </a:r>
            <a:r>
              <a:rPr lang="en-US" altLang="en-US"/>
              <a:t>in the superconductor</a:t>
            </a:r>
          </a:p>
        </p:txBody>
      </p:sp>
      <p:sp>
        <p:nvSpPr>
          <p:cNvPr id="36868" name="Date Placeholder 4">
            <a:extLst>
              <a:ext uri="{FF2B5EF4-FFF2-40B4-BE49-F238E27FC236}">
                <a16:creationId xmlns:a16="http://schemas.microsoft.com/office/drawing/2014/main" id="{9E54A43B-23E4-4F23-8F57-2766D327A2F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Superconducting Accelerator Magnets, January 27-31, 2025</a:t>
            </a:r>
          </a:p>
        </p:txBody>
      </p:sp>
      <p:sp>
        <p:nvSpPr>
          <p:cNvPr id="36869" name="Footer Placeholder 5">
            <a:extLst>
              <a:ext uri="{FF2B5EF4-FFF2-40B4-BE49-F238E27FC236}">
                <a16:creationId xmlns:a16="http://schemas.microsoft.com/office/drawing/2014/main" id="{F6D9EFF9-A83A-4CE8-B1BB-9AF26E8EBC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Practical superconductors for accelerator magnets</a:t>
            </a:r>
          </a:p>
        </p:txBody>
      </p:sp>
      <p:sp>
        <p:nvSpPr>
          <p:cNvPr id="36870" name="Slide Number Placeholder 6">
            <a:extLst>
              <a:ext uri="{FF2B5EF4-FFF2-40B4-BE49-F238E27FC236}">
                <a16:creationId xmlns:a16="http://schemas.microsoft.com/office/drawing/2014/main" id="{8F1081EA-7A06-49D5-97E4-2E5298B05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E2115D-E6A6-4976-85DE-99FE7B64E69A}" type="slidenum">
              <a:rPr lang="en-US" altLang="en-US" smtClean="0">
                <a:solidFill>
                  <a:schemeClr val="accent1"/>
                </a:solidFill>
                <a:latin typeface="Book Antiqua" panose="02040602050305030304" pitchFamily="18" charset="0"/>
              </a:rPr>
              <a:pPr/>
              <a:t>31</a:t>
            </a:fld>
            <a:endParaRPr lang="en-US" altLang="en-US">
              <a:solidFill>
                <a:schemeClr val="accent1"/>
              </a:solidFill>
              <a:latin typeface="Book Antiqua" panose="02040602050305030304" pitchFamily="18" charset="0"/>
            </a:endParaRPr>
          </a:p>
        </p:txBody>
      </p:sp>
      <p:pic>
        <p:nvPicPr>
          <p:cNvPr id="36871" name="Picture 9">
            <a:extLst>
              <a:ext uri="{FF2B5EF4-FFF2-40B4-BE49-F238E27FC236}">
                <a16:creationId xmlns:a16="http://schemas.microsoft.com/office/drawing/2014/main" id="{0C399186-76F2-4B1A-9864-40673BA21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3810000"/>
            <a:ext cx="228600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Text Box 7">
            <a:extLst>
              <a:ext uri="{FF2B5EF4-FFF2-40B4-BE49-F238E27FC236}">
                <a16:creationId xmlns:a16="http://schemas.microsoft.com/office/drawing/2014/main" id="{D9A2CCE5-94D8-40C7-9A95-8D469147C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7275" y="5937250"/>
            <a:ext cx="1447800" cy="276225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200">
                <a:ea typeface="MS PGothic" panose="020B0600070205080204" pitchFamily="34" charset="-128"/>
              </a:rPr>
              <a:t>by E. Todesco</a:t>
            </a:r>
          </a:p>
        </p:txBody>
      </p:sp>
      <p:pic>
        <p:nvPicPr>
          <p:cNvPr id="36873" name="Picture 13">
            <a:extLst>
              <a:ext uri="{FF2B5EF4-FFF2-40B4-BE49-F238E27FC236}">
                <a16:creationId xmlns:a16="http://schemas.microsoft.com/office/drawing/2014/main" id="{E36763A9-61B3-4F01-AD81-5C6492BE8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98613"/>
            <a:ext cx="2286000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7">
            <a:extLst>
              <a:ext uri="{FF2B5EF4-FFF2-40B4-BE49-F238E27FC236}">
                <a16:creationId xmlns:a16="http://schemas.microsoft.com/office/drawing/2014/main" id="{DBBC226D-D343-4571-AD0D-F9C68F13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 Multifilament wires</a:t>
            </a:r>
            <a:br>
              <a:rPr lang="en-US" altLang="en-US" dirty="0"/>
            </a:br>
            <a:r>
              <a:rPr lang="en-US" altLang="en-US" dirty="0"/>
              <a:t>Motivations</a:t>
            </a:r>
          </a:p>
        </p:txBody>
      </p:sp>
      <p:sp>
        <p:nvSpPr>
          <p:cNvPr id="37891" name="Content Placeholder 8">
            <a:extLst>
              <a:ext uri="{FF2B5EF4-FFF2-40B4-BE49-F238E27FC236}">
                <a16:creationId xmlns:a16="http://schemas.microsoft.com/office/drawing/2014/main" id="{96022C1A-A6F7-4F09-A52C-55DF592C3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715000" cy="53340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 b="1">
                <a:solidFill>
                  <a:srgbClr val="FF0000"/>
                </a:solidFill>
              </a:rPr>
              <a:t>Filament size: magneto-thermal instabilities (flux jumps)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The change of magnetic field flux induces a </a:t>
            </a:r>
            <a:r>
              <a:rPr lang="en-US" altLang="en-US">
                <a:solidFill>
                  <a:srgbClr val="FF0000"/>
                </a:solidFill>
              </a:rPr>
              <a:t>voltage</a:t>
            </a:r>
            <a:r>
              <a:rPr lang="en-US" altLang="en-US"/>
              <a:t> according to Maxwell</a:t>
            </a:r>
          </a:p>
          <a:p>
            <a:pPr lvl="1">
              <a:buFontTx/>
              <a:buBlip>
                <a:blip r:embed="rId3"/>
              </a:buBlip>
            </a:pPr>
            <a:endParaRPr lang="en-US" altLang="en-US"/>
          </a:p>
          <a:p>
            <a:pPr lvl="1">
              <a:buFontTx/>
              <a:buBlip>
                <a:blip r:embed="rId3"/>
              </a:buBlip>
            </a:pPr>
            <a:endParaRPr lang="en-US" altLang="en-US"/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The voltage and current induce a dissipation </a:t>
            </a:r>
            <a:r>
              <a:rPr lang="en-US" altLang="en-US" i="1">
                <a:solidFill>
                  <a:srgbClr val="FF0000"/>
                </a:solidFill>
              </a:rPr>
              <a:t>VI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The dissipation induces heat and a change of temperature </a:t>
            </a:r>
            <a:r>
              <a:rPr lang="en-US" altLang="en-US" i="1">
                <a:solidFill>
                  <a:srgbClr val="FF0000"/>
                </a:solidFill>
                <a:sym typeface="Symbol" panose="05050102010706020507" pitchFamily="18" charset="2"/>
              </a:rPr>
              <a:t>T</a:t>
            </a:r>
            <a:r>
              <a:rPr lang="en-US" altLang="en-US" i="1" baseline="-25000">
                <a:solidFill>
                  <a:srgbClr val="FF0000"/>
                </a:solidFill>
                <a:sym typeface="Symbol" panose="05050102010706020507" pitchFamily="18" charset="2"/>
              </a:rPr>
              <a:t>1</a:t>
            </a:r>
            <a:r>
              <a:rPr lang="en-US" altLang="en-US">
                <a:solidFill>
                  <a:srgbClr val="FF0000"/>
                </a:solidFill>
              </a:rPr>
              <a:t> 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This induces a further reduction of critical current density…..</a:t>
            </a:r>
            <a:r>
              <a:rPr lang="en-US" altLang="en-US" i="1">
                <a:sym typeface="Symbol" panose="05050102010706020507" pitchFamily="18" charset="2"/>
              </a:rPr>
              <a:t> T</a:t>
            </a:r>
            <a:r>
              <a:rPr lang="en-US" altLang="en-US" i="1" baseline="-25000">
                <a:sym typeface="Symbol" panose="05050102010706020507" pitchFamily="18" charset="2"/>
              </a:rPr>
              <a:t>2</a:t>
            </a:r>
            <a:r>
              <a:rPr lang="en-US" altLang="en-US"/>
              <a:t> …..</a:t>
            </a:r>
            <a:r>
              <a:rPr lang="en-US" altLang="en-US" i="1">
                <a:sym typeface="Symbol" panose="05050102010706020507" pitchFamily="18" charset="2"/>
              </a:rPr>
              <a:t> T</a:t>
            </a:r>
            <a:r>
              <a:rPr lang="en-US" altLang="en-US" i="1" baseline="-25000">
                <a:sym typeface="Symbol" panose="05050102010706020507" pitchFamily="18" charset="2"/>
              </a:rPr>
              <a:t>3</a:t>
            </a:r>
            <a:r>
              <a:rPr lang="en-US" altLang="en-US"/>
              <a:t> …..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If the sum </a:t>
            </a:r>
            <a:r>
              <a:rPr lang="en-US" altLang="en-US">
                <a:sym typeface="Symbol" panose="05050102010706020507" pitchFamily="18" charset="2"/>
              </a:rPr>
              <a:t></a:t>
            </a:r>
            <a:r>
              <a:rPr lang="en-US" altLang="en-US" i="1">
                <a:sym typeface="Symbol" panose="05050102010706020507" pitchFamily="18" charset="2"/>
              </a:rPr>
              <a:t> T</a:t>
            </a:r>
            <a:r>
              <a:rPr lang="en-US" altLang="en-US" i="1" baseline="-25000">
                <a:sym typeface="Symbol" panose="05050102010706020507" pitchFamily="18" charset="2"/>
              </a:rPr>
              <a:t>k</a:t>
            </a:r>
            <a:r>
              <a:rPr lang="en-US" altLang="en-US"/>
              <a:t> </a:t>
            </a:r>
            <a:r>
              <a:rPr lang="en-US" altLang="en-US">
                <a:solidFill>
                  <a:srgbClr val="FF0000"/>
                </a:solidFill>
              </a:rPr>
              <a:t>converges </a:t>
            </a:r>
            <a:r>
              <a:rPr lang="en-US" altLang="en-US"/>
              <a:t>we are </a:t>
            </a:r>
            <a:r>
              <a:rPr lang="en-US" altLang="en-US">
                <a:solidFill>
                  <a:srgbClr val="FF0000"/>
                </a:solidFill>
              </a:rPr>
              <a:t>stable</a:t>
            </a:r>
            <a:r>
              <a:rPr lang="en-US" altLang="en-US"/>
              <a:t>, otherwise there is a mechanism providing a divergence of temperature</a:t>
            </a:r>
          </a:p>
          <a:p>
            <a:pPr lvl="1">
              <a:buFontTx/>
              <a:buBlip>
                <a:blip r:embed="rId3"/>
              </a:buBlip>
            </a:pPr>
            <a:endParaRPr lang="en-US" altLang="en-US"/>
          </a:p>
          <a:p>
            <a:pPr lvl="1">
              <a:buFontTx/>
              <a:buBlip>
                <a:blip r:embed="rId3"/>
              </a:buBlip>
            </a:pPr>
            <a:endParaRPr lang="en-US" altLang="en-US" i="1"/>
          </a:p>
        </p:txBody>
      </p:sp>
      <p:sp>
        <p:nvSpPr>
          <p:cNvPr id="37892" name="Date Placeholder 4">
            <a:extLst>
              <a:ext uri="{FF2B5EF4-FFF2-40B4-BE49-F238E27FC236}">
                <a16:creationId xmlns:a16="http://schemas.microsoft.com/office/drawing/2014/main" id="{59C0504E-19AE-4F6E-B72B-22CA52D7BDA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Superconducting Accelerator Magnets, January 27-31, 2025</a:t>
            </a:r>
          </a:p>
        </p:txBody>
      </p:sp>
      <p:sp>
        <p:nvSpPr>
          <p:cNvPr id="37893" name="Footer Placeholder 5">
            <a:extLst>
              <a:ext uri="{FF2B5EF4-FFF2-40B4-BE49-F238E27FC236}">
                <a16:creationId xmlns:a16="http://schemas.microsoft.com/office/drawing/2014/main" id="{28DB7E43-81F1-4AC2-8E76-E22A526B8F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Practical superconductors for accelerator magnets</a:t>
            </a:r>
          </a:p>
        </p:txBody>
      </p:sp>
      <p:sp>
        <p:nvSpPr>
          <p:cNvPr id="37894" name="Slide Number Placeholder 6">
            <a:extLst>
              <a:ext uri="{FF2B5EF4-FFF2-40B4-BE49-F238E27FC236}">
                <a16:creationId xmlns:a16="http://schemas.microsoft.com/office/drawing/2014/main" id="{2FF6D2B4-BA84-4B8B-8EE5-1F13042ACB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B57FAA5-E5A6-43C1-B8DC-49894AA9C93B}" type="slidenum">
              <a:rPr lang="en-US" altLang="en-US" smtClean="0">
                <a:solidFill>
                  <a:schemeClr val="accent1"/>
                </a:solidFill>
                <a:latin typeface="Book Antiqua" panose="02040602050305030304" pitchFamily="18" charset="0"/>
              </a:rPr>
              <a:pPr/>
              <a:t>32</a:t>
            </a:fld>
            <a:endParaRPr lang="en-US" altLang="en-US">
              <a:solidFill>
                <a:schemeClr val="accent1"/>
              </a:solidFill>
              <a:latin typeface="Book Antiqua" panose="02040602050305030304" pitchFamily="18" charset="0"/>
            </a:endParaRPr>
          </a:p>
        </p:txBody>
      </p:sp>
      <p:pic>
        <p:nvPicPr>
          <p:cNvPr id="37895" name="Picture 9">
            <a:extLst>
              <a:ext uri="{FF2B5EF4-FFF2-40B4-BE49-F238E27FC236}">
                <a16:creationId xmlns:a16="http://schemas.microsoft.com/office/drawing/2014/main" id="{131A715B-8999-4A5C-A56B-5940D59D4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3810000"/>
            <a:ext cx="228600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Text Box 7">
            <a:extLst>
              <a:ext uri="{FF2B5EF4-FFF2-40B4-BE49-F238E27FC236}">
                <a16:creationId xmlns:a16="http://schemas.microsoft.com/office/drawing/2014/main" id="{61B61D56-E0B6-45A0-997F-80F182C40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7275" y="5937250"/>
            <a:ext cx="1447800" cy="276225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200">
                <a:ea typeface="MS PGothic" panose="020B0600070205080204" pitchFamily="34" charset="-128"/>
              </a:rPr>
              <a:t>by E. Todesco</a:t>
            </a:r>
          </a:p>
        </p:txBody>
      </p:sp>
      <p:pic>
        <p:nvPicPr>
          <p:cNvPr id="37897" name="Picture 13">
            <a:extLst>
              <a:ext uri="{FF2B5EF4-FFF2-40B4-BE49-F238E27FC236}">
                <a16:creationId xmlns:a16="http://schemas.microsoft.com/office/drawing/2014/main" id="{FCD5C869-1BD5-4551-9500-23B6A2F29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98613"/>
            <a:ext cx="2286000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898" name="Object 28">
            <a:extLst>
              <a:ext uri="{FF2B5EF4-FFF2-40B4-BE49-F238E27FC236}">
                <a16:creationId xmlns:a16="http://schemas.microsoft.com/office/drawing/2014/main" id="{08B0CBB7-959A-45A5-A6F5-781F8C7351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3921580"/>
              </p:ext>
            </p:extLst>
          </p:nvPr>
        </p:nvGraphicFramePr>
        <p:xfrm>
          <a:off x="3646070" y="2667000"/>
          <a:ext cx="847725" cy="66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11920" imgH="393120" progId="Equation.3">
                  <p:embed/>
                </p:oleObj>
              </mc:Choice>
              <mc:Fallback>
                <p:oleObj name="Equation" r:id="rId9" imgW="511920" imgH="39312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6070" y="2667000"/>
                        <a:ext cx="847725" cy="665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9" name="Object 28">
            <a:extLst>
              <a:ext uri="{FF2B5EF4-FFF2-40B4-BE49-F238E27FC236}">
                <a16:creationId xmlns:a16="http://schemas.microsoft.com/office/drawing/2014/main" id="{29DF8004-9BF7-4F0E-B3F5-325FDF9858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090472"/>
              </p:ext>
            </p:extLst>
          </p:nvPr>
        </p:nvGraphicFramePr>
        <p:xfrm>
          <a:off x="1746250" y="2749551"/>
          <a:ext cx="1301750" cy="532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676440" imgH="264960" progId="Equation.3">
                  <p:embed/>
                </p:oleObj>
              </mc:Choice>
              <mc:Fallback>
                <p:oleObj name="Equation" r:id="rId11" imgW="676440" imgH="264960" progId="Equation.3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250" y="2749551"/>
                        <a:ext cx="1301750" cy="5329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F4DF7C8D-0EAC-4AB1-A4C7-9481FE2B8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 Multifilament wires</a:t>
            </a:r>
            <a:br>
              <a:rPr lang="en-US" altLang="en-US" dirty="0"/>
            </a:br>
            <a:r>
              <a:rPr lang="en-US" altLang="en-US" dirty="0"/>
              <a:t>Motivations</a:t>
            </a:r>
          </a:p>
        </p:txBody>
      </p:sp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07FB1F68-BACF-429F-9212-28A1850B7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 b="1" dirty="0">
                <a:solidFill>
                  <a:srgbClr val="FF0000"/>
                </a:solidFill>
              </a:rPr>
              <a:t>Filament size: magneto-thermal instabilities (flux jumps)</a:t>
            </a:r>
          </a:p>
          <a:p>
            <a:pPr lvl="1" eaLnBrk="1" hangingPunct="1">
              <a:buFontTx/>
              <a:buBlip>
                <a:blip r:embed="rId3"/>
              </a:buBlip>
            </a:pPr>
            <a:r>
              <a:rPr lang="en-US" altLang="en-US" dirty="0"/>
              <a:t>Stability criteria</a:t>
            </a:r>
          </a:p>
          <a:p>
            <a:pPr lvl="1" eaLnBrk="1" hangingPunct="1">
              <a:buFontTx/>
              <a:buBlip>
                <a:blip r:embed="rId3"/>
              </a:buBlip>
            </a:pPr>
            <a:endParaRPr lang="en-US" altLang="en-US" i="1" dirty="0"/>
          </a:p>
          <a:p>
            <a:pPr lvl="1" eaLnBrk="1" hangingPunct="1">
              <a:buFontTx/>
              <a:buBlip>
                <a:blip r:embed="rId3"/>
              </a:buBlip>
            </a:pPr>
            <a:endParaRPr lang="en-US" altLang="en-US" i="1" dirty="0"/>
          </a:p>
          <a:p>
            <a:pPr lvl="1" eaLnBrk="1" hangingPunct="1">
              <a:buFontTx/>
              <a:buBlip>
                <a:blip r:embed="rId3"/>
              </a:buBlip>
            </a:pPr>
            <a:endParaRPr lang="en-US" altLang="en-US" i="1" dirty="0"/>
          </a:p>
          <a:p>
            <a:pPr lvl="2" eaLnBrk="1" hangingPunct="1">
              <a:buFontTx/>
              <a:buBlip>
                <a:blip r:embed="rId4"/>
              </a:buBlip>
            </a:pPr>
            <a:r>
              <a:rPr lang="en-US" altLang="en-US" i="1" dirty="0"/>
              <a:t>C</a:t>
            </a:r>
            <a:r>
              <a:rPr lang="en-US" altLang="en-US" i="1" baseline="-25000" dirty="0"/>
              <a:t>p</a:t>
            </a:r>
            <a:r>
              <a:rPr lang="en-US" altLang="en-US" dirty="0"/>
              <a:t>: specific heat</a:t>
            </a:r>
          </a:p>
          <a:p>
            <a:pPr lvl="2" eaLnBrk="1" hangingPunct="1">
              <a:buFontTx/>
              <a:buBlip>
                <a:blip r:embed="rId4"/>
              </a:buBlip>
            </a:pPr>
            <a:r>
              <a:rPr lang="en-US" altLang="en-US" i="1" dirty="0" err="1"/>
              <a:t>J</a:t>
            </a:r>
            <a:r>
              <a:rPr lang="en-US" altLang="en-US" i="1" baseline="-25000" dirty="0" err="1"/>
              <a:t>c</a:t>
            </a:r>
            <a:r>
              <a:rPr lang="en-US" altLang="en-US" dirty="0"/>
              <a:t>: critical current density</a:t>
            </a:r>
          </a:p>
          <a:p>
            <a:pPr lvl="2" eaLnBrk="1" hangingPunct="1">
              <a:buFontTx/>
              <a:buBlip>
                <a:blip r:embed="rId4"/>
              </a:buBlip>
            </a:pPr>
            <a:r>
              <a:rPr lang="en-US" altLang="en-US" i="1" dirty="0"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rPr>
              <a:t>g</a:t>
            </a:r>
            <a:r>
              <a:rPr lang="en-US" altLang="en-US" dirty="0"/>
              <a:t>: density</a:t>
            </a:r>
          </a:p>
          <a:p>
            <a:pPr lvl="2" eaLnBrk="1" hangingPunct="1">
              <a:buFontTx/>
              <a:buBlip>
                <a:blip r:embed="rId4"/>
              </a:buBlip>
            </a:pPr>
            <a:r>
              <a:rPr lang="en-US" altLang="en-US" i="1" dirty="0"/>
              <a:t>T</a:t>
            </a:r>
            <a:r>
              <a:rPr lang="en-US" altLang="en-US" i="1" baseline="-25000" dirty="0"/>
              <a:t>c</a:t>
            </a:r>
            <a:r>
              <a:rPr lang="en-US" altLang="en-US" dirty="0"/>
              <a:t>-</a:t>
            </a:r>
            <a:r>
              <a:rPr lang="en-US" altLang="en-US" i="1" dirty="0"/>
              <a:t>T</a:t>
            </a:r>
            <a:r>
              <a:rPr lang="en-US" altLang="en-US" dirty="0"/>
              <a:t>: difference between operational temperature and critical temperature</a:t>
            </a:r>
          </a:p>
          <a:p>
            <a:pPr lvl="1" eaLnBrk="1" hangingPunct="1">
              <a:buFontTx/>
              <a:buBlip>
                <a:blip r:embed="rId3"/>
              </a:buBlip>
            </a:pPr>
            <a:endParaRPr lang="en-US" altLang="en-US" dirty="0"/>
          </a:p>
          <a:p>
            <a:pPr lvl="1" eaLnBrk="1" hangingPunct="1">
              <a:buFontTx/>
              <a:buBlip>
                <a:blip r:embed="rId3"/>
              </a:buBlip>
            </a:pPr>
            <a:r>
              <a:rPr lang="en-US" altLang="en-US" dirty="0"/>
              <a:t>Finer superconductor more stability</a:t>
            </a:r>
          </a:p>
          <a:p>
            <a:pPr lvl="1" eaLnBrk="1" hangingPunct="1">
              <a:buFontTx/>
              <a:buBlip>
                <a:blip r:embed="rId3"/>
              </a:buBlip>
            </a:pPr>
            <a:r>
              <a:rPr lang="en-US" altLang="en-US" dirty="0"/>
              <a:t>Larger critical current less stability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Filament diameters are usually less than 50 µm.</a:t>
            </a:r>
          </a:p>
          <a:p>
            <a:pPr marL="457200" lvl="1" indent="0" eaLnBrk="1" hangingPunct="1">
              <a:buNone/>
            </a:pPr>
            <a:endParaRPr lang="en-US" altLang="en-US" dirty="0"/>
          </a:p>
          <a:p>
            <a:pPr lvl="1" eaLnBrk="1" hangingPunct="1">
              <a:buFontTx/>
              <a:buBlip>
                <a:blip r:embed="rId3"/>
              </a:buBlip>
            </a:pPr>
            <a:endParaRPr lang="en-US" altLang="en-US" dirty="0"/>
          </a:p>
          <a:p>
            <a:pPr lvl="1" eaLnBrk="1" hangingPunct="1">
              <a:buFontTx/>
              <a:buBlip>
                <a:blip r:embed="rId3"/>
              </a:buBlip>
            </a:pPr>
            <a:endParaRPr lang="en-US" altLang="en-US" dirty="0"/>
          </a:p>
          <a:p>
            <a:pPr lvl="1">
              <a:buFontTx/>
              <a:buBlip>
                <a:blip r:embed="rId3"/>
              </a:buBlip>
            </a:pPr>
            <a:endParaRPr lang="en-US" altLang="en-US" dirty="0"/>
          </a:p>
        </p:txBody>
      </p:sp>
      <p:sp>
        <p:nvSpPr>
          <p:cNvPr id="38916" name="Date Placeholder 3">
            <a:extLst>
              <a:ext uri="{FF2B5EF4-FFF2-40B4-BE49-F238E27FC236}">
                <a16:creationId xmlns:a16="http://schemas.microsoft.com/office/drawing/2014/main" id="{A4206383-1750-4EAF-BD46-B18FFC11933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Superconducting Accelerator Magnets, January 27-31, 2025</a:t>
            </a:r>
          </a:p>
        </p:txBody>
      </p:sp>
      <p:sp>
        <p:nvSpPr>
          <p:cNvPr id="38917" name="Footer Placeholder 4">
            <a:extLst>
              <a:ext uri="{FF2B5EF4-FFF2-40B4-BE49-F238E27FC236}">
                <a16:creationId xmlns:a16="http://schemas.microsoft.com/office/drawing/2014/main" id="{718DFD28-1F12-4A27-BEF6-99D785AAF3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Practical superconductors for accelerator magnets</a:t>
            </a:r>
          </a:p>
        </p:txBody>
      </p:sp>
      <p:sp>
        <p:nvSpPr>
          <p:cNvPr id="38918" name="Slide Number Placeholder 5">
            <a:extLst>
              <a:ext uri="{FF2B5EF4-FFF2-40B4-BE49-F238E27FC236}">
                <a16:creationId xmlns:a16="http://schemas.microsoft.com/office/drawing/2014/main" id="{01214FBF-56E1-4018-924D-6B639333C4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7583F00-3E0A-4664-BC8D-88004389B724}" type="slidenum">
              <a:rPr lang="en-US" altLang="en-US" smtClean="0">
                <a:solidFill>
                  <a:schemeClr val="accent1"/>
                </a:solidFill>
                <a:latin typeface="Book Antiqua" panose="02040602050305030304" pitchFamily="18" charset="0"/>
              </a:rPr>
              <a:pPr/>
              <a:t>33</a:t>
            </a:fld>
            <a:endParaRPr lang="en-US" altLang="en-US">
              <a:solidFill>
                <a:schemeClr val="accent1"/>
              </a:solidFill>
              <a:latin typeface="Book Antiqua" panose="02040602050305030304" pitchFamily="18" charset="0"/>
            </a:endParaRPr>
          </a:p>
        </p:txBody>
      </p:sp>
      <p:pic>
        <p:nvPicPr>
          <p:cNvPr id="38919" name="Picture 6">
            <a:extLst>
              <a:ext uri="{FF2B5EF4-FFF2-40B4-BE49-F238E27FC236}">
                <a16:creationId xmlns:a16="http://schemas.microsoft.com/office/drawing/2014/main" id="{7C89C87E-3BC0-4861-BA19-87CD26284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81200"/>
            <a:ext cx="23685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325987-2D22-4024-9611-1A1FC4A76B4B}"/>
              </a:ext>
            </a:extLst>
          </p:cNvPr>
          <p:cNvSpPr/>
          <p:nvPr/>
        </p:nvSpPr>
        <p:spPr>
          <a:xfrm>
            <a:off x="3124200" y="2169181"/>
            <a:ext cx="256674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39F9CBCE-3DF5-48F2-9200-44FA8E5E8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 b="1" dirty="0">
                <a:solidFill>
                  <a:srgbClr val="FF0000"/>
                </a:solidFill>
              </a:rPr>
              <a:t>Filament size: superconductor magnetization </a:t>
            </a:r>
            <a:r>
              <a:rPr lang="en-US" alt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b="1" dirty="0">
                <a:solidFill>
                  <a:srgbClr val="FF0000"/>
                </a:solidFill>
              </a:rPr>
              <a:t>field errors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When a filament is in a varying </a:t>
            </a:r>
            <a:r>
              <a:rPr lang="en-US" altLang="en-US" i="1" dirty="0" err="1"/>
              <a:t>B</a:t>
            </a:r>
            <a:r>
              <a:rPr lang="en-US" altLang="en-US" i="1" baseline="-25000" dirty="0" err="1"/>
              <a:t>ext</a:t>
            </a:r>
            <a:r>
              <a:rPr lang="en-US" altLang="en-US" dirty="0"/>
              <a:t>, its inner part is shielded by currents distribution in the filament periphery</a:t>
            </a:r>
          </a:p>
          <a:p>
            <a:pPr lvl="2">
              <a:buFontTx/>
              <a:buBlip>
                <a:blip r:embed="rId4"/>
              </a:buBlip>
            </a:pPr>
            <a:r>
              <a:rPr lang="en-US" altLang="en-US" dirty="0"/>
              <a:t>They </a:t>
            </a:r>
            <a:r>
              <a:rPr lang="en-US" altLang="en-US" b="1" dirty="0">
                <a:solidFill>
                  <a:srgbClr val="FF0000"/>
                </a:solidFill>
              </a:rPr>
              <a:t>do not decay </a:t>
            </a:r>
            <a:r>
              <a:rPr lang="en-US" altLang="en-US" dirty="0"/>
              <a:t>when </a:t>
            </a:r>
            <a:r>
              <a:rPr lang="en-US" altLang="en-US" i="1" dirty="0" err="1"/>
              <a:t>B</a:t>
            </a:r>
            <a:r>
              <a:rPr lang="en-US" altLang="en-US" i="1" baseline="-25000" dirty="0" err="1"/>
              <a:t>ex</a:t>
            </a:r>
            <a:r>
              <a:rPr lang="en-US" altLang="en-US" dirty="0" err="1"/>
              <a:t>is</a:t>
            </a:r>
            <a:r>
              <a:rPr lang="en-US" altLang="en-US" dirty="0"/>
              <a:t> held constant </a:t>
            </a:r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persistent currents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b="1" dirty="0">
                <a:solidFill>
                  <a:srgbClr val="FF0000"/>
                </a:solidFill>
              </a:rPr>
              <a:t> </a:t>
            </a:r>
          </a:p>
          <a:p>
            <a:pPr lvl="1">
              <a:buFontTx/>
              <a:buBlip>
                <a:blip r:embed="rId3"/>
              </a:buBlip>
            </a:pPr>
            <a:endParaRPr lang="en-US" altLang="en-US" b="1" dirty="0">
              <a:solidFill>
                <a:srgbClr val="FF0000"/>
              </a:solidFill>
            </a:endParaRPr>
          </a:p>
          <a:p>
            <a:pPr lvl="1">
              <a:buFontTx/>
              <a:buBlip>
                <a:blip r:embed="rId3"/>
              </a:buBlip>
            </a:pPr>
            <a:endParaRPr lang="en-US" altLang="en-US" b="1" dirty="0">
              <a:solidFill>
                <a:srgbClr val="FF0000"/>
              </a:solidFill>
            </a:endParaRPr>
          </a:p>
          <a:p>
            <a:pPr lvl="1">
              <a:buFontTx/>
              <a:buBlip>
                <a:blip r:embed="rId3"/>
              </a:buBlip>
            </a:pPr>
            <a:endParaRPr lang="en-US" altLang="en-US" b="1" dirty="0">
              <a:solidFill>
                <a:srgbClr val="FF0000"/>
              </a:solidFill>
            </a:endParaRP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We can define a magnetization (</a:t>
            </a:r>
            <a:r>
              <a:rPr lang="en-US" altLang="en-US" dirty="0">
                <a:solidFill>
                  <a:srgbClr val="FF0000"/>
                </a:solidFill>
              </a:rPr>
              <a:t>magnetic moment </a:t>
            </a:r>
            <a:r>
              <a:rPr lang="en-US" altLang="en-US" dirty="0"/>
              <a:t>per unit volume [J/T/m</a:t>
            </a:r>
            <a:r>
              <a:rPr lang="en-US" altLang="en-US" baseline="30000" dirty="0"/>
              <a:t>3</a:t>
            </a:r>
            <a:r>
              <a:rPr lang="en-US" altLang="en-US" dirty="0"/>
              <a:t>) for a filament with diameter </a:t>
            </a:r>
            <a:r>
              <a:rPr lang="en-US" altLang="en-US" i="1" dirty="0"/>
              <a:t>d</a:t>
            </a:r>
            <a:r>
              <a:rPr lang="en-US" altLang="en-US" i="1" baseline="-25000" dirty="0"/>
              <a:t>f </a:t>
            </a:r>
            <a:r>
              <a:rPr lang="en-US" altLang="en-US" dirty="0"/>
              <a:t>when fully penetrated </a:t>
            </a:r>
          </a:p>
          <a:p>
            <a:pPr lvl="1">
              <a:buFontTx/>
              <a:buBlip>
                <a:blip r:embed="rId3"/>
              </a:buBlip>
            </a:pPr>
            <a:endParaRPr lang="en-US" altLang="en-US" dirty="0"/>
          </a:p>
          <a:p>
            <a:pPr lvl="1">
              <a:buFontTx/>
              <a:buBlip>
                <a:blip r:embed="rId3"/>
              </a:buBlip>
            </a:pPr>
            <a:endParaRPr lang="en-US" altLang="en-US" dirty="0"/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Perturbation of the magnetic field </a:t>
            </a:r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Field errors</a:t>
            </a:r>
          </a:p>
          <a:p>
            <a:pPr lvl="1" eaLnBrk="1" hangingPunct="1">
              <a:buFontTx/>
              <a:buBlip>
                <a:blip r:embed="rId3"/>
              </a:buBlip>
            </a:pPr>
            <a:r>
              <a:rPr lang="en-US" altLang="en-US" dirty="0"/>
              <a:t>Finer superconductor, smaller critical current, less field errors</a:t>
            </a:r>
          </a:p>
          <a:p>
            <a:pPr lvl="2">
              <a:buFontTx/>
              <a:buBlip>
                <a:blip r:embed="rId3"/>
              </a:buBlip>
            </a:pPr>
            <a:r>
              <a:rPr lang="en-US" altLang="en-US" dirty="0"/>
              <a:t>LHC filament diameter 6-7 µm,  HERA filament diameter 14 µm.</a:t>
            </a:r>
          </a:p>
          <a:p>
            <a:pPr lvl="1">
              <a:buFontTx/>
              <a:buBlip>
                <a:blip r:embed="rId3"/>
              </a:buBlip>
            </a:pPr>
            <a:endParaRPr lang="en-US" altLang="en-US" dirty="0">
              <a:solidFill>
                <a:srgbClr val="FF0000"/>
              </a:solidFill>
            </a:endParaRPr>
          </a:p>
          <a:p>
            <a:pPr lvl="1">
              <a:buFontTx/>
              <a:buBlip>
                <a:blip r:embed="rId3"/>
              </a:buBlip>
            </a:pPr>
            <a:endParaRPr lang="en-US" altLang="en-US" dirty="0">
              <a:solidFill>
                <a:srgbClr val="FF0000"/>
              </a:solidFill>
            </a:endParaRPr>
          </a:p>
          <a:p>
            <a:pPr lvl="1">
              <a:buFontTx/>
              <a:buBlip>
                <a:blip r:embed="rId3"/>
              </a:buBlip>
            </a:pPr>
            <a:endParaRPr lang="en-US" altLang="en-US" dirty="0"/>
          </a:p>
        </p:txBody>
      </p:sp>
      <p:sp>
        <p:nvSpPr>
          <p:cNvPr id="39939" name="Title 1">
            <a:extLst>
              <a:ext uri="{FF2B5EF4-FFF2-40B4-BE49-F238E27FC236}">
                <a16:creationId xmlns:a16="http://schemas.microsoft.com/office/drawing/2014/main" id="{1141F0B2-3645-4D76-9ADD-116E87024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3. Multifilament wires</a:t>
            </a:r>
            <a:br>
              <a:rPr lang="en-US" altLang="en-US"/>
            </a:br>
            <a:r>
              <a:rPr lang="en-US" altLang="en-US"/>
              <a:t>Motivations</a:t>
            </a:r>
          </a:p>
        </p:txBody>
      </p:sp>
      <p:sp>
        <p:nvSpPr>
          <p:cNvPr id="39940" name="Date Placeholder 3">
            <a:extLst>
              <a:ext uri="{FF2B5EF4-FFF2-40B4-BE49-F238E27FC236}">
                <a16:creationId xmlns:a16="http://schemas.microsoft.com/office/drawing/2014/main" id="{7B376656-E22C-41FA-B9B3-F2BFDA71CD7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Superconducting Accelerator Magnets, January 27-31, 2025</a:t>
            </a:r>
          </a:p>
        </p:txBody>
      </p:sp>
      <p:sp>
        <p:nvSpPr>
          <p:cNvPr id="39941" name="Footer Placeholder 4">
            <a:extLst>
              <a:ext uri="{FF2B5EF4-FFF2-40B4-BE49-F238E27FC236}">
                <a16:creationId xmlns:a16="http://schemas.microsoft.com/office/drawing/2014/main" id="{8DFFF82B-FF0F-49BA-8E90-49FB89BE6B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Practical superconductors for accelerator magnets</a:t>
            </a:r>
          </a:p>
        </p:txBody>
      </p:sp>
      <p:sp>
        <p:nvSpPr>
          <p:cNvPr id="39942" name="Slide Number Placeholder 5">
            <a:extLst>
              <a:ext uri="{FF2B5EF4-FFF2-40B4-BE49-F238E27FC236}">
                <a16:creationId xmlns:a16="http://schemas.microsoft.com/office/drawing/2014/main" id="{63AC0237-D8A2-44F7-9F29-A89C3B81EF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3596F76-36A5-4679-ABD5-3CA0D8AEA085}" type="slidenum">
              <a:rPr lang="en-US" altLang="en-US" smtClean="0">
                <a:solidFill>
                  <a:schemeClr val="accent1"/>
                </a:solidFill>
                <a:latin typeface="Book Antiqua" panose="02040602050305030304" pitchFamily="18" charset="0"/>
              </a:rPr>
              <a:pPr/>
              <a:t>34</a:t>
            </a:fld>
            <a:endParaRPr lang="en-US" altLang="en-US">
              <a:solidFill>
                <a:schemeClr val="accent1"/>
              </a:solidFill>
              <a:latin typeface="Book Antiqua" panose="02040602050305030304" pitchFamily="18" charset="0"/>
            </a:endParaRPr>
          </a:p>
        </p:txBody>
      </p:sp>
      <p:pic>
        <p:nvPicPr>
          <p:cNvPr id="39943" name="Picture 71">
            <a:extLst>
              <a:ext uri="{FF2B5EF4-FFF2-40B4-BE49-F238E27FC236}">
                <a16:creationId xmlns:a16="http://schemas.microsoft.com/office/drawing/2014/main" id="{F8E82B85-D3A1-4035-911A-35D969EEB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24"/>
          <a:stretch>
            <a:fillRect/>
          </a:stretch>
        </p:blipFill>
        <p:spPr bwMode="auto">
          <a:xfrm>
            <a:off x="1981200" y="2667000"/>
            <a:ext cx="4684713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9944" name="Object 5">
            <a:extLst>
              <a:ext uri="{FF2B5EF4-FFF2-40B4-BE49-F238E27FC236}">
                <a16:creationId xmlns:a16="http://schemas.microsoft.com/office/drawing/2014/main" id="{E953CFAB-43ED-4352-84A1-8E06DEFF02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9656971"/>
              </p:ext>
            </p:extLst>
          </p:nvPr>
        </p:nvGraphicFramePr>
        <p:xfrm>
          <a:off x="3284537" y="4800600"/>
          <a:ext cx="2574925" cy="66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24000" imgH="393700" progId="Equation.3">
                  <p:embed/>
                </p:oleObj>
              </mc:Choice>
              <mc:Fallback>
                <p:oleObj name="Equation" r:id="rId6" imgW="1524000" imgH="393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4537" y="4800600"/>
                        <a:ext cx="2574925" cy="668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83F509D3-EB3E-43C6-B702-2237DDE6D4CD}"/>
              </a:ext>
            </a:extLst>
          </p:cNvPr>
          <p:cNvSpPr/>
          <p:nvPr/>
        </p:nvSpPr>
        <p:spPr>
          <a:xfrm>
            <a:off x="5539928" y="4972893"/>
            <a:ext cx="296863" cy="3690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69AA2905-AC23-420D-943E-890624D10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 Multifilament wires</a:t>
            </a:r>
            <a:br>
              <a:rPr lang="en-US" altLang="en-US" dirty="0"/>
            </a:br>
            <a:r>
              <a:rPr lang="en-US" altLang="en-US" dirty="0"/>
              <a:t>Motivations</a:t>
            </a:r>
          </a:p>
        </p:txBody>
      </p:sp>
      <p:sp>
        <p:nvSpPr>
          <p:cNvPr id="40963" name="Content Placeholder 2">
            <a:extLst>
              <a:ext uri="{FF2B5EF4-FFF2-40B4-BE49-F238E27FC236}">
                <a16:creationId xmlns:a16="http://schemas.microsoft.com/office/drawing/2014/main" id="{1C9C5EDD-6B66-4D79-94F7-01105875F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 b="1" dirty="0">
                <a:solidFill>
                  <a:srgbClr val="FF0000"/>
                </a:solidFill>
              </a:rPr>
              <a:t>Filament size: superconductor magnetization </a:t>
            </a:r>
            <a:r>
              <a:rPr lang="en-US" alt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b="1" dirty="0">
                <a:solidFill>
                  <a:srgbClr val="FF0000"/>
                </a:solidFill>
              </a:rPr>
              <a:t>AC losses within the filaments</a:t>
            </a:r>
          </a:p>
          <a:p>
            <a:pPr>
              <a:buFontTx/>
              <a:buBlip>
                <a:blip r:embed="rId2"/>
              </a:buBlip>
            </a:pPr>
            <a:endParaRPr lang="en-US" altLang="en-US" b="1" dirty="0">
              <a:solidFill>
                <a:srgbClr val="FF0000"/>
              </a:solidFill>
            </a:endParaRPr>
          </a:p>
          <a:p>
            <a:pPr lvl="1">
              <a:buFontTx/>
              <a:buBlip>
                <a:blip r:embed="rId3"/>
              </a:buBlip>
            </a:pPr>
            <a:endParaRPr lang="en-US" altLang="en-US" dirty="0"/>
          </a:p>
          <a:p>
            <a:pPr lvl="1">
              <a:buFontTx/>
              <a:buBlip>
                <a:blip r:embed="rId3"/>
              </a:buBlip>
            </a:pPr>
            <a:endParaRPr lang="en-US" altLang="en-US" dirty="0"/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We can define a magnetization (</a:t>
            </a:r>
            <a:r>
              <a:rPr lang="en-US" altLang="en-US" dirty="0">
                <a:solidFill>
                  <a:srgbClr val="FF0000"/>
                </a:solidFill>
              </a:rPr>
              <a:t>magnetic moment </a:t>
            </a:r>
            <a:r>
              <a:rPr lang="en-US" altLang="en-US" dirty="0"/>
              <a:t>per unit volume [J/T/m</a:t>
            </a:r>
            <a:r>
              <a:rPr lang="en-US" altLang="en-US" baseline="30000" dirty="0"/>
              <a:t>3</a:t>
            </a:r>
            <a:r>
              <a:rPr lang="en-US" altLang="en-US" dirty="0"/>
              <a:t>) for a filament with diameter </a:t>
            </a:r>
            <a:r>
              <a:rPr lang="en-US" altLang="en-US" b="1" i="1" dirty="0">
                <a:solidFill>
                  <a:srgbClr val="FF0000"/>
                </a:solidFill>
              </a:rPr>
              <a:t>d</a:t>
            </a:r>
            <a:r>
              <a:rPr lang="en-US" altLang="en-US" b="1" i="1" baseline="-25000" dirty="0">
                <a:solidFill>
                  <a:srgbClr val="FF0000"/>
                </a:solidFill>
              </a:rPr>
              <a:t>f </a:t>
            </a:r>
            <a:r>
              <a:rPr lang="en-US" altLang="en-US" dirty="0"/>
              <a:t>when fully penetrated </a:t>
            </a:r>
          </a:p>
          <a:p>
            <a:pPr lvl="1">
              <a:buFontTx/>
              <a:buBlip>
                <a:blip r:embed="rId3"/>
              </a:buBlip>
            </a:pPr>
            <a:endParaRPr lang="en-US" altLang="en-US" dirty="0"/>
          </a:p>
          <a:p>
            <a:pPr lvl="1">
              <a:buFontTx/>
              <a:buBlip>
                <a:blip r:embed="rId3"/>
              </a:buBlip>
            </a:pPr>
            <a:endParaRPr lang="en-US" altLang="en-US" dirty="0"/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This produce an AC loss power (W/m</a:t>
            </a:r>
            <a:r>
              <a:rPr lang="en-US" altLang="en-US" baseline="30000" dirty="0"/>
              <a:t>3</a:t>
            </a:r>
            <a:r>
              <a:rPr lang="en-US" altLang="en-US" dirty="0"/>
              <a:t>)</a:t>
            </a:r>
          </a:p>
          <a:p>
            <a:pPr lvl="1">
              <a:buFontTx/>
              <a:buBlip>
                <a:blip r:embed="rId3"/>
              </a:buBlip>
            </a:pPr>
            <a:endParaRPr lang="en-US" altLang="en-US" dirty="0"/>
          </a:p>
          <a:p>
            <a:pPr lvl="1">
              <a:buFontTx/>
              <a:buBlip>
                <a:blip r:embed="rId3"/>
              </a:buBlip>
            </a:pPr>
            <a:endParaRPr lang="en-US" altLang="en-US" dirty="0"/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Again, finer superconductor, smaller critical current, less AC losses within the filament</a:t>
            </a:r>
          </a:p>
          <a:p>
            <a:pPr lvl="1">
              <a:buFontTx/>
              <a:buBlip>
                <a:blip r:embed="rId3"/>
              </a:buBlip>
            </a:pPr>
            <a:endParaRPr lang="en-US" altLang="en-US" dirty="0"/>
          </a:p>
        </p:txBody>
      </p:sp>
      <p:sp>
        <p:nvSpPr>
          <p:cNvPr id="40964" name="Date Placeholder 3">
            <a:extLst>
              <a:ext uri="{FF2B5EF4-FFF2-40B4-BE49-F238E27FC236}">
                <a16:creationId xmlns:a16="http://schemas.microsoft.com/office/drawing/2014/main" id="{E97B1385-16F3-459B-AA47-E774D215107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Superconducting Accelerator Magnets, January 27-31, 2025</a:t>
            </a:r>
          </a:p>
        </p:txBody>
      </p:sp>
      <p:sp>
        <p:nvSpPr>
          <p:cNvPr id="40965" name="Footer Placeholder 4">
            <a:extLst>
              <a:ext uri="{FF2B5EF4-FFF2-40B4-BE49-F238E27FC236}">
                <a16:creationId xmlns:a16="http://schemas.microsoft.com/office/drawing/2014/main" id="{B6730D94-032B-4D40-A88B-BD40A9E933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Practical superconductors for accelerator magnets</a:t>
            </a:r>
          </a:p>
        </p:txBody>
      </p:sp>
      <p:sp>
        <p:nvSpPr>
          <p:cNvPr id="40966" name="Slide Number Placeholder 5">
            <a:extLst>
              <a:ext uri="{FF2B5EF4-FFF2-40B4-BE49-F238E27FC236}">
                <a16:creationId xmlns:a16="http://schemas.microsoft.com/office/drawing/2014/main" id="{D8DAEEB2-2D32-4AB1-8B30-3CFEBF164D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58B7D6-8E23-4421-BF59-F297F4684D63}" type="slidenum">
              <a:rPr lang="en-US" altLang="en-US" smtClean="0">
                <a:solidFill>
                  <a:schemeClr val="accent1"/>
                </a:solidFill>
                <a:latin typeface="Book Antiqua" panose="02040602050305030304" pitchFamily="18" charset="0"/>
              </a:rPr>
              <a:pPr/>
              <a:t>35</a:t>
            </a:fld>
            <a:endParaRPr lang="en-US" altLang="en-US">
              <a:solidFill>
                <a:schemeClr val="accent1"/>
              </a:solidFill>
              <a:latin typeface="Book Antiqua" panose="02040602050305030304" pitchFamily="18" charset="0"/>
            </a:endParaRPr>
          </a:p>
        </p:txBody>
      </p:sp>
      <p:pic>
        <p:nvPicPr>
          <p:cNvPr id="40967" name="Picture 6">
            <a:extLst>
              <a:ext uri="{FF2B5EF4-FFF2-40B4-BE49-F238E27FC236}">
                <a16:creationId xmlns:a16="http://schemas.microsoft.com/office/drawing/2014/main" id="{8F797910-96C9-4341-9958-64D00EC43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24"/>
          <a:stretch>
            <a:fillRect/>
          </a:stretch>
        </p:blipFill>
        <p:spPr bwMode="auto">
          <a:xfrm>
            <a:off x="2457450" y="1946275"/>
            <a:ext cx="42291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68" name="Object 5">
            <a:extLst>
              <a:ext uri="{FF2B5EF4-FFF2-40B4-BE49-F238E27FC236}">
                <a16:creationId xmlns:a16="http://schemas.microsoft.com/office/drawing/2014/main" id="{AE7F326E-A80B-42AF-8ED6-8D5CE27D3D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76600" y="3810000"/>
          <a:ext cx="2409825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24000" imgH="393700" progId="Equation.3">
                  <p:embed/>
                </p:oleObj>
              </mc:Choice>
              <mc:Fallback>
                <p:oleObj name="Equation" r:id="rId5" imgW="1524000" imgH="393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810000"/>
                        <a:ext cx="2409825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9" name="Object 214">
            <a:extLst>
              <a:ext uri="{FF2B5EF4-FFF2-40B4-BE49-F238E27FC236}">
                <a16:creationId xmlns:a16="http://schemas.microsoft.com/office/drawing/2014/main" id="{9DA40277-730D-4E15-B942-D3C5F9013B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1819605"/>
              </p:ext>
            </p:extLst>
          </p:nvPr>
        </p:nvGraphicFramePr>
        <p:xfrm>
          <a:off x="2885281" y="4979904"/>
          <a:ext cx="3373438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33600" imgH="393700" progId="Equation.3">
                  <p:embed/>
                </p:oleObj>
              </mc:Choice>
              <mc:Fallback>
                <p:oleObj name="Equation" r:id="rId7" imgW="2133600" imgH="393700" progId="Equation.3">
                  <p:embed/>
                  <p:pic>
                    <p:nvPicPr>
                      <p:cNvPr id="0" name="Object 2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5281" y="4979904"/>
                        <a:ext cx="3373438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021267C-26B6-495B-9CC9-1CFEF313D4D8}"/>
              </a:ext>
            </a:extLst>
          </p:cNvPr>
          <p:cNvSpPr/>
          <p:nvPr/>
        </p:nvSpPr>
        <p:spPr>
          <a:xfrm>
            <a:off x="5940449" y="5139148"/>
            <a:ext cx="296863" cy="3690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DCDDB-E436-46DD-8609-F8B1A88F2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 Multifilament wires</a:t>
            </a:r>
            <a:br>
              <a:rPr lang="en-US" altLang="en-US" dirty="0"/>
            </a:br>
            <a:r>
              <a:rPr lang="en-US" altLang="en-US" dirty="0"/>
              <a:t>Motivations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72EA0-2B10-4A52-8F4F-303F848D6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Filament size: </a:t>
            </a:r>
            <a:r>
              <a:rPr lang="en-US" dirty="0"/>
              <a:t>some examples</a:t>
            </a:r>
          </a:p>
          <a:p>
            <a:endParaRPr lang="en-US" dirty="0"/>
          </a:p>
          <a:p>
            <a:r>
              <a:rPr lang="en-US" dirty="0" err="1"/>
              <a:t>Nb-Ti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for the LHC main magnets filaments of 6-7 </a:t>
            </a:r>
            <a:r>
              <a:rPr lang="en-US" altLang="en-US" dirty="0"/>
              <a:t>µm</a:t>
            </a:r>
            <a:r>
              <a:rPr lang="en-US" dirty="0"/>
              <a:t> were used</a:t>
            </a:r>
          </a:p>
          <a:p>
            <a:pPr lvl="1"/>
            <a:r>
              <a:rPr lang="en-US" dirty="0"/>
              <a:t>For SIS-300 (fast ramped magnet) filament of 3 </a:t>
            </a:r>
            <a:r>
              <a:rPr lang="en-US" altLang="en-US" dirty="0"/>
              <a:t>µm</a:t>
            </a:r>
            <a:r>
              <a:rPr lang="en-US" dirty="0"/>
              <a:t> was used</a:t>
            </a:r>
          </a:p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Sn:</a:t>
            </a:r>
          </a:p>
          <a:p>
            <a:pPr lvl="1"/>
            <a:r>
              <a:rPr lang="en-US" dirty="0"/>
              <a:t>Today RRP technology can reach a minimum of 45 </a:t>
            </a:r>
            <a:r>
              <a:rPr lang="en-US" altLang="en-US" dirty="0"/>
              <a:t>µm</a:t>
            </a:r>
            <a:r>
              <a:rPr lang="en-US" dirty="0"/>
              <a:t>, PIT a bit less </a:t>
            </a:r>
          </a:p>
          <a:p>
            <a:pPr lvl="1"/>
            <a:r>
              <a:rPr lang="en-US" dirty="0"/>
              <a:t>LARP initially used a 70 </a:t>
            </a:r>
            <a:r>
              <a:rPr lang="en-US" altLang="en-US" dirty="0"/>
              <a:t>µm</a:t>
            </a:r>
            <a:r>
              <a:rPr lang="en-US" dirty="0"/>
              <a:t> (54/61 RRP), and then a 50 </a:t>
            </a:r>
            <a:r>
              <a:rPr lang="en-US" altLang="en-US" dirty="0"/>
              <a:t>µm</a:t>
            </a:r>
            <a:r>
              <a:rPr lang="en-US" dirty="0"/>
              <a:t> (108/127 RRP)</a:t>
            </a:r>
          </a:p>
          <a:p>
            <a:pPr lvl="1"/>
            <a:r>
              <a:rPr lang="en-US" dirty="0"/>
              <a:t>HL-LHC relies on RRP 108/127, and also used PIT with finer filaments (45 </a:t>
            </a:r>
            <a:r>
              <a:rPr lang="en-US" altLang="en-US" dirty="0"/>
              <a:t>µm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7CF86-5736-497A-A112-1D01557AC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9DADB-8920-4C46-AD0A-D257FA359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03084-FD02-4755-867B-8252AECA7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02622-5B68-4846-A118-154692EA536E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67162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B64DABEC-AF5F-4B3F-B553-DD049F628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3. Multifilament wires</a:t>
            </a:r>
            <a:br>
              <a:rPr lang="en-US" altLang="en-US"/>
            </a:br>
            <a:r>
              <a:rPr lang="en-US" altLang="en-US"/>
              <a:t>Motivations</a:t>
            </a:r>
          </a:p>
        </p:txBody>
      </p:sp>
      <p:sp>
        <p:nvSpPr>
          <p:cNvPr id="41987" name="Content Placeholder 6">
            <a:extLst>
              <a:ext uri="{FF2B5EF4-FFF2-40B4-BE49-F238E27FC236}">
                <a16:creationId xmlns:a16="http://schemas.microsoft.com/office/drawing/2014/main" id="{CC8C6608-BF23-464A-AE76-BEE99557A0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5167313" cy="5334000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b="1" dirty="0">
                <a:solidFill>
                  <a:srgbClr val="FF0000"/>
                </a:solidFill>
              </a:rPr>
              <a:t>Filament twist: AC losses between the filaments</a:t>
            </a:r>
          </a:p>
          <a:p>
            <a:pPr lvl="1"/>
            <a:r>
              <a:rPr lang="en-US" altLang="en-US" dirty="0"/>
              <a:t>When a multi-filamentary wire is subjected to a time varying magnetic field, </a:t>
            </a:r>
            <a:r>
              <a:rPr lang="en-US" altLang="en-US" b="1" dirty="0">
                <a:solidFill>
                  <a:srgbClr val="FF0000"/>
                </a:solidFill>
              </a:rPr>
              <a:t>current loops </a:t>
            </a:r>
            <a:r>
              <a:rPr lang="en-US" altLang="en-US" dirty="0"/>
              <a:t>are generated between filaments.</a:t>
            </a:r>
          </a:p>
          <a:p>
            <a:pPr lvl="1"/>
            <a:r>
              <a:rPr lang="en-US" altLang="en-US" dirty="0"/>
              <a:t>If filaments are straight, large loops with large currents </a:t>
            </a:r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ac losses</a:t>
            </a:r>
            <a:endParaRPr lang="en-US" altLang="en-US" b="1" dirty="0">
              <a:solidFill>
                <a:srgbClr val="FF0000"/>
              </a:solidFill>
            </a:endParaRPr>
          </a:p>
          <a:p>
            <a:pPr lvl="1"/>
            <a:r>
              <a:rPr lang="en-US" altLang="en-US" dirty="0"/>
              <a:t>If the strands are magnetically coupled the effective filament size is larger</a:t>
            </a:r>
            <a:r>
              <a:rPr lang="en-US" altLang="en-US" dirty="0">
                <a:sym typeface="Wingdings" panose="05000000000000000000" pitchFamily="2" charset="2"/>
              </a:rPr>
              <a:t>  </a:t>
            </a:r>
            <a:r>
              <a:rPr lang="en-US" altLang="en-US" b="1" dirty="0">
                <a:solidFill>
                  <a:srgbClr val="FF0000"/>
                </a:solidFill>
                <a:sym typeface="Wingdings" panose="05000000000000000000" pitchFamily="2" charset="2"/>
              </a:rPr>
              <a:t>f</a:t>
            </a:r>
            <a:r>
              <a:rPr lang="en-US" altLang="en-US" b="1" dirty="0">
                <a:solidFill>
                  <a:srgbClr val="FF0000"/>
                </a:solidFill>
              </a:rPr>
              <a:t>lux jumps </a:t>
            </a:r>
          </a:p>
          <a:p>
            <a:r>
              <a:rPr lang="en-US" altLang="en-US" dirty="0"/>
              <a:t>Filaments are </a:t>
            </a:r>
            <a:r>
              <a:rPr lang="en-US" altLang="en-US" b="1" dirty="0">
                <a:solidFill>
                  <a:srgbClr val="FF0000"/>
                </a:solidFill>
              </a:rPr>
              <a:t>twisted </a:t>
            </a:r>
            <a:r>
              <a:rPr lang="en-US" altLang="en-US" dirty="0"/>
              <a:t>to reduce the AC loss power</a:t>
            </a:r>
            <a:r>
              <a:rPr lang="en-US" altLang="en-US" i="1" dirty="0"/>
              <a:t> (</a:t>
            </a:r>
            <a:r>
              <a:rPr lang="en-US" altLang="en-US" i="1" dirty="0">
                <a:solidFill>
                  <a:srgbClr val="FF0000"/>
                </a:solidFill>
              </a:rPr>
              <a:t>P</a:t>
            </a:r>
            <a:r>
              <a:rPr lang="en-US" altLang="en-US" i="1" baseline="-25000" dirty="0">
                <a:solidFill>
                  <a:srgbClr val="FF0000"/>
                </a:solidFill>
              </a:rPr>
              <a:t>e</a:t>
            </a:r>
            <a:r>
              <a:rPr lang="en-US" altLang="en-US" i="1" dirty="0">
                <a:solidFill>
                  <a:srgbClr val="FF0000"/>
                </a:solidFill>
              </a:rPr>
              <a:t> </a:t>
            </a:r>
            <a:r>
              <a:rPr lang="en-US" altLang="en-US" i="1" dirty="0"/>
              <a:t>[W/m</a:t>
            </a:r>
            <a:r>
              <a:rPr lang="en-US" altLang="en-US" i="1" baseline="30000" dirty="0"/>
              <a:t>3</a:t>
            </a:r>
            <a:r>
              <a:rPr lang="en-US" altLang="en-US" i="1" dirty="0"/>
              <a:t>])</a:t>
            </a:r>
            <a:r>
              <a:rPr lang="en-US" altLang="en-US" dirty="0"/>
              <a:t> with </a:t>
            </a:r>
            <a:r>
              <a:rPr lang="en-GB" altLang="en-US" i="1" dirty="0">
                <a:latin typeface="Symbol" panose="05050102010706020507" pitchFamily="18" charset="2"/>
                <a:cs typeface="Times New Roman" panose="02020603050405020304" pitchFamily="18" charset="0"/>
              </a:rPr>
              <a:t>r</a:t>
            </a:r>
            <a:r>
              <a:rPr lang="en-GB" altLang="en-US" i="1" baseline="-25000" dirty="0">
                <a:cs typeface="Times New Roman" panose="02020603050405020304" pitchFamily="18" charset="0"/>
              </a:rPr>
              <a:t>t</a:t>
            </a:r>
            <a:r>
              <a:rPr lang="en-GB" altLang="en-US" i="1" dirty="0">
                <a:cs typeface="Times New Roman" panose="02020603050405020304" pitchFamily="18" charset="0"/>
              </a:rPr>
              <a:t> </a:t>
            </a:r>
            <a:r>
              <a:rPr lang="en-GB" altLang="en-US" dirty="0">
                <a:cs typeface="Times New Roman" panose="02020603050405020304" pitchFamily="18" charset="0"/>
              </a:rPr>
              <a:t>resistivity across matrix and </a:t>
            </a:r>
            <a:r>
              <a:rPr lang="en-US" altLang="en-US" i="1" dirty="0">
                <a:solidFill>
                  <a:srgbClr val="FF0000"/>
                </a:solidFill>
              </a:rPr>
              <a:t>p</a:t>
            </a:r>
            <a:r>
              <a:rPr lang="en-US" altLang="en-US" i="1" baseline="-25000" dirty="0">
                <a:solidFill>
                  <a:srgbClr val="FF0000"/>
                </a:solidFill>
              </a:rPr>
              <a:t>w</a:t>
            </a:r>
            <a:r>
              <a:rPr lang="en-GB" altLang="en-US" dirty="0">
                <a:cs typeface="Times New Roman" panose="02020603050405020304" pitchFamily="18" charset="0"/>
              </a:rPr>
              <a:t> wire twist pitch</a:t>
            </a:r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r>
              <a:rPr lang="en-US" altLang="en-US" dirty="0"/>
              <a:t>Twist pitch </a:t>
            </a:r>
            <a:r>
              <a:rPr lang="en-US" altLang="en-US" b="1" i="1" dirty="0">
                <a:solidFill>
                  <a:srgbClr val="FF0000"/>
                </a:solidFill>
              </a:rPr>
              <a:t>p</a:t>
            </a:r>
            <a:r>
              <a:rPr lang="en-US" altLang="en-US" b="1" i="1" baseline="-25000" dirty="0">
                <a:solidFill>
                  <a:srgbClr val="FF0000"/>
                </a:solidFill>
              </a:rPr>
              <a:t>w</a:t>
            </a:r>
            <a:r>
              <a:rPr lang="en-US" altLang="en-US" baseline="-25000" dirty="0"/>
              <a:t> </a:t>
            </a:r>
            <a:r>
              <a:rPr lang="en-US" altLang="en-US" dirty="0"/>
              <a:t>of the order of 20-30 times of the wire diameter.</a:t>
            </a:r>
          </a:p>
          <a:p>
            <a:endParaRPr lang="en-US" altLang="en-US" dirty="0"/>
          </a:p>
        </p:txBody>
      </p:sp>
      <p:sp>
        <p:nvSpPr>
          <p:cNvPr id="41988" name="Date Placeholder 3">
            <a:extLst>
              <a:ext uri="{FF2B5EF4-FFF2-40B4-BE49-F238E27FC236}">
                <a16:creationId xmlns:a16="http://schemas.microsoft.com/office/drawing/2014/main" id="{A2E8262F-36CB-483F-96BF-88ED5D3E782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152400" y="6543675"/>
            <a:ext cx="3657600" cy="22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  <a:endParaRPr lang="en-US" altLang="en-US" sz="1000" dirty="0">
              <a:solidFill>
                <a:schemeClr val="accent1"/>
              </a:solidFill>
            </a:endParaRPr>
          </a:p>
        </p:txBody>
      </p:sp>
      <p:sp>
        <p:nvSpPr>
          <p:cNvPr id="41989" name="Footer Placeholder 4">
            <a:extLst>
              <a:ext uri="{FF2B5EF4-FFF2-40B4-BE49-F238E27FC236}">
                <a16:creationId xmlns:a16="http://schemas.microsoft.com/office/drawing/2014/main" id="{8FBE1F26-DDCA-4050-92E3-A784F1008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pic>
        <p:nvPicPr>
          <p:cNvPr id="41990" name="Picture 4" descr="interfilament_coupling">
            <a:extLst>
              <a:ext uri="{FF2B5EF4-FFF2-40B4-BE49-F238E27FC236}">
                <a16:creationId xmlns:a16="http://schemas.microsoft.com/office/drawing/2014/main" id="{26471E20-872A-4018-8519-E4CAE28A0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5"/>
          <a:stretch>
            <a:fillRect/>
          </a:stretch>
        </p:blipFill>
        <p:spPr bwMode="auto">
          <a:xfrm>
            <a:off x="5427663" y="1143000"/>
            <a:ext cx="3155950" cy="3078163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1" name="Text Box 7">
            <a:extLst>
              <a:ext uri="{FF2B5EF4-FFF2-40B4-BE49-F238E27FC236}">
                <a16:creationId xmlns:a16="http://schemas.microsoft.com/office/drawing/2014/main" id="{2B47CFAD-FDB4-4E18-9394-CD062B025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3914775"/>
            <a:ext cx="1447800" cy="2762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200">
                <a:ea typeface="MS PGothic" panose="020B0600070205080204" pitchFamily="34" charset="-128"/>
              </a:rPr>
              <a:t>by M. Wilson</a:t>
            </a:r>
          </a:p>
        </p:txBody>
      </p:sp>
      <p:grpSp>
        <p:nvGrpSpPr>
          <p:cNvPr id="41992" name="Group 2">
            <a:extLst>
              <a:ext uri="{FF2B5EF4-FFF2-40B4-BE49-F238E27FC236}">
                <a16:creationId xmlns:a16="http://schemas.microsoft.com/office/drawing/2014/main" id="{6BC338DE-B2CB-428B-B19F-7E5457598228}"/>
              </a:ext>
            </a:extLst>
          </p:cNvPr>
          <p:cNvGrpSpPr>
            <a:grpSpLocks/>
          </p:cNvGrpSpPr>
          <p:nvPr/>
        </p:nvGrpSpPr>
        <p:grpSpPr bwMode="auto">
          <a:xfrm>
            <a:off x="5427663" y="4267200"/>
            <a:ext cx="3182937" cy="2198688"/>
            <a:chOff x="5334000" y="4343400"/>
            <a:chExt cx="3183702" cy="2198651"/>
          </a:xfrm>
        </p:grpSpPr>
        <p:grpSp>
          <p:nvGrpSpPr>
            <p:cNvPr id="41996" name="Group 32">
              <a:extLst>
                <a:ext uri="{FF2B5EF4-FFF2-40B4-BE49-F238E27FC236}">
                  <a16:creationId xmlns:a16="http://schemas.microsoft.com/office/drawing/2014/main" id="{78022327-9FDF-44E2-99A4-D808E573A9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13371" y="4498675"/>
              <a:ext cx="3021283" cy="1914525"/>
              <a:chOff x="2909" y="326"/>
              <a:chExt cx="2714" cy="1734"/>
            </a:xfrm>
          </p:grpSpPr>
          <p:sp>
            <p:nvSpPr>
              <p:cNvPr id="14" name="Freeform 34">
                <a:extLst>
                  <a:ext uri="{FF2B5EF4-FFF2-40B4-BE49-F238E27FC236}">
                    <a16:creationId xmlns:a16="http://schemas.microsoft.com/office/drawing/2014/main" id="{7476A3F3-0823-4E5F-9A91-1B1DD1333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3" y="496"/>
                <a:ext cx="1362" cy="296"/>
              </a:xfrm>
              <a:custGeom>
                <a:avLst/>
                <a:gdLst>
                  <a:gd name="T0" fmla="*/ 0 w 1356"/>
                  <a:gd name="T1" fmla="*/ 20 h 469"/>
                  <a:gd name="T2" fmla="*/ 92 w 1356"/>
                  <a:gd name="T3" fmla="*/ 0 h 469"/>
                  <a:gd name="T4" fmla="*/ 256 w 1356"/>
                  <a:gd name="T5" fmla="*/ 20 h 469"/>
                  <a:gd name="T6" fmla="*/ 436 w 1356"/>
                  <a:gd name="T7" fmla="*/ 92 h 469"/>
                  <a:gd name="T8" fmla="*/ 720 w 1356"/>
                  <a:gd name="T9" fmla="*/ 260 h 469"/>
                  <a:gd name="T10" fmla="*/ 864 w 1356"/>
                  <a:gd name="T11" fmla="*/ 336 h 469"/>
                  <a:gd name="T12" fmla="*/ 1056 w 1356"/>
                  <a:gd name="T13" fmla="*/ 420 h 469"/>
                  <a:gd name="T14" fmla="*/ 1228 w 1356"/>
                  <a:gd name="T15" fmla="*/ 464 h 469"/>
                  <a:gd name="T16" fmla="*/ 1332 w 1356"/>
                  <a:gd name="T17" fmla="*/ 452 h 469"/>
                  <a:gd name="T18" fmla="*/ 1356 w 1356"/>
                  <a:gd name="T19" fmla="*/ 444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56" h="469">
                    <a:moveTo>
                      <a:pt x="0" y="20"/>
                    </a:moveTo>
                    <a:cubicBezTo>
                      <a:pt x="24" y="10"/>
                      <a:pt x="49" y="0"/>
                      <a:pt x="92" y="0"/>
                    </a:cubicBezTo>
                    <a:cubicBezTo>
                      <a:pt x="135" y="0"/>
                      <a:pt x="199" y="5"/>
                      <a:pt x="256" y="20"/>
                    </a:cubicBezTo>
                    <a:cubicBezTo>
                      <a:pt x="313" y="35"/>
                      <a:pt x="359" y="52"/>
                      <a:pt x="436" y="92"/>
                    </a:cubicBezTo>
                    <a:cubicBezTo>
                      <a:pt x="513" y="132"/>
                      <a:pt x="649" y="219"/>
                      <a:pt x="720" y="260"/>
                    </a:cubicBezTo>
                    <a:cubicBezTo>
                      <a:pt x="791" y="301"/>
                      <a:pt x="808" y="309"/>
                      <a:pt x="864" y="336"/>
                    </a:cubicBezTo>
                    <a:cubicBezTo>
                      <a:pt x="920" y="363"/>
                      <a:pt x="995" y="399"/>
                      <a:pt x="1056" y="420"/>
                    </a:cubicBezTo>
                    <a:cubicBezTo>
                      <a:pt x="1117" y="441"/>
                      <a:pt x="1182" y="459"/>
                      <a:pt x="1228" y="464"/>
                    </a:cubicBezTo>
                    <a:cubicBezTo>
                      <a:pt x="1274" y="469"/>
                      <a:pt x="1311" y="455"/>
                      <a:pt x="1332" y="452"/>
                    </a:cubicBezTo>
                    <a:cubicBezTo>
                      <a:pt x="1353" y="449"/>
                      <a:pt x="1352" y="445"/>
                      <a:pt x="1356" y="444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15" name="Oval 35">
                <a:extLst>
                  <a:ext uri="{FF2B5EF4-FFF2-40B4-BE49-F238E27FC236}">
                    <a16:creationId xmlns:a16="http://schemas.microsoft.com/office/drawing/2014/main" id="{C4DCF2FA-9A47-4625-81E6-BAAB63A520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2916" y="943"/>
                <a:ext cx="842" cy="1117"/>
              </a:xfrm>
              <a:prstGeom prst="ellipse">
                <a:avLst/>
              </a:prstGeom>
              <a:solidFill>
                <a:srgbClr val="FFCC99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16" name="Oval 36">
                <a:extLst>
                  <a:ext uri="{FF2B5EF4-FFF2-40B4-BE49-F238E27FC236}">
                    <a16:creationId xmlns:a16="http://schemas.microsoft.com/office/drawing/2014/main" id="{FE56B388-9B63-4BC3-956A-F98FCF584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3032" y="1031"/>
                <a:ext cx="97" cy="11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17" name="Oval 37">
                <a:extLst>
                  <a:ext uri="{FF2B5EF4-FFF2-40B4-BE49-F238E27FC236}">
                    <a16:creationId xmlns:a16="http://schemas.microsoft.com/office/drawing/2014/main" id="{975F5F4D-2A0D-43B6-9073-998E953A04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3139" y="982"/>
                <a:ext cx="97" cy="118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18" name="Oval 38">
                <a:extLst>
                  <a:ext uri="{FF2B5EF4-FFF2-40B4-BE49-F238E27FC236}">
                    <a16:creationId xmlns:a16="http://schemas.microsoft.com/office/drawing/2014/main" id="{0307E449-B61C-4DC8-A933-FA60FACE3E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3256" y="973"/>
                <a:ext cx="97" cy="11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19" name="Oval 39">
                <a:extLst>
                  <a:ext uri="{FF2B5EF4-FFF2-40B4-BE49-F238E27FC236}">
                    <a16:creationId xmlns:a16="http://schemas.microsoft.com/office/drawing/2014/main" id="{7E290EBC-27C7-4CFB-9D2C-F37A903487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3368" y="1009"/>
                <a:ext cx="96" cy="11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0" name="Oval 40">
                <a:extLst>
                  <a:ext uri="{FF2B5EF4-FFF2-40B4-BE49-F238E27FC236}">
                    <a16:creationId xmlns:a16="http://schemas.microsoft.com/office/drawing/2014/main" id="{51AB9C48-7000-4E18-A557-E3F4310CEF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3468" y="1081"/>
                <a:ext cx="96" cy="11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1" name="Oval 41">
                <a:extLst>
                  <a:ext uri="{FF2B5EF4-FFF2-40B4-BE49-F238E27FC236}">
                    <a16:creationId xmlns:a16="http://schemas.microsoft.com/office/drawing/2014/main" id="{9BE3CF5A-95EC-4963-83C5-CF485AF47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3555" y="1179"/>
                <a:ext cx="96" cy="118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2" name="Oval 42">
                <a:extLst>
                  <a:ext uri="{FF2B5EF4-FFF2-40B4-BE49-F238E27FC236}">
                    <a16:creationId xmlns:a16="http://schemas.microsoft.com/office/drawing/2014/main" id="{AC245F37-8BF0-4C7B-A393-220CB4E144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3621" y="1300"/>
                <a:ext cx="97" cy="118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3" name="Oval 43">
                <a:extLst>
                  <a:ext uri="{FF2B5EF4-FFF2-40B4-BE49-F238E27FC236}">
                    <a16:creationId xmlns:a16="http://schemas.microsoft.com/office/drawing/2014/main" id="{A50FE65A-4539-4E13-A7D2-ADC0A6E8DF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2963" y="1133"/>
                <a:ext cx="96" cy="118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4" name="Oval 44">
                <a:extLst>
                  <a:ext uri="{FF2B5EF4-FFF2-40B4-BE49-F238E27FC236}">
                    <a16:creationId xmlns:a16="http://schemas.microsoft.com/office/drawing/2014/main" id="{18F72861-247B-4260-92F1-8D41733B93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2918" y="1251"/>
                <a:ext cx="97" cy="11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5" name="Oval 45">
                <a:extLst>
                  <a:ext uri="{FF2B5EF4-FFF2-40B4-BE49-F238E27FC236}">
                    <a16:creationId xmlns:a16="http://schemas.microsoft.com/office/drawing/2014/main" id="{75F6A2C4-07A5-40B9-9C2E-1B51F23408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2909" y="1382"/>
                <a:ext cx="96" cy="11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6" name="Oval 46">
                <a:extLst>
                  <a:ext uri="{FF2B5EF4-FFF2-40B4-BE49-F238E27FC236}">
                    <a16:creationId xmlns:a16="http://schemas.microsoft.com/office/drawing/2014/main" id="{718B78B2-22D0-4DD0-B31D-20DD9258A2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2936" y="1514"/>
                <a:ext cx="96" cy="118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7" name="Oval 47">
                <a:extLst>
                  <a:ext uri="{FF2B5EF4-FFF2-40B4-BE49-F238E27FC236}">
                    <a16:creationId xmlns:a16="http://schemas.microsoft.com/office/drawing/2014/main" id="{3AD7878C-789A-45C7-ABB5-DA5065684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2987" y="1638"/>
                <a:ext cx="96" cy="11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8" name="Oval 48">
                <a:extLst>
                  <a:ext uri="{FF2B5EF4-FFF2-40B4-BE49-F238E27FC236}">
                    <a16:creationId xmlns:a16="http://schemas.microsoft.com/office/drawing/2014/main" id="{E7874DC9-BDDF-40BB-A5A6-CD009CDBB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3067" y="1751"/>
                <a:ext cx="97" cy="11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29" name="Oval 49">
                <a:extLst>
                  <a:ext uri="{FF2B5EF4-FFF2-40B4-BE49-F238E27FC236}">
                    <a16:creationId xmlns:a16="http://schemas.microsoft.com/office/drawing/2014/main" id="{667FD806-83F3-4291-8D35-F3AB4AB02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3161" y="1839"/>
                <a:ext cx="96" cy="118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0" name="Oval 50">
                <a:extLst>
                  <a:ext uri="{FF2B5EF4-FFF2-40B4-BE49-F238E27FC236}">
                    <a16:creationId xmlns:a16="http://schemas.microsoft.com/office/drawing/2014/main" id="{58322BB4-F2C8-45F6-8AC4-8A0A4FA067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3280" y="1895"/>
                <a:ext cx="96" cy="11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1" name="Oval 51">
                <a:extLst>
                  <a:ext uri="{FF2B5EF4-FFF2-40B4-BE49-F238E27FC236}">
                    <a16:creationId xmlns:a16="http://schemas.microsoft.com/office/drawing/2014/main" id="{99E233F9-3E1D-417D-8323-DC3F4CEB2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3397" y="1906"/>
                <a:ext cx="96" cy="11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2" name="Oval 52">
                <a:extLst>
                  <a:ext uri="{FF2B5EF4-FFF2-40B4-BE49-F238E27FC236}">
                    <a16:creationId xmlns:a16="http://schemas.microsoft.com/office/drawing/2014/main" id="{E4F4E5AD-8164-478A-A9CE-520284CEFF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3508" y="1872"/>
                <a:ext cx="96" cy="118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3" name="Oval 53">
                <a:extLst>
                  <a:ext uri="{FF2B5EF4-FFF2-40B4-BE49-F238E27FC236}">
                    <a16:creationId xmlns:a16="http://schemas.microsoft.com/office/drawing/2014/main" id="{6AB1B28F-D5ED-4E31-A82C-2E98105238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3591" y="1790"/>
                <a:ext cx="97" cy="11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4" name="Oval 54">
                <a:extLst>
                  <a:ext uri="{FF2B5EF4-FFF2-40B4-BE49-F238E27FC236}">
                    <a16:creationId xmlns:a16="http://schemas.microsoft.com/office/drawing/2014/main" id="{662E3329-762F-40C9-B217-5E0D61C592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3644" y="1684"/>
                <a:ext cx="97" cy="11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5" name="Oval 55">
                <a:extLst>
                  <a:ext uri="{FF2B5EF4-FFF2-40B4-BE49-F238E27FC236}">
                    <a16:creationId xmlns:a16="http://schemas.microsoft.com/office/drawing/2014/main" id="{273B24AB-45B8-46BE-A857-98EFC56612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3654" y="1426"/>
                <a:ext cx="97" cy="11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6" name="Oval 56">
                <a:extLst>
                  <a:ext uri="{FF2B5EF4-FFF2-40B4-BE49-F238E27FC236}">
                    <a16:creationId xmlns:a16="http://schemas.microsoft.com/office/drawing/2014/main" id="{B0D268E0-0659-4432-9615-945C1E8B1B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293214">
                <a:off x="3671" y="1557"/>
                <a:ext cx="97" cy="11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7" name="Line 57">
                <a:extLst>
                  <a:ext uri="{FF2B5EF4-FFF2-40B4-BE49-F238E27FC236}">
                    <a16:creationId xmlns:a16="http://schemas.microsoft.com/office/drawing/2014/main" id="{001ABB16-EA3D-4826-A6E3-90384FF428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17" y="348"/>
                <a:ext cx="1523" cy="64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8" name="Line 58">
                <a:extLst>
                  <a:ext uri="{FF2B5EF4-FFF2-40B4-BE49-F238E27FC236}">
                    <a16:creationId xmlns:a16="http://schemas.microsoft.com/office/drawing/2014/main" id="{4A882B28-DE42-44A4-B15C-64E78E876E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91" y="880"/>
                <a:ext cx="1827" cy="1116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9" name="Freeform 59">
                <a:extLst>
                  <a:ext uri="{FF2B5EF4-FFF2-40B4-BE49-F238E27FC236}">
                    <a16:creationId xmlns:a16="http://schemas.microsoft.com/office/drawing/2014/main" id="{EA93AFA7-432D-45A0-A986-DE9839D76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3" y="909"/>
                <a:ext cx="1376" cy="477"/>
              </a:xfrm>
              <a:custGeom>
                <a:avLst/>
                <a:gdLst>
                  <a:gd name="T0" fmla="*/ 0 w 1356"/>
                  <a:gd name="T1" fmla="*/ 20 h 469"/>
                  <a:gd name="T2" fmla="*/ 92 w 1356"/>
                  <a:gd name="T3" fmla="*/ 0 h 469"/>
                  <a:gd name="T4" fmla="*/ 256 w 1356"/>
                  <a:gd name="T5" fmla="*/ 20 h 469"/>
                  <a:gd name="T6" fmla="*/ 436 w 1356"/>
                  <a:gd name="T7" fmla="*/ 92 h 469"/>
                  <a:gd name="T8" fmla="*/ 720 w 1356"/>
                  <a:gd name="T9" fmla="*/ 260 h 469"/>
                  <a:gd name="T10" fmla="*/ 864 w 1356"/>
                  <a:gd name="T11" fmla="*/ 336 h 469"/>
                  <a:gd name="T12" fmla="*/ 1056 w 1356"/>
                  <a:gd name="T13" fmla="*/ 420 h 469"/>
                  <a:gd name="T14" fmla="*/ 1228 w 1356"/>
                  <a:gd name="T15" fmla="*/ 464 h 469"/>
                  <a:gd name="T16" fmla="*/ 1332 w 1356"/>
                  <a:gd name="T17" fmla="*/ 452 h 469"/>
                  <a:gd name="T18" fmla="*/ 1356 w 1356"/>
                  <a:gd name="T19" fmla="*/ 444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56" h="469">
                    <a:moveTo>
                      <a:pt x="0" y="20"/>
                    </a:moveTo>
                    <a:cubicBezTo>
                      <a:pt x="24" y="10"/>
                      <a:pt x="49" y="0"/>
                      <a:pt x="92" y="0"/>
                    </a:cubicBezTo>
                    <a:cubicBezTo>
                      <a:pt x="135" y="0"/>
                      <a:pt x="199" y="5"/>
                      <a:pt x="256" y="20"/>
                    </a:cubicBezTo>
                    <a:cubicBezTo>
                      <a:pt x="313" y="35"/>
                      <a:pt x="359" y="52"/>
                      <a:pt x="436" y="92"/>
                    </a:cubicBezTo>
                    <a:cubicBezTo>
                      <a:pt x="513" y="132"/>
                      <a:pt x="649" y="219"/>
                      <a:pt x="720" y="260"/>
                    </a:cubicBezTo>
                    <a:cubicBezTo>
                      <a:pt x="791" y="301"/>
                      <a:pt x="808" y="309"/>
                      <a:pt x="864" y="336"/>
                    </a:cubicBezTo>
                    <a:cubicBezTo>
                      <a:pt x="920" y="363"/>
                      <a:pt x="995" y="399"/>
                      <a:pt x="1056" y="420"/>
                    </a:cubicBezTo>
                    <a:cubicBezTo>
                      <a:pt x="1117" y="441"/>
                      <a:pt x="1182" y="459"/>
                      <a:pt x="1228" y="464"/>
                    </a:cubicBezTo>
                    <a:cubicBezTo>
                      <a:pt x="1274" y="469"/>
                      <a:pt x="1311" y="455"/>
                      <a:pt x="1332" y="452"/>
                    </a:cubicBezTo>
                    <a:cubicBezTo>
                      <a:pt x="1353" y="449"/>
                      <a:pt x="1352" y="445"/>
                      <a:pt x="1356" y="444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0" name="Freeform 60">
                <a:extLst>
                  <a:ext uri="{FF2B5EF4-FFF2-40B4-BE49-F238E27FC236}">
                    <a16:creationId xmlns:a16="http://schemas.microsoft.com/office/drawing/2014/main" id="{F3F19CC6-3A1D-4B1F-BC44-4FAB5634EC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1" y="1016"/>
                <a:ext cx="1068" cy="439"/>
              </a:xfrm>
              <a:custGeom>
                <a:avLst/>
                <a:gdLst>
                  <a:gd name="T0" fmla="*/ 0 w 1032"/>
                  <a:gd name="T1" fmla="*/ 0 h 430"/>
                  <a:gd name="T2" fmla="*/ 132 w 1032"/>
                  <a:gd name="T3" fmla="*/ 60 h 430"/>
                  <a:gd name="T4" fmla="*/ 308 w 1032"/>
                  <a:gd name="T5" fmla="*/ 164 h 430"/>
                  <a:gd name="T6" fmla="*/ 468 w 1032"/>
                  <a:gd name="T7" fmla="*/ 260 h 430"/>
                  <a:gd name="T8" fmla="*/ 668 w 1032"/>
                  <a:gd name="T9" fmla="*/ 356 h 430"/>
                  <a:gd name="T10" fmla="*/ 808 w 1032"/>
                  <a:gd name="T11" fmla="*/ 408 h 430"/>
                  <a:gd name="T12" fmla="*/ 936 w 1032"/>
                  <a:gd name="T13" fmla="*/ 428 h 430"/>
                  <a:gd name="T14" fmla="*/ 1032 w 1032"/>
                  <a:gd name="T15" fmla="*/ 396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2" h="430">
                    <a:moveTo>
                      <a:pt x="0" y="0"/>
                    </a:moveTo>
                    <a:cubicBezTo>
                      <a:pt x="40" y="16"/>
                      <a:pt x="81" y="33"/>
                      <a:pt x="132" y="60"/>
                    </a:cubicBezTo>
                    <a:cubicBezTo>
                      <a:pt x="183" y="87"/>
                      <a:pt x="252" y="131"/>
                      <a:pt x="308" y="164"/>
                    </a:cubicBezTo>
                    <a:cubicBezTo>
                      <a:pt x="364" y="197"/>
                      <a:pt x="408" y="228"/>
                      <a:pt x="468" y="260"/>
                    </a:cubicBezTo>
                    <a:cubicBezTo>
                      <a:pt x="528" y="292"/>
                      <a:pt x="611" y="331"/>
                      <a:pt x="668" y="356"/>
                    </a:cubicBezTo>
                    <a:cubicBezTo>
                      <a:pt x="725" y="381"/>
                      <a:pt x="763" y="396"/>
                      <a:pt x="808" y="408"/>
                    </a:cubicBezTo>
                    <a:cubicBezTo>
                      <a:pt x="853" y="420"/>
                      <a:pt x="899" y="430"/>
                      <a:pt x="936" y="428"/>
                    </a:cubicBezTo>
                    <a:cubicBezTo>
                      <a:pt x="973" y="426"/>
                      <a:pt x="1002" y="411"/>
                      <a:pt x="1032" y="396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1" name="Freeform 61">
                <a:extLst>
                  <a:ext uri="{FF2B5EF4-FFF2-40B4-BE49-F238E27FC236}">
                    <a16:creationId xmlns:a16="http://schemas.microsoft.com/office/drawing/2014/main" id="{8F8273E0-5DF5-4DA0-B1BD-957AAD8EC4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6" y="1226"/>
                <a:ext cx="767" cy="280"/>
              </a:xfrm>
              <a:custGeom>
                <a:avLst/>
                <a:gdLst>
                  <a:gd name="T0" fmla="*/ 0 w 722"/>
                  <a:gd name="T1" fmla="*/ 0 h 260"/>
                  <a:gd name="T2" fmla="*/ 152 w 722"/>
                  <a:gd name="T3" fmla="*/ 90 h 260"/>
                  <a:gd name="T4" fmla="*/ 362 w 722"/>
                  <a:gd name="T5" fmla="*/ 188 h 260"/>
                  <a:gd name="T6" fmla="*/ 498 w 722"/>
                  <a:gd name="T7" fmla="*/ 234 h 260"/>
                  <a:gd name="T8" fmla="*/ 610 w 722"/>
                  <a:gd name="T9" fmla="*/ 258 h 260"/>
                  <a:gd name="T10" fmla="*/ 688 w 722"/>
                  <a:gd name="T11" fmla="*/ 244 h 260"/>
                  <a:gd name="T12" fmla="*/ 722 w 722"/>
                  <a:gd name="T13" fmla="*/ 234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2" h="260">
                    <a:moveTo>
                      <a:pt x="0" y="0"/>
                    </a:moveTo>
                    <a:cubicBezTo>
                      <a:pt x="46" y="29"/>
                      <a:pt x="92" y="59"/>
                      <a:pt x="152" y="90"/>
                    </a:cubicBezTo>
                    <a:cubicBezTo>
                      <a:pt x="212" y="121"/>
                      <a:pt x="304" y="164"/>
                      <a:pt x="362" y="188"/>
                    </a:cubicBezTo>
                    <a:cubicBezTo>
                      <a:pt x="420" y="212"/>
                      <a:pt x="457" y="222"/>
                      <a:pt x="498" y="234"/>
                    </a:cubicBezTo>
                    <a:cubicBezTo>
                      <a:pt x="539" y="246"/>
                      <a:pt x="578" y="256"/>
                      <a:pt x="610" y="258"/>
                    </a:cubicBezTo>
                    <a:cubicBezTo>
                      <a:pt x="642" y="260"/>
                      <a:pt x="669" y="248"/>
                      <a:pt x="688" y="244"/>
                    </a:cubicBezTo>
                    <a:cubicBezTo>
                      <a:pt x="707" y="240"/>
                      <a:pt x="714" y="237"/>
                      <a:pt x="722" y="234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2" name="Freeform 62">
                <a:extLst>
                  <a:ext uri="{FF2B5EF4-FFF2-40B4-BE49-F238E27FC236}">
                    <a16:creationId xmlns:a16="http://schemas.microsoft.com/office/drawing/2014/main" id="{8D97E308-C07F-4380-863A-EA045C15D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1560"/>
                <a:ext cx="391" cy="92"/>
              </a:xfrm>
              <a:custGeom>
                <a:avLst/>
                <a:gdLst>
                  <a:gd name="T0" fmla="*/ 0 w 392"/>
                  <a:gd name="T1" fmla="*/ 0 h 92"/>
                  <a:gd name="T2" fmla="*/ 120 w 392"/>
                  <a:gd name="T3" fmla="*/ 50 h 92"/>
                  <a:gd name="T4" fmla="*/ 214 w 392"/>
                  <a:gd name="T5" fmla="*/ 80 h 92"/>
                  <a:gd name="T6" fmla="*/ 320 w 392"/>
                  <a:gd name="T7" fmla="*/ 92 h 92"/>
                  <a:gd name="T8" fmla="*/ 392 w 392"/>
                  <a:gd name="T9" fmla="*/ 7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2" h="92">
                    <a:moveTo>
                      <a:pt x="0" y="0"/>
                    </a:moveTo>
                    <a:cubicBezTo>
                      <a:pt x="42" y="18"/>
                      <a:pt x="84" y="37"/>
                      <a:pt x="120" y="50"/>
                    </a:cubicBezTo>
                    <a:cubicBezTo>
                      <a:pt x="156" y="63"/>
                      <a:pt x="181" y="73"/>
                      <a:pt x="214" y="80"/>
                    </a:cubicBezTo>
                    <a:cubicBezTo>
                      <a:pt x="247" y="87"/>
                      <a:pt x="290" y="92"/>
                      <a:pt x="320" y="92"/>
                    </a:cubicBezTo>
                    <a:cubicBezTo>
                      <a:pt x="350" y="92"/>
                      <a:pt x="371" y="85"/>
                      <a:pt x="392" y="78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3" name="Freeform 63">
                <a:extLst>
                  <a:ext uri="{FF2B5EF4-FFF2-40B4-BE49-F238E27FC236}">
                    <a16:creationId xmlns:a16="http://schemas.microsoft.com/office/drawing/2014/main" id="{4FE6EC7C-E648-4185-84A2-A2D35002F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" y="1682"/>
                <a:ext cx="287" cy="43"/>
              </a:xfrm>
              <a:custGeom>
                <a:avLst/>
                <a:gdLst>
                  <a:gd name="T0" fmla="*/ 0 w 286"/>
                  <a:gd name="T1" fmla="*/ 0 h 43"/>
                  <a:gd name="T2" fmla="*/ 96 w 286"/>
                  <a:gd name="T3" fmla="*/ 30 h 43"/>
                  <a:gd name="T4" fmla="*/ 168 w 286"/>
                  <a:gd name="T5" fmla="*/ 42 h 43"/>
                  <a:gd name="T6" fmla="*/ 236 w 286"/>
                  <a:gd name="T7" fmla="*/ 34 h 43"/>
                  <a:gd name="T8" fmla="*/ 286 w 286"/>
                  <a:gd name="T9" fmla="*/ 1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6" h="43">
                    <a:moveTo>
                      <a:pt x="0" y="0"/>
                    </a:moveTo>
                    <a:cubicBezTo>
                      <a:pt x="34" y="11"/>
                      <a:pt x="68" y="23"/>
                      <a:pt x="96" y="30"/>
                    </a:cubicBezTo>
                    <a:cubicBezTo>
                      <a:pt x="124" y="37"/>
                      <a:pt x="145" y="41"/>
                      <a:pt x="168" y="42"/>
                    </a:cubicBezTo>
                    <a:cubicBezTo>
                      <a:pt x="191" y="43"/>
                      <a:pt x="216" y="38"/>
                      <a:pt x="236" y="34"/>
                    </a:cubicBezTo>
                    <a:cubicBezTo>
                      <a:pt x="256" y="30"/>
                      <a:pt x="271" y="24"/>
                      <a:pt x="286" y="18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4" name="Freeform 64">
                <a:extLst>
                  <a:ext uri="{FF2B5EF4-FFF2-40B4-BE49-F238E27FC236}">
                    <a16:creationId xmlns:a16="http://schemas.microsoft.com/office/drawing/2014/main" id="{2E7C71CC-23B4-4B4A-ACAD-073F58024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" y="1773"/>
                <a:ext cx="191" cy="23"/>
              </a:xfrm>
              <a:custGeom>
                <a:avLst/>
                <a:gdLst>
                  <a:gd name="T0" fmla="*/ 0 w 192"/>
                  <a:gd name="T1" fmla="*/ 10 h 23"/>
                  <a:gd name="T2" fmla="*/ 46 w 192"/>
                  <a:gd name="T3" fmla="*/ 20 h 23"/>
                  <a:gd name="T4" fmla="*/ 112 w 192"/>
                  <a:gd name="T5" fmla="*/ 20 h 23"/>
                  <a:gd name="T6" fmla="*/ 192 w 192"/>
                  <a:gd name="T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" h="23">
                    <a:moveTo>
                      <a:pt x="0" y="10"/>
                    </a:moveTo>
                    <a:cubicBezTo>
                      <a:pt x="13" y="14"/>
                      <a:pt x="27" y="18"/>
                      <a:pt x="46" y="20"/>
                    </a:cubicBezTo>
                    <a:cubicBezTo>
                      <a:pt x="65" y="22"/>
                      <a:pt x="88" y="23"/>
                      <a:pt x="112" y="20"/>
                    </a:cubicBezTo>
                    <a:cubicBezTo>
                      <a:pt x="136" y="17"/>
                      <a:pt x="164" y="8"/>
                      <a:pt x="192" y="0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5" name="Freeform 65">
                <a:extLst>
                  <a:ext uri="{FF2B5EF4-FFF2-40B4-BE49-F238E27FC236}">
                    <a16:creationId xmlns:a16="http://schemas.microsoft.com/office/drawing/2014/main" id="{4D20834E-ACA5-4401-9FF8-EC90C6AD75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9" y="1852"/>
                <a:ext cx="114" cy="23"/>
              </a:xfrm>
              <a:custGeom>
                <a:avLst/>
                <a:gdLst>
                  <a:gd name="T0" fmla="*/ 0 w 114"/>
                  <a:gd name="T1" fmla="*/ 22 h 22"/>
                  <a:gd name="T2" fmla="*/ 44 w 114"/>
                  <a:gd name="T3" fmla="*/ 16 h 22"/>
                  <a:gd name="T4" fmla="*/ 74 w 114"/>
                  <a:gd name="T5" fmla="*/ 10 h 22"/>
                  <a:gd name="T6" fmla="*/ 114 w 114"/>
                  <a:gd name="T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4" h="22">
                    <a:moveTo>
                      <a:pt x="0" y="22"/>
                    </a:moveTo>
                    <a:cubicBezTo>
                      <a:pt x="16" y="20"/>
                      <a:pt x="32" y="18"/>
                      <a:pt x="44" y="16"/>
                    </a:cubicBezTo>
                    <a:cubicBezTo>
                      <a:pt x="56" y="14"/>
                      <a:pt x="62" y="13"/>
                      <a:pt x="74" y="10"/>
                    </a:cubicBezTo>
                    <a:cubicBezTo>
                      <a:pt x="86" y="7"/>
                      <a:pt x="100" y="3"/>
                      <a:pt x="114" y="0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6" name="Freeform 66">
                <a:extLst>
                  <a:ext uri="{FF2B5EF4-FFF2-40B4-BE49-F238E27FC236}">
                    <a16:creationId xmlns:a16="http://schemas.microsoft.com/office/drawing/2014/main" id="{3FF0C809-B34C-42F0-98B6-7A4877353E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3" y="851"/>
                <a:ext cx="1345" cy="466"/>
              </a:xfrm>
              <a:custGeom>
                <a:avLst/>
                <a:gdLst>
                  <a:gd name="T0" fmla="*/ 0 w 1356"/>
                  <a:gd name="T1" fmla="*/ 20 h 469"/>
                  <a:gd name="T2" fmla="*/ 92 w 1356"/>
                  <a:gd name="T3" fmla="*/ 0 h 469"/>
                  <a:gd name="T4" fmla="*/ 256 w 1356"/>
                  <a:gd name="T5" fmla="*/ 20 h 469"/>
                  <a:gd name="T6" fmla="*/ 436 w 1356"/>
                  <a:gd name="T7" fmla="*/ 92 h 469"/>
                  <a:gd name="T8" fmla="*/ 720 w 1356"/>
                  <a:gd name="T9" fmla="*/ 260 h 469"/>
                  <a:gd name="T10" fmla="*/ 864 w 1356"/>
                  <a:gd name="T11" fmla="*/ 336 h 469"/>
                  <a:gd name="T12" fmla="*/ 1056 w 1356"/>
                  <a:gd name="T13" fmla="*/ 420 h 469"/>
                  <a:gd name="T14" fmla="*/ 1228 w 1356"/>
                  <a:gd name="T15" fmla="*/ 464 h 469"/>
                  <a:gd name="T16" fmla="*/ 1332 w 1356"/>
                  <a:gd name="T17" fmla="*/ 452 h 469"/>
                  <a:gd name="T18" fmla="*/ 1356 w 1356"/>
                  <a:gd name="T19" fmla="*/ 444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56" h="469">
                    <a:moveTo>
                      <a:pt x="0" y="20"/>
                    </a:moveTo>
                    <a:cubicBezTo>
                      <a:pt x="24" y="10"/>
                      <a:pt x="49" y="0"/>
                      <a:pt x="92" y="0"/>
                    </a:cubicBezTo>
                    <a:cubicBezTo>
                      <a:pt x="135" y="0"/>
                      <a:pt x="199" y="5"/>
                      <a:pt x="256" y="20"/>
                    </a:cubicBezTo>
                    <a:cubicBezTo>
                      <a:pt x="313" y="35"/>
                      <a:pt x="359" y="52"/>
                      <a:pt x="436" y="92"/>
                    </a:cubicBezTo>
                    <a:cubicBezTo>
                      <a:pt x="513" y="132"/>
                      <a:pt x="649" y="219"/>
                      <a:pt x="720" y="260"/>
                    </a:cubicBezTo>
                    <a:cubicBezTo>
                      <a:pt x="791" y="301"/>
                      <a:pt x="808" y="309"/>
                      <a:pt x="864" y="336"/>
                    </a:cubicBezTo>
                    <a:cubicBezTo>
                      <a:pt x="920" y="363"/>
                      <a:pt x="995" y="399"/>
                      <a:pt x="1056" y="420"/>
                    </a:cubicBezTo>
                    <a:cubicBezTo>
                      <a:pt x="1117" y="441"/>
                      <a:pt x="1182" y="459"/>
                      <a:pt x="1228" y="464"/>
                    </a:cubicBezTo>
                    <a:cubicBezTo>
                      <a:pt x="1274" y="469"/>
                      <a:pt x="1311" y="455"/>
                      <a:pt x="1332" y="452"/>
                    </a:cubicBezTo>
                    <a:cubicBezTo>
                      <a:pt x="1353" y="449"/>
                      <a:pt x="1352" y="445"/>
                      <a:pt x="1356" y="444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7" name="Freeform 67">
                <a:extLst>
                  <a:ext uri="{FF2B5EF4-FFF2-40B4-BE49-F238E27FC236}">
                    <a16:creationId xmlns:a16="http://schemas.microsoft.com/office/drawing/2014/main" id="{2A1E9DBA-6911-40D9-A828-8031BE519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1" y="802"/>
                <a:ext cx="1348" cy="441"/>
              </a:xfrm>
              <a:custGeom>
                <a:avLst/>
                <a:gdLst>
                  <a:gd name="T0" fmla="*/ 0 w 1356"/>
                  <a:gd name="T1" fmla="*/ 20 h 469"/>
                  <a:gd name="T2" fmla="*/ 92 w 1356"/>
                  <a:gd name="T3" fmla="*/ 0 h 469"/>
                  <a:gd name="T4" fmla="*/ 256 w 1356"/>
                  <a:gd name="T5" fmla="*/ 20 h 469"/>
                  <a:gd name="T6" fmla="*/ 436 w 1356"/>
                  <a:gd name="T7" fmla="*/ 92 h 469"/>
                  <a:gd name="T8" fmla="*/ 720 w 1356"/>
                  <a:gd name="T9" fmla="*/ 260 h 469"/>
                  <a:gd name="T10" fmla="*/ 864 w 1356"/>
                  <a:gd name="T11" fmla="*/ 336 h 469"/>
                  <a:gd name="T12" fmla="*/ 1056 w 1356"/>
                  <a:gd name="T13" fmla="*/ 420 h 469"/>
                  <a:gd name="T14" fmla="*/ 1228 w 1356"/>
                  <a:gd name="T15" fmla="*/ 464 h 469"/>
                  <a:gd name="T16" fmla="*/ 1332 w 1356"/>
                  <a:gd name="T17" fmla="*/ 452 h 469"/>
                  <a:gd name="T18" fmla="*/ 1356 w 1356"/>
                  <a:gd name="T19" fmla="*/ 444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56" h="469">
                    <a:moveTo>
                      <a:pt x="0" y="20"/>
                    </a:moveTo>
                    <a:cubicBezTo>
                      <a:pt x="24" y="10"/>
                      <a:pt x="49" y="0"/>
                      <a:pt x="92" y="0"/>
                    </a:cubicBezTo>
                    <a:cubicBezTo>
                      <a:pt x="135" y="0"/>
                      <a:pt x="199" y="5"/>
                      <a:pt x="256" y="20"/>
                    </a:cubicBezTo>
                    <a:cubicBezTo>
                      <a:pt x="313" y="35"/>
                      <a:pt x="359" y="52"/>
                      <a:pt x="436" y="92"/>
                    </a:cubicBezTo>
                    <a:cubicBezTo>
                      <a:pt x="513" y="132"/>
                      <a:pt x="649" y="219"/>
                      <a:pt x="720" y="260"/>
                    </a:cubicBezTo>
                    <a:cubicBezTo>
                      <a:pt x="791" y="301"/>
                      <a:pt x="808" y="309"/>
                      <a:pt x="864" y="336"/>
                    </a:cubicBezTo>
                    <a:cubicBezTo>
                      <a:pt x="920" y="363"/>
                      <a:pt x="995" y="399"/>
                      <a:pt x="1056" y="420"/>
                    </a:cubicBezTo>
                    <a:cubicBezTo>
                      <a:pt x="1117" y="441"/>
                      <a:pt x="1182" y="459"/>
                      <a:pt x="1228" y="464"/>
                    </a:cubicBezTo>
                    <a:cubicBezTo>
                      <a:pt x="1274" y="469"/>
                      <a:pt x="1311" y="455"/>
                      <a:pt x="1332" y="452"/>
                    </a:cubicBezTo>
                    <a:cubicBezTo>
                      <a:pt x="1353" y="449"/>
                      <a:pt x="1352" y="445"/>
                      <a:pt x="1356" y="444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8" name="Freeform 68">
                <a:extLst>
                  <a:ext uri="{FF2B5EF4-FFF2-40B4-BE49-F238E27FC236}">
                    <a16:creationId xmlns:a16="http://schemas.microsoft.com/office/drawing/2014/main" id="{A99F10CB-3CAF-4E19-A732-0FB5669638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6" y="752"/>
                <a:ext cx="1349" cy="410"/>
              </a:xfrm>
              <a:custGeom>
                <a:avLst/>
                <a:gdLst>
                  <a:gd name="T0" fmla="*/ 0 w 1356"/>
                  <a:gd name="T1" fmla="*/ 20 h 469"/>
                  <a:gd name="T2" fmla="*/ 92 w 1356"/>
                  <a:gd name="T3" fmla="*/ 0 h 469"/>
                  <a:gd name="T4" fmla="*/ 256 w 1356"/>
                  <a:gd name="T5" fmla="*/ 20 h 469"/>
                  <a:gd name="T6" fmla="*/ 436 w 1356"/>
                  <a:gd name="T7" fmla="*/ 92 h 469"/>
                  <a:gd name="T8" fmla="*/ 720 w 1356"/>
                  <a:gd name="T9" fmla="*/ 260 h 469"/>
                  <a:gd name="T10" fmla="*/ 864 w 1356"/>
                  <a:gd name="T11" fmla="*/ 336 h 469"/>
                  <a:gd name="T12" fmla="*/ 1056 w 1356"/>
                  <a:gd name="T13" fmla="*/ 420 h 469"/>
                  <a:gd name="T14" fmla="*/ 1228 w 1356"/>
                  <a:gd name="T15" fmla="*/ 464 h 469"/>
                  <a:gd name="T16" fmla="*/ 1332 w 1356"/>
                  <a:gd name="T17" fmla="*/ 452 h 469"/>
                  <a:gd name="T18" fmla="*/ 1356 w 1356"/>
                  <a:gd name="T19" fmla="*/ 444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56" h="469">
                    <a:moveTo>
                      <a:pt x="0" y="20"/>
                    </a:moveTo>
                    <a:cubicBezTo>
                      <a:pt x="24" y="10"/>
                      <a:pt x="49" y="0"/>
                      <a:pt x="92" y="0"/>
                    </a:cubicBezTo>
                    <a:cubicBezTo>
                      <a:pt x="135" y="0"/>
                      <a:pt x="199" y="5"/>
                      <a:pt x="256" y="20"/>
                    </a:cubicBezTo>
                    <a:cubicBezTo>
                      <a:pt x="313" y="35"/>
                      <a:pt x="359" y="52"/>
                      <a:pt x="436" y="92"/>
                    </a:cubicBezTo>
                    <a:cubicBezTo>
                      <a:pt x="513" y="132"/>
                      <a:pt x="649" y="219"/>
                      <a:pt x="720" y="260"/>
                    </a:cubicBezTo>
                    <a:cubicBezTo>
                      <a:pt x="791" y="301"/>
                      <a:pt x="808" y="309"/>
                      <a:pt x="864" y="336"/>
                    </a:cubicBezTo>
                    <a:cubicBezTo>
                      <a:pt x="920" y="363"/>
                      <a:pt x="995" y="399"/>
                      <a:pt x="1056" y="420"/>
                    </a:cubicBezTo>
                    <a:cubicBezTo>
                      <a:pt x="1117" y="441"/>
                      <a:pt x="1182" y="459"/>
                      <a:pt x="1228" y="464"/>
                    </a:cubicBezTo>
                    <a:cubicBezTo>
                      <a:pt x="1274" y="469"/>
                      <a:pt x="1311" y="455"/>
                      <a:pt x="1332" y="452"/>
                    </a:cubicBezTo>
                    <a:cubicBezTo>
                      <a:pt x="1353" y="449"/>
                      <a:pt x="1352" y="445"/>
                      <a:pt x="1356" y="444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49" name="Freeform 69">
                <a:extLst>
                  <a:ext uri="{FF2B5EF4-FFF2-40B4-BE49-F238E27FC236}">
                    <a16:creationId xmlns:a16="http://schemas.microsoft.com/office/drawing/2014/main" id="{1CAF8C94-68DE-45A0-AEC6-3403581C2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2" y="699"/>
                <a:ext cx="1352" cy="388"/>
              </a:xfrm>
              <a:custGeom>
                <a:avLst/>
                <a:gdLst>
                  <a:gd name="T0" fmla="*/ 0 w 1356"/>
                  <a:gd name="T1" fmla="*/ 20 h 469"/>
                  <a:gd name="T2" fmla="*/ 92 w 1356"/>
                  <a:gd name="T3" fmla="*/ 0 h 469"/>
                  <a:gd name="T4" fmla="*/ 256 w 1356"/>
                  <a:gd name="T5" fmla="*/ 20 h 469"/>
                  <a:gd name="T6" fmla="*/ 436 w 1356"/>
                  <a:gd name="T7" fmla="*/ 92 h 469"/>
                  <a:gd name="T8" fmla="*/ 720 w 1356"/>
                  <a:gd name="T9" fmla="*/ 260 h 469"/>
                  <a:gd name="T10" fmla="*/ 864 w 1356"/>
                  <a:gd name="T11" fmla="*/ 336 h 469"/>
                  <a:gd name="T12" fmla="*/ 1056 w 1356"/>
                  <a:gd name="T13" fmla="*/ 420 h 469"/>
                  <a:gd name="T14" fmla="*/ 1228 w 1356"/>
                  <a:gd name="T15" fmla="*/ 464 h 469"/>
                  <a:gd name="T16" fmla="*/ 1332 w 1356"/>
                  <a:gd name="T17" fmla="*/ 452 h 469"/>
                  <a:gd name="T18" fmla="*/ 1356 w 1356"/>
                  <a:gd name="T19" fmla="*/ 444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56" h="469">
                    <a:moveTo>
                      <a:pt x="0" y="20"/>
                    </a:moveTo>
                    <a:cubicBezTo>
                      <a:pt x="24" y="10"/>
                      <a:pt x="49" y="0"/>
                      <a:pt x="92" y="0"/>
                    </a:cubicBezTo>
                    <a:cubicBezTo>
                      <a:pt x="135" y="0"/>
                      <a:pt x="199" y="5"/>
                      <a:pt x="256" y="20"/>
                    </a:cubicBezTo>
                    <a:cubicBezTo>
                      <a:pt x="313" y="35"/>
                      <a:pt x="359" y="52"/>
                      <a:pt x="436" y="92"/>
                    </a:cubicBezTo>
                    <a:cubicBezTo>
                      <a:pt x="513" y="132"/>
                      <a:pt x="649" y="219"/>
                      <a:pt x="720" y="260"/>
                    </a:cubicBezTo>
                    <a:cubicBezTo>
                      <a:pt x="791" y="301"/>
                      <a:pt x="808" y="309"/>
                      <a:pt x="864" y="336"/>
                    </a:cubicBezTo>
                    <a:cubicBezTo>
                      <a:pt x="920" y="363"/>
                      <a:pt x="995" y="399"/>
                      <a:pt x="1056" y="420"/>
                    </a:cubicBezTo>
                    <a:cubicBezTo>
                      <a:pt x="1117" y="441"/>
                      <a:pt x="1182" y="459"/>
                      <a:pt x="1228" y="464"/>
                    </a:cubicBezTo>
                    <a:cubicBezTo>
                      <a:pt x="1274" y="469"/>
                      <a:pt x="1311" y="455"/>
                      <a:pt x="1332" y="452"/>
                    </a:cubicBezTo>
                    <a:cubicBezTo>
                      <a:pt x="1353" y="449"/>
                      <a:pt x="1352" y="445"/>
                      <a:pt x="1356" y="444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50" name="Freeform 70">
                <a:extLst>
                  <a:ext uri="{FF2B5EF4-FFF2-40B4-BE49-F238E27FC236}">
                    <a16:creationId xmlns:a16="http://schemas.microsoft.com/office/drawing/2014/main" id="{0CCF6EFE-F059-4F81-9000-46E897F0BE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9" y="650"/>
                <a:ext cx="1348" cy="365"/>
              </a:xfrm>
              <a:custGeom>
                <a:avLst/>
                <a:gdLst>
                  <a:gd name="T0" fmla="*/ 0 w 1356"/>
                  <a:gd name="T1" fmla="*/ 20 h 469"/>
                  <a:gd name="T2" fmla="*/ 92 w 1356"/>
                  <a:gd name="T3" fmla="*/ 0 h 469"/>
                  <a:gd name="T4" fmla="*/ 256 w 1356"/>
                  <a:gd name="T5" fmla="*/ 20 h 469"/>
                  <a:gd name="T6" fmla="*/ 436 w 1356"/>
                  <a:gd name="T7" fmla="*/ 92 h 469"/>
                  <a:gd name="T8" fmla="*/ 720 w 1356"/>
                  <a:gd name="T9" fmla="*/ 260 h 469"/>
                  <a:gd name="T10" fmla="*/ 864 w 1356"/>
                  <a:gd name="T11" fmla="*/ 336 h 469"/>
                  <a:gd name="T12" fmla="*/ 1056 w 1356"/>
                  <a:gd name="T13" fmla="*/ 420 h 469"/>
                  <a:gd name="T14" fmla="*/ 1228 w 1356"/>
                  <a:gd name="T15" fmla="*/ 464 h 469"/>
                  <a:gd name="T16" fmla="*/ 1332 w 1356"/>
                  <a:gd name="T17" fmla="*/ 452 h 469"/>
                  <a:gd name="T18" fmla="*/ 1356 w 1356"/>
                  <a:gd name="T19" fmla="*/ 444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56" h="469">
                    <a:moveTo>
                      <a:pt x="0" y="20"/>
                    </a:moveTo>
                    <a:cubicBezTo>
                      <a:pt x="24" y="10"/>
                      <a:pt x="49" y="0"/>
                      <a:pt x="92" y="0"/>
                    </a:cubicBezTo>
                    <a:cubicBezTo>
                      <a:pt x="135" y="0"/>
                      <a:pt x="199" y="5"/>
                      <a:pt x="256" y="20"/>
                    </a:cubicBezTo>
                    <a:cubicBezTo>
                      <a:pt x="313" y="35"/>
                      <a:pt x="359" y="52"/>
                      <a:pt x="436" y="92"/>
                    </a:cubicBezTo>
                    <a:cubicBezTo>
                      <a:pt x="513" y="132"/>
                      <a:pt x="649" y="219"/>
                      <a:pt x="720" y="260"/>
                    </a:cubicBezTo>
                    <a:cubicBezTo>
                      <a:pt x="791" y="301"/>
                      <a:pt x="808" y="309"/>
                      <a:pt x="864" y="336"/>
                    </a:cubicBezTo>
                    <a:cubicBezTo>
                      <a:pt x="920" y="363"/>
                      <a:pt x="995" y="399"/>
                      <a:pt x="1056" y="420"/>
                    </a:cubicBezTo>
                    <a:cubicBezTo>
                      <a:pt x="1117" y="441"/>
                      <a:pt x="1182" y="459"/>
                      <a:pt x="1228" y="464"/>
                    </a:cubicBezTo>
                    <a:cubicBezTo>
                      <a:pt x="1274" y="469"/>
                      <a:pt x="1311" y="455"/>
                      <a:pt x="1332" y="452"/>
                    </a:cubicBezTo>
                    <a:cubicBezTo>
                      <a:pt x="1353" y="449"/>
                      <a:pt x="1352" y="445"/>
                      <a:pt x="1356" y="444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51" name="Freeform 71">
                <a:extLst>
                  <a:ext uri="{FF2B5EF4-FFF2-40B4-BE49-F238E27FC236}">
                    <a16:creationId xmlns:a16="http://schemas.microsoft.com/office/drawing/2014/main" id="{B0FC5CDF-779E-401F-BDB2-6E291C12BE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597"/>
                <a:ext cx="1374" cy="322"/>
              </a:xfrm>
              <a:custGeom>
                <a:avLst/>
                <a:gdLst>
                  <a:gd name="T0" fmla="*/ 0 w 1356"/>
                  <a:gd name="T1" fmla="*/ 20 h 469"/>
                  <a:gd name="T2" fmla="*/ 92 w 1356"/>
                  <a:gd name="T3" fmla="*/ 0 h 469"/>
                  <a:gd name="T4" fmla="*/ 256 w 1356"/>
                  <a:gd name="T5" fmla="*/ 20 h 469"/>
                  <a:gd name="T6" fmla="*/ 436 w 1356"/>
                  <a:gd name="T7" fmla="*/ 92 h 469"/>
                  <a:gd name="T8" fmla="*/ 720 w 1356"/>
                  <a:gd name="T9" fmla="*/ 260 h 469"/>
                  <a:gd name="T10" fmla="*/ 864 w 1356"/>
                  <a:gd name="T11" fmla="*/ 336 h 469"/>
                  <a:gd name="T12" fmla="*/ 1056 w 1356"/>
                  <a:gd name="T13" fmla="*/ 420 h 469"/>
                  <a:gd name="T14" fmla="*/ 1228 w 1356"/>
                  <a:gd name="T15" fmla="*/ 464 h 469"/>
                  <a:gd name="T16" fmla="*/ 1332 w 1356"/>
                  <a:gd name="T17" fmla="*/ 452 h 469"/>
                  <a:gd name="T18" fmla="*/ 1356 w 1356"/>
                  <a:gd name="T19" fmla="*/ 444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56" h="469">
                    <a:moveTo>
                      <a:pt x="0" y="20"/>
                    </a:moveTo>
                    <a:cubicBezTo>
                      <a:pt x="24" y="10"/>
                      <a:pt x="49" y="0"/>
                      <a:pt x="92" y="0"/>
                    </a:cubicBezTo>
                    <a:cubicBezTo>
                      <a:pt x="135" y="0"/>
                      <a:pt x="199" y="5"/>
                      <a:pt x="256" y="20"/>
                    </a:cubicBezTo>
                    <a:cubicBezTo>
                      <a:pt x="313" y="35"/>
                      <a:pt x="359" y="52"/>
                      <a:pt x="436" y="92"/>
                    </a:cubicBezTo>
                    <a:cubicBezTo>
                      <a:pt x="513" y="132"/>
                      <a:pt x="649" y="219"/>
                      <a:pt x="720" y="260"/>
                    </a:cubicBezTo>
                    <a:cubicBezTo>
                      <a:pt x="791" y="301"/>
                      <a:pt x="808" y="309"/>
                      <a:pt x="864" y="336"/>
                    </a:cubicBezTo>
                    <a:cubicBezTo>
                      <a:pt x="920" y="363"/>
                      <a:pt x="995" y="399"/>
                      <a:pt x="1056" y="420"/>
                    </a:cubicBezTo>
                    <a:cubicBezTo>
                      <a:pt x="1117" y="441"/>
                      <a:pt x="1182" y="459"/>
                      <a:pt x="1228" y="464"/>
                    </a:cubicBezTo>
                    <a:cubicBezTo>
                      <a:pt x="1274" y="469"/>
                      <a:pt x="1311" y="455"/>
                      <a:pt x="1332" y="452"/>
                    </a:cubicBezTo>
                    <a:cubicBezTo>
                      <a:pt x="1353" y="449"/>
                      <a:pt x="1352" y="445"/>
                      <a:pt x="1356" y="444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52" name="Freeform 72">
                <a:extLst>
                  <a:ext uri="{FF2B5EF4-FFF2-40B4-BE49-F238E27FC236}">
                    <a16:creationId xmlns:a16="http://schemas.microsoft.com/office/drawing/2014/main" id="{2881557D-007C-48B0-B21D-C293DBF6D6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9" y="546"/>
                <a:ext cx="1359" cy="305"/>
              </a:xfrm>
              <a:custGeom>
                <a:avLst/>
                <a:gdLst>
                  <a:gd name="T0" fmla="*/ 0 w 1356"/>
                  <a:gd name="T1" fmla="*/ 20 h 469"/>
                  <a:gd name="T2" fmla="*/ 92 w 1356"/>
                  <a:gd name="T3" fmla="*/ 0 h 469"/>
                  <a:gd name="T4" fmla="*/ 256 w 1356"/>
                  <a:gd name="T5" fmla="*/ 20 h 469"/>
                  <a:gd name="T6" fmla="*/ 436 w 1356"/>
                  <a:gd name="T7" fmla="*/ 92 h 469"/>
                  <a:gd name="T8" fmla="*/ 720 w 1356"/>
                  <a:gd name="T9" fmla="*/ 260 h 469"/>
                  <a:gd name="T10" fmla="*/ 864 w 1356"/>
                  <a:gd name="T11" fmla="*/ 336 h 469"/>
                  <a:gd name="T12" fmla="*/ 1056 w 1356"/>
                  <a:gd name="T13" fmla="*/ 420 h 469"/>
                  <a:gd name="T14" fmla="*/ 1228 w 1356"/>
                  <a:gd name="T15" fmla="*/ 464 h 469"/>
                  <a:gd name="T16" fmla="*/ 1332 w 1356"/>
                  <a:gd name="T17" fmla="*/ 452 h 469"/>
                  <a:gd name="T18" fmla="*/ 1356 w 1356"/>
                  <a:gd name="T19" fmla="*/ 444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56" h="469">
                    <a:moveTo>
                      <a:pt x="0" y="20"/>
                    </a:moveTo>
                    <a:cubicBezTo>
                      <a:pt x="24" y="10"/>
                      <a:pt x="49" y="0"/>
                      <a:pt x="92" y="0"/>
                    </a:cubicBezTo>
                    <a:cubicBezTo>
                      <a:pt x="135" y="0"/>
                      <a:pt x="199" y="5"/>
                      <a:pt x="256" y="20"/>
                    </a:cubicBezTo>
                    <a:cubicBezTo>
                      <a:pt x="313" y="35"/>
                      <a:pt x="359" y="52"/>
                      <a:pt x="436" y="92"/>
                    </a:cubicBezTo>
                    <a:cubicBezTo>
                      <a:pt x="513" y="132"/>
                      <a:pt x="649" y="219"/>
                      <a:pt x="720" y="260"/>
                    </a:cubicBezTo>
                    <a:cubicBezTo>
                      <a:pt x="791" y="301"/>
                      <a:pt x="808" y="309"/>
                      <a:pt x="864" y="336"/>
                    </a:cubicBezTo>
                    <a:cubicBezTo>
                      <a:pt x="920" y="363"/>
                      <a:pt x="995" y="399"/>
                      <a:pt x="1056" y="420"/>
                    </a:cubicBezTo>
                    <a:cubicBezTo>
                      <a:pt x="1117" y="441"/>
                      <a:pt x="1182" y="459"/>
                      <a:pt x="1228" y="464"/>
                    </a:cubicBezTo>
                    <a:cubicBezTo>
                      <a:pt x="1274" y="469"/>
                      <a:pt x="1311" y="455"/>
                      <a:pt x="1332" y="452"/>
                    </a:cubicBezTo>
                    <a:cubicBezTo>
                      <a:pt x="1353" y="449"/>
                      <a:pt x="1352" y="445"/>
                      <a:pt x="1356" y="444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53" name="Freeform 73">
                <a:extLst>
                  <a:ext uri="{FF2B5EF4-FFF2-40B4-BE49-F238E27FC236}">
                    <a16:creationId xmlns:a16="http://schemas.microsoft.com/office/drawing/2014/main" id="{6D5A4773-2DD9-4DEC-BFA9-ABCB9DA44A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" y="1399"/>
                <a:ext cx="569" cy="174"/>
              </a:xfrm>
              <a:custGeom>
                <a:avLst/>
                <a:gdLst>
                  <a:gd name="T0" fmla="*/ 0 w 570"/>
                  <a:gd name="T1" fmla="*/ 0 h 173"/>
                  <a:gd name="T2" fmla="*/ 116 w 570"/>
                  <a:gd name="T3" fmla="*/ 56 h 173"/>
                  <a:gd name="T4" fmla="*/ 226 w 570"/>
                  <a:gd name="T5" fmla="*/ 106 h 173"/>
                  <a:gd name="T6" fmla="*/ 354 w 570"/>
                  <a:gd name="T7" fmla="*/ 146 h 173"/>
                  <a:gd name="T8" fmla="*/ 472 w 570"/>
                  <a:gd name="T9" fmla="*/ 170 h 173"/>
                  <a:gd name="T10" fmla="*/ 526 w 570"/>
                  <a:gd name="T11" fmla="*/ 164 h 173"/>
                  <a:gd name="T12" fmla="*/ 570 w 570"/>
                  <a:gd name="T13" fmla="*/ 148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0" h="173">
                    <a:moveTo>
                      <a:pt x="0" y="0"/>
                    </a:moveTo>
                    <a:cubicBezTo>
                      <a:pt x="39" y="19"/>
                      <a:pt x="79" y="38"/>
                      <a:pt x="116" y="56"/>
                    </a:cubicBezTo>
                    <a:cubicBezTo>
                      <a:pt x="153" y="74"/>
                      <a:pt x="186" y="91"/>
                      <a:pt x="226" y="106"/>
                    </a:cubicBezTo>
                    <a:cubicBezTo>
                      <a:pt x="266" y="121"/>
                      <a:pt x="313" y="135"/>
                      <a:pt x="354" y="146"/>
                    </a:cubicBezTo>
                    <a:cubicBezTo>
                      <a:pt x="395" y="157"/>
                      <a:pt x="443" y="167"/>
                      <a:pt x="472" y="170"/>
                    </a:cubicBezTo>
                    <a:cubicBezTo>
                      <a:pt x="501" y="173"/>
                      <a:pt x="510" y="168"/>
                      <a:pt x="526" y="164"/>
                    </a:cubicBezTo>
                    <a:cubicBezTo>
                      <a:pt x="542" y="160"/>
                      <a:pt x="556" y="154"/>
                      <a:pt x="570" y="148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54" name="Freeform 74">
                <a:extLst>
                  <a:ext uri="{FF2B5EF4-FFF2-40B4-BE49-F238E27FC236}">
                    <a16:creationId xmlns:a16="http://schemas.microsoft.com/office/drawing/2014/main" id="{F3919E45-BFF9-4ACF-A24A-0A62943790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8" y="379"/>
                <a:ext cx="873" cy="224"/>
              </a:xfrm>
              <a:custGeom>
                <a:avLst/>
                <a:gdLst>
                  <a:gd name="T0" fmla="*/ 0 w 873"/>
                  <a:gd name="T1" fmla="*/ 23 h 224"/>
                  <a:gd name="T2" fmla="*/ 102 w 873"/>
                  <a:gd name="T3" fmla="*/ 2 h 224"/>
                  <a:gd name="T4" fmla="*/ 216 w 873"/>
                  <a:gd name="T5" fmla="*/ 11 h 224"/>
                  <a:gd name="T6" fmla="*/ 375 w 873"/>
                  <a:gd name="T7" fmla="*/ 41 h 224"/>
                  <a:gd name="T8" fmla="*/ 558 w 873"/>
                  <a:gd name="T9" fmla="*/ 107 h 224"/>
                  <a:gd name="T10" fmla="*/ 636 w 873"/>
                  <a:gd name="T11" fmla="*/ 140 h 224"/>
                  <a:gd name="T12" fmla="*/ 732 w 873"/>
                  <a:gd name="T13" fmla="*/ 179 h 224"/>
                  <a:gd name="T14" fmla="*/ 873 w 873"/>
                  <a:gd name="T15" fmla="*/ 22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73" h="224">
                    <a:moveTo>
                      <a:pt x="0" y="23"/>
                    </a:moveTo>
                    <a:cubicBezTo>
                      <a:pt x="33" y="13"/>
                      <a:pt x="66" y="4"/>
                      <a:pt x="102" y="2"/>
                    </a:cubicBezTo>
                    <a:cubicBezTo>
                      <a:pt x="138" y="0"/>
                      <a:pt x="171" y="5"/>
                      <a:pt x="216" y="11"/>
                    </a:cubicBezTo>
                    <a:cubicBezTo>
                      <a:pt x="261" y="17"/>
                      <a:pt x="318" y="25"/>
                      <a:pt x="375" y="41"/>
                    </a:cubicBezTo>
                    <a:cubicBezTo>
                      <a:pt x="432" y="57"/>
                      <a:pt x="515" y="91"/>
                      <a:pt x="558" y="107"/>
                    </a:cubicBezTo>
                    <a:cubicBezTo>
                      <a:pt x="601" y="123"/>
                      <a:pt x="607" y="128"/>
                      <a:pt x="636" y="140"/>
                    </a:cubicBezTo>
                    <a:cubicBezTo>
                      <a:pt x="665" y="152"/>
                      <a:pt x="693" y="165"/>
                      <a:pt x="732" y="179"/>
                    </a:cubicBezTo>
                    <a:cubicBezTo>
                      <a:pt x="771" y="193"/>
                      <a:pt x="850" y="217"/>
                      <a:pt x="873" y="224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55" name="Freeform 75">
                <a:extLst>
                  <a:ext uri="{FF2B5EF4-FFF2-40B4-BE49-F238E27FC236}">
                    <a16:creationId xmlns:a16="http://schemas.microsoft.com/office/drawing/2014/main" id="{50C4B284-0B40-4A82-9E2A-377A24E0F5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8" y="433"/>
                <a:ext cx="1000" cy="257"/>
              </a:xfrm>
              <a:custGeom>
                <a:avLst/>
                <a:gdLst>
                  <a:gd name="T0" fmla="*/ 0 w 999"/>
                  <a:gd name="T1" fmla="*/ 21 h 258"/>
                  <a:gd name="T2" fmla="*/ 81 w 999"/>
                  <a:gd name="T3" fmla="*/ 3 h 258"/>
                  <a:gd name="T4" fmla="*/ 198 w 999"/>
                  <a:gd name="T5" fmla="*/ 3 h 258"/>
                  <a:gd name="T6" fmla="*/ 315 w 999"/>
                  <a:gd name="T7" fmla="*/ 24 h 258"/>
                  <a:gd name="T8" fmla="*/ 420 w 999"/>
                  <a:gd name="T9" fmla="*/ 51 h 258"/>
                  <a:gd name="T10" fmla="*/ 543 w 999"/>
                  <a:gd name="T11" fmla="*/ 96 h 258"/>
                  <a:gd name="T12" fmla="*/ 669 w 999"/>
                  <a:gd name="T13" fmla="*/ 147 h 258"/>
                  <a:gd name="T14" fmla="*/ 804 w 999"/>
                  <a:gd name="T15" fmla="*/ 201 h 258"/>
                  <a:gd name="T16" fmla="*/ 999 w 999"/>
                  <a:gd name="T17" fmla="*/ 258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9" h="258">
                    <a:moveTo>
                      <a:pt x="0" y="21"/>
                    </a:moveTo>
                    <a:cubicBezTo>
                      <a:pt x="24" y="13"/>
                      <a:pt x="48" y="6"/>
                      <a:pt x="81" y="3"/>
                    </a:cubicBezTo>
                    <a:cubicBezTo>
                      <a:pt x="114" y="0"/>
                      <a:pt x="159" y="0"/>
                      <a:pt x="198" y="3"/>
                    </a:cubicBezTo>
                    <a:cubicBezTo>
                      <a:pt x="237" y="6"/>
                      <a:pt x="278" y="16"/>
                      <a:pt x="315" y="24"/>
                    </a:cubicBezTo>
                    <a:cubicBezTo>
                      <a:pt x="352" y="32"/>
                      <a:pt x="382" y="39"/>
                      <a:pt x="420" y="51"/>
                    </a:cubicBezTo>
                    <a:cubicBezTo>
                      <a:pt x="458" y="63"/>
                      <a:pt x="502" y="80"/>
                      <a:pt x="543" y="96"/>
                    </a:cubicBezTo>
                    <a:cubicBezTo>
                      <a:pt x="584" y="112"/>
                      <a:pt x="626" y="130"/>
                      <a:pt x="669" y="147"/>
                    </a:cubicBezTo>
                    <a:cubicBezTo>
                      <a:pt x="712" y="164"/>
                      <a:pt x="749" y="183"/>
                      <a:pt x="804" y="201"/>
                    </a:cubicBezTo>
                    <a:cubicBezTo>
                      <a:pt x="859" y="219"/>
                      <a:pt x="964" y="248"/>
                      <a:pt x="999" y="258"/>
                    </a:cubicBezTo>
                  </a:path>
                </a:pathLst>
              </a:custGeom>
              <a:noFill/>
              <a:ln w="127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56" name="Line 76">
                <a:extLst>
                  <a:ext uri="{FF2B5EF4-FFF2-40B4-BE49-F238E27FC236}">
                    <a16:creationId xmlns:a16="http://schemas.microsoft.com/office/drawing/2014/main" id="{EC7C13B0-D6A9-4CF9-A837-74411CB190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23" y="326"/>
                <a:ext cx="1546" cy="641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DEC720E-73E6-4B27-A40E-012B7C522BE7}"/>
                </a:ext>
              </a:extLst>
            </p:cNvPr>
            <p:cNvSpPr/>
            <p:nvPr/>
          </p:nvSpPr>
          <p:spPr>
            <a:xfrm>
              <a:off x="5334000" y="4343400"/>
              <a:ext cx="3183702" cy="2198651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sp>
        <p:nvSpPr>
          <p:cNvPr id="41993" name="Text Box 7">
            <a:extLst>
              <a:ext uri="{FF2B5EF4-FFF2-40B4-BE49-F238E27FC236}">
                <a16:creationId xmlns:a16="http://schemas.microsoft.com/office/drawing/2014/main" id="{6911FE8A-0837-4094-987D-28D839CA5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6142038"/>
            <a:ext cx="1447800" cy="2762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200">
                <a:ea typeface="MS PGothic" panose="020B0600070205080204" pitchFamily="34" charset="-128"/>
              </a:rPr>
              <a:t>by L. Bottura</a:t>
            </a:r>
          </a:p>
        </p:txBody>
      </p:sp>
      <p:sp>
        <p:nvSpPr>
          <p:cNvPr id="41994" name="Slide Number Placeholder 2">
            <a:extLst>
              <a:ext uri="{FF2B5EF4-FFF2-40B4-BE49-F238E27FC236}">
                <a16:creationId xmlns:a16="http://schemas.microsoft.com/office/drawing/2014/main" id="{2D4ABADF-5B16-4B07-80AE-0F098640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B0054E4-4491-4A4E-AA41-E978D58DD05C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37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41995" name="Object 224">
            <a:extLst>
              <a:ext uri="{FF2B5EF4-FFF2-40B4-BE49-F238E27FC236}">
                <a16:creationId xmlns:a16="http://schemas.microsoft.com/office/drawing/2014/main" id="{9C291216-FAE9-40B1-A06C-4A495DA052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5790113"/>
              </p:ext>
            </p:extLst>
          </p:nvPr>
        </p:nvGraphicFramePr>
        <p:xfrm>
          <a:off x="1436914" y="4703405"/>
          <a:ext cx="3038475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057400" imgH="482600" progId="Equation.3">
                  <p:embed/>
                </p:oleObj>
              </mc:Choice>
              <mc:Fallback>
                <p:oleObj name="Equation" r:id="rId8" imgW="2057400" imgH="482600" progId="Equation.3">
                  <p:embed/>
                  <p:pic>
                    <p:nvPicPr>
                      <p:cNvPr id="0" name="Object 2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6914" y="4703405"/>
                        <a:ext cx="3038475" cy="712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Rectangle 56">
            <a:extLst>
              <a:ext uri="{FF2B5EF4-FFF2-40B4-BE49-F238E27FC236}">
                <a16:creationId xmlns:a16="http://schemas.microsoft.com/office/drawing/2014/main" id="{3D454A14-1056-43DC-A86F-6B41039B5E9B}"/>
              </a:ext>
            </a:extLst>
          </p:cNvPr>
          <p:cNvSpPr/>
          <p:nvPr/>
        </p:nvSpPr>
        <p:spPr>
          <a:xfrm>
            <a:off x="3207687" y="4770876"/>
            <a:ext cx="296863" cy="3690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284EB-A919-40E5-999E-5DB67AE9E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 Multifilament wires</a:t>
            </a:r>
            <a:br>
              <a:rPr lang="en-US" altLang="en-US" dirty="0"/>
            </a:br>
            <a:r>
              <a:rPr lang="en-US" altLang="en-US" dirty="0"/>
              <a:t>Motivations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87D3D32-6C0B-4821-9D97-A8DDCBA31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6096000" cy="533400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b="1" dirty="0">
                <a:solidFill>
                  <a:srgbClr val="FF0000"/>
                </a:solidFill>
              </a:rPr>
              <a:t>Strand diameter: magneto-thermal instabilities (self-field instability)</a:t>
            </a:r>
          </a:p>
          <a:p>
            <a:pPr lvl="1"/>
            <a:r>
              <a:rPr lang="en-US" altLang="en-US" dirty="0"/>
              <a:t>When a </a:t>
            </a:r>
            <a:r>
              <a:rPr lang="en-US" altLang="en-US" dirty="0">
                <a:solidFill>
                  <a:srgbClr val="FF0000"/>
                </a:solidFill>
              </a:rPr>
              <a:t>transport current </a:t>
            </a:r>
            <a:r>
              <a:rPr lang="en-US" altLang="en-US" dirty="0"/>
              <a:t>is ramped-up, the current flows only in the </a:t>
            </a:r>
            <a:r>
              <a:rPr lang="en-US" altLang="en-US" dirty="0">
                <a:solidFill>
                  <a:srgbClr val="FF0000"/>
                </a:solidFill>
              </a:rPr>
              <a:t>outermost filaments</a:t>
            </a:r>
            <a:r>
              <a:rPr lang="en-US" altLang="en-US" dirty="0"/>
              <a:t>, with a </a:t>
            </a:r>
            <a:r>
              <a:rPr lang="en-US" altLang="en-US" i="1" dirty="0" err="1"/>
              <a:t>j</a:t>
            </a:r>
            <a:r>
              <a:rPr lang="en-US" altLang="en-US" i="1" baseline="-25000" dirty="0" err="1"/>
              <a:t>c</a:t>
            </a:r>
            <a:r>
              <a:rPr lang="en-US" altLang="en-US" i="1" baseline="-25000" dirty="0"/>
              <a:t> </a:t>
            </a:r>
            <a:r>
              <a:rPr lang="en-US" altLang="en-US" i="1" dirty="0"/>
              <a:t> </a:t>
            </a:r>
            <a:r>
              <a:rPr lang="en-US" altLang="en-US" dirty="0"/>
              <a:t>(again the CSM) </a:t>
            </a:r>
          </a:p>
          <a:p>
            <a:pPr lvl="1"/>
            <a:r>
              <a:rPr lang="en-US" altLang="en-US" dirty="0"/>
              <a:t>Similarly to the flux jump described before….thermal input </a:t>
            </a:r>
            <a:r>
              <a:rPr lang="en-US" altLang="en-US" dirty="0">
                <a:sym typeface="Wingdings" panose="05000000000000000000" pitchFamily="2" charset="2"/>
              </a:rPr>
              <a:t> reduction </a:t>
            </a:r>
            <a:r>
              <a:rPr lang="en-US" altLang="en-US" i="1" dirty="0" err="1"/>
              <a:t>j</a:t>
            </a:r>
            <a:r>
              <a:rPr lang="en-US" altLang="en-US" i="1" baseline="-25000" dirty="0" err="1"/>
              <a:t>c</a:t>
            </a:r>
            <a:r>
              <a:rPr lang="en-US" altLang="en-US" dirty="0">
                <a:sym typeface="Wingdings" panose="05000000000000000000" pitchFamily="2" charset="2"/>
              </a:rPr>
              <a:t>  </a:t>
            </a:r>
            <a:r>
              <a:rPr lang="en-US" altLang="en-US" dirty="0">
                <a:sym typeface="Symbol" panose="05050102010706020507" pitchFamily="18" charset="2"/>
              </a:rPr>
              <a:t> </a:t>
            </a:r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i="1" dirty="0">
                <a:sym typeface="Wingdings" panose="05000000000000000000" pitchFamily="2" charset="2"/>
              </a:rPr>
              <a:t>VI </a:t>
            </a:r>
            <a:r>
              <a:rPr lang="en-US" altLang="en-US" dirty="0">
                <a:sym typeface="Wingdings" panose="05000000000000000000" pitchFamily="2" charset="2"/>
              </a:rPr>
              <a:t> …. </a:t>
            </a:r>
          </a:p>
          <a:p>
            <a:pPr lvl="1"/>
            <a:r>
              <a:rPr lang="en-US" altLang="en-US" dirty="0">
                <a:sym typeface="Wingdings" panose="05000000000000000000" pitchFamily="2" charset="2"/>
              </a:rPr>
              <a:t>A simplified </a:t>
            </a:r>
            <a:r>
              <a:rPr lang="en-US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criterion</a:t>
            </a:r>
            <a:r>
              <a:rPr lang="en-US" altLang="en-US" dirty="0">
                <a:sym typeface="Wingdings" panose="05000000000000000000" pitchFamily="2" charset="2"/>
              </a:rPr>
              <a:t>:</a:t>
            </a:r>
          </a:p>
          <a:p>
            <a:pPr lvl="1"/>
            <a:endParaRPr lang="en-US" altLang="en-US" dirty="0">
              <a:sym typeface="Wingdings" panose="05000000000000000000" pitchFamily="2" charset="2"/>
            </a:endParaRPr>
          </a:p>
          <a:p>
            <a:pPr lvl="1"/>
            <a:endParaRPr lang="en-US" altLang="en-US" dirty="0">
              <a:sym typeface="Wingdings" panose="05000000000000000000" pitchFamily="2" charset="2"/>
            </a:endParaRPr>
          </a:p>
          <a:p>
            <a:pPr lvl="1"/>
            <a:endParaRPr lang="en-US" altLang="en-US" dirty="0">
              <a:sym typeface="Wingdings" panose="05000000000000000000" pitchFamily="2" charset="2"/>
            </a:endParaRPr>
          </a:p>
          <a:p>
            <a:pPr lvl="1"/>
            <a:r>
              <a:rPr lang="en-US" altLang="en-US" dirty="0">
                <a:sym typeface="Wingdings" panose="05000000000000000000" pitchFamily="2" charset="2"/>
              </a:rPr>
              <a:t>Where </a:t>
            </a:r>
            <a:r>
              <a:rPr lang="en-US" altLang="en-US" dirty="0">
                <a:sym typeface="Symbol" panose="05050102010706020507" pitchFamily="18" charset="2"/>
              </a:rPr>
              <a:t> is the superconductor fraction,  volumetric specific heat of the strand, </a:t>
            </a:r>
            <a:r>
              <a:rPr lang="en-US" altLang="en-US" b="1" i="1" dirty="0">
                <a:solidFill>
                  <a:srgbClr val="FF0000"/>
                </a:solidFill>
                <a:sym typeface="Symbol" panose="05050102010706020507" pitchFamily="18" charset="2"/>
              </a:rPr>
              <a:t>R</a:t>
            </a:r>
            <a:r>
              <a:rPr lang="en-US" altLang="en-US" dirty="0">
                <a:sym typeface="Symbol" panose="05050102010706020507" pitchFamily="18" charset="2"/>
              </a:rPr>
              <a:t> strand radius</a:t>
            </a:r>
          </a:p>
          <a:p>
            <a:pPr lvl="1"/>
            <a:r>
              <a:rPr lang="en-US" altLang="en-US" dirty="0">
                <a:sym typeface="Symbol" panose="05050102010706020507" pitchFamily="18" charset="2"/>
              </a:rPr>
              <a:t>Usually strand are within 0.5 and 1.1 mm diameter.</a:t>
            </a:r>
          </a:p>
          <a:p>
            <a:pPr lvl="1"/>
            <a:endParaRPr lang="en-US" altLang="en-US" baseline="30000" dirty="0"/>
          </a:p>
          <a:p>
            <a:pPr lvl="1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8F5D4-F72F-4418-B9DD-6EE894E0D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0A9F95-6FF8-45BC-AFC3-DAB85868A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8DD206-1911-4562-89A5-450F2E083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46200E-560E-42C2-99A1-FB1DC9D16A61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pic>
        <p:nvPicPr>
          <p:cNvPr id="9" name="Picture 8" descr="ssc_wire">
            <a:extLst>
              <a:ext uri="{FF2B5EF4-FFF2-40B4-BE49-F238E27FC236}">
                <a16:creationId xmlns:a16="http://schemas.microsoft.com/office/drawing/2014/main" id="{3292B9C9-88F9-45CE-A585-58FF76059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76400"/>
            <a:ext cx="205740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9076DB3-8CDF-4DCE-B214-70AA58A036BF}"/>
              </a:ext>
            </a:extLst>
          </p:cNvPr>
          <p:cNvSpPr/>
          <p:nvPr/>
        </p:nvSpPr>
        <p:spPr>
          <a:xfrm>
            <a:off x="6890085" y="1922337"/>
            <a:ext cx="1562100" cy="1562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F48596-809D-4657-90BC-9AD605B562D3}"/>
              </a:ext>
            </a:extLst>
          </p:cNvPr>
          <p:cNvSpPr/>
          <p:nvPr/>
        </p:nvSpPr>
        <p:spPr>
          <a:xfrm>
            <a:off x="7026442" y="2058694"/>
            <a:ext cx="1289385" cy="12893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13D15892-D9B1-4814-AA9E-54672D6F9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3" t="35714" r="19122" b="50479"/>
          <a:stretch/>
        </p:blipFill>
        <p:spPr bwMode="auto">
          <a:xfrm>
            <a:off x="903536" y="3962358"/>
            <a:ext cx="4876801" cy="73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4C2D6517-1774-464F-9378-9ACF2B7A0F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3" t="51428" b="4286"/>
          <a:stretch/>
        </p:blipFill>
        <p:spPr bwMode="auto">
          <a:xfrm>
            <a:off x="6189411" y="3978400"/>
            <a:ext cx="28924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7">
            <a:extLst>
              <a:ext uri="{FF2B5EF4-FFF2-40B4-BE49-F238E27FC236}">
                <a16:creationId xmlns:a16="http://schemas.microsoft.com/office/drawing/2014/main" id="{E6683E2F-BDA9-4B14-94E4-877072D95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111938"/>
            <a:ext cx="1784683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4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5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6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200" dirty="0">
                <a:ea typeface="MS PGothic" panose="020B0600070205080204" pitchFamily="34" charset="-128"/>
              </a:rPr>
              <a:t>See work by B. </a:t>
            </a:r>
            <a:r>
              <a:rPr lang="en-US" altLang="en-US" sz="1200" dirty="0" err="1">
                <a:ea typeface="MS PGothic" panose="020B0600070205080204" pitchFamily="34" charset="-128"/>
              </a:rPr>
              <a:t>Bordini</a:t>
            </a:r>
            <a:endParaRPr lang="en-US" altLang="en-US" sz="1200" dirty="0">
              <a:ea typeface="MS PGothic" panose="020B0600070205080204" pitchFamily="34" charset="-12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2AB9D0-8B8C-4562-A468-C553173870E7}"/>
              </a:ext>
            </a:extLst>
          </p:cNvPr>
          <p:cNvSpPr/>
          <p:nvPr/>
        </p:nvSpPr>
        <p:spPr>
          <a:xfrm>
            <a:off x="2245065" y="3899796"/>
            <a:ext cx="296863" cy="3690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996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55C6B-EEC4-442B-8C0A-893A6E794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 Multifilament wires</a:t>
            </a:r>
            <a:br>
              <a:rPr lang="en-US" altLang="en-US" dirty="0"/>
            </a:br>
            <a:r>
              <a:rPr lang="en-US" altLang="en-US" dirty="0"/>
              <a:t>Motivations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A01F5-E39F-4D51-8AB4-5C1632385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dirty="0">
                <a:solidFill>
                  <a:srgbClr val="FF0000"/>
                </a:solidFill>
              </a:rPr>
              <a:t>Strand diameter: </a:t>
            </a:r>
            <a:r>
              <a:rPr lang="en-US" altLang="en-US" dirty="0"/>
              <a:t>some examples</a:t>
            </a:r>
          </a:p>
          <a:p>
            <a:pPr>
              <a:buBlip>
                <a:blip r:embed="rId2"/>
              </a:buBlip>
            </a:pPr>
            <a:endParaRPr lang="en-US" altLang="en-US" dirty="0"/>
          </a:p>
          <a:p>
            <a:pPr>
              <a:buBlip>
                <a:blip r:embed="rId2"/>
              </a:buBlip>
            </a:pPr>
            <a:r>
              <a:rPr lang="en-US" altLang="en-US" dirty="0"/>
              <a:t>Usually between 0.5 mm and 1.1 mm</a:t>
            </a:r>
          </a:p>
          <a:p>
            <a:pPr lvl="1">
              <a:buBlip>
                <a:blip r:embed="rId3"/>
              </a:buBlip>
            </a:pPr>
            <a:r>
              <a:rPr lang="en-US" altLang="en-US" dirty="0"/>
              <a:t>0.48-mm-diameter </a:t>
            </a:r>
            <a:r>
              <a:rPr lang="en-US" altLang="en-US" dirty="0" err="1"/>
              <a:t>Nb-Ti</a:t>
            </a:r>
            <a:r>
              <a:rPr lang="en-US" altLang="en-US" dirty="0"/>
              <a:t> strand used in LHC matching sections MQM and MQY magnets, in HL-LHC used for nested correctors MCBXF (CIEMAT, Spain)</a:t>
            </a:r>
          </a:p>
          <a:p>
            <a:pPr lvl="1">
              <a:buBlip>
                <a:blip r:embed="rId3"/>
              </a:buBlip>
            </a:pPr>
            <a:r>
              <a:rPr lang="en-US" altLang="en-US" dirty="0"/>
              <a:t>LHC </a:t>
            </a:r>
            <a:r>
              <a:rPr lang="en-US" altLang="en-US" dirty="0" err="1"/>
              <a:t>Nb-Ti</a:t>
            </a:r>
            <a:r>
              <a:rPr lang="en-US" altLang="en-US" dirty="0"/>
              <a:t> strand for main dipoles:</a:t>
            </a:r>
          </a:p>
          <a:p>
            <a:pPr lvl="2">
              <a:buBlip>
                <a:blip r:embed="rId4"/>
              </a:buBlip>
            </a:pPr>
            <a:r>
              <a:rPr lang="en-US" altLang="en-US" dirty="0"/>
              <a:t>0.825-mm-diameter</a:t>
            </a:r>
          </a:p>
          <a:p>
            <a:pPr lvl="2">
              <a:buBlip>
                <a:blip r:embed="rId4"/>
              </a:buBlip>
            </a:pPr>
            <a:r>
              <a:rPr lang="en-US" altLang="en-US" dirty="0"/>
              <a:t>1.065-mm-diameter</a:t>
            </a:r>
          </a:p>
          <a:p>
            <a:pPr lvl="1">
              <a:buBlip>
                <a:blip r:embed="rId3"/>
              </a:buBlip>
            </a:pPr>
            <a:r>
              <a:rPr lang="en-US" altLang="en-US" dirty="0"/>
              <a:t>Nb</a:t>
            </a:r>
            <a:r>
              <a:rPr lang="en-US" altLang="en-US" baseline="-25000" dirty="0"/>
              <a:t>3</a:t>
            </a:r>
            <a:r>
              <a:rPr lang="en-US" altLang="en-US" dirty="0"/>
              <a:t>Sn strands:</a:t>
            </a:r>
          </a:p>
          <a:p>
            <a:pPr lvl="2">
              <a:buBlip>
                <a:blip r:embed="rId4"/>
              </a:buBlip>
            </a:pPr>
            <a:r>
              <a:rPr lang="en-US" altLang="en-US" dirty="0"/>
              <a:t>0.7 mm diameter for TQ, 11 T</a:t>
            </a:r>
          </a:p>
          <a:p>
            <a:pPr lvl="2">
              <a:buBlip>
                <a:blip r:embed="rId4"/>
              </a:buBlip>
            </a:pPr>
            <a:r>
              <a:rPr lang="en-US" altLang="en-US" dirty="0"/>
              <a:t>0.8 mm diameter for HD2, HQ</a:t>
            </a:r>
          </a:p>
          <a:p>
            <a:pPr lvl="2">
              <a:buBlip>
                <a:blip r:embed="rId4"/>
              </a:buBlip>
            </a:pPr>
            <a:r>
              <a:rPr lang="en-US" altLang="en-US" dirty="0"/>
              <a:t>0.85 mm diameter for MQXF</a:t>
            </a:r>
          </a:p>
          <a:p>
            <a:pPr lvl="2">
              <a:buBlip>
                <a:blip r:embed="rId4"/>
              </a:buBlip>
            </a:pPr>
            <a:r>
              <a:rPr lang="en-US" altLang="en-US" dirty="0"/>
              <a:t>1.0 mm for Fresca2, MCBPCTD</a:t>
            </a:r>
          </a:p>
          <a:p>
            <a:pPr lvl="2">
              <a:buBlip>
                <a:blip r:embed="rId4"/>
              </a:buBlip>
            </a:pPr>
            <a:r>
              <a:rPr lang="en-US" altLang="en-US" dirty="0"/>
              <a:t>1.25-mm-diameter strand proposed for NED Nb</a:t>
            </a:r>
            <a:r>
              <a:rPr lang="en-US" altLang="en-US" baseline="-25000" dirty="0"/>
              <a:t>3</a:t>
            </a:r>
            <a:r>
              <a:rPr lang="en-US" altLang="en-US" dirty="0"/>
              <a:t>Sn magnet, very rigid and difficult to wind – used in racetrack coils</a:t>
            </a:r>
          </a:p>
          <a:p>
            <a:pPr lvl="2">
              <a:buBlip>
                <a:blip r:embed="rId4"/>
              </a:buBlip>
            </a:pPr>
            <a:r>
              <a:rPr lang="en-US" altLang="en-US" dirty="0"/>
              <a:t>Large diameter strand also suffer from larger instabilities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D6F55-2C33-441C-AC2A-F0369A602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834C3-F6CC-465B-8F65-2D6CCD321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7B431-BFE8-45E5-9259-988F51F2E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02622-5B68-4846-A118-154692EA536E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3987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1EEAEAAD-94E8-446E-A583-1041B5050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References</a:t>
            </a:r>
            <a:endParaRPr lang="en-GB" altLang="en-US"/>
          </a:p>
        </p:txBody>
      </p:sp>
      <p:sp>
        <p:nvSpPr>
          <p:cNvPr id="9219" name="Date Placeholder 3">
            <a:extLst>
              <a:ext uri="{FF2B5EF4-FFF2-40B4-BE49-F238E27FC236}">
                <a16:creationId xmlns:a16="http://schemas.microsoft.com/office/drawing/2014/main" id="{7864669B-7AB6-4E3A-9317-3D12775AF62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  <a:endParaRPr lang="en-GB" altLang="en-US" sz="1000">
              <a:solidFill>
                <a:schemeClr val="accent1"/>
              </a:solidFill>
            </a:endParaRPr>
          </a:p>
        </p:txBody>
      </p:sp>
      <p:sp>
        <p:nvSpPr>
          <p:cNvPr id="9220" name="Footer Placeholder 4">
            <a:extLst>
              <a:ext uri="{FF2B5EF4-FFF2-40B4-BE49-F238E27FC236}">
                <a16:creationId xmlns:a16="http://schemas.microsoft.com/office/drawing/2014/main" id="{E756711F-859C-42EF-A1CC-56090C90B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9221" name="Slide Number Placeholder 5">
            <a:extLst>
              <a:ext uri="{FF2B5EF4-FFF2-40B4-BE49-F238E27FC236}">
                <a16:creationId xmlns:a16="http://schemas.microsoft.com/office/drawing/2014/main" id="{57331C07-AC2E-4C45-B5D5-E1A303E4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AD9DE56A-F7E8-4C61-972A-25F15345FD79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sp>
        <p:nvSpPr>
          <p:cNvPr id="9222" name="Rectangle 3">
            <a:extLst>
              <a:ext uri="{FF2B5EF4-FFF2-40B4-BE49-F238E27FC236}">
                <a16:creationId xmlns:a16="http://schemas.microsoft.com/office/drawing/2014/main" id="{E85BE1A1-CABA-4E3B-8965-1FEAF1284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90625"/>
            <a:ext cx="8677275" cy="542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en-US"/>
              <a:t>Parameterization curves</a:t>
            </a:r>
            <a:endParaRPr lang="en-US" altLang="en-US">
              <a:solidFill>
                <a:schemeClr val="tx2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GB" altLang="en-US"/>
              <a:t>M.S. Lubell, “</a:t>
            </a:r>
            <a:r>
              <a:rPr lang="en-GB" altLang="en-US">
                <a:solidFill>
                  <a:srgbClr val="FF0000"/>
                </a:solidFill>
              </a:rPr>
              <a:t>Empirical scaling formulas for critical current and critical fields for commercial NbTi</a:t>
            </a:r>
            <a:r>
              <a:rPr lang="en-GB" altLang="en-US"/>
              <a:t>,” </a:t>
            </a:r>
            <a:r>
              <a:rPr lang="en-GB" altLang="en-US" i="1"/>
              <a:t>IEEE Trans. Magn</a:t>
            </a:r>
            <a:r>
              <a:rPr lang="en-GB" altLang="en-US"/>
              <a:t>., Vol. MAG-19 No. 3, pp. 754–757, 1983.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/>
              <a:t>L. Bottura, “</a:t>
            </a:r>
            <a:r>
              <a:rPr lang="en-GB" altLang="en-US">
                <a:solidFill>
                  <a:srgbClr val="FF0000"/>
                </a:solidFill>
              </a:rPr>
              <a:t>A practical fit for the critical surface of NbTi</a:t>
            </a:r>
            <a:r>
              <a:rPr lang="en-GB" altLang="en-US"/>
              <a:t>,” </a:t>
            </a:r>
            <a:r>
              <a:rPr lang="en-GB" altLang="en-US" i="1"/>
              <a:t>IEEE Trans. Appl. Supercond.</a:t>
            </a:r>
            <a:r>
              <a:rPr lang="en-GB" altLang="en-US"/>
              <a:t>, Vol. 10, No. 1, pp. 1054–1057, 2000.</a:t>
            </a:r>
          </a:p>
          <a:p>
            <a:pPr lvl="1" eaLnBrk="1" hangingPunct="1">
              <a:lnSpc>
                <a:spcPct val="90000"/>
              </a:lnSpc>
            </a:pPr>
            <a:r>
              <a:rPr lang="en-GB" altLang="en-US"/>
              <a:t>L.T. Summers, M.W. Guinan, J.R. Miller and P.A. Hahn, “</a:t>
            </a:r>
            <a:r>
              <a:rPr lang="en-GB" altLang="en-US">
                <a:solidFill>
                  <a:srgbClr val="FF0000"/>
                </a:solidFill>
              </a:rPr>
              <a:t>A model for the prediction of Nb</a:t>
            </a:r>
            <a:r>
              <a:rPr lang="en-GB" altLang="en-US" baseline="-25000">
                <a:solidFill>
                  <a:srgbClr val="FF0000"/>
                </a:solidFill>
              </a:rPr>
              <a:t>3</a:t>
            </a:r>
            <a:r>
              <a:rPr lang="en-GB" altLang="en-US">
                <a:solidFill>
                  <a:srgbClr val="FF0000"/>
                </a:solidFill>
              </a:rPr>
              <a:t>Sn critical current as a function of field, temperature, strain and radiation damage</a:t>
            </a:r>
            <a:r>
              <a:rPr lang="en-GB" altLang="en-US"/>
              <a:t>,” </a:t>
            </a:r>
            <a:r>
              <a:rPr lang="en-GB" altLang="en-US" i="1"/>
              <a:t>IEEE Trans. Magn., </a:t>
            </a:r>
            <a:r>
              <a:rPr lang="en-GB" altLang="en-US"/>
              <a:t>Vol. 27, No. 2, pp. 2041–2044, 1991.</a:t>
            </a:r>
            <a:endParaRPr lang="en-US" altLang="en-US"/>
          </a:p>
          <a:p>
            <a:pPr lvl="1" eaLnBrk="1" hangingPunct="1">
              <a:lnSpc>
                <a:spcPct val="90000"/>
              </a:lnSpc>
            </a:pPr>
            <a:endParaRPr lang="en-GB" altLang="en-US">
              <a:solidFill>
                <a:schemeClr val="tx2"/>
              </a:solidFill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BF26CAB7-97F3-4CAD-A5C8-66AF31A82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 Multifilament wires</a:t>
            </a:r>
            <a:br>
              <a:rPr lang="en-US" altLang="en-US" dirty="0"/>
            </a:br>
            <a:r>
              <a:rPr lang="en-US" altLang="en-US" dirty="0"/>
              <a:t>Motivations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4863B125-BBC8-435E-B9C3-A9A98BBC0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Blip>
                <a:blip r:embed="rId2"/>
              </a:buBlip>
              <a:defRPr/>
            </a:pPr>
            <a:r>
              <a:rPr lang="en-US" altLang="en-US" b="1" dirty="0">
                <a:solidFill>
                  <a:srgbClr val="FF0000"/>
                </a:solidFill>
              </a:rPr>
              <a:t>Cu matrix</a:t>
            </a:r>
          </a:p>
          <a:p>
            <a:pPr lvl="1">
              <a:buFontTx/>
              <a:buBlip>
                <a:blip r:embed="rId2"/>
              </a:buBlip>
              <a:defRPr/>
            </a:pPr>
            <a:r>
              <a:rPr lang="en-US" altLang="en-US" dirty="0"/>
              <a:t>Superconductors have a very high normal state resistivity. It can be shown that a filament of </a:t>
            </a:r>
            <a:r>
              <a:rPr lang="en-US" altLang="en-US" dirty="0" err="1"/>
              <a:t>Nb-Ti</a:t>
            </a:r>
            <a:r>
              <a:rPr lang="en-US" altLang="en-US" dirty="0"/>
              <a:t>, if quenched in free space, could reach </a:t>
            </a:r>
            <a:r>
              <a:rPr lang="en-US" altLang="en-US" b="1" dirty="0">
                <a:solidFill>
                  <a:srgbClr val="FF0000"/>
                </a:solidFill>
              </a:rPr>
              <a:t>very high temperatures </a:t>
            </a:r>
            <a:r>
              <a:rPr lang="en-US" altLang="en-US" dirty="0"/>
              <a:t>in few </a:t>
            </a:r>
            <a:r>
              <a:rPr lang="en-US" altLang="en-US" dirty="0" err="1"/>
              <a:t>ms.</a:t>
            </a:r>
            <a:endParaRPr lang="en-US" altLang="en-US" dirty="0"/>
          </a:p>
          <a:p>
            <a:pPr lvl="1">
              <a:buFontTx/>
              <a:buBlip>
                <a:blip r:embed="rId3"/>
              </a:buBlip>
              <a:defRPr/>
            </a:pPr>
            <a:r>
              <a:rPr lang="en-US" altLang="en-US" dirty="0"/>
              <a:t>If the filament is embedded in a copper matrix, when a quench occurs, the </a:t>
            </a:r>
            <a:r>
              <a:rPr lang="en-US" altLang="en-US" b="1" dirty="0">
                <a:solidFill>
                  <a:srgbClr val="FF0000"/>
                </a:solidFill>
              </a:rPr>
              <a:t>current redistributes </a:t>
            </a:r>
            <a:r>
              <a:rPr lang="en-US" altLang="en-US" dirty="0"/>
              <a:t>in the low-resistivity matrix and the peak temperature can typically be maintained below 300 K. </a:t>
            </a:r>
          </a:p>
          <a:p>
            <a:pPr lvl="1">
              <a:buFontTx/>
              <a:buBlip>
                <a:blip r:embed="rId3"/>
              </a:buBlip>
              <a:defRPr/>
            </a:pPr>
            <a:endParaRPr lang="en-US" altLang="en-US" dirty="0"/>
          </a:p>
          <a:p>
            <a:pPr lvl="1">
              <a:buFontTx/>
              <a:buBlip>
                <a:blip r:embed="rId3"/>
              </a:buBlip>
              <a:defRPr/>
            </a:pPr>
            <a:endParaRPr lang="en-US" altLang="en-US" dirty="0"/>
          </a:p>
          <a:p>
            <a:pPr lvl="1">
              <a:buFontTx/>
              <a:buBlip>
                <a:blip r:embed="rId3"/>
              </a:buBlip>
              <a:defRPr/>
            </a:pPr>
            <a:r>
              <a:rPr lang="en-US" altLang="en-US" dirty="0"/>
              <a:t>The copper matrix facilitates quench protection: it allows the quench to </a:t>
            </a:r>
            <a:r>
              <a:rPr lang="en-US" altLang="en-US" b="1" dirty="0">
                <a:solidFill>
                  <a:srgbClr val="FF0000"/>
                </a:solidFill>
              </a:rPr>
              <a:t>propagate</a:t>
            </a:r>
            <a:r>
              <a:rPr lang="en-US" altLang="en-US" dirty="0"/>
              <a:t> and it provides time to act on the power circuit.</a:t>
            </a:r>
          </a:p>
          <a:p>
            <a:pPr lvl="1">
              <a:buFontTx/>
              <a:buBlip>
                <a:blip r:embed="rId3"/>
              </a:buBlip>
              <a:defRPr/>
            </a:pPr>
            <a:r>
              <a:rPr lang="en-US" altLang="en-US" dirty="0"/>
              <a:t>In the case of a small volume of superconductor heated beyond the critical temperature (for instance because of a flux jump), the current can flow in the copper for a short moment, allowing the filament to </a:t>
            </a:r>
            <a:r>
              <a:rPr lang="en-US" altLang="en-US" b="1" dirty="0">
                <a:solidFill>
                  <a:srgbClr val="FF0000"/>
                </a:solidFill>
              </a:rPr>
              <a:t>cool-down and recover </a:t>
            </a:r>
            <a:r>
              <a:rPr lang="en-US" altLang="en-US" dirty="0"/>
              <a:t>superconductivity.</a:t>
            </a:r>
          </a:p>
          <a:p>
            <a:pPr lvl="2">
              <a:buFontTx/>
              <a:buBlip>
                <a:blip r:embed="rId4"/>
              </a:buBlip>
              <a:defRPr/>
            </a:pPr>
            <a:r>
              <a:rPr lang="en-US" altLang="en-US" dirty="0"/>
              <a:t>The matrix also helps stabilizing the conductor against flux jumps (dynamic stability).</a:t>
            </a:r>
          </a:p>
          <a:p>
            <a:pPr>
              <a:buFontTx/>
              <a:buBlip>
                <a:blip r:embed="rId2"/>
              </a:buBlip>
              <a:defRPr/>
            </a:pPr>
            <a:endParaRPr lang="en-US" altLang="en-US" dirty="0"/>
          </a:p>
        </p:txBody>
      </p:sp>
      <p:sp>
        <p:nvSpPr>
          <p:cNvPr id="46084" name="Date Placeholder 3">
            <a:extLst>
              <a:ext uri="{FF2B5EF4-FFF2-40B4-BE49-F238E27FC236}">
                <a16:creationId xmlns:a16="http://schemas.microsoft.com/office/drawing/2014/main" id="{7D794035-282A-4995-AD00-A587B0A7565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46085" name="Footer Placeholder 4">
            <a:extLst>
              <a:ext uri="{FF2B5EF4-FFF2-40B4-BE49-F238E27FC236}">
                <a16:creationId xmlns:a16="http://schemas.microsoft.com/office/drawing/2014/main" id="{E2BF58CB-10CB-4724-8997-C3A44377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46086" name="Slide Number Placeholder 5">
            <a:extLst>
              <a:ext uri="{FF2B5EF4-FFF2-40B4-BE49-F238E27FC236}">
                <a16:creationId xmlns:a16="http://schemas.microsoft.com/office/drawing/2014/main" id="{2AB8F900-F139-4668-85CC-1C7FDFA18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91445E6A-787A-4BD9-A792-BA3A32C999BB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40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pSp>
        <p:nvGrpSpPr>
          <p:cNvPr id="46087" name="Group 70">
            <a:extLst>
              <a:ext uri="{FF2B5EF4-FFF2-40B4-BE49-F238E27FC236}">
                <a16:creationId xmlns:a16="http://schemas.microsoft.com/office/drawing/2014/main" id="{4CBA408C-9317-40B6-8485-F6254D6A06DF}"/>
              </a:ext>
            </a:extLst>
          </p:cNvPr>
          <p:cNvGrpSpPr>
            <a:grpSpLocks/>
          </p:cNvGrpSpPr>
          <p:nvPr/>
        </p:nvGrpSpPr>
        <p:grpSpPr bwMode="auto">
          <a:xfrm>
            <a:off x="3295650" y="3276600"/>
            <a:ext cx="2368550" cy="717550"/>
            <a:chOff x="11184" y="6441"/>
            <a:chExt cx="3732" cy="1130"/>
          </a:xfrm>
        </p:grpSpPr>
        <p:sp>
          <p:nvSpPr>
            <p:cNvPr id="46089" name="Rectangle 71">
              <a:extLst>
                <a:ext uri="{FF2B5EF4-FFF2-40B4-BE49-F238E27FC236}">
                  <a16:creationId xmlns:a16="http://schemas.microsoft.com/office/drawing/2014/main" id="{273B456F-EE43-4F4D-A4DC-80490ADBC5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7" y="7232"/>
              <a:ext cx="3729" cy="33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SzPct val="60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SzPct val="60000"/>
                <a:buBlip>
                  <a:blip r:embed="rId4"/>
                </a:buBlip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SzPct val="60000"/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6090" name="Rectangle 72">
              <a:extLst>
                <a:ext uri="{FF2B5EF4-FFF2-40B4-BE49-F238E27FC236}">
                  <a16:creationId xmlns:a16="http://schemas.microsoft.com/office/drawing/2014/main" id="{66818C39-D43A-464D-8B86-C365B152F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7" y="6441"/>
              <a:ext cx="3729" cy="33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SzPct val="60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SzPct val="60000"/>
                <a:buBlip>
                  <a:blip r:embed="rId4"/>
                </a:buBlip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SzPct val="60000"/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6091" name="Rectangle 73">
              <a:extLst>
                <a:ext uri="{FF2B5EF4-FFF2-40B4-BE49-F238E27FC236}">
                  <a16:creationId xmlns:a16="http://schemas.microsoft.com/office/drawing/2014/main" id="{F925A273-E1E5-43CE-8D74-8B9E5C37E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4" y="6780"/>
              <a:ext cx="3729" cy="452"/>
            </a:xfrm>
            <a:prstGeom prst="rect">
              <a:avLst/>
            </a:prstGeom>
            <a:gradFill rotWithShape="0">
              <a:gsLst>
                <a:gs pos="0">
                  <a:srgbClr val="00CCFF"/>
                </a:gs>
                <a:gs pos="50000">
                  <a:srgbClr val="FF0000"/>
                </a:gs>
                <a:gs pos="100000">
                  <a:srgbClr val="00CC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SzPct val="60000"/>
                <a:buBlip>
                  <a:blip r:embed="rId2"/>
                </a:buBlip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SzPct val="60000"/>
                <a:buBlip>
                  <a:blip r:embed="rId3"/>
                </a:buBlip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SzPct val="60000"/>
                <a:buBlip>
                  <a:blip r:embed="rId4"/>
                </a:buBlip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SzPct val="60000"/>
                <a:buBlip>
                  <a:blip r:embed="rId5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Pct val="60000"/>
                <a:buBlip>
                  <a:blip r:embed="rId6"/>
                </a:buBlip>
                <a:defRPr sz="1600"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46092" name="Line 74">
              <a:extLst>
                <a:ext uri="{FF2B5EF4-FFF2-40B4-BE49-F238E27FC236}">
                  <a16:creationId xmlns:a16="http://schemas.microsoft.com/office/drawing/2014/main" id="{A1A8313D-8FEF-44BD-B3F6-4A324CAC87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49" y="6554"/>
              <a:ext cx="64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6093" name="Group 75">
              <a:extLst>
                <a:ext uri="{FF2B5EF4-FFF2-40B4-BE49-F238E27FC236}">
                  <a16:creationId xmlns:a16="http://schemas.microsoft.com/office/drawing/2014/main" id="{542E085E-7346-4092-9CA4-F186FFFA7A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639" y="6554"/>
              <a:ext cx="1010" cy="904"/>
              <a:chOff x="8588" y="9040"/>
              <a:chExt cx="1130" cy="678"/>
            </a:xfrm>
          </p:grpSpPr>
          <p:sp>
            <p:nvSpPr>
              <p:cNvPr id="46102" name="Line 76">
                <a:extLst>
                  <a:ext uri="{FF2B5EF4-FFF2-40B4-BE49-F238E27FC236}">
                    <a16:creationId xmlns:a16="http://schemas.microsoft.com/office/drawing/2014/main" id="{D8961F0D-FA9C-43B1-B29B-B05DC9B75F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88" y="9379"/>
                <a:ext cx="45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6103" name="Group 77">
                <a:extLst>
                  <a:ext uri="{FF2B5EF4-FFF2-40B4-BE49-F238E27FC236}">
                    <a16:creationId xmlns:a16="http://schemas.microsoft.com/office/drawing/2014/main" id="{229D304A-3C0F-4683-9764-D5541E14FF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40" y="9040"/>
                <a:ext cx="678" cy="339"/>
                <a:chOff x="9153" y="9040"/>
                <a:chExt cx="678" cy="339"/>
              </a:xfrm>
            </p:grpSpPr>
            <p:sp>
              <p:nvSpPr>
                <p:cNvPr id="46107" name="Arc 78">
                  <a:extLst>
                    <a:ext uri="{FF2B5EF4-FFF2-40B4-BE49-F238E27FC236}">
                      <a16:creationId xmlns:a16="http://schemas.microsoft.com/office/drawing/2014/main" id="{4A05DEED-D6E8-4E9E-A70A-618A590EF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9153" y="9210"/>
                  <a:ext cx="339" cy="16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08" name="Arc 79">
                  <a:extLst>
                    <a:ext uri="{FF2B5EF4-FFF2-40B4-BE49-F238E27FC236}">
                      <a16:creationId xmlns:a16="http://schemas.microsoft.com/office/drawing/2014/main" id="{E3138364-7F19-444D-9CF9-7EE27BF4A0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9492" y="9040"/>
                  <a:ext cx="339" cy="17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6104" name="Group 80">
                <a:extLst>
                  <a:ext uri="{FF2B5EF4-FFF2-40B4-BE49-F238E27FC236}">
                    <a16:creationId xmlns:a16="http://schemas.microsoft.com/office/drawing/2014/main" id="{E39C4C44-41CA-4DD1-812B-A76657E7B8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40" y="9379"/>
                <a:ext cx="678" cy="339"/>
                <a:chOff x="9153" y="9379"/>
                <a:chExt cx="678" cy="339"/>
              </a:xfrm>
            </p:grpSpPr>
            <p:sp>
              <p:nvSpPr>
                <p:cNvPr id="46105" name="Arc 81">
                  <a:extLst>
                    <a:ext uri="{FF2B5EF4-FFF2-40B4-BE49-F238E27FC236}">
                      <a16:creationId xmlns:a16="http://schemas.microsoft.com/office/drawing/2014/main" id="{1290185C-667F-49E1-A18E-1D58F0C8B4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53" y="9379"/>
                  <a:ext cx="339" cy="17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06" name="Arc 82">
                  <a:extLst>
                    <a:ext uri="{FF2B5EF4-FFF2-40B4-BE49-F238E27FC236}">
                      <a16:creationId xmlns:a16="http://schemas.microsoft.com/office/drawing/2014/main" id="{BA38CF53-C003-4EF1-B639-6768F4567D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9492" y="9549"/>
                  <a:ext cx="339" cy="16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6094" name="Line 83">
              <a:extLst>
                <a:ext uri="{FF2B5EF4-FFF2-40B4-BE49-F238E27FC236}">
                  <a16:creationId xmlns:a16="http://schemas.microsoft.com/office/drawing/2014/main" id="{3BB30398-C6E1-439D-A530-BB38A6E7E1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649" y="7458"/>
              <a:ext cx="64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95" name="Line 84">
              <a:extLst>
                <a:ext uri="{FF2B5EF4-FFF2-40B4-BE49-F238E27FC236}">
                  <a16:creationId xmlns:a16="http://schemas.microsoft.com/office/drawing/2014/main" id="{39093DF3-B049-4387-BF73-D3DC9E25A7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18" y="7006"/>
              <a:ext cx="45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6096" name="Group 85">
              <a:extLst>
                <a:ext uri="{FF2B5EF4-FFF2-40B4-BE49-F238E27FC236}">
                  <a16:creationId xmlns:a16="http://schemas.microsoft.com/office/drawing/2014/main" id="{8C90DEC9-F98C-410A-B807-0972B50A7E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75" y="6554"/>
              <a:ext cx="643" cy="452"/>
              <a:chOff x="10509" y="9040"/>
              <a:chExt cx="678" cy="339"/>
            </a:xfrm>
          </p:grpSpPr>
          <p:sp>
            <p:nvSpPr>
              <p:cNvPr id="46100" name="Arc 86">
                <a:extLst>
                  <a:ext uri="{FF2B5EF4-FFF2-40B4-BE49-F238E27FC236}">
                    <a16:creationId xmlns:a16="http://schemas.microsoft.com/office/drawing/2014/main" id="{2A9E685E-5935-40F6-8FB7-9007112385C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10848" y="9210"/>
                <a:ext cx="339" cy="16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1" name="Arc 87">
                <a:extLst>
                  <a:ext uri="{FF2B5EF4-FFF2-40B4-BE49-F238E27FC236}">
                    <a16:creationId xmlns:a16="http://schemas.microsoft.com/office/drawing/2014/main" id="{1D499A04-E5E0-45EA-8297-B3A8C01D8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09" y="9040"/>
                <a:ext cx="339" cy="17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6097" name="Group 88">
              <a:extLst>
                <a:ext uri="{FF2B5EF4-FFF2-40B4-BE49-F238E27FC236}">
                  <a16:creationId xmlns:a16="http://schemas.microsoft.com/office/drawing/2014/main" id="{EED133EA-5261-441E-B338-F5F8F64C02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75" y="7006"/>
              <a:ext cx="643" cy="452"/>
              <a:chOff x="10509" y="9379"/>
              <a:chExt cx="678" cy="339"/>
            </a:xfrm>
          </p:grpSpPr>
          <p:sp>
            <p:nvSpPr>
              <p:cNvPr id="46098" name="Arc 89">
                <a:extLst>
                  <a:ext uri="{FF2B5EF4-FFF2-40B4-BE49-F238E27FC236}">
                    <a16:creationId xmlns:a16="http://schemas.microsoft.com/office/drawing/2014/main" id="{A31E783B-A050-4082-BEC9-526D3DD838D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0848" y="9379"/>
                <a:ext cx="339" cy="17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99" name="Arc 90">
                <a:extLst>
                  <a:ext uri="{FF2B5EF4-FFF2-40B4-BE49-F238E27FC236}">
                    <a16:creationId xmlns:a16="http://schemas.microsoft.com/office/drawing/2014/main" id="{ED9AF6BF-12EC-4E49-AA73-6BB577673396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10509" y="9549"/>
                <a:ext cx="339" cy="16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0" y="-1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6088" name="Text Box 7">
            <a:extLst>
              <a:ext uri="{FF2B5EF4-FFF2-40B4-BE49-F238E27FC236}">
                <a16:creationId xmlns:a16="http://schemas.microsoft.com/office/drawing/2014/main" id="{BFDA8570-8272-4976-BB4C-23AD650DF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702050"/>
            <a:ext cx="1447800" cy="2762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200">
                <a:ea typeface="MS PGothic" panose="020B0600070205080204" pitchFamily="34" charset="-128"/>
              </a:rPr>
              <a:t>by L. Bottura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70B96-EFC9-4AFB-A353-885FB6D9A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 Multifilament wires</a:t>
            </a:r>
            <a:br>
              <a:rPr lang="en-US" altLang="en-US" dirty="0"/>
            </a:br>
            <a:r>
              <a:rPr lang="en-US" altLang="en-US" dirty="0"/>
              <a:t>Motivations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DE272-15C9-46AC-9E33-8557E8D90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en-US" b="1" dirty="0">
                <a:solidFill>
                  <a:srgbClr val="FF0000"/>
                </a:solidFill>
              </a:rPr>
              <a:t>Cu matrix: </a:t>
            </a:r>
            <a:r>
              <a:rPr lang="en-US" altLang="en-US" dirty="0"/>
              <a:t>some examples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Copper ratio </a:t>
            </a:r>
            <a:r>
              <a:rPr lang="en-US" dirty="0"/>
              <a:t>definition</a:t>
            </a:r>
          </a:p>
          <a:p>
            <a:pPr lvl="1"/>
            <a:r>
              <a:rPr lang="en-US" dirty="0"/>
              <a:t>Cu/non-Cu of x means that in the strand cross-section one has a quantity 1 of superconductor and a quantity x of Cu</a:t>
            </a:r>
          </a:p>
          <a:p>
            <a:pPr lvl="1"/>
            <a:r>
              <a:rPr lang="en-US" dirty="0"/>
              <a:t>Example: Cu/non-Cu = 2 means 1/(1+2) = 33% of superconductor and 2/(1+2) = 67% of Cu</a:t>
            </a:r>
          </a:p>
          <a:p>
            <a:r>
              <a:rPr lang="en-US" dirty="0"/>
              <a:t>Usually between 1 and 2</a:t>
            </a:r>
          </a:p>
          <a:p>
            <a:pPr lvl="1"/>
            <a:r>
              <a:rPr lang="en-US" dirty="0"/>
              <a:t>Corrector magnets where current density is not critical can have much larger (above 2)</a:t>
            </a:r>
          </a:p>
          <a:p>
            <a:pPr lvl="1"/>
            <a:r>
              <a:rPr lang="en-US" dirty="0"/>
              <a:t>For main magnets current density is critical, but one needs some Cu to  stabilize and protect the magnet</a:t>
            </a:r>
          </a:p>
          <a:p>
            <a:pPr lvl="1"/>
            <a:r>
              <a:rPr lang="en-US" dirty="0"/>
              <a:t>LHC  dipoles: 1.65 (inner layer) and 1.95 (outer layer)</a:t>
            </a:r>
          </a:p>
          <a:p>
            <a:pPr lvl="1"/>
            <a:r>
              <a:rPr lang="en-US" dirty="0"/>
              <a:t>HL-LHC: 1.1 (11 T) and 1.2 (MQXF)</a:t>
            </a:r>
          </a:p>
          <a:p>
            <a:pPr lvl="1"/>
            <a:r>
              <a:rPr lang="en-US" dirty="0"/>
              <a:t>LARP TQ: 0.89  </a:t>
            </a:r>
          </a:p>
          <a:p>
            <a:pPr lvl="1"/>
            <a:r>
              <a:rPr lang="en-US" dirty="0"/>
              <a:t>A ratio of 0.4 was used (successfully) in D20, a short model magnet – not viable for long magnets</a:t>
            </a:r>
          </a:p>
          <a:p>
            <a:pPr>
              <a:buBlip>
                <a:blip r:embed="rId2"/>
              </a:buBlip>
            </a:pPr>
            <a:r>
              <a:rPr lang="en-US" altLang="en-US" dirty="0">
                <a:solidFill>
                  <a:srgbClr val="FF0000"/>
                </a:solidFill>
              </a:rPr>
              <a:t>Cu RRR </a:t>
            </a:r>
            <a:r>
              <a:rPr lang="en-US" altLang="en-US" dirty="0"/>
              <a:t>(the ratio of Cu resistivity at 293 K to the resistivity at 4.2 K)</a:t>
            </a:r>
          </a:p>
          <a:p>
            <a:pPr lvl="1">
              <a:buBlip>
                <a:blip r:embed="rId3"/>
              </a:buBlip>
            </a:pPr>
            <a:r>
              <a:rPr lang="en-US" altLang="en-US" dirty="0"/>
              <a:t>The residual resistivity ratio of copper is an important parameter for stability – larger than 100 in cables, larger than 150 in wires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C6523-D857-43D8-B309-5418F3DC8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4EFC5-CD2C-4605-8F7A-296885609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5CFCF-E41A-4EDA-AF99-9DEEE04BA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02622-5B68-4846-A118-154692EA536E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45446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>
            <a:extLst>
              <a:ext uri="{FF2B5EF4-FFF2-40B4-BE49-F238E27FC236}">
                <a16:creationId xmlns:a16="http://schemas.microsoft.com/office/drawing/2014/main" id="{888DCE27-FF92-4E66-BF3D-3F270F2E6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3. Multifilament wires</a:t>
            </a:r>
            <a:br>
              <a:rPr lang="en-US" altLang="en-US"/>
            </a:br>
            <a:r>
              <a:rPr lang="en-US" altLang="en-US"/>
              <a:t>Motivations</a:t>
            </a:r>
            <a:endParaRPr lang="en-GB" altLang="en-US"/>
          </a:p>
        </p:txBody>
      </p:sp>
      <p:sp>
        <p:nvSpPr>
          <p:cNvPr id="47107" name="Content Placeholder 2">
            <a:extLst>
              <a:ext uri="{FF2B5EF4-FFF2-40B4-BE49-F238E27FC236}">
                <a16:creationId xmlns:a16="http://schemas.microsoft.com/office/drawing/2014/main" id="{B9136B73-B73B-4BF8-B65C-498CB9772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3422650" cy="53340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Blip>
                <a:blip r:embed="rId2"/>
              </a:buBlip>
            </a:pPr>
            <a:r>
              <a:rPr lang="en-GB" altLang="en-US" dirty="0">
                <a:solidFill>
                  <a:srgbClr val="FF0000"/>
                </a:solidFill>
              </a:rPr>
              <a:t>Filament size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dirty="0"/>
              <a:t>Flux jumps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dirty="0"/>
              <a:t>Magnetization</a:t>
            </a:r>
          </a:p>
          <a:p>
            <a:pPr lvl="2">
              <a:buFontTx/>
              <a:buBlip>
                <a:blip r:embed="rId2"/>
              </a:buBlip>
            </a:pPr>
            <a:r>
              <a:rPr lang="en-GB" altLang="en-US" dirty="0"/>
              <a:t>AC losses within filament</a:t>
            </a:r>
          </a:p>
          <a:p>
            <a:pPr lvl="2">
              <a:buFontTx/>
              <a:buBlip>
                <a:blip r:embed="rId2"/>
              </a:buBlip>
            </a:pPr>
            <a:r>
              <a:rPr lang="en-GB" altLang="en-US" dirty="0"/>
              <a:t>Persistent current (effect on magnetic field)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dirty="0">
                <a:solidFill>
                  <a:srgbClr val="FF0000"/>
                </a:solidFill>
              </a:rPr>
              <a:t>Filament twisting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dirty="0"/>
              <a:t>AC losses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dirty="0"/>
              <a:t>Flux jumps (less filament coupling) 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dirty="0">
                <a:solidFill>
                  <a:srgbClr val="FF0000"/>
                </a:solidFill>
              </a:rPr>
              <a:t>Strand size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dirty="0"/>
              <a:t>Self field stability</a:t>
            </a:r>
          </a:p>
          <a:p>
            <a:pPr>
              <a:buFontTx/>
              <a:buBlip>
                <a:blip r:embed="rId2"/>
              </a:buBlip>
            </a:pPr>
            <a:r>
              <a:rPr lang="en-GB" altLang="en-US" dirty="0">
                <a:solidFill>
                  <a:srgbClr val="FF0000"/>
                </a:solidFill>
              </a:rPr>
              <a:t>Cu matrix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dirty="0"/>
              <a:t>Quench protection/stability</a:t>
            </a:r>
          </a:p>
          <a:p>
            <a:pPr lvl="1">
              <a:buFontTx/>
              <a:buBlip>
                <a:blip r:embed="rId2"/>
              </a:buBlip>
            </a:pPr>
            <a:r>
              <a:rPr lang="en-GB" altLang="en-US" dirty="0"/>
              <a:t>Flux jump and self-field</a:t>
            </a:r>
          </a:p>
        </p:txBody>
      </p:sp>
      <p:sp>
        <p:nvSpPr>
          <p:cNvPr id="47108" name="Date Placeholder 3">
            <a:extLst>
              <a:ext uri="{FF2B5EF4-FFF2-40B4-BE49-F238E27FC236}">
                <a16:creationId xmlns:a16="http://schemas.microsoft.com/office/drawing/2014/main" id="{42D4F408-F7A4-43B7-BBAB-7CCECA3D80E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47109" name="Footer Placeholder 4">
            <a:extLst>
              <a:ext uri="{FF2B5EF4-FFF2-40B4-BE49-F238E27FC236}">
                <a16:creationId xmlns:a16="http://schemas.microsoft.com/office/drawing/2014/main" id="{7BEB5A58-9117-404C-B1E2-3EDBBA7B9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47110" name="Slide Number Placeholder 5">
            <a:extLst>
              <a:ext uri="{FF2B5EF4-FFF2-40B4-BE49-F238E27FC236}">
                <a16:creationId xmlns:a16="http://schemas.microsoft.com/office/drawing/2014/main" id="{BD2E334D-F5EE-4F38-9C52-CE8CC2765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42DB3DB1-9F3D-4182-8C16-4D3AE1F661F0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42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47111" name="Picture 8" descr="ssc_wire">
            <a:extLst>
              <a:ext uri="{FF2B5EF4-FFF2-40B4-BE49-F238E27FC236}">
                <a16:creationId xmlns:a16="http://schemas.microsoft.com/office/drawing/2014/main" id="{B323F78A-A351-4934-926D-8033A5AD0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173163"/>
            <a:ext cx="5416550" cy="530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>
            <a:extLst>
              <a:ext uri="{FF2B5EF4-FFF2-40B4-BE49-F238E27FC236}">
                <a16:creationId xmlns:a16="http://schemas.microsoft.com/office/drawing/2014/main" id="{A13B55BC-8F79-4AF4-B314-75450FC6C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Outline</a:t>
            </a:r>
          </a:p>
        </p:txBody>
      </p:sp>
      <p:sp>
        <p:nvSpPr>
          <p:cNvPr id="48131" name="Content Placeholder 2">
            <a:extLst>
              <a:ext uri="{FF2B5EF4-FFF2-40B4-BE49-F238E27FC236}">
                <a16:creationId xmlns:a16="http://schemas.microsoft.com/office/drawing/2014/main" id="{AAF0778E-F214-416A-BD44-AF8676BF9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endParaRPr lang="en-US" altLang="en-US"/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Introduction and history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Superconducting materials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Nb-Ti, Nb</a:t>
            </a:r>
            <a:r>
              <a:rPr lang="en-US" altLang="en-US" baseline="-25000"/>
              <a:t>3</a:t>
            </a:r>
            <a:r>
              <a:rPr lang="en-US" altLang="en-US"/>
              <a:t>Sn, and their critical surfaces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 b="1" u="sng">
                <a:solidFill>
                  <a:srgbClr val="FF0000"/>
                </a:solidFill>
              </a:rPr>
              <a:t>Multifilament wires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</a:t>
            </a:r>
            <a:r>
              <a:rPr lang="en-US" altLang="en-US">
                <a:solidFill>
                  <a:srgbClr val="FF0000"/>
                </a:solidFill>
              </a:rPr>
              <a:t>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Superconducting cables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Cable insulation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Filling factor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Conclusions</a:t>
            </a:r>
          </a:p>
        </p:txBody>
      </p:sp>
      <p:sp>
        <p:nvSpPr>
          <p:cNvPr id="48132" name="Date Placeholder 3">
            <a:extLst>
              <a:ext uri="{FF2B5EF4-FFF2-40B4-BE49-F238E27FC236}">
                <a16:creationId xmlns:a16="http://schemas.microsoft.com/office/drawing/2014/main" id="{C926E327-2E2E-4890-90C9-B413773038D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48133" name="Footer Placeholder 4">
            <a:extLst>
              <a:ext uri="{FF2B5EF4-FFF2-40B4-BE49-F238E27FC236}">
                <a16:creationId xmlns:a16="http://schemas.microsoft.com/office/drawing/2014/main" id="{0D8E5870-2299-4709-99D9-6DF5FA945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48134" name="Slide Number Placeholder 5">
            <a:extLst>
              <a:ext uri="{FF2B5EF4-FFF2-40B4-BE49-F238E27FC236}">
                <a16:creationId xmlns:a16="http://schemas.microsoft.com/office/drawing/2014/main" id="{8752CC14-7C34-4D99-B000-1108D2759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B9779DE0-1DF9-4A7A-B351-63740D10AF25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43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A5EDFC97-0EDF-421B-8BBF-70E105C1F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3. Multifilament wires </a:t>
            </a:r>
            <a:br>
              <a:rPr lang="en-US" altLang="en-US"/>
            </a:br>
            <a:r>
              <a:rPr lang="en-US" altLang="en-US"/>
              <a:t>Fabrication of Nb-Ti multifilament wires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DFDD2-936F-47F9-B0DD-493E16861E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343400" cy="25146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/>
              <a:t>The fabrication of </a:t>
            </a:r>
            <a:r>
              <a:rPr lang="en-US" dirty="0" err="1"/>
              <a:t>Nb-Ti</a:t>
            </a:r>
            <a:r>
              <a:rPr lang="en-US" dirty="0"/>
              <a:t> wire starts from the production of </a:t>
            </a:r>
            <a:r>
              <a:rPr lang="en-US" b="1" dirty="0" err="1">
                <a:solidFill>
                  <a:srgbClr val="FF0000"/>
                </a:solidFill>
              </a:rPr>
              <a:t>Nb-Ti</a:t>
            </a:r>
            <a:r>
              <a:rPr lang="en-US" b="1" dirty="0">
                <a:solidFill>
                  <a:srgbClr val="FF0000"/>
                </a:solidFill>
              </a:rPr>
              <a:t> ingots </a:t>
            </a:r>
            <a:r>
              <a:rPr lang="en-US" dirty="0"/>
              <a:t>(with a 200 mm diameter and 750 mm height).</a:t>
            </a:r>
          </a:p>
          <a:p>
            <a:pPr>
              <a:defRPr/>
            </a:pPr>
            <a:r>
              <a:rPr lang="en-US" dirty="0"/>
              <a:t>A monofilament billet is assembled, extruded, and drawn down in small pieces (</a:t>
            </a:r>
            <a:r>
              <a:rPr lang="en-US" b="1" dirty="0">
                <a:solidFill>
                  <a:srgbClr val="FF0000"/>
                </a:solidFill>
              </a:rPr>
              <a:t>monofilament rods</a:t>
            </a:r>
            <a:r>
              <a:rPr lang="en-US" dirty="0"/>
              <a:t>) about 800 mm long and 50 mm in diameter.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4CB48D4-97D8-4C48-9893-3BEA4F32098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endParaRPr lang="en-US"/>
          </a:p>
        </p:txBody>
      </p:sp>
      <p:sp>
        <p:nvSpPr>
          <p:cNvPr id="49157" name="Date Placeholder 3">
            <a:extLst>
              <a:ext uri="{FF2B5EF4-FFF2-40B4-BE49-F238E27FC236}">
                <a16:creationId xmlns:a16="http://schemas.microsoft.com/office/drawing/2014/main" id="{134035A9-3529-417F-9E94-23CB7322351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152400" y="6543675"/>
            <a:ext cx="3657600" cy="22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  <a:endParaRPr lang="en-US" altLang="en-US" sz="1000" dirty="0">
              <a:solidFill>
                <a:schemeClr val="accent1"/>
              </a:solidFill>
            </a:endParaRPr>
          </a:p>
        </p:txBody>
      </p:sp>
      <p:sp>
        <p:nvSpPr>
          <p:cNvPr id="49158" name="Footer Placeholder 4">
            <a:extLst>
              <a:ext uri="{FF2B5EF4-FFF2-40B4-BE49-F238E27FC236}">
                <a16:creationId xmlns:a16="http://schemas.microsoft.com/office/drawing/2014/main" id="{3C4E9607-57AA-4532-823F-3728F0126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49159" name="Slide Number Placeholder 5">
            <a:extLst>
              <a:ext uri="{FF2B5EF4-FFF2-40B4-BE49-F238E27FC236}">
                <a16:creationId xmlns:a16="http://schemas.microsoft.com/office/drawing/2014/main" id="{CB3A93E7-0DAC-42A4-B4D3-8D7D1C90E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6C55D84-DE28-4363-8873-74D69AFD911C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44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49160" name="Picture 5" descr="ingot">
            <a:extLst>
              <a:ext uri="{FF2B5EF4-FFF2-40B4-BE49-F238E27FC236}">
                <a16:creationId xmlns:a16="http://schemas.microsoft.com/office/drawing/2014/main" id="{3F6A8010-9476-47E8-BE8F-40FBBF37C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96"/>
          <a:stretch>
            <a:fillRect/>
          </a:stretch>
        </p:blipFill>
        <p:spPr bwMode="auto">
          <a:xfrm>
            <a:off x="4953000" y="1143000"/>
            <a:ext cx="4038600" cy="538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6" descr="wire_fabrication">
            <a:extLst>
              <a:ext uri="{FF2B5EF4-FFF2-40B4-BE49-F238E27FC236}">
                <a16:creationId xmlns:a16="http://schemas.microsoft.com/office/drawing/2014/main" id="{12D7586C-2CF6-4A96-A782-557AF1BA9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64" b="74936"/>
          <a:stretch>
            <a:fillRect/>
          </a:stretch>
        </p:blipFill>
        <p:spPr bwMode="auto">
          <a:xfrm>
            <a:off x="766763" y="4995863"/>
            <a:ext cx="3486150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7" descr="wire_fabrication">
            <a:extLst>
              <a:ext uri="{FF2B5EF4-FFF2-40B4-BE49-F238E27FC236}">
                <a16:creationId xmlns:a16="http://schemas.microsoft.com/office/drawing/2014/main" id="{E4222D13-B2E8-45B5-BA14-8C04A09F2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56" b="74936"/>
          <a:stretch>
            <a:fillRect/>
          </a:stretch>
        </p:blipFill>
        <p:spPr bwMode="auto">
          <a:xfrm>
            <a:off x="419100" y="3608388"/>
            <a:ext cx="4467225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3" name="Text Box 8">
            <a:extLst>
              <a:ext uri="{FF2B5EF4-FFF2-40B4-BE49-F238E27FC236}">
                <a16:creationId xmlns:a16="http://schemas.microsoft.com/office/drawing/2014/main" id="{261A8646-71E7-4558-BF9D-5A0195C48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2588" y="6308725"/>
            <a:ext cx="989012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1">
                <a:latin typeface="Arial" panose="020B0604020202020204" pitchFamily="34" charset="0"/>
              </a:rPr>
              <a:t>A. Devred, [1]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A463723F-F97E-4A22-8C21-F99016E5C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 Multifilament wires </a:t>
            </a:r>
            <a:br>
              <a:rPr lang="en-US" altLang="en-US" dirty="0"/>
            </a:br>
            <a:r>
              <a:rPr lang="en-US" altLang="en-US" dirty="0"/>
              <a:t>Fabrication of </a:t>
            </a:r>
            <a:r>
              <a:rPr lang="en-US" altLang="en-US" dirty="0" err="1"/>
              <a:t>Nb-Ti</a:t>
            </a:r>
            <a:r>
              <a:rPr lang="en-US" altLang="en-US" dirty="0"/>
              <a:t> multifilament wires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23D67-7AF0-45F9-A8DB-664C3AF2C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6248400" cy="26670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Monofilament rods are stacked to form a </a:t>
            </a:r>
            <a:r>
              <a:rPr lang="en-US" b="1" dirty="0">
                <a:solidFill>
                  <a:srgbClr val="FF0000"/>
                </a:solidFill>
              </a:rPr>
              <a:t>multifilament billet</a:t>
            </a:r>
            <a:r>
              <a:rPr lang="en-US" dirty="0"/>
              <a:t>, which is then extruded and drawn down.</a:t>
            </a:r>
          </a:p>
          <a:p>
            <a:pPr>
              <a:defRPr/>
            </a:pPr>
            <a:r>
              <a:rPr lang="en-US" dirty="0"/>
              <a:t>Heat treatments are applied to produce </a:t>
            </a:r>
            <a:r>
              <a:rPr lang="en-US" b="1" dirty="0">
                <a:solidFill>
                  <a:srgbClr val="FF0000"/>
                </a:solidFill>
              </a:rPr>
              <a:t>pinning centers </a:t>
            </a:r>
            <a:r>
              <a:rPr lang="en-US" dirty="0"/>
              <a:t>(</a:t>
            </a:r>
            <a:r>
              <a:rPr lang="en-US" dirty="0">
                <a:sym typeface="Symbol"/>
              </a:rPr>
              <a:t></a:t>
            </a:r>
            <a:r>
              <a:rPr lang="en-US" dirty="0"/>
              <a:t>-Ti precipitates).</a:t>
            </a:r>
          </a:p>
          <a:p>
            <a:pPr>
              <a:defRPr/>
            </a:pPr>
            <a:r>
              <a:rPr lang="en-US" dirty="0"/>
              <a:t>When the number of filaments is very large, multifilament rods can be </a:t>
            </a:r>
            <a:r>
              <a:rPr lang="en-US" b="1" dirty="0">
                <a:solidFill>
                  <a:srgbClr val="FF0000"/>
                </a:solidFill>
              </a:rPr>
              <a:t>re-stacked </a:t>
            </a:r>
            <a:r>
              <a:rPr lang="en-US" dirty="0"/>
              <a:t>(double stacking process).</a:t>
            </a:r>
          </a:p>
        </p:txBody>
      </p:sp>
      <p:sp>
        <p:nvSpPr>
          <p:cNvPr id="50180" name="Date Placeholder 3">
            <a:extLst>
              <a:ext uri="{FF2B5EF4-FFF2-40B4-BE49-F238E27FC236}">
                <a16:creationId xmlns:a16="http://schemas.microsoft.com/office/drawing/2014/main" id="{78B0EAD6-EA13-4C68-9FD0-C1DF9952ECF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50181" name="Footer Placeholder 4">
            <a:extLst>
              <a:ext uri="{FF2B5EF4-FFF2-40B4-BE49-F238E27FC236}">
                <a16:creationId xmlns:a16="http://schemas.microsoft.com/office/drawing/2014/main" id="{6AA76DA1-8D22-4775-8B4E-7E761B0ED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50182" name="Slide Number Placeholder 5">
            <a:extLst>
              <a:ext uri="{FF2B5EF4-FFF2-40B4-BE49-F238E27FC236}">
                <a16:creationId xmlns:a16="http://schemas.microsoft.com/office/drawing/2014/main" id="{E77E6E3D-DE01-4E99-9D3E-75C660F01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E5A9FC6-8EE6-4C5F-AB31-E3196CECB28F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45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50183" name="Picture 4" descr="wire_fabrication">
            <a:extLst>
              <a:ext uri="{FF2B5EF4-FFF2-40B4-BE49-F238E27FC236}">
                <a16:creationId xmlns:a16="http://schemas.microsoft.com/office/drawing/2014/main" id="{A59D7E6B-525D-43F8-A3D9-BC852B7FD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4" b="19353"/>
          <a:stretch>
            <a:fillRect/>
          </a:stretch>
        </p:blipFill>
        <p:spPr bwMode="auto">
          <a:xfrm>
            <a:off x="1770063" y="3767138"/>
            <a:ext cx="7219950" cy="25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5" descr="multi-filament_billet">
            <a:extLst>
              <a:ext uri="{FF2B5EF4-FFF2-40B4-BE49-F238E27FC236}">
                <a16:creationId xmlns:a16="http://schemas.microsoft.com/office/drawing/2014/main" id="{3FFEFFBD-741B-40E9-AEFF-73E491082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72"/>
          <a:stretch>
            <a:fillRect/>
          </a:stretch>
        </p:blipFill>
        <p:spPr bwMode="auto">
          <a:xfrm>
            <a:off x="233363" y="3890963"/>
            <a:ext cx="1749425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6" descr="double_stacking">
            <a:extLst>
              <a:ext uri="{FF2B5EF4-FFF2-40B4-BE49-F238E27FC236}">
                <a16:creationId xmlns:a16="http://schemas.microsoft.com/office/drawing/2014/main" id="{A56EA648-796C-4C2B-8224-D82B31EDB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" t="2582" r="3899" b="2763"/>
          <a:stretch>
            <a:fillRect/>
          </a:stretch>
        </p:blipFill>
        <p:spPr bwMode="auto">
          <a:xfrm>
            <a:off x="6402388" y="1174750"/>
            <a:ext cx="2536825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6" name="Text Box 9">
            <a:extLst>
              <a:ext uri="{FF2B5EF4-FFF2-40B4-BE49-F238E27FC236}">
                <a16:creationId xmlns:a16="http://schemas.microsoft.com/office/drawing/2014/main" id="{4093EB98-AD81-48FE-BD9E-8D37C20C5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375" y="6184900"/>
            <a:ext cx="989013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1">
                <a:latin typeface="Arial" panose="020B0604020202020204" pitchFamily="34" charset="0"/>
              </a:rPr>
              <a:t>A. Devred, [1]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DE150-0737-4431-AF0D-6C3DEE3F0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3. Multifilament wires </a:t>
            </a:r>
            <a:br>
              <a:rPr lang="en-US" altLang="en-US" dirty="0"/>
            </a:br>
            <a:r>
              <a:rPr lang="en-US" altLang="en-US" dirty="0"/>
              <a:t>Fabrication of </a:t>
            </a:r>
            <a:r>
              <a:rPr lang="en-US" altLang="en-US" dirty="0" err="1"/>
              <a:t>Nb-Ti</a:t>
            </a:r>
            <a:r>
              <a:rPr lang="en-US" altLang="en-US" dirty="0"/>
              <a:t> multifilament wires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8C726-164A-4A1B-81E6-70A7C5AEB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2306C-255F-4505-A0C4-1D9D9F314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BAA9B-1C50-4214-B42F-98AF11146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C8FB5-04B3-43F8-808A-AB1EA6893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02622-5B68-4846-A118-154692EA536E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C1814EE-F396-4DDA-9C85-B9684D261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737"/>
            <a:ext cx="3311525" cy="1806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26F3AB4E-48B2-4705-91D7-B4454472D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7" y="2890586"/>
            <a:ext cx="3311525" cy="1697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9D1C343-103C-4908-924A-9F8A8592E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4614778"/>
            <a:ext cx="3311525" cy="173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1486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A73963CD-4726-412D-A5BE-336131105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3. Multifilament wires </a:t>
            </a:r>
            <a:br>
              <a:rPr lang="en-US" altLang="en-US"/>
            </a:br>
            <a:r>
              <a:rPr lang="en-US" altLang="en-US"/>
              <a:t>Fabrication of Nb-Ti multifilament wires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69379-C49E-473A-BEFD-B148E8974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copper to superconductor ratio </a:t>
            </a:r>
            <a:r>
              <a:rPr lang="en-US" dirty="0"/>
              <a:t>is specified for the application to ensure quench protection, without compromising the overall critical current of wire.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filament diameter </a:t>
            </a:r>
            <a:r>
              <a:rPr lang="en-US" dirty="0"/>
              <a:t>is chosen to minimize flux jumps and field errors due to persistent currents, at the same time maintaining the wire processing cost down.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inter-filament spacing </a:t>
            </a:r>
            <a:r>
              <a:rPr lang="en-US" dirty="0"/>
              <a:t>is kept small so that the filaments, harder then copper, support each other during drawing operation. At the same time, the spacing must be large enough to prevent filament couplings.</a:t>
            </a:r>
          </a:p>
          <a:p>
            <a:pPr>
              <a:defRPr/>
            </a:pPr>
            <a:r>
              <a:rPr lang="en-US" dirty="0"/>
              <a:t>A </a:t>
            </a:r>
            <a:r>
              <a:rPr lang="en-US" b="1" dirty="0">
                <a:solidFill>
                  <a:srgbClr val="FF0000"/>
                </a:solidFill>
              </a:rPr>
              <a:t>copper core and sheath </a:t>
            </a:r>
            <a:r>
              <a:rPr lang="en-US" dirty="0"/>
              <a:t>is added to reduce cable degradation.</a:t>
            </a:r>
          </a:p>
          <a:p>
            <a:pPr>
              <a:defRPr/>
            </a:pPr>
            <a:r>
              <a:rPr lang="en-US" dirty="0"/>
              <a:t>The main manufacturing issue is the </a:t>
            </a:r>
            <a:r>
              <a:rPr lang="en-US" b="1" dirty="0">
                <a:solidFill>
                  <a:srgbClr val="FF0000"/>
                </a:solidFill>
              </a:rPr>
              <a:t>piece length</a:t>
            </a:r>
            <a:r>
              <a:rPr lang="en-US" dirty="0"/>
              <a:t>.</a:t>
            </a:r>
          </a:p>
          <a:p>
            <a:pPr lvl="1">
              <a:defRPr/>
            </a:pPr>
            <a:r>
              <a:rPr lang="en-US" dirty="0"/>
              <a:t>It is preferable to wind coils with single-piece wire (to avoid welding). LHC required piece length longer than 1 km.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1204" name="Date Placeholder 3">
            <a:extLst>
              <a:ext uri="{FF2B5EF4-FFF2-40B4-BE49-F238E27FC236}">
                <a16:creationId xmlns:a16="http://schemas.microsoft.com/office/drawing/2014/main" id="{EBF28960-AAC9-47B0-B93D-E8505380729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51205" name="Footer Placeholder 4">
            <a:extLst>
              <a:ext uri="{FF2B5EF4-FFF2-40B4-BE49-F238E27FC236}">
                <a16:creationId xmlns:a16="http://schemas.microsoft.com/office/drawing/2014/main" id="{A24EE170-8A11-4595-9431-854775A95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51206" name="Slide Number Placeholder 5">
            <a:extLst>
              <a:ext uri="{FF2B5EF4-FFF2-40B4-BE49-F238E27FC236}">
                <a16:creationId xmlns:a16="http://schemas.microsoft.com/office/drawing/2014/main" id="{E39CFEED-8482-48C7-A7DE-29D760B41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0DDB4B05-EAC7-4CD6-8407-A980AEF2C851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47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51207" name="Picture 7" descr="LHC_wire">
            <a:extLst>
              <a:ext uri="{FF2B5EF4-FFF2-40B4-BE49-F238E27FC236}">
                <a16:creationId xmlns:a16="http://schemas.microsoft.com/office/drawing/2014/main" id="{A5D86680-75AF-4913-BD31-3DB050316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2"/>
          <a:stretch>
            <a:fillRect/>
          </a:stretch>
        </p:blipFill>
        <p:spPr bwMode="auto">
          <a:xfrm>
            <a:off x="4086225" y="2667000"/>
            <a:ext cx="1247775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>
            <a:extLst>
              <a:ext uri="{FF2B5EF4-FFF2-40B4-BE49-F238E27FC236}">
                <a16:creationId xmlns:a16="http://schemas.microsoft.com/office/drawing/2014/main" id="{372C601D-050C-4580-828F-91EFBEBB6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3. Multifilament wires </a:t>
            </a:r>
            <a:br>
              <a:rPr lang="en-US" altLang="en-US"/>
            </a:br>
            <a:r>
              <a:rPr lang="en-US" altLang="en-US"/>
              <a:t>Fabrication of Nb</a:t>
            </a:r>
            <a:r>
              <a:rPr lang="en-US" altLang="en-US" baseline="-25000"/>
              <a:t>3</a:t>
            </a:r>
            <a:r>
              <a:rPr lang="en-US" altLang="en-US"/>
              <a:t>Sn multifilament wires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C53EE-FF15-4FB6-887A-802430196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/>
              <a:t>Since Nb</a:t>
            </a:r>
            <a:r>
              <a:rPr lang="en-US" baseline="-25000" dirty="0"/>
              <a:t>3</a:t>
            </a:r>
            <a:r>
              <a:rPr lang="en-US" dirty="0"/>
              <a:t>Sn is brittle, it </a:t>
            </a:r>
            <a:r>
              <a:rPr lang="en-US" b="1" dirty="0">
                <a:solidFill>
                  <a:srgbClr val="FF0000"/>
                </a:solidFill>
              </a:rPr>
              <a:t>cannot be extruded </a:t>
            </a:r>
            <a:r>
              <a:rPr lang="en-US" dirty="0"/>
              <a:t>and drawn like </a:t>
            </a:r>
            <a:r>
              <a:rPr lang="en-US" dirty="0" err="1"/>
              <a:t>NbTi</a:t>
            </a:r>
            <a:r>
              <a:rPr lang="en-US" dirty="0"/>
              <a:t>. It must be formed at the end of the fabrication of the cable (or the coil).</a:t>
            </a:r>
          </a:p>
          <a:p>
            <a:pPr>
              <a:defRPr/>
            </a:pPr>
            <a:r>
              <a:rPr lang="en-US" dirty="0"/>
              <a:t>The process requires </a:t>
            </a:r>
            <a:r>
              <a:rPr lang="en-US" b="1" dirty="0">
                <a:solidFill>
                  <a:srgbClr val="FF0000"/>
                </a:solidFill>
              </a:rPr>
              <a:t>several steps</a:t>
            </a:r>
            <a:r>
              <a:rPr lang="en-US" dirty="0"/>
              <a:t>:</a:t>
            </a:r>
          </a:p>
          <a:p>
            <a:pPr lvl="1">
              <a:defRPr/>
            </a:pPr>
            <a:r>
              <a:rPr lang="en-US" dirty="0"/>
              <a:t>Assembly multifilament billets from Nb</a:t>
            </a:r>
            <a:r>
              <a:rPr lang="en-US" baseline="-25000" dirty="0"/>
              <a:t>3</a:t>
            </a:r>
            <a:r>
              <a:rPr lang="en-US" dirty="0"/>
              <a:t>Sn precursor (</a:t>
            </a:r>
            <a:r>
              <a:rPr lang="en-US" dirty="0" err="1"/>
              <a:t>CuSn</a:t>
            </a:r>
            <a:r>
              <a:rPr lang="en-US" dirty="0"/>
              <a:t> and </a:t>
            </a:r>
            <a:r>
              <a:rPr lang="en-US" dirty="0" err="1"/>
              <a:t>Nb</a:t>
            </a:r>
            <a:r>
              <a:rPr lang="en-US" dirty="0"/>
              <a:t>).</a:t>
            </a:r>
          </a:p>
          <a:p>
            <a:pPr lvl="1">
              <a:defRPr/>
            </a:pPr>
            <a:r>
              <a:rPr lang="en-US" dirty="0"/>
              <a:t>Fabrication of the wire through extrusion-drawing technique.</a:t>
            </a:r>
          </a:p>
          <a:p>
            <a:pPr lvl="1">
              <a:defRPr/>
            </a:pPr>
            <a:r>
              <a:rPr lang="en-US" dirty="0"/>
              <a:t>Fabrication of the cable.</a:t>
            </a:r>
          </a:p>
          <a:p>
            <a:pPr lvl="1">
              <a:defRPr/>
            </a:pPr>
            <a:r>
              <a:rPr lang="en-US" dirty="0"/>
              <a:t>Fabrication of the coil: two different techniques</a:t>
            </a:r>
          </a:p>
          <a:p>
            <a:pPr lvl="2">
              <a:defRPr/>
            </a:pPr>
            <a:r>
              <a:rPr lang="en-US" b="1" dirty="0">
                <a:solidFill>
                  <a:srgbClr val="FF0000"/>
                </a:solidFill>
              </a:rPr>
              <a:t>“Wind &amp; react” </a:t>
            </a:r>
            <a:r>
              <a:rPr lang="en-US" dirty="0"/>
              <a:t>(more common)</a:t>
            </a:r>
          </a:p>
          <a:p>
            <a:pPr lvl="3">
              <a:defRPr/>
            </a:pPr>
            <a:r>
              <a:rPr lang="en-US" dirty="0"/>
              <a:t>First coil winding and then formation of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  <a:p>
            <a:pPr lvl="2">
              <a:defRPr/>
            </a:pPr>
            <a:r>
              <a:rPr lang="en-US" b="1" dirty="0">
                <a:solidFill>
                  <a:srgbClr val="FF0000"/>
                </a:solidFill>
              </a:rPr>
              <a:t>“React &amp; wind”</a:t>
            </a:r>
          </a:p>
          <a:p>
            <a:pPr lvl="3">
              <a:defRPr/>
            </a:pPr>
            <a:r>
              <a:rPr lang="en-US" dirty="0"/>
              <a:t>First formation of Nb</a:t>
            </a:r>
            <a:r>
              <a:rPr lang="en-US" baseline="-25000" dirty="0"/>
              <a:t>3</a:t>
            </a:r>
            <a:r>
              <a:rPr lang="en-US" dirty="0"/>
              <a:t>Sn and then coil winding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During the </a:t>
            </a:r>
            <a:r>
              <a:rPr lang="en-US" b="1" dirty="0">
                <a:solidFill>
                  <a:srgbClr val="FF0000"/>
                </a:solidFill>
              </a:rPr>
              <a:t>“reaction”, </a:t>
            </a:r>
            <a:r>
              <a:rPr lang="en-US" dirty="0"/>
              <a:t>the </a:t>
            </a:r>
            <a:r>
              <a:rPr lang="en-US" dirty="0" err="1"/>
              <a:t>CuSn</a:t>
            </a:r>
            <a:r>
              <a:rPr lang="en-US" dirty="0"/>
              <a:t> and </a:t>
            </a:r>
            <a:r>
              <a:rPr lang="en-US" dirty="0" err="1"/>
              <a:t>Nb</a:t>
            </a:r>
            <a:r>
              <a:rPr lang="en-US" dirty="0"/>
              <a:t> are heated to about 600-700 C in vacuum or inert gas (argon) atmosphere, and the Sn diffuses in </a:t>
            </a:r>
            <a:r>
              <a:rPr lang="en-US" dirty="0" err="1"/>
              <a:t>Nb</a:t>
            </a:r>
            <a:r>
              <a:rPr lang="en-US" dirty="0"/>
              <a:t> and reacts to form Nb</a:t>
            </a:r>
            <a:r>
              <a:rPr lang="en-US" baseline="-25000" dirty="0"/>
              <a:t>3</a:t>
            </a:r>
            <a:r>
              <a:rPr lang="en-US" dirty="0"/>
              <a:t>Sn.</a:t>
            </a:r>
          </a:p>
          <a:p>
            <a:pPr>
              <a:defRPr/>
            </a:pPr>
            <a:r>
              <a:rPr lang="en-US" dirty="0"/>
              <a:t>There are 4 main types of processes to form Nb</a:t>
            </a:r>
            <a:r>
              <a:rPr lang="en-US" baseline="-25000" dirty="0"/>
              <a:t>3</a:t>
            </a:r>
            <a:r>
              <a:rPr lang="en-US" dirty="0"/>
              <a:t>Sn wires.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2228" name="Date Placeholder 3">
            <a:extLst>
              <a:ext uri="{FF2B5EF4-FFF2-40B4-BE49-F238E27FC236}">
                <a16:creationId xmlns:a16="http://schemas.microsoft.com/office/drawing/2014/main" id="{E0EA6AA3-F632-45C3-881A-8B572DC1365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52229" name="Footer Placeholder 4">
            <a:extLst>
              <a:ext uri="{FF2B5EF4-FFF2-40B4-BE49-F238E27FC236}">
                <a16:creationId xmlns:a16="http://schemas.microsoft.com/office/drawing/2014/main" id="{65618C2C-7191-48BE-83B0-ED9B487C6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52230" name="Slide Number Placeholder 5">
            <a:extLst>
              <a:ext uri="{FF2B5EF4-FFF2-40B4-BE49-F238E27FC236}">
                <a16:creationId xmlns:a16="http://schemas.microsoft.com/office/drawing/2014/main" id="{096C6FCD-80B2-4BC6-87AF-BCFD6C8D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92216A53-634D-4EBA-BA28-829F54D29DD0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48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52231" name="Object 2">
            <a:extLst>
              <a:ext uri="{FF2B5EF4-FFF2-40B4-BE49-F238E27FC236}">
                <a16:creationId xmlns:a16="http://schemas.microsoft.com/office/drawing/2014/main" id="{4818B330-9694-4DBB-8FD5-D438D76AB2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05600" y="29718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7" imgW="19438095" imgH="19438095" progId="MSPhotoEd.3">
                  <p:embed/>
                </p:oleObj>
              </mc:Choice>
              <mc:Fallback>
                <p:oleObj name="Photo Editor Photo" r:id="rId7" imgW="19438095" imgH="19438095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29718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>
            <a:extLst>
              <a:ext uri="{FF2B5EF4-FFF2-40B4-BE49-F238E27FC236}">
                <a16:creationId xmlns:a16="http://schemas.microsoft.com/office/drawing/2014/main" id="{7C50098E-22CE-47EF-8F8B-021CE8752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3. Multifilament wires </a:t>
            </a:r>
            <a:br>
              <a:rPr lang="en-US" altLang="en-US"/>
            </a:br>
            <a:r>
              <a:rPr lang="en-US" altLang="en-US"/>
              <a:t>Fabrication of Nb</a:t>
            </a:r>
            <a:r>
              <a:rPr lang="en-US" altLang="en-US" baseline="-25000"/>
              <a:t>3</a:t>
            </a:r>
            <a:r>
              <a:rPr lang="en-US" altLang="en-US"/>
              <a:t>Sn multifilament wires</a:t>
            </a:r>
          </a:p>
        </p:txBody>
      </p:sp>
      <p:sp>
        <p:nvSpPr>
          <p:cNvPr id="53251" name="Content Placeholder 2">
            <a:extLst>
              <a:ext uri="{FF2B5EF4-FFF2-40B4-BE49-F238E27FC236}">
                <a16:creationId xmlns:a16="http://schemas.microsoft.com/office/drawing/2014/main" id="{4373B347-B109-4A71-A46F-F2BB8F880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31242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 b="1">
                <a:solidFill>
                  <a:srgbClr val="FF0000"/>
                </a:solidFill>
              </a:rPr>
              <a:t>Bronze process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Nb rods are inserted in a bronze (CuSn) matrix. Pure copper is put in the periphery and protected with a diffusion barrier (Ta) to avoid contamination.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Advantage: small filament size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Disadvantage: limited amount of Sn in bronze and annealing steps during wire fabrication to maintain bronze ductility.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Non-Cu </a:t>
            </a:r>
            <a:r>
              <a:rPr lang="en-US" altLang="en-US" i="1"/>
              <a:t>J</a:t>
            </a:r>
            <a:r>
              <a:rPr lang="en-US" altLang="en-US" i="1" baseline="-25000"/>
              <a:t>C</a:t>
            </a:r>
            <a:r>
              <a:rPr lang="en-US" altLang="en-US"/>
              <a:t> up to 1000 A/mm</a:t>
            </a:r>
            <a:r>
              <a:rPr lang="en-US" altLang="en-US" baseline="30000"/>
              <a:t>2</a:t>
            </a:r>
            <a:r>
              <a:rPr lang="en-US" altLang="en-US"/>
              <a:t> at 4.2 K and 12 T.</a:t>
            </a:r>
          </a:p>
          <a:p>
            <a:pPr>
              <a:buFontTx/>
              <a:buBlip>
                <a:blip r:embed="rId2"/>
              </a:buBlip>
            </a:pPr>
            <a:endParaRPr lang="en-US" altLang="en-US"/>
          </a:p>
        </p:txBody>
      </p:sp>
      <p:sp>
        <p:nvSpPr>
          <p:cNvPr id="53252" name="Date Placeholder 3">
            <a:extLst>
              <a:ext uri="{FF2B5EF4-FFF2-40B4-BE49-F238E27FC236}">
                <a16:creationId xmlns:a16="http://schemas.microsoft.com/office/drawing/2014/main" id="{B87EA118-92D8-440A-8919-1F462094DC7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53253" name="Footer Placeholder 4">
            <a:extLst>
              <a:ext uri="{FF2B5EF4-FFF2-40B4-BE49-F238E27FC236}">
                <a16:creationId xmlns:a16="http://schemas.microsoft.com/office/drawing/2014/main" id="{E78B15A4-9E69-4BE5-8313-D1F86775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53254" name="Slide Number Placeholder 5">
            <a:extLst>
              <a:ext uri="{FF2B5EF4-FFF2-40B4-BE49-F238E27FC236}">
                <a16:creationId xmlns:a16="http://schemas.microsoft.com/office/drawing/2014/main" id="{7EB5706C-8C09-42CB-8449-A8E4DF6F1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16DB8150-40E7-4B3E-A9C0-3213F6166B4A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49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53255" name="Picture 5" descr="Nb3Sn">
            <a:extLst>
              <a:ext uri="{FF2B5EF4-FFF2-40B4-BE49-F238E27FC236}">
                <a16:creationId xmlns:a16="http://schemas.microsoft.com/office/drawing/2014/main" id="{CB635787-118B-4006-B3C6-125684FB3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06"/>
          <a:stretch>
            <a:fillRect/>
          </a:stretch>
        </p:blipFill>
        <p:spPr bwMode="auto">
          <a:xfrm>
            <a:off x="230188" y="4303713"/>
            <a:ext cx="8683625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Text Box 6">
            <a:extLst>
              <a:ext uri="{FF2B5EF4-FFF2-40B4-BE49-F238E27FC236}">
                <a16:creationId xmlns:a16="http://schemas.microsoft.com/office/drawing/2014/main" id="{3426CCC2-1666-40A6-83D0-947A1F87B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500" y="4044950"/>
            <a:ext cx="1081088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1">
                <a:latin typeface="Arial" panose="020B0604020202020204" pitchFamily="34" charset="0"/>
              </a:rPr>
              <a:t>A. Godeke, [2].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6DFE178B-3D9F-456A-B97D-436A8266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Outline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F3D7E703-50EF-47DF-AA4F-2B2C59D0C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endParaRPr lang="en-US" altLang="en-US"/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>
                <a:solidFill>
                  <a:srgbClr val="FF0000"/>
                </a:solidFill>
              </a:rPr>
              <a:t>Introduction and history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Superconducting materials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NbTi, Nb</a:t>
            </a:r>
            <a:r>
              <a:rPr lang="en-US" altLang="en-US" baseline="-25000"/>
              <a:t>3</a:t>
            </a:r>
            <a:r>
              <a:rPr lang="en-US" altLang="en-US"/>
              <a:t>Sn, and their critical surfaces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Multifilament wires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Superconducting cables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Cable insulation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Filling factor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Conclusions</a:t>
            </a:r>
          </a:p>
        </p:txBody>
      </p:sp>
      <p:sp>
        <p:nvSpPr>
          <p:cNvPr id="10244" name="Date Placeholder 3">
            <a:extLst>
              <a:ext uri="{FF2B5EF4-FFF2-40B4-BE49-F238E27FC236}">
                <a16:creationId xmlns:a16="http://schemas.microsoft.com/office/drawing/2014/main" id="{8BD325D2-6B8B-4828-9B87-BCEF40A4EEC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10245" name="Footer Placeholder 4">
            <a:extLst>
              <a:ext uri="{FF2B5EF4-FFF2-40B4-BE49-F238E27FC236}">
                <a16:creationId xmlns:a16="http://schemas.microsoft.com/office/drawing/2014/main" id="{29FAB129-D027-43A5-9AD1-972FAA497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10246" name="Slide Number Placeholder 5">
            <a:extLst>
              <a:ext uri="{FF2B5EF4-FFF2-40B4-BE49-F238E27FC236}">
                <a16:creationId xmlns:a16="http://schemas.microsoft.com/office/drawing/2014/main" id="{E413EE2D-66EB-4235-BC18-64E306DB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BCC5D07C-8ABC-4257-B85E-C5F909350979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>
            <a:extLst>
              <a:ext uri="{FF2B5EF4-FFF2-40B4-BE49-F238E27FC236}">
                <a16:creationId xmlns:a16="http://schemas.microsoft.com/office/drawing/2014/main" id="{3D48BAB6-2525-411A-AEFD-FD4B9B2A0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3. Multifilament wires </a:t>
            </a:r>
            <a:br>
              <a:rPr lang="en-US" altLang="en-US"/>
            </a:br>
            <a:r>
              <a:rPr lang="en-US" altLang="en-US"/>
              <a:t>Fabrication of Nb</a:t>
            </a:r>
            <a:r>
              <a:rPr lang="en-US" altLang="en-US" baseline="-25000"/>
              <a:t>3</a:t>
            </a:r>
            <a:r>
              <a:rPr lang="en-US" altLang="en-US"/>
              <a:t>Sn multifilament wires</a:t>
            </a:r>
          </a:p>
        </p:txBody>
      </p:sp>
      <p:sp>
        <p:nvSpPr>
          <p:cNvPr id="54275" name="Content Placeholder 2">
            <a:extLst>
              <a:ext uri="{FF2B5EF4-FFF2-40B4-BE49-F238E27FC236}">
                <a16:creationId xmlns:a16="http://schemas.microsoft.com/office/drawing/2014/main" id="{3EC48450-C3B8-475F-B311-496DBCFC6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32004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 b="1">
                <a:solidFill>
                  <a:srgbClr val="FF0000"/>
                </a:solidFill>
              </a:rPr>
              <a:t>Internal tin process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A tin core is surrounded by Nb rods embedded in Cu (Rod Restack Process, RRP) or by layers of Nb and Cu (Modify Jelly Roll, MJR).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Each sub-element has a diffusion barrier.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Advantage: no annealing steps and not limited amount of Sn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Disadvantage: small filament spacing results in large effective filament size (50 µm) and large magnetization effect and instability.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Non-Cu </a:t>
            </a:r>
            <a:r>
              <a:rPr lang="en-US" altLang="en-US" i="1"/>
              <a:t>J</a:t>
            </a:r>
            <a:r>
              <a:rPr lang="en-US" altLang="en-US" i="1" baseline="-25000"/>
              <a:t>C</a:t>
            </a:r>
            <a:r>
              <a:rPr lang="en-US" altLang="en-US"/>
              <a:t> up to 3000 A/mm</a:t>
            </a:r>
            <a:r>
              <a:rPr lang="en-US" altLang="en-US" baseline="30000"/>
              <a:t>2</a:t>
            </a:r>
            <a:r>
              <a:rPr lang="en-US" altLang="en-US"/>
              <a:t> at 4.2 K and 12 T.</a:t>
            </a:r>
          </a:p>
          <a:p>
            <a:pPr>
              <a:buFontTx/>
              <a:buBlip>
                <a:blip r:embed="rId2"/>
              </a:buBlip>
            </a:pPr>
            <a:endParaRPr lang="en-US" altLang="en-US"/>
          </a:p>
        </p:txBody>
      </p:sp>
      <p:sp>
        <p:nvSpPr>
          <p:cNvPr id="54276" name="Date Placeholder 3">
            <a:extLst>
              <a:ext uri="{FF2B5EF4-FFF2-40B4-BE49-F238E27FC236}">
                <a16:creationId xmlns:a16="http://schemas.microsoft.com/office/drawing/2014/main" id="{13D275AD-72AE-41D3-8290-01CD7421012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54277" name="Footer Placeholder 4">
            <a:extLst>
              <a:ext uri="{FF2B5EF4-FFF2-40B4-BE49-F238E27FC236}">
                <a16:creationId xmlns:a16="http://schemas.microsoft.com/office/drawing/2014/main" id="{5FD4FD6A-6B3F-475E-AC9B-05C6EFC60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54278" name="Slide Number Placeholder 5">
            <a:extLst>
              <a:ext uri="{FF2B5EF4-FFF2-40B4-BE49-F238E27FC236}">
                <a16:creationId xmlns:a16="http://schemas.microsoft.com/office/drawing/2014/main" id="{691542F1-417E-4786-9C7F-DE8C41C9F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3A5701E-8137-492F-BE68-AF66C69C1633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50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54279" name="Picture 5" descr="Nb3Sn">
            <a:extLst>
              <a:ext uri="{FF2B5EF4-FFF2-40B4-BE49-F238E27FC236}">
                <a16:creationId xmlns:a16="http://schemas.microsoft.com/office/drawing/2014/main" id="{2E471DC1-896A-439D-B32D-9B7DF9D53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8" b="41132"/>
          <a:stretch>
            <a:fillRect/>
          </a:stretch>
        </p:blipFill>
        <p:spPr bwMode="auto">
          <a:xfrm>
            <a:off x="225425" y="4357688"/>
            <a:ext cx="8693150" cy="2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0" name="Text Box 7">
            <a:extLst>
              <a:ext uri="{FF2B5EF4-FFF2-40B4-BE49-F238E27FC236}">
                <a16:creationId xmlns:a16="http://schemas.microsoft.com/office/drawing/2014/main" id="{BD67BFDD-7BF6-40A3-B739-68737781E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9388" y="4286250"/>
            <a:ext cx="1081087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1">
                <a:latin typeface="Arial" panose="020B0604020202020204" pitchFamily="34" charset="0"/>
              </a:rPr>
              <a:t>A. Godeke, [2].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E9283D3C-4203-4FA2-8C3A-561D407F8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3. Multifilament wires </a:t>
            </a:r>
            <a:br>
              <a:rPr lang="en-US" altLang="en-US"/>
            </a:br>
            <a:r>
              <a:rPr lang="en-US" altLang="en-US"/>
              <a:t>Fabrication of Nb</a:t>
            </a:r>
            <a:r>
              <a:rPr lang="en-US" altLang="en-US" baseline="-25000"/>
              <a:t>3</a:t>
            </a:r>
            <a:r>
              <a:rPr lang="en-US" altLang="en-US"/>
              <a:t>Sn multifilament wires</a:t>
            </a:r>
          </a:p>
        </p:txBody>
      </p:sp>
      <p:sp>
        <p:nvSpPr>
          <p:cNvPr id="55299" name="Content Placeholder 2">
            <a:extLst>
              <a:ext uri="{FF2B5EF4-FFF2-40B4-BE49-F238E27FC236}">
                <a16:creationId xmlns:a16="http://schemas.microsoft.com/office/drawing/2014/main" id="{744AFA76-B802-44B2-9478-B281D6BD8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28956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 b="1">
                <a:solidFill>
                  <a:srgbClr val="FF0000"/>
                </a:solidFill>
              </a:rPr>
              <a:t>Powder in tube (PIT) process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NbSn</a:t>
            </a:r>
            <a:r>
              <a:rPr lang="en-US" altLang="en-US" baseline="-25000"/>
              <a:t>2</a:t>
            </a:r>
            <a:r>
              <a:rPr lang="en-US" altLang="en-US"/>
              <a:t> powder is inserted in a Nb tube, put into a copper tube.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The un-reacted external part of the Nb tube is the barrier.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Advantage: small filament size (30 µm) and short heat treatment (proximity of tin to Nb).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Disadvantage: fabrication cost.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Non-Cu </a:t>
            </a:r>
            <a:r>
              <a:rPr lang="en-US" altLang="en-US" i="1"/>
              <a:t>J</a:t>
            </a:r>
            <a:r>
              <a:rPr lang="en-US" altLang="en-US" i="1" baseline="-25000"/>
              <a:t>C</a:t>
            </a:r>
            <a:r>
              <a:rPr lang="en-US" altLang="en-US"/>
              <a:t> up to 2400 A/mm</a:t>
            </a:r>
            <a:r>
              <a:rPr lang="en-US" altLang="en-US" baseline="30000"/>
              <a:t>2</a:t>
            </a:r>
            <a:r>
              <a:rPr lang="en-US" altLang="en-US"/>
              <a:t> at 4.2 K and 12 T.</a:t>
            </a:r>
          </a:p>
          <a:p>
            <a:pPr>
              <a:buFontTx/>
              <a:buBlip>
                <a:blip r:embed="rId2"/>
              </a:buBlip>
            </a:pPr>
            <a:endParaRPr lang="en-US" altLang="en-US"/>
          </a:p>
        </p:txBody>
      </p:sp>
      <p:sp>
        <p:nvSpPr>
          <p:cNvPr id="55300" name="Date Placeholder 3">
            <a:extLst>
              <a:ext uri="{FF2B5EF4-FFF2-40B4-BE49-F238E27FC236}">
                <a16:creationId xmlns:a16="http://schemas.microsoft.com/office/drawing/2014/main" id="{6CE45F4D-ACD8-464A-9C37-6588DF91EF5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55301" name="Footer Placeholder 4">
            <a:extLst>
              <a:ext uri="{FF2B5EF4-FFF2-40B4-BE49-F238E27FC236}">
                <a16:creationId xmlns:a16="http://schemas.microsoft.com/office/drawing/2014/main" id="{31ACAA92-4C5D-45EC-97BE-4A516906B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55302" name="Slide Number Placeholder 5">
            <a:extLst>
              <a:ext uri="{FF2B5EF4-FFF2-40B4-BE49-F238E27FC236}">
                <a16:creationId xmlns:a16="http://schemas.microsoft.com/office/drawing/2014/main" id="{11D2EA8A-9BD6-40A0-BB64-8F869598B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8FEDF96-6F91-4DB5-9352-003730FEA087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51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55303" name="Picture 5" descr="Nb3Sn">
            <a:extLst>
              <a:ext uri="{FF2B5EF4-FFF2-40B4-BE49-F238E27FC236}">
                <a16:creationId xmlns:a16="http://schemas.microsoft.com/office/drawing/2014/main" id="{E09C9D7E-DA48-4864-BCF9-19FF2494E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10" b="6932"/>
          <a:stretch>
            <a:fillRect/>
          </a:stretch>
        </p:blipFill>
        <p:spPr bwMode="auto">
          <a:xfrm>
            <a:off x="254000" y="4192588"/>
            <a:ext cx="8683625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4" name="Text Box 6">
            <a:extLst>
              <a:ext uri="{FF2B5EF4-FFF2-40B4-BE49-F238E27FC236}">
                <a16:creationId xmlns:a16="http://schemas.microsoft.com/office/drawing/2014/main" id="{C8BA6DDA-91D3-48AC-B1B6-8DB095A7A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8275" y="4025900"/>
            <a:ext cx="1081088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1">
                <a:latin typeface="Arial" panose="020B0604020202020204" pitchFamily="34" charset="0"/>
              </a:rPr>
              <a:t>A. Godeke, [2].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D4C5474B-363A-42E6-90FF-D3B7B8705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3. Multifilament wires </a:t>
            </a:r>
            <a:br>
              <a:rPr lang="en-US" altLang="en-US"/>
            </a:br>
            <a:r>
              <a:rPr lang="en-US" altLang="en-US"/>
              <a:t>Fabrication of Nb</a:t>
            </a:r>
            <a:r>
              <a:rPr lang="en-US" altLang="en-US" baseline="-25000"/>
              <a:t>3</a:t>
            </a:r>
            <a:r>
              <a:rPr lang="en-US" altLang="en-US"/>
              <a:t>Sn multifilament wires</a:t>
            </a:r>
          </a:p>
        </p:txBody>
      </p:sp>
      <p:sp>
        <p:nvSpPr>
          <p:cNvPr id="56323" name="Content Placeholder 2">
            <a:extLst>
              <a:ext uri="{FF2B5EF4-FFF2-40B4-BE49-F238E27FC236}">
                <a16:creationId xmlns:a16="http://schemas.microsoft.com/office/drawing/2014/main" id="{5CE66CA8-275F-4E52-8D2E-15D0C5B05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/>
              <a:t>Reaction of a PIT wire:</a:t>
            </a:r>
          </a:p>
          <a:p>
            <a:pPr>
              <a:buFontTx/>
              <a:buNone/>
            </a:pPr>
            <a:endParaRPr lang="en-US" altLang="en-US"/>
          </a:p>
        </p:txBody>
      </p:sp>
      <p:sp>
        <p:nvSpPr>
          <p:cNvPr id="56324" name="Date Placeholder 3">
            <a:extLst>
              <a:ext uri="{FF2B5EF4-FFF2-40B4-BE49-F238E27FC236}">
                <a16:creationId xmlns:a16="http://schemas.microsoft.com/office/drawing/2014/main" id="{E428CB2E-B123-4746-8652-29E777488DE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56325" name="Footer Placeholder 4">
            <a:extLst>
              <a:ext uri="{FF2B5EF4-FFF2-40B4-BE49-F238E27FC236}">
                <a16:creationId xmlns:a16="http://schemas.microsoft.com/office/drawing/2014/main" id="{D5E27DF2-D3D7-49EF-B1F7-A8FCBABF1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56326" name="Slide Number Placeholder 5">
            <a:extLst>
              <a:ext uri="{FF2B5EF4-FFF2-40B4-BE49-F238E27FC236}">
                <a16:creationId xmlns:a16="http://schemas.microsoft.com/office/drawing/2014/main" id="{47F86980-6485-485E-A2A7-2EED01879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837D360-4B35-44DF-A4D6-B672B7B7FCF2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52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56327" name="Picture 5" descr="B34 copy">
            <a:extLst>
              <a:ext uri="{FF2B5EF4-FFF2-40B4-BE49-F238E27FC236}">
                <a16:creationId xmlns:a16="http://schemas.microsoft.com/office/drawing/2014/main" id="{52B0E2A2-029B-45BE-B68B-83E3D09BB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849438"/>
            <a:ext cx="6931025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Text Box 6">
            <a:extLst>
              <a:ext uri="{FF2B5EF4-FFF2-40B4-BE49-F238E27FC236}">
                <a16:creationId xmlns:a16="http://schemas.microsoft.com/office/drawing/2014/main" id="{468CF18B-F7E5-4B83-A790-F3187354B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0" y="1587500"/>
            <a:ext cx="1081088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1">
                <a:latin typeface="Arial" panose="020B0604020202020204" pitchFamily="34" charset="0"/>
              </a:rPr>
              <a:t>A. Godeke, [2].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08C52-02E0-D02F-2BDC-DFB4CF580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Temperature Superconductors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C0A5-5708-A8F9-9508-11C4E2BB4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25" y="1128450"/>
            <a:ext cx="8839200" cy="4952047"/>
          </a:xfrm>
        </p:spPr>
        <p:txBody>
          <a:bodyPr/>
          <a:lstStyle/>
          <a:p>
            <a:r>
              <a:rPr lang="en-US" dirty="0"/>
              <a:t>Primary “commercial” materials are </a:t>
            </a:r>
          </a:p>
          <a:p>
            <a:pPr lvl="1"/>
            <a:r>
              <a:rPr lang="en-US" dirty="0"/>
              <a:t>Bi2212</a:t>
            </a:r>
          </a:p>
          <a:p>
            <a:pPr lvl="1"/>
            <a:r>
              <a:rPr lang="en-US" dirty="0"/>
              <a:t>REBCO</a:t>
            </a:r>
          </a:p>
          <a:p>
            <a:pPr lvl="2"/>
            <a:r>
              <a:rPr lang="en-US" dirty="0"/>
              <a:t>Also known as “second generation”</a:t>
            </a:r>
          </a:p>
          <a:p>
            <a:pPr lvl="2"/>
            <a:r>
              <a:rPr lang="en-US" dirty="0"/>
              <a:t>“First generation” refers to Bi2223 tapes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55D65-6BDD-E20C-43FB-9C9AFCA74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89CADC-2AAA-2BA9-D081-C1B3DA0B3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982A8-5423-9129-91C9-F4D1E1EE1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02622-5B68-4846-A118-154692EA536E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  <p:pic>
        <p:nvPicPr>
          <p:cNvPr id="7" name="image87.png" descr="image87.png">
            <a:extLst>
              <a:ext uri="{FF2B5EF4-FFF2-40B4-BE49-F238E27FC236}">
                <a16:creationId xmlns:a16="http://schemas.microsoft.com/office/drawing/2014/main" id="{DB16CDDC-49EB-5F18-CCE4-43F919CDF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919" y="3870165"/>
            <a:ext cx="2047834" cy="1937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A7B22EB6-E5A3-29E8-DA5D-00F00DD9F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63" y="4151853"/>
            <a:ext cx="1441999" cy="1279326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YBCO">
            <a:extLst>
              <a:ext uri="{FF2B5EF4-FFF2-40B4-BE49-F238E27FC236}">
                <a16:creationId xmlns:a16="http://schemas.microsoft.com/office/drawing/2014/main" id="{B14501E3-29D8-E289-537B-420E24A2DDCC}"/>
              </a:ext>
            </a:extLst>
          </p:cNvPr>
          <p:cNvSpPr txBox="1"/>
          <p:nvPr/>
        </p:nvSpPr>
        <p:spPr>
          <a:xfrm>
            <a:off x="4843893" y="5845463"/>
            <a:ext cx="498462" cy="30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>
              <a:defRPr sz="1800"/>
            </a:pPr>
            <a:r>
              <a:rPr sz="1400" dirty="0"/>
              <a:t>YBCO</a:t>
            </a:r>
          </a:p>
        </p:txBody>
      </p:sp>
      <p:sp>
        <p:nvSpPr>
          <p:cNvPr id="13" name="Nb3Sn">
            <a:extLst>
              <a:ext uri="{FF2B5EF4-FFF2-40B4-BE49-F238E27FC236}">
                <a16:creationId xmlns:a16="http://schemas.microsoft.com/office/drawing/2014/main" id="{E722B566-A996-8182-11C7-E5497BF9F44F}"/>
              </a:ext>
            </a:extLst>
          </p:cNvPr>
          <p:cNvSpPr txBox="1"/>
          <p:nvPr/>
        </p:nvSpPr>
        <p:spPr>
          <a:xfrm>
            <a:off x="2737728" y="5794967"/>
            <a:ext cx="547512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sz="1400"/>
              <a:t>Nb</a:t>
            </a:r>
            <a:r>
              <a:rPr sz="1400" baseline="-5999"/>
              <a:t>3</a:t>
            </a:r>
            <a:r>
              <a:rPr sz="1400"/>
              <a:t>Sn</a:t>
            </a:r>
          </a:p>
        </p:txBody>
      </p:sp>
      <p:sp>
        <p:nvSpPr>
          <p:cNvPr id="14" name="NbTi">
            <a:extLst>
              <a:ext uri="{FF2B5EF4-FFF2-40B4-BE49-F238E27FC236}">
                <a16:creationId xmlns:a16="http://schemas.microsoft.com/office/drawing/2014/main" id="{F9CEEF78-80B8-81C0-1214-4AA229EF0CCC}"/>
              </a:ext>
            </a:extLst>
          </p:cNvPr>
          <p:cNvSpPr txBox="1"/>
          <p:nvPr/>
        </p:nvSpPr>
        <p:spPr>
          <a:xfrm>
            <a:off x="604646" y="5657660"/>
            <a:ext cx="439773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pPr>
              <a:defRPr sz="1800"/>
            </a:pPr>
            <a:r>
              <a:rPr sz="1400" dirty="0" err="1"/>
              <a:t>NbTi</a:t>
            </a:r>
            <a:endParaRPr sz="1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5F0132-0CA4-62EC-FFEB-6E2EDE8B8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581" y="3363505"/>
            <a:ext cx="1193337" cy="24244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64B75B-76F8-4BEF-D8CE-37198F019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0569" y="2724556"/>
            <a:ext cx="3047556" cy="352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501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8E0945-A848-BF62-6ABB-EADF40278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528492"/>
            <a:ext cx="4061933" cy="2550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5E13D0-137C-6ECB-140B-FC909E9F2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Bi2212 characteristics and fabrication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A2970-6B97-FA02-6044-85D8F0D07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382000" cy="5334000"/>
          </a:xfrm>
        </p:spPr>
        <p:txBody>
          <a:bodyPr/>
          <a:lstStyle/>
          <a:p>
            <a:r>
              <a:rPr lang="en-US" sz="1800" dirty="0"/>
              <a:t>The only “multifilamentary round wire” HTS</a:t>
            </a:r>
          </a:p>
          <a:p>
            <a:r>
              <a:rPr lang="en-US" sz="1800" dirty="0"/>
              <a:t>Isotropic properties</a:t>
            </a:r>
          </a:p>
          <a:p>
            <a:r>
              <a:rPr lang="en-US" sz="1800" dirty="0"/>
              <a:t>High Hc2; barely superconducting at 77K</a:t>
            </a:r>
          </a:p>
          <a:p>
            <a:r>
              <a:rPr lang="en-US" sz="1800" dirty="0"/>
              <a:t>Relatively “easy” to fabricate</a:t>
            </a:r>
          </a:p>
          <a:p>
            <a:pPr lvl="1"/>
            <a:r>
              <a:rPr lang="en-US" sz="1600" dirty="0"/>
              <a:t>Good piece lengths</a:t>
            </a:r>
          </a:p>
          <a:p>
            <a:pPr lvl="1"/>
            <a:r>
              <a:rPr lang="en-US" sz="1600" dirty="0"/>
              <a:t>Good homogeneity</a:t>
            </a:r>
          </a:p>
          <a:p>
            <a:r>
              <a:rPr lang="en-US" sz="2000" dirty="0"/>
              <a:t>Fabricated using PIT</a:t>
            </a:r>
          </a:p>
          <a:p>
            <a:endParaRPr lang="en-US" sz="1800" dirty="0"/>
          </a:p>
          <a:p>
            <a:pPr marL="457200" lvl="1" indent="0">
              <a:buNone/>
            </a:pPr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F16BE-4B14-4BCA-05E1-412930B22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A0711-0186-3E09-FF86-A0A0C3AD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67AA2-5027-8B63-2449-7ED1373E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02622-5B68-4846-A118-154692EA536E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E63E681D-E563-1BB3-BB3E-070310E93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142999"/>
            <a:ext cx="2112335" cy="532114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AFB752-AFE1-5609-150E-CD400F18E8A8}"/>
              </a:ext>
            </a:extLst>
          </p:cNvPr>
          <p:cNvSpPr txBox="1"/>
          <p:nvPr/>
        </p:nvSpPr>
        <p:spPr>
          <a:xfrm>
            <a:off x="3159946" y="5867400"/>
            <a:ext cx="3505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tx2"/>
                </a:solidFill>
              </a:rPr>
              <a:t>Shen et al, Cryogenics 89 (2018) 95–101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B4C509-9160-8CB4-DF87-29CFBC1F4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94" y="4024401"/>
            <a:ext cx="2774950" cy="242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855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2A9DC-DC1A-440E-D28A-C01873A71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REBCO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55866-7023-B677-CBEE-738968DFE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Tape architecture – essentially a “single crystal” grown on a substrate</a:t>
            </a:r>
          </a:p>
          <a:p>
            <a:r>
              <a:rPr lang="en-US" sz="2000" dirty="0"/>
              <a:t>Highly anisotropic: </a:t>
            </a:r>
            <a:r>
              <a:rPr lang="en-US" sz="2000" dirty="0" err="1"/>
              <a:t>Jc</a:t>
            </a:r>
            <a:r>
              <a:rPr lang="en-US" sz="2000" dirty="0"/>
              <a:t>(</a:t>
            </a:r>
            <a:r>
              <a:rPr lang="en-US" sz="2000" dirty="0" err="1"/>
              <a:t>B,T,theta</a:t>
            </a:r>
            <a:r>
              <a:rPr lang="en-US" sz="2000" dirty="0"/>
              <a:t>)</a:t>
            </a:r>
          </a:p>
          <a:p>
            <a:r>
              <a:rPr lang="en-US" sz="2000" dirty="0"/>
              <a:t>Very high critical temperature</a:t>
            </a:r>
          </a:p>
          <a:p>
            <a:r>
              <a:rPr lang="en-US" sz="2000" dirty="0"/>
              <a:t>Pinning can be enhanced </a:t>
            </a:r>
          </a:p>
          <a:p>
            <a:pPr lvl="1"/>
            <a:r>
              <a:rPr lang="en-US" sz="1600" dirty="0"/>
              <a:t>tailored to application (e.g. B, T)</a:t>
            </a:r>
          </a:p>
          <a:p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4C52C-A542-83C8-B0EC-30F46BFE2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085CB-2D36-C303-5EEF-240644493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C8F9F-3A57-7110-481E-6F01B2F43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02622-5B68-4846-A118-154692EA536E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A5341F-7319-0D0C-305A-AFAC24049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706" y="3352800"/>
            <a:ext cx="2998788" cy="31243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88FEAF-4BB3-92BD-3BF1-CA2A3C614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581400"/>
            <a:ext cx="5902933" cy="27765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08F296-76A5-E4EF-A52A-9651AF6D8944}"/>
              </a:ext>
            </a:extLst>
          </p:cNvPr>
          <p:cNvSpPr txBox="1"/>
          <p:nvPr/>
        </p:nvSpPr>
        <p:spPr>
          <a:xfrm>
            <a:off x="5486400" y="1700481"/>
            <a:ext cx="358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pinning mechanisms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 defects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Precipitates (e.g. Y2O3 or Ba-Cu-O, due to deviation of stoichiometry)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none" strike="noStrike" dirty="0">
                <a:solidFill>
                  <a:srgbClr val="2828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Grain boundaries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8465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641A1-6427-6AE2-7C70-EB118BC82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engineering current densities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0A461-7137-D66B-9C21-4788A82B8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2913F-6634-35A1-5ADD-1B06CBD3B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F6921-6F17-6059-26BD-C7F6234AD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02622-5B68-4846-A118-154692EA536E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DCF2AF-6AB6-C2BA-2EC8-D0607034A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100297"/>
            <a:ext cx="8305800" cy="545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234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6C429438-1BA4-497B-94E0-6F6047637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Outline</a:t>
            </a:r>
          </a:p>
        </p:txBody>
      </p:sp>
      <p:sp>
        <p:nvSpPr>
          <p:cNvPr id="57347" name="Content Placeholder 2">
            <a:extLst>
              <a:ext uri="{FF2B5EF4-FFF2-40B4-BE49-F238E27FC236}">
                <a16:creationId xmlns:a16="http://schemas.microsoft.com/office/drawing/2014/main" id="{AA6251E9-95D8-49C7-822C-51654FE02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endParaRPr lang="en-US" altLang="en-US"/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Introduction and history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Superconducting materials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NbTi, Nb</a:t>
            </a:r>
            <a:r>
              <a:rPr lang="en-US" altLang="en-US" baseline="-25000"/>
              <a:t>3</a:t>
            </a:r>
            <a:r>
              <a:rPr lang="en-US" altLang="en-US"/>
              <a:t>Sn, and their critical surfaces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Multifilament wires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 b="1" u="sng">
                <a:solidFill>
                  <a:srgbClr val="FF0000"/>
                </a:solidFill>
              </a:rPr>
              <a:t>Superconducting cables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Cable insulation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Filling factor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Conclusions</a:t>
            </a:r>
          </a:p>
        </p:txBody>
      </p:sp>
      <p:sp>
        <p:nvSpPr>
          <p:cNvPr id="57348" name="Date Placeholder 3">
            <a:extLst>
              <a:ext uri="{FF2B5EF4-FFF2-40B4-BE49-F238E27FC236}">
                <a16:creationId xmlns:a16="http://schemas.microsoft.com/office/drawing/2014/main" id="{F4EBB516-9A2B-473E-B769-F38999E67D1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57349" name="Footer Placeholder 4">
            <a:extLst>
              <a:ext uri="{FF2B5EF4-FFF2-40B4-BE49-F238E27FC236}">
                <a16:creationId xmlns:a16="http://schemas.microsoft.com/office/drawing/2014/main" id="{F1008653-9B04-407E-9B5B-D2938662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57350" name="Slide Number Placeholder 5">
            <a:extLst>
              <a:ext uri="{FF2B5EF4-FFF2-40B4-BE49-F238E27FC236}">
                <a16:creationId xmlns:a16="http://schemas.microsoft.com/office/drawing/2014/main" id="{913D3F72-3E11-44F1-9336-ECC9F5F6E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2DB7B21-79D2-49ED-8DE8-A4445CD8E718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57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>
            <a:extLst>
              <a:ext uri="{FF2B5EF4-FFF2-40B4-BE49-F238E27FC236}">
                <a16:creationId xmlns:a16="http://schemas.microsoft.com/office/drawing/2014/main" id="{E2A59935-AB5E-41F5-8314-5041008AA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4. Superconducting cables</a:t>
            </a:r>
          </a:p>
        </p:txBody>
      </p:sp>
      <p:sp>
        <p:nvSpPr>
          <p:cNvPr id="58371" name="Content Placeholder 2">
            <a:extLst>
              <a:ext uri="{FF2B5EF4-FFF2-40B4-BE49-F238E27FC236}">
                <a16:creationId xmlns:a16="http://schemas.microsoft.com/office/drawing/2014/main" id="{F8844C8C-881E-4E7A-AEBA-2FBB76474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endParaRPr lang="en-GB" altLang="en-US"/>
          </a:p>
        </p:txBody>
      </p:sp>
      <p:sp>
        <p:nvSpPr>
          <p:cNvPr id="58372" name="Date Placeholder 3">
            <a:extLst>
              <a:ext uri="{FF2B5EF4-FFF2-40B4-BE49-F238E27FC236}">
                <a16:creationId xmlns:a16="http://schemas.microsoft.com/office/drawing/2014/main" id="{1F094EF0-3E6C-450A-913F-914B55B46AD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58373" name="Footer Placeholder 4">
            <a:extLst>
              <a:ext uri="{FF2B5EF4-FFF2-40B4-BE49-F238E27FC236}">
                <a16:creationId xmlns:a16="http://schemas.microsoft.com/office/drawing/2014/main" id="{FA792272-4B2F-4C03-96CE-4049B0BC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58374" name="Slide Number Placeholder 5">
            <a:extLst>
              <a:ext uri="{FF2B5EF4-FFF2-40B4-BE49-F238E27FC236}">
                <a16:creationId xmlns:a16="http://schemas.microsoft.com/office/drawing/2014/main" id="{E158D5B5-22A1-49E3-A45A-E7C051691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97B7F2DA-26A1-4434-BB2E-838639D48E3A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58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58375" name="Picture 2" descr="C:\USPAS\2011_01_Austin\New_material\HQ-C06_Section-2400dpi-color-Etched.jpg">
            <a:extLst>
              <a:ext uri="{FF2B5EF4-FFF2-40B4-BE49-F238E27FC236}">
                <a16:creationId xmlns:a16="http://schemas.microsoft.com/office/drawing/2014/main" id="{6D074E00-7D12-4588-BFD9-413B0E5F3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40" r="15909" b="1549"/>
          <a:stretch>
            <a:fillRect/>
          </a:stretch>
        </p:blipFill>
        <p:spPr bwMode="auto">
          <a:xfrm>
            <a:off x="152400" y="1163638"/>
            <a:ext cx="8839200" cy="53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E69A341A-B6FA-4649-8474-48DBEED20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4. Superconducting cables</a:t>
            </a:r>
            <a:br>
              <a:rPr lang="en-US" altLang="en-US"/>
            </a:br>
            <a:r>
              <a:rPr lang="en-US" altLang="en-US"/>
              <a:t>Motivations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08648-75B3-4712-A85B-A6104C458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41148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/>
              <a:t>Most of the superconducting coils for particle accelerators are wound from a </a:t>
            </a:r>
            <a:r>
              <a:rPr lang="en-US" b="1" dirty="0">
                <a:solidFill>
                  <a:srgbClr val="FF0000"/>
                </a:solidFill>
              </a:rPr>
              <a:t>multi-strand cable</a:t>
            </a:r>
            <a:r>
              <a:rPr lang="en-US" dirty="0"/>
              <a:t>.</a:t>
            </a:r>
          </a:p>
          <a:p>
            <a:pPr>
              <a:defRPr/>
            </a:pPr>
            <a:r>
              <a:rPr lang="en-US" dirty="0"/>
              <a:t>The advantages of a multi-strand cable are: </a:t>
            </a:r>
          </a:p>
          <a:p>
            <a:pPr lvl="1">
              <a:defRPr/>
            </a:pPr>
            <a:r>
              <a:rPr lang="en-US" dirty="0"/>
              <a:t>reduction of the strand piece length;</a:t>
            </a:r>
          </a:p>
          <a:p>
            <a:pPr lvl="1">
              <a:defRPr/>
            </a:pPr>
            <a:r>
              <a:rPr lang="en-US" dirty="0"/>
              <a:t>reduction of number of turns</a:t>
            </a:r>
          </a:p>
          <a:p>
            <a:pPr lvl="2">
              <a:defRPr/>
            </a:pPr>
            <a:r>
              <a:rPr lang="en-US" dirty="0"/>
              <a:t>easy winding;</a:t>
            </a:r>
          </a:p>
          <a:p>
            <a:pPr lvl="2">
              <a:defRPr/>
            </a:pPr>
            <a:r>
              <a:rPr lang="en-US" dirty="0"/>
              <a:t>smaller coil inductance</a:t>
            </a:r>
          </a:p>
          <a:p>
            <a:pPr lvl="3">
              <a:defRPr/>
            </a:pPr>
            <a:r>
              <a:rPr lang="en-US" dirty="0"/>
              <a:t>less voltage required for power supply during ramp-up;</a:t>
            </a:r>
          </a:p>
          <a:p>
            <a:pPr lvl="3">
              <a:defRPr/>
            </a:pPr>
            <a:r>
              <a:rPr lang="en-US" dirty="0"/>
              <a:t>after a quench, faster current discharge and less coil voltage.</a:t>
            </a:r>
          </a:p>
          <a:p>
            <a:pPr lvl="1">
              <a:defRPr/>
            </a:pPr>
            <a:r>
              <a:rPr lang="en-US" dirty="0"/>
              <a:t>current redistribution in case of a defect or a quench in one strand.</a:t>
            </a:r>
          </a:p>
          <a:p>
            <a:pPr>
              <a:defRPr/>
            </a:pPr>
            <a:r>
              <a:rPr lang="en-US" dirty="0"/>
              <a:t>The most commonly used multi-strand cables are the </a:t>
            </a:r>
            <a:r>
              <a:rPr lang="en-US" b="1" dirty="0">
                <a:solidFill>
                  <a:srgbClr val="FF0000"/>
                </a:solidFill>
              </a:rPr>
              <a:t>Rutherford cable </a:t>
            </a:r>
            <a:r>
              <a:rPr lang="en-US" dirty="0"/>
              <a:t>and the cable-in-conduit.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59396" name="Date Placeholder 3">
            <a:extLst>
              <a:ext uri="{FF2B5EF4-FFF2-40B4-BE49-F238E27FC236}">
                <a16:creationId xmlns:a16="http://schemas.microsoft.com/office/drawing/2014/main" id="{3D0ACAFD-7507-4B8E-9A92-C074C9B5AC1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59397" name="Footer Placeholder 4">
            <a:extLst>
              <a:ext uri="{FF2B5EF4-FFF2-40B4-BE49-F238E27FC236}">
                <a16:creationId xmlns:a16="http://schemas.microsoft.com/office/drawing/2014/main" id="{11C8C050-6E70-4C94-B6C9-7B01DE83F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59398" name="Slide Number Placeholder 5">
            <a:extLst>
              <a:ext uri="{FF2B5EF4-FFF2-40B4-BE49-F238E27FC236}">
                <a16:creationId xmlns:a16="http://schemas.microsoft.com/office/drawing/2014/main" id="{C515F56C-6B8E-414C-9E66-DF4FA7C01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72DB56A-24DE-4BA7-A409-00F0C94BDBEB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59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59399" name="Picture 4" descr="Rutherford_cable">
            <a:extLst>
              <a:ext uri="{FF2B5EF4-FFF2-40B4-BE49-F238E27FC236}">
                <a16:creationId xmlns:a16="http://schemas.microsoft.com/office/drawing/2014/main" id="{0E30DA1C-2EBF-4DFF-A4E2-0176D1189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" r="26094" b="44075"/>
          <a:stretch>
            <a:fillRect/>
          </a:stretch>
        </p:blipFill>
        <p:spPr bwMode="auto">
          <a:xfrm>
            <a:off x="6559550" y="1976438"/>
            <a:ext cx="2179638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29506D-E7FA-46B8-8E75-5FFDF246A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29" b="89286" l="925" r="98943">
                        <a14:foregroundMark x1="9379" y1="77679" x2="9379" y2="77679"/>
                        <a14:foregroundMark x1="7662" y1="77679" x2="7662" y2="77679"/>
                        <a14:foregroundMark x1="8322" y1="78571" x2="8322" y2="78571"/>
                        <a14:foregroundMark x1="9908" y1="77679" x2="9908" y2="77679"/>
                        <a14:foregroundMark x1="10304" y1="75000" x2="10304" y2="75000"/>
                        <a14:foregroundMark x1="3170" y1="74107" x2="3170" y2="74107"/>
                        <a14:foregroundMark x1="3567" y1="75000" x2="3567" y2="75000"/>
                        <a14:foregroundMark x1="12417" y1="76786" x2="12417" y2="76786"/>
                        <a14:foregroundMark x1="13210" y1="77679" x2="13210" y2="77679"/>
                        <a14:foregroundMark x1="14135" y1="77679" x2="14135" y2="77679"/>
                        <a14:foregroundMark x1="18230" y1="75893" x2="18230" y2="75893"/>
                        <a14:foregroundMark x1="19419" y1="76786" x2="19419" y2="76786"/>
                        <a14:foregroundMark x1="6737" y1="76786" x2="6737" y2="7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98690"/>
            <a:ext cx="7804739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D5674BB3-FC7C-4F9B-A241-B2B1DEEA8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1. Introduction and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37E56-93EC-4DC7-A0EB-821F3C6E0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21336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/>
              <a:t>For practical applications, superconducting materials are usually produced in small filaments and surrounded by a stabilizer (typically copper) to form a </a:t>
            </a:r>
            <a:r>
              <a:rPr lang="en-US" b="1" i="1" dirty="0">
                <a:solidFill>
                  <a:srgbClr val="FF0000"/>
                </a:solidFill>
              </a:rPr>
              <a:t>multifilament wire </a:t>
            </a:r>
            <a:r>
              <a:rPr lang="en-US" b="1" dirty="0">
                <a:solidFill>
                  <a:srgbClr val="FF0000"/>
                </a:solidFill>
              </a:rPr>
              <a:t>or </a:t>
            </a:r>
            <a:r>
              <a:rPr lang="en-US" b="1" i="1" dirty="0">
                <a:solidFill>
                  <a:srgbClr val="FF0000"/>
                </a:solidFill>
              </a:rPr>
              <a:t>strand</a:t>
            </a:r>
            <a:r>
              <a:rPr lang="en-US" dirty="0"/>
              <a:t>. </a:t>
            </a:r>
          </a:p>
          <a:p>
            <a:pPr>
              <a:defRPr/>
            </a:pPr>
            <a:r>
              <a:rPr lang="en-US" dirty="0"/>
              <a:t>A superconducting cable is usually composed by several wires: </a:t>
            </a:r>
            <a:r>
              <a:rPr lang="en-US" b="1" i="1" dirty="0" err="1">
                <a:solidFill>
                  <a:srgbClr val="FF0000"/>
                </a:solidFill>
              </a:rPr>
              <a:t>multistrand</a:t>
            </a:r>
            <a:r>
              <a:rPr lang="en-US" b="1" i="1" dirty="0">
                <a:solidFill>
                  <a:srgbClr val="FF0000"/>
                </a:solidFill>
              </a:rPr>
              <a:t> cable</a:t>
            </a:r>
            <a:r>
              <a:rPr lang="en-US" dirty="0"/>
              <a:t>.</a:t>
            </a:r>
          </a:p>
          <a:p>
            <a:pPr>
              <a:defRPr/>
            </a:pPr>
            <a:r>
              <a:rPr lang="en-US" dirty="0"/>
              <a:t>In this unit we will describe how and why superconducting cables are fabricated in such a geometry.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1268" name="Date Placeholder 3">
            <a:extLst>
              <a:ext uri="{FF2B5EF4-FFF2-40B4-BE49-F238E27FC236}">
                <a16:creationId xmlns:a16="http://schemas.microsoft.com/office/drawing/2014/main" id="{0E19F84F-9E5B-49C5-B11A-E1F79B74F4A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11269" name="Footer Placeholder 4">
            <a:extLst>
              <a:ext uri="{FF2B5EF4-FFF2-40B4-BE49-F238E27FC236}">
                <a16:creationId xmlns:a16="http://schemas.microsoft.com/office/drawing/2014/main" id="{C17A2CC6-E367-4C37-8DD5-7600EEE6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11270" name="Slide Number Placeholder 5">
            <a:extLst>
              <a:ext uri="{FF2B5EF4-FFF2-40B4-BE49-F238E27FC236}">
                <a16:creationId xmlns:a16="http://schemas.microsoft.com/office/drawing/2014/main" id="{4FD85762-61A8-4701-B720-829D39218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B8703B6-A13A-4285-83DF-C95A42ABB82A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11271" name="Picture 7" descr="LHC_wire">
            <a:extLst>
              <a:ext uri="{FF2B5EF4-FFF2-40B4-BE49-F238E27FC236}">
                <a16:creationId xmlns:a16="http://schemas.microsoft.com/office/drawing/2014/main" id="{1E3CBD7B-0F9F-4049-A61B-FACEC4CD5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68"/>
          <a:stretch>
            <a:fillRect/>
          </a:stretch>
        </p:blipFill>
        <p:spPr bwMode="auto">
          <a:xfrm>
            <a:off x="5867400" y="3489325"/>
            <a:ext cx="286702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ssc_wire">
            <a:extLst>
              <a:ext uri="{FF2B5EF4-FFF2-40B4-BE49-F238E27FC236}">
                <a16:creationId xmlns:a16="http://schemas.microsoft.com/office/drawing/2014/main" id="{DC6A05F4-2C58-4E21-A247-AC5CD1C37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608388"/>
            <a:ext cx="2573337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6" descr="Round Sub.jpg">
            <a:extLst>
              <a:ext uri="{FF2B5EF4-FFF2-40B4-BE49-F238E27FC236}">
                <a16:creationId xmlns:a16="http://schemas.microsoft.com/office/drawing/2014/main" id="{43404FD6-AED1-46D2-A5D1-6E07376842F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5" r="16106"/>
          <a:stretch>
            <a:fillRect/>
          </a:stretch>
        </p:blipFill>
        <p:spPr bwMode="auto">
          <a:xfrm>
            <a:off x="3171825" y="3413125"/>
            <a:ext cx="266700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4" descr="DSCN0720">
            <a:extLst>
              <a:ext uri="{FF2B5EF4-FFF2-40B4-BE49-F238E27FC236}">
                <a16:creationId xmlns:a16="http://schemas.microsoft.com/office/drawing/2014/main" id="{2C64A605-676D-4493-946D-E3496BEF9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624" b="22334"/>
          <a:stretch>
            <a:fillRect/>
          </a:stretch>
        </p:blipFill>
        <p:spPr bwMode="auto">
          <a:xfrm>
            <a:off x="5867400" y="4443413"/>
            <a:ext cx="2867025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E69A341A-B6FA-4649-8474-48DBEED20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4. Superconducting cables</a:t>
            </a:r>
            <a:br>
              <a:rPr lang="en-US" altLang="en-US" dirty="0"/>
            </a:br>
            <a:r>
              <a:rPr lang="en-US" altLang="en-US" dirty="0"/>
              <a:t>Motivations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08648-75B3-4712-A85B-A6104C458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7296179" cy="52651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strands are </a:t>
            </a:r>
            <a:r>
              <a:rPr lang="en-US" b="1" dirty="0">
                <a:solidFill>
                  <a:srgbClr val="FF0000"/>
                </a:solidFill>
              </a:rPr>
              <a:t>twisted</a:t>
            </a:r>
            <a:r>
              <a:rPr lang="en-US" dirty="0"/>
              <a:t> to</a:t>
            </a:r>
          </a:p>
          <a:p>
            <a:pPr lvl="1">
              <a:defRPr/>
            </a:pPr>
            <a:r>
              <a:rPr lang="en-US" dirty="0"/>
              <a:t>reduce </a:t>
            </a:r>
            <a:r>
              <a:rPr lang="en-US" dirty="0" err="1"/>
              <a:t>interstrand</a:t>
            </a:r>
            <a:r>
              <a:rPr lang="en-US" dirty="0"/>
              <a:t> coupling currents (see </a:t>
            </a:r>
            <a:r>
              <a:rPr lang="en-US" dirty="0" err="1"/>
              <a:t>interfilament</a:t>
            </a:r>
            <a:r>
              <a:rPr lang="en-US" dirty="0"/>
              <a:t> coupling currents): losses</a:t>
            </a:r>
          </a:p>
          <a:p>
            <a:pPr lvl="1">
              <a:defRPr/>
            </a:pPr>
            <a:r>
              <a:rPr lang="en-GB" altLang="en-US" dirty="0"/>
              <a:t>Considering a cable with N strands</a:t>
            </a:r>
          </a:p>
          <a:p>
            <a:pPr lvl="2">
              <a:defRPr/>
            </a:pPr>
            <a:r>
              <a:rPr lang="en-GB" altLang="en-US" dirty="0"/>
              <a:t>transverse field crossover resistance power W.m</a:t>
            </a:r>
            <a:r>
              <a:rPr lang="en-GB" altLang="en-US" baseline="30000" dirty="0"/>
              <a:t>-3</a:t>
            </a:r>
            <a:endParaRPr lang="en-US" altLang="en-US" dirty="0"/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GB" altLang="en-US" dirty="0"/>
          </a:p>
          <a:p>
            <a:pPr lvl="2">
              <a:defRPr/>
            </a:pPr>
            <a:endParaRPr lang="en-GB" altLang="en-US" dirty="0"/>
          </a:p>
          <a:p>
            <a:pPr lvl="2">
              <a:defRPr/>
            </a:pPr>
            <a:r>
              <a:rPr lang="en-GB" altLang="en-US" dirty="0"/>
              <a:t>transverse field adjacent resistance power W.m</a:t>
            </a:r>
            <a:r>
              <a:rPr lang="en-GB" altLang="en-US" baseline="30000" dirty="0"/>
              <a:t>-3</a:t>
            </a:r>
            <a:endParaRPr lang="en-US" altLang="en-US" dirty="0"/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GB" altLang="en-US" dirty="0"/>
          </a:p>
          <a:p>
            <a:pPr lvl="1">
              <a:defRPr/>
            </a:pPr>
            <a:endParaRPr lang="en-GB" altLang="en-US" dirty="0"/>
          </a:p>
          <a:p>
            <a:pPr lvl="2">
              <a:defRPr/>
            </a:pPr>
            <a:r>
              <a:rPr lang="en-GB" altLang="en-US" dirty="0"/>
              <a:t>parallel field adjacent resistance power W.m</a:t>
            </a:r>
            <a:r>
              <a:rPr lang="en-GB" altLang="en-US" baseline="30000" dirty="0"/>
              <a:t>-3</a:t>
            </a:r>
            <a:endParaRPr lang="en-US" alt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59396" name="Date Placeholder 3">
            <a:extLst>
              <a:ext uri="{FF2B5EF4-FFF2-40B4-BE49-F238E27FC236}">
                <a16:creationId xmlns:a16="http://schemas.microsoft.com/office/drawing/2014/main" id="{3D0ACAFD-7507-4B8E-9A92-C074C9B5AC1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59397" name="Footer Placeholder 4">
            <a:extLst>
              <a:ext uri="{FF2B5EF4-FFF2-40B4-BE49-F238E27FC236}">
                <a16:creationId xmlns:a16="http://schemas.microsoft.com/office/drawing/2014/main" id="{11C8C050-6E70-4C94-B6C9-7B01DE83F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59398" name="Slide Number Placeholder 5">
            <a:extLst>
              <a:ext uri="{FF2B5EF4-FFF2-40B4-BE49-F238E27FC236}">
                <a16:creationId xmlns:a16="http://schemas.microsoft.com/office/drawing/2014/main" id="{C515F56C-6B8E-414C-9E66-DF4FA7C01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72DB56A-24DE-4BA7-A409-00F0C94BDBEB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60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67" name="Picture 142">
            <a:extLst>
              <a:ext uri="{FF2B5EF4-FFF2-40B4-BE49-F238E27FC236}">
                <a16:creationId xmlns:a16="http://schemas.microsoft.com/office/drawing/2014/main" id="{C12D8776-E597-4AA7-A36E-645AEAF0C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509" y="2986317"/>
            <a:ext cx="1727184" cy="173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8" name="Group 77">
            <a:extLst>
              <a:ext uri="{FF2B5EF4-FFF2-40B4-BE49-F238E27FC236}">
                <a16:creationId xmlns:a16="http://schemas.microsoft.com/office/drawing/2014/main" id="{77A092C6-1232-4F29-9DF1-60ACD204E030}"/>
              </a:ext>
            </a:extLst>
          </p:cNvPr>
          <p:cNvGrpSpPr>
            <a:grpSpLocks/>
          </p:cNvGrpSpPr>
          <p:nvPr/>
        </p:nvGrpSpPr>
        <p:grpSpPr bwMode="auto">
          <a:xfrm>
            <a:off x="7397313" y="4539723"/>
            <a:ext cx="1742710" cy="1918446"/>
            <a:chOff x="337" y="198"/>
            <a:chExt cx="2319" cy="2251"/>
          </a:xfrm>
        </p:grpSpPr>
        <p:sp>
          <p:nvSpPr>
            <p:cNvPr id="69" name="Line 78">
              <a:extLst>
                <a:ext uri="{FF2B5EF4-FFF2-40B4-BE49-F238E27FC236}">
                  <a16:creationId xmlns:a16="http://schemas.microsoft.com/office/drawing/2014/main" id="{AB600F6B-6BE4-43DF-8348-F14DFD591A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5" y="1122"/>
              <a:ext cx="6" cy="11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79">
              <a:extLst>
                <a:ext uri="{FF2B5EF4-FFF2-40B4-BE49-F238E27FC236}">
                  <a16:creationId xmlns:a16="http://schemas.microsoft.com/office/drawing/2014/main" id="{92BD3291-18B5-4C1A-8809-427368DA7C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" y="1279"/>
              <a:ext cx="7" cy="11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80">
              <a:extLst>
                <a:ext uri="{FF2B5EF4-FFF2-40B4-BE49-F238E27FC236}">
                  <a16:creationId xmlns:a16="http://schemas.microsoft.com/office/drawing/2014/main" id="{0DBE991E-CD8E-4159-9476-1D70B7F90F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6" y="352"/>
              <a:ext cx="1597" cy="9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81">
              <a:extLst>
                <a:ext uri="{FF2B5EF4-FFF2-40B4-BE49-F238E27FC236}">
                  <a16:creationId xmlns:a16="http://schemas.microsoft.com/office/drawing/2014/main" id="{FE406051-68C9-40A3-974D-190660ADFF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8" y="224"/>
              <a:ext cx="1627" cy="8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Oval 82">
              <a:extLst>
                <a:ext uri="{FF2B5EF4-FFF2-40B4-BE49-F238E27FC236}">
                  <a16:creationId xmlns:a16="http://schemas.microsoft.com/office/drawing/2014/main" id="{923970B4-D8E4-4717-BA74-3C8AD6AFA42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203082">
              <a:off x="496" y="1137"/>
              <a:ext cx="137" cy="162"/>
            </a:xfrm>
            <a:prstGeom prst="ellipse">
              <a:avLst/>
            </a:prstGeom>
            <a:solidFill>
              <a:srgbClr val="FF797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en-US"/>
            </a:p>
          </p:txBody>
        </p:sp>
        <p:sp>
          <p:nvSpPr>
            <p:cNvPr id="74" name="Oval 83">
              <a:extLst>
                <a:ext uri="{FF2B5EF4-FFF2-40B4-BE49-F238E27FC236}">
                  <a16:creationId xmlns:a16="http://schemas.microsoft.com/office/drawing/2014/main" id="{0FDD4B76-42EF-49BB-8705-DDAF2FAA58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203082">
              <a:off x="490" y="1286"/>
              <a:ext cx="137" cy="169"/>
            </a:xfrm>
            <a:prstGeom prst="ellipse">
              <a:avLst/>
            </a:prstGeom>
            <a:solidFill>
              <a:srgbClr val="FF797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en-US"/>
            </a:p>
          </p:txBody>
        </p:sp>
        <p:sp>
          <p:nvSpPr>
            <p:cNvPr id="75" name="Oval 84">
              <a:extLst>
                <a:ext uri="{FF2B5EF4-FFF2-40B4-BE49-F238E27FC236}">
                  <a16:creationId xmlns:a16="http://schemas.microsoft.com/office/drawing/2014/main" id="{69DF3AAA-D32B-4F8E-A76C-D2D7F517E3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203082">
              <a:off x="496" y="1433"/>
              <a:ext cx="137" cy="162"/>
            </a:xfrm>
            <a:prstGeom prst="ellipse">
              <a:avLst/>
            </a:prstGeom>
            <a:solidFill>
              <a:srgbClr val="FF797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en-US"/>
            </a:p>
          </p:txBody>
        </p:sp>
        <p:sp>
          <p:nvSpPr>
            <p:cNvPr id="76" name="Oval 85">
              <a:extLst>
                <a:ext uri="{FF2B5EF4-FFF2-40B4-BE49-F238E27FC236}">
                  <a16:creationId xmlns:a16="http://schemas.microsoft.com/office/drawing/2014/main" id="{9DFD6B5D-965E-4C02-AA11-EA52CD152C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203082">
              <a:off x="492" y="1585"/>
              <a:ext cx="137" cy="162"/>
            </a:xfrm>
            <a:prstGeom prst="ellipse">
              <a:avLst/>
            </a:prstGeom>
            <a:solidFill>
              <a:srgbClr val="FF797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en-US"/>
            </a:p>
          </p:txBody>
        </p:sp>
        <p:sp>
          <p:nvSpPr>
            <p:cNvPr id="77" name="Oval 86">
              <a:extLst>
                <a:ext uri="{FF2B5EF4-FFF2-40B4-BE49-F238E27FC236}">
                  <a16:creationId xmlns:a16="http://schemas.microsoft.com/office/drawing/2014/main" id="{E9D77379-CE06-4E2E-9780-87C38EC41DE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203082">
              <a:off x="488" y="1733"/>
              <a:ext cx="137" cy="162"/>
            </a:xfrm>
            <a:prstGeom prst="ellipse">
              <a:avLst/>
            </a:prstGeom>
            <a:solidFill>
              <a:srgbClr val="FF797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en-US"/>
            </a:p>
          </p:txBody>
        </p:sp>
        <p:sp>
          <p:nvSpPr>
            <p:cNvPr id="78" name="Oval 87">
              <a:extLst>
                <a:ext uri="{FF2B5EF4-FFF2-40B4-BE49-F238E27FC236}">
                  <a16:creationId xmlns:a16="http://schemas.microsoft.com/office/drawing/2014/main" id="{F4D92A04-3D5B-47DD-BAC2-E0420F19DA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203082">
              <a:off x="490" y="1878"/>
              <a:ext cx="137" cy="169"/>
            </a:xfrm>
            <a:prstGeom prst="ellipse">
              <a:avLst/>
            </a:prstGeom>
            <a:solidFill>
              <a:srgbClr val="FF797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en-US"/>
            </a:p>
          </p:txBody>
        </p:sp>
        <p:sp>
          <p:nvSpPr>
            <p:cNvPr id="79" name="Oval 88">
              <a:extLst>
                <a:ext uri="{FF2B5EF4-FFF2-40B4-BE49-F238E27FC236}">
                  <a16:creationId xmlns:a16="http://schemas.microsoft.com/office/drawing/2014/main" id="{CC21CF94-F9D8-4D5D-A827-231321A8CA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203082">
              <a:off x="496" y="2025"/>
              <a:ext cx="137" cy="162"/>
            </a:xfrm>
            <a:prstGeom prst="ellipse">
              <a:avLst/>
            </a:prstGeom>
            <a:solidFill>
              <a:srgbClr val="FF797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en-US"/>
            </a:p>
          </p:txBody>
        </p:sp>
        <p:sp>
          <p:nvSpPr>
            <p:cNvPr id="80" name="Line 89">
              <a:extLst>
                <a:ext uri="{FF2B5EF4-FFF2-40B4-BE49-F238E27FC236}">
                  <a16:creationId xmlns:a16="http://schemas.microsoft.com/office/drawing/2014/main" id="{0086D5E3-B208-4F48-BF8A-020BCCE808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5" y="1124"/>
              <a:ext cx="236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90">
              <a:extLst>
                <a:ext uri="{FF2B5EF4-FFF2-40B4-BE49-F238E27FC236}">
                  <a16:creationId xmlns:a16="http://schemas.microsoft.com/office/drawing/2014/main" id="{0D0192FD-E57D-447E-BAF0-C51FB0F067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" y="2296"/>
              <a:ext cx="236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91">
              <a:extLst>
                <a:ext uri="{FF2B5EF4-FFF2-40B4-BE49-F238E27FC236}">
                  <a16:creationId xmlns:a16="http://schemas.microsoft.com/office/drawing/2014/main" id="{160F4505-3B12-4CBC-B157-3835583EE5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1" y="222"/>
              <a:ext cx="212" cy="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92">
              <a:extLst>
                <a:ext uri="{FF2B5EF4-FFF2-40B4-BE49-F238E27FC236}">
                  <a16:creationId xmlns:a16="http://schemas.microsoft.com/office/drawing/2014/main" id="{10852C5E-A16E-462E-A5DD-FA9C6AF6D4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0" y="1380"/>
              <a:ext cx="1593" cy="10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93">
              <a:extLst>
                <a:ext uri="{FF2B5EF4-FFF2-40B4-BE49-F238E27FC236}">
                  <a16:creationId xmlns:a16="http://schemas.microsoft.com/office/drawing/2014/main" id="{4F7134B4-39E4-4859-AD63-B42CB40A4D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3" y="360"/>
              <a:ext cx="0" cy="10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5" name="Group 94">
              <a:extLst>
                <a:ext uri="{FF2B5EF4-FFF2-40B4-BE49-F238E27FC236}">
                  <a16:creationId xmlns:a16="http://schemas.microsoft.com/office/drawing/2014/main" id="{EF15BD66-19FA-45FC-981C-E6C51D5F6A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2" y="1245"/>
              <a:ext cx="170" cy="1189"/>
              <a:chOff x="2271" y="2589"/>
              <a:chExt cx="170" cy="1189"/>
            </a:xfrm>
          </p:grpSpPr>
          <p:sp>
            <p:nvSpPr>
              <p:cNvPr id="123" name="Oval 95">
                <a:extLst>
                  <a:ext uri="{FF2B5EF4-FFF2-40B4-BE49-F238E27FC236}">
                    <a16:creationId xmlns:a16="http://schemas.microsoft.com/office/drawing/2014/main" id="{407AC82E-50FC-4DC1-BF17-9A2B355A8B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203082">
                <a:off x="2283" y="2577"/>
                <a:ext cx="137" cy="162"/>
              </a:xfrm>
              <a:prstGeom prst="ellipse">
                <a:avLst/>
              </a:prstGeom>
              <a:solidFill>
                <a:srgbClr val="00D8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fr-FR" altLang="en-US"/>
              </a:p>
            </p:txBody>
          </p:sp>
          <p:sp>
            <p:nvSpPr>
              <p:cNvPr id="124" name="Oval 96">
                <a:extLst>
                  <a:ext uri="{FF2B5EF4-FFF2-40B4-BE49-F238E27FC236}">
                    <a16:creationId xmlns:a16="http://schemas.microsoft.com/office/drawing/2014/main" id="{7F916F34-192F-47F1-A69C-A74E3905AB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203082">
                <a:off x="2287" y="2720"/>
                <a:ext cx="137" cy="163"/>
              </a:xfrm>
              <a:prstGeom prst="ellipse">
                <a:avLst/>
              </a:prstGeom>
              <a:solidFill>
                <a:srgbClr val="00D8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fr-FR" altLang="en-US"/>
              </a:p>
            </p:txBody>
          </p:sp>
          <p:sp>
            <p:nvSpPr>
              <p:cNvPr id="125" name="Oval 97">
                <a:extLst>
                  <a:ext uri="{FF2B5EF4-FFF2-40B4-BE49-F238E27FC236}">
                    <a16:creationId xmlns:a16="http://schemas.microsoft.com/office/drawing/2014/main" id="{F4291BC5-4805-4214-B2C1-50707B7EDE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203082">
                <a:off x="2287" y="2865"/>
                <a:ext cx="137" cy="162"/>
              </a:xfrm>
              <a:prstGeom prst="ellipse">
                <a:avLst/>
              </a:prstGeom>
              <a:solidFill>
                <a:srgbClr val="00D8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fr-FR" altLang="en-US"/>
              </a:p>
            </p:txBody>
          </p:sp>
          <p:sp>
            <p:nvSpPr>
              <p:cNvPr id="126" name="Oval 98">
                <a:extLst>
                  <a:ext uri="{FF2B5EF4-FFF2-40B4-BE49-F238E27FC236}">
                    <a16:creationId xmlns:a16="http://schemas.microsoft.com/office/drawing/2014/main" id="{BC93F962-B012-462C-A1BD-0F9411E245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203082">
                <a:off x="2287" y="3017"/>
                <a:ext cx="137" cy="162"/>
              </a:xfrm>
              <a:prstGeom prst="ellipse">
                <a:avLst/>
              </a:prstGeom>
              <a:solidFill>
                <a:srgbClr val="00D8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fr-FR" altLang="en-US"/>
              </a:p>
            </p:txBody>
          </p:sp>
          <p:sp>
            <p:nvSpPr>
              <p:cNvPr id="127" name="Oval 99">
                <a:extLst>
                  <a:ext uri="{FF2B5EF4-FFF2-40B4-BE49-F238E27FC236}">
                    <a16:creationId xmlns:a16="http://schemas.microsoft.com/office/drawing/2014/main" id="{E54AC606-E72A-4091-8451-9790395191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203082">
                <a:off x="2287" y="3169"/>
                <a:ext cx="137" cy="162"/>
              </a:xfrm>
              <a:prstGeom prst="ellipse">
                <a:avLst/>
              </a:prstGeom>
              <a:solidFill>
                <a:srgbClr val="00D8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fr-FR" altLang="en-US"/>
              </a:p>
            </p:txBody>
          </p:sp>
          <p:sp>
            <p:nvSpPr>
              <p:cNvPr id="128" name="Oval 100">
                <a:extLst>
                  <a:ext uri="{FF2B5EF4-FFF2-40B4-BE49-F238E27FC236}">
                    <a16:creationId xmlns:a16="http://schemas.microsoft.com/office/drawing/2014/main" id="{4202E5BC-6165-49E4-8F1A-9CE14B11B6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203082">
                <a:off x="2291" y="3320"/>
                <a:ext cx="137" cy="163"/>
              </a:xfrm>
              <a:prstGeom prst="ellipse">
                <a:avLst/>
              </a:prstGeom>
              <a:solidFill>
                <a:srgbClr val="00D8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fr-FR" altLang="en-US"/>
              </a:p>
            </p:txBody>
          </p:sp>
          <p:sp>
            <p:nvSpPr>
              <p:cNvPr id="129" name="Oval 101">
                <a:extLst>
                  <a:ext uri="{FF2B5EF4-FFF2-40B4-BE49-F238E27FC236}">
                    <a16:creationId xmlns:a16="http://schemas.microsoft.com/office/drawing/2014/main" id="{C9E7EABD-FD8F-4ECA-AD3D-F2A963EDF1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203082">
                <a:off x="2287" y="3473"/>
                <a:ext cx="137" cy="162"/>
              </a:xfrm>
              <a:prstGeom prst="ellipse">
                <a:avLst/>
              </a:prstGeom>
              <a:solidFill>
                <a:srgbClr val="00D8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fr-FR" altLang="en-US"/>
              </a:p>
            </p:txBody>
          </p:sp>
          <p:sp>
            <p:nvSpPr>
              <p:cNvPr id="130" name="Oval 102">
                <a:extLst>
                  <a:ext uri="{FF2B5EF4-FFF2-40B4-BE49-F238E27FC236}">
                    <a16:creationId xmlns:a16="http://schemas.microsoft.com/office/drawing/2014/main" id="{822917EA-7167-4E31-B1EC-C99AB82EEC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203082">
                <a:off x="2287" y="3629"/>
                <a:ext cx="137" cy="162"/>
              </a:xfrm>
              <a:prstGeom prst="ellipse">
                <a:avLst/>
              </a:prstGeom>
              <a:solidFill>
                <a:srgbClr val="00D8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rgbClr val="CC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fr-FR" altLang="en-US"/>
              </a:p>
            </p:txBody>
          </p:sp>
        </p:grpSp>
        <p:sp>
          <p:nvSpPr>
            <p:cNvPr id="86" name="Oval 103">
              <a:extLst>
                <a:ext uri="{FF2B5EF4-FFF2-40B4-BE49-F238E27FC236}">
                  <a16:creationId xmlns:a16="http://schemas.microsoft.com/office/drawing/2014/main" id="{78B738DF-0357-4FE6-BF5B-0196820CA0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203082">
              <a:off x="492" y="2177"/>
              <a:ext cx="137" cy="162"/>
            </a:xfrm>
            <a:prstGeom prst="ellipse">
              <a:avLst/>
            </a:prstGeom>
            <a:solidFill>
              <a:srgbClr val="FF797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en-US"/>
            </a:p>
          </p:txBody>
        </p:sp>
        <p:sp>
          <p:nvSpPr>
            <p:cNvPr id="87" name="Line 104">
              <a:extLst>
                <a:ext uri="{FF2B5EF4-FFF2-40B4-BE49-F238E27FC236}">
                  <a16:creationId xmlns:a16="http://schemas.microsoft.com/office/drawing/2014/main" id="{79CC76C3-92D1-44F1-ADB7-4C7725A4FC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7" y="1272"/>
              <a:ext cx="1428" cy="21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105">
              <a:extLst>
                <a:ext uri="{FF2B5EF4-FFF2-40B4-BE49-F238E27FC236}">
                  <a16:creationId xmlns:a16="http://schemas.microsoft.com/office/drawing/2014/main" id="{58704870-C7D4-435A-A075-D3AE8B73F9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5" y="1388"/>
              <a:ext cx="1288" cy="204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106">
              <a:extLst>
                <a:ext uri="{FF2B5EF4-FFF2-40B4-BE49-F238E27FC236}">
                  <a16:creationId xmlns:a16="http://schemas.microsoft.com/office/drawing/2014/main" id="{B5215004-6C78-4090-BD6B-1C703FCDE7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" y="1544"/>
              <a:ext cx="1152" cy="164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107">
              <a:extLst>
                <a:ext uri="{FF2B5EF4-FFF2-40B4-BE49-F238E27FC236}">
                  <a16:creationId xmlns:a16="http://schemas.microsoft.com/office/drawing/2014/main" id="{22CD88CD-4B15-47AA-9681-6123AE6125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1" y="1676"/>
              <a:ext cx="968" cy="128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108">
              <a:extLst>
                <a:ext uri="{FF2B5EF4-FFF2-40B4-BE49-F238E27FC236}">
                  <a16:creationId xmlns:a16="http://schemas.microsoft.com/office/drawing/2014/main" id="{20428AF9-9910-412F-B83E-CF43B91C8B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" y="1832"/>
              <a:ext cx="804" cy="8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109">
              <a:extLst>
                <a:ext uri="{FF2B5EF4-FFF2-40B4-BE49-F238E27FC236}">
                  <a16:creationId xmlns:a16="http://schemas.microsoft.com/office/drawing/2014/main" id="{6E685FBB-FD78-4ABC-BDE1-1DE4A15DE5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3" y="1992"/>
              <a:ext cx="620" cy="36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110">
              <a:extLst>
                <a:ext uri="{FF2B5EF4-FFF2-40B4-BE49-F238E27FC236}">
                  <a16:creationId xmlns:a16="http://schemas.microsoft.com/office/drawing/2014/main" id="{45EBD4E3-4E65-4274-A788-F2E843B582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3" y="2144"/>
              <a:ext cx="460" cy="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Line 111">
              <a:extLst>
                <a:ext uri="{FF2B5EF4-FFF2-40B4-BE49-F238E27FC236}">
                  <a16:creationId xmlns:a16="http://schemas.microsoft.com/office/drawing/2014/main" id="{C1FE120F-250C-4614-AE1F-B7DE2D2F68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7" y="2276"/>
              <a:ext cx="244" cy="8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112">
              <a:extLst>
                <a:ext uri="{FF2B5EF4-FFF2-40B4-BE49-F238E27FC236}">
                  <a16:creationId xmlns:a16="http://schemas.microsoft.com/office/drawing/2014/main" id="{9B877FDA-B113-4600-8E95-F7E35D6200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9" y="1152"/>
              <a:ext cx="1404" cy="200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Line 113">
              <a:extLst>
                <a:ext uri="{FF2B5EF4-FFF2-40B4-BE49-F238E27FC236}">
                  <a16:creationId xmlns:a16="http://schemas.microsoft.com/office/drawing/2014/main" id="{BEB38249-156F-4B6C-9905-364506D019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7" y="1048"/>
              <a:ext cx="1220" cy="176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Line 114">
              <a:extLst>
                <a:ext uri="{FF2B5EF4-FFF2-40B4-BE49-F238E27FC236}">
                  <a16:creationId xmlns:a16="http://schemas.microsoft.com/office/drawing/2014/main" id="{7E99F5C1-14A5-4F4D-B794-4AB67FBF06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3" y="936"/>
              <a:ext cx="1020" cy="156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Line 115">
              <a:extLst>
                <a:ext uri="{FF2B5EF4-FFF2-40B4-BE49-F238E27FC236}">
                  <a16:creationId xmlns:a16="http://schemas.microsoft.com/office/drawing/2014/main" id="{6CCA9808-5D89-4E6A-ACAD-79D70D697C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5" y="828"/>
              <a:ext cx="828" cy="124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Line 116">
              <a:extLst>
                <a:ext uri="{FF2B5EF4-FFF2-40B4-BE49-F238E27FC236}">
                  <a16:creationId xmlns:a16="http://schemas.microsoft.com/office/drawing/2014/main" id="{2836F5E3-FEBB-4FB3-AB8F-7A978A2091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1" y="712"/>
              <a:ext cx="636" cy="104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Line 117">
              <a:extLst>
                <a:ext uri="{FF2B5EF4-FFF2-40B4-BE49-F238E27FC236}">
                  <a16:creationId xmlns:a16="http://schemas.microsoft.com/office/drawing/2014/main" id="{310CEEFA-849F-4675-BBAC-CE97978C9F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7" y="604"/>
              <a:ext cx="436" cy="76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Line 118">
              <a:extLst>
                <a:ext uri="{FF2B5EF4-FFF2-40B4-BE49-F238E27FC236}">
                  <a16:creationId xmlns:a16="http://schemas.microsoft.com/office/drawing/2014/main" id="{9B08ED2C-71C8-46A8-A5BA-CDFFA5056A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3" y="496"/>
              <a:ext cx="264" cy="52"/>
            </a:xfrm>
            <a:prstGeom prst="line">
              <a:avLst/>
            </a:prstGeom>
            <a:noFill/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AutoShape 119">
              <a:extLst>
                <a:ext uri="{FF2B5EF4-FFF2-40B4-BE49-F238E27FC236}">
                  <a16:creationId xmlns:a16="http://schemas.microsoft.com/office/drawing/2014/main" id="{B38DC476-92CF-4395-85F0-29013633DD6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74960" flipV="1">
              <a:off x="1220" y="941"/>
              <a:ext cx="147" cy="495"/>
            </a:xfrm>
            <a:custGeom>
              <a:avLst/>
              <a:gdLst>
                <a:gd name="T0" fmla="*/ 85 w 21600"/>
                <a:gd name="T1" fmla="*/ 0 h 21600"/>
                <a:gd name="T2" fmla="*/ 85 w 21600"/>
                <a:gd name="T3" fmla="*/ 279 h 21600"/>
                <a:gd name="T4" fmla="*/ 20 w 21600"/>
                <a:gd name="T5" fmla="*/ 495 h 21600"/>
                <a:gd name="T6" fmla="*/ 147 w 21600"/>
                <a:gd name="T7" fmla="*/ 13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90 w 21600"/>
                <a:gd name="T13" fmla="*/ 3229 h 21600"/>
                <a:gd name="T14" fmla="*/ 17339 w 21600"/>
                <a:gd name="T15" fmla="*/ 894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516" y="0"/>
                  </a:lnTo>
                  <a:lnTo>
                    <a:pt x="12516" y="3211"/>
                  </a:lnTo>
                  <a:lnTo>
                    <a:pt x="12427" y="3211"/>
                  </a:lnTo>
                  <a:cubicBezTo>
                    <a:pt x="5564" y="3211"/>
                    <a:pt x="0" y="7217"/>
                    <a:pt x="0" y="12158"/>
                  </a:cubicBezTo>
                  <a:lnTo>
                    <a:pt x="0" y="21600"/>
                  </a:lnTo>
                  <a:lnTo>
                    <a:pt x="5863" y="21600"/>
                  </a:lnTo>
                  <a:lnTo>
                    <a:pt x="5863" y="12158"/>
                  </a:lnTo>
                  <a:cubicBezTo>
                    <a:pt x="5863" y="10385"/>
                    <a:pt x="8802" y="8947"/>
                    <a:pt x="12427" y="8947"/>
                  </a:cubicBezTo>
                  <a:lnTo>
                    <a:pt x="12516" y="8947"/>
                  </a:lnTo>
                  <a:lnTo>
                    <a:pt x="1251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9DFF9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AutoShape 120">
              <a:extLst>
                <a:ext uri="{FF2B5EF4-FFF2-40B4-BE49-F238E27FC236}">
                  <a16:creationId xmlns:a16="http://schemas.microsoft.com/office/drawing/2014/main" id="{C345F245-B840-480C-AEFD-F3AC4E6133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74960" flipV="1">
              <a:off x="1956" y="545"/>
              <a:ext cx="134" cy="380"/>
            </a:xfrm>
            <a:custGeom>
              <a:avLst/>
              <a:gdLst>
                <a:gd name="T0" fmla="*/ 78 w 21600"/>
                <a:gd name="T1" fmla="*/ 0 h 21600"/>
                <a:gd name="T2" fmla="*/ 78 w 21600"/>
                <a:gd name="T3" fmla="*/ 214 h 21600"/>
                <a:gd name="T4" fmla="*/ 18 w 21600"/>
                <a:gd name="T5" fmla="*/ 380 h 21600"/>
                <a:gd name="T6" fmla="*/ 134 w 21600"/>
                <a:gd name="T7" fmla="*/ 107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12 w 21600"/>
                <a:gd name="T13" fmla="*/ 3183 h 21600"/>
                <a:gd name="T14" fmla="*/ 17248 w 21600"/>
                <a:gd name="T15" fmla="*/ 892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516" y="0"/>
                  </a:lnTo>
                  <a:lnTo>
                    <a:pt x="12516" y="3211"/>
                  </a:lnTo>
                  <a:lnTo>
                    <a:pt x="12427" y="3211"/>
                  </a:lnTo>
                  <a:cubicBezTo>
                    <a:pt x="5564" y="3211"/>
                    <a:pt x="0" y="7217"/>
                    <a:pt x="0" y="12158"/>
                  </a:cubicBezTo>
                  <a:lnTo>
                    <a:pt x="0" y="21600"/>
                  </a:lnTo>
                  <a:lnTo>
                    <a:pt x="5863" y="21600"/>
                  </a:lnTo>
                  <a:lnTo>
                    <a:pt x="5863" y="12158"/>
                  </a:lnTo>
                  <a:cubicBezTo>
                    <a:pt x="5863" y="10385"/>
                    <a:pt x="8802" y="8947"/>
                    <a:pt x="12427" y="8947"/>
                  </a:cubicBezTo>
                  <a:lnTo>
                    <a:pt x="12516" y="8947"/>
                  </a:lnTo>
                  <a:lnTo>
                    <a:pt x="1251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9DFF9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Line 121">
              <a:extLst>
                <a:ext uri="{FF2B5EF4-FFF2-40B4-BE49-F238E27FC236}">
                  <a16:creationId xmlns:a16="http://schemas.microsoft.com/office/drawing/2014/main" id="{134691A0-CFF0-479F-98C3-1BE8B571C1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7" y="198"/>
              <a:ext cx="2063" cy="11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122">
              <a:extLst>
                <a:ext uri="{FF2B5EF4-FFF2-40B4-BE49-F238E27FC236}">
                  <a16:creationId xmlns:a16="http://schemas.microsoft.com/office/drawing/2014/main" id="{9F51154C-CE5D-4FAE-AD14-78CBDDC7D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" y="284"/>
              <a:ext cx="1724" cy="988"/>
            </a:xfrm>
            <a:custGeom>
              <a:avLst/>
              <a:gdLst>
                <a:gd name="T0" fmla="*/ 0 w 1724"/>
                <a:gd name="T1" fmla="*/ 909 h 1000"/>
                <a:gd name="T2" fmla="*/ 120 w 1724"/>
                <a:gd name="T3" fmla="*/ 988 h 1000"/>
                <a:gd name="T4" fmla="*/ 1724 w 1724"/>
                <a:gd name="T5" fmla="*/ 75 h 1000"/>
                <a:gd name="T6" fmla="*/ 1612 w 1724"/>
                <a:gd name="T7" fmla="*/ 0 h 1000"/>
                <a:gd name="T8" fmla="*/ 0 w 1724"/>
                <a:gd name="T9" fmla="*/ 909 h 1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24" h="1000">
                  <a:moveTo>
                    <a:pt x="0" y="920"/>
                  </a:moveTo>
                  <a:lnTo>
                    <a:pt x="120" y="1000"/>
                  </a:lnTo>
                  <a:lnTo>
                    <a:pt x="1724" y="76"/>
                  </a:lnTo>
                  <a:lnTo>
                    <a:pt x="1612" y="0"/>
                  </a:lnTo>
                  <a:lnTo>
                    <a:pt x="0" y="920"/>
                  </a:lnTo>
                  <a:close/>
                </a:path>
              </a:pathLst>
            </a:custGeom>
            <a:solidFill>
              <a:srgbClr val="9DFF9D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123">
              <a:extLst>
                <a:ext uri="{FF2B5EF4-FFF2-40B4-BE49-F238E27FC236}">
                  <a16:creationId xmlns:a16="http://schemas.microsoft.com/office/drawing/2014/main" id="{BE865581-7411-40AC-91C1-DC35EA0E7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" y="220"/>
              <a:ext cx="1728" cy="972"/>
            </a:xfrm>
            <a:custGeom>
              <a:avLst/>
              <a:gdLst>
                <a:gd name="T0" fmla="*/ 0 w 1728"/>
                <a:gd name="T1" fmla="*/ 904 h 972"/>
                <a:gd name="T2" fmla="*/ 120 w 1728"/>
                <a:gd name="T3" fmla="*/ 972 h 972"/>
                <a:gd name="T4" fmla="*/ 1728 w 1728"/>
                <a:gd name="T5" fmla="*/ 56 h 972"/>
                <a:gd name="T6" fmla="*/ 1644 w 1728"/>
                <a:gd name="T7" fmla="*/ 0 h 972"/>
                <a:gd name="T8" fmla="*/ 0 w 1728"/>
                <a:gd name="T9" fmla="*/ 904 h 9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28" h="972">
                  <a:moveTo>
                    <a:pt x="0" y="904"/>
                  </a:moveTo>
                  <a:lnTo>
                    <a:pt x="120" y="972"/>
                  </a:lnTo>
                  <a:lnTo>
                    <a:pt x="1728" y="56"/>
                  </a:lnTo>
                  <a:lnTo>
                    <a:pt x="1644" y="0"/>
                  </a:lnTo>
                  <a:lnTo>
                    <a:pt x="0" y="904"/>
                  </a:lnTo>
                  <a:close/>
                </a:path>
              </a:pathLst>
            </a:custGeom>
            <a:solidFill>
              <a:srgbClr val="FFBFB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124">
              <a:extLst>
                <a:ext uri="{FF2B5EF4-FFF2-40B4-BE49-F238E27FC236}">
                  <a16:creationId xmlns:a16="http://schemas.microsoft.com/office/drawing/2014/main" id="{05F22A87-1DB5-4D72-B011-CD307D8534B8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977" y="860"/>
              <a:ext cx="380" cy="220"/>
            </a:xfrm>
            <a:custGeom>
              <a:avLst/>
              <a:gdLst>
                <a:gd name="T0" fmla="*/ 0 w 396"/>
                <a:gd name="T1" fmla="*/ 193 h 228"/>
                <a:gd name="T2" fmla="*/ 242 w 396"/>
                <a:gd name="T3" fmla="*/ 54 h 228"/>
                <a:gd name="T4" fmla="*/ 207 w 396"/>
                <a:gd name="T5" fmla="*/ 35 h 228"/>
                <a:gd name="T6" fmla="*/ 380 w 396"/>
                <a:gd name="T7" fmla="*/ 0 h 228"/>
                <a:gd name="T8" fmla="*/ 322 w 396"/>
                <a:gd name="T9" fmla="*/ 112 h 228"/>
                <a:gd name="T10" fmla="*/ 280 w 396"/>
                <a:gd name="T11" fmla="*/ 85 h 228"/>
                <a:gd name="T12" fmla="*/ 46 w 396"/>
                <a:gd name="T13" fmla="*/ 220 h 228"/>
                <a:gd name="T14" fmla="*/ 0 w 396"/>
                <a:gd name="T15" fmla="*/ 193 h 2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6" h="228">
                  <a:moveTo>
                    <a:pt x="0" y="200"/>
                  </a:moveTo>
                  <a:lnTo>
                    <a:pt x="252" y="56"/>
                  </a:lnTo>
                  <a:lnTo>
                    <a:pt x="216" y="36"/>
                  </a:lnTo>
                  <a:lnTo>
                    <a:pt x="396" y="0"/>
                  </a:lnTo>
                  <a:lnTo>
                    <a:pt x="336" y="116"/>
                  </a:lnTo>
                  <a:lnTo>
                    <a:pt x="292" y="88"/>
                  </a:lnTo>
                  <a:lnTo>
                    <a:pt x="48" y="228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0D8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125">
              <a:extLst>
                <a:ext uri="{FF2B5EF4-FFF2-40B4-BE49-F238E27FC236}">
                  <a16:creationId xmlns:a16="http://schemas.microsoft.com/office/drawing/2014/main" id="{A1F387F8-CD5A-41B9-A727-0AF867DA0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1" y="480"/>
              <a:ext cx="352" cy="200"/>
            </a:xfrm>
            <a:custGeom>
              <a:avLst/>
              <a:gdLst>
                <a:gd name="T0" fmla="*/ 0 w 396"/>
                <a:gd name="T1" fmla="*/ 175 h 228"/>
                <a:gd name="T2" fmla="*/ 224 w 396"/>
                <a:gd name="T3" fmla="*/ 49 h 228"/>
                <a:gd name="T4" fmla="*/ 192 w 396"/>
                <a:gd name="T5" fmla="*/ 32 h 228"/>
                <a:gd name="T6" fmla="*/ 352 w 396"/>
                <a:gd name="T7" fmla="*/ 0 h 228"/>
                <a:gd name="T8" fmla="*/ 299 w 396"/>
                <a:gd name="T9" fmla="*/ 102 h 228"/>
                <a:gd name="T10" fmla="*/ 260 w 396"/>
                <a:gd name="T11" fmla="*/ 77 h 228"/>
                <a:gd name="T12" fmla="*/ 43 w 396"/>
                <a:gd name="T13" fmla="*/ 200 h 228"/>
                <a:gd name="T14" fmla="*/ 0 w 396"/>
                <a:gd name="T15" fmla="*/ 175 h 2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6" h="228">
                  <a:moveTo>
                    <a:pt x="0" y="200"/>
                  </a:moveTo>
                  <a:lnTo>
                    <a:pt x="252" y="56"/>
                  </a:lnTo>
                  <a:lnTo>
                    <a:pt x="216" y="36"/>
                  </a:lnTo>
                  <a:lnTo>
                    <a:pt x="396" y="0"/>
                  </a:lnTo>
                  <a:lnTo>
                    <a:pt x="336" y="116"/>
                  </a:lnTo>
                  <a:lnTo>
                    <a:pt x="292" y="88"/>
                  </a:lnTo>
                  <a:lnTo>
                    <a:pt x="48" y="228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FF5F5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AutoShape 126">
              <a:extLst>
                <a:ext uri="{FF2B5EF4-FFF2-40B4-BE49-F238E27FC236}">
                  <a16:creationId xmlns:a16="http://schemas.microsoft.com/office/drawing/2014/main" id="{38303C6D-AAFE-4BFA-87C2-75B4DD914D7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488" y="436"/>
              <a:ext cx="120" cy="396"/>
            </a:xfrm>
            <a:prstGeom prst="downArrow">
              <a:avLst>
                <a:gd name="adj1" fmla="val 30000"/>
                <a:gd name="adj2" fmla="val 82500"/>
              </a:avLst>
            </a:prstGeom>
            <a:solidFill>
              <a:srgbClr val="494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en-US"/>
            </a:p>
          </p:txBody>
        </p:sp>
        <p:graphicFrame>
          <p:nvGraphicFramePr>
            <p:cNvPr id="110" name="Object 127">
              <a:extLst>
                <a:ext uri="{FF2B5EF4-FFF2-40B4-BE49-F238E27FC236}">
                  <a16:creationId xmlns:a16="http://schemas.microsoft.com/office/drawing/2014/main" id="{4B47FABF-F76B-4376-B355-19123E8FAF4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82" y="895"/>
            <a:ext cx="174" cy="2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52334" imgH="190417" progId="Equation.3">
                    <p:embed/>
                  </p:oleObj>
                </mc:Choice>
                <mc:Fallback>
                  <p:oleObj name="Equation" r:id="rId8" imgW="152334" imgH="190417" progId="Equation.3">
                    <p:embed/>
                    <p:pic>
                      <p:nvPicPr>
                        <p:cNvPr id="39025" name="Object 127">
                          <a:extLst>
                            <a:ext uri="{FF2B5EF4-FFF2-40B4-BE49-F238E27FC236}">
                              <a16:creationId xmlns:a16="http://schemas.microsoft.com/office/drawing/2014/main" id="{1FBBB16B-FD56-4C41-9879-19C471B6B34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2" y="895"/>
                          <a:ext cx="174" cy="2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1" name="AutoShape 128">
              <a:extLst>
                <a:ext uri="{FF2B5EF4-FFF2-40B4-BE49-F238E27FC236}">
                  <a16:creationId xmlns:a16="http://schemas.microsoft.com/office/drawing/2014/main" id="{3EC8F16A-36A0-4FEE-A2EE-746F7594DF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74960" flipV="1">
              <a:off x="1484" y="1116"/>
              <a:ext cx="147" cy="495"/>
            </a:xfrm>
            <a:custGeom>
              <a:avLst/>
              <a:gdLst>
                <a:gd name="T0" fmla="*/ 85 w 21600"/>
                <a:gd name="T1" fmla="*/ 0 h 21600"/>
                <a:gd name="T2" fmla="*/ 85 w 21600"/>
                <a:gd name="T3" fmla="*/ 279 h 21600"/>
                <a:gd name="T4" fmla="*/ 20 w 21600"/>
                <a:gd name="T5" fmla="*/ 495 h 21600"/>
                <a:gd name="T6" fmla="*/ 147 w 21600"/>
                <a:gd name="T7" fmla="*/ 13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90 w 21600"/>
                <a:gd name="T13" fmla="*/ 3229 h 21600"/>
                <a:gd name="T14" fmla="*/ 17339 w 21600"/>
                <a:gd name="T15" fmla="*/ 894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516" y="0"/>
                  </a:lnTo>
                  <a:lnTo>
                    <a:pt x="12516" y="3211"/>
                  </a:lnTo>
                  <a:lnTo>
                    <a:pt x="12427" y="3211"/>
                  </a:lnTo>
                  <a:cubicBezTo>
                    <a:pt x="5564" y="3211"/>
                    <a:pt x="0" y="7217"/>
                    <a:pt x="0" y="12158"/>
                  </a:cubicBezTo>
                  <a:lnTo>
                    <a:pt x="0" y="21600"/>
                  </a:lnTo>
                  <a:lnTo>
                    <a:pt x="5863" y="21600"/>
                  </a:lnTo>
                  <a:lnTo>
                    <a:pt x="5863" y="12158"/>
                  </a:lnTo>
                  <a:cubicBezTo>
                    <a:pt x="5863" y="10385"/>
                    <a:pt x="8802" y="8947"/>
                    <a:pt x="12427" y="8947"/>
                  </a:cubicBezTo>
                  <a:lnTo>
                    <a:pt x="12516" y="8947"/>
                  </a:lnTo>
                  <a:lnTo>
                    <a:pt x="1251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9DFF9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AutoShape 129">
              <a:extLst>
                <a:ext uri="{FF2B5EF4-FFF2-40B4-BE49-F238E27FC236}">
                  <a16:creationId xmlns:a16="http://schemas.microsoft.com/office/drawing/2014/main" id="{2AD5D44F-3309-481A-B6AB-A5DE1728D9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74960" flipV="1">
              <a:off x="988" y="1181"/>
              <a:ext cx="147" cy="495"/>
            </a:xfrm>
            <a:custGeom>
              <a:avLst/>
              <a:gdLst>
                <a:gd name="T0" fmla="*/ 85 w 21600"/>
                <a:gd name="T1" fmla="*/ 0 h 21600"/>
                <a:gd name="T2" fmla="*/ 85 w 21600"/>
                <a:gd name="T3" fmla="*/ 279 h 21600"/>
                <a:gd name="T4" fmla="*/ 20 w 21600"/>
                <a:gd name="T5" fmla="*/ 495 h 21600"/>
                <a:gd name="T6" fmla="*/ 147 w 21600"/>
                <a:gd name="T7" fmla="*/ 13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90 w 21600"/>
                <a:gd name="T13" fmla="*/ 3229 h 21600"/>
                <a:gd name="T14" fmla="*/ 17339 w 21600"/>
                <a:gd name="T15" fmla="*/ 894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516" y="0"/>
                  </a:lnTo>
                  <a:lnTo>
                    <a:pt x="12516" y="3211"/>
                  </a:lnTo>
                  <a:lnTo>
                    <a:pt x="12427" y="3211"/>
                  </a:lnTo>
                  <a:cubicBezTo>
                    <a:pt x="5564" y="3211"/>
                    <a:pt x="0" y="7217"/>
                    <a:pt x="0" y="12158"/>
                  </a:cubicBezTo>
                  <a:lnTo>
                    <a:pt x="0" y="21600"/>
                  </a:lnTo>
                  <a:lnTo>
                    <a:pt x="5863" y="21600"/>
                  </a:lnTo>
                  <a:lnTo>
                    <a:pt x="5863" y="12158"/>
                  </a:lnTo>
                  <a:cubicBezTo>
                    <a:pt x="5863" y="10385"/>
                    <a:pt x="8802" y="8947"/>
                    <a:pt x="12427" y="8947"/>
                  </a:cubicBezTo>
                  <a:lnTo>
                    <a:pt x="12516" y="8947"/>
                  </a:lnTo>
                  <a:lnTo>
                    <a:pt x="1251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9DFF9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AutoShape 130">
              <a:extLst>
                <a:ext uri="{FF2B5EF4-FFF2-40B4-BE49-F238E27FC236}">
                  <a16:creationId xmlns:a16="http://schemas.microsoft.com/office/drawing/2014/main" id="{F610B774-F29F-425E-B05B-DDC6398F70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74960" flipV="1">
              <a:off x="1116" y="1345"/>
              <a:ext cx="147" cy="495"/>
            </a:xfrm>
            <a:custGeom>
              <a:avLst/>
              <a:gdLst>
                <a:gd name="T0" fmla="*/ 85 w 21600"/>
                <a:gd name="T1" fmla="*/ 0 h 21600"/>
                <a:gd name="T2" fmla="*/ 85 w 21600"/>
                <a:gd name="T3" fmla="*/ 279 h 21600"/>
                <a:gd name="T4" fmla="*/ 20 w 21600"/>
                <a:gd name="T5" fmla="*/ 495 h 21600"/>
                <a:gd name="T6" fmla="*/ 147 w 21600"/>
                <a:gd name="T7" fmla="*/ 13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90 w 21600"/>
                <a:gd name="T13" fmla="*/ 3229 h 21600"/>
                <a:gd name="T14" fmla="*/ 17339 w 21600"/>
                <a:gd name="T15" fmla="*/ 894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516" y="0"/>
                  </a:lnTo>
                  <a:lnTo>
                    <a:pt x="12516" y="3211"/>
                  </a:lnTo>
                  <a:lnTo>
                    <a:pt x="12427" y="3211"/>
                  </a:lnTo>
                  <a:cubicBezTo>
                    <a:pt x="5564" y="3211"/>
                    <a:pt x="0" y="7217"/>
                    <a:pt x="0" y="12158"/>
                  </a:cubicBezTo>
                  <a:lnTo>
                    <a:pt x="0" y="21600"/>
                  </a:lnTo>
                  <a:lnTo>
                    <a:pt x="5863" y="21600"/>
                  </a:lnTo>
                  <a:lnTo>
                    <a:pt x="5863" y="12158"/>
                  </a:lnTo>
                  <a:cubicBezTo>
                    <a:pt x="5863" y="10385"/>
                    <a:pt x="8802" y="8947"/>
                    <a:pt x="12427" y="8947"/>
                  </a:cubicBezTo>
                  <a:lnTo>
                    <a:pt x="12516" y="8947"/>
                  </a:lnTo>
                  <a:lnTo>
                    <a:pt x="1251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9DFF9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AutoShape 131">
              <a:extLst>
                <a:ext uri="{FF2B5EF4-FFF2-40B4-BE49-F238E27FC236}">
                  <a16:creationId xmlns:a16="http://schemas.microsoft.com/office/drawing/2014/main" id="{24A6B958-6E83-47A4-9729-8800DD6756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764091" flipV="1">
              <a:off x="955" y="1622"/>
              <a:ext cx="147" cy="430"/>
            </a:xfrm>
            <a:custGeom>
              <a:avLst/>
              <a:gdLst>
                <a:gd name="T0" fmla="*/ 85 w 21600"/>
                <a:gd name="T1" fmla="*/ 0 h 21600"/>
                <a:gd name="T2" fmla="*/ 85 w 21600"/>
                <a:gd name="T3" fmla="*/ 242 h 21600"/>
                <a:gd name="T4" fmla="*/ 20 w 21600"/>
                <a:gd name="T5" fmla="*/ 430 h 21600"/>
                <a:gd name="T6" fmla="*/ 147 w 21600"/>
                <a:gd name="T7" fmla="*/ 121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90 w 21600"/>
                <a:gd name="T13" fmla="*/ 3215 h 21600"/>
                <a:gd name="T14" fmla="*/ 17339 w 21600"/>
                <a:gd name="T15" fmla="*/ 894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516" y="0"/>
                  </a:lnTo>
                  <a:lnTo>
                    <a:pt x="12516" y="3211"/>
                  </a:lnTo>
                  <a:lnTo>
                    <a:pt x="12427" y="3211"/>
                  </a:lnTo>
                  <a:cubicBezTo>
                    <a:pt x="5564" y="3211"/>
                    <a:pt x="0" y="7217"/>
                    <a:pt x="0" y="12158"/>
                  </a:cubicBezTo>
                  <a:lnTo>
                    <a:pt x="0" y="21600"/>
                  </a:lnTo>
                  <a:lnTo>
                    <a:pt x="5863" y="21600"/>
                  </a:lnTo>
                  <a:lnTo>
                    <a:pt x="5863" y="12158"/>
                  </a:lnTo>
                  <a:cubicBezTo>
                    <a:pt x="5863" y="10385"/>
                    <a:pt x="8802" y="8947"/>
                    <a:pt x="12427" y="8947"/>
                  </a:cubicBezTo>
                  <a:lnTo>
                    <a:pt x="12516" y="8947"/>
                  </a:lnTo>
                  <a:lnTo>
                    <a:pt x="1251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9DFF9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AutoShape 132">
              <a:extLst>
                <a:ext uri="{FF2B5EF4-FFF2-40B4-BE49-F238E27FC236}">
                  <a16:creationId xmlns:a16="http://schemas.microsoft.com/office/drawing/2014/main" id="{8DA2D013-A05F-45FC-B46D-C6F3B517F2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971955" flipV="1">
              <a:off x="1725" y="1285"/>
              <a:ext cx="136" cy="495"/>
            </a:xfrm>
            <a:custGeom>
              <a:avLst/>
              <a:gdLst>
                <a:gd name="T0" fmla="*/ 79 w 21600"/>
                <a:gd name="T1" fmla="*/ 0 h 21600"/>
                <a:gd name="T2" fmla="*/ 79 w 21600"/>
                <a:gd name="T3" fmla="*/ 279 h 21600"/>
                <a:gd name="T4" fmla="*/ 18 w 21600"/>
                <a:gd name="T5" fmla="*/ 495 h 21600"/>
                <a:gd name="T6" fmla="*/ 136 w 21600"/>
                <a:gd name="T7" fmla="*/ 13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388 w 21600"/>
                <a:gd name="T13" fmla="*/ 3229 h 21600"/>
                <a:gd name="T14" fmla="*/ 17312 w 21600"/>
                <a:gd name="T15" fmla="*/ 894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516" y="0"/>
                  </a:lnTo>
                  <a:lnTo>
                    <a:pt x="12516" y="3211"/>
                  </a:lnTo>
                  <a:lnTo>
                    <a:pt x="12427" y="3211"/>
                  </a:lnTo>
                  <a:cubicBezTo>
                    <a:pt x="5564" y="3211"/>
                    <a:pt x="0" y="7217"/>
                    <a:pt x="0" y="12158"/>
                  </a:cubicBezTo>
                  <a:lnTo>
                    <a:pt x="0" y="21600"/>
                  </a:lnTo>
                  <a:lnTo>
                    <a:pt x="5863" y="21600"/>
                  </a:lnTo>
                  <a:lnTo>
                    <a:pt x="5863" y="12158"/>
                  </a:lnTo>
                  <a:cubicBezTo>
                    <a:pt x="5863" y="10385"/>
                    <a:pt x="8802" y="8947"/>
                    <a:pt x="12427" y="8947"/>
                  </a:cubicBezTo>
                  <a:lnTo>
                    <a:pt x="12516" y="8947"/>
                  </a:lnTo>
                  <a:lnTo>
                    <a:pt x="1251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9DFF9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AutoShape 133">
              <a:extLst>
                <a:ext uri="{FF2B5EF4-FFF2-40B4-BE49-F238E27FC236}">
                  <a16:creationId xmlns:a16="http://schemas.microsoft.com/office/drawing/2014/main" id="{D94E988B-3800-4A11-9122-11600A26D0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74960" flipV="1">
              <a:off x="1436" y="1535"/>
              <a:ext cx="140" cy="459"/>
            </a:xfrm>
            <a:custGeom>
              <a:avLst/>
              <a:gdLst>
                <a:gd name="T0" fmla="*/ 81 w 21600"/>
                <a:gd name="T1" fmla="*/ 0 h 21600"/>
                <a:gd name="T2" fmla="*/ 81 w 21600"/>
                <a:gd name="T3" fmla="*/ 258 h 21600"/>
                <a:gd name="T4" fmla="*/ 19 w 21600"/>
                <a:gd name="T5" fmla="*/ 459 h 21600"/>
                <a:gd name="T6" fmla="*/ 140 w 21600"/>
                <a:gd name="T7" fmla="*/ 12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97 w 21600"/>
                <a:gd name="T13" fmla="*/ 3200 h 21600"/>
                <a:gd name="T14" fmla="*/ 17280 w 21600"/>
                <a:gd name="T15" fmla="*/ 894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516" y="0"/>
                  </a:lnTo>
                  <a:lnTo>
                    <a:pt x="12516" y="3211"/>
                  </a:lnTo>
                  <a:lnTo>
                    <a:pt x="12427" y="3211"/>
                  </a:lnTo>
                  <a:cubicBezTo>
                    <a:pt x="5564" y="3211"/>
                    <a:pt x="0" y="7217"/>
                    <a:pt x="0" y="12158"/>
                  </a:cubicBezTo>
                  <a:lnTo>
                    <a:pt x="0" y="21600"/>
                  </a:lnTo>
                  <a:lnTo>
                    <a:pt x="5863" y="21600"/>
                  </a:lnTo>
                  <a:lnTo>
                    <a:pt x="5863" y="12158"/>
                  </a:lnTo>
                  <a:cubicBezTo>
                    <a:pt x="5863" y="10385"/>
                    <a:pt x="8802" y="8947"/>
                    <a:pt x="12427" y="8947"/>
                  </a:cubicBezTo>
                  <a:lnTo>
                    <a:pt x="12516" y="8947"/>
                  </a:lnTo>
                  <a:lnTo>
                    <a:pt x="1251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9DFF9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AutoShape 134">
              <a:extLst>
                <a:ext uri="{FF2B5EF4-FFF2-40B4-BE49-F238E27FC236}">
                  <a16:creationId xmlns:a16="http://schemas.microsoft.com/office/drawing/2014/main" id="{128CA030-A4FC-41CA-92AD-D8BF428506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636213" flipV="1">
              <a:off x="1073" y="1810"/>
              <a:ext cx="147" cy="385"/>
            </a:xfrm>
            <a:custGeom>
              <a:avLst/>
              <a:gdLst>
                <a:gd name="T0" fmla="*/ 85 w 21600"/>
                <a:gd name="T1" fmla="*/ 0 h 21600"/>
                <a:gd name="T2" fmla="*/ 85 w 21600"/>
                <a:gd name="T3" fmla="*/ 217 h 21600"/>
                <a:gd name="T4" fmla="*/ 20 w 21600"/>
                <a:gd name="T5" fmla="*/ 385 h 21600"/>
                <a:gd name="T6" fmla="*/ 147 w 21600"/>
                <a:gd name="T7" fmla="*/ 108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90 w 21600"/>
                <a:gd name="T13" fmla="*/ 3198 h 21600"/>
                <a:gd name="T14" fmla="*/ 17339 w 21600"/>
                <a:gd name="T15" fmla="*/ 892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516" y="0"/>
                  </a:lnTo>
                  <a:lnTo>
                    <a:pt x="12516" y="3211"/>
                  </a:lnTo>
                  <a:lnTo>
                    <a:pt x="12427" y="3211"/>
                  </a:lnTo>
                  <a:cubicBezTo>
                    <a:pt x="5564" y="3211"/>
                    <a:pt x="0" y="7217"/>
                    <a:pt x="0" y="12158"/>
                  </a:cubicBezTo>
                  <a:lnTo>
                    <a:pt x="0" y="21600"/>
                  </a:lnTo>
                  <a:lnTo>
                    <a:pt x="5863" y="21600"/>
                  </a:lnTo>
                  <a:lnTo>
                    <a:pt x="5863" y="12158"/>
                  </a:lnTo>
                  <a:cubicBezTo>
                    <a:pt x="5863" y="10385"/>
                    <a:pt x="8802" y="8947"/>
                    <a:pt x="12427" y="8947"/>
                  </a:cubicBezTo>
                  <a:lnTo>
                    <a:pt x="12516" y="8947"/>
                  </a:lnTo>
                  <a:lnTo>
                    <a:pt x="1251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9DFF9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AutoShape 135">
              <a:extLst>
                <a:ext uri="{FF2B5EF4-FFF2-40B4-BE49-F238E27FC236}">
                  <a16:creationId xmlns:a16="http://schemas.microsoft.com/office/drawing/2014/main" id="{F1B7C7F5-4F81-4FBC-82F1-7D0A62BB9B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74960" flipV="1">
              <a:off x="1967" y="1047"/>
              <a:ext cx="140" cy="495"/>
            </a:xfrm>
            <a:custGeom>
              <a:avLst/>
              <a:gdLst>
                <a:gd name="T0" fmla="*/ 81 w 21600"/>
                <a:gd name="T1" fmla="*/ 0 h 21600"/>
                <a:gd name="T2" fmla="*/ 81 w 21600"/>
                <a:gd name="T3" fmla="*/ 279 h 21600"/>
                <a:gd name="T4" fmla="*/ 19 w 21600"/>
                <a:gd name="T5" fmla="*/ 495 h 21600"/>
                <a:gd name="T6" fmla="*/ 140 w 21600"/>
                <a:gd name="T7" fmla="*/ 13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97 w 21600"/>
                <a:gd name="T13" fmla="*/ 3229 h 21600"/>
                <a:gd name="T14" fmla="*/ 17280 w 21600"/>
                <a:gd name="T15" fmla="*/ 894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516" y="0"/>
                  </a:lnTo>
                  <a:lnTo>
                    <a:pt x="12516" y="3211"/>
                  </a:lnTo>
                  <a:lnTo>
                    <a:pt x="12427" y="3211"/>
                  </a:lnTo>
                  <a:cubicBezTo>
                    <a:pt x="5564" y="3211"/>
                    <a:pt x="0" y="7217"/>
                    <a:pt x="0" y="12158"/>
                  </a:cubicBezTo>
                  <a:lnTo>
                    <a:pt x="0" y="21600"/>
                  </a:lnTo>
                  <a:lnTo>
                    <a:pt x="5863" y="21600"/>
                  </a:lnTo>
                  <a:lnTo>
                    <a:pt x="5863" y="12158"/>
                  </a:lnTo>
                  <a:cubicBezTo>
                    <a:pt x="5863" y="10385"/>
                    <a:pt x="8802" y="8947"/>
                    <a:pt x="12427" y="8947"/>
                  </a:cubicBezTo>
                  <a:lnTo>
                    <a:pt x="12516" y="8947"/>
                  </a:lnTo>
                  <a:lnTo>
                    <a:pt x="1251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9DFF9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AutoShape 136">
              <a:extLst>
                <a:ext uri="{FF2B5EF4-FFF2-40B4-BE49-F238E27FC236}">
                  <a16:creationId xmlns:a16="http://schemas.microsoft.com/office/drawing/2014/main" id="{1D1AD214-2D4E-4075-BBF7-5883C24826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74960" flipV="1">
              <a:off x="1758" y="912"/>
              <a:ext cx="132" cy="437"/>
            </a:xfrm>
            <a:custGeom>
              <a:avLst/>
              <a:gdLst>
                <a:gd name="T0" fmla="*/ 76 w 21600"/>
                <a:gd name="T1" fmla="*/ 0 h 21600"/>
                <a:gd name="T2" fmla="*/ 76 w 21600"/>
                <a:gd name="T3" fmla="*/ 246 h 21600"/>
                <a:gd name="T4" fmla="*/ 18 w 21600"/>
                <a:gd name="T5" fmla="*/ 437 h 21600"/>
                <a:gd name="T6" fmla="*/ 132 w 21600"/>
                <a:gd name="T7" fmla="*/ 123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36 w 21600"/>
                <a:gd name="T13" fmla="*/ 3213 h 21600"/>
                <a:gd name="T14" fmla="*/ 17345 w 21600"/>
                <a:gd name="T15" fmla="*/ 89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516" y="0"/>
                  </a:lnTo>
                  <a:lnTo>
                    <a:pt x="12516" y="3211"/>
                  </a:lnTo>
                  <a:lnTo>
                    <a:pt x="12427" y="3211"/>
                  </a:lnTo>
                  <a:cubicBezTo>
                    <a:pt x="5564" y="3211"/>
                    <a:pt x="0" y="7217"/>
                    <a:pt x="0" y="12158"/>
                  </a:cubicBezTo>
                  <a:lnTo>
                    <a:pt x="0" y="21600"/>
                  </a:lnTo>
                  <a:lnTo>
                    <a:pt x="5863" y="21600"/>
                  </a:lnTo>
                  <a:lnTo>
                    <a:pt x="5863" y="12158"/>
                  </a:lnTo>
                  <a:cubicBezTo>
                    <a:pt x="5863" y="10385"/>
                    <a:pt x="8802" y="8947"/>
                    <a:pt x="12427" y="8947"/>
                  </a:cubicBezTo>
                  <a:lnTo>
                    <a:pt x="12516" y="8947"/>
                  </a:lnTo>
                  <a:lnTo>
                    <a:pt x="1251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9DFF9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AutoShape 137">
              <a:extLst>
                <a:ext uri="{FF2B5EF4-FFF2-40B4-BE49-F238E27FC236}">
                  <a16:creationId xmlns:a16="http://schemas.microsoft.com/office/drawing/2014/main" id="{81BF474B-44E9-4122-B699-CA962A331C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74960" flipV="1">
              <a:off x="1596" y="749"/>
              <a:ext cx="147" cy="439"/>
            </a:xfrm>
            <a:custGeom>
              <a:avLst/>
              <a:gdLst>
                <a:gd name="T0" fmla="*/ 85 w 21600"/>
                <a:gd name="T1" fmla="*/ 0 h 21600"/>
                <a:gd name="T2" fmla="*/ 85 w 21600"/>
                <a:gd name="T3" fmla="*/ 247 h 21600"/>
                <a:gd name="T4" fmla="*/ 20 w 21600"/>
                <a:gd name="T5" fmla="*/ 439 h 21600"/>
                <a:gd name="T6" fmla="*/ 147 w 21600"/>
                <a:gd name="T7" fmla="*/ 124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90 w 21600"/>
                <a:gd name="T13" fmla="*/ 3198 h 21600"/>
                <a:gd name="T14" fmla="*/ 17339 w 21600"/>
                <a:gd name="T15" fmla="*/ 895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516" y="0"/>
                  </a:lnTo>
                  <a:lnTo>
                    <a:pt x="12516" y="3211"/>
                  </a:lnTo>
                  <a:lnTo>
                    <a:pt x="12427" y="3211"/>
                  </a:lnTo>
                  <a:cubicBezTo>
                    <a:pt x="5564" y="3211"/>
                    <a:pt x="0" y="7217"/>
                    <a:pt x="0" y="12158"/>
                  </a:cubicBezTo>
                  <a:lnTo>
                    <a:pt x="0" y="21600"/>
                  </a:lnTo>
                  <a:lnTo>
                    <a:pt x="5863" y="21600"/>
                  </a:lnTo>
                  <a:lnTo>
                    <a:pt x="5863" y="12158"/>
                  </a:lnTo>
                  <a:cubicBezTo>
                    <a:pt x="5863" y="10385"/>
                    <a:pt x="8802" y="8947"/>
                    <a:pt x="12427" y="8947"/>
                  </a:cubicBezTo>
                  <a:lnTo>
                    <a:pt x="12516" y="8947"/>
                  </a:lnTo>
                  <a:lnTo>
                    <a:pt x="1251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9DFF9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AutoShape 138">
              <a:extLst>
                <a:ext uri="{FF2B5EF4-FFF2-40B4-BE49-F238E27FC236}">
                  <a16:creationId xmlns:a16="http://schemas.microsoft.com/office/drawing/2014/main" id="{1AD76919-DD75-4FD8-8FC8-5B7F592C2E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971955" flipV="1">
              <a:off x="2047" y="688"/>
              <a:ext cx="147" cy="407"/>
            </a:xfrm>
            <a:custGeom>
              <a:avLst/>
              <a:gdLst>
                <a:gd name="T0" fmla="*/ 85 w 21600"/>
                <a:gd name="T1" fmla="*/ 0 h 21600"/>
                <a:gd name="T2" fmla="*/ 85 w 21600"/>
                <a:gd name="T3" fmla="*/ 229 h 21600"/>
                <a:gd name="T4" fmla="*/ 20 w 21600"/>
                <a:gd name="T5" fmla="*/ 407 h 21600"/>
                <a:gd name="T6" fmla="*/ 147 w 21600"/>
                <a:gd name="T7" fmla="*/ 115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90 w 21600"/>
                <a:gd name="T13" fmla="*/ 3237 h 21600"/>
                <a:gd name="T14" fmla="*/ 17339 w 21600"/>
                <a:gd name="T15" fmla="*/ 896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516" y="0"/>
                  </a:lnTo>
                  <a:lnTo>
                    <a:pt x="12516" y="3211"/>
                  </a:lnTo>
                  <a:lnTo>
                    <a:pt x="12427" y="3211"/>
                  </a:lnTo>
                  <a:cubicBezTo>
                    <a:pt x="5564" y="3211"/>
                    <a:pt x="0" y="7217"/>
                    <a:pt x="0" y="12158"/>
                  </a:cubicBezTo>
                  <a:lnTo>
                    <a:pt x="0" y="21600"/>
                  </a:lnTo>
                  <a:lnTo>
                    <a:pt x="5863" y="21600"/>
                  </a:lnTo>
                  <a:lnTo>
                    <a:pt x="5863" y="12158"/>
                  </a:lnTo>
                  <a:cubicBezTo>
                    <a:pt x="5863" y="10385"/>
                    <a:pt x="8802" y="8947"/>
                    <a:pt x="12427" y="8947"/>
                  </a:cubicBezTo>
                  <a:lnTo>
                    <a:pt x="12516" y="8947"/>
                  </a:lnTo>
                  <a:lnTo>
                    <a:pt x="1251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9DFF9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AutoShape 139">
              <a:extLst>
                <a:ext uri="{FF2B5EF4-FFF2-40B4-BE49-F238E27FC236}">
                  <a16:creationId xmlns:a16="http://schemas.microsoft.com/office/drawing/2014/main" id="{E36A491B-BA67-4FAC-97F7-645B57CF46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874960" flipV="1">
              <a:off x="2125" y="865"/>
              <a:ext cx="134" cy="348"/>
            </a:xfrm>
            <a:custGeom>
              <a:avLst/>
              <a:gdLst>
                <a:gd name="T0" fmla="*/ 78 w 21600"/>
                <a:gd name="T1" fmla="*/ 0 h 21600"/>
                <a:gd name="T2" fmla="*/ 78 w 21600"/>
                <a:gd name="T3" fmla="*/ 196 h 21600"/>
                <a:gd name="T4" fmla="*/ 18 w 21600"/>
                <a:gd name="T5" fmla="*/ 348 h 21600"/>
                <a:gd name="T6" fmla="*/ 134 w 21600"/>
                <a:gd name="T7" fmla="*/ 98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12 w 21600"/>
                <a:gd name="T13" fmla="*/ 3228 h 21600"/>
                <a:gd name="T14" fmla="*/ 17248 w 21600"/>
                <a:gd name="T15" fmla="*/ 893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516" y="0"/>
                  </a:lnTo>
                  <a:lnTo>
                    <a:pt x="12516" y="3211"/>
                  </a:lnTo>
                  <a:lnTo>
                    <a:pt x="12427" y="3211"/>
                  </a:lnTo>
                  <a:cubicBezTo>
                    <a:pt x="5564" y="3211"/>
                    <a:pt x="0" y="7217"/>
                    <a:pt x="0" y="12158"/>
                  </a:cubicBezTo>
                  <a:lnTo>
                    <a:pt x="0" y="21600"/>
                  </a:lnTo>
                  <a:lnTo>
                    <a:pt x="5863" y="21600"/>
                  </a:lnTo>
                  <a:lnTo>
                    <a:pt x="5863" y="12158"/>
                  </a:lnTo>
                  <a:cubicBezTo>
                    <a:pt x="5863" y="10385"/>
                    <a:pt x="8802" y="8947"/>
                    <a:pt x="12427" y="8947"/>
                  </a:cubicBezTo>
                  <a:lnTo>
                    <a:pt x="12516" y="8947"/>
                  </a:lnTo>
                  <a:lnTo>
                    <a:pt x="1251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9DFF9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131" name="Object 69">
            <a:extLst>
              <a:ext uri="{FF2B5EF4-FFF2-40B4-BE49-F238E27FC236}">
                <a16:creationId xmlns:a16="http://schemas.microsoft.com/office/drawing/2014/main" id="{FF14A0BF-981F-4556-A946-6B0716CCD0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9686366"/>
              </p:ext>
            </p:extLst>
          </p:nvPr>
        </p:nvGraphicFramePr>
        <p:xfrm>
          <a:off x="2438398" y="3098353"/>
          <a:ext cx="2995613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854200" imgH="457200" progId="Equation.3">
                  <p:embed/>
                </p:oleObj>
              </mc:Choice>
              <mc:Fallback>
                <p:oleObj name="Equation" r:id="rId10" imgW="1854200" imgH="457200" progId="Equation.3">
                  <p:embed/>
                  <p:pic>
                    <p:nvPicPr>
                      <p:cNvPr id="57413" name="Object 69">
                        <a:extLst>
                          <a:ext uri="{FF2B5EF4-FFF2-40B4-BE49-F238E27FC236}">
                            <a16:creationId xmlns:a16="http://schemas.microsoft.com/office/drawing/2014/main" id="{160D1543-3D00-41A5-B67F-6730297970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398" y="3098353"/>
                        <a:ext cx="2995613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" name="Object 67">
            <a:extLst>
              <a:ext uri="{FF2B5EF4-FFF2-40B4-BE49-F238E27FC236}">
                <a16:creationId xmlns:a16="http://schemas.microsoft.com/office/drawing/2014/main" id="{F8D82694-6DF1-4040-BC3D-C9A4A186F3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9136"/>
              </p:ext>
            </p:extLst>
          </p:nvPr>
        </p:nvGraphicFramePr>
        <p:xfrm>
          <a:off x="2867818" y="4424637"/>
          <a:ext cx="1884363" cy="74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68400" imgH="457200" progId="Equation.3">
                  <p:embed/>
                </p:oleObj>
              </mc:Choice>
              <mc:Fallback>
                <p:oleObj name="Equation" r:id="rId12" imgW="1168400" imgH="457200" progId="Equation.3">
                  <p:embed/>
                  <p:pic>
                    <p:nvPicPr>
                      <p:cNvPr id="57411" name="Object 67">
                        <a:extLst>
                          <a:ext uri="{FF2B5EF4-FFF2-40B4-BE49-F238E27FC236}">
                            <a16:creationId xmlns:a16="http://schemas.microsoft.com/office/drawing/2014/main" id="{0978CA37-2298-437A-8A10-32D3DC22D1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7818" y="4424637"/>
                        <a:ext cx="1884363" cy="744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" name="Object 68">
            <a:extLst>
              <a:ext uri="{FF2B5EF4-FFF2-40B4-BE49-F238E27FC236}">
                <a16:creationId xmlns:a16="http://schemas.microsoft.com/office/drawing/2014/main" id="{E92CFC46-BCDD-468E-8180-B57A31166A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2766752"/>
              </p:ext>
            </p:extLst>
          </p:nvPr>
        </p:nvGraphicFramePr>
        <p:xfrm>
          <a:off x="2789237" y="5714718"/>
          <a:ext cx="1897063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193800" imgH="469900" progId="Equation.3">
                  <p:embed/>
                </p:oleObj>
              </mc:Choice>
              <mc:Fallback>
                <p:oleObj name="Equation" r:id="rId14" imgW="1193800" imgH="469900" progId="Equation.3">
                  <p:embed/>
                  <p:pic>
                    <p:nvPicPr>
                      <p:cNvPr id="57412" name="Object 68">
                        <a:extLst>
                          <a:ext uri="{FF2B5EF4-FFF2-40B4-BE49-F238E27FC236}">
                            <a16:creationId xmlns:a16="http://schemas.microsoft.com/office/drawing/2014/main" id="{13F6F6B6-0462-45D0-B24C-11F6B3D9C8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9237" y="5714718"/>
                        <a:ext cx="1897063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4" name="Group 8">
            <a:extLst>
              <a:ext uri="{FF2B5EF4-FFF2-40B4-BE49-F238E27FC236}">
                <a16:creationId xmlns:a16="http://schemas.microsoft.com/office/drawing/2014/main" id="{F87F9AEA-D3A1-4DA9-B4ED-2A85A773AB2E}"/>
              </a:ext>
            </a:extLst>
          </p:cNvPr>
          <p:cNvGrpSpPr>
            <a:grpSpLocks/>
          </p:cNvGrpSpPr>
          <p:nvPr/>
        </p:nvGrpSpPr>
        <p:grpSpPr bwMode="auto">
          <a:xfrm>
            <a:off x="7673834" y="2011949"/>
            <a:ext cx="1531938" cy="1023939"/>
            <a:chOff x="2688" y="3051"/>
            <a:chExt cx="965" cy="645"/>
          </a:xfrm>
        </p:grpSpPr>
        <p:sp>
          <p:nvSpPr>
            <p:cNvPr id="135" name="Text Box 9">
              <a:extLst>
                <a:ext uri="{FF2B5EF4-FFF2-40B4-BE49-F238E27FC236}">
                  <a16:creationId xmlns:a16="http://schemas.microsoft.com/office/drawing/2014/main" id="{82414198-0868-4227-8EDA-78521B1ADE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3115"/>
              <a:ext cx="28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altLang="en-US">
                <a:solidFill>
                  <a:schemeClr val="tx1"/>
                </a:solidFill>
              </a:endParaRPr>
            </a:p>
          </p:txBody>
        </p:sp>
        <p:grpSp>
          <p:nvGrpSpPr>
            <p:cNvPr id="137" name="Group 11">
              <a:extLst>
                <a:ext uri="{FF2B5EF4-FFF2-40B4-BE49-F238E27FC236}">
                  <a16:creationId xmlns:a16="http://schemas.microsoft.com/office/drawing/2014/main" id="{A721B01D-7FF9-4069-8F3D-79DF5FEBAD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" y="3312"/>
              <a:ext cx="768" cy="192"/>
              <a:chOff x="3216" y="864"/>
              <a:chExt cx="768" cy="192"/>
            </a:xfrm>
          </p:grpSpPr>
          <p:grpSp>
            <p:nvGrpSpPr>
              <p:cNvPr id="146" name="Group 12">
                <a:extLst>
                  <a:ext uri="{FF2B5EF4-FFF2-40B4-BE49-F238E27FC236}">
                    <a16:creationId xmlns:a16="http://schemas.microsoft.com/office/drawing/2014/main" id="{D5A3A9A7-20E1-470B-86DF-46EC157845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16" y="864"/>
                <a:ext cx="384" cy="96"/>
                <a:chOff x="3216" y="864"/>
                <a:chExt cx="384" cy="96"/>
              </a:xfrm>
            </p:grpSpPr>
            <p:sp>
              <p:nvSpPr>
                <p:cNvPr id="162" name="Oval 13">
                  <a:extLst>
                    <a:ext uri="{FF2B5EF4-FFF2-40B4-BE49-F238E27FC236}">
                      <a16:creationId xmlns:a16="http://schemas.microsoft.com/office/drawing/2014/main" id="{D7A763D1-0E1D-4386-9E8A-587FC5C36F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6" y="86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fr-FR" altLang="en-US"/>
                </a:p>
              </p:txBody>
            </p:sp>
            <p:sp>
              <p:nvSpPr>
                <p:cNvPr id="163" name="Oval 14">
                  <a:extLst>
                    <a:ext uri="{FF2B5EF4-FFF2-40B4-BE49-F238E27FC236}">
                      <a16:creationId xmlns:a16="http://schemas.microsoft.com/office/drawing/2014/main" id="{BE973B58-DE75-4F60-A0D8-C1C876D57D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86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fr-FR" altLang="en-US"/>
                </a:p>
              </p:txBody>
            </p:sp>
            <p:sp>
              <p:nvSpPr>
                <p:cNvPr id="164" name="Oval 15">
                  <a:extLst>
                    <a:ext uri="{FF2B5EF4-FFF2-40B4-BE49-F238E27FC236}">
                      <a16:creationId xmlns:a16="http://schemas.microsoft.com/office/drawing/2014/main" id="{28AC9DB6-52E8-44E9-B65A-9BF8CC5790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86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fr-FR" altLang="en-US"/>
                </a:p>
              </p:txBody>
            </p:sp>
            <p:sp>
              <p:nvSpPr>
                <p:cNvPr id="165" name="Oval 16">
                  <a:extLst>
                    <a:ext uri="{FF2B5EF4-FFF2-40B4-BE49-F238E27FC236}">
                      <a16:creationId xmlns:a16="http://schemas.microsoft.com/office/drawing/2014/main" id="{D315B354-421C-41A2-B6DF-0ACDEBA3EE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04" y="86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fr-FR" altLang="en-US"/>
                </a:p>
              </p:txBody>
            </p:sp>
          </p:grpSp>
          <p:grpSp>
            <p:nvGrpSpPr>
              <p:cNvPr id="147" name="Group 17">
                <a:extLst>
                  <a:ext uri="{FF2B5EF4-FFF2-40B4-BE49-F238E27FC236}">
                    <a16:creationId xmlns:a16="http://schemas.microsoft.com/office/drawing/2014/main" id="{9F13AFC6-7B78-4CE3-9192-66B454D469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16" y="960"/>
                <a:ext cx="384" cy="96"/>
                <a:chOff x="3216" y="864"/>
                <a:chExt cx="384" cy="96"/>
              </a:xfrm>
            </p:grpSpPr>
            <p:sp>
              <p:nvSpPr>
                <p:cNvPr id="158" name="Oval 18">
                  <a:extLst>
                    <a:ext uri="{FF2B5EF4-FFF2-40B4-BE49-F238E27FC236}">
                      <a16:creationId xmlns:a16="http://schemas.microsoft.com/office/drawing/2014/main" id="{91D8BB32-A04E-4929-96EB-D123060A97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6" y="86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fr-FR" altLang="en-US"/>
                </a:p>
              </p:txBody>
            </p:sp>
            <p:sp>
              <p:nvSpPr>
                <p:cNvPr id="159" name="Oval 19">
                  <a:extLst>
                    <a:ext uri="{FF2B5EF4-FFF2-40B4-BE49-F238E27FC236}">
                      <a16:creationId xmlns:a16="http://schemas.microsoft.com/office/drawing/2014/main" id="{F1A04515-C9E9-4D8F-A62D-D8265C39F2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86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fr-FR" altLang="en-US"/>
                </a:p>
              </p:txBody>
            </p:sp>
            <p:sp>
              <p:nvSpPr>
                <p:cNvPr id="160" name="Oval 20">
                  <a:extLst>
                    <a:ext uri="{FF2B5EF4-FFF2-40B4-BE49-F238E27FC236}">
                      <a16:creationId xmlns:a16="http://schemas.microsoft.com/office/drawing/2014/main" id="{B0F223E5-0FCC-4609-8059-C6CA07D606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86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fr-FR" altLang="en-US"/>
                </a:p>
              </p:txBody>
            </p:sp>
            <p:sp>
              <p:nvSpPr>
                <p:cNvPr id="161" name="Oval 21">
                  <a:extLst>
                    <a:ext uri="{FF2B5EF4-FFF2-40B4-BE49-F238E27FC236}">
                      <a16:creationId xmlns:a16="http://schemas.microsoft.com/office/drawing/2014/main" id="{1B008E2B-161B-41CD-A8B0-F0F840C644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04" y="86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fr-FR" altLang="en-US"/>
                </a:p>
              </p:txBody>
            </p:sp>
          </p:grpSp>
          <p:grpSp>
            <p:nvGrpSpPr>
              <p:cNvPr id="148" name="Group 22">
                <a:extLst>
                  <a:ext uri="{FF2B5EF4-FFF2-40B4-BE49-F238E27FC236}">
                    <a16:creationId xmlns:a16="http://schemas.microsoft.com/office/drawing/2014/main" id="{439492E8-398F-415C-A8B1-B899ADE629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00" y="864"/>
                <a:ext cx="384" cy="96"/>
                <a:chOff x="3216" y="864"/>
                <a:chExt cx="384" cy="96"/>
              </a:xfrm>
            </p:grpSpPr>
            <p:sp>
              <p:nvSpPr>
                <p:cNvPr id="154" name="Oval 23">
                  <a:extLst>
                    <a:ext uri="{FF2B5EF4-FFF2-40B4-BE49-F238E27FC236}">
                      <a16:creationId xmlns:a16="http://schemas.microsoft.com/office/drawing/2014/main" id="{3E648BF6-6AB6-4103-8D22-75D27021E2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6" y="86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fr-FR" altLang="en-US"/>
                </a:p>
              </p:txBody>
            </p:sp>
            <p:sp>
              <p:nvSpPr>
                <p:cNvPr id="155" name="Oval 24">
                  <a:extLst>
                    <a:ext uri="{FF2B5EF4-FFF2-40B4-BE49-F238E27FC236}">
                      <a16:creationId xmlns:a16="http://schemas.microsoft.com/office/drawing/2014/main" id="{4C178AC4-9535-4DC0-9B50-81CD03130B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86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fr-FR" altLang="en-US"/>
                </a:p>
              </p:txBody>
            </p:sp>
            <p:sp>
              <p:nvSpPr>
                <p:cNvPr id="156" name="Oval 25">
                  <a:extLst>
                    <a:ext uri="{FF2B5EF4-FFF2-40B4-BE49-F238E27FC236}">
                      <a16:creationId xmlns:a16="http://schemas.microsoft.com/office/drawing/2014/main" id="{E00FA34D-133B-454B-BCCA-10E7217929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86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fr-FR" altLang="en-US"/>
                </a:p>
              </p:txBody>
            </p:sp>
            <p:sp>
              <p:nvSpPr>
                <p:cNvPr id="157" name="Oval 26">
                  <a:extLst>
                    <a:ext uri="{FF2B5EF4-FFF2-40B4-BE49-F238E27FC236}">
                      <a16:creationId xmlns:a16="http://schemas.microsoft.com/office/drawing/2014/main" id="{458A1FB7-D892-4C76-B964-D3BAAE497E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04" y="86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fr-FR" altLang="en-US"/>
                </a:p>
              </p:txBody>
            </p:sp>
          </p:grpSp>
          <p:grpSp>
            <p:nvGrpSpPr>
              <p:cNvPr id="149" name="Group 27">
                <a:extLst>
                  <a:ext uri="{FF2B5EF4-FFF2-40B4-BE49-F238E27FC236}">
                    <a16:creationId xmlns:a16="http://schemas.microsoft.com/office/drawing/2014/main" id="{7A50EF6B-C069-4E94-90F3-0E5D280730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00" y="960"/>
                <a:ext cx="384" cy="96"/>
                <a:chOff x="3216" y="864"/>
                <a:chExt cx="384" cy="96"/>
              </a:xfrm>
            </p:grpSpPr>
            <p:sp>
              <p:nvSpPr>
                <p:cNvPr id="150" name="Oval 28">
                  <a:extLst>
                    <a:ext uri="{FF2B5EF4-FFF2-40B4-BE49-F238E27FC236}">
                      <a16:creationId xmlns:a16="http://schemas.microsoft.com/office/drawing/2014/main" id="{5419D34B-1B74-4F9A-BA02-A7A24282F9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6" y="86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fr-FR" altLang="en-US"/>
                </a:p>
              </p:txBody>
            </p:sp>
            <p:sp>
              <p:nvSpPr>
                <p:cNvPr id="151" name="Oval 29">
                  <a:extLst>
                    <a:ext uri="{FF2B5EF4-FFF2-40B4-BE49-F238E27FC236}">
                      <a16:creationId xmlns:a16="http://schemas.microsoft.com/office/drawing/2014/main" id="{86E0A88B-E773-4ED0-9C5D-643453C9C9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86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fr-FR" altLang="en-US"/>
                </a:p>
              </p:txBody>
            </p:sp>
            <p:sp>
              <p:nvSpPr>
                <p:cNvPr id="152" name="Oval 30">
                  <a:extLst>
                    <a:ext uri="{FF2B5EF4-FFF2-40B4-BE49-F238E27FC236}">
                      <a16:creationId xmlns:a16="http://schemas.microsoft.com/office/drawing/2014/main" id="{2511DDBA-882A-429E-AEBC-60277F7EEC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86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fr-FR" altLang="en-US"/>
                </a:p>
              </p:txBody>
            </p:sp>
            <p:sp>
              <p:nvSpPr>
                <p:cNvPr id="153" name="Oval 31">
                  <a:extLst>
                    <a:ext uri="{FF2B5EF4-FFF2-40B4-BE49-F238E27FC236}">
                      <a16:creationId xmlns:a16="http://schemas.microsoft.com/office/drawing/2014/main" id="{57B12946-758D-4252-B77E-9795379DE0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04" y="864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rgbClr val="CC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fr-FR" altLang="en-US"/>
                </a:p>
              </p:txBody>
            </p:sp>
          </p:grpSp>
        </p:grpSp>
        <p:sp>
          <p:nvSpPr>
            <p:cNvPr id="138" name="Line 32">
              <a:extLst>
                <a:ext uri="{FF2B5EF4-FFF2-40B4-BE49-F238E27FC236}">
                  <a16:creationId xmlns:a16="http://schemas.microsoft.com/office/drawing/2014/main" id="{EACD1E6A-E8C2-4701-A31E-4F6082290F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1" y="321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Line 33">
              <a:extLst>
                <a:ext uri="{FF2B5EF4-FFF2-40B4-BE49-F238E27FC236}">
                  <a16:creationId xmlns:a16="http://schemas.microsoft.com/office/drawing/2014/main" id="{0FEEA71C-6653-4329-A525-61E33EFC8A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31" y="350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Line 34">
              <a:extLst>
                <a:ext uri="{FF2B5EF4-FFF2-40B4-BE49-F238E27FC236}">
                  <a16:creationId xmlns:a16="http://schemas.microsoft.com/office/drawing/2014/main" id="{3B55478B-7405-470A-BFF9-79BA486648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4" y="360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Line 35">
              <a:extLst>
                <a:ext uri="{FF2B5EF4-FFF2-40B4-BE49-F238E27FC236}">
                  <a16:creationId xmlns:a16="http://schemas.microsoft.com/office/drawing/2014/main" id="{168B4008-07C0-4986-94ED-6A2EBCA716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88" y="360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Text Box 36">
              <a:extLst>
                <a:ext uri="{FF2B5EF4-FFF2-40B4-BE49-F238E27FC236}">
                  <a16:creationId xmlns:a16="http://schemas.microsoft.com/office/drawing/2014/main" id="{1D9F6996-8934-4C7C-B1AD-D59CBCCA7B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3504"/>
              <a:ext cx="22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GB" altLang="en-US" sz="1400">
                  <a:solidFill>
                    <a:schemeClr val="tx1"/>
                  </a:solidFill>
                </a:rPr>
                <a:t>2c</a:t>
              </a:r>
            </a:p>
          </p:txBody>
        </p:sp>
        <p:sp>
          <p:nvSpPr>
            <p:cNvPr id="143" name="Text Box 37">
              <a:extLst>
                <a:ext uri="{FF2B5EF4-FFF2-40B4-BE49-F238E27FC236}">
                  <a16:creationId xmlns:a16="http://schemas.microsoft.com/office/drawing/2014/main" id="{0C943A68-B0E6-4E44-BD90-12C6B1940D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5" y="3319"/>
              <a:ext cx="2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GB" altLang="en-US" sz="1400">
                  <a:solidFill>
                    <a:schemeClr val="tx1"/>
                  </a:solidFill>
                </a:rPr>
                <a:t>2b</a:t>
              </a:r>
              <a:endParaRPr lang="en-GB" altLang="en-US">
                <a:solidFill>
                  <a:schemeClr val="tx1"/>
                </a:solidFill>
              </a:endParaRPr>
            </a:p>
          </p:txBody>
        </p:sp>
        <p:sp>
          <p:nvSpPr>
            <p:cNvPr id="144" name="Line 38">
              <a:extLst>
                <a:ext uri="{FF2B5EF4-FFF2-40B4-BE49-F238E27FC236}">
                  <a16:creationId xmlns:a16="http://schemas.microsoft.com/office/drawing/2014/main" id="{4B52A0A3-0A41-4075-86D0-1176CD9A08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3072"/>
              <a:ext cx="0" cy="19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Text Box 39">
              <a:extLst>
                <a:ext uri="{FF2B5EF4-FFF2-40B4-BE49-F238E27FC236}">
                  <a16:creationId xmlns:a16="http://schemas.microsoft.com/office/drawing/2014/main" id="{28281100-5C33-4D60-93F4-0662047791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0" y="3051"/>
              <a:ext cx="2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GB" altLang="en-US" sz="1400" b="1" dirty="0">
                  <a:solidFill>
                    <a:schemeClr val="accent2"/>
                  </a:solidFill>
                </a:rPr>
                <a:t>B`</a:t>
              </a:r>
              <a:endParaRPr lang="en-GB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9">
            <a:extLst>
              <a:ext uri="{FF2B5EF4-FFF2-40B4-BE49-F238E27FC236}">
                <a16:creationId xmlns:a16="http://schemas.microsoft.com/office/drawing/2014/main" id="{80B506AF-2DE0-4871-ACA5-59A88A2378FB}"/>
              </a:ext>
            </a:extLst>
          </p:cNvPr>
          <p:cNvGrpSpPr>
            <a:grpSpLocks/>
          </p:cNvGrpSpPr>
          <p:nvPr/>
        </p:nvGrpSpPr>
        <p:grpSpPr bwMode="auto">
          <a:xfrm>
            <a:off x="7752676" y="1140762"/>
            <a:ext cx="1344612" cy="977900"/>
            <a:chOff x="4348" y="1228"/>
            <a:chExt cx="847" cy="616"/>
          </a:xfrm>
        </p:grpSpPr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D6B51BF0-2261-41A6-A87D-08BFC7BA4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" y="1535"/>
              <a:ext cx="246" cy="266"/>
            </a:xfrm>
            <a:custGeom>
              <a:avLst/>
              <a:gdLst>
                <a:gd name="T0" fmla="*/ 0 w 291"/>
                <a:gd name="T1" fmla="*/ 114 h 363"/>
                <a:gd name="T2" fmla="*/ 155 w 291"/>
                <a:gd name="T3" fmla="*/ 0 h 363"/>
                <a:gd name="T4" fmla="*/ 246 w 291"/>
                <a:gd name="T5" fmla="*/ 180 h 363"/>
                <a:gd name="T6" fmla="*/ 231 w 291"/>
                <a:gd name="T7" fmla="*/ 167 h 363"/>
                <a:gd name="T8" fmla="*/ 208 w 291"/>
                <a:gd name="T9" fmla="*/ 156 h 363"/>
                <a:gd name="T10" fmla="*/ 170 w 291"/>
                <a:gd name="T11" fmla="*/ 152 h 363"/>
                <a:gd name="T12" fmla="*/ 139 w 291"/>
                <a:gd name="T13" fmla="*/ 154 h 363"/>
                <a:gd name="T14" fmla="*/ 104 w 291"/>
                <a:gd name="T15" fmla="*/ 169 h 363"/>
                <a:gd name="T16" fmla="*/ 79 w 291"/>
                <a:gd name="T17" fmla="*/ 185 h 363"/>
                <a:gd name="T18" fmla="*/ 58 w 291"/>
                <a:gd name="T19" fmla="*/ 204 h 363"/>
                <a:gd name="T20" fmla="*/ 43 w 291"/>
                <a:gd name="T21" fmla="*/ 231 h 363"/>
                <a:gd name="T22" fmla="*/ 38 w 291"/>
                <a:gd name="T23" fmla="*/ 253 h 363"/>
                <a:gd name="T24" fmla="*/ 43 w 291"/>
                <a:gd name="T25" fmla="*/ 266 h 363"/>
                <a:gd name="T26" fmla="*/ 0 w 291"/>
                <a:gd name="T27" fmla="*/ 114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1" h="363">
                  <a:moveTo>
                    <a:pt x="0" y="156"/>
                  </a:moveTo>
                  <a:lnTo>
                    <a:pt x="183" y="0"/>
                  </a:lnTo>
                  <a:lnTo>
                    <a:pt x="291" y="246"/>
                  </a:lnTo>
                  <a:lnTo>
                    <a:pt x="273" y="228"/>
                  </a:lnTo>
                  <a:lnTo>
                    <a:pt x="246" y="213"/>
                  </a:lnTo>
                  <a:lnTo>
                    <a:pt x="201" y="207"/>
                  </a:lnTo>
                  <a:lnTo>
                    <a:pt x="165" y="210"/>
                  </a:lnTo>
                  <a:lnTo>
                    <a:pt x="123" y="231"/>
                  </a:lnTo>
                  <a:lnTo>
                    <a:pt x="93" y="252"/>
                  </a:lnTo>
                  <a:lnTo>
                    <a:pt x="69" y="279"/>
                  </a:lnTo>
                  <a:lnTo>
                    <a:pt x="51" y="315"/>
                  </a:lnTo>
                  <a:lnTo>
                    <a:pt x="45" y="345"/>
                  </a:lnTo>
                  <a:lnTo>
                    <a:pt x="51" y="363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BFB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26DE1A47-6C0D-4A19-84AD-B1DBA6313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" y="1538"/>
              <a:ext cx="248" cy="247"/>
            </a:xfrm>
            <a:custGeom>
              <a:avLst/>
              <a:gdLst>
                <a:gd name="T0" fmla="*/ 0 w 297"/>
                <a:gd name="T1" fmla="*/ 113 h 354"/>
                <a:gd name="T2" fmla="*/ 35 w 297"/>
                <a:gd name="T3" fmla="*/ 247 h 354"/>
                <a:gd name="T4" fmla="*/ 43 w 297"/>
                <a:gd name="T5" fmla="*/ 220 h 354"/>
                <a:gd name="T6" fmla="*/ 65 w 297"/>
                <a:gd name="T7" fmla="*/ 186 h 354"/>
                <a:gd name="T8" fmla="*/ 115 w 297"/>
                <a:gd name="T9" fmla="*/ 157 h 354"/>
                <a:gd name="T10" fmla="*/ 165 w 297"/>
                <a:gd name="T11" fmla="*/ 147 h 354"/>
                <a:gd name="T12" fmla="*/ 223 w 297"/>
                <a:gd name="T13" fmla="*/ 157 h 354"/>
                <a:gd name="T14" fmla="*/ 248 w 297"/>
                <a:gd name="T15" fmla="*/ 178 h 354"/>
                <a:gd name="T16" fmla="*/ 153 w 297"/>
                <a:gd name="T17" fmla="*/ 0 h 354"/>
                <a:gd name="T18" fmla="*/ 0 w 297"/>
                <a:gd name="T19" fmla="*/ 113 h 35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97" h="354">
                  <a:moveTo>
                    <a:pt x="0" y="162"/>
                  </a:moveTo>
                  <a:lnTo>
                    <a:pt x="42" y="354"/>
                  </a:lnTo>
                  <a:lnTo>
                    <a:pt x="51" y="315"/>
                  </a:lnTo>
                  <a:lnTo>
                    <a:pt x="78" y="267"/>
                  </a:lnTo>
                  <a:lnTo>
                    <a:pt x="138" y="225"/>
                  </a:lnTo>
                  <a:lnTo>
                    <a:pt x="198" y="210"/>
                  </a:lnTo>
                  <a:lnTo>
                    <a:pt x="267" y="225"/>
                  </a:lnTo>
                  <a:lnTo>
                    <a:pt x="297" y="255"/>
                  </a:lnTo>
                  <a:lnTo>
                    <a:pt x="183" y="0"/>
                  </a:lnTo>
                  <a:lnTo>
                    <a:pt x="0" y="162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ABD1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5C365562-500E-41DC-9540-13C4E0EF6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0" y="1234"/>
              <a:ext cx="608" cy="443"/>
            </a:xfrm>
            <a:custGeom>
              <a:avLst/>
              <a:gdLst>
                <a:gd name="T0" fmla="*/ 0 w 726"/>
                <a:gd name="T1" fmla="*/ 297 h 639"/>
                <a:gd name="T2" fmla="*/ 487 w 726"/>
                <a:gd name="T3" fmla="*/ 6 h 639"/>
                <a:gd name="T4" fmla="*/ 508 w 726"/>
                <a:gd name="T5" fmla="*/ 0 h 639"/>
                <a:gd name="T6" fmla="*/ 535 w 726"/>
                <a:gd name="T7" fmla="*/ 2 h 639"/>
                <a:gd name="T8" fmla="*/ 568 w 726"/>
                <a:gd name="T9" fmla="*/ 15 h 639"/>
                <a:gd name="T10" fmla="*/ 598 w 726"/>
                <a:gd name="T11" fmla="*/ 42 h 639"/>
                <a:gd name="T12" fmla="*/ 608 w 726"/>
                <a:gd name="T13" fmla="*/ 75 h 639"/>
                <a:gd name="T14" fmla="*/ 608 w 726"/>
                <a:gd name="T15" fmla="*/ 106 h 639"/>
                <a:gd name="T16" fmla="*/ 598 w 726"/>
                <a:gd name="T17" fmla="*/ 119 h 639"/>
                <a:gd name="T18" fmla="*/ 136 w 726"/>
                <a:gd name="T19" fmla="*/ 443 h 639"/>
                <a:gd name="T20" fmla="*/ 143 w 726"/>
                <a:gd name="T21" fmla="*/ 422 h 639"/>
                <a:gd name="T22" fmla="*/ 133 w 726"/>
                <a:gd name="T23" fmla="*/ 368 h 639"/>
                <a:gd name="T24" fmla="*/ 103 w 726"/>
                <a:gd name="T25" fmla="*/ 333 h 639"/>
                <a:gd name="T26" fmla="*/ 68 w 726"/>
                <a:gd name="T27" fmla="*/ 308 h 639"/>
                <a:gd name="T28" fmla="*/ 38 w 726"/>
                <a:gd name="T29" fmla="*/ 297 h 639"/>
                <a:gd name="T30" fmla="*/ 0 w 726"/>
                <a:gd name="T31" fmla="*/ 297 h 6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26" h="639">
                  <a:moveTo>
                    <a:pt x="0" y="429"/>
                  </a:moveTo>
                  <a:lnTo>
                    <a:pt x="582" y="9"/>
                  </a:lnTo>
                  <a:lnTo>
                    <a:pt x="606" y="0"/>
                  </a:lnTo>
                  <a:lnTo>
                    <a:pt x="639" y="3"/>
                  </a:lnTo>
                  <a:lnTo>
                    <a:pt x="678" y="21"/>
                  </a:lnTo>
                  <a:lnTo>
                    <a:pt x="714" y="60"/>
                  </a:lnTo>
                  <a:lnTo>
                    <a:pt x="726" y="108"/>
                  </a:lnTo>
                  <a:lnTo>
                    <a:pt x="726" y="153"/>
                  </a:lnTo>
                  <a:lnTo>
                    <a:pt x="714" y="171"/>
                  </a:lnTo>
                  <a:lnTo>
                    <a:pt x="162" y="639"/>
                  </a:lnTo>
                  <a:lnTo>
                    <a:pt x="171" y="609"/>
                  </a:lnTo>
                  <a:lnTo>
                    <a:pt x="159" y="531"/>
                  </a:lnTo>
                  <a:lnTo>
                    <a:pt x="123" y="480"/>
                  </a:lnTo>
                  <a:lnTo>
                    <a:pt x="81" y="444"/>
                  </a:lnTo>
                  <a:lnTo>
                    <a:pt x="45" y="429"/>
                  </a:lnTo>
                  <a:lnTo>
                    <a:pt x="0" y="429"/>
                  </a:lnTo>
                  <a:close/>
                </a:path>
              </a:pathLst>
            </a:custGeom>
            <a:solidFill>
              <a:srgbClr val="B7FFB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23">
              <a:extLst>
                <a:ext uri="{FF2B5EF4-FFF2-40B4-BE49-F238E27FC236}">
                  <a16:creationId xmlns:a16="http://schemas.microsoft.com/office/drawing/2014/main" id="{7E757251-F189-477D-9895-75FE1B9730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883416">
              <a:off x="4348" y="1530"/>
              <a:ext cx="173" cy="192"/>
            </a:xfrm>
            <a:prstGeom prst="ellipse">
              <a:avLst/>
            </a:prstGeom>
            <a:solidFill>
              <a:srgbClr val="00D6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en-US"/>
            </a:p>
          </p:txBody>
        </p:sp>
        <p:sp>
          <p:nvSpPr>
            <p:cNvPr id="16" name="Line 24">
              <a:extLst>
                <a:ext uri="{FF2B5EF4-FFF2-40B4-BE49-F238E27FC236}">
                  <a16:creationId xmlns:a16="http://schemas.microsoft.com/office/drawing/2014/main" id="{A0C0CB0A-C96F-4642-9145-183061C0C5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82" y="1237"/>
              <a:ext cx="498" cy="3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AutoShape 25">
              <a:extLst>
                <a:ext uri="{FF2B5EF4-FFF2-40B4-BE49-F238E27FC236}">
                  <a16:creationId xmlns:a16="http://schemas.microsoft.com/office/drawing/2014/main" id="{D19C29CA-71CC-464F-90D4-F80E7BEFB5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289384">
              <a:off x="4845" y="1236"/>
              <a:ext cx="156" cy="139"/>
            </a:xfrm>
            <a:custGeom>
              <a:avLst/>
              <a:gdLst>
                <a:gd name="T0" fmla="*/ 78 w 21600"/>
                <a:gd name="T1" fmla="*/ 0 h 21600"/>
                <a:gd name="T2" fmla="*/ 0 w 21600"/>
                <a:gd name="T3" fmla="*/ 71 h 21600"/>
                <a:gd name="T4" fmla="*/ 78 w 21600"/>
                <a:gd name="T5" fmla="*/ 0 h 21600"/>
                <a:gd name="T6" fmla="*/ 156 w 21600"/>
                <a:gd name="T7" fmla="*/ 7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9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" y="11046"/>
                  </a:moveTo>
                  <a:cubicBezTo>
                    <a:pt x="0" y="10964"/>
                    <a:pt x="0" y="10882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0882"/>
                    <a:pt x="21599" y="10964"/>
                    <a:pt x="21597" y="11046"/>
                  </a:cubicBezTo>
                  <a:cubicBezTo>
                    <a:pt x="21599" y="10964"/>
                    <a:pt x="21600" y="10882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0882"/>
                    <a:pt x="0" y="10964"/>
                    <a:pt x="2" y="11046"/>
                  </a:cubicBez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DFDF5A01-C381-4E1A-B76B-4D75DFBE5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7" y="1297"/>
              <a:ext cx="608" cy="444"/>
            </a:xfrm>
            <a:custGeom>
              <a:avLst/>
              <a:gdLst>
                <a:gd name="T0" fmla="*/ 0 w 726"/>
                <a:gd name="T1" fmla="*/ 298 h 639"/>
                <a:gd name="T2" fmla="*/ 487 w 726"/>
                <a:gd name="T3" fmla="*/ 6 h 639"/>
                <a:gd name="T4" fmla="*/ 508 w 726"/>
                <a:gd name="T5" fmla="*/ 0 h 639"/>
                <a:gd name="T6" fmla="*/ 535 w 726"/>
                <a:gd name="T7" fmla="*/ 2 h 639"/>
                <a:gd name="T8" fmla="*/ 568 w 726"/>
                <a:gd name="T9" fmla="*/ 15 h 639"/>
                <a:gd name="T10" fmla="*/ 598 w 726"/>
                <a:gd name="T11" fmla="*/ 42 h 639"/>
                <a:gd name="T12" fmla="*/ 608 w 726"/>
                <a:gd name="T13" fmla="*/ 75 h 639"/>
                <a:gd name="T14" fmla="*/ 608 w 726"/>
                <a:gd name="T15" fmla="*/ 106 h 639"/>
                <a:gd name="T16" fmla="*/ 598 w 726"/>
                <a:gd name="T17" fmla="*/ 119 h 639"/>
                <a:gd name="T18" fmla="*/ 136 w 726"/>
                <a:gd name="T19" fmla="*/ 444 h 639"/>
                <a:gd name="T20" fmla="*/ 143 w 726"/>
                <a:gd name="T21" fmla="*/ 423 h 639"/>
                <a:gd name="T22" fmla="*/ 133 w 726"/>
                <a:gd name="T23" fmla="*/ 369 h 639"/>
                <a:gd name="T24" fmla="*/ 103 w 726"/>
                <a:gd name="T25" fmla="*/ 334 h 639"/>
                <a:gd name="T26" fmla="*/ 68 w 726"/>
                <a:gd name="T27" fmla="*/ 309 h 639"/>
                <a:gd name="T28" fmla="*/ 38 w 726"/>
                <a:gd name="T29" fmla="*/ 298 h 639"/>
                <a:gd name="T30" fmla="*/ 0 w 726"/>
                <a:gd name="T31" fmla="*/ 298 h 6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26" h="639">
                  <a:moveTo>
                    <a:pt x="0" y="429"/>
                  </a:moveTo>
                  <a:lnTo>
                    <a:pt x="582" y="9"/>
                  </a:lnTo>
                  <a:lnTo>
                    <a:pt x="606" y="0"/>
                  </a:lnTo>
                  <a:lnTo>
                    <a:pt x="639" y="3"/>
                  </a:lnTo>
                  <a:lnTo>
                    <a:pt x="678" y="21"/>
                  </a:lnTo>
                  <a:lnTo>
                    <a:pt x="714" y="60"/>
                  </a:lnTo>
                  <a:lnTo>
                    <a:pt x="726" y="108"/>
                  </a:lnTo>
                  <a:lnTo>
                    <a:pt x="726" y="153"/>
                  </a:lnTo>
                  <a:lnTo>
                    <a:pt x="714" y="171"/>
                  </a:lnTo>
                  <a:lnTo>
                    <a:pt x="162" y="639"/>
                  </a:lnTo>
                  <a:lnTo>
                    <a:pt x="171" y="609"/>
                  </a:lnTo>
                  <a:lnTo>
                    <a:pt x="159" y="531"/>
                  </a:lnTo>
                  <a:lnTo>
                    <a:pt x="123" y="480"/>
                  </a:lnTo>
                  <a:lnTo>
                    <a:pt x="81" y="444"/>
                  </a:lnTo>
                  <a:lnTo>
                    <a:pt x="45" y="429"/>
                  </a:lnTo>
                  <a:lnTo>
                    <a:pt x="0" y="429"/>
                  </a:lnTo>
                  <a:close/>
                </a:path>
              </a:pathLst>
            </a:custGeom>
            <a:solidFill>
              <a:srgbClr val="B7FFB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27">
              <a:extLst>
                <a:ext uri="{FF2B5EF4-FFF2-40B4-BE49-F238E27FC236}">
                  <a16:creationId xmlns:a16="http://schemas.microsoft.com/office/drawing/2014/main" id="{E7DF7EBF-FF6E-4DAE-B65C-B0DD0E8C21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883416">
              <a:off x="4542" y="1593"/>
              <a:ext cx="173" cy="192"/>
            </a:xfrm>
            <a:prstGeom prst="ellipse">
              <a:avLst/>
            </a:prstGeom>
            <a:solidFill>
              <a:srgbClr val="00D6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en-US"/>
            </a:p>
          </p:txBody>
        </p:sp>
        <p:sp>
          <p:nvSpPr>
            <p:cNvPr id="20" name="Line 28">
              <a:extLst>
                <a:ext uri="{FF2B5EF4-FFF2-40B4-BE49-F238E27FC236}">
                  <a16:creationId xmlns:a16="http://schemas.microsoft.com/office/drawing/2014/main" id="{1026A7A2-F059-4C95-9D70-63C1CE4221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76" y="1307"/>
              <a:ext cx="490" cy="3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9">
              <a:extLst>
                <a:ext uri="{FF2B5EF4-FFF2-40B4-BE49-F238E27FC236}">
                  <a16:creationId xmlns:a16="http://schemas.microsoft.com/office/drawing/2014/main" id="{1DCB4882-1764-4B5E-8FED-4257C20E6B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95" y="1433"/>
              <a:ext cx="470" cy="3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AutoShape 30">
              <a:extLst>
                <a:ext uri="{FF2B5EF4-FFF2-40B4-BE49-F238E27FC236}">
                  <a16:creationId xmlns:a16="http://schemas.microsoft.com/office/drawing/2014/main" id="{7B0587C2-B244-4924-B21B-690074C307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289384">
              <a:off x="5038" y="1302"/>
              <a:ext cx="158" cy="134"/>
            </a:xfrm>
            <a:custGeom>
              <a:avLst/>
              <a:gdLst>
                <a:gd name="T0" fmla="*/ 79 w 21600"/>
                <a:gd name="T1" fmla="*/ 0 h 21600"/>
                <a:gd name="T2" fmla="*/ 0 w 21600"/>
                <a:gd name="T3" fmla="*/ 69 h 21600"/>
                <a:gd name="T4" fmla="*/ 79 w 21600"/>
                <a:gd name="T5" fmla="*/ 0 h 21600"/>
                <a:gd name="T6" fmla="*/ 158 w 21600"/>
                <a:gd name="T7" fmla="*/ 69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89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" y="11046"/>
                  </a:moveTo>
                  <a:cubicBezTo>
                    <a:pt x="0" y="10964"/>
                    <a:pt x="0" y="10882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0882"/>
                    <a:pt x="21599" y="10964"/>
                    <a:pt x="21597" y="11046"/>
                  </a:cubicBezTo>
                  <a:cubicBezTo>
                    <a:pt x="21599" y="10964"/>
                    <a:pt x="21600" y="10882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0882"/>
                    <a:pt x="0" y="10964"/>
                    <a:pt x="2" y="11046"/>
                  </a:cubicBezTo>
                  <a:close/>
                </a:path>
              </a:pathLst>
            </a:custGeom>
            <a:solidFill>
              <a:srgbClr val="FFBFB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31">
              <a:extLst>
                <a:ext uri="{FF2B5EF4-FFF2-40B4-BE49-F238E27FC236}">
                  <a16:creationId xmlns:a16="http://schemas.microsoft.com/office/drawing/2014/main" id="{E834D899-3286-4D37-9353-08704A3032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642234">
              <a:off x="4903" y="1696"/>
              <a:ext cx="228" cy="148"/>
            </a:xfrm>
            <a:prstGeom prst="ellipse">
              <a:avLst/>
            </a:prstGeom>
            <a:solidFill>
              <a:srgbClr val="FF5F5F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fr-FR" altLang="en-US" dirty="0"/>
            </a:p>
          </p:txBody>
        </p:sp>
        <p:sp>
          <p:nvSpPr>
            <p:cNvPr id="24" name="Line 32">
              <a:extLst>
                <a:ext uri="{FF2B5EF4-FFF2-40B4-BE49-F238E27FC236}">
                  <a16:creationId xmlns:a16="http://schemas.microsoft.com/office/drawing/2014/main" id="{2FB568B9-551F-4970-82F0-7F1A3725E1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19" y="1536"/>
              <a:ext cx="106" cy="1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33">
              <a:extLst>
                <a:ext uri="{FF2B5EF4-FFF2-40B4-BE49-F238E27FC236}">
                  <a16:creationId xmlns:a16="http://schemas.microsoft.com/office/drawing/2014/main" id="{C61E0789-2287-467D-B8B3-3631CFBCC2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863" y="1653"/>
              <a:ext cx="45" cy="1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34">
              <a:extLst>
                <a:ext uri="{FF2B5EF4-FFF2-40B4-BE49-F238E27FC236}">
                  <a16:creationId xmlns:a16="http://schemas.microsoft.com/office/drawing/2014/main" id="{9F692846-2C6A-4018-A887-F066FA0347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649" y="1444"/>
              <a:ext cx="223" cy="8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35">
              <a:extLst>
                <a:ext uri="{FF2B5EF4-FFF2-40B4-BE49-F238E27FC236}">
                  <a16:creationId xmlns:a16="http://schemas.microsoft.com/office/drawing/2014/main" id="{A031F2FF-5850-435E-889F-B706E76F31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71" y="1481"/>
              <a:ext cx="0" cy="1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Text Box 36">
              <a:extLst>
                <a:ext uri="{FF2B5EF4-FFF2-40B4-BE49-F238E27FC236}">
                  <a16:creationId xmlns:a16="http://schemas.microsoft.com/office/drawing/2014/main" id="{0CE33E92-CCFA-464A-90C5-324E0D2E06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0" y="1269"/>
              <a:ext cx="24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GB" altLang="en-US" b="1" i="1" dirty="0">
                  <a:solidFill>
                    <a:schemeClr val="tx1"/>
                  </a:solidFill>
                </a:rPr>
                <a:t>R</a:t>
              </a:r>
              <a:r>
                <a:rPr lang="en-GB" altLang="en-US" b="1" i="1" baseline="-25000" dirty="0">
                  <a:solidFill>
                    <a:schemeClr val="tx1"/>
                  </a:solidFill>
                </a:rPr>
                <a:t>a</a:t>
              </a:r>
              <a:endParaRPr lang="en-US" altLang="en-US" b="1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9" name="Text Box 37">
              <a:extLst>
                <a:ext uri="{FF2B5EF4-FFF2-40B4-BE49-F238E27FC236}">
                  <a16:creationId xmlns:a16="http://schemas.microsoft.com/office/drawing/2014/main" id="{A83643C0-FC8F-42FA-BAE6-3F513797C3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8" y="1306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rgbClr val="CC0000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GB" altLang="en-US" b="1" i="1">
                  <a:solidFill>
                    <a:schemeClr val="tx1"/>
                  </a:solidFill>
                </a:rPr>
                <a:t>R</a:t>
              </a:r>
              <a:r>
                <a:rPr lang="en-GB" altLang="en-US" b="1" i="1" baseline="-25000">
                  <a:solidFill>
                    <a:schemeClr val="tx1"/>
                  </a:solidFill>
                </a:rPr>
                <a:t>c</a:t>
              </a:r>
              <a:endParaRPr lang="en-US" altLang="en-US" b="1" i="1" baseline="-25000">
                <a:solidFill>
                  <a:schemeClr val="tx1"/>
                </a:solidFill>
              </a:endParaRPr>
            </a:p>
          </p:txBody>
        </p:sp>
        <p:sp>
          <p:nvSpPr>
            <p:cNvPr id="30" name="Line 38">
              <a:extLst>
                <a:ext uri="{FF2B5EF4-FFF2-40B4-BE49-F238E27FC236}">
                  <a16:creationId xmlns:a16="http://schemas.microsoft.com/office/drawing/2014/main" id="{93644161-0A92-4EEB-84B9-140E0F26B9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86" y="1668"/>
              <a:ext cx="51" cy="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E5138CB-9BE3-4783-B6EE-2878C0EC6AF5}"/>
              </a:ext>
            </a:extLst>
          </p:cNvPr>
          <p:cNvSpPr/>
          <p:nvPr/>
        </p:nvSpPr>
        <p:spPr>
          <a:xfrm>
            <a:off x="4267200" y="3352800"/>
            <a:ext cx="256674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2F87DAF0-E957-4B2A-BD40-699EF75B3F52}"/>
              </a:ext>
            </a:extLst>
          </p:cNvPr>
          <p:cNvSpPr/>
          <p:nvPr/>
        </p:nvSpPr>
        <p:spPr>
          <a:xfrm>
            <a:off x="4267199" y="4667873"/>
            <a:ext cx="262689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F898C71E-16D2-4497-9727-47D06147C673}"/>
              </a:ext>
            </a:extLst>
          </p:cNvPr>
          <p:cNvSpPr/>
          <p:nvPr/>
        </p:nvSpPr>
        <p:spPr>
          <a:xfrm>
            <a:off x="4215062" y="5983705"/>
            <a:ext cx="248653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735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67687-05D1-4FA6-95B6-F24320290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4. Superconducting cables</a:t>
            </a:r>
            <a:br>
              <a:rPr lang="en-US" altLang="en-US" dirty="0"/>
            </a:br>
            <a:r>
              <a:rPr lang="en-US" altLang="en-US" dirty="0"/>
              <a:t>Motivations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A8465-80E5-4549-AE8B-7083BC48E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coupling currents can have a significant impact also on the field quality: ss core to further reduce them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twist provide also more mechanical </a:t>
            </a:r>
          </a:p>
          <a:p>
            <a:pPr marL="0" indent="0">
              <a:buNone/>
            </a:pPr>
            <a:r>
              <a:rPr lang="en-US" dirty="0"/>
              <a:t>stability for winding 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DFC0C-7E86-4F72-89B1-AAAD3068A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A2173-4D5E-461D-A1D5-1C3454985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E1835-F3F6-4209-A3C7-84524C947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02622-5B68-4846-A118-154692EA536E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  <p:pic>
        <p:nvPicPr>
          <p:cNvPr id="7" name="Picture 6" descr="cable_core.png">
            <a:extLst>
              <a:ext uri="{FF2B5EF4-FFF2-40B4-BE49-F238E27FC236}">
                <a16:creationId xmlns:a16="http://schemas.microsoft.com/office/drawing/2014/main" id="{2C017C55-2F0A-4A90-9DDA-CBEF34A7C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1905000"/>
            <a:ext cx="8048542" cy="163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B8B8C95-C9CF-46AF-A02C-FB9E0B041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t="17461" r="18668" b="68755"/>
          <a:stretch>
            <a:fillRect/>
          </a:stretch>
        </p:blipFill>
        <p:spPr bwMode="auto">
          <a:xfrm>
            <a:off x="914400" y="3629359"/>
            <a:ext cx="7283453" cy="79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DSC00262">
            <a:extLst>
              <a:ext uri="{FF2B5EF4-FFF2-40B4-BE49-F238E27FC236}">
                <a16:creationId xmlns:a16="http://schemas.microsoft.com/office/drawing/2014/main" id="{DF4D0DF6-0538-4229-9703-41E876026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554483"/>
            <a:ext cx="2382044" cy="178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74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662DEC46-F603-40DB-A361-0E67560D8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4. Superconducting cables</a:t>
            </a:r>
            <a:br>
              <a:rPr lang="en-US" altLang="en-US"/>
            </a:br>
            <a:r>
              <a:rPr lang="en-US" altLang="en-US"/>
              <a:t>Fabrication of Rutherford cable</a:t>
            </a:r>
          </a:p>
        </p:txBody>
      </p:sp>
      <p:sp>
        <p:nvSpPr>
          <p:cNvPr id="62467" name="Content Placeholder 2">
            <a:extLst>
              <a:ext uri="{FF2B5EF4-FFF2-40B4-BE49-F238E27FC236}">
                <a16:creationId xmlns:a16="http://schemas.microsoft.com/office/drawing/2014/main" id="{7FAE0AF8-8B6A-4DB5-9308-544D9E4A7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6781800" cy="25908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/>
              <a:t>Rutherford cables are fabricated by a </a:t>
            </a:r>
            <a:r>
              <a:rPr lang="en-US" altLang="en-US" b="1">
                <a:solidFill>
                  <a:srgbClr val="FF0000"/>
                </a:solidFill>
              </a:rPr>
              <a:t>cabling machine.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Strands are wound on spools mounted on a </a:t>
            </a:r>
            <a:r>
              <a:rPr lang="en-US" altLang="en-US" b="1">
                <a:solidFill>
                  <a:srgbClr val="FF0000"/>
                </a:solidFill>
              </a:rPr>
              <a:t>rotating drum.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Strands are twisted around a conical mandrel into an assembly of rolls (Turk’s head). The rolls compact the cable and provide the final shape.</a:t>
            </a:r>
          </a:p>
          <a:p>
            <a:pPr>
              <a:buFontTx/>
              <a:buBlip>
                <a:blip r:embed="rId2"/>
              </a:buBlip>
            </a:pPr>
            <a:endParaRPr lang="en-US" altLang="en-US"/>
          </a:p>
        </p:txBody>
      </p:sp>
      <p:sp>
        <p:nvSpPr>
          <p:cNvPr id="62468" name="Date Placeholder 3">
            <a:extLst>
              <a:ext uri="{FF2B5EF4-FFF2-40B4-BE49-F238E27FC236}">
                <a16:creationId xmlns:a16="http://schemas.microsoft.com/office/drawing/2014/main" id="{BE881F6B-F914-43EF-9383-F7458EB25CB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62469" name="Footer Placeholder 4">
            <a:extLst>
              <a:ext uri="{FF2B5EF4-FFF2-40B4-BE49-F238E27FC236}">
                <a16:creationId xmlns:a16="http://schemas.microsoft.com/office/drawing/2014/main" id="{374102B5-7BCE-4B8D-B197-54676A511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62470" name="Slide Number Placeholder 5">
            <a:extLst>
              <a:ext uri="{FF2B5EF4-FFF2-40B4-BE49-F238E27FC236}">
                <a16:creationId xmlns:a16="http://schemas.microsoft.com/office/drawing/2014/main" id="{5E3D853E-42B2-4621-94EF-5027F189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31A3088F-E6F7-4B7B-93EC-A9A2DDBA9B35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62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62471" name="Picture 5" descr="60strand-Cabler-rear">
            <a:extLst>
              <a:ext uri="{FF2B5EF4-FFF2-40B4-BE49-F238E27FC236}">
                <a16:creationId xmlns:a16="http://schemas.microsoft.com/office/drawing/2014/main" id="{A4C561D7-2004-444B-98B8-8F67478E5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1184275"/>
            <a:ext cx="1882775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6" descr="60st-Cabler-from-mezanine">
            <a:extLst>
              <a:ext uri="{FF2B5EF4-FFF2-40B4-BE49-F238E27FC236}">
                <a16:creationId xmlns:a16="http://schemas.microsoft.com/office/drawing/2014/main" id="{9ACFA05B-74D9-4F63-AD83-47A0F130A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3786188"/>
            <a:ext cx="3490913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Picture 7" descr="turks">
            <a:extLst>
              <a:ext uri="{FF2B5EF4-FFF2-40B4-BE49-F238E27FC236}">
                <a16:creationId xmlns:a16="http://schemas.microsoft.com/office/drawing/2014/main" id="{DC56CABB-5DF1-4EE7-B98C-812756E4E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71900"/>
            <a:ext cx="492442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>
            <a:extLst>
              <a:ext uri="{FF2B5EF4-FFF2-40B4-BE49-F238E27FC236}">
                <a16:creationId xmlns:a16="http://schemas.microsoft.com/office/drawing/2014/main" id="{D899BC60-8B0E-4B97-9223-D1E8422EF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4. Superconducting cables</a:t>
            </a:r>
            <a:br>
              <a:rPr lang="en-US" altLang="en-US" dirty="0"/>
            </a:br>
            <a:r>
              <a:rPr lang="en-US" altLang="en-US" dirty="0"/>
              <a:t>Fabrication of Rutherford cable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570C5-21AA-4709-9A3E-FC061CD16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3594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endParaRPr lang="en-US" altLang="en-US" dirty="0"/>
          </a:p>
          <a:p>
            <a:pPr>
              <a:buFontTx/>
              <a:buBlip>
                <a:blip r:embed="rId2"/>
              </a:buBlip>
            </a:pPr>
            <a:r>
              <a:rPr lang="en-US" altLang="en-US" dirty="0"/>
              <a:t>How many strands ?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As low as 6 (correctors, undulators, subscales…)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LHC dipoles had 28 and 36 strand cables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Cabling machine at CERN  is limited at 40 strands – this is the number used for MQXF and 11 T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Cabling machine in FNAL is limited by 42 strands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Cabling machine in LBNL is limited by 60 strands – HD2 cable used 51 strands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027809-D3EE-4003-B8A3-D39C7AA49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34B084-927E-45EE-9E99-649A31EEE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CE522A-8DA7-7715-46C2-9C644DCD0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02622-5B68-4846-A118-154692EA536E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49307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>
            <a:extLst>
              <a:ext uri="{FF2B5EF4-FFF2-40B4-BE49-F238E27FC236}">
                <a16:creationId xmlns:a16="http://schemas.microsoft.com/office/drawing/2014/main" id="{07BB5F0C-BA2C-4727-991E-52E1C93CE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4. Superconducting cables</a:t>
            </a:r>
            <a:br>
              <a:rPr lang="en-US" altLang="en-US"/>
            </a:br>
            <a:r>
              <a:rPr lang="en-US" altLang="en-US"/>
              <a:t>Fabrication of Rutherford cable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25FAD-DCB7-4FE7-AB9C-27FA3D95A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/>
              <a:t>The final shape of a Rutherford cable can be </a:t>
            </a:r>
            <a:r>
              <a:rPr lang="en-US" b="1" dirty="0">
                <a:solidFill>
                  <a:srgbClr val="FF0000"/>
                </a:solidFill>
              </a:rPr>
              <a:t>rectangular or trapezoidal.</a:t>
            </a:r>
          </a:p>
          <a:p>
            <a:pPr>
              <a:defRPr/>
            </a:pPr>
            <a:r>
              <a:rPr lang="en-US" dirty="0"/>
              <a:t>The cable design parameters are:</a:t>
            </a:r>
          </a:p>
          <a:p>
            <a:pPr lvl="1">
              <a:defRPr/>
            </a:pPr>
            <a:r>
              <a:rPr lang="en-US" dirty="0"/>
              <a:t>Number of wires </a:t>
            </a:r>
            <a:r>
              <a:rPr lang="en-US" i="1" dirty="0" err="1"/>
              <a:t>N</a:t>
            </a:r>
            <a:r>
              <a:rPr lang="en-US" i="1" baseline="-25000" dirty="0" err="1"/>
              <a:t>wire</a:t>
            </a:r>
            <a:endParaRPr lang="en-US" i="1" baseline="-25000" dirty="0"/>
          </a:p>
          <a:p>
            <a:pPr lvl="1">
              <a:defRPr/>
            </a:pPr>
            <a:r>
              <a:rPr lang="en-US" dirty="0"/>
              <a:t>Wire diameter </a:t>
            </a:r>
            <a:r>
              <a:rPr lang="en-US" i="1" dirty="0" err="1"/>
              <a:t>d</a:t>
            </a:r>
            <a:r>
              <a:rPr lang="en-US" i="1" baseline="-25000" dirty="0" err="1"/>
              <a:t>wire</a:t>
            </a:r>
            <a:endParaRPr lang="en-US" i="1" baseline="-25000" dirty="0"/>
          </a:p>
          <a:p>
            <a:pPr lvl="1">
              <a:defRPr/>
            </a:pPr>
            <a:r>
              <a:rPr lang="en-US" dirty="0"/>
              <a:t>Cable mid-thickness </a:t>
            </a:r>
            <a:r>
              <a:rPr lang="en-US" i="1" dirty="0" err="1"/>
              <a:t>t</a:t>
            </a:r>
            <a:r>
              <a:rPr lang="en-US" i="1" baseline="-25000" dirty="0" err="1"/>
              <a:t>cable</a:t>
            </a:r>
            <a:endParaRPr lang="en-US" i="1" baseline="-25000" dirty="0"/>
          </a:p>
          <a:p>
            <a:pPr lvl="1">
              <a:defRPr/>
            </a:pPr>
            <a:r>
              <a:rPr lang="en-US" dirty="0"/>
              <a:t>Cable width </a:t>
            </a:r>
            <a:r>
              <a:rPr lang="en-US" i="1" dirty="0" err="1"/>
              <a:t>w</a:t>
            </a:r>
            <a:r>
              <a:rPr lang="en-US" i="1" baseline="-25000" dirty="0" err="1"/>
              <a:t>cable</a:t>
            </a:r>
            <a:endParaRPr lang="en-US" i="1" baseline="-25000" dirty="0"/>
          </a:p>
          <a:p>
            <a:pPr lvl="1">
              <a:defRPr/>
            </a:pPr>
            <a:r>
              <a:rPr lang="en-US" dirty="0"/>
              <a:t>Pitch length </a:t>
            </a:r>
            <a:r>
              <a:rPr lang="en-US" i="1" dirty="0" err="1"/>
              <a:t>p</a:t>
            </a:r>
            <a:r>
              <a:rPr lang="en-US" i="1" baseline="-25000" dirty="0" err="1"/>
              <a:t>cable</a:t>
            </a:r>
            <a:endParaRPr lang="en-US" i="1" baseline="-25000" dirty="0"/>
          </a:p>
          <a:p>
            <a:pPr lvl="1">
              <a:defRPr/>
            </a:pPr>
            <a:r>
              <a:rPr lang="en-US" dirty="0"/>
              <a:t>Pitch angle </a:t>
            </a:r>
            <a:r>
              <a:rPr lang="en-US" i="1" dirty="0">
                <a:sym typeface="Symbol"/>
              </a:rPr>
              <a:t></a:t>
            </a:r>
            <a:r>
              <a:rPr lang="en-US" i="1" baseline="-25000" dirty="0"/>
              <a:t>cable</a:t>
            </a:r>
            <a:r>
              <a:rPr lang="en-US" i="1" dirty="0"/>
              <a:t>  </a:t>
            </a:r>
            <a:r>
              <a:rPr lang="en-US" dirty="0"/>
              <a:t>(tan</a:t>
            </a:r>
            <a:r>
              <a:rPr lang="en-US" i="1" dirty="0">
                <a:sym typeface="Symbol"/>
              </a:rPr>
              <a:t> </a:t>
            </a:r>
            <a:r>
              <a:rPr lang="en-US" i="1" baseline="-25000" dirty="0"/>
              <a:t>cable</a:t>
            </a:r>
            <a:r>
              <a:rPr lang="en-US" i="1" dirty="0"/>
              <a:t> </a:t>
            </a:r>
            <a:r>
              <a:rPr lang="en-US" dirty="0"/>
              <a:t>= 2 </a:t>
            </a:r>
            <a:r>
              <a:rPr lang="en-US" i="1" dirty="0" err="1"/>
              <a:t>w</a:t>
            </a:r>
            <a:r>
              <a:rPr lang="en-US" i="1" baseline="-25000" dirty="0" err="1"/>
              <a:t>cable</a:t>
            </a:r>
            <a:r>
              <a:rPr lang="en-US" dirty="0"/>
              <a:t> / </a:t>
            </a:r>
            <a:r>
              <a:rPr lang="en-US" i="1" dirty="0" err="1"/>
              <a:t>p</a:t>
            </a:r>
            <a:r>
              <a:rPr lang="en-US" i="1" baseline="-25000" dirty="0" err="1"/>
              <a:t>cable</a:t>
            </a:r>
            <a:r>
              <a:rPr lang="en-US" dirty="0"/>
              <a:t>)</a:t>
            </a:r>
          </a:p>
          <a:p>
            <a:pPr lvl="1">
              <a:defRPr/>
            </a:pPr>
            <a:r>
              <a:rPr lang="en-US" b="1" dirty="0">
                <a:solidFill>
                  <a:srgbClr val="FF0000"/>
                </a:solidFill>
              </a:rPr>
              <a:t>Cable compaction </a:t>
            </a:r>
            <a:r>
              <a:rPr lang="en-US" dirty="0"/>
              <a:t>(or packing factor) </a:t>
            </a:r>
            <a:r>
              <a:rPr lang="en-US" i="1" dirty="0" err="1"/>
              <a:t>k</a:t>
            </a:r>
            <a:r>
              <a:rPr lang="en-US" i="1" baseline="-25000" dirty="0" err="1"/>
              <a:t>cable</a:t>
            </a:r>
            <a:r>
              <a:rPr lang="en-US" dirty="0"/>
              <a:t>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lvl="1">
              <a:defRPr/>
            </a:pPr>
            <a:r>
              <a:rPr lang="en-US" dirty="0" err="1"/>
              <a:t>i.e</a:t>
            </a:r>
            <a:r>
              <a:rPr lang="en-US" dirty="0"/>
              <a:t> the ratio of the sum of the cross-sectional area of the strands (in the direction parallel to the cable axis) to the cross-sectional area of the cable.</a:t>
            </a:r>
          </a:p>
          <a:p>
            <a:pPr>
              <a:defRPr/>
            </a:pPr>
            <a:r>
              <a:rPr lang="en-US" dirty="0"/>
              <a:t>Typical cable compaction: from 88% (</a:t>
            </a:r>
            <a:r>
              <a:rPr lang="en-US" dirty="0" err="1"/>
              <a:t>Tevatron</a:t>
            </a:r>
            <a:r>
              <a:rPr lang="en-US" dirty="0"/>
              <a:t>) to 92.3% (HERA).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3492" name="Date Placeholder 3">
            <a:extLst>
              <a:ext uri="{FF2B5EF4-FFF2-40B4-BE49-F238E27FC236}">
                <a16:creationId xmlns:a16="http://schemas.microsoft.com/office/drawing/2014/main" id="{D9B2F5B2-87A3-44EC-96D7-397BC14274E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63493" name="Footer Placeholder 4">
            <a:extLst>
              <a:ext uri="{FF2B5EF4-FFF2-40B4-BE49-F238E27FC236}">
                <a16:creationId xmlns:a16="http://schemas.microsoft.com/office/drawing/2014/main" id="{26829154-8DC5-4A88-9F10-C4640A50E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63494" name="Slide Number Placeholder 5">
            <a:extLst>
              <a:ext uri="{FF2B5EF4-FFF2-40B4-BE49-F238E27FC236}">
                <a16:creationId xmlns:a16="http://schemas.microsoft.com/office/drawing/2014/main" id="{01915C7A-142F-49FB-AC72-CD412DD13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3BCD0C33-BDFF-412A-9444-D349E4C253C5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64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63495" name="Picture 4" descr="DSCN0720">
            <a:extLst>
              <a:ext uri="{FF2B5EF4-FFF2-40B4-BE49-F238E27FC236}">
                <a16:creationId xmlns:a16="http://schemas.microsoft.com/office/drawing/2014/main" id="{2A90908B-F5E5-4DD1-9439-88B13CD1A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6624" b="22334"/>
          <a:stretch>
            <a:fillRect/>
          </a:stretch>
        </p:blipFill>
        <p:spPr bwMode="auto">
          <a:xfrm>
            <a:off x="5948363" y="3349625"/>
            <a:ext cx="3019425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Picture 5" descr="LHC_wire">
            <a:extLst>
              <a:ext uri="{FF2B5EF4-FFF2-40B4-BE49-F238E27FC236}">
                <a16:creationId xmlns:a16="http://schemas.microsoft.com/office/drawing/2014/main" id="{AF14B421-F25E-474B-9882-0A73DEC8B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68"/>
          <a:stretch>
            <a:fillRect/>
          </a:stretch>
        </p:blipFill>
        <p:spPr bwMode="auto">
          <a:xfrm>
            <a:off x="5943600" y="2330450"/>
            <a:ext cx="303212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3497" name="Object 2">
            <a:extLst>
              <a:ext uri="{FF2B5EF4-FFF2-40B4-BE49-F238E27FC236}">
                <a16:creationId xmlns:a16="http://schemas.microsoft.com/office/drawing/2014/main" id="{038B2977-727C-487A-B0A0-17BF1C7EFA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6297949"/>
              </p:ext>
            </p:extLst>
          </p:nvPr>
        </p:nvGraphicFramePr>
        <p:xfrm>
          <a:off x="1908175" y="4329113"/>
          <a:ext cx="2514600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676400" imgH="457200" progId="Equation.3">
                  <p:embed/>
                </p:oleObj>
              </mc:Choice>
              <mc:Fallback>
                <p:oleObj name="Equation" r:id="rId9" imgW="1676400" imgH="457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4329113"/>
                        <a:ext cx="2514600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>
            <a:extLst>
              <a:ext uri="{FF2B5EF4-FFF2-40B4-BE49-F238E27FC236}">
                <a16:creationId xmlns:a16="http://schemas.microsoft.com/office/drawing/2014/main" id="{2C4058D8-65B3-4256-B61A-723D28182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4. Superconducting cables</a:t>
            </a:r>
            <a:br>
              <a:rPr lang="en-US" altLang="en-US" dirty="0"/>
            </a:br>
            <a:r>
              <a:rPr lang="en-US" altLang="en-US" dirty="0"/>
              <a:t>Fabrication of Rutherford cable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342B7-B1BC-48F8-9895-85D529ADA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23875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/>
              <a:t>The cable compaction is chosen to provide good </a:t>
            </a:r>
            <a:r>
              <a:rPr lang="en-US" b="1" dirty="0">
                <a:solidFill>
                  <a:srgbClr val="FF0000"/>
                </a:solidFill>
              </a:rPr>
              <a:t>mechanical stability </a:t>
            </a:r>
            <a:r>
              <a:rPr lang="en-US" dirty="0"/>
              <a:t>and high current capability at the same time leaving enough space for helium cooling or epoxy impregnation.</a:t>
            </a:r>
          </a:p>
          <a:p>
            <a:pPr>
              <a:defRPr/>
            </a:pPr>
            <a:r>
              <a:rPr lang="en-US" dirty="0"/>
              <a:t>The trapezoidal shape allow stacking cables in an </a:t>
            </a:r>
            <a:r>
              <a:rPr lang="en-US" b="1" dirty="0">
                <a:solidFill>
                  <a:srgbClr val="FF0000"/>
                </a:solidFill>
              </a:rPr>
              <a:t>arc-shaped coil </a:t>
            </a:r>
            <a:r>
              <a:rPr lang="en-US" dirty="0"/>
              <a:t>around the beam pipe of a dipole or quadrupole.</a:t>
            </a:r>
          </a:p>
          <a:p>
            <a:pPr>
              <a:defRPr/>
            </a:pPr>
            <a:r>
              <a:rPr lang="en-US" dirty="0"/>
              <a:t>When a cable has a trapezoidal (or keystone) shape, the defining parameter is the </a:t>
            </a:r>
            <a:r>
              <a:rPr lang="en-US" b="1" dirty="0">
                <a:solidFill>
                  <a:srgbClr val="FF0000"/>
                </a:solidFill>
              </a:rPr>
              <a:t>keystone angle </a:t>
            </a:r>
            <a:r>
              <a:rPr lang="en-US" i="1" dirty="0">
                <a:sym typeface="Symbol" pitchFamily="18" charset="2"/>
              </a:rPr>
              <a:t></a:t>
            </a:r>
            <a:r>
              <a:rPr lang="en-US" i="1" baseline="-25000" dirty="0"/>
              <a:t>cable  </a:t>
            </a:r>
            <a:r>
              <a:rPr lang="en-US" dirty="0"/>
              <a:t>given by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Cables often exhibit </a:t>
            </a:r>
            <a:r>
              <a:rPr lang="en-US" b="1" dirty="0">
                <a:solidFill>
                  <a:srgbClr val="FF0000"/>
                </a:solidFill>
              </a:rPr>
              <a:t>degradation</a:t>
            </a:r>
            <a:r>
              <a:rPr lang="en-US" dirty="0"/>
              <a:t>: critical current density of a virgin wire before cabling is higher then the one of a wire after cabling.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4516" name="Date Placeholder 3">
            <a:extLst>
              <a:ext uri="{FF2B5EF4-FFF2-40B4-BE49-F238E27FC236}">
                <a16:creationId xmlns:a16="http://schemas.microsoft.com/office/drawing/2014/main" id="{1343492B-CDC2-488D-836E-DB604D0FB22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152400" y="6543675"/>
            <a:ext cx="3657600" cy="238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64517" name="Footer Placeholder 4">
            <a:extLst>
              <a:ext uri="{FF2B5EF4-FFF2-40B4-BE49-F238E27FC236}">
                <a16:creationId xmlns:a16="http://schemas.microsoft.com/office/drawing/2014/main" id="{B9708EF6-B1AF-477B-B8BA-15F947115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3648075" y="6535738"/>
            <a:ext cx="4760913" cy="234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64518" name="Slide Number Placeholder 5">
            <a:extLst>
              <a:ext uri="{FF2B5EF4-FFF2-40B4-BE49-F238E27FC236}">
                <a16:creationId xmlns:a16="http://schemas.microsoft.com/office/drawing/2014/main" id="{59150A2F-5A97-4F37-B69F-03944C600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6537325"/>
            <a:ext cx="457200" cy="231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62D31E6-F54D-4A51-AD87-187BF8DF0358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65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64519" name="Object 2">
            <a:extLst>
              <a:ext uri="{FF2B5EF4-FFF2-40B4-BE49-F238E27FC236}">
                <a16:creationId xmlns:a16="http://schemas.microsoft.com/office/drawing/2014/main" id="{67CA72C3-2F13-409F-BA8A-2BA35C5697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1654979"/>
              </p:ext>
            </p:extLst>
          </p:nvPr>
        </p:nvGraphicFramePr>
        <p:xfrm>
          <a:off x="6028531" y="4767138"/>
          <a:ext cx="2363788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701800" imgH="444500" progId="Equation.3">
                  <p:embed/>
                </p:oleObj>
              </mc:Choice>
              <mc:Fallback>
                <p:oleObj name="Equation" r:id="rId7" imgW="1701800" imgH="4445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8531" y="4767138"/>
                        <a:ext cx="2363788" cy="617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">
            <a:extLst>
              <a:ext uri="{FF2B5EF4-FFF2-40B4-BE49-F238E27FC236}">
                <a16:creationId xmlns:a16="http://schemas.microsoft.com/office/drawing/2014/main" id="{7C77CBB2-1370-403D-910A-A92DA84B71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6228542"/>
              </p:ext>
            </p:extLst>
          </p:nvPr>
        </p:nvGraphicFramePr>
        <p:xfrm>
          <a:off x="6524626" y="3238128"/>
          <a:ext cx="1614488" cy="662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97360" imgH="484560" progId="Equation.3">
                  <p:embed/>
                </p:oleObj>
              </mc:Choice>
              <mc:Fallback>
                <p:oleObj name="Equation" r:id="rId9" imgW="1197360" imgH="484560" progId="Equation.3">
                  <p:embed/>
                  <p:pic>
                    <p:nvPicPr>
                      <p:cNvPr id="65542" name="Object 2">
                        <a:extLst>
                          <a:ext uri="{FF2B5EF4-FFF2-40B4-BE49-F238E27FC236}">
                            <a16:creationId xmlns:a16="http://schemas.microsoft.com/office/drawing/2014/main" id="{E33F2DC5-4EDF-485E-81AB-6B52E79A53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4626" y="3238128"/>
                        <a:ext cx="1614488" cy="6625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rapezoid 10">
            <a:extLst>
              <a:ext uri="{FF2B5EF4-FFF2-40B4-BE49-F238E27FC236}">
                <a16:creationId xmlns:a16="http://schemas.microsoft.com/office/drawing/2014/main" id="{59B6EE66-518C-4B4D-B29E-7992837D1322}"/>
              </a:ext>
            </a:extLst>
          </p:cNvPr>
          <p:cNvSpPr/>
          <p:nvPr/>
        </p:nvSpPr>
        <p:spPr bwMode="auto">
          <a:xfrm rot="5400000">
            <a:off x="2890838" y="2852737"/>
            <a:ext cx="360362" cy="3081338"/>
          </a:xfrm>
          <a:prstGeom prst="trapezoid">
            <a:avLst/>
          </a:prstGeom>
          <a:solidFill>
            <a:srgbClr val="CC3300"/>
          </a:solidFill>
          <a:ln w="9525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latin typeface="Book Antiqua" pitchFamily="18" charset="0"/>
              <a:ea typeface="ＭＳ Ｐゴシック" pitchFamily="34" charset="-128"/>
            </a:endParaRPr>
          </a:p>
        </p:txBody>
      </p:sp>
      <p:cxnSp>
        <p:nvCxnSpPr>
          <p:cNvPr id="12" name="Straight Arrow Connector 5">
            <a:extLst>
              <a:ext uri="{FF2B5EF4-FFF2-40B4-BE49-F238E27FC236}">
                <a16:creationId xmlns:a16="http://schemas.microsoft.com/office/drawing/2014/main" id="{C7500C3F-AA5A-4CD1-A06C-083BC51B7BF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92250" y="4100512"/>
            <a:ext cx="3163888" cy="12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3" name="TextBox 6">
            <a:extLst>
              <a:ext uri="{FF2B5EF4-FFF2-40B4-BE49-F238E27FC236}">
                <a16:creationId xmlns:a16="http://schemas.microsoft.com/office/drawing/2014/main" id="{7CF6F3A5-46FA-4E8A-AD82-85BCBEF7A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1488" y="3589337"/>
            <a:ext cx="5381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1" dirty="0" err="1"/>
              <a:t>w</a:t>
            </a:r>
            <a:r>
              <a:rPr lang="en-US" altLang="en-US" i="1" baseline="-25000" dirty="0" err="1"/>
              <a:t>c</a:t>
            </a:r>
            <a:endParaRPr lang="en-US" altLang="en-US" i="1" baseline="-25000" dirty="0"/>
          </a:p>
        </p:txBody>
      </p:sp>
      <p:graphicFrame>
        <p:nvGraphicFramePr>
          <p:cNvPr id="14" name="Object 2">
            <a:extLst>
              <a:ext uri="{FF2B5EF4-FFF2-40B4-BE49-F238E27FC236}">
                <a16:creationId xmlns:a16="http://schemas.microsoft.com/office/drawing/2014/main" id="{EA6CA92E-5DCC-4481-A2DA-A678D80247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259400"/>
              </p:ext>
            </p:extLst>
          </p:nvPr>
        </p:nvGraphicFramePr>
        <p:xfrm>
          <a:off x="6524626" y="4028202"/>
          <a:ext cx="1638300" cy="678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79360" imgH="484560" progId="Equation.3">
                  <p:embed/>
                </p:oleObj>
              </mc:Choice>
              <mc:Fallback>
                <p:oleObj name="Equation" r:id="rId11" imgW="1179360" imgH="484560" progId="Equation.3">
                  <p:embed/>
                  <p:pic>
                    <p:nvPicPr>
                      <p:cNvPr id="65547" name="Object 2">
                        <a:extLst>
                          <a:ext uri="{FF2B5EF4-FFF2-40B4-BE49-F238E27FC236}">
                            <a16:creationId xmlns:a16="http://schemas.microsoft.com/office/drawing/2014/main" id="{AF46444F-58FA-41CF-98B6-BBF1B1B9D6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4626" y="4028202"/>
                        <a:ext cx="1638300" cy="6787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5">
            <a:extLst>
              <a:ext uri="{FF2B5EF4-FFF2-40B4-BE49-F238E27FC236}">
                <a16:creationId xmlns:a16="http://schemas.microsoft.com/office/drawing/2014/main" id="{B52B5587-066A-4512-8A62-04B725C1F9C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401763" y="4224337"/>
            <a:ext cx="3175" cy="3698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6" name="TextBox 17">
            <a:extLst>
              <a:ext uri="{FF2B5EF4-FFF2-40B4-BE49-F238E27FC236}">
                <a16:creationId xmlns:a16="http://schemas.microsoft.com/office/drawing/2014/main" id="{D35D42B9-25B6-4A91-B21D-A466EDF15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13" y="4160837"/>
            <a:ext cx="425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1"/>
              <a:t>t</a:t>
            </a:r>
            <a:r>
              <a:rPr lang="en-US" altLang="en-US" i="1" baseline="-25000"/>
              <a:t>o</a:t>
            </a:r>
          </a:p>
        </p:txBody>
      </p:sp>
      <p:cxnSp>
        <p:nvCxnSpPr>
          <p:cNvPr id="17" name="Straight Arrow Connector 18">
            <a:extLst>
              <a:ext uri="{FF2B5EF4-FFF2-40B4-BE49-F238E27FC236}">
                <a16:creationId xmlns:a16="http://schemas.microsoft.com/office/drawing/2014/main" id="{6072E692-9D2B-43F8-86FE-0D29581D00E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841875" y="4262437"/>
            <a:ext cx="6350" cy="2682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8" name="TextBox 19">
            <a:extLst>
              <a:ext uri="{FF2B5EF4-FFF2-40B4-BE49-F238E27FC236}">
                <a16:creationId xmlns:a16="http://schemas.microsoft.com/office/drawing/2014/main" id="{380E3C3D-CE68-4924-97AA-DCC280B39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9675" y="4125912"/>
            <a:ext cx="390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1"/>
              <a:t>t</a:t>
            </a:r>
            <a:r>
              <a:rPr lang="en-US" altLang="en-US" i="1" baseline="-25000"/>
              <a:t>i</a:t>
            </a:r>
          </a:p>
        </p:txBody>
      </p:sp>
      <p:cxnSp>
        <p:nvCxnSpPr>
          <p:cNvPr id="19" name="Straight Arrow Connector 24">
            <a:extLst>
              <a:ext uri="{FF2B5EF4-FFF2-40B4-BE49-F238E27FC236}">
                <a16:creationId xmlns:a16="http://schemas.microsoft.com/office/drawing/2014/main" id="{8E6E3B84-4CC2-4DC5-88A5-805325C4EF7B}"/>
              </a:ext>
            </a:extLst>
          </p:cNvPr>
          <p:cNvCxnSpPr>
            <a:cxnSpLocks noChangeShapeType="1"/>
            <a:stCxn id="11" idx="1"/>
            <a:endCxn id="11" idx="3"/>
          </p:cNvCxnSpPr>
          <p:nvPr/>
        </p:nvCxnSpPr>
        <p:spPr bwMode="auto">
          <a:xfrm>
            <a:off x="3071813" y="4257675"/>
            <a:ext cx="0" cy="2714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20" name="TextBox 31">
            <a:extLst>
              <a:ext uri="{FF2B5EF4-FFF2-40B4-BE49-F238E27FC236}">
                <a16:creationId xmlns:a16="http://schemas.microsoft.com/office/drawing/2014/main" id="{D502A5E0-A7B6-403D-9B95-537917629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3538" y="4568825"/>
            <a:ext cx="4175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1"/>
              <a:t>t</a:t>
            </a:r>
            <a:r>
              <a:rPr lang="en-US" altLang="en-US" i="1" baseline="-25000"/>
              <a:t>c</a:t>
            </a:r>
          </a:p>
        </p:txBody>
      </p:sp>
      <p:cxnSp>
        <p:nvCxnSpPr>
          <p:cNvPr id="21" name="Straight Connector 28">
            <a:extLst>
              <a:ext uri="{FF2B5EF4-FFF2-40B4-BE49-F238E27FC236}">
                <a16:creationId xmlns:a16="http://schemas.microsoft.com/office/drawing/2014/main" id="{D7D37687-8866-4651-A93D-413ED004160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47650" y="4556125"/>
            <a:ext cx="2005013" cy="730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2" name="Straight Connector 38">
            <a:extLst>
              <a:ext uri="{FF2B5EF4-FFF2-40B4-BE49-F238E27FC236}">
                <a16:creationId xmlns:a16="http://schemas.microsoft.com/office/drawing/2014/main" id="{DB1AAAD2-A604-4E14-BCDF-51DD0E76FD5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4156075"/>
            <a:ext cx="2005013" cy="793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3" name="TextBox 40">
            <a:extLst>
              <a:ext uri="{FF2B5EF4-FFF2-40B4-BE49-F238E27FC236}">
                <a16:creationId xmlns:a16="http://schemas.microsoft.com/office/drawing/2014/main" id="{3B5F1308-F545-4068-BB90-A8805E730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4110037"/>
            <a:ext cx="444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i="1"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rPr>
              <a:t>j</a:t>
            </a:r>
            <a:endParaRPr lang="en-US" altLang="en-US" i="1" baseline="-25000">
              <a:latin typeface="Symbol" panose="05050102010706020507" pitchFamily="18" charset="2"/>
              <a:ea typeface="Symbol" panose="05050102010706020507" pitchFamily="18" charset="2"/>
              <a:cs typeface="Symbol" panose="05050102010706020507" pitchFamily="18" charset="2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>
            <a:extLst>
              <a:ext uri="{FF2B5EF4-FFF2-40B4-BE49-F238E27FC236}">
                <a16:creationId xmlns:a16="http://schemas.microsoft.com/office/drawing/2014/main" id="{EC090493-7FEF-458D-9714-70019F13F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4. Superconducting cables</a:t>
            </a:r>
            <a:br>
              <a:rPr lang="en-US" altLang="en-US" dirty="0"/>
            </a:br>
            <a:r>
              <a:rPr lang="en-US" altLang="en-US" dirty="0"/>
              <a:t>Fabrication of Rutherford cable</a:t>
            </a:r>
          </a:p>
        </p:txBody>
      </p:sp>
      <p:sp>
        <p:nvSpPr>
          <p:cNvPr id="77827" name="Content Placeholder 2">
            <a:extLst>
              <a:ext uri="{FF2B5EF4-FFF2-40B4-BE49-F238E27FC236}">
                <a16:creationId xmlns:a16="http://schemas.microsoft.com/office/drawing/2014/main" id="{8FC5B831-C627-4046-AA5F-DD02702E0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3594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/>
              <a:t>Keystone angle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Nb-Ti accepts a larger keystone angle – it can be order of 1 degree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It was 1.25° for inner layer cable, 0.90</a:t>
            </a:r>
            <a:r>
              <a:rPr lang="en-US" altLang="en-US" sz="1800"/>
              <a:t>°</a:t>
            </a:r>
            <a:r>
              <a:rPr lang="en-US" altLang="en-US"/>
              <a:t> for outer layer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2.16</a:t>
            </a:r>
            <a:r>
              <a:rPr lang="en-US" altLang="en-US" sz="1800"/>
              <a:t>° used for MQY inner layer cable</a:t>
            </a:r>
            <a:endParaRPr lang="en-US" altLang="en-US"/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For Nb</a:t>
            </a:r>
            <a:r>
              <a:rPr lang="en-US" altLang="en-US" baseline="-25000"/>
              <a:t>3</a:t>
            </a:r>
            <a:r>
              <a:rPr lang="en-US" altLang="en-US"/>
              <a:t>Sn 0.7° used in 11 T, 0.4° used in MQXF (larger aperture)</a:t>
            </a:r>
          </a:p>
          <a:p>
            <a:pPr lvl="1">
              <a:buFontTx/>
              <a:buBlip>
                <a:blip r:embed="rId3"/>
              </a:buBlip>
            </a:pPr>
            <a:endParaRPr lang="en-US" altLang="en-US"/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FFAD6E13-2712-404C-880B-E743870EB2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5140325" y="6524625"/>
            <a:ext cx="3794125" cy="333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l">
              <a:spcBef>
                <a:spcPct val="0"/>
              </a:spcBef>
              <a:buSzTx/>
              <a:buFontTx/>
              <a:buNone/>
            </a:pPr>
            <a:r>
              <a:rPr lang="en-US" altLang="en-US" sz="1000">
                <a:solidFill>
                  <a:srgbClr val="3399FF"/>
                </a:solidFill>
                <a:ea typeface="MS PGothic" panose="020B0600070205080204" pitchFamily="34" charset="-128"/>
              </a:rPr>
              <a:t> Unit 7 –</a:t>
            </a:r>
            <a:fld id="{E41476E0-2F37-4FF9-AC76-444AC88BFB45}" type="slidenum">
              <a:rPr lang="en-US" altLang="en-US" sz="1000" smtClean="0">
                <a:solidFill>
                  <a:srgbClr val="3399FF"/>
                </a:solidFill>
                <a:ea typeface="MS PGothic" panose="020B0600070205080204" pitchFamily="34" charset="-128"/>
              </a:rPr>
              <a:pPr algn="l">
                <a:spcBef>
                  <a:spcPct val="0"/>
                </a:spcBef>
                <a:buSzTx/>
                <a:buFontTx/>
                <a:buNone/>
              </a:pPr>
              <a:t>66</a:t>
            </a:fld>
            <a:endParaRPr lang="en-US" altLang="en-US" sz="1000">
              <a:solidFill>
                <a:srgbClr val="3399FF"/>
              </a:solidFill>
              <a:ea typeface="MS PGothic" panose="020B0600070205080204" pitchFamily="34" charset="-128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E83B16-9011-4034-89FF-C60624CCF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6E6808-F0F3-4B1A-ABA1-C126FD7B1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</p:spTree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>
            <a:extLst>
              <a:ext uri="{FF2B5EF4-FFF2-40B4-BE49-F238E27FC236}">
                <a16:creationId xmlns:a16="http://schemas.microsoft.com/office/drawing/2014/main" id="{2D6044B3-07CF-4BC4-A2C1-7FF17A8C3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4. Superconducting cables</a:t>
            </a:r>
            <a:br>
              <a:rPr lang="en-US" altLang="en-US" dirty="0"/>
            </a:br>
            <a:r>
              <a:rPr lang="en-US" altLang="en-US" dirty="0"/>
              <a:t>Fabrication of Rutherford cable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425A4-CA78-44F4-82BE-A0F11D427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 dirty="0"/>
              <a:t>The size is given after cabling, at room temperature, with some azimuthal pressure</a:t>
            </a:r>
            <a:r>
              <a:rPr lang="en-US" altLang="en-US" dirty="0">
                <a:solidFill>
                  <a:srgbClr val="CC3300"/>
                </a:solidFill>
              </a:rPr>
              <a:t>: </a:t>
            </a:r>
            <a:r>
              <a:rPr lang="en-US" altLang="en-US" dirty="0"/>
              <a:t>be careful about the following details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The level of azimuthal pressure has to be defined (5 MPa ?)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Cable could be given at 1.9 or 4.2 K (already with thermal contraction)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In case of Nb</a:t>
            </a:r>
            <a:r>
              <a:rPr lang="en-US" altLang="en-US" baseline="-25000" dirty="0"/>
              <a:t>3</a:t>
            </a:r>
            <a:r>
              <a:rPr lang="en-US" altLang="en-US" dirty="0"/>
              <a:t>Sn, there is a difference between before/after reaction that can  be of few percent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en-US" dirty="0"/>
              <a:t>Pitch length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The transposition of the wires makes the cross section composed of elliptic strands, not circular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Pitch length </a:t>
            </a:r>
            <a:r>
              <a:rPr lang="en-US" altLang="en-US" i="1" dirty="0" err="1"/>
              <a:t>p</a:t>
            </a:r>
            <a:r>
              <a:rPr lang="en-US" altLang="en-US" i="1" baseline="-25000" dirty="0" err="1"/>
              <a:t>cable</a:t>
            </a:r>
            <a:endParaRPr lang="en-US" altLang="en-US" i="1" baseline="-25000" dirty="0"/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Pitch angle </a:t>
            </a:r>
            <a:r>
              <a:rPr lang="en-US" altLang="en-US" i="1" dirty="0">
                <a:sym typeface="Symbol" panose="05050102010706020507" pitchFamily="18" charset="2"/>
              </a:rPr>
              <a:t></a:t>
            </a:r>
            <a:r>
              <a:rPr lang="en-US" altLang="en-US" i="1" baseline="-25000" dirty="0"/>
              <a:t>cable</a:t>
            </a:r>
            <a:r>
              <a:rPr lang="en-US" altLang="en-US" i="1" dirty="0"/>
              <a:t>  </a:t>
            </a:r>
            <a:r>
              <a:rPr lang="en-US" altLang="en-US" dirty="0"/>
              <a:t>(tan</a:t>
            </a:r>
            <a:r>
              <a:rPr lang="en-US" altLang="en-US" i="1" dirty="0">
                <a:sym typeface="Symbol" panose="05050102010706020507" pitchFamily="18" charset="2"/>
              </a:rPr>
              <a:t> </a:t>
            </a:r>
            <a:r>
              <a:rPr lang="en-US" altLang="en-US" i="1" baseline="-25000" dirty="0"/>
              <a:t>cable</a:t>
            </a:r>
            <a:r>
              <a:rPr lang="en-US" altLang="en-US" i="1" dirty="0"/>
              <a:t> </a:t>
            </a:r>
            <a:r>
              <a:rPr lang="en-US" altLang="en-US" dirty="0"/>
              <a:t>= 2 </a:t>
            </a:r>
            <a:r>
              <a:rPr lang="en-US" altLang="en-US" i="1" dirty="0" err="1"/>
              <a:t>w</a:t>
            </a:r>
            <a:r>
              <a:rPr lang="en-US" altLang="en-US" i="1" baseline="-25000" dirty="0" err="1"/>
              <a:t>cable</a:t>
            </a:r>
            <a:r>
              <a:rPr lang="en-US" altLang="en-US" dirty="0"/>
              <a:t> / </a:t>
            </a:r>
            <a:r>
              <a:rPr lang="en-US" altLang="en-US" i="1" dirty="0" err="1"/>
              <a:t>p</a:t>
            </a:r>
            <a:r>
              <a:rPr lang="en-US" altLang="en-US" i="1" baseline="-25000" dirty="0" err="1"/>
              <a:t>cable</a:t>
            </a:r>
            <a:r>
              <a:rPr lang="en-US" altLang="en-US" dirty="0"/>
              <a:t>)</a:t>
            </a:r>
          </a:p>
          <a:p>
            <a:pPr lvl="1">
              <a:buFontTx/>
              <a:buBlip>
                <a:blip r:embed="rId3"/>
              </a:buBlip>
            </a:pPr>
            <a:endParaRPr lang="en-US" altLang="en-US" dirty="0"/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The area if the ellipse is 1/</a:t>
            </a:r>
            <a:r>
              <a:rPr lang="en-US" altLang="en-US" dirty="0" err="1"/>
              <a:t>cos</a:t>
            </a:r>
            <a:r>
              <a:rPr lang="en-US" altLang="en-US" i="1" dirty="0" err="1">
                <a:sym typeface="Symbol" panose="05050102010706020507" pitchFamily="18" charset="2"/>
              </a:rPr>
              <a:t></a:t>
            </a:r>
            <a:r>
              <a:rPr lang="en-US" altLang="en-US" i="1" baseline="-25000" dirty="0" err="1"/>
              <a:t>cable</a:t>
            </a:r>
            <a:r>
              <a:rPr lang="en-US" altLang="en-US" i="1" dirty="0"/>
              <a:t> </a:t>
            </a:r>
            <a:r>
              <a:rPr lang="en-US" altLang="en-US" dirty="0"/>
              <a:t>larger than the area of the strand </a:t>
            </a:r>
          </a:p>
          <a:p>
            <a:pPr>
              <a:buFontTx/>
              <a:buBlip>
                <a:blip r:embed="rId2"/>
              </a:buBlip>
            </a:pPr>
            <a:endParaRPr lang="en-US" altLang="en-US" dirty="0"/>
          </a:p>
          <a:p>
            <a:pPr>
              <a:buFontTx/>
              <a:buBlip>
                <a:blip r:embed="rId2"/>
              </a:buBlip>
            </a:pPr>
            <a:endParaRPr lang="en-US" alt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3447DE-3E46-4920-9260-EFB13C7DA0FF}"/>
              </a:ext>
            </a:extLst>
          </p:cNvPr>
          <p:cNvGrpSpPr>
            <a:grpSpLocks/>
          </p:cNvGrpSpPr>
          <p:nvPr/>
        </p:nvGrpSpPr>
        <p:grpSpPr bwMode="auto">
          <a:xfrm>
            <a:off x="6630988" y="4897438"/>
            <a:ext cx="1825625" cy="557212"/>
            <a:chOff x="1486635" y="4473797"/>
            <a:chExt cx="1825273" cy="556756"/>
          </a:xfrm>
        </p:grpSpPr>
        <p:sp>
          <p:nvSpPr>
            <p:cNvPr id="66566" name="Oval 1">
              <a:extLst>
                <a:ext uri="{FF2B5EF4-FFF2-40B4-BE49-F238E27FC236}">
                  <a16:creationId xmlns:a16="http://schemas.microsoft.com/office/drawing/2014/main" id="{DEECD623-D0B9-460F-96AC-F6E6A5C95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185" y="4476862"/>
              <a:ext cx="449021" cy="269381"/>
            </a:xfrm>
            <a:prstGeom prst="ellipse">
              <a:avLst/>
            </a:prstGeom>
            <a:solidFill>
              <a:srgbClr val="CC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latin typeface="Book Antiqua" panose="0204060205030503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66567" name="Oval 8">
              <a:extLst>
                <a:ext uri="{FF2B5EF4-FFF2-40B4-BE49-F238E27FC236}">
                  <a16:creationId xmlns:a16="http://schemas.microsoft.com/office/drawing/2014/main" id="{680BA275-DF5B-4D13-A604-8692393000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6635" y="4757538"/>
              <a:ext cx="449021" cy="269381"/>
            </a:xfrm>
            <a:prstGeom prst="ellipse">
              <a:avLst/>
            </a:prstGeom>
            <a:solidFill>
              <a:srgbClr val="CC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latin typeface="Book Antiqua" panose="0204060205030503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66568" name="Oval 10">
              <a:extLst>
                <a:ext uri="{FF2B5EF4-FFF2-40B4-BE49-F238E27FC236}">
                  <a16:creationId xmlns:a16="http://schemas.microsoft.com/office/drawing/2014/main" id="{DA67AD51-D91B-4450-BC50-C1ECFA09D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6936" y="4473797"/>
              <a:ext cx="449021" cy="269381"/>
            </a:xfrm>
            <a:prstGeom prst="ellipse">
              <a:avLst/>
            </a:prstGeom>
            <a:solidFill>
              <a:srgbClr val="CC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latin typeface="Book Antiqua" panose="0204060205030503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66569" name="Oval 11">
              <a:extLst>
                <a:ext uri="{FF2B5EF4-FFF2-40B4-BE49-F238E27FC236}">
                  <a16:creationId xmlns:a16="http://schemas.microsoft.com/office/drawing/2014/main" id="{FEA64789-312A-49ED-A57E-BC6B3864BF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8215" y="4754474"/>
              <a:ext cx="449021" cy="269381"/>
            </a:xfrm>
            <a:prstGeom prst="ellipse">
              <a:avLst/>
            </a:prstGeom>
            <a:solidFill>
              <a:srgbClr val="CC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latin typeface="Book Antiqua" panose="0204060205030503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66570" name="Oval 12">
              <a:extLst>
                <a:ext uri="{FF2B5EF4-FFF2-40B4-BE49-F238E27FC236}">
                  <a16:creationId xmlns:a16="http://schemas.microsoft.com/office/drawing/2014/main" id="{0EB61D6D-106C-4630-ABFE-103271900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2857" y="4483560"/>
              <a:ext cx="449021" cy="269381"/>
            </a:xfrm>
            <a:prstGeom prst="ellipse">
              <a:avLst/>
            </a:prstGeom>
            <a:solidFill>
              <a:srgbClr val="CC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latin typeface="Book Antiqua" panose="0204060205030503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66571" name="Oval 13">
              <a:extLst>
                <a:ext uri="{FF2B5EF4-FFF2-40B4-BE49-F238E27FC236}">
                  <a16:creationId xmlns:a16="http://schemas.microsoft.com/office/drawing/2014/main" id="{02612109-F9CA-4424-88F8-009E27A03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6965" y="4751409"/>
              <a:ext cx="449021" cy="269381"/>
            </a:xfrm>
            <a:prstGeom prst="ellipse">
              <a:avLst/>
            </a:prstGeom>
            <a:solidFill>
              <a:srgbClr val="CC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latin typeface="Book Antiqua" panose="0204060205030503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66572" name="Oval 14">
              <a:extLst>
                <a:ext uri="{FF2B5EF4-FFF2-40B4-BE49-F238E27FC236}">
                  <a16:creationId xmlns:a16="http://schemas.microsoft.com/office/drawing/2014/main" id="{24D3B449-6389-4D1E-8475-EFA5B28A0C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608" y="4493323"/>
              <a:ext cx="449021" cy="269381"/>
            </a:xfrm>
            <a:prstGeom prst="ellipse">
              <a:avLst/>
            </a:prstGeom>
            <a:solidFill>
              <a:srgbClr val="CC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latin typeface="Book Antiqua" panose="02040602050305030304" pitchFamily="18" charset="0"/>
                <a:ea typeface="MS PGothic" panose="020B0600070205080204" pitchFamily="34" charset="-128"/>
              </a:endParaRPr>
            </a:p>
          </p:txBody>
        </p:sp>
        <p:sp>
          <p:nvSpPr>
            <p:cNvPr id="66573" name="Oval 15">
              <a:extLst>
                <a:ext uri="{FF2B5EF4-FFF2-40B4-BE49-F238E27FC236}">
                  <a16:creationId xmlns:a16="http://schemas.microsoft.com/office/drawing/2014/main" id="{A821124B-6F7C-4C27-B623-2F3A0E75F3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2887" y="4761172"/>
              <a:ext cx="449021" cy="269381"/>
            </a:xfrm>
            <a:prstGeom prst="ellipse">
              <a:avLst/>
            </a:prstGeom>
            <a:solidFill>
              <a:srgbClr val="CC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latin typeface="Book Antiqua" panose="02040602050305030304" pitchFamily="18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862B16-859E-4EB3-BD43-4334F56D9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16714-8851-40DC-B9F7-B46BBAB60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4B8EB-30D0-9008-A3A8-250F7CD11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02622-5B68-4846-A118-154692EA536E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>
            <a:extLst>
              <a:ext uri="{FF2B5EF4-FFF2-40B4-BE49-F238E27FC236}">
                <a16:creationId xmlns:a16="http://schemas.microsoft.com/office/drawing/2014/main" id="{3A4F7671-A1A9-42EC-90A6-66CEBC732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4. Superconducting cables</a:t>
            </a:r>
            <a:br>
              <a:rPr lang="en-US" altLang="en-US"/>
            </a:br>
            <a:r>
              <a:rPr lang="en-US" altLang="en-US"/>
              <a:t>Fabrication of Rutherford cable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F1F74-1B60-441B-BB8A-EAAA4A24B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6172200" cy="5334000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dirty="0"/>
              <a:t>In the cable sides, the </a:t>
            </a:r>
            <a:r>
              <a:rPr lang="en-US" b="1" dirty="0">
                <a:solidFill>
                  <a:srgbClr val="FF0000"/>
                </a:solidFill>
              </a:rPr>
              <a:t>strands are deformed</a:t>
            </a:r>
            <a:r>
              <a:rPr lang="en-US" dirty="0"/>
              <a:t>; the deformation determines </a:t>
            </a:r>
          </a:p>
          <a:p>
            <a:pPr lvl="1">
              <a:defRPr/>
            </a:pPr>
            <a:r>
              <a:rPr lang="en-US" dirty="0"/>
              <a:t>a reduction of the filament cross-sectional area (</a:t>
            </a:r>
            <a:r>
              <a:rPr lang="en-US" dirty="0" err="1"/>
              <a:t>Nb-Ti</a:t>
            </a:r>
            <a:r>
              <a:rPr lang="en-US" dirty="0"/>
              <a:t>) or </a:t>
            </a:r>
          </a:p>
          <a:p>
            <a:pPr lvl="1">
              <a:defRPr/>
            </a:pPr>
            <a:r>
              <a:rPr lang="en-US" dirty="0"/>
              <a:t>breakage of reaction barrier with incomplete tin reaction (Nb</a:t>
            </a:r>
            <a:r>
              <a:rPr lang="en-US" baseline="-25000" dirty="0"/>
              <a:t>3</a:t>
            </a:r>
            <a:r>
              <a:rPr lang="en-US" dirty="0"/>
              <a:t>Sn).</a:t>
            </a:r>
          </a:p>
          <a:p>
            <a:pPr>
              <a:defRPr/>
            </a:pPr>
            <a:r>
              <a:rPr lang="en-US" dirty="0"/>
              <a:t>In order to avoid degradation</a:t>
            </a:r>
          </a:p>
          <a:p>
            <a:pPr lvl="1">
              <a:defRPr/>
            </a:pPr>
            <a:r>
              <a:rPr lang="en-US" dirty="0"/>
              <a:t>The strand cross-section after cabling is investigated</a:t>
            </a:r>
          </a:p>
          <a:p>
            <a:pPr lvl="1">
              <a:defRPr/>
            </a:pPr>
            <a:r>
              <a:rPr lang="en-US" dirty="0"/>
              <a:t>Edge facets are measured</a:t>
            </a:r>
          </a:p>
          <a:p>
            <a:pPr lvl="2">
              <a:defRPr/>
            </a:pPr>
            <a:r>
              <a:rPr lang="en-US" dirty="0"/>
              <a:t>General rule: no overlapping of consecutive facets</a:t>
            </a:r>
          </a:p>
          <a:p>
            <a:pPr>
              <a:defRPr/>
            </a:pPr>
            <a:r>
              <a:rPr lang="en-US" dirty="0"/>
              <a:t>Keystone angle is usually </a:t>
            </a:r>
            <a:r>
              <a:rPr lang="en-US" b="1" dirty="0">
                <a:solidFill>
                  <a:srgbClr val="FF0000"/>
                </a:solidFill>
              </a:rPr>
              <a:t>limited</a:t>
            </a:r>
            <a:r>
              <a:rPr lang="en-US" dirty="0"/>
              <a:t> to 1 or 2°.</a:t>
            </a:r>
          </a:p>
          <a:p>
            <a:pPr>
              <a:defRPr/>
            </a:pPr>
            <a:r>
              <a:rPr lang="en-US" dirty="0"/>
              <a:t>We define as </a:t>
            </a:r>
            <a:r>
              <a:rPr lang="en-US" b="1" dirty="0">
                <a:solidFill>
                  <a:srgbClr val="FF0000"/>
                </a:solidFill>
              </a:rPr>
              <a:t>narrow edge compaction or packing factor </a:t>
            </a:r>
            <a:r>
              <a:rPr lang="en-US" dirty="0"/>
              <a:t>the ratio of the area of two non-deformed strands to that of a rectangle with dimensions of the narrow edge thickness times the wire diameter, that is </a:t>
            </a:r>
            <a:r>
              <a:rPr lang="en-US" i="1" dirty="0">
                <a:sym typeface="Symbol"/>
              </a:rPr>
              <a:t></a:t>
            </a:r>
            <a:r>
              <a:rPr lang="en-US" i="1" dirty="0"/>
              <a:t>d/2t</a:t>
            </a:r>
            <a:r>
              <a:rPr lang="en-US" i="1" baseline="-25000" dirty="0"/>
              <a:t>in</a:t>
            </a:r>
            <a:r>
              <a:rPr lang="en-US" dirty="0"/>
              <a:t>.</a:t>
            </a:r>
          </a:p>
          <a:p>
            <a:pPr>
              <a:defRPr/>
            </a:pPr>
            <a:r>
              <a:rPr lang="en-US" dirty="0"/>
              <a:t>Usually it ranges from 0.95 to 1.03.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9636" name="Date Placeholder 3">
            <a:extLst>
              <a:ext uri="{FF2B5EF4-FFF2-40B4-BE49-F238E27FC236}">
                <a16:creationId xmlns:a16="http://schemas.microsoft.com/office/drawing/2014/main" id="{06DD8C7B-A86E-4AC4-B3D5-F8A30D4FA51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69637" name="Footer Placeholder 4">
            <a:extLst>
              <a:ext uri="{FF2B5EF4-FFF2-40B4-BE49-F238E27FC236}">
                <a16:creationId xmlns:a16="http://schemas.microsoft.com/office/drawing/2014/main" id="{8E1ED878-6BBE-49FB-8821-245382A6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69638" name="Slide Number Placeholder 5">
            <a:extLst>
              <a:ext uri="{FF2B5EF4-FFF2-40B4-BE49-F238E27FC236}">
                <a16:creationId xmlns:a16="http://schemas.microsoft.com/office/drawing/2014/main" id="{15A29336-F344-4B6F-994D-002BFE0F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2D1753D-6193-46E7-983B-5F03046115AB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68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69639" name="Picture 10" descr="70X02">
            <a:extLst>
              <a:ext uri="{FF2B5EF4-FFF2-40B4-BE49-F238E27FC236}">
                <a16:creationId xmlns:a16="http://schemas.microsoft.com/office/drawing/2014/main" id="{EE059703-A90F-4BA1-A319-FB33ECA25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06488"/>
            <a:ext cx="2697163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Picture 12" descr="75X01">
            <a:extLst>
              <a:ext uri="{FF2B5EF4-FFF2-40B4-BE49-F238E27FC236}">
                <a16:creationId xmlns:a16="http://schemas.microsoft.com/office/drawing/2014/main" id="{A421D615-823C-4ECE-B4EC-C3C8EF6A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0" y="2892425"/>
            <a:ext cx="2700338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1" name="Picture 15">
            <a:extLst>
              <a:ext uri="{FF2B5EF4-FFF2-40B4-BE49-F238E27FC236}">
                <a16:creationId xmlns:a16="http://schemas.microsoft.com/office/drawing/2014/main" id="{6D3949C9-4CE8-480C-8833-42D16C3C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5" t="24933" b="6757"/>
          <a:stretch>
            <a:fillRect/>
          </a:stretch>
        </p:blipFill>
        <p:spPr bwMode="auto">
          <a:xfrm>
            <a:off x="6221413" y="4722813"/>
            <a:ext cx="2743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2" name="Picture 16" descr="HD2-O-919R-Edge_A">
            <a:extLst>
              <a:ext uri="{FF2B5EF4-FFF2-40B4-BE49-F238E27FC236}">
                <a16:creationId xmlns:a16="http://schemas.microsoft.com/office/drawing/2014/main" id="{D2CE3CA7-CA65-4667-BA41-1FF011179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08" b="2905"/>
          <a:stretch>
            <a:fillRect/>
          </a:stretch>
        </p:blipFill>
        <p:spPr bwMode="auto">
          <a:xfrm>
            <a:off x="6224588" y="5637213"/>
            <a:ext cx="2733675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>
            <a:extLst>
              <a:ext uri="{FF2B5EF4-FFF2-40B4-BE49-F238E27FC236}">
                <a16:creationId xmlns:a16="http://schemas.microsoft.com/office/drawing/2014/main" id="{DC3E578E-EE10-4D81-B16D-77787F997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4. Superconducting cables</a:t>
            </a:r>
            <a:br>
              <a:rPr lang="en-US" altLang="en-US" dirty="0"/>
            </a:br>
            <a:r>
              <a:rPr lang="en-US" altLang="en-US" dirty="0"/>
              <a:t>Fabrication of Rutherford cable</a:t>
            </a:r>
          </a:p>
        </p:txBody>
      </p:sp>
      <p:sp>
        <p:nvSpPr>
          <p:cNvPr id="70659" name="Content Placeholder 7">
            <a:extLst>
              <a:ext uri="{FF2B5EF4-FFF2-40B4-BE49-F238E27FC236}">
                <a16:creationId xmlns:a16="http://schemas.microsoft.com/office/drawing/2014/main" id="{02B0EFE3-5855-4649-B019-7FA412F4243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/>
              <a:t>Bad edge deformation</a:t>
            </a:r>
          </a:p>
        </p:txBody>
      </p:sp>
      <p:sp>
        <p:nvSpPr>
          <p:cNvPr id="70660" name="Content Placeholder 8">
            <a:extLst>
              <a:ext uri="{FF2B5EF4-FFF2-40B4-BE49-F238E27FC236}">
                <a16:creationId xmlns:a16="http://schemas.microsoft.com/office/drawing/2014/main" id="{0A382018-F8A1-48E0-82CE-22332283F4E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/>
              <a:t>Good edge deformation</a:t>
            </a:r>
          </a:p>
        </p:txBody>
      </p:sp>
      <p:sp>
        <p:nvSpPr>
          <p:cNvPr id="70661" name="Date Placeholder 3">
            <a:extLst>
              <a:ext uri="{FF2B5EF4-FFF2-40B4-BE49-F238E27FC236}">
                <a16:creationId xmlns:a16="http://schemas.microsoft.com/office/drawing/2014/main" id="{28DEA378-B362-4E63-A74E-8F8A681AE3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70662" name="Footer Placeholder 4">
            <a:extLst>
              <a:ext uri="{FF2B5EF4-FFF2-40B4-BE49-F238E27FC236}">
                <a16:creationId xmlns:a16="http://schemas.microsoft.com/office/drawing/2014/main" id="{198A9E57-76B6-4CAC-AD61-4DEEBF439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70663" name="Slide Number Placeholder 5">
            <a:extLst>
              <a:ext uri="{FF2B5EF4-FFF2-40B4-BE49-F238E27FC236}">
                <a16:creationId xmlns:a16="http://schemas.microsoft.com/office/drawing/2014/main" id="{2B0E357C-C2EB-4085-AD5D-B2B60A8F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30E7C34A-0C5C-496E-B73E-53516E2B7D83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69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70664" name="Picture 4">
            <a:extLst>
              <a:ext uri="{FF2B5EF4-FFF2-40B4-BE49-F238E27FC236}">
                <a16:creationId xmlns:a16="http://schemas.microsoft.com/office/drawing/2014/main" id="{F3FF8D2A-51B7-43EC-880F-5ED832312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2274888"/>
            <a:ext cx="8550275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5" name="Text Box 6">
            <a:extLst>
              <a:ext uri="{FF2B5EF4-FFF2-40B4-BE49-F238E27FC236}">
                <a16:creationId xmlns:a16="http://schemas.microsoft.com/office/drawing/2014/main" id="{56E389F2-3EAE-4E34-8BEF-BDA7E35D6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1900" y="1981200"/>
            <a:ext cx="1257300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000" b="1">
                <a:latin typeface="Arial" panose="020B0604020202020204" pitchFamily="34" charset="0"/>
              </a:rPr>
              <a:t>D. Dietderich, [6].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4C7B265D-840F-40BB-AA58-84D26126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1. Introduction and history</a:t>
            </a:r>
            <a:br>
              <a:rPr lang="en-GB" altLang="en-US"/>
            </a:br>
            <a:r>
              <a:rPr lang="en-GB" altLang="en-US"/>
              <a:t>The discovery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5F7755D5-01EA-4507-B2AD-E27CA3282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/>
              <a:t>Superconductivity was discovered in 1911 by Kammerling-Onnes who observed that the resistance of a mercury wire disappeared (immeasurably small value) at 4.2 K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Not just “little” resistance - truly </a:t>
            </a:r>
            <a:r>
              <a:rPr lang="en-US" altLang="en-US" b="1">
                <a:solidFill>
                  <a:srgbClr val="FF0000"/>
                </a:solidFill>
              </a:rPr>
              <a:t>ZERO resistance</a:t>
            </a:r>
          </a:p>
          <a:p>
            <a:pPr>
              <a:buFontTx/>
              <a:buBlip>
                <a:blip r:embed="rId2"/>
              </a:buBlip>
            </a:pPr>
            <a:endParaRPr lang="en-GB" altLang="en-US"/>
          </a:p>
        </p:txBody>
      </p:sp>
      <p:sp>
        <p:nvSpPr>
          <p:cNvPr id="12292" name="Date Placeholder 3">
            <a:extLst>
              <a:ext uri="{FF2B5EF4-FFF2-40B4-BE49-F238E27FC236}">
                <a16:creationId xmlns:a16="http://schemas.microsoft.com/office/drawing/2014/main" id="{BFEBDA16-43AA-417A-B87A-F50A55CF179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12293" name="Footer Placeholder 4">
            <a:extLst>
              <a:ext uri="{FF2B5EF4-FFF2-40B4-BE49-F238E27FC236}">
                <a16:creationId xmlns:a16="http://schemas.microsoft.com/office/drawing/2014/main" id="{7985CF30-0361-457B-95FF-8C52D7802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pic>
        <p:nvPicPr>
          <p:cNvPr id="12294" name="Picture 7">
            <a:extLst>
              <a:ext uri="{FF2B5EF4-FFF2-40B4-BE49-F238E27FC236}">
                <a16:creationId xmlns:a16="http://schemas.microsoft.com/office/drawing/2014/main" id="{7CBD5D68-F0C6-44C4-BCDA-30D32A282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7" t="23167" r="51613" b="22581"/>
          <a:stretch>
            <a:fillRect/>
          </a:stretch>
        </p:blipFill>
        <p:spPr bwMode="auto">
          <a:xfrm>
            <a:off x="304800" y="2795588"/>
            <a:ext cx="2943225" cy="368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>
            <a:extLst>
              <a:ext uri="{FF2B5EF4-FFF2-40B4-BE49-F238E27FC236}">
                <a16:creationId xmlns:a16="http://schemas.microsoft.com/office/drawing/2014/main" id="{08295509-E4F7-48BC-814D-4FA1D671A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7" t="22833" r="19948" b="15999"/>
          <a:stretch>
            <a:fillRect/>
          </a:stretch>
        </p:blipFill>
        <p:spPr bwMode="auto">
          <a:xfrm>
            <a:off x="3352800" y="2819400"/>
            <a:ext cx="2606675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5" descr="rho(T)">
            <a:extLst>
              <a:ext uri="{FF2B5EF4-FFF2-40B4-BE49-F238E27FC236}">
                <a16:creationId xmlns:a16="http://schemas.microsoft.com/office/drawing/2014/main" id="{F83B5672-7A97-4A4A-A09B-1A2EE3289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19400"/>
            <a:ext cx="2819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Slide Number Placeholder 1">
            <a:extLst>
              <a:ext uri="{FF2B5EF4-FFF2-40B4-BE49-F238E27FC236}">
                <a16:creationId xmlns:a16="http://schemas.microsoft.com/office/drawing/2014/main" id="{06178758-1DC1-491C-A9FC-63C1162CD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8AC7EDD1-F13F-4844-80D0-9E0CCB8911A1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7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F455F-4E37-42D6-B0FA-965C78B7A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4. Superconducting cables</a:t>
            </a:r>
            <a:br>
              <a:rPr lang="en-US" altLang="en-US" dirty="0"/>
            </a:br>
            <a:r>
              <a:rPr lang="en-US" altLang="en-US" dirty="0"/>
              <a:t>Fabrication of Rutherford cable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2B81F-5CA5-4C9B-A161-2DDE47AF3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1524000"/>
          </a:xfrm>
        </p:spPr>
        <p:txBody>
          <a:bodyPr>
            <a:normAutofit fontScale="92500"/>
          </a:bodyPr>
          <a:lstStyle/>
          <a:p>
            <a:pPr>
              <a:buBlip>
                <a:blip r:embed="rId2"/>
              </a:buBlip>
            </a:pPr>
            <a:r>
              <a:rPr lang="en-US" altLang="en-US" dirty="0"/>
              <a:t>Compaction</a:t>
            </a:r>
          </a:p>
          <a:p>
            <a:pPr lvl="1">
              <a:buBlip>
                <a:blip r:embed="rId2"/>
              </a:buBlip>
            </a:pPr>
            <a:r>
              <a:rPr lang="en-US" altLang="en-US" dirty="0"/>
              <a:t>We can distinguish between </a:t>
            </a:r>
            <a:r>
              <a:rPr lang="en-US" altLang="en-US" dirty="0">
                <a:solidFill>
                  <a:srgbClr val="FF0000"/>
                </a:solidFill>
              </a:rPr>
              <a:t>thickness and width compaction</a:t>
            </a:r>
          </a:p>
          <a:p>
            <a:pPr lvl="1">
              <a:buBlip>
                <a:blip r:embed="rId3"/>
              </a:buBlip>
            </a:pPr>
            <a:r>
              <a:rPr lang="en-US" altLang="en-US" dirty="0" err="1"/>
              <a:t>Nb-Ti</a:t>
            </a:r>
            <a:r>
              <a:rPr lang="en-US" altLang="en-US" dirty="0"/>
              <a:t> is more compacted than Nb</a:t>
            </a:r>
            <a:r>
              <a:rPr lang="en-US" altLang="en-US" baseline="-25000" dirty="0"/>
              <a:t>3</a:t>
            </a:r>
            <a:r>
              <a:rPr lang="en-US" altLang="en-US" dirty="0"/>
              <a:t>Sn to avoid the danger of roping</a:t>
            </a:r>
          </a:p>
          <a:p>
            <a:pPr lvl="1">
              <a:buBlip>
                <a:blip r:embed="rId3"/>
              </a:buBlip>
            </a:pPr>
            <a:r>
              <a:rPr lang="en-US" altLang="en-US" dirty="0"/>
              <a:t>Nb</a:t>
            </a:r>
            <a:r>
              <a:rPr lang="en-US" altLang="en-US" baseline="-25000" dirty="0"/>
              <a:t>3</a:t>
            </a:r>
            <a:r>
              <a:rPr lang="en-US" altLang="en-US" dirty="0"/>
              <a:t>Sn is less compacted than </a:t>
            </a:r>
            <a:r>
              <a:rPr lang="en-US" altLang="en-US" dirty="0" err="1"/>
              <a:t>Nb-Ti</a:t>
            </a:r>
            <a:r>
              <a:rPr lang="en-US" altLang="en-US" dirty="0"/>
              <a:t> to avoid the danger of degradation</a:t>
            </a:r>
            <a:endParaRPr lang="en-US" altLang="en-US" sz="24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EF18C-FE35-405C-9FB2-F4719CD94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BE972-6695-4700-A340-0FF17DC0C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B06AF-57C1-4D4D-A9E8-B902E6B5B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02622-5B68-4846-A118-154692EA536E}" type="slidenum">
              <a:rPr lang="en-US" altLang="en-US" smtClean="0"/>
              <a:pPr>
                <a:defRPr/>
              </a:pPr>
              <a:t>70</a:t>
            </a:fld>
            <a:endParaRPr lang="en-US" altLang="en-US"/>
          </a:p>
        </p:txBody>
      </p:sp>
      <p:pic>
        <p:nvPicPr>
          <p:cNvPr id="7" name="Picture 6" descr="Screen shot 2013-03-20 at 9.34.32 AM.png">
            <a:extLst>
              <a:ext uri="{FF2B5EF4-FFF2-40B4-BE49-F238E27FC236}">
                <a16:creationId xmlns:a16="http://schemas.microsoft.com/office/drawing/2014/main" id="{FEC87542-9C13-4BBA-8BAA-6DD5C6C670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86" y="2495546"/>
            <a:ext cx="4127445" cy="2891458"/>
          </a:xfrm>
          <a:prstGeom prst="rect">
            <a:avLst/>
          </a:prstGeom>
        </p:spPr>
      </p:pic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DBAAC39A-27A4-46B3-B096-3A666DAD7C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1557693"/>
              </p:ext>
            </p:extLst>
          </p:nvPr>
        </p:nvGraphicFramePr>
        <p:xfrm>
          <a:off x="3429000" y="5425020"/>
          <a:ext cx="2286000" cy="926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37000" imgH="694800" progId="Equation.3">
                  <p:embed/>
                </p:oleObj>
              </mc:Choice>
              <mc:Fallback>
                <p:oleObj name="Equation" r:id="rId5" imgW="1737000" imgH="694800" progId="Equation.3">
                  <p:embed/>
                  <p:pic>
                    <p:nvPicPr>
                      <p:cNvPr id="17" name="Object 2">
                        <a:extLst>
                          <a:ext uri="{FF2B5EF4-FFF2-40B4-BE49-F238E27FC236}">
                            <a16:creationId xmlns:a16="http://schemas.microsoft.com/office/drawing/2014/main" id="{15665A5D-5709-4A13-B173-B56A0F171E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5425020"/>
                        <a:ext cx="2286000" cy="9263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">
            <a:extLst>
              <a:ext uri="{FF2B5EF4-FFF2-40B4-BE49-F238E27FC236}">
                <a16:creationId xmlns:a16="http://schemas.microsoft.com/office/drawing/2014/main" id="{BAA5EA40-51F8-455D-AE7C-12FF145054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812950"/>
              </p:ext>
            </p:extLst>
          </p:nvPr>
        </p:nvGraphicFramePr>
        <p:xfrm>
          <a:off x="990600" y="3886200"/>
          <a:ext cx="1097757" cy="724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94800" imgH="456840" progId="Equation.3">
                  <p:embed/>
                </p:oleObj>
              </mc:Choice>
              <mc:Fallback>
                <p:oleObj name="Equation" r:id="rId7" imgW="694800" imgH="456840" progId="Equation.3">
                  <p:embed/>
                  <p:pic>
                    <p:nvPicPr>
                      <p:cNvPr id="18" name="Object 2">
                        <a:extLst>
                          <a:ext uri="{FF2B5EF4-FFF2-40B4-BE49-F238E27FC236}">
                            <a16:creationId xmlns:a16="http://schemas.microsoft.com/office/drawing/2014/main" id="{0BF7B62D-C8F5-4E8B-8D38-33114387DE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886200"/>
                        <a:ext cx="1097757" cy="724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337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>
            <a:extLst>
              <a:ext uri="{FF2B5EF4-FFF2-40B4-BE49-F238E27FC236}">
                <a16:creationId xmlns:a16="http://schemas.microsoft.com/office/drawing/2014/main" id="{BE561BE5-A3A0-4611-BD98-D30943F64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Outline</a:t>
            </a:r>
          </a:p>
        </p:txBody>
      </p:sp>
      <p:sp>
        <p:nvSpPr>
          <p:cNvPr id="79875" name="Content Placeholder 2">
            <a:extLst>
              <a:ext uri="{FF2B5EF4-FFF2-40B4-BE49-F238E27FC236}">
                <a16:creationId xmlns:a16="http://schemas.microsoft.com/office/drawing/2014/main" id="{70F40DC6-C922-4E18-BED5-D8286847D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endParaRPr lang="en-US" altLang="en-US"/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Introduction and history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Superconducting materials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NbTi, Nb</a:t>
            </a:r>
            <a:r>
              <a:rPr lang="en-US" altLang="en-US" baseline="-25000"/>
              <a:t>3</a:t>
            </a:r>
            <a:r>
              <a:rPr lang="en-US" altLang="en-US"/>
              <a:t>Sn, and their critical surfaces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Multifilament wires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Superconducting cables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 b="1" u="sng">
                <a:solidFill>
                  <a:srgbClr val="FF0000"/>
                </a:solidFill>
              </a:rPr>
              <a:t>Cable insulation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Filling factor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Conclusions</a:t>
            </a:r>
          </a:p>
        </p:txBody>
      </p:sp>
      <p:sp>
        <p:nvSpPr>
          <p:cNvPr id="79876" name="Date Placeholder 3">
            <a:extLst>
              <a:ext uri="{FF2B5EF4-FFF2-40B4-BE49-F238E27FC236}">
                <a16:creationId xmlns:a16="http://schemas.microsoft.com/office/drawing/2014/main" id="{6D353B11-F517-485D-B0A9-A03E3F61698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79877" name="Footer Placeholder 4">
            <a:extLst>
              <a:ext uri="{FF2B5EF4-FFF2-40B4-BE49-F238E27FC236}">
                <a16:creationId xmlns:a16="http://schemas.microsoft.com/office/drawing/2014/main" id="{C7C96D8F-4F02-4EA6-BA56-C24F13E2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79878" name="Slide Number Placeholder 5">
            <a:extLst>
              <a:ext uri="{FF2B5EF4-FFF2-40B4-BE49-F238E27FC236}">
                <a16:creationId xmlns:a16="http://schemas.microsoft.com/office/drawing/2014/main" id="{FCB01B2E-05DE-48E1-855E-34108BCA2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5A44E0FB-F14A-4C6F-AFCC-EA125A20E111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71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>
            <a:extLst>
              <a:ext uri="{FF2B5EF4-FFF2-40B4-BE49-F238E27FC236}">
                <a16:creationId xmlns:a16="http://schemas.microsoft.com/office/drawing/2014/main" id="{032B4643-D7E9-4152-8AA9-63AEBB3DB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5. Cable insulation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D4AE-95B4-4C77-9B23-1B0D73AD06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cable insulation </a:t>
            </a:r>
            <a:r>
              <a:rPr lang="en-US" dirty="0"/>
              <a:t>must feature</a:t>
            </a:r>
          </a:p>
          <a:p>
            <a:pPr lvl="1">
              <a:defRPr/>
            </a:pPr>
            <a:r>
              <a:rPr lang="en-US" dirty="0"/>
              <a:t>Good electrical properties to withstand high turn-to-turn voltage after a quench.</a:t>
            </a:r>
          </a:p>
          <a:p>
            <a:pPr lvl="1">
              <a:defRPr/>
            </a:pPr>
            <a:r>
              <a:rPr lang="en-US" dirty="0"/>
              <a:t>Good mechanical properties to withstand high pressure conditions</a:t>
            </a:r>
          </a:p>
          <a:p>
            <a:pPr lvl="1">
              <a:defRPr/>
            </a:pPr>
            <a:r>
              <a:rPr lang="en-US" dirty="0"/>
              <a:t>Porosity to allow penetration of helium (or epoxy)</a:t>
            </a:r>
          </a:p>
          <a:p>
            <a:pPr lvl="1">
              <a:defRPr/>
            </a:pPr>
            <a:r>
              <a:rPr lang="en-US" dirty="0"/>
              <a:t>Radiation hardness</a:t>
            </a:r>
          </a:p>
          <a:p>
            <a:pPr>
              <a:defRPr/>
            </a:pPr>
            <a:r>
              <a:rPr lang="en-US" dirty="0"/>
              <a:t>In </a:t>
            </a:r>
            <a:r>
              <a:rPr lang="en-US" dirty="0" err="1"/>
              <a:t>Nb-Ti</a:t>
            </a:r>
            <a:r>
              <a:rPr lang="en-US" dirty="0"/>
              <a:t> magnets the most common insulation is a series of overlapped layers of </a:t>
            </a:r>
            <a:r>
              <a:rPr lang="en-US" b="1" dirty="0">
                <a:solidFill>
                  <a:srgbClr val="FF0000"/>
                </a:solidFill>
              </a:rPr>
              <a:t>polyimide</a:t>
            </a:r>
            <a:r>
              <a:rPr lang="en-US" dirty="0"/>
              <a:t> (</a:t>
            </a:r>
            <a:r>
              <a:rPr lang="en-US" dirty="0" err="1"/>
              <a:t>kapton</a:t>
            </a:r>
            <a:r>
              <a:rPr lang="en-US" dirty="0"/>
              <a:t>).</a:t>
            </a:r>
          </a:p>
          <a:p>
            <a:pPr>
              <a:defRPr/>
            </a:pPr>
            <a:r>
              <a:rPr lang="en-US" dirty="0"/>
              <a:t>In the LHC case:</a:t>
            </a:r>
          </a:p>
          <a:p>
            <a:pPr lvl="1">
              <a:defRPr/>
            </a:pPr>
            <a:r>
              <a:rPr lang="en-US" dirty="0"/>
              <a:t>two polyimide layers 50.8 µm thick wrapped around the cable with a 50% overlap, with another adhesive polyimide tape 68.6 µm thick wrapped with a spacing of 2 mm.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FA9481B-EBB3-437E-86BB-0B2BD5A8220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endParaRPr lang="en-US"/>
          </a:p>
        </p:txBody>
      </p:sp>
      <p:sp>
        <p:nvSpPr>
          <p:cNvPr id="80901" name="Date Placeholder 3">
            <a:extLst>
              <a:ext uri="{FF2B5EF4-FFF2-40B4-BE49-F238E27FC236}">
                <a16:creationId xmlns:a16="http://schemas.microsoft.com/office/drawing/2014/main" id="{0F77003C-6D74-419B-B63B-1F2467DAAC5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152400" y="6543675"/>
            <a:ext cx="3581400" cy="22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  <a:endParaRPr lang="en-US" altLang="en-US" sz="1000" dirty="0">
              <a:solidFill>
                <a:schemeClr val="accent1"/>
              </a:solidFill>
            </a:endParaRPr>
          </a:p>
        </p:txBody>
      </p:sp>
      <p:sp>
        <p:nvSpPr>
          <p:cNvPr id="80902" name="Footer Placeholder 4">
            <a:extLst>
              <a:ext uri="{FF2B5EF4-FFF2-40B4-BE49-F238E27FC236}">
                <a16:creationId xmlns:a16="http://schemas.microsoft.com/office/drawing/2014/main" id="{20E0863C-C033-4F59-9D83-DB5843D65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80903" name="Slide Number Placeholder 5">
            <a:extLst>
              <a:ext uri="{FF2B5EF4-FFF2-40B4-BE49-F238E27FC236}">
                <a16:creationId xmlns:a16="http://schemas.microsoft.com/office/drawing/2014/main" id="{5893F5D3-89F9-46B5-8866-AF379577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2E52745-CF4A-413F-B30F-66D9EFF77391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72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80904" name="Picture 4" descr="LHC_ins_II">
            <a:extLst>
              <a:ext uri="{FF2B5EF4-FFF2-40B4-BE49-F238E27FC236}">
                <a16:creationId xmlns:a16="http://schemas.microsoft.com/office/drawing/2014/main" id="{0A5338DD-A675-490A-8850-73C6465A1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83" b="22382"/>
          <a:stretch>
            <a:fillRect/>
          </a:stretch>
        </p:blipFill>
        <p:spPr bwMode="auto">
          <a:xfrm>
            <a:off x="4572000" y="4713288"/>
            <a:ext cx="214788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5" name="Picture 5" descr="LHC_ins">
            <a:extLst>
              <a:ext uri="{FF2B5EF4-FFF2-40B4-BE49-F238E27FC236}">
                <a16:creationId xmlns:a16="http://schemas.microsoft.com/office/drawing/2014/main" id="{C3B29565-1D5D-448B-B38B-97BA43835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61" b="23334"/>
          <a:stretch>
            <a:fillRect/>
          </a:stretch>
        </p:blipFill>
        <p:spPr bwMode="auto">
          <a:xfrm>
            <a:off x="6786563" y="4714875"/>
            <a:ext cx="215265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6" name="Picture 6" descr="LHC_cable_insulation">
            <a:extLst>
              <a:ext uri="{FF2B5EF4-FFF2-40B4-BE49-F238E27FC236}">
                <a16:creationId xmlns:a16="http://schemas.microsoft.com/office/drawing/2014/main" id="{B373B663-20F2-463F-B6B5-7E8C46A75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1"/>
          <a:stretch>
            <a:fillRect/>
          </a:stretch>
        </p:blipFill>
        <p:spPr bwMode="auto">
          <a:xfrm>
            <a:off x="4572000" y="1992313"/>
            <a:ext cx="4381500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>
            <a:extLst>
              <a:ext uri="{FF2B5EF4-FFF2-40B4-BE49-F238E27FC236}">
                <a16:creationId xmlns:a16="http://schemas.microsoft.com/office/drawing/2014/main" id="{FDC63E63-9171-4C12-9B68-EEABB5499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5. Cable insulation</a:t>
            </a:r>
          </a:p>
        </p:txBody>
      </p:sp>
      <p:sp>
        <p:nvSpPr>
          <p:cNvPr id="81923" name="Content Placeholder 2">
            <a:extLst>
              <a:ext uri="{FF2B5EF4-FFF2-40B4-BE49-F238E27FC236}">
                <a16:creationId xmlns:a16="http://schemas.microsoft.com/office/drawing/2014/main" id="{0895FD69-2A85-40A9-AA0B-10F38E1B4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510588" cy="53340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/>
              <a:t>In Nb</a:t>
            </a:r>
            <a:r>
              <a:rPr lang="en-US" altLang="en-US" baseline="-25000"/>
              <a:t>3</a:t>
            </a:r>
            <a:r>
              <a:rPr lang="en-US" altLang="en-US"/>
              <a:t>Sn magnets, where cable are reacted at 600-700 °C, the most common insulation is </a:t>
            </a:r>
            <a:r>
              <a:rPr lang="en-US" altLang="en-US" b="1">
                <a:solidFill>
                  <a:srgbClr val="FF0000"/>
                </a:solidFill>
              </a:rPr>
              <a:t>fiberglass</a:t>
            </a:r>
            <a:r>
              <a:rPr lang="en-US" altLang="en-US"/>
              <a:t>: tape or sleeve or braided.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en-US"/>
              <a:t>Typically the insulation thickness  varies between 100 and 200 µm.</a:t>
            </a:r>
          </a:p>
          <a:p>
            <a:pPr>
              <a:buFontTx/>
              <a:buBlip>
                <a:blip r:embed="rId2"/>
              </a:buBlip>
            </a:pPr>
            <a:endParaRPr lang="en-US" altLang="en-US"/>
          </a:p>
        </p:txBody>
      </p:sp>
      <p:sp>
        <p:nvSpPr>
          <p:cNvPr id="81924" name="Date Placeholder 3">
            <a:extLst>
              <a:ext uri="{FF2B5EF4-FFF2-40B4-BE49-F238E27FC236}">
                <a16:creationId xmlns:a16="http://schemas.microsoft.com/office/drawing/2014/main" id="{5F1A79B4-DF95-4CA7-B063-D3D54B27050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81925" name="Footer Placeholder 4">
            <a:extLst>
              <a:ext uri="{FF2B5EF4-FFF2-40B4-BE49-F238E27FC236}">
                <a16:creationId xmlns:a16="http://schemas.microsoft.com/office/drawing/2014/main" id="{50FB9A3E-DBDC-4FFE-94DA-ABD131B89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81926" name="Slide Number Placeholder 5">
            <a:extLst>
              <a:ext uri="{FF2B5EF4-FFF2-40B4-BE49-F238E27FC236}">
                <a16:creationId xmlns:a16="http://schemas.microsoft.com/office/drawing/2014/main" id="{A7626529-4E3A-46BC-BFD3-AF9FF8C2C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DB328B57-4CEF-4973-B0F6-0811F0DFDF81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73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graphicFrame>
        <p:nvGraphicFramePr>
          <p:cNvPr id="81927" name="Object 2">
            <a:extLst>
              <a:ext uri="{FF2B5EF4-FFF2-40B4-BE49-F238E27FC236}">
                <a16:creationId xmlns:a16="http://schemas.microsoft.com/office/drawing/2014/main" id="{D49F3B38-4449-44A7-971A-BAA166FE9E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3352800"/>
          <a:ext cx="4713288" cy="314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7" imgW="14628571" imgH="9752381" progId="MSPhotoEd.3">
                  <p:embed/>
                </p:oleObj>
              </mc:Choice>
              <mc:Fallback>
                <p:oleObj name="Photo Editor Photo" r:id="rId7" imgW="14628571" imgH="9752381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5860" t="11694" r="14781" b="44319"/>
                      <a:stretch>
                        <a:fillRect/>
                      </a:stretch>
                    </p:blipFill>
                    <p:spPr bwMode="auto">
                      <a:xfrm>
                        <a:off x="152400" y="3352800"/>
                        <a:ext cx="4713288" cy="3141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28" name="Content Placeholder 6">
            <a:extLst>
              <a:ext uri="{FF2B5EF4-FFF2-40B4-BE49-F238E27FC236}">
                <a16:creationId xmlns:a16="http://schemas.microsoft.com/office/drawing/2014/main" id="{E19D507D-6925-447F-83CF-E9EC655161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76613"/>
            <a:ext cx="3481388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D1175-55A3-6782-821B-5A59A237A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HTS cables are also under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A9B79-22F6-10CC-8197-2132BF636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7696200" cy="1273502"/>
          </a:xfrm>
        </p:spPr>
        <p:txBody>
          <a:bodyPr/>
          <a:lstStyle/>
          <a:p>
            <a:r>
              <a:rPr lang="en-US" sz="2000" dirty="0"/>
              <a:t>Fusion is a major driver for many of these developments</a:t>
            </a:r>
          </a:p>
          <a:p>
            <a:r>
              <a:rPr lang="en-US" sz="2000" dirty="0"/>
              <a:t>Major issues: </a:t>
            </a:r>
          </a:p>
          <a:p>
            <a:pPr lvl="1"/>
            <a:r>
              <a:rPr lang="en-US" sz="1600" dirty="0"/>
              <a:t>degradation, contact resistance, AC losses, magnetization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C14EB-4BA2-B7AB-50B4-294A03999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B42E6-469B-0CB9-54CE-B957101F5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927CD-0CF3-72BA-F922-B334711DF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02622-5B68-4846-A118-154692EA536E}" type="slidenum">
              <a:rPr lang="en-US" altLang="en-US" smtClean="0"/>
              <a:pPr>
                <a:defRPr/>
              </a:pPr>
              <a:t>74</a:t>
            </a:fld>
            <a:endParaRPr lang="en-US" alt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DB346B8-D9C2-E0B0-DCE9-8ABCA6F63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286000"/>
            <a:ext cx="7772400" cy="4300303"/>
          </a:xfrm>
          <a:prstGeom prst="rect">
            <a:avLst/>
          </a:prstGeom>
        </p:spPr>
      </p:pic>
      <p:pic>
        <p:nvPicPr>
          <p:cNvPr id="30" name="Image" descr="Image">
            <a:extLst>
              <a:ext uri="{FF2B5EF4-FFF2-40B4-BE49-F238E27FC236}">
                <a16:creationId xmlns:a16="http://schemas.microsoft.com/office/drawing/2014/main" id="{D9D5623E-FCEE-A3D6-B91C-DF8E4865B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8" y="3848818"/>
            <a:ext cx="1676400" cy="1626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Image" descr="Image">
            <a:extLst>
              <a:ext uri="{FF2B5EF4-FFF2-40B4-BE49-F238E27FC236}">
                <a16:creationId xmlns:a16="http://schemas.microsoft.com/office/drawing/2014/main" id="{2C1E6EC0-3A6B-E84E-5884-1E25F9AD0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1504360"/>
            <a:ext cx="2707758" cy="551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age" descr="Image">
            <a:extLst>
              <a:ext uri="{FF2B5EF4-FFF2-40B4-BE49-F238E27FC236}">
                <a16:creationId xmlns:a16="http://schemas.microsoft.com/office/drawing/2014/main" id="{7FB84B06-4F34-961B-851A-2C26BD821D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974" y="2296047"/>
            <a:ext cx="1110610" cy="16542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1556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 advAuto="0"/>
      <p:bldP spid="32" grpId="0" animBg="1" advAuto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>
            <a:extLst>
              <a:ext uri="{FF2B5EF4-FFF2-40B4-BE49-F238E27FC236}">
                <a16:creationId xmlns:a16="http://schemas.microsoft.com/office/drawing/2014/main" id="{5A8B8F17-2942-4CBF-979B-7608F2897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Outline</a:t>
            </a:r>
          </a:p>
        </p:txBody>
      </p:sp>
      <p:sp>
        <p:nvSpPr>
          <p:cNvPr id="82947" name="Content Placeholder 2">
            <a:extLst>
              <a:ext uri="{FF2B5EF4-FFF2-40B4-BE49-F238E27FC236}">
                <a16:creationId xmlns:a16="http://schemas.microsoft.com/office/drawing/2014/main" id="{A193784C-2B41-4C21-86C6-683E1BAE3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endParaRPr lang="en-US" altLang="en-US"/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Introduction and history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Superconducting materials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NbTi, Nb</a:t>
            </a:r>
            <a:r>
              <a:rPr lang="en-US" altLang="en-US" baseline="-25000"/>
              <a:t>3</a:t>
            </a:r>
            <a:r>
              <a:rPr lang="en-US" altLang="en-US"/>
              <a:t>Sn, and their critical surfaces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Multifilament wires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Superconducting cables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Cable insulation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 b="1" u="sng">
                <a:solidFill>
                  <a:srgbClr val="FF0000"/>
                </a:solidFill>
              </a:rPr>
              <a:t>Filling factor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Conclusions</a:t>
            </a:r>
          </a:p>
        </p:txBody>
      </p:sp>
      <p:sp>
        <p:nvSpPr>
          <p:cNvPr id="82948" name="Date Placeholder 3">
            <a:extLst>
              <a:ext uri="{FF2B5EF4-FFF2-40B4-BE49-F238E27FC236}">
                <a16:creationId xmlns:a16="http://schemas.microsoft.com/office/drawing/2014/main" id="{62DC4FB2-9E0A-4997-BBF5-3D513EFD8C2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82949" name="Footer Placeholder 4">
            <a:extLst>
              <a:ext uri="{FF2B5EF4-FFF2-40B4-BE49-F238E27FC236}">
                <a16:creationId xmlns:a16="http://schemas.microsoft.com/office/drawing/2014/main" id="{B02826A7-1D6E-486B-B697-FF17A9F74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82950" name="Slide Number Placeholder 5">
            <a:extLst>
              <a:ext uri="{FF2B5EF4-FFF2-40B4-BE49-F238E27FC236}">
                <a16:creationId xmlns:a16="http://schemas.microsoft.com/office/drawing/2014/main" id="{641F0E47-A016-49E2-950D-8EDCAB0BC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2854F4EB-58D7-4F7B-9B42-1DECF4872F37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75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>
            <a:extLst>
              <a:ext uri="{FF2B5EF4-FFF2-40B4-BE49-F238E27FC236}">
                <a16:creationId xmlns:a16="http://schemas.microsoft.com/office/drawing/2014/main" id="{1093FE3F-6C9F-4B2E-8A78-704568025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6. Filling factor</a:t>
            </a:r>
          </a:p>
        </p:txBody>
      </p:sp>
      <p:sp>
        <p:nvSpPr>
          <p:cNvPr id="39939" name="Content Placeholder 2">
            <a:extLst>
              <a:ext uri="{FF2B5EF4-FFF2-40B4-BE49-F238E27FC236}">
                <a16:creationId xmlns:a16="http://schemas.microsoft.com/office/drawing/2014/main" id="{AC737AAF-4397-4ECF-B95A-5574E1F9D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Tx/>
              <a:buBlip>
                <a:blip r:embed="rId2"/>
              </a:buBlip>
              <a:defRPr/>
            </a:pPr>
            <a:r>
              <a:rPr lang="en-US" dirty="0"/>
              <a:t>Each strand is characterized by a </a:t>
            </a:r>
            <a:r>
              <a:rPr lang="en-US" b="1" dirty="0">
                <a:solidFill>
                  <a:srgbClr val="FF0000"/>
                </a:solidFill>
              </a:rPr>
              <a:t>copper to superconductor </a:t>
            </a:r>
            <a:r>
              <a:rPr lang="en-US" dirty="0"/>
              <a:t>(</a:t>
            </a:r>
            <a:r>
              <a:rPr lang="en-US" dirty="0" err="1"/>
              <a:t>Nb-Ti</a:t>
            </a:r>
            <a:r>
              <a:rPr lang="en-US" dirty="0"/>
              <a:t>) or copper to non-copper area.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dirty="0"/>
              <a:t>Each cable includes </a:t>
            </a:r>
            <a:r>
              <a:rPr lang="en-US" b="1" dirty="0">
                <a:solidFill>
                  <a:srgbClr val="FF0000"/>
                </a:solidFill>
              </a:rPr>
              <a:t>voids</a:t>
            </a:r>
            <a:r>
              <a:rPr lang="en-US" dirty="0"/>
              <a:t>.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insulation</a:t>
            </a:r>
            <a:r>
              <a:rPr lang="en-US" dirty="0"/>
              <a:t> occupies additional area.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filling factor </a:t>
            </a:r>
            <a:r>
              <a:rPr lang="en-US" b="1" i="1" dirty="0">
                <a:solidFill>
                  <a:srgbClr val="FF0000"/>
                </a:solidFill>
                <a:sym typeface="Symbol"/>
              </a:rPr>
              <a:t>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is defined as the ratio of the superconductor or non copper area to the total area of the cable, including insulation, </a:t>
            </a:r>
            <a:r>
              <a:rPr lang="en-US" dirty="0" err="1"/>
              <a:t>i.e</a:t>
            </a:r>
            <a:r>
              <a:rPr lang="en-US" dirty="0"/>
              <a:t>,</a:t>
            </a:r>
          </a:p>
          <a:p>
            <a:pPr>
              <a:buFontTx/>
              <a:buNone/>
              <a:defRPr/>
            </a:pPr>
            <a:r>
              <a:rPr lang="en-US" i="1" dirty="0">
                <a:sym typeface="Symbol"/>
              </a:rPr>
              <a:t>				</a:t>
            </a:r>
            <a:r>
              <a:rPr lang="en-US" i="1" dirty="0"/>
              <a:t> = (</a:t>
            </a:r>
            <a:r>
              <a:rPr lang="en-US" i="1" dirty="0" err="1"/>
              <a:t>N</a:t>
            </a:r>
            <a:r>
              <a:rPr lang="en-US" i="1" baseline="-25000" dirty="0" err="1"/>
              <a:t>wire</a:t>
            </a:r>
            <a:r>
              <a:rPr lang="en-US" i="1" baseline="-25000" dirty="0"/>
              <a:t> </a:t>
            </a:r>
            <a:r>
              <a:rPr lang="en-US" i="1" dirty="0" err="1"/>
              <a:t>A</a:t>
            </a:r>
            <a:r>
              <a:rPr lang="en-US" i="1" baseline="-25000" dirty="0" err="1"/>
              <a:t>sc</a:t>
            </a:r>
            <a:r>
              <a:rPr lang="en-US" i="1" dirty="0"/>
              <a:t>)/</a:t>
            </a:r>
            <a:r>
              <a:rPr lang="en-US" i="1" dirty="0" err="1"/>
              <a:t>A</a:t>
            </a:r>
            <a:r>
              <a:rPr lang="en-US" i="1" baseline="-25000" dirty="0" err="1"/>
              <a:t>ins</a:t>
            </a:r>
            <a:r>
              <a:rPr lang="en-US" i="1" dirty="0" err="1"/>
              <a:t>_</a:t>
            </a:r>
            <a:r>
              <a:rPr lang="en-US" i="1" baseline="-25000" dirty="0" err="1"/>
              <a:t>cable</a:t>
            </a:r>
            <a:endParaRPr lang="en-US" i="1" baseline="-25000" dirty="0"/>
          </a:p>
          <a:p>
            <a:pPr>
              <a:buFontTx/>
              <a:buBlip>
                <a:blip r:embed="rId2"/>
              </a:buBlip>
              <a:defRPr/>
            </a:pPr>
            <a:endParaRPr lang="en-US" dirty="0"/>
          </a:p>
          <a:p>
            <a:pPr>
              <a:buFontTx/>
              <a:buNone/>
              <a:defRPr/>
            </a:pPr>
            <a:r>
              <a:rPr lang="en-US" dirty="0"/>
              <a:t>	where </a:t>
            </a:r>
            <a:r>
              <a:rPr lang="en-US" i="1" dirty="0" err="1"/>
              <a:t>N</a:t>
            </a:r>
            <a:r>
              <a:rPr lang="en-US" i="1" baseline="-25000" dirty="0" err="1"/>
              <a:t>wire</a:t>
            </a:r>
            <a:r>
              <a:rPr lang="en-US" i="1" dirty="0"/>
              <a:t> </a:t>
            </a:r>
            <a:r>
              <a:rPr lang="en-US" dirty="0"/>
              <a:t>is the number of strands per cable, </a:t>
            </a:r>
            <a:r>
              <a:rPr lang="en-US" i="1" dirty="0" err="1"/>
              <a:t>A</a:t>
            </a:r>
            <a:r>
              <a:rPr lang="en-US" i="1" baseline="-25000" dirty="0" err="1"/>
              <a:t>sc</a:t>
            </a:r>
            <a:r>
              <a:rPr lang="en-US" dirty="0"/>
              <a:t> is the area of superconductor per strand, and </a:t>
            </a:r>
            <a:r>
              <a:rPr lang="en-US" i="1" dirty="0" err="1"/>
              <a:t>A</a:t>
            </a:r>
            <a:r>
              <a:rPr lang="en-US" i="1" baseline="-25000" dirty="0" err="1"/>
              <a:t>ins</a:t>
            </a:r>
            <a:r>
              <a:rPr lang="en-US" i="1" dirty="0" err="1"/>
              <a:t>_</a:t>
            </a:r>
            <a:r>
              <a:rPr lang="en-US" i="1" baseline="-25000" dirty="0" err="1"/>
              <a:t>cable</a:t>
            </a:r>
            <a:r>
              <a:rPr lang="en-US" dirty="0"/>
              <a:t> is the area of insulated cable.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i="1" dirty="0">
                <a:sym typeface="Symbol"/>
              </a:rPr>
              <a:t></a:t>
            </a:r>
            <a:r>
              <a:rPr lang="en-US" dirty="0"/>
              <a:t> indicates how much area in a coil is covered by current carrying materials.</a:t>
            </a:r>
          </a:p>
          <a:p>
            <a:pPr>
              <a:buFontTx/>
              <a:buBlip>
                <a:blip r:embed="rId2"/>
              </a:buBlip>
              <a:defRPr/>
            </a:pPr>
            <a:r>
              <a:rPr lang="en-US" dirty="0"/>
              <a:t>Being </a:t>
            </a:r>
            <a:r>
              <a:rPr lang="en-US" i="1" dirty="0" err="1"/>
              <a:t>J</a:t>
            </a:r>
            <a:r>
              <a:rPr lang="en-US" i="1" baseline="-25000" dirty="0" err="1"/>
              <a:t>sc</a:t>
            </a:r>
            <a:r>
              <a:rPr lang="en-US" i="1" dirty="0"/>
              <a:t> </a:t>
            </a:r>
            <a:r>
              <a:rPr lang="en-US" dirty="0"/>
              <a:t>the current density in the superconductor, we define as the </a:t>
            </a:r>
            <a:r>
              <a:rPr lang="en-US" b="1" dirty="0">
                <a:solidFill>
                  <a:srgbClr val="FF0000"/>
                </a:solidFill>
              </a:rPr>
              <a:t>overall current density</a:t>
            </a:r>
            <a:endParaRPr lang="en-US" dirty="0"/>
          </a:p>
          <a:p>
            <a:pPr>
              <a:buFontTx/>
              <a:buNone/>
              <a:defRPr/>
            </a:pPr>
            <a:r>
              <a:rPr lang="en-US" dirty="0"/>
              <a:t>					</a:t>
            </a:r>
            <a:r>
              <a:rPr lang="en-US" i="1" dirty="0"/>
              <a:t>J</a:t>
            </a:r>
            <a:r>
              <a:rPr lang="en-US" i="1" baseline="-25000" dirty="0"/>
              <a:t>0</a:t>
            </a:r>
            <a:r>
              <a:rPr lang="en-US" i="1" dirty="0"/>
              <a:t> = </a:t>
            </a:r>
            <a:r>
              <a:rPr lang="en-US" i="1" dirty="0">
                <a:sym typeface="Symbol"/>
              </a:rPr>
              <a:t></a:t>
            </a:r>
            <a:r>
              <a:rPr lang="en-US" i="1" dirty="0"/>
              <a:t> </a:t>
            </a:r>
            <a:r>
              <a:rPr lang="en-US" i="1" dirty="0" err="1"/>
              <a:t>J</a:t>
            </a:r>
            <a:r>
              <a:rPr lang="en-US" i="1" baseline="-25000" dirty="0" err="1"/>
              <a:t>sc</a:t>
            </a:r>
            <a:r>
              <a:rPr lang="en-US" i="1" dirty="0"/>
              <a:t> </a:t>
            </a:r>
          </a:p>
        </p:txBody>
      </p:sp>
      <p:sp>
        <p:nvSpPr>
          <p:cNvPr id="83972" name="Date Placeholder 3">
            <a:extLst>
              <a:ext uri="{FF2B5EF4-FFF2-40B4-BE49-F238E27FC236}">
                <a16:creationId xmlns:a16="http://schemas.microsoft.com/office/drawing/2014/main" id="{73C1B58B-C1CC-4D70-9CBB-93208862C0D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83973" name="Footer Placeholder 4">
            <a:extLst>
              <a:ext uri="{FF2B5EF4-FFF2-40B4-BE49-F238E27FC236}">
                <a16:creationId xmlns:a16="http://schemas.microsoft.com/office/drawing/2014/main" id="{8FC978A9-2027-4BA5-9BF6-D028AE714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83974" name="Slide Number Placeholder 5">
            <a:extLst>
              <a:ext uri="{FF2B5EF4-FFF2-40B4-BE49-F238E27FC236}">
                <a16:creationId xmlns:a16="http://schemas.microsoft.com/office/drawing/2014/main" id="{A02EA70B-9E94-4CF8-ACD7-43EE8C1A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3E630C9B-8750-476B-BCF4-2EE0A124A71C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76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>
            <a:extLst>
              <a:ext uri="{FF2B5EF4-FFF2-40B4-BE49-F238E27FC236}">
                <a16:creationId xmlns:a16="http://schemas.microsoft.com/office/drawing/2014/main" id="{4D9CB699-92B9-4BF9-B8C1-FA6F4D2B5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6. Filling factor</a:t>
            </a:r>
          </a:p>
        </p:txBody>
      </p:sp>
      <p:sp>
        <p:nvSpPr>
          <p:cNvPr id="84995" name="Content Placeholder 2">
            <a:extLst>
              <a:ext uri="{FF2B5EF4-FFF2-40B4-BE49-F238E27FC236}">
                <a16:creationId xmlns:a16="http://schemas.microsoft.com/office/drawing/2014/main" id="{1E07F7FB-DBF1-4762-ABA7-9A3D9F4E5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 dirty="0"/>
              <a:t>Let’s consider the </a:t>
            </a:r>
            <a:r>
              <a:rPr lang="en-US" altLang="en-US" dirty="0">
                <a:solidFill>
                  <a:srgbClr val="FF0000"/>
                </a:solidFill>
              </a:rPr>
              <a:t>Nb</a:t>
            </a:r>
            <a:r>
              <a:rPr lang="en-US" altLang="en-US" baseline="-25000" dirty="0">
                <a:solidFill>
                  <a:srgbClr val="FF0000"/>
                </a:solidFill>
              </a:rPr>
              <a:t>3</a:t>
            </a:r>
            <a:r>
              <a:rPr lang="en-US" altLang="en-US" dirty="0">
                <a:solidFill>
                  <a:srgbClr val="FF0000"/>
                </a:solidFill>
              </a:rPr>
              <a:t>Sn quadrupole magnet TQC</a:t>
            </a:r>
            <a:r>
              <a:rPr lang="en-US" altLang="en-US" dirty="0"/>
              <a:t>.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Strand diameter </a:t>
            </a:r>
            <a:r>
              <a:rPr lang="en-US" altLang="en-US" i="1" dirty="0" err="1"/>
              <a:t>d</a:t>
            </a:r>
            <a:r>
              <a:rPr lang="en-US" altLang="en-US" i="1" baseline="-25000" dirty="0" err="1"/>
              <a:t>wire</a:t>
            </a:r>
            <a:r>
              <a:rPr lang="en-US" altLang="en-US" i="1" dirty="0"/>
              <a:t> </a:t>
            </a:r>
            <a:r>
              <a:rPr lang="en-US" altLang="en-US" dirty="0"/>
              <a:t>: 0.7 mm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i="1" dirty="0"/>
              <a:t>Cu/SC</a:t>
            </a:r>
            <a:r>
              <a:rPr lang="en-US" altLang="en-US" dirty="0"/>
              <a:t>: 0.89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Number of strand per cable </a:t>
            </a:r>
            <a:r>
              <a:rPr lang="en-US" altLang="en-US" i="1" dirty="0" err="1"/>
              <a:t>N</a:t>
            </a:r>
            <a:r>
              <a:rPr lang="en-US" altLang="en-US" i="1" baseline="-25000" dirty="0" err="1"/>
              <a:t>wire</a:t>
            </a:r>
            <a:r>
              <a:rPr lang="en-US" altLang="en-US" dirty="0"/>
              <a:t> : 27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Cable width </a:t>
            </a:r>
            <a:r>
              <a:rPr lang="en-US" altLang="en-US" i="1" dirty="0" err="1"/>
              <a:t>w</a:t>
            </a:r>
            <a:r>
              <a:rPr lang="en-US" altLang="en-US" i="1" baseline="-25000" dirty="0" err="1"/>
              <a:t>cable</a:t>
            </a:r>
            <a:r>
              <a:rPr lang="en-US" altLang="en-US" i="1" dirty="0"/>
              <a:t> </a:t>
            </a:r>
            <a:r>
              <a:rPr lang="en-US" altLang="en-US" dirty="0"/>
              <a:t>: 10.050 mm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Cable mid-thickness </a:t>
            </a:r>
            <a:r>
              <a:rPr lang="en-US" altLang="en-US" i="1" dirty="0" err="1"/>
              <a:t>t</a:t>
            </a:r>
            <a:r>
              <a:rPr lang="en-US" altLang="en-US" i="1" baseline="-25000" dirty="0" err="1"/>
              <a:t>cable</a:t>
            </a:r>
            <a:r>
              <a:rPr lang="en-US" altLang="en-US" i="1" dirty="0"/>
              <a:t> </a:t>
            </a:r>
            <a:r>
              <a:rPr lang="en-US" altLang="en-US" dirty="0"/>
              <a:t>: 1.260 mm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Cable inner edge thickness </a:t>
            </a:r>
            <a:r>
              <a:rPr lang="en-US" altLang="en-US" i="1" dirty="0" err="1"/>
              <a:t>t</a:t>
            </a:r>
            <a:r>
              <a:rPr lang="en-US" altLang="en-US" i="1" baseline="-25000" dirty="0" err="1"/>
              <a:t>cable_in</a:t>
            </a:r>
            <a:r>
              <a:rPr lang="en-US" altLang="en-US" i="1" baseline="-25000" dirty="0"/>
              <a:t> </a:t>
            </a:r>
            <a:r>
              <a:rPr lang="en-US" altLang="en-US" dirty="0"/>
              <a:t>: 1.172 mm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Cable outer edge thickness </a:t>
            </a:r>
            <a:r>
              <a:rPr lang="en-US" altLang="en-US" i="1" dirty="0" err="1"/>
              <a:t>t</a:t>
            </a:r>
            <a:r>
              <a:rPr lang="en-US" altLang="en-US" i="1" baseline="-25000" dirty="0" err="1"/>
              <a:t>cable_out</a:t>
            </a:r>
            <a:r>
              <a:rPr lang="en-US" altLang="en-US" i="1" dirty="0"/>
              <a:t> </a:t>
            </a:r>
            <a:r>
              <a:rPr lang="en-US" altLang="en-US" dirty="0"/>
              <a:t>: 1.348 mm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/>
              <a:t>Cable insulation </a:t>
            </a:r>
            <a:r>
              <a:rPr lang="en-US" altLang="en-US" dirty="0" err="1"/>
              <a:t>thickenss</a:t>
            </a:r>
            <a:r>
              <a:rPr lang="en-US" altLang="en-US" dirty="0"/>
              <a:t> </a:t>
            </a:r>
            <a:r>
              <a:rPr lang="en-US" altLang="en-US" i="1" dirty="0"/>
              <a:t>t</a:t>
            </a:r>
            <a:r>
              <a:rPr lang="en-US" altLang="en-US" i="1" baseline="-25000" dirty="0"/>
              <a:t>ins  </a:t>
            </a:r>
            <a:r>
              <a:rPr lang="en-US" altLang="en-US" dirty="0"/>
              <a:t>: 0.125 mm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en-US" dirty="0"/>
              <a:t>Therefore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 err="1"/>
              <a:t>N</a:t>
            </a:r>
            <a:r>
              <a:rPr lang="en-US" altLang="en-US" i="1" baseline="-25000" dirty="0" err="1"/>
              <a:t>wire</a:t>
            </a:r>
            <a:r>
              <a:rPr lang="en-US" altLang="en-US" dirty="0"/>
              <a:t> </a:t>
            </a:r>
            <a:r>
              <a:rPr lang="en-US" altLang="en-US" dirty="0" err="1"/>
              <a:t>A</a:t>
            </a:r>
            <a:r>
              <a:rPr lang="en-US" altLang="en-US" i="1" baseline="-25000" dirty="0" err="1"/>
              <a:t>sc</a:t>
            </a:r>
            <a:r>
              <a:rPr lang="en-US" altLang="en-US" i="1" dirty="0"/>
              <a:t> </a:t>
            </a:r>
            <a:r>
              <a:rPr lang="en-US" altLang="en-US" dirty="0"/>
              <a:t>= (</a:t>
            </a:r>
            <a:r>
              <a:rPr lang="en-US" altLang="en-US" i="1" dirty="0" err="1"/>
              <a:t>N</a:t>
            </a:r>
            <a:r>
              <a:rPr lang="en-US" altLang="en-US" i="1" baseline="-25000" dirty="0" err="1"/>
              <a:t>wire</a:t>
            </a:r>
            <a:r>
              <a:rPr lang="en-US" altLang="en-US" i="1" dirty="0"/>
              <a:t> </a:t>
            </a:r>
            <a:r>
              <a:rPr lang="en-US" altLang="en-US" i="1" dirty="0">
                <a:sym typeface="Symbol" panose="05050102010706020507" pitchFamily="18" charset="2"/>
              </a:rPr>
              <a:t></a:t>
            </a:r>
            <a:r>
              <a:rPr lang="en-US" altLang="en-US" i="1" dirty="0"/>
              <a:t> d</a:t>
            </a:r>
            <a:r>
              <a:rPr lang="en-US" altLang="en-US" i="1" baseline="30000" dirty="0"/>
              <a:t>2</a:t>
            </a:r>
            <a:r>
              <a:rPr lang="en-US" altLang="en-US" i="1" baseline="-25000" dirty="0"/>
              <a:t>wire</a:t>
            </a:r>
            <a:r>
              <a:rPr lang="en-US" altLang="en-US" i="1" dirty="0"/>
              <a:t> </a:t>
            </a:r>
            <a:r>
              <a:rPr lang="en-US" altLang="en-US" dirty="0"/>
              <a:t>/ 4) /(</a:t>
            </a:r>
            <a:r>
              <a:rPr lang="en-US" altLang="en-US" i="1" dirty="0"/>
              <a:t>Cu/SC</a:t>
            </a:r>
            <a:r>
              <a:rPr lang="en-US" altLang="en-US" dirty="0"/>
              <a:t>+1) = 5.498 mm</a:t>
            </a:r>
            <a:r>
              <a:rPr lang="en-US" altLang="en-US" baseline="30000" dirty="0"/>
              <a:t>2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dirty="0" err="1"/>
              <a:t>A</a:t>
            </a:r>
            <a:r>
              <a:rPr lang="en-US" altLang="en-US" i="1" baseline="-25000" dirty="0" err="1"/>
              <a:t>ins_cable</a:t>
            </a:r>
            <a:r>
              <a:rPr lang="en-US" altLang="en-US" i="1" dirty="0"/>
              <a:t> </a:t>
            </a:r>
            <a:r>
              <a:rPr lang="en-US" altLang="en-US" dirty="0"/>
              <a:t>= 15.553 mm</a:t>
            </a:r>
            <a:r>
              <a:rPr lang="en-US" altLang="en-US" baseline="30000" dirty="0"/>
              <a:t>2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i="1" dirty="0">
                <a:sym typeface="Symbol" panose="05050102010706020507" pitchFamily="18" charset="2"/>
              </a:rPr>
              <a:t></a:t>
            </a:r>
            <a:r>
              <a:rPr lang="en-US" altLang="en-US" dirty="0"/>
              <a:t> = 0.35</a:t>
            </a:r>
          </a:p>
          <a:p>
            <a:pPr>
              <a:buFontTx/>
              <a:buBlip>
                <a:blip r:embed="rId2"/>
              </a:buBlip>
            </a:pPr>
            <a:endParaRPr lang="en-US" altLang="en-US" dirty="0"/>
          </a:p>
        </p:txBody>
      </p:sp>
      <p:sp>
        <p:nvSpPr>
          <p:cNvPr id="84996" name="Date Placeholder 3">
            <a:extLst>
              <a:ext uri="{FF2B5EF4-FFF2-40B4-BE49-F238E27FC236}">
                <a16:creationId xmlns:a16="http://schemas.microsoft.com/office/drawing/2014/main" id="{FBB1BEA9-C9FB-4446-AFD2-2E089A3F901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84997" name="Footer Placeholder 4">
            <a:extLst>
              <a:ext uri="{FF2B5EF4-FFF2-40B4-BE49-F238E27FC236}">
                <a16:creationId xmlns:a16="http://schemas.microsoft.com/office/drawing/2014/main" id="{A47455EE-2247-4EB3-A915-7E4B4AFC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84998" name="Slide Number Placeholder 5">
            <a:extLst>
              <a:ext uri="{FF2B5EF4-FFF2-40B4-BE49-F238E27FC236}">
                <a16:creationId xmlns:a16="http://schemas.microsoft.com/office/drawing/2014/main" id="{29D25243-771C-4677-B7D1-0C9054E60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1D704EA-D9CE-4EB5-BD8C-F77F2F24BF77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77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84999" name="Picture 4">
            <a:extLst>
              <a:ext uri="{FF2B5EF4-FFF2-40B4-BE49-F238E27FC236}">
                <a16:creationId xmlns:a16="http://schemas.microsoft.com/office/drawing/2014/main" id="{A50567AD-4FB8-43DB-9280-5CE6F4C3C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889125"/>
            <a:ext cx="253682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5DE90-594D-4059-A341-5519BA07D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6. Filling factor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CBB01-9F77-4C48-AFF4-1357E7F6F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C4AB6-2523-408C-8651-103A64C49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D9D03-A9E6-4090-9DE8-146B738B6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30E86-1746-4185-873D-50696632F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02622-5B68-4846-A118-154692EA536E}" type="slidenum">
              <a:rPr lang="en-US" altLang="en-US" smtClean="0"/>
              <a:pPr>
                <a:defRPr/>
              </a:pPr>
              <a:t>78</a:t>
            </a:fld>
            <a:endParaRPr lang="en-US" altLang="en-US"/>
          </a:p>
        </p:txBody>
      </p:sp>
      <p:pic>
        <p:nvPicPr>
          <p:cNvPr id="7" name="Picture 2" descr="C:\USPAS\2011_01_Austin\New_material\HQ-C06_Section-2400dpi-color-Etched.jpg">
            <a:extLst>
              <a:ext uri="{FF2B5EF4-FFF2-40B4-BE49-F238E27FC236}">
                <a16:creationId xmlns:a16="http://schemas.microsoft.com/office/drawing/2014/main" id="{97340AF7-C440-45FF-99BD-D0510704A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40" r="15909" b="1549"/>
          <a:stretch>
            <a:fillRect/>
          </a:stretch>
        </p:blipFill>
        <p:spPr bwMode="auto">
          <a:xfrm>
            <a:off x="152400" y="1163638"/>
            <a:ext cx="8839200" cy="53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AA00A4E4-57F0-49B8-B852-F6CC188C8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295400"/>
            <a:ext cx="2220913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2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2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2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2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Filling ratio: 0.25-0.33</a:t>
            </a:r>
          </a:p>
        </p:txBody>
      </p:sp>
    </p:spTree>
    <p:extLst>
      <p:ext uri="{BB962C8B-B14F-4D97-AF65-F5344CB8AC3E}">
        <p14:creationId xmlns:p14="http://schemas.microsoft.com/office/powerpoint/2010/main" val="16816305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77E84-6A4B-49C1-B3FA-1266FA785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j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F0A36-DD8E-4083-90FE-A86FBE994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i="1" dirty="0">
              <a:solidFill>
                <a:srgbClr val="FF0000"/>
              </a:solidFill>
            </a:endParaRPr>
          </a:p>
          <a:p>
            <a:r>
              <a:rPr lang="en-US" i="1" dirty="0" err="1">
                <a:solidFill>
                  <a:srgbClr val="FF0000"/>
                </a:solidFill>
              </a:rPr>
              <a:t>J</a:t>
            </a:r>
            <a:r>
              <a:rPr lang="en-US" i="1" baseline="-25000" dirty="0" err="1">
                <a:solidFill>
                  <a:srgbClr val="FF0000"/>
                </a:solidFill>
              </a:rPr>
              <a:t>sc</a:t>
            </a:r>
            <a:r>
              <a:rPr lang="en-US" i="1" baseline="-25000" dirty="0">
                <a:solidFill>
                  <a:srgbClr val="FF0000"/>
                </a:solidFill>
              </a:rPr>
              <a:t> </a:t>
            </a:r>
            <a:r>
              <a:rPr lang="en-US" i="1" dirty="0"/>
              <a:t>= </a:t>
            </a:r>
            <a:r>
              <a:rPr lang="en-US" i="1" dirty="0" err="1">
                <a:solidFill>
                  <a:srgbClr val="FF0000"/>
                </a:solidFill>
              </a:rPr>
              <a:t>J</a:t>
            </a:r>
            <a:r>
              <a:rPr lang="en-US" i="1" baseline="-25000" dirty="0" err="1">
                <a:solidFill>
                  <a:srgbClr val="FF0000"/>
                </a:solidFill>
              </a:rPr>
              <a:t>supercondutor</a:t>
            </a:r>
            <a:r>
              <a:rPr lang="en-US" i="1" baseline="-25000" dirty="0">
                <a:solidFill>
                  <a:srgbClr val="FF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/>
              <a:t>= </a:t>
            </a:r>
            <a:r>
              <a:rPr lang="en-US" i="1" dirty="0" err="1"/>
              <a:t>I</a:t>
            </a:r>
            <a:r>
              <a:rPr lang="en-US" i="1" baseline="-25000" dirty="0" err="1"/>
              <a:t>strand</a:t>
            </a:r>
            <a:r>
              <a:rPr lang="en-US" i="1" baseline="-25000" dirty="0"/>
              <a:t> </a:t>
            </a:r>
            <a:r>
              <a:rPr lang="en-US" i="1" dirty="0"/>
              <a:t>/ </a:t>
            </a:r>
            <a:r>
              <a:rPr lang="en-US" i="1" dirty="0" err="1"/>
              <a:t>A</a:t>
            </a:r>
            <a:r>
              <a:rPr lang="en-US" i="1" baseline="-25000" dirty="0" err="1"/>
              <a:t>superconductor</a:t>
            </a:r>
            <a:endParaRPr lang="en-US" i="1" baseline="-25000" dirty="0"/>
          </a:p>
          <a:p>
            <a:endParaRPr lang="en-US" baseline="-25000" dirty="0"/>
          </a:p>
          <a:p>
            <a:endParaRPr lang="en-US" baseline="-25000" dirty="0"/>
          </a:p>
          <a:p>
            <a:endParaRPr lang="en-US" i="1" dirty="0">
              <a:solidFill>
                <a:srgbClr val="FF0000"/>
              </a:solidFill>
            </a:endParaRPr>
          </a:p>
          <a:p>
            <a:r>
              <a:rPr lang="en-US" i="1" dirty="0">
                <a:solidFill>
                  <a:srgbClr val="FF0000"/>
                </a:solidFill>
              </a:rPr>
              <a:t>J</a:t>
            </a:r>
            <a:r>
              <a:rPr lang="en-US" i="1" baseline="-25000" dirty="0">
                <a:solidFill>
                  <a:srgbClr val="FF0000"/>
                </a:solidFill>
              </a:rPr>
              <a:t>e </a:t>
            </a:r>
            <a:r>
              <a:rPr lang="en-US" i="1" dirty="0"/>
              <a:t>= </a:t>
            </a:r>
            <a:r>
              <a:rPr lang="en-US" i="1" dirty="0" err="1">
                <a:solidFill>
                  <a:srgbClr val="FF0000"/>
                </a:solidFill>
              </a:rPr>
              <a:t>J</a:t>
            </a:r>
            <a:r>
              <a:rPr lang="en-US" i="1" baseline="-25000" dirty="0" err="1">
                <a:solidFill>
                  <a:srgbClr val="FF0000"/>
                </a:solidFill>
              </a:rPr>
              <a:t>engineering</a:t>
            </a:r>
            <a:r>
              <a:rPr lang="en-US" i="1" dirty="0"/>
              <a:t>= </a:t>
            </a:r>
            <a:r>
              <a:rPr lang="en-US" i="1" dirty="0" err="1"/>
              <a:t>I</a:t>
            </a:r>
            <a:r>
              <a:rPr lang="en-US" i="1" baseline="-25000" dirty="0" err="1"/>
              <a:t>strand</a:t>
            </a:r>
            <a:r>
              <a:rPr lang="en-US" i="1" baseline="-25000" dirty="0"/>
              <a:t> </a:t>
            </a:r>
            <a:r>
              <a:rPr lang="en-US" i="1" dirty="0"/>
              <a:t>/ </a:t>
            </a:r>
            <a:r>
              <a:rPr lang="en-US" i="1" dirty="0" err="1"/>
              <a:t>A</a:t>
            </a:r>
            <a:r>
              <a:rPr lang="en-US" i="1" baseline="-25000" dirty="0" err="1"/>
              <a:t>strand</a:t>
            </a:r>
            <a:endParaRPr lang="en-US" i="1" baseline="-25000" dirty="0"/>
          </a:p>
          <a:p>
            <a:endParaRPr lang="en-US" i="1" baseline="-25000" dirty="0"/>
          </a:p>
          <a:p>
            <a:endParaRPr lang="en-US" i="1" baseline="-25000" dirty="0"/>
          </a:p>
          <a:p>
            <a:endParaRPr lang="en-US" baseline="-25000" dirty="0"/>
          </a:p>
          <a:p>
            <a:r>
              <a:rPr lang="en-US" i="1" dirty="0">
                <a:solidFill>
                  <a:srgbClr val="FF0000"/>
                </a:solidFill>
              </a:rPr>
              <a:t>J</a:t>
            </a:r>
            <a:r>
              <a:rPr lang="en-US" i="1" baseline="-25000" dirty="0">
                <a:solidFill>
                  <a:srgbClr val="FF0000"/>
                </a:solidFill>
              </a:rPr>
              <a:t>o </a:t>
            </a:r>
            <a:r>
              <a:rPr lang="en-US" i="1" dirty="0"/>
              <a:t>= </a:t>
            </a:r>
            <a:r>
              <a:rPr lang="en-US" i="1" dirty="0" err="1">
                <a:solidFill>
                  <a:srgbClr val="FF0000"/>
                </a:solidFill>
              </a:rPr>
              <a:t>J</a:t>
            </a:r>
            <a:r>
              <a:rPr lang="en-US" i="1" baseline="-25000" dirty="0" err="1">
                <a:solidFill>
                  <a:srgbClr val="FF0000"/>
                </a:solidFill>
              </a:rPr>
              <a:t>overall</a:t>
            </a:r>
            <a:r>
              <a:rPr lang="en-US" i="1" dirty="0"/>
              <a:t>= </a:t>
            </a:r>
            <a:r>
              <a:rPr lang="en-US" i="1" dirty="0" err="1"/>
              <a:t>I</a:t>
            </a:r>
            <a:r>
              <a:rPr lang="en-US" i="1" baseline="-25000" dirty="0" err="1"/>
              <a:t>cable</a:t>
            </a:r>
            <a:r>
              <a:rPr lang="en-US" i="1" baseline="-25000" dirty="0"/>
              <a:t> </a:t>
            </a:r>
            <a:r>
              <a:rPr lang="en-US" i="1" dirty="0"/>
              <a:t>/ </a:t>
            </a:r>
            <a:r>
              <a:rPr lang="en-US" i="1" dirty="0" err="1"/>
              <a:t>A</a:t>
            </a:r>
            <a:r>
              <a:rPr lang="en-US" i="1" baseline="-25000" dirty="0" err="1"/>
              <a:t>insulated_cable</a:t>
            </a:r>
            <a:endParaRPr lang="en-US" i="1" baseline="-25000" dirty="0"/>
          </a:p>
          <a:p>
            <a:endParaRPr lang="en-US" baseline="-25000" dirty="0"/>
          </a:p>
          <a:p>
            <a:endParaRPr lang="en-US" baseline="-25000" dirty="0"/>
          </a:p>
          <a:p>
            <a:endParaRPr lang="en-US" baseline="-25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8FD59-2234-4AF9-B682-EC67D00C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1EA9F-F75E-4248-8EA9-BD97D5460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0E972-DE06-48A7-8E7C-2819A3FD9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02622-5B68-4846-A118-154692EA536E}" type="slidenum">
              <a:rPr lang="en-US" altLang="en-US" smtClean="0"/>
              <a:pPr>
                <a:defRPr/>
              </a:pPr>
              <a:t>79</a:t>
            </a:fld>
            <a:endParaRPr lang="en-US" altLang="en-US"/>
          </a:p>
        </p:txBody>
      </p:sp>
      <p:pic>
        <p:nvPicPr>
          <p:cNvPr id="7" name="Picture 8" descr="ssc_wire">
            <a:extLst>
              <a:ext uri="{FF2B5EF4-FFF2-40B4-BE49-F238E27FC236}">
                <a16:creationId xmlns:a16="http://schemas.microsoft.com/office/drawing/2014/main" id="{A421EC20-BF77-49B3-95B8-200ABCBCB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650" y="3079807"/>
            <a:ext cx="1758950" cy="172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:\Documents and Settings\bbordini\Local Settings\Temporary Internet Files\Content.Word\001.jpg">
            <a:extLst>
              <a:ext uri="{FF2B5EF4-FFF2-40B4-BE49-F238E27FC236}">
                <a16:creationId xmlns:a16="http://schemas.microsoft.com/office/drawing/2014/main" id="{0A8A366C-5571-49D8-9AF3-3DA623A31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r="13051"/>
          <a:stretch>
            <a:fillRect/>
          </a:stretch>
        </p:blipFill>
        <p:spPr bwMode="auto">
          <a:xfrm>
            <a:off x="7232650" y="1125538"/>
            <a:ext cx="1758950" cy="179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E20E131-9FBB-4B01-B4ED-1975D5C701C1}"/>
              </a:ext>
            </a:extLst>
          </p:cNvPr>
          <p:cNvSpPr/>
          <p:nvPr/>
        </p:nvSpPr>
        <p:spPr>
          <a:xfrm>
            <a:off x="7262301" y="3105938"/>
            <a:ext cx="1700330" cy="16701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777DA97-F618-496A-A3ED-D1ABCB20B294}"/>
              </a:ext>
            </a:extLst>
          </p:cNvPr>
          <p:cNvSpPr/>
          <p:nvPr/>
        </p:nvSpPr>
        <p:spPr>
          <a:xfrm>
            <a:off x="7696200" y="2514600"/>
            <a:ext cx="100130" cy="983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B8D1737E-1975-4EBC-A65D-9622149D0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t="17461" r="18668" b="68755"/>
          <a:stretch>
            <a:fillRect/>
          </a:stretch>
        </p:blipFill>
        <p:spPr bwMode="auto">
          <a:xfrm>
            <a:off x="152401" y="5365334"/>
            <a:ext cx="8812290" cy="95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694382-02DD-4AB9-8419-666CE85FD256}"/>
              </a:ext>
            </a:extLst>
          </p:cNvPr>
          <p:cNvSpPr/>
          <p:nvPr/>
        </p:nvSpPr>
        <p:spPr>
          <a:xfrm>
            <a:off x="152400" y="5355412"/>
            <a:ext cx="8812294" cy="9691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921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B34596D-60D9-4DA9-B10F-C5BE9A1D2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1. Introduction and history</a:t>
            </a:r>
            <a:br>
              <a:rPr lang="en-GB" altLang="en-US"/>
            </a:br>
            <a:r>
              <a:rPr lang="en-GB" altLang="en-US"/>
              <a:t>Critical temperature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0DE1E-F7E2-4E04-AE78-F6C6A4F16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791200" cy="53340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GB" dirty="0"/>
              <a:t>The temperature at which the transition takes place: </a:t>
            </a:r>
            <a:r>
              <a:rPr lang="en-GB" b="1" dirty="0">
                <a:solidFill>
                  <a:srgbClr val="FF0000"/>
                </a:solidFill>
              </a:rPr>
              <a:t>critical temperature </a:t>
            </a:r>
            <a:r>
              <a:rPr lang="en-GB" b="1" i="1" dirty="0" err="1">
                <a:solidFill>
                  <a:srgbClr val="FF0000"/>
                </a:solidFill>
              </a:rPr>
              <a:t>T</a:t>
            </a:r>
            <a:r>
              <a:rPr lang="en-GB" b="1" i="1" baseline="-25000" dirty="0" err="1">
                <a:solidFill>
                  <a:srgbClr val="FF0000"/>
                </a:solidFill>
              </a:rPr>
              <a:t>c</a:t>
            </a:r>
            <a:endParaRPr lang="en-GB" b="1" i="1" baseline="-25000" dirty="0">
              <a:solidFill>
                <a:srgbClr val="FF0000"/>
              </a:solidFill>
            </a:endParaRPr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Below </a:t>
            </a:r>
            <a:r>
              <a:rPr lang="en-GB" dirty="0" err="1"/>
              <a:t>T</a:t>
            </a:r>
            <a:r>
              <a:rPr lang="en-GB" baseline="-25000" dirty="0" err="1"/>
              <a:t>c</a:t>
            </a:r>
            <a:r>
              <a:rPr lang="en-GB" baseline="-25000" dirty="0"/>
              <a:t>,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/>
              <a:t>no resistance</a:t>
            </a:r>
            <a:endParaRPr lang="en-GB" baseline="-25000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Observed in may materials</a:t>
            </a:r>
          </a:p>
          <a:p>
            <a:pPr lvl="1">
              <a:defRPr/>
            </a:pPr>
            <a:r>
              <a:rPr lang="en-GB" dirty="0"/>
              <a:t>but not in the typical best normal conductors (copper, silver, gold…)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At a temperature &gt; </a:t>
            </a:r>
            <a:r>
              <a:rPr lang="en-GB" i="1" dirty="0" err="1"/>
              <a:t>T</a:t>
            </a:r>
            <a:r>
              <a:rPr lang="en-GB" i="1" baseline="-25000" dirty="0" err="1"/>
              <a:t>c</a:t>
            </a:r>
            <a:r>
              <a:rPr lang="en-GB" i="1" baseline="-25000" dirty="0"/>
              <a:t> </a:t>
            </a:r>
            <a:r>
              <a:rPr lang="en-GB" i="1" dirty="0"/>
              <a:t>, </a:t>
            </a:r>
            <a:r>
              <a:rPr lang="en-GB" dirty="0"/>
              <a:t>a superconductor is a very poor conductor</a:t>
            </a:r>
          </a:p>
          <a:p>
            <a:pPr>
              <a:defRPr/>
            </a:pPr>
            <a:endParaRPr lang="en-GB" baseline="-25000" dirty="0"/>
          </a:p>
          <a:p>
            <a:pPr>
              <a:defRPr/>
            </a:pPr>
            <a:r>
              <a:rPr lang="en-GB" dirty="0"/>
              <a:t>2 kinds of superconductors</a:t>
            </a:r>
          </a:p>
          <a:p>
            <a:pPr lvl="1">
              <a:defRPr/>
            </a:pPr>
            <a:r>
              <a:rPr lang="en-GB" b="1" dirty="0">
                <a:solidFill>
                  <a:srgbClr val="FF0000"/>
                </a:solidFill>
              </a:rPr>
              <a:t>Type I and Type II</a:t>
            </a:r>
          </a:p>
          <a:p>
            <a:pPr lvl="2">
              <a:defRPr/>
            </a:pPr>
            <a:r>
              <a:rPr lang="en-GB" dirty="0"/>
              <a:t>Different behaviour with magnetic field</a:t>
            </a:r>
          </a:p>
          <a:p>
            <a:pPr lvl="1">
              <a:defRPr/>
            </a:pPr>
            <a:endParaRPr lang="en-GB" i="1" dirty="0">
              <a:solidFill>
                <a:srgbClr val="FF0000"/>
              </a:solidFill>
            </a:endParaRPr>
          </a:p>
        </p:txBody>
      </p:sp>
      <p:sp>
        <p:nvSpPr>
          <p:cNvPr id="13316" name="Date Placeholder 3">
            <a:extLst>
              <a:ext uri="{FF2B5EF4-FFF2-40B4-BE49-F238E27FC236}">
                <a16:creationId xmlns:a16="http://schemas.microsoft.com/office/drawing/2014/main" id="{6F06AD18-B437-45EA-9DC6-EEE4267C096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13317" name="Footer Placeholder 4">
            <a:extLst>
              <a:ext uri="{FF2B5EF4-FFF2-40B4-BE49-F238E27FC236}">
                <a16:creationId xmlns:a16="http://schemas.microsoft.com/office/drawing/2014/main" id="{9E1426CB-EC5A-4886-A2D9-0FC26D2A7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pic>
        <p:nvPicPr>
          <p:cNvPr id="13318" name="Picture 2">
            <a:extLst>
              <a:ext uri="{FF2B5EF4-FFF2-40B4-BE49-F238E27FC236}">
                <a16:creationId xmlns:a16="http://schemas.microsoft.com/office/drawing/2014/main" id="{20A161AE-63B0-4FCE-AF65-157B1952D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7" r="25873" b="1643"/>
          <a:stretch>
            <a:fillRect/>
          </a:stretch>
        </p:blipFill>
        <p:spPr bwMode="auto">
          <a:xfrm>
            <a:off x="5943600" y="1062038"/>
            <a:ext cx="2897188" cy="541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Slide Number Placeholder 1">
            <a:extLst>
              <a:ext uri="{FF2B5EF4-FFF2-40B4-BE49-F238E27FC236}">
                <a16:creationId xmlns:a16="http://schemas.microsoft.com/office/drawing/2014/main" id="{14479F03-A303-476C-9841-E2C0ECE29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CF65DF6D-EBE5-4E52-AFF9-F594E108B943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8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>
            <a:extLst>
              <a:ext uri="{FF2B5EF4-FFF2-40B4-BE49-F238E27FC236}">
                <a16:creationId xmlns:a16="http://schemas.microsoft.com/office/drawing/2014/main" id="{28183482-654C-463E-AB68-183052B0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Outline</a:t>
            </a:r>
          </a:p>
        </p:txBody>
      </p:sp>
      <p:sp>
        <p:nvSpPr>
          <p:cNvPr id="86019" name="Content Placeholder 2">
            <a:extLst>
              <a:ext uri="{FF2B5EF4-FFF2-40B4-BE49-F238E27FC236}">
                <a16:creationId xmlns:a16="http://schemas.microsoft.com/office/drawing/2014/main" id="{BCB8497B-1976-4835-B517-BAC134262C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endParaRPr lang="en-US" altLang="en-US"/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Introduction and history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Superconducting materials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NbTi, Nb</a:t>
            </a:r>
            <a:r>
              <a:rPr lang="en-US" altLang="en-US" baseline="-25000"/>
              <a:t>3</a:t>
            </a:r>
            <a:r>
              <a:rPr lang="en-US" altLang="en-US"/>
              <a:t>Sn, and their critical surfaces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Multifilament wires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Superconducting cables</a:t>
            </a:r>
          </a:p>
          <a:p>
            <a:pPr marL="857250" lvl="1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Motivations and fabrication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Cable insulation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Filling factor</a:t>
            </a:r>
          </a:p>
          <a:p>
            <a:pPr marL="457200" indent="-457200" eaLnBrk="1" hangingPunct="1">
              <a:buFont typeface="Calibri" panose="020F0502020204030204" pitchFamily="34" charset="0"/>
              <a:buAutoNum type="arabicPeriod"/>
            </a:pPr>
            <a:r>
              <a:rPr lang="en-US" altLang="en-US" b="1" u="sng">
                <a:solidFill>
                  <a:srgbClr val="FF0000"/>
                </a:solidFill>
              </a:rPr>
              <a:t>Conclusions</a:t>
            </a:r>
          </a:p>
        </p:txBody>
      </p:sp>
      <p:sp>
        <p:nvSpPr>
          <p:cNvPr id="86020" name="Date Placeholder 3">
            <a:extLst>
              <a:ext uri="{FF2B5EF4-FFF2-40B4-BE49-F238E27FC236}">
                <a16:creationId xmlns:a16="http://schemas.microsoft.com/office/drawing/2014/main" id="{C878BA68-D2F1-4611-8750-5E194D848C7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86021" name="Footer Placeholder 4">
            <a:extLst>
              <a:ext uri="{FF2B5EF4-FFF2-40B4-BE49-F238E27FC236}">
                <a16:creationId xmlns:a16="http://schemas.microsoft.com/office/drawing/2014/main" id="{A9DB703A-0CCE-44BA-BDB4-FC8A73ED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86022" name="Slide Number Placeholder 5">
            <a:extLst>
              <a:ext uri="{FF2B5EF4-FFF2-40B4-BE49-F238E27FC236}">
                <a16:creationId xmlns:a16="http://schemas.microsoft.com/office/drawing/2014/main" id="{50040B57-795F-4514-BBC0-BD5835AD7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F3B279E-C952-4B1D-BDF9-2DC9AC92E4DA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80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>
            <a:extLst>
              <a:ext uri="{FF2B5EF4-FFF2-40B4-BE49-F238E27FC236}">
                <a16:creationId xmlns:a16="http://schemas.microsoft.com/office/drawing/2014/main" id="{C1AD82D5-29A3-4AB9-B821-9E62AB8E7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7. Conclusions</a:t>
            </a:r>
          </a:p>
        </p:txBody>
      </p:sp>
      <p:sp>
        <p:nvSpPr>
          <p:cNvPr id="87043" name="Content Placeholder 2">
            <a:extLst>
              <a:ext uri="{FF2B5EF4-FFF2-40B4-BE49-F238E27FC236}">
                <a16:creationId xmlns:a16="http://schemas.microsoft.com/office/drawing/2014/main" id="{460E7A37-BF83-4D41-9060-6994FB891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/>
              <a:t>In this unit we briefly explained why 	</a:t>
            </a:r>
            <a:r>
              <a:rPr lang="en-US" altLang="en-US" b="1">
                <a:solidFill>
                  <a:srgbClr val="FF0000"/>
                </a:solidFill>
              </a:rPr>
              <a:t>superconducting materials </a:t>
            </a:r>
            <a:r>
              <a:rPr lang="en-US" altLang="en-US"/>
              <a:t>used in accelerator magnets are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subdivided in filaments of small diameters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twisted together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embedded in a copper matrix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/>
              <a:t>and finally combined in a multistrand cable.</a:t>
            </a:r>
          </a:p>
          <a:p>
            <a:pPr>
              <a:buFontTx/>
              <a:buBlip>
                <a:blip r:embed="rId2"/>
              </a:buBlip>
            </a:pPr>
            <a:endParaRPr lang="en-US" altLang="en-US"/>
          </a:p>
          <a:p>
            <a:pPr>
              <a:buFontTx/>
              <a:buBlip>
                <a:blip r:embed="rId2"/>
              </a:buBlip>
            </a:pPr>
            <a:r>
              <a:rPr lang="en-US" altLang="en-US"/>
              <a:t>We then described how </a:t>
            </a:r>
            <a:r>
              <a:rPr lang="en-US" altLang="en-US" b="1">
                <a:solidFill>
                  <a:srgbClr val="FF0000"/>
                </a:solidFill>
              </a:rPr>
              <a:t>strands</a:t>
            </a:r>
            <a:r>
              <a:rPr lang="en-US" altLang="en-US"/>
              <a:t> are fabricated and we introduced some parameters used to characterize a </a:t>
            </a:r>
            <a:r>
              <a:rPr lang="en-US" altLang="en-US" b="1">
                <a:solidFill>
                  <a:srgbClr val="FF0000"/>
                </a:solidFill>
              </a:rPr>
              <a:t>superconducting cable</a:t>
            </a:r>
          </a:p>
          <a:p>
            <a:pPr lvl="1">
              <a:buFontTx/>
              <a:buBlip>
                <a:blip r:embed="rId2"/>
              </a:buBlip>
            </a:pPr>
            <a:r>
              <a:rPr lang="en-US" altLang="en-US"/>
              <a:t>Cable compaction </a:t>
            </a:r>
            <a:r>
              <a:rPr lang="en-US" altLang="en-US" i="1"/>
              <a:t>k</a:t>
            </a:r>
            <a:r>
              <a:rPr lang="en-US" altLang="en-US" i="1" baseline="-25000"/>
              <a:t>cable</a:t>
            </a:r>
          </a:p>
          <a:p>
            <a:pPr lvl="1">
              <a:buFontTx/>
              <a:buBlip>
                <a:blip r:embed="rId2"/>
              </a:buBlip>
            </a:pPr>
            <a:r>
              <a:rPr lang="en-US" altLang="en-US"/>
              <a:t>Keystone angle </a:t>
            </a:r>
            <a:r>
              <a:rPr lang="en-US" altLang="en-US" i="1">
                <a:sym typeface="Symbol" panose="05050102010706020507" pitchFamily="18" charset="2"/>
              </a:rPr>
              <a:t></a:t>
            </a:r>
            <a:r>
              <a:rPr lang="en-US" altLang="en-US" i="1" baseline="-25000"/>
              <a:t>cable </a:t>
            </a:r>
            <a:endParaRPr lang="en-US" altLang="en-US"/>
          </a:p>
          <a:p>
            <a:pPr lvl="1">
              <a:buFontTx/>
              <a:buBlip>
                <a:blip r:embed="rId2"/>
              </a:buBlip>
            </a:pPr>
            <a:r>
              <a:rPr lang="en-US" altLang="en-US"/>
              <a:t>Filling factor </a:t>
            </a:r>
            <a:r>
              <a:rPr lang="en-US" altLang="en-US" i="1">
                <a:sym typeface="Symbol" panose="05050102010706020507" pitchFamily="18" charset="2"/>
              </a:rPr>
              <a:t></a:t>
            </a:r>
            <a:r>
              <a:rPr lang="en-US" altLang="en-US"/>
              <a:t> </a:t>
            </a:r>
          </a:p>
        </p:txBody>
      </p:sp>
      <p:sp>
        <p:nvSpPr>
          <p:cNvPr id="87044" name="Date Placeholder 3">
            <a:extLst>
              <a:ext uri="{FF2B5EF4-FFF2-40B4-BE49-F238E27FC236}">
                <a16:creationId xmlns:a16="http://schemas.microsoft.com/office/drawing/2014/main" id="{3DB05691-5978-4722-BB57-DF2543AEE00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87045" name="Footer Placeholder 4">
            <a:extLst>
              <a:ext uri="{FF2B5EF4-FFF2-40B4-BE49-F238E27FC236}">
                <a16:creationId xmlns:a16="http://schemas.microsoft.com/office/drawing/2014/main" id="{CD6FE33C-4DDE-429C-BAE0-C16B96578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87046" name="Slide Number Placeholder 5">
            <a:extLst>
              <a:ext uri="{FF2B5EF4-FFF2-40B4-BE49-F238E27FC236}">
                <a16:creationId xmlns:a16="http://schemas.microsoft.com/office/drawing/2014/main" id="{A1601D4E-D5EC-45FF-A6E0-EB8904075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5170BA4E-ADFA-40FF-9DD2-2EF399C4228C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81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3CAB6-51C7-4475-9A75-37D5119FB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41C56-5549-4D21-BEDD-46DC73B50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7AC0D-E2D0-41A0-957D-4D240411D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Superconducting Accelerator Magnets, January 27-31,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134AA-64C0-48CB-9BEC-C97006152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Practical superconductors for accelerator magnets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3A1AB-2826-4409-B481-735CF3754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02622-5B68-4846-A118-154692EA536E}" type="slidenum">
              <a:rPr lang="en-US" altLang="en-US" smtClean="0"/>
              <a:pPr>
                <a:defRPr/>
              </a:pPr>
              <a:t>82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838086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>
            <a:extLst>
              <a:ext uri="{FF2B5EF4-FFF2-40B4-BE49-F238E27FC236}">
                <a16:creationId xmlns:a16="http://schemas.microsoft.com/office/drawing/2014/main" id="{211E2EAE-871A-46FC-95E8-346083DE9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8067" name="Date Placeholder 3">
            <a:extLst>
              <a:ext uri="{FF2B5EF4-FFF2-40B4-BE49-F238E27FC236}">
                <a16:creationId xmlns:a16="http://schemas.microsoft.com/office/drawing/2014/main" id="{FB6367B1-CB6D-45AD-BC4C-E808FA5C80E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Superconducting Accelerator Magnets, January 27-31, 2025</a:t>
            </a:r>
          </a:p>
        </p:txBody>
      </p:sp>
      <p:sp>
        <p:nvSpPr>
          <p:cNvPr id="88068" name="Footer Placeholder 4">
            <a:extLst>
              <a:ext uri="{FF2B5EF4-FFF2-40B4-BE49-F238E27FC236}">
                <a16:creationId xmlns:a16="http://schemas.microsoft.com/office/drawing/2014/main" id="{6B9DCAB6-3B37-48EE-80A2-84392BCF45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Practical superconductors for accelerator magnets</a:t>
            </a:r>
          </a:p>
        </p:txBody>
      </p:sp>
      <p:sp>
        <p:nvSpPr>
          <p:cNvPr id="88069" name="Slide Number Placeholder 5">
            <a:extLst>
              <a:ext uri="{FF2B5EF4-FFF2-40B4-BE49-F238E27FC236}">
                <a16:creationId xmlns:a16="http://schemas.microsoft.com/office/drawing/2014/main" id="{22D3FF4B-AD68-4DC5-9169-03E611B5A6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CA30AB-53C3-4339-B087-2F6989181EC4}" type="slidenum">
              <a:rPr lang="en-US" altLang="en-US" smtClean="0">
                <a:solidFill>
                  <a:schemeClr val="accent1"/>
                </a:solidFill>
                <a:latin typeface="Book Antiqua" panose="02040602050305030304" pitchFamily="18" charset="0"/>
              </a:rPr>
              <a:pPr/>
              <a:t>83</a:t>
            </a:fld>
            <a:endParaRPr lang="en-US" altLang="en-US">
              <a:solidFill>
                <a:schemeClr val="accent1"/>
              </a:solidFill>
              <a:latin typeface="Book Antiqua" panose="02040602050305030304" pitchFamily="18" charset="0"/>
            </a:endParaRPr>
          </a:p>
        </p:txBody>
      </p:sp>
      <p:pic>
        <p:nvPicPr>
          <p:cNvPr id="88070" name="Picture 2" descr="https://fs.magnet.fsu.edu/~lee/plot/Je_vs_B-041118a_1280x929_PAL.png">
            <a:extLst>
              <a:ext uri="{FF2B5EF4-FFF2-40B4-BE49-F238E27FC236}">
                <a16:creationId xmlns:a16="http://schemas.microsoft.com/office/drawing/2014/main" id="{28C7D8C1-3A9C-439E-9482-A42359FBE5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6938" y="1143000"/>
            <a:ext cx="7350125" cy="5334000"/>
          </a:xfr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>
            <a:extLst>
              <a:ext uri="{FF2B5EF4-FFF2-40B4-BE49-F238E27FC236}">
                <a16:creationId xmlns:a16="http://schemas.microsoft.com/office/drawing/2014/main" id="{5D3BC104-968B-4FD0-8AAC-4CE748C45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96838"/>
            <a:ext cx="7678738" cy="904875"/>
          </a:xfrm>
        </p:spPr>
        <p:txBody>
          <a:bodyPr/>
          <a:lstStyle/>
          <a:p>
            <a:pPr eaLnBrk="1" hangingPunct="1"/>
            <a:r>
              <a:rPr lang="en-US" altLang="en-US"/>
              <a:t>MgB</a:t>
            </a:r>
            <a:r>
              <a:rPr lang="en-US" altLang="en-US" baseline="-25000"/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4120B-5917-41B9-BBF4-99FBE5289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20800"/>
            <a:ext cx="8677275" cy="5240338"/>
          </a:xfrm>
        </p:spPr>
        <p:txBody>
          <a:bodyPr/>
          <a:lstStyle/>
          <a:p>
            <a:pPr>
              <a:defRPr/>
            </a:pPr>
            <a:r>
              <a:rPr lang="en-US" dirty="0"/>
              <a:t>MgB</a:t>
            </a:r>
            <a:r>
              <a:rPr lang="en-US" baseline="-25000" dirty="0"/>
              <a:t>2</a:t>
            </a:r>
            <a:r>
              <a:rPr lang="en-US" dirty="0"/>
              <a:t> is a recent discovery</a:t>
            </a:r>
          </a:p>
          <a:p>
            <a:pPr lvl="1">
              <a:defRPr/>
            </a:pPr>
            <a:r>
              <a:rPr lang="en-US" dirty="0"/>
              <a:t>Discovered in 2001</a:t>
            </a:r>
          </a:p>
          <a:p>
            <a:pPr lvl="1">
              <a:defRPr/>
            </a:pPr>
            <a:r>
              <a:rPr lang="en-US" dirty="0"/>
              <a:t>Critical temperature of 39 K, critical field of less than 10 T</a:t>
            </a:r>
          </a:p>
          <a:p>
            <a:pPr lvl="1">
              <a:defRPr/>
            </a:pPr>
            <a:r>
              <a:rPr lang="en-US" dirty="0"/>
              <a:t>Anomaly in the classification: low temperature or high temperature superconductor?</a:t>
            </a:r>
          </a:p>
          <a:p>
            <a:pPr lvl="1">
              <a:defRPr/>
            </a:pPr>
            <a:r>
              <a:rPr lang="en-US" dirty="0"/>
              <a:t>Low field but low cost and easy manufacturing</a:t>
            </a:r>
          </a:p>
          <a:p>
            <a:pPr lvl="2">
              <a:defRPr/>
            </a:pPr>
            <a:r>
              <a:rPr lang="en-US" dirty="0"/>
              <a:t>Interesting for power lines or low field (&lt;10 T) magnets</a:t>
            </a:r>
          </a:p>
          <a:p>
            <a:pPr lvl="2">
              <a:defRPr/>
            </a:pPr>
            <a:r>
              <a:rPr lang="en-US" dirty="0"/>
              <a:t>Project for superconducting link in MgB</a:t>
            </a:r>
            <a:r>
              <a:rPr lang="en-US" baseline="-25000" dirty="0"/>
              <a:t>2</a:t>
            </a:r>
            <a:r>
              <a:rPr lang="en-US" dirty="0"/>
              <a:t> in High Luminosity LHC</a:t>
            </a:r>
          </a:p>
          <a:p>
            <a:pPr marL="914400" lvl="2" indent="0">
              <a:buFontTx/>
              <a:buNone/>
              <a:defRPr/>
            </a:pPr>
            <a:r>
              <a:rPr lang="en-US" sz="1400" dirty="0">
                <a:solidFill>
                  <a:srgbClr val="1A3D8B"/>
                </a:solidFill>
                <a:hlinkClick r:id="rId3"/>
              </a:rPr>
              <a:t>www.cern.ch/hilumi</a:t>
            </a:r>
            <a:r>
              <a:rPr lang="en-US" sz="1400" dirty="0">
                <a:solidFill>
                  <a:srgbClr val="1A3D8B"/>
                </a:solidFill>
              </a:rPr>
              <a:t> and A. </a:t>
            </a:r>
            <a:r>
              <a:rPr lang="en-US" sz="1400" dirty="0" err="1">
                <a:solidFill>
                  <a:srgbClr val="1A3D8B"/>
                </a:solidFill>
              </a:rPr>
              <a:t>Ballarino</a:t>
            </a:r>
            <a:r>
              <a:rPr lang="en-US" sz="1400" dirty="0">
                <a:solidFill>
                  <a:srgbClr val="1A3D8B"/>
                </a:solidFill>
              </a:rPr>
              <a:t> et al., IEEE Trans </a:t>
            </a:r>
            <a:r>
              <a:rPr lang="en-US" sz="1400" dirty="0" err="1">
                <a:solidFill>
                  <a:srgbClr val="1A3D8B"/>
                </a:solidFill>
              </a:rPr>
              <a:t>Appl</a:t>
            </a:r>
            <a:r>
              <a:rPr lang="en-US" sz="1400" dirty="0">
                <a:solidFill>
                  <a:srgbClr val="1A3D8B"/>
                </a:solidFill>
              </a:rPr>
              <a:t> </a:t>
            </a:r>
            <a:r>
              <a:rPr lang="en-US" sz="1400" dirty="0" err="1">
                <a:solidFill>
                  <a:srgbClr val="1A3D8B"/>
                </a:solidFill>
              </a:rPr>
              <a:t>Supercond</a:t>
            </a:r>
            <a:r>
              <a:rPr lang="en-US" sz="1400" dirty="0">
                <a:solidFill>
                  <a:srgbClr val="1A3D8B"/>
                </a:solidFill>
              </a:rPr>
              <a:t> </a:t>
            </a:r>
            <a:r>
              <a:rPr lang="en-US" sz="1400" b="1" dirty="0">
                <a:solidFill>
                  <a:srgbClr val="1A3D8B"/>
                </a:solidFill>
              </a:rPr>
              <a:t>21</a:t>
            </a:r>
            <a:r>
              <a:rPr lang="en-US" sz="1400" dirty="0">
                <a:solidFill>
                  <a:srgbClr val="1A3D8B"/>
                </a:solidFill>
              </a:rPr>
              <a:t> (2011) 980-983</a:t>
            </a:r>
          </a:p>
          <a:p>
            <a:pPr lvl="2">
              <a:defRPr/>
            </a:pPr>
            <a:r>
              <a:rPr lang="en-US" dirty="0"/>
              <a:t>Technological development of </a:t>
            </a:r>
            <a:r>
              <a:rPr lang="en-US" dirty="0" err="1"/>
              <a:t>superferric</a:t>
            </a:r>
            <a:r>
              <a:rPr lang="en-US" dirty="0"/>
              <a:t> magnet in the HL-LHC framework   </a:t>
            </a:r>
            <a:r>
              <a:rPr lang="en-US" sz="1400" dirty="0">
                <a:solidFill>
                  <a:srgbClr val="1A3D8B"/>
                </a:solidFill>
                <a:hlinkClick r:id="rId3"/>
              </a:rPr>
              <a:t>www.cern.ch/hilumi</a:t>
            </a:r>
            <a:r>
              <a:rPr lang="en-US" sz="1400" dirty="0">
                <a:solidFill>
                  <a:srgbClr val="1A3D8B"/>
                </a:solidFill>
              </a:rPr>
              <a:t> and M. </a:t>
            </a:r>
            <a:r>
              <a:rPr lang="en-US" sz="1400" dirty="0" err="1">
                <a:solidFill>
                  <a:srgbClr val="1A3D8B"/>
                </a:solidFill>
              </a:rPr>
              <a:t>Sorbi</a:t>
            </a:r>
            <a:r>
              <a:rPr lang="en-US" sz="1400" dirty="0">
                <a:solidFill>
                  <a:srgbClr val="1A3D8B"/>
                </a:solidFill>
              </a:rPr>
              <a:t>, M. </a:t>
            </a:r>
            <a:r>
              <a:rPr lang="en-US" sz="1400" dirty="0" err="1">
                <a:solidFill>
                  <a:srgbClr val="1A3D8B"/>
                </a:solidFill>
              </a:rPr>
              <a:t>Statera</a:t>
            </a:r>
            <a:r>
              <a:rPr lang="en-US" sz="1400" dirty="0">
                <a:solidFill>
                  <a:srgbClr val="1A3D8B"/>
                </a:solidFill>
              </a:rPr>
              <a:t>, S. </a:t>
            </a:r>
            <a:r>
              <a:rPr lang="en-US" sz="1400" dirty="0" err="1">
                <a:solidFill>
                  <a:srgbClr val="1A3D8B"/>
                </a:solidFill>
              </a:rPr>
              <a:t>Mariotto</a:t>
            </a:r>
            <a:r>
              <a:rPr lang="en-US" sz="1400" dirty="0">
                <a:solidFill>
                  <a:srgbClr val="1A3D8B"/>
                </a:solidFill>
              </a:rPr>
              <a:t> et al., IEEE Trans </a:t>
            </a:r>
            <a:r>
              <a:rPr lang="en-US" sz="1400" dirty="0" err="1">
                <a:solidFill>
                  <a:srgbClr val="1A3D8B"/>
                </a:solidFill>
              </a:rPr>
              <a:t>Appl</a:t>
            </a:r>
            <a:r>
              <a:rPr lang="en-US" sz="1400" dirty="0">
                <a:solidFill>
                  <a:srgbClr val="1A3D8B"/>
                </a:solidFill>
              </a:rPr>
              <a:t> </a:t>
            </a:r>
            <a:r>
              <a:rPr lang="en-US" sz="1400" dirty="0" err="1">
                <a:solidFill>
                  <a:srgbClr val="1A3D8B"/>
                </a:solidFill>
              </a:rPr>
              <a:t>Supercond</a:t>
            </a:r>
            <a:r>
              <a:rPr lang="en-US" sz="1400" dirty="0">
                <a:solidFill>
                  <a:srgbClr val="1A3D8B"/>
                </a:solidFill>
              </a:rPr>
              <a:t> </a:t>
            </a:r>
            <a:r>
              <a:rPr lang="en-US" sz="1400" b="1" dirty="0">
                <a:solidFill>
                  <a:srgbClr val="1A3D8B"/>
                </a:solidFill>
              </a:rPr>
              <a:t>29</a:t>
            </a:r>
            <a:r>
              <a:rPr lang="en-US" sz="1400" dirty="0">
                <a:solidFill>
                  <a:srgbClr val="1A3D8B"/>
                </a:solidFill>
              </a:rPr>
              <a:t> (2019) 4004505</a:t>
            </a:r>
          </a:p>
          <a:p>
            <a:pPr marL="914400" lvl="2" indent="0">
              <a:buFontTx/>
              <a:buNone/>
              <a:defRPr/>
            </a:pPr>
            <a:endParaRPr lang="en-US" sz="1400" dirty="0">
              <a:solidFill>
                <a:srgbClr val="1A3D8B"/>
              </a:solidFill>
            </a:endParaRPr>
          </a:p>
        </p:txBody>
      </p:sp>
      <p:sp>
        <p:nvSpPr>
          <p:cNvPr id="89094" name="Footer Placeholder 3">
            <a:extLst>
              <a:ext uri="{FF2B5EF4-FFF2-40B4-BE49-F238E27FC236}">
                <a16:creationId xmlns:a16="http://schemas.microsoft.com/office/drawing/2014/main" id="{9EC6DFA0-8AD9-4B8D-B8B5-790EC7C0AE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Practical superconductors for accelerator magnets</a:t>
            </a:r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EC63A6C2-36FF-49D0-8864-0155F04E8D3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52400" y="6543675"/>
            <a:ext cx="3657600" cy="238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Superconducting Accelerator Magnets, January 27-31, 2025</a:t>
            </a:r>
            <a:endParaRPr lang="en-US" altLang="en-US" dirty="0">
              <a:solidFill>
                <a:schemeClr val="accent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E2831B-B010-0994-A3E0-A1AA02A7B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02622-5B68-4846-A118-154692EA536E}" type="slidenum">
              <a:rPr lang="en-US" altLang="en-US" smtClean="0"/>
              <a:pPr>
                <a:defRPr/>
              </a:pPr>
              <a:t>84</a:t>
            </a:fld>
            <a:endParaRPr lang="en-US" altLang="en-US"/>
          </a:p>
        </p:txBody>
      </p:sp>
    </p:spTree>
  </p:cSld>
  <p:clrMapOvr>
    <a:masterClrMapping/>
  </p:clrMapOvr>
  <p:transition spd="slow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2">
            <a:extLst>
              <a:ext uri="{FF2B5EF4-FFF2-40B4-BE49-F238E27FC236}">
                <a16:creationId xmlns:a16="http://schemas.microsoft.com/office/drawing/2014/main" id="{ADAA34D9-CCED-46F1-A83B-F93DC34DD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96838"/>
            <a:ext cx="7678738" cy="904875"/>
          </a:xfrm>
        </p:spPr>
        <p:txBody>
          <a:bodyPr/>
          <a:lstStyle/>
          <a:p>
            <a:pPr eaLnBrk="1" hangingPunct="1"/>
            <a:r>
              <a:rPr lang="en-US" altLang="en-US"/>
              <a:t>SUPERCONDUCTIVITY</a:t>
            </a:r>
          </a:p>
        </p:txBody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ACD531E6-9F4E-404B-BD23-A87A38B1E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488" y="1290638"/>
            <a:ext cx="8734425" cy="53530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Blip>
                <a:blip r:embed="rId3"/>
              </a:buBlip>
            </a:pPr>
            <a:r>
              <a:rPr lang="en-US" altLang="en-US" dirty="0">
                <a:latin typeface="Times New Roman" panose="02020603050405020304" pitchFamily="18" charset="0"/>
              </a:rPr>
              <a:t>BSCCO and YBCO</a:t>
            </a:r>
            <a:endParaRPr lang="en-US" altLang="en-US" sz="1800" baseline="-25000" dirty="0">
              <a:latin typeface="Times New Roman" panose="02020603050405020304" pitchFamily="18" charset="0"/>
            </a:endParaRPr>
          </a:p>
        </p:txBody>
      </p:sp>
      <p:sp>
        <p:nvSpPr>
          <p:cNvPr id="91141" name="Text Box 10">
            <a:extLst>
              <a:ext uri="{FF2B5EF4-FFF2-40B4-BE49-F238E27FC236}">
                <a16:creationId xmlns:a16="http://schemas.microsoft.com/office/drawing/2014/main" id="{092EAC62-971F-481F-8245-E24DFD3C2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925" y="6264275"/>
            <a:ext cx="70945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5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1000">
                <a:ea typeface="MS PGothic" panose="020B0600070205080204" pitchFamily="34" charset="-128"/>
              </a:rPr>
              <a:t>Critical current density in the superconductor versus field for different materials at 4.2 K </a:t>
            </a:r>
            <a:r>
              <a:rPr lang="en-US" altLang="en-US" sz="1000">
                <a:solidFill>
                  <a:srgbClr val="009900"/>
                </a:solidFill>
                <a:ea typeface="MS PGothic" panose="020B0600070205080204" pitchFamily="34" charset="-128"/>
              </a:rPr>
              <a:t>[P. J. Lee, et al]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1000">
                <a:solidFill>
                  <a:srgbClr val="009900"/>
                </a:solidFill>
                <a:ea typeface="MS PGothic" panose="020B0600070205080204" pitchFamily="34" charset="-128"/>
              </a:rPr>
              <a:t>https://nationalmaglab.org/images/magnet_development/asc/plots/JeChart041614-1022x741-pal.png</a:t>
            </a:r>
          </a:p>
        </p:txBody>
      </p:sp>
      <p:pic>
        <p:nvPicPr>
          <p:cNvPr id="91142" name="Picture 1" descr="sc_plot.png">
            <a:extLst>
              <a:ext uri="{FF2B5EF4-FFF2-40B4-BE49-F238E27FC236}">
                <a16:creationId xmlns:a16="http://schemas.microsoft.com/office/drawing/2014/main" id="{90BB1D8F-3A3F-4748-8FDD-A86AB26E5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1954213"/>
            <a:ext cx="6029325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C0BA4D7-D8ED-4B96-8EF9-D302CC83055D}"/>
              </a:ext>
            </a:extLst>
          </p:cNvPr>
          <p:cNvSpPr/>
          <p:nvPr/>
        </p:nvSpPr>
        <p:spPr bwMode="auto">
          <a:xfrm rot="309592">
            <a:off x="3148013" y="3595688"/>
            <a:ext cx="4344987" cy="565150"/>
          </a:xfrm>
          <a:prstGeom prst="ellipse">
            <a:avLst/>
          </a:prstGeom>
          <a:solidFill>
            <a:schemeClr val="bg1">
              <a:lumMod val="85000"/>
              <a:alpha val="0"/>
            </a:scheme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CC3300"/>
              </a:solidFill>
              <a:latin typeface="Book Antiqua" pitchFamily="18" charset="0"/>
              <a:ea typeface="ＭＳ Ｐゴシック" pitchFamily="34" charset="-128"/>
            </a:endParaRPr>
          </a:p>
        </p:txBody>
      </p:sp>
      <p:sp>
        <p:nvSpPr>
          <p:cNvPr id="91145" name="Footer Placeholder 4">
            <a:extLst>
              <a:ext uri="{FF2B5EF4-FFF2-40B4-BE49-F238E27FC236}">
                <a16:creationId xmlns:a16="http://schemas.microsoft.com/office/drawing/2014/main" id="{70B8D232-BC9E-43DB-B2BF-383C0B6408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Practical superconductors for accelerator magnets</a:t>
            </a:r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5E6BA149-46BD-4908-80D9-EBF7A90645F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52400" y="6543675"/>
            <a:ext cx="3657600" cy="238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Superconducting Accelerator Magnets, January 27-31, 2025</a:t>
            </a:r>
            <a:endParaRPr lang="en-US" altLang="en-US" dirty="0">
              <a:solidFill>
                <a:schemeClr val="accent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DA050B-F7F7-F122-1D1F-061D50D24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02622-5B68-4846-A118-154692EA536E}" type="slidenum">
              <a:rPr lang="en-US" altLang="en-US" smtClean="0"/>
              <a:pPr>
                <a:defRPr/>
              </a:pPr>
              <a:t>85</a:t>
            </a:fld>
            <a:endParaRPr lang="en-US" altLang="en-US"/>
          </a:p>
        </p:txBody>
      </p:sp>
    </p:spTree>
  </p:cSld>
  <p:clrMapOvr>
    <a:masterClrMapping/>
  </p:clrMapOvr>
  <p:transition spd="slow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2">
            <a:extLst>
              <a:ext uri="{FF2B5EF4-FFF2-40B4-BE49-F238E27FC236}">
                <a16:creationId xmlns:a16="http://schemas.microsoft.com/office/drawing/2014/main" id="{D2FDB7AD-FDB3-4CDC-A8E1-771EE9303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96838"/>
            <a:ext cx="7678738" cy="904875"/>
          </a:xfrm>
        </p:spPr>
        <p:txBody>
          <a:bodyPr/>
          <a:lstStyle/>
          <a:p>
            <a:pPr eaLnBrk="1" hangingPunct="1"/>
            <a:r>
              <a:rPr lang="en-US" altLang="en-US"/>
              <a:t>BSCCO AND YBCO</a:t>
            </a:r>
            <a:endParaRPr lang="en-US" altLang="en-US" baseline="-25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6EF7C-09F7-46E4-B11B-8A1C1F31B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20800"/>
            <a:ext cx="8677275" cy="5240338"/>
          </a:xfrm>
        </p:spPr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 altLang="en-US"/>
              <a:t>BSSCO and YBCO are the two main HTS (high temperature superconductors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/>
              <a:t>Discovered in 1988/86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/>
              <a:t>Large critical temperature ≈100 K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/>
              <a:t>Very large critical field above 150 T 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>
                <a:solidFill>
                  <a:srgbClr val="CC3300"/>
                </a:solidFill>
              </a:rPr>
              <a:t>Flat critical surface </a:t>
            </a:r>
            <a:r>
              <a:rPr lang="en-US" altLang="en-US"/>
              <a:t>(little dependence on field)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/>
              <a:t>Large progress in reaching good current density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/>
              <a:t>Both </a:t>
            </a:r>
            <a:r>
              <a:rPr lang="en-US" altLang="en-US">
                <a:solidFill>
                  <a:srgbClr val="CC3300"/>
                </a:solidFill>
              </a:rPr>
              <a:t>expensive </a:t>
            </a:r>
            <a:r>
              <a:rPr lang="en-US" altLang="en-US"/>
              <a:t>(more than 10 times Nb-Ti …)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/>
              <a:t>Drawbacks:</a:t>
            </a:r>
          </a:p>
          <a:p>
            <a:pPr lvl="2">
              <a:buFontTx/>
              <a:buBlip>
                <a:blip r:embed="rId5"/>
              </a:buBlip>
            </a:pPr>
            <a:r>
              <a:rPr lang="en-US" altLang="en-US"/>
              <a:t>YBCO round wires are not trivial – most application on tapes</a:t>
            </a:r>
          </a:p>
          <a:p>
            <a:pPr lvl="2">
              <a:buFontTx/>
              <a:buBlip>
                <a:blip r:embed="rId5"/>
              </a:buBlip>
            </a:pPr>
            <a:r>
              <a:rPr lang="en-US" altLang="en-US"/>
              <a:t>BSCCO requires a heat treatment at 800 C , and 100 bar of oxygen to increase </a:t>
            </a:r>
            <a:r>
              <a:rPr lang="en-US" altLang="en-US" i="1"/>
              <a:t>j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/>
              <a:t>NMR/MRI solenoids with HTS tapes have been developed</a:t>
            </a:r>
          </a:p>
          <a:p>
            <a:pPr lvl="1">
              <a:buFontTx/>
              <a:buBlip>
                <a:blip r:embed="rId4"/>
              </a:buBlip>
            </a:pPr>
            <a:r>
              <a:rPr lang="en-US" altLang="en-US"/>
              <a:t>Projects of dipole inserts for accelerator magnets are onging in many labs (LBNL, BNL, CERN, CEA, …)</a:t>
            </a:r>
          </a:p>
        </p:txBody>
      </p:sp>
      <p:sp>
        <p:nvSpPr>
          <p:cNvPr id="93190" name="Footer Placeholder 3">
            <a:extLst>
              <a:ext uri="{FF2B5EF4-FFF2-40B4-BE49-F238E27FC236}">
                <a16:creationId xmlns:a16="http://schemas.microsoft.com/office/drawing/2014/main" id="{592B1AAB-C4F8-44AF-B924-0B987E0898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Practical superconductors for accelerator magnets</a:t>
            </a:r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E1ECA490-5289-4A8C-8BA0-01394C66032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52400" y="6543675"/>
            <a:ext cx="3657600" cy="238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chemeClr val="accent1"/>
                </a:solidFill>
                <a:latin typeface="Book Antiqua" panose="02040602050305030304" pitchFamily="18" charset="0"/>
              </a:rPr>
              <a:t>Superconducting Accelerator Magnets, January 27-31, 2025</a:t>
            </a:r>
            <a:endParaRPr lang="en-US" altLang="en-US" dirty="0">
              <a:solidFill>
                <a:schemeClr val="accent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1D5F64-26B9-B6D9-EA93-ADB9FC405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02622-5B68-4846-A118-154692EA536E}" type="slidenum">
              <a:rPr lang="en-US" altLang="en-US" smtClean="0"/>
              <a:pPr>
                <a:defRPr/>
              </a:pPr>
              <a:t>86</a:t>
            </a:fld>
            <a:endParaRPr lang="en-US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>
            <a:extLst>
              <a:ext uri="{FF2B5EF4-FFF2-40B4-BE49-F238E27FC236}">
                <a16:creationId xmlns:a16="http://schemas.microsoft.com/office/drawing/2014/main" id="{52E9E86D-EEDD-44CB-9DFE-848EC22F9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4. Superconducting cables</a:t>
            </a:r>
            <a:br>
              <a:rPr lang="en-US" altLang="en-US"/>
            </a:br>
            <a:r>
              <a:rPr lang="en-US" altLang="en-US"/>
              <a:t>Fabrication of Rutherford cable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89D4-7619-42CD-9084-FC30DA455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2971800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dirty="0"/>
              <a:t>For the </a:t>
            </a:r>
            <a:r>
              <a:rPr lang="en-US" b="1" dirty="0">
                <a:solidFill>
                  <a:srgbClr val="FF0000"/>
                </a:solidFill>
              </a:rPr>
              <a:t>large solenoids </a:t>
            </a:r>
            <a:r>
              <a:rPr lang="en-US" dirty="0"/>
              <a:t>in an accelerator experiment, copper around filament may not be enough to avoid overheating after a quench. </a:t>
            </a:r>
          </a:p>
          <a:p>
            <a:pPr lvl="1">
              <a:defRPr/>
            </a:pPr>
            <a:r>
              <a:rPr lang="en-US" dirty="0"/>
              <a:t>Large inductance and slow current discharge.</a:t>
            </a: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Additional stabilizer </a:t>
            </a:r>
            <a:r>
              <a:rPr lang="en-US" dirty="0"/>
              <a:t>(low resistivity material) is added around the strands.</a:t>
            </a:r>
          </a:p>
          <a:p>
            <a:pPr>
              <a:defRPr/>
            </a:pPr>
            <a:r>
              <a:rPr lang="en-US" dirty="0"/>
              <a:t>High purity aluminum is transparent to particles and reduced weight with respect to copper.</a:t>
            </a:r>
          </a:p>
          <a:p>
            <a:pPr>
              <a:defRPr/>
            </a:pPr>
            <a:r>
              <a:rPr lang="en-US" dirty="0"/>
              <a:t>Cable are fabricated by </a:t>
            </a:r>
            <a:r>
              <a:rPr lang="en-US" b="1" dirty="0">
                <a:solidFill>
                  <a:srgbClr val="FF0000"/>
                </a:solidFill>
              </a:rPr>
              <a:t>co-extrusion</a:t>
            </a:r>
            <a:r>
              <a:rPr lang="en-US" dirty="0"/>
              <a:t>. This ensure good contact between strands and </a:t>
            </a:r>
            <a:r>
              <a:rPr lang="en-US" dirty="0" err="1"/>
              <a:t>superstabilizer</a:t>
            </a:r>
            <a:r>
              <a:rPr lang="en-US" dirty="0"/>
              <a:t>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97284" name="Date Placeholder 3">
            <a:extLst>
              <a:ext uri="{FF2B5EF4-FFF2-40B4-BE49-F238E27FC236}">
                <a16:creationId xmlns:a16="http://schemas.microsoft.com/office/drawing/2014/main" id="{8C10666B-5905-4CE7-89F6-C483BEC4106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97285" name="Footer Placeholder 4">
            <a:extLst>
              <a:ext uri="{FF2B5EF4-FFF2-40B4-BE49-F238E27FC236}">
                <a16:creationId xmlns:a16="http://schemas.microsoft.com/office/drawing/2014/main" id="{14830517-E2E0-48D2-BD34-0429CF34E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sp>
        <p:nvSpPr>
          <p:cNvPr id="97286" name="Slide Number Placeholder 5">
            <a:extLst>
              <a:ext uri="{FF2B5EF4-FFF2-40B4-BE49-F238E27FC236}">
                <a16:creationId xmlns:a16="http://schemas.microsoft.com/office/drawing/2014/main" id="{9655567A-2B93-4947-8C20-CD2C91763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97786AA-8D81-4967-BE95-CBBFE1A33B9A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87</a:t>
            </a:fld>
            <a:endParaRPr lang="en-US" altLang="en-US" sz="1000">
              <a:solidFill>
                <a:schemeClr val="accent1"/>
              </a:solidFill>
            </a:endParaRPr>
          </a:p>
        </p:txBody>
      </p:sp>
      <p:pic>
        <p:nvPicPr>
          <p:cNvPr id="97287" name="Picture 4" descr="cms">
            <a:extLst>
              <a:ext uri="{FF2B5EF4-FFF2-40B4-BE49-F238E27FC236}">
                <a16:creationId xmlns:a16="http://schemas.microsoft.com/office/drawing/2014/main" id="{6B9AB0E2-C0F4-48E0-BC48-999400019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31"/>
          <a:stretch>
            <a:fillRect/>
          </a:stretch>
        </p:blipFill>
        <p:spPr bwMode="auto">
          <a:xfrm>
            <a:off x="215900" y="4075113"/>
            <a:ext cx="4873625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8" name="Picture 5" descr="cms">
            <a:extLst>
              <a:ext uri="{FF2B5EF4-FFF2-40B4-BE49-F238E27FC236}">
                <a16:creationId xmlns:a16="http://schemas.microsoft.com/office/drawing/2014/main" id="{C1C8EFC1-B25B-47E0-BE5D-697219342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7" t="55934" r="21484"/>
          <a:stretch>
            <a:fillRect/>
          </a:stretch>
        </p:blipFill>
        <p:spPr bwMode="auto">
          <a:xfrm>
            <a:off x="5564188" y="4130675"/>
            <a:ext cx="31019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9AFD4B58-F94A-4D56-A112-272E109EB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1. Introduction and history</a:t>
            </a:r>
            <a:br>
              <a:rPr lang="en-GB" altLang="en-US"/>
            </a:br>
            <a:r>
              <a:rPr lang="en-GB" altLang="en-US"/>
              <a:t>Type I superconductors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00613-B46E-43B3-AFE8-AB9A74BDE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5257800" cy="1981200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GB" altLang="en-US" dirty="0" err="1"/>
              <a:t>Meissner-Ochsenfeld</a:t>
            </a:r>
            <a:r>
              <a:rPr lang="en-GB" altLang="en-US" dirty="0"/>
              <a:t> effect (1933)</a:t>
            </a:r>
          </a:p>
          <a:p>
            <a:pPr>
              <a:defRPr/>
            </a:pPr>
            <a:r>
              <a:rPr lang="en-GB" dirty="0"/>
              <a:t>Perfect diamagnetism</a:t>
            </a:r>
          </a:p>
          <a:p>
            <a:pPr lvl="1">
              <a:defRPr/>
            </a:pPr>
            <a:r>
              <a:rPr lang="en-GB" dirty="0"/>
              <a:t>With </a:t>
            </a:r>
            <a:r>
              <a:rPr lang="en-GB" i="1" dirty="0"/>
              <a:t>T&lt;</a:t>
            </a:r>
            <a:r>
              <a:rPr lang="en-GB" i="1" dirty="0" err="1"/>
              <a:t>T</a:t>
            </a:r>
            <a:r>
              <a:rPr lang="en-GB" i="1" baseline="-25000" dirty="0" err="1"/>
              <a:t>c</a:t>
            </a:r>
            <a:r>
              <a:rPr lang="en-GB" dirty="0"/>
              <a:t> magnetic field is expelled</a:t>
            </a:r>
          </a:p>
          <a:p>
            <a:pPr>
              <a:defRPr/>
            </a:pPr>
            <a:r>
              <a:rPr lang="en-GB" dirty="0"/>
              <a:t>But, the </a:t>
            </a:r>
            <a:r>
              <a:rPr lang="en-GB" b="1" i="1" dirty="0"/>
              <a:t>B</a:t>
            </a:r>
            <a:r>
              <a:rPr lang="en-GB" dirty="0"/>
              <a:t> must be &lt; </a:t>
            </a:r>
            <a:r>
              <a:rPr lang="en-GB" b="1" dirty="0">
                <a:solidFill>
                  <a:srgbClr val="FF0000"/>
                </a:solidFill>
              </a:rPr>
              <a:t>critical field </a:t>
            </a:r>
            <a:r>
              <a:rPr lang="en-GB" b="1" i="1" dirty="0" err="1">
                <a:solidFill>
                  <a:srgbClr val="FF0000"/>
                </a:solidFill>
              </a:rPr>
              <a:t>B</a:t>
            </a:r>
            <a:r>
              <a:rPr lang="en-GB" b="1" i="1" baseline="-25000" dirty="0" err="1">
                <a:solidFill>
                  <a:srgbClr val="FF0000"/>
                </a:solidFill>
              </a:rPr>
              <a:t>c</a:t>
            </a:r>
            <a:endParaRPr lang="en-GB" b="1" i="1" baseline="-25000" dirty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en-GB" dirty="0"/>
              <a:t>Otherwise superconductivity is lost</a:t>
            </a:r>
          </a:p>
          <a:p>
            <a:pPr>
              <a:defRPr/>
            </a:pPr>
            <a:endParaRPr lang="en-GB" dirty="0"/>
          </a:p>
        </p:txBody>
      </p:sp>
      <p:sp>
        <p:nvSpPr>
          <p:cNvPr id="14340" name="Date Placeholder 3">
            <a:extLst>
              <a:ext uri="{FF2B5EF4-FFF2-40B4-BE49-F238E27FC236}">
                <a16:creationId xmlns:a16="http://schemas.microsoft.com/office/drawing/2014/main" id="{7B37A12E-83E4-4A97-B419-DB61644790A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Superconducting Accelerator Magnets, January 27-31, 2025</a:t>
            </a:r>
          </a:p>
        </p:txBody>
      </p:sp>
      <p:sp>
        <p:nvSpPr>
          <p:cNvPr id="14341" name="Footer Placeholder 4">
            <a:extLst>
              <a:ext uri="{FF2B5EF4-FFF2-40B4-BE49-F238E27FC236}">
                <a16:creationId xmlns:a16="http://schemas.microsoft.com/office/drawing/2014/main" id="{DDB49464-3B20-4244-97A6-C283746E8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lang="en-US" altLang="en-US" sz="1000">
                <a:solidFill>
                  <a:schemeClr val="accent1"/>
                </a:solidFill>
              </a:rPr>
              <a:t>Practical superconductors for accelerator magnets</a:t>
            </a:r>
          </a:p>
        </p:txBody>
      </p:sp>
      <p:pic>
        <p:nvPicPr>
          <p:cNvPr id="14342" name="Picture 2">
            <a:extLst>
              <a:ext uri="{FF2B5EF4-FFF2-40B4-BE49-F238E27FC236}">
                <a16:creationId xmlns:a16="http://schemas.microsoft.com/office/drawing/2014/main" id="{A50E301F-6324-4C09-9A69-B6D542942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"/>
          <a:stretch>
            <a:fillRect/>
          </a:stretch>
        </p:blipFill>
        <p:spPr bwMode="auto">
          <a:xfrm>
            <a:off x="5334000" y="1143000"/>
            <a:ext cx="3733800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7">
            <a:extLst>
              <a:ext uri="{FF2B5EF4-FFF2-40B4-BE49-F238E27FC236}">
                <a16:creationId xmlns:a16="http://schemas.microsoft.com/office/drawing/2014/main" id="{5BE723CF-C540-47D4-945A-EA220B343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124200"/>
            <a:ext cx="1447800" cy="2762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1200">
                <a:ea typeface="MS PGothic" panose="020B0600070205080204" pitchFamily="34" charset="-128"/>
              </a:rPr>
              <a:t>by L. Bottura</a:t>
            </a:r>
          </a:p>
        </p:txBody>
      </p:sp>
      <p:grpSp>
        <p:nvGrpSpPr>
          <p:cNvPr id="14344" name="Group 55">
            <a:extLst>
              <a:ext uri="{FF2B5EF4-FFF2-40B4-BE49-F238E27FC236}">
                <a16:creationId xmlns:a16="http://schemas.microsoft.com/office/drawing/2014/main" id="{24ACD060-EBD0-4400-8F76-662CCAD37704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124200"/>
            <a:ext cx="5105400" cy="1773238"/>
            <a:chOff x="152400" y="2874962"/>
            <a:chExt cx="5105400" cy="1773238"/>
          </a:xfrm>
        </p:grpSpPr>
        <p:grpSp>
          <p:nvGrpSpPr>
            <p:cNvPr id="14347" name="Group 53">
              <a:extLst>
                <a:ext uri="{FF2B5EF4-FFF2-40B4-BE49-F238E27FC236}">
                  <a16:creationId xmlns:a16="http://schemas.microsoft.com/office/drawing/2014/main" id="{5024F4B8-3C98-4C11-82F6-05E5D3EDF3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600" y="2874962"/>
              <a:ext cx="5029200" cy="1773238"/>
              <a:chOff x="228600" y="2874962"/>
              <a:chExt cx="5029200" cy="1773238"/>
            </a:xfrm>
          </p:grpSpPr>
          <p:grpSp>
            <p:nvGrpSpPr>
              <p:cNvPr id="14349" name="Group 268">
                <a:extLst>
                  <a:ext uri="{FF2B5EF4-FFF2-40B4-BE49-F238E27FC236}">
                    <a16:creationId xmlns:a16="http://schemas.microsoft.com/office/drawing/2014/main" id="{B3F288D2-4B63-4B01-B88A-56500876D5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57400" y="2874962"/>
                <a:ext cx="1155700" cy="1697038"/>
                <a:chOff x="382" y="1824"/>
                <a:chExt cx="728" cy="1069"/>
              </a:xfrm>
            </p:grpSpPr>
            <p:sp>
              <p:nvSpPr>
                <p:cNvPr id="9" name="Rectangle 100">
                  <a:extLst>
                    <a:ext uri="{FF2B5EF4-FFF2-40B4-BE49-F238E27FC236}">
                      <a16:creationId xmlns:a16="http://schemas.microsoft.com/office/drawing/2014/main" id="{7C294F67-3B10-4E1E-B88B-716FCFC29D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0" y="1824"/>
                  <a:ext cx="120" cy="2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12700" tIns="12700" rIns="12700" bIns="12700">
                  <a:spAutoFit/>
                </a:bodyPr>
                <a:lstStyle/>
                <a:p>
                  <a:pPr>
                    <a:defRPr/>
                  </a:pPr>
                  <a:r>
                    <a:rPr lang="en-US" sz="2200">
                      <a:solidFill>
                        <a:srgbClr val="0000FF"/>
                      </a:solidFill>
                    </a:rPr>
                    <a:t>B</a:t>
                  </a:r>
                  <a:endParaRPr lang="en-US" sz="120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10" name="AutoShape 105">
                  <a:extLst>
                    <a:ext uri="{FF2B5EF4-FFF2-40B4-BE49-F238E27FC236}">
                      <a16:creationId xmlns:a16="http://schemas.microsoft.com/office/drawing/2014/main" id="{869C2E71-652A-44DB-A857-3FD8ED02F6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4" y="2126"/>
                  <a:ext cx="624" cy="528"/>
                </a:xfrm>
                <a:prstGeom prst="can">
                  <a:avLst>
                    <a:gd name="adj" fmla="val 25000"/>
                  </a:avLst>
                </a:prstGeom>
                <a:solidFill>
                  <a:srgbClr val="FF6666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127000" dist="38099" dir="2640022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grpSp>
              <p:nvGrpSpPr>
                <p:cNvPr id="14369" name="Group 138">
                  <a:extLst>
                    <a:ext uri="{FF2B5EF4-FFF2-40B4-BE49-F238E27FC236}">
                      <a16:creationId xmlns:a16="http://schemas.microsoft.com/office/drawing/2014/main" id="{E68D95D8-7C66-4B57-BCDE-89B827718CE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2" y="1982"/>
                  <a:ext cx="186" cy="879"/>
                  <a:chOff x="382" y="2270"/>
                  <a:chExt cx="186" cy="879"/>
                </a:xfrm>
              </p:grpSpPr>
              <p:grpSp>
                <p:nvGrpSpPr>
                  <p:cNvPr id="14385" name="Group 125">
                    <a:extLst>
                      <a:ext uri="{FF2B5EF4-FFF2-40B4-BE49-F238E27FC236}">
                        <a16:creationId xmlns:a16="http://schemas.microsoft.com/office/drawing/2014/main" id="{08ACD489-7A1A-4F74-B93D-844B9F3C9E7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2" y="2414"/>
                    <a:ext cx="186" cy="735"/>
                    <a:chOff x="382" y="2414"/>
                    <a:chExt cx="186" cy="735"/>
                  </a:xfrm>
                </p:grpSpPr>
                <p:sp>
                  <p:nvSpPr>
                    <p:cNvPr id="29" name="Line 102">
                      <a:extLst>
                        <a:ext uri="{FF2B5EF4-FFF2-40B4-BE49-F238E27FC236}">
                          <a16:creationId xmlns:a16="http://schemas.microsoft.com/office/drawing/2014/main" id="{64E79C0A-3CF6-4CBC-9797-BDDC18CD322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3" y="2987"/>
                      <a:ext cx="2" cy="16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FF"/>
                      </a:solidFill>
                      <a:round/>
                      <a:headEnd type="none" w="sm" len="lg"/>
                      <a:tailEnd type="none" w="sm" len="lg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30" name="Freeform 118">
                      <a:extLst>
                        <a:ext uri="{FF2B5EF4-FFF2-40B4-BE49-F238E27FC236}">
                          <a16:creationId xmlns:a16="http://schemas.microsoft.com/office/drawing/2014/main" id="{6DE0A7EF-152F-4778-856B-223D92CC783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2" y="2414"/>
                      <a:ext cx="186" cy="582"/>
                    </a:xfrm>
                    <a:custGeom>
                      <a:avLst/>
                      <a:gdLst>
                        <a:gd name="T0" fmla="*/ 123 w 125"/>
                        <a:gd name="T1" fmla="*/ 587 h 587"/>
                        <a:gd name="T2" fmla="*/ 109 w 125"/>
                        <a:gd name="T3" fmla="*/ 510 h 587"/>
                        <a:gd name="T4" fmla="*/ 24 w 125"/>
                        <a:gd name="T5" fmla="*/ 459 h 587"/>
                        <a:gd name="T6" fmla="*/ 13 w 125"/>
                        <a:gd name="T7" fmla="*/ 131 h 587"/>
                        <a:gd name="T8" fmla="*/ 104 w 125"/>
                        <a:gd name="T9" fmla="*/ 78 h 587"/>
                        <a:gd name="T10" fmla="*/ 117 w 125"/>
                        <a:gd name="T11" fmla="*/ 0 h 58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25" h="587">
                          <a:moveTo>
                            <a:pt x="123" y="587"/>
                          </a:moveTo>
                          <a:cubicBezTo>
                            <a:pt x="121" y="574"/>
                            <a:pt x="125" y="531"/>
                            <a:pt x="109" y="510"/>
                          </a:cubicBezTo>
                          <a:cubicBezTo>
                            <a:pt x="93" y="489"/>
                            <a:pt x="40" y="522"/>
                            <a:pt x="24" y="459"/>
                          </a:cubicBezTo>
                          <a:cubicBezTo>
                            <a:pt x="8" y="396"/>
                            <a:pt x="0" y="194"/>
                            <a:pt x="13" y="131"/>
                          </a:cubicBezTo>
                          <a:cubicBezTo>
                            <a:pt x="26" y="68"/>
                            <a:pt x="87" y="100"/>
                            <a:pt x="104" y="78"/>
                          </a:cubicBezTo>
                          <a:cubicBezTo>
                            <a:pt x="121" y="56"/>
                            <a:pt x="114" y="16"/>
                            <a:pt x="117" y="0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US"/>
                    </a:p>
                  </p:txBody>
                </p:sp>
              </p:grpSp>
              <p:sp>
                <p:nvSpPr>
                  <p:cNvPr id="28" name="Line 108">
                    <a:extLst>
                      <a:ext uri="{FF2B5EF4-FFF2-40B4-BE49-F238E27FC236}">
                        <a16:creationId xmlns:a16="http://schemas.microsoft.com/office/drawing/2014/main" id="{8F056EFE-CE35-4D05-9A57-DA66B373945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56" y="2270"/>
                    <a:ext cx="3" cy="147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 type="triangle" w="sm" len="lg"/>
                    <a:tailEnd type="non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4370" name="Group 139">
                  <a:extLst>
                    <a:ext uri="{FF2B5EF4-FFF2-40B4-BE49-F238E27FC236}">
                      <a16:creationId xmlns:a16="http://schemas.microsoft.com/office/drawing/2014/main" id="{C2BDB16A-23A1-45AB-B5E8-664A072987C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74" y="2014"/>
                  <a:ext cx="125" cy="879"/>
                  <a:chOff x="558" y="2290"/>
                  <a:chExt cx="125" cy="879"/>
                </a:xfrm>
              </p:grpSpPr>
              <p:sp>
                <p:nvSpPr>
                  <p:cNvPr id="23" name="Line 122">
                    <a:extLst>
                      <a:ext uri="{FF2B5EF4-FFF2-40B4-BE49-F238E27FC236}">
                        <a16:creationId xmlns:a16="http://schemas.microsoft.com/office/drawing/2014/main" id="{CCD92CBF-93DE-480B-B359-33A8ED9F2A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74" y="2290"/>
                    <a:ext cx="2" cy="147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 type="triangle" w="sm" len="lg"/>
                    <a:tailEnd type="non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  <p:grpSp>
                <p:nvGrpSpPr>
                  <p:cNvPr id="14382" name="Group 124">
                    <a:extLst>
                      <a:ext uri="{FF2B5EF4-FFF2-40B4-BE49-F238E27FC236}">
                        <a16:creationId xmlns:a16="http://schemas.microsoft.com/office/drawing/2014/main" id="{5A9FF67B-9C6C-4C14-A2EB-E81ED6CB881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58" y="2434"/>
                    <a:ext cx="125" cy="735"/>
                    <a:chOff x="558" y="2434"/>
                    <a:chExt cx="125" cy="735"/>
                  </a:xfrm>
                </p:grpSpPr>
                <p:sp>
                  <p:nvSpPr>
                    <p:cNvPr id="25" name="Line 121">
                      <a:extLst>
                        <a:ext uri="{FF2B5EF4-FFF2-40B4-BE49-F238E27FC236}">
                          <a16:creationId xmlns:a16="http://schemas.microsoft.com/office/drawing/2014/main" id="{FEC19CD6-A3EC-421E-9B84-78EA10DEF5F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79" y="3007"/>
                      <a:ext cx="1" cy="16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FF"/>
                      </a:solidFill>
                      <a:round/>
                      <a:headEnd type="none" w="sm" len="lg"/>
                      <a:tailEnd type="none" w="sm" len="lg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26" name="Freeform 123">
                      <a:extLst>
                        <a:ext uri="{FF2B5EF4-FFF2-40B4-BE49-F238E27FC236}">
                          <a16:creationId xmlns:a16="http://schemas.microsoft.com/office/drawing/2014/main" id="{89DC2F1B-03C4-4B55-88C4-DCFD795F344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58" y="2434"/>
                      <a:ext cx="125" cy="582"/>
                    </a:xfrm>
                    <a:custGeom>
                      <a:avLst/>
                      <a:gdLst>
                        <a:gd name="T0" fmla="*/ 123 w 125"/>
                        <a:gd name="T1" fmla="*/ 587 h 587"/>
                        <a:gd name="T2" fmla="*/ 109 w 125"/>
                        <a:gd name="T3" fmla="*/ 510 h 587"/>
                        <a:gd name="T4" fmla="*/ 24 w 125"/>
                        <a:gd name="T5" fmla="*/ 459 h 587"/>
                        <a:gd name="T6" fmla="*/ 13 w 125"/>
                        <a:gd name="T7" fmla="*/ 131 h 587"/>
                        <a:gd name="T8" fmla="*/ 104 w 125"/>
                        <a:gd name="T9" fmla="*/ 78 h 587"/>
                        <a:gd name="T10" fmla="*/ 117 w 125"/>
                        <a:gd name="T11" fmla="*/ 0 h 58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25" h="587">
                          <a:moveTo>
                            <a:pt x="123" y="587"/>
                          </a:moveTo>
                          <a:cubicBezTo>
                            <a:pt x="121" y="574"/>
                            <a:pt x="125" y="531"/>
                            <a:pt x="109" y="510"/>
                          </a:cubicBezTo>
                          <a:cubicBezTo>
                            <a:pt x="93" y="489"/>
                            <a:pt x="40" y="522"/>
                            <a:pt x="24" y="459"/>
                          </a:cubicBezTo>
                          <a:cubicBezTo>
                            <a:pt x="8" y="396"/>
                            <a:pt x="0" y="194"/>
                            <a:pt x="13" y="131"/>
                          </a:cubicBezTo>
                          <a:cubicBezTo>
                            <a:pt x="26" y="68"/>
                            <a:pt x="87" y="100"/>
                            <a:pt x="104" y="78"/>
                          </a:cubicBezTo>
                          <a:cubicBezTo>
                            <a:pt x="121" y="56"/>
                            <a:pt x="114" y="16"/>
                            <a:pt x="117" y="0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US"/>
                    </a:p>
                  </p:txBody>
                </p:sp>
              </p:grpSp>
            </p:grpSp>
            <p:grpSp>
              <p:nvGrpSpPr>
                <p:cNvPr id="14371" name="Group 140">
                  <a:extLst>
                    <a:ext uri="{FF2B5EF4-FFF2-40B4-BE49-F238E27FC236}">
                      <a16:creationId xmlns:a16="http://schemas.microsoft.com/office/drawing/2014/main" id="{518266AC-0536-4806-803E-BD15FED7858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924" y="1994"/>
                  <a:ext cx="186" cy="879"/>
                  <a:chOff x="382" y="2270"/>
                  <a:chExt cx="186" cy="879"/>
                </a:xfrm>
              </p:grpSpPr>
              <p:grpSp>
                <p:nvGrpSpPr>
                  <p:cNvPr id="14377" name="Group 141">
                    <a:extLst>
                      <a:ext uri="{FF2B5EF4-FFF2-40B4-BE49-F238E27FC236}">
                        <a16:creationId xmlns:a16="http://schemas.microsoft.com/office/drawing/2014/main" id="{5FD9CA09-0169-4B90-8096-2A482A37EF0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82" y="2414"/>
                    <a:ext cx="186" cy="735"/>
                    <a:chOff x="382" y="2414"/>
                    <a:chExt cx="186" cy="735"/>
                  </a:xfrm>
                </p:grpSpPr>
                <p:sp>
                  <p:nvSpPr>
                    <p:cNvPr id="21" name="Line 142">
                      <a:extLst>
                        <a:ext uri="{FF2B5EF4-FFF2-40B4-BE49-F238E27FC236}">
                          <a16:creationId xmlns:a16="http://schemas.microsoft.com/office/drawing/2014/main" id="{DE882BD8-4610-4C52-84C4-45B6766828A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563" y="2987"/>
                      <a:ext cx="2" cy="16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FF"/>
                      </a:solidFill>
                      <a:round/>
                      <a:headEnd type="none" w="sm" len="lg"/>
                      <a:tailEnd type="none" w="sm" len="lg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22" name="Freeform 143">
                      <a:extLst>
                        <a:ext uri="{FF2B5EF4-FFF2-40B4-BE49-F238E27FC236}">
                          <a16:creationId xmlns:a16="http://schemas.microsoft.com/office/drawing/2014/main" id="{FD50422D-D2C9-45C4-9530-D45BB045F65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2" y="2414"/>
                      <a:ext cx="186" cy="582"/>
                    </a:xfrm>
                    <a:custGeom>
                      <a:avLst/>
                      <a:gdLst>
                        <a:gd name="T0" fmla="*/ 123 w 125"/>
                        <a:gd name="T1" fmla="*/ 587 h 587"/>
                        <a:gd name="T2" fmla="*/ 109 w 125"/>
                        <a:gd name="T3" fmla="*/ 510 h 587"/>
                        <a:gd name="T4" fmla="*/ 24 w 125"/>
                        <a:gd name="T5" fmla="*/ 459 h 587"/>
                        <a:gd name="T6" fmla="*/ 13 w 125"/>
                        <a:gd name="T7" fmla="*/ 131 h 587"/>
                        <a:gd name="T8" fmla="*/ 104 w 125"/>
                        <a:gd name="T9" fmla="*/ 78 h 587"/>
                        <a:gd name="T10" fmla="*/ 117 w 125"/>
                        <a:gd name="T11" fmla="*/ 0 h 58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25" h="587">
                          <a:moveTo>
                            <a:pt x="123" y="587"/>
                          </a:moveTo>
                          <a:cubicBezTo>
                            <a:pt x="121" y="574"/>
                            <a:pt x="125" y="531"/>
                            <a:pt x="109" y="510"/>
                          </a:cubicBezTo>
                          <a:cubicBezTo>
                            <a:pt x="93" y="489"/>
                            <a:pt x="40" y="522"/>
                            <a:pt x="24" y="459"/>
                          </a:cubicBezTo>
                          <a:cubicBezTo>
                            <a:pt x="8" y="396"/>
                            <a:pt x="0" y="194"/>
                            <a:pt x="13" y="131"/>
                          </a:cubicBezTo>
                          <a:cubicBezTo>
                            <a:pt x="26" y="68"/>
                            <a:pt x="87" y="100"/>
                            <a:pt x="104" y="78"/>
                          </a:cubicBezTo>
                          <a:cubicBezTo>
                            <a:pt x="121" y="56"/>
                            <a:pt x="114" y="16"/>
                            <a:pt x="117" y="0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US"/>
                    </a:p>
                  </p:txBody>
                </p:sp>
              </p:grpSp>
              <p:sp>
                <p:nvSpPr>
                  <p:cNvPr id="20" name="Line 144">
                    <a:extLst>
                      <a:ext uri="{FF2B5EF4-FFF2-40B4-BE49-F238E27FC236}">
                        <a16:creationId xmlns:a16="http://schemas.microsoft.com/office/drawing/2014/main" id="{18EF70C1-C473-46B0-8AD4-FA59A08751C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56" y="2270"/>
                    <a:ext cx="3" cy="147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 type="triangle" w="sm" len="lg"/>
                    <a:tailEnd type="non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4372" name="Group 145">
                  <a:extLst>
                    <a:ext uri="{FF2B5EF4-FFF2-40B4-BE49-F238E27FC236}">
                      <a16:creationId xmlns:a16="http://schemas.microsoft.com/office/drawing/2014/main" id="{3FEFC130-899E-4B40-9DC3-AAD857177F1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788" y="2008"/>
                  <a:ext cx="125" cy="879"/>
                  <a:chOff x="558" y="2290"/>
                  <a:chExt cx="125" cy="879"/>
                </a:xfrm>
              </p:grpSpPr>
              <p:sp>
                <p:nvSpPr>
                  <p:cNvPr id="15" name="Line 146">
                    <a:extLst>
                      <a:ext uri="{FF2B5EF4-FFF2-40B4-BE49-F238E27FC236}">
                        <a16:creationId xmlns:a16="http://schemas.microsoft.com/office/drawing/2014/main" id="{EA9A462C-A283-4A1D-BFF2-622CCA331D6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74" y="2290"/>
                    <a:ext cx="2" cy="147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 type="triangle" w="sm" len="lg"/>
                    <a:tailEnd type="non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  <p:grpSp>
                <p:nvGrpSpPr>
                  <p:cNvPr id="14374" name="Group 147">
                    <a:extLst>
                      <a:ext uri="{FF2B5EF4-FFF2-40B4-BE49-F238E27FC236}">
                        <a16:creationId xmlns:a16="http://schemas.microsoft.com/office/drawing/2014/main" id="{F0B287A4-EA96-4DFF-B7DA-15D486F2025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58" y="2434"/>
                    <a:ext cx="125" cy="735"/>
                    <a:chOff x="558" y="2434"/>
                    <a:chExt cx="125" cy="735"/>
                  </a:xfrm>
                </p:grpSpPr>
                <p:sp>
                  <p:nvSpPr>
                    <p:cNvPr id="17" name="Line 148">
                      <a:extLst>
                        <a:ext uri="{FF2B5EF4-FFF2-40B4-BE49-F238E27FC236}">
                          <a16:creationId xmlns:a16="http://schemas.microsoft.com/office/drawing/2014/main" id="{58954FEF-9F01-4086-B510-0CE07C57BB9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679" y="3007"/>
                      <a:ext cx="1" cy="162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FF"/>
                      </a:solidFill>
                      <a:round/>
                      <a:headEnd type="none" w="sm" len="lg"/>
                      <a:tailEnd type="none" w="sm" len="lg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rgbClr val="000000">
                                <a:alpha val="74998"/>
                              </a:srgb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eaLnBrk="1" hangingPunct="1"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8" name="Freeform 149">
                      <a:extLst>
                        <a:ext uri="{FF2B5EF4-FFF2-40B4-BE49-F238E27FC236}">
                          <a16:creationId xmlns:a16="http://schemas.microsoft.com/office/drawing/2014/main" id="{D619FAEE-6871-4323-BBDB-AE2FB012274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58" y="2434"/>
                      <a:ext cx="125" cy="582"/>
                    </a:xfrm>
                    <a:custGeom>
                      <a:avLst/>
                      <a:gdLst>
                        <a:gd name="T0" fmla="*/ 123 w 125"/>
                        <a:gd name="T1" fmla="*/ 587 h 587"/>
                        <a:gd name="T2" fmla="*/ 109 w 125"/>
                        <a:gd name="T3" fmla="*/ 510 h 587"/>
                        <a:gd name="T4" fmla="*/ 24 w 125"/>
                        <a:gd name="T5" fmla="*/ 459 h 587"/>
                        <a:gd name="T6" fmla="*/ 13 w 125"/>
                        <a:gd name="T7" fmla="*/ 131 h 587"/>
                        <a:gd name="T8" fmla="*/ 104 w 125"/>
                        <a:gd name="T9" fmla="*/ 78 h 587"/>
                        <a:gd name="T10" fmla="*/ 117 w 125"/>
                        <a:gd name="T11" fmla="*/ 0 h 58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25" h="587">
                          <a:moveTo>
                            <a:pt x="123" y="587"/>
                          </a:moveTo>
                          <a:cubicBezTo>
                            <a:pt x="121" y="574"/>
                            <a:pt x="125" y="531"/>
                            <a:pt x="109" y="510"/>
                          </a:cubicBezTo>
                          <a:cubicBezTo>
                            <a:pt x="93" y="489"/>
                            <a:pt x="40" y="522"/>
                            <a:pt x="24" y="459"/>
                          </a:cubicBezTo>
                          <a:cubicBezTo>
                            <a:pt x="8" y="396"/>
                            <a:pt x="0" y="194"/>
                            <a:pt x="13" y="131"/>
                          </a:cubicBezTo>
                          <a:cubicBezTo>
                            <a:pt x="26" y="68"/>
                            <a:pt x="87" y="100"/>
                            <a:pt x="104" y="78"/>
                          </a:cubicBezTo>
                          <a:cubicBezTo>
                            <a:pt x="121" y="56"/>
                            <a:pt x="114" y="16"/>
                            <a:pt x="117" y="0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rgbClr val="0000FF"/>
                      </a:solidFill>
                      <a:prstDash val="solid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eaLnBrk="1" hangingPunct="1">
                        <a:defRPr/>
                      </a:pPr>
                      <a:endParaRPr lang="en-US"/>
                    </a:p>
                  </p:txBody>
                </p:sp>
              </p:grpSp>
            </p:grpSp>
          </p:grpSp>
          <p:grpSp>
            <p:nvGrpSpPr>
              <p:cNvPr id="14350" name="Group 151">
                <a:extLst>
                  <a:ext uri="{FF2B5EF4-FFF2-40B4-BE49-F238E27FC236}">
                    <a16:creationId xmlns:a16="http://schemas.microsoft.com/office/drawing/2014/main" id="{E53EE462-35D6-4A29-BF6F-656264CB26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52900" y="2895600"/>
                <a:ext cx="1028700" cy="1524000"/>
                <a:chOff x="432" y="1152"/>
                <a:chExt cx="648" cy="960"/>
              </a:xfrm>
            </p:grpSpPr>
            <p:sp>
              <p:nvSpPr>
                <p:cNvPr id="32" name="Rectangle 30">
                  <a:extLst>
                    <a:ext uri="{FF2B5EF4-FFF2-40B4-BE49-F238E27FC236}">
                      <a16:creationId xmlns:a16="http://schemas.microsoft.com/office/drawing/2014/main" id="{BA9B1DBA-CE49-4544-8ECA-AB124B191A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0" y="1152"/>
                  <a:ext cx="120" cy="2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12700" tIns="12700" rIns="12700" bIns="12700">
                  <a:spAutoFit/>
                </a:bodyPr>
                <a:lstStyle/>
                <a:p>
                  <a:pPr>
                    <a:defRPr/>
                  </a:pPr>
                  <a:r>
                    <a:rPr lang="en-US" sz="2200">
                      <a:solidFill>
                        <a:srgbClr val="0000FF"/>
                      </a:solidFill>
                    </a:rPr>
                    <a:t>B</a:t>
                  </a:r>
                  <a:endParaRPr lang="en-US" sz="1200">
                    <a:solidFill>
                      <a:srgbClr val="0000FF"/>
                    </a:solidFill>
                  </a:endParaRPr>
                </a:p>
              </p:txBody>
            </p:sp>
            <p:grpSp>
              <p:nvGrpSpPr>
                <p:cNvPr id="14359" name="Group 99">
                  <a:extLst>
                    <a:ext uri="{FF2B5EF4-FFF2-40B4-BE49-F238E27FC236}">
                      <a16:creationId xmlns:a16="http://schemas.microsoft.com/office/drawing/2014/main" id="{1ACBD247-B18C-4ECA-8D2E-58596311C1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2" y="1200"/>
                  <a:ext cx="624" cy="912"/>
                  <a:chOff x="672" y="1152"/>
                  <a:chExt cx="624" cy="912"/>
                </a:xfrm>
              </p:grpSpPr>
              <p:sp>
                <p:nvSpPr>
                  <p:cNvPr id="34" name="Line 97">
                    <a:extLst>
                      <a:ext uri="{FF2B5EF4-FFF2-40B4-BE49-F238E27FC236}">
                        <a16:creationId xmlns:a16="http://schemas.microsoft.com/office/drawing/2014/main" id="{9E01F085-DAFE-4505-AEA9-7CA961D5EA1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64" y="1488"/>
                    <a:ext cx="0" cy="576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 type="none" w="sm" len="lg"/>
                    <a:tailEnd type="non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  <p:sp>
                <p:nvSpPr>
                  <p:cNvPr id="35" name="Line 95">
                    <a:extLst>
                      <a:ext uri="{FF2B5EF4-FFF2-40B4-BE49-F238E27FC236}">
                        <a16:creationId xmlns:a16="http://schemas.microsoft.com/office/drawing/2014/main" id="{99D64547-34CA-4D43-83E5-A8C4F80171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576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 type="none" w="sm" len="lg"/>
                    <a:tailEnd type="non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  <p:sp>
                <p:nvSpPr>
                  <p:cNvPr id="36" name="Line 28">
                    <a:extLst>
                      <a:ext uri="{FF2B5EF4-FFF2-40B4-BE49-F238E27FC236}">
                        <a16:creationId xmlns:a16="http://schemas.microsoft.com/office/drawing/2014/main" id="{BE75D60E-5139-4C78-BC9A-A1F54E65A5E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52" y="1488"/>
                    <a:ext cx="0" cy="576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 type="none" w="sm" len="lg"/>
                    <a:tailEnd type="non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  <p:sp>
                <p:nvSpPr>
                  <p:cNvPr id="37" name="AutoShape 94">
                    <a:extLst>
                      <a:ext uri="{FF2B5EF4-FFF2-40B4-BE49-F238E27FC236}">
                        <a16:creationId xmlns:a16="http://schemas.microsoft.com/office/drawing/2014/main" id="{D362BF47-1D5E-4509-8DF2-3800DB7592C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2" y="1392"/>
                    <a:ext cx="624" cy="528"/>
                  </a:xfrm>
                  <a:prstGeom prst="can">
                    <a:avLst>
                      <a:gd name="adj" fmla="val 25000"/>
                    </a:avLst>
                  </a:prstGeom>
                  <a:solidFill>
                    <a:srgbClr val="C0C0C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blurRad="127000" dist="38099" dir="2640022" algn="ctr" rotWithShape="0">
                      <a:schemeClr val="bg2"/>
                    </a:outerShdw>
                  </a:effectLst>
                </p:spPr>
                <p:txBody>
                  <a:bodyPr wrap="none" anchor="ctr"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  <p:sp>
                <p:nvSpPr>
                  <p:cNvPr id="38" name="Line 29">
                    <a:extLst>
                      <a:ext uri="{FF2B5EF4-FFF2-40B4-BE49-F238E27FC236}">
                        <a16:creationId xmlns:a16="http://schemas.microsoft.com/office/drawing/2014/main" id="{280E1958-4291-48A5-9BDC-0C2F4F88CF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52" y="1200"/>
                    <a:ext cx="0" cy="288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 type="triangle" w="sm" len="lg"/>
                    <a:tailEnd type="non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  <p:sp>
                <p:nvSpPr>
                  <p:cNvPr id="39" name="Line 96">
                    <a:extLst>
                      <a:ext uri="{FF2B5EF4-FFF2-40B4-BE49-F238E27FC236}">
                        <a16:creationId xmlns:a16="http://schemas.microsoft.com/office/drawing/2014/main" id="{3827C945-FA3F-412E-BEF5-DEF445B8B7D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08" y="1152"/>
                    <a:ext cx="0" cy="288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 type="triangle" w="sm" len="lg"/>
                    <a:tailEnd type="non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  <p:sp>
                <p:nvSpPr>
                  <p:cNvPr id="40" name="Line 98">
                    <a:extLst>
                      <a:ext uri="{FF2B5EF4-FFF2-40B4-BE49-F238E27FC236}">
                        <a16:creationId xmlns:a16="http://schemas.microsoft.com/office/drawing/2014/main" id="{482847B6-AE20-44EC-80D3-24C1F1CC927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64" y="1200"/>
                    <a:ext cx="0" cy="288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 type="triangle" w="sm" len="lg"/>
                    <a:tailEnd type="none" w="sm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1" hangingPunct="1">
                      <a:defRPr/>
                    </a:pPr>
                    <a:endParaRPr lang="en-US"/>
                  </a:p>
                </p:txBody>
              </p:sp>
            </p:grpSp>
          </p:grpSp>
          <p:sp>
            <p:nvSpPr>
              <p:cNvPr id="41" name="AutoShape 114">
                <a:extLst>
                  <a:ext uri="{FF2B5EF4-FFF2-40B4-BE49-F238E27FC236}">
                    <a16:creationId xmlns:a16="http://schemas.microsoft.com/office/drawing/2014/main" id="{E41E00AF-FA7C-40AE-9B39-0AED754634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600" y="3352800"/>
                <a:ext cx="990600" cy="838200"/>
              </a:xfrm>
              <a:prstGeom prst="can">
                <a:avLst>
                  <a:gd name="adj" fmla="val 25000"/>
                </a:avLst>
              </a:prstGeom>
              <a:solidFill>
                <a:srgbClr val="FF66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127000" dist="38099" dir="2640022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BFC7E69A-2A0E-444F-8EFC-8ECA34E0EED7}"/>
                  </a:ext>
                </a:extLst>
              </p:cNvPr>
              <p:cNvCxnSpPr/>
              <p:nvPr/>
            </p:nvCxnSpPr>
            <p:spPr>
              <a:xfrm>
                <a:off x="1371600" y="3773487"/>
                <a:ext cx="609600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53" name="Text Box 7">
                <a:extLst>
                  <a:ext uri="{FF2B5EF4-FFF2-40B4-BE49-F238E27FC236}">
                    <a16:creationId xmlns:a16="http://schemas.microsoft.com/office/drawing/2014/main" id="{4996A8AB-C3AD-4958-80E0-745BFB1572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23963" y="3272135"/>
                <a:ext cx="98583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SzPct val="60000"/>
                  <a:buBlip>
                    <a:blip r:embed="rId2"/>
                  </a:buBlip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SzPct val="60000"/>
                  <a:buBlip>
                    <a:blip r:embed="rId3"/>
                  </a:buBlip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60000"/>
                  <a:buBlip>
                    <a:blip r:embed="rId4"/>
                  </a:buBlip>
                  <a:defRPr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60000"/>
                  <a:buBlip>
                    <a:blip r:embed="rId5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1200">
                    <a:ea typeface="MS PGothic" panose="020B0600070205080204" pitchFamily="34" charset="-128"/>
                  </a:rPr>
                  <a:t>Increase of field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51BA6396-EB01-41EC-AF48-C679181FEBCF}"/>
                  </a:ext>
                </a:extLst>
              </p:cNvPr>
              <p:cNvCxnSpPr/>
              <p:nvPr/>
            </p:nvCxnSpPr>
            <p:spPr>
              <a:xfrm flipH="1">
                <a:off x="3295650" y="3816350"/>
                <a:ext cx="685800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55" name="Text Box 7">
                <a:extLst>
                  <a:ext uri="{FF2B5EF4-FFF2-40B4-BE49-F238E27FC236}">
                    <a16:creationId xmlns:a16="http://schemas.microsoft.com/office/drawing/2014/main" id="{378207D0-B2B1-445F-A17C-2B9471F749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00400" y="3380601"/>
                <a:ext cx="97111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SzPct val="60000"/>
                  <a:buBlip>
                    <a:blip r:embed="rId2"/>
                  </a:buBlip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SzPct val="60000"/>
                  <a:buBlip>
                    <a:blip r:embed="rId3"/>
                  </a:buBlip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60000"/>
                  <a:buBlip>
                    <a:blip r:embed="rId4"/>
                  </a:buBlip>
                  <a:defRPr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60000"/>
                  <a:buBlip>
                    <a:blip r:embed="rId5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1200">
                    <a:ea typeface="MS PGothic" panose="020B0600070205080204" pitchFamily="34" charset="-128"/>
                  </a:rPr>
                  <a:t>Cool-down</a:t>
                </a:r>
              </a:p>
            </p:txBody>
          </p:sp>
          <p:sp>
            <p:nvSpPr>
              <p:cNvPr id="14356" name="Text Box 7">
                <a:extLst>
                  <a:ext uri="{FF2B5EF4-FFF2-40B4-BE49-F238E27FC236}">
                    <a16:creationId xmlns:a16="http://schemas.microsoft.com/office/drawing/2014/main" id="{16F0E618-12D9-49F6-9064-CB900B72A2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4295001"/>
                <a:ext cx="200710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SzPct val="60000"/>
                  <a:buBlip>
                    <a:blip r:embed="rId2"/>
                  </a:buBlip>
                  <a:defRPr sz="24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SzPct val="60000"/>
                  <a:buBlip>
                    <a:blip r:embed="rId3"/>
                  </a:buBlip>
                  <a:defRPr sz="20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60000"/>
                  <a:buBlip>
                    <a:blip r:embed="rId4"/>
                  </a:buBlip>
                  <a:defRPr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60000"/>
                  <a:buBlip>
                    <a:blip r:embed="rId5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SzTx/>
                  <a:buFontTx/>
                  <a:buNone/>
                </a:pPr>
                <a:r>
                  <a:rPr lang="en-US" altLang="en-US" sz="1200">
                    <a:solidFill>
                      <a:srgbClr val="FF5050"/>
                    </a:solidFill>
                    <a:ea typeface="MS PGothic" panose="020B0600070205080204" pitchFamily="34" charset="-128"/>
                  </a:rPr>
                  <a:t>Superconducting state</a:t>
                </a:r>
              </a:p>
            </p:txBody>
          </p:sp>
          <p:sp>
            <p:nvSpPr>
              <p:cNvPr id="52" name="Text Box 7">
                <a:extLst>
                  <a:ext uri="{FF2B5EF4-FFF2-40B4-BE49-F238E27FC236}">
                    <a16:creationId xmlns:a16="http://schemas.microsoft.com/office/drawing/2014/main" id="{A96A6A57-E844-4406-B78C-9809BF3980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86200" y="4371975"/>
                <a:ext cx="1371600" cy="27622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SzPct val="60000"/>
                  <a:buBlip>
                    <a:blip r:embed="rId2"/>
                  </a:buBlip>
                  <a:defRPr sz="2400">
                    <a:solidFill>
                      <a:schemeClr val="tx1"/>
                    </a:solidFill>
                    <a:latin typeface="Book Antiqua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SzPct val="60000"/>
                  <a:buBlip>
                    <a:blip r:embed="rId3"/>
                  </a:buBlip>
                  <a:defRPr sz="2000">
                    <a:solidFill>
                      <a:schemeClr val="tx1"/>
                    </a:solidFill>
                    <a:latin typeface="Book Antiqua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SzPct val="60000"/>
                  <a:buBlip>
                    <a:blip r:embed="rId4"/>
                  </a:buBlip>
                  <a:defRPr>
                    <a:solidFill>
                      <a:schemeClr val="tx1"/>
                    </a:solidFill>
                    <a:latin typeface="Book Antiqua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SzPct val="60000"/>
                  <a:buBlip>
                    <a:blip r:embed="rId5"/>
                  </a:buBlip>
                  <a:defRPr sz="1600">
                    <a:solidFill>
                      <a:schemeClr val="tx1"/>
                    </a:solidFill>
                    <a:latin typeface="Book Antiqua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60000"/>
                  <a:buBlip>
                    <a:blip r:embed="rId6"/>
                  </a:buBlip>
                  <a:defRPr sz="1600">
                    <a:solidFill>
                      <a:schemeClr val="tx1"/>
                    </a:solidFill>
                    <a:latin typeface="Book Antiqua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SzTx/>
                  <a:buFontTx/>
                  <a:buNone/>
                  <a:defRPr/>
                </a:pPr>
                <a:r>
                  <a:rPr lang="en-US" altLang="en-US" sz="1200" dirty="0">
                    <a:solidFill>
                      <a:schemeClr val="bg1">
                        <a:lumMod val="50000"/>
                      </a:schemeClr>
                    </a:solidFill>
                    <a:ea typeface="ＭＳ Ｐゴシック" pitchFamily="34" charset="-128"/>
                  </a:rPr>
                  <a:t>Normal state</a:t>
                </a:r>
              </a:p>
            </p:txBody>
          </p:sp>
        </p:grp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79ABE9B-70B6-4E06-A8D8-764CABE6059E}"/>
                </a:ext>
              </a:extLst>
            </p:cNvPr>
            <p:cNvSpPr/>
            <p:nvPr/>
          </p:nvSpPr>
          <p:spPr>
            <a:xfrm>
              <a:off x="152400" y="2874962"/>
              <a:ext cx="5105400" cy="1773238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GB"/>
            </a:p>
          </p:txBody>
        </p:sp>
      </p:grp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F6D67221-FDDB-4ED2-A825-286BC9C99704}"/>
              </a:ext>
            </a:extLst>
          </p:cNvPr>
          <p:cNvSpPr txBox="1">
            <a:spLocks/>
          </p:cNvSpPr>
          <p:nvPr/>
        </p:nvSpPr>
        <p:spPr bwMode="auto">
          <a:xfrm>
            <a:off x="138113" y="5043488"/>
            <a:ext cx="5257800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8"/>
              </a:buBlip>
              <a:defRPr sz="2400" kern="1200">
                <a:solidFill>
                  <a:schemeClr val="tx2"/>
                </a:solidFill>
                <a:latin typeface="Book Antiqua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9"/>
              </a:buBlip>
              <a:defRPr sz="2000" kern="1200">
                <a:solidFill>
                  <a:schemeClr val="tx2"/>
                </a:solidFill>
                <a:latin typeface="Book Antiqua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10"/>
              </a:buBlip>
              <a:defRPr kern="1200">
                <a:solidFill>
                  <a:schemeClr val="tx2"/>
                </a:solidFill>
                <a:latin typeface="Book Antiqua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11"/>
              </a:buBlip>
              <a:defRPr sz="1600" kern="1200">
                <a:solidFill>
                  <a:schemeClr val="tx2"/>
                </a:solidFill>
                <a:latin typeface="Book Antiqua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Tx/>
              <a:buBlip>
                <a:blip r:embed="rId12"/>
              </a:buBlip>
              <a:defRPr sz="1600" kern="1200">
                <a:solidFill>
                  <a:schemeClr val="tx2"/>
                </a:solidFill>
                <a:latin typeface="Book Antiqu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en-US" dirty="0">
                <a:solidFill>
                  <a:schemeClr val="tx1"/>
                </a:solidFill>
              </a:rPr>
              <a:t>Unfortunately, first discovered superconductors (</a:t>
            </a:r>
            <a:r>
              <a:rPr lang="en-GB" altLang="en-US" b="1" dirty="0">
                <a:solidFill>
                  <a:srgbClr val="FF0000"/>
                </a:solidFill>
              </a:rPr>
              <a:t>Type I</a:t>
            </a:r>
            <a:r>
              <a:rPr lang="en-GB" altLang="en-US" dirty="0">
                <a:solidFill>
                  <a:schemeClr val="tx1"/>
                </a:solidFill>
              </a:rPr>
              <a:t>) with </a:t>
            </a:r>
            <a:r>
              <a:rPr lang="en-GB" altLang="en-US" b="1" dirty="0">
                <a:solidFill>
                  <a:srgbClr val="FF0000"/>
                </a:solidFill>
              </a:rPr>
              <a:t>very low </a:t>
            </a:r>
            <a:r>
              <a:rPr lang="en-GB" b="1" i="1" dirty="0" err="1">
                <a:solidFill>
                  <a:srgbClr val="FF0000"/>
                </a:solidFill>
              </a:rPr>
              <a:t>B</a:t>
            </a:r>
            <a:r>
              <a:rPr lang="en-GB" b="1" i="1" baseline="-25000" dirty="0" err="1">
                <a:solidFill>
                  <a:srgbClr val="FF0000"/>
                </a:solidFill>
              </a:rPr>
              <a:t>c</a:t>
            </a:r>
            <a:r>
              <a:rPr lang="en-GB" b="1" i="1" dirty="0">
                <a:solidFill>
                  <a:srgbClr val="FF0000"/>
                </a:solidFill>
              </a:rPr>
              <a:t> </a:t>
            </a:r>
            <a:r>
              <a:rPr lang="en-GB" altLang="en-US" dirty="0">
                <a:solidFill>
                  <a:schemeClr val="tx1"/>
                </a:solidFill>
              </a:rPr>
              <a:t>(</a:t>
            </a:r>
            <a:r>
              <a:rPr lang="en-GB" altLang="en-US" dirty="0">
                <a:solidFill>
                  <a:schemeClr val="tx1"/>
                </a:solidFill>
                <a:sym typeface="Symbol"/>
              </a:rPr>
              <a:t> 0.1 T</a:t>
            </a:r>
            <a:r>
              <a:rPr lang="en-GB" altLang="en-US" dirty="0">
                <a:solidFill>
                  <a:schemeClr val="tx1"/>
                </a:solidFill>
              </a:rPr>
              <a:t>)</a:t>
            </a:r>
          </a:p>
          <a:p>
            <a:pPr lvl="1">
              <a:defRPr/>
            </a:pPr>
            <a:r>
              <a:rPr lang="en-GB" altLang="en-US" dirty="0">
                <a:solidFill>
                  <a:schemeClr val="tx1"/>
                </a:solidFill>
              </a:rPr>
              <a:t>not practical for electro-magnets</a:t>
            </a:r>
            <a:endParaRPr lang="en-GB" b="1" i="1" baseline="-25000" dirty="0">
              <a:solidFill>
                <a:schemeClr val="tx1"/>
              </a:solidFill>
            </a:endParaRPr>
          </a:p>
          <a:p>
            <a:pPr marL="0" indent="0">
              <a:buFontTx/>
              <a:buNone/>
              <a:defRPr/>
            </a:pPr>
            <a:endParaRPr lang="en-GB" dirty="0"/>
          </a:p>
        </p:txBody>
      </p:sp>
      <p:sp>
        <p:nvSpPr>
          <p:cNvPr id="14346" name="Slide Number Placeholder 1">
            <a:extLst>
              <a:ext uri="{FF2B5EF4-FFF2-40B4-BE49-F238E27FC236}">
                <a16:creationId xmlns:a16="http://schemas.microsoft.com/office/drawing/2014/main" id="{BAA95BB2-7807-482C-AED2-5DA22ED67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60000"/>
              <a:buBlip>
                <a:blip r:embed="rId2"/>
              </a:buBlip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SzPct val="60000"/>
              <a:buBlip>
                <a:blip r:embed="rId4"/>
              </a:buBlip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Blip>
                <a:blip r:embed="rId5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6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4657AC1A-7A26-47AE-820B-5128B0B0E80C}" type="slidenum">
              <a:rPr lang="en-US" altLang="en-US" sz="1000" smtClean="0">
                <a:solidFill>
                  <a:schemeClr val="accent1"/>
                </a:solidFill>
              </a:rPr>
              <a:pPr>
                <a:spcBef>
                  <a:spcPct val="0"/>
                </a:spcBef>
                <a:buSzTx/>
                <a:buFontTx/>
                <a:buNone/>
              </a:pPr>
              <a:t>9</a:t>
            </a:fld>
            <a:endParaRPr lang="en-US" altLang="en-US" sz="10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34821</TotalTime>
  <Words>7478</Words>
  <Application>Microsoft Macintosh PowerPoint</Application>
  <PresentationFormat>On-screen Show (4:3)</PresentationFormat>
  <Paragraphs>1071</Paragraphs>
  <Slides>87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87</vt:i4>
      </vt:variant>
    </vt:vector>
  </HeadingPairs>
  <TitlesOfParts>
    <vt:vector size="98" baseType="lpstr">
      <vt:lpstr>MS PGothic</vt:lpstr>
      <vt:lpstr>MS PGothic</vt:lpstr>
      <vt:lpstr>Arial</vt:lpstr>
      <vt:lpstr>Book Antiqua</vt:lpstr>
      <vt:lpstr>Calibri</vt:lpstr>
      <vt:lpstr>Symbol</vt:lpstr>
      <vt:lpstr>Times New Roman</vt:lpstr>
      <vt:lpstr>Wingdings</vt:lpstr>
      <vt:lpstr>Office Theme</vt:lpstr>
      <vt:lpstr>Equation</vt:lpstr>
      <vt:lpstr>Photo Editor Photo</vt:lpstr>
      <vt:lpstr>Units 4 and 7 Practical superconductors for accelerator magnets</vt:lpstr>
      <vt:lpstr>Outline</vt:lpstr>
      <vt:lpstr>References</vt:lpstr>
      <vt:lpstr>References</vt:lpstr>
      <vt:lpstr>Outline</vt:lpstr>
      <vt:lpstr>1. Introduction and history</vt:lpstr>
      <vt:lpstr>1. Introduction and history The discovery</vt:lpstr>
      <vt:lpstr>1. Introduction and history Critical temperature</vt:lpstr>
      <vt:lpstr>1. Introduction and history Type I superconductors</vt:lpstr>
      <vt:lpstr>1. Introduction and history Type II superconductors</vt:lpstr>
      <vt:lpstr>1. Introduction and history Type II superconductors</vt:lpstr>
      <vt:lpstr>Superconductivity Hard superconductors </vt:lpstr>
      <vt:lpstr>Superconductivity Hard superconductors </vt:lpstr>
      <vt:lpstr>Superconductivity Critical surface</vt:lpstr>
      <vt:lpstr>Outline</vt:lpstr>
      <vt:lpstr>2. Superconducting materials Nb-Ti</vt:lpstr>
      <vt:lpstr>2. Superconducting materials Nb-Ti</vt:lpstr>
      <vt:lpstr>2. Superconducting materials Nb-Ti</vt:lpstr>
      <vt:lpstr>2. Superconducting materials Nb3Sn</vt:lpstr>
      <vt:lpstr>2. Superconducting materials Nb3Sn</vt:lpstr>
      <vt:lpstr>2. Superconducting materials Nb-Ti vs. Nb3Sn</vt:lpstr>
      <vt:lpstr>2. Superconducting materials Nb-Ti vs. Nb3Sn</vt:lpstr>
      <vt:lpstr>2. Superconducting materials Critical surfaces</vt:lpstr>
      <vt:lpstr>Nb-Ti parameterization curve (LHC dipole)</vt:lpstr>
      <vt:lpstr>Nb3Sn parameterization curve (typical values for HEP magnets)</vt:lpstr>
      <vt:lpstr>2. Superconducting materials from Cu to Nb3Sn</vt:lpstr>
      <vt:lpstr>2. Superconducting materials from Cu to Nb3Sn</vt:lpstr>
      <vt:lpstr>Outline</vt:lpstr>
      <vt:lpstr>3. Multilfilament wires Motivations</vt:lpstr>
      <vt:lpstr>3. Multifilament wires Motivations</vt:lpstr>
      <vt:lpstr>3. Multifilament wires Motivations</vt:lpstr>
      <vt:lpstr>3. Multifilament wires Motivations</vt:lpstr>
      <vt:lpstr>3. Multifilament wires Motivations</vt:lpstr>
      <vt:lpstr>3. Multifilament wires Motivations</vt:lpstr>
      <vt:lpstr>3. Multifilament wires Motivations</vt:lpstr>
      <vt:lpstr>3. Multifilament wires Motivations</vt:lpstr>
      <vt:lpstr>3. Multifilament wires Motivations</vt:lpstr>
      <vt:lpstr>3. Multifilament wires Motivations</vt:lpstr>
      <vt:lpstr>3. Multifilament wires Motivations</vt:lpstr>
      <vt:lpstr>3. Multifilament wires Motivations</vt:lpstr>
      <vt:lpstr>3. Multifilament wires Motivations</vt:lpstr>
      <vt:lpstr>3. Multifilament wires Motivations</vt:lpstr>
      <vt:lpstr>Outline</vt:lpstr>
      <vt:lpstr>3. Multifilament wires  Fabrication of Nb-Ti multifilament wires</vt:lpstr>
      <vt:lpstr>3. Multifilament wires  Fabrication of Nb-Ti multifilament wires</vt:lpstr>
      <vt:lpstr>3. Multifilament wires  Fabrication of Nb-Ti multifilament wires</vt:lpstr>
      <vt:lpstr>3. Multifilament wires  Fabrication of Nb-Ti multifilament wires</vt:lpstr>
      <vt:lpstr>3. Multifilament wires  Fabrication of Nb3Sn multifilament wires</vt:lpstr>
      <vt:lpstr>3. Multifilament wires  Fabrication of Nb3Sn multifilament wires</vt:lpstr>
      <vt:lpstr>3. Multifilament wires  Fabrication of Nb3Sn multifilament wires</vt:lpstr>
      <vt:lpstr>3. Multifilament wires  Fabrication of Nb3Sn multifilament wires</vt:lpstr>
      <vt:lpstr>3. Multifilament wires  Fabrication of Nb3Sn multifilament wires</vt:lpstr>
      <vt:lpstr>High Temperature Superconductors</vt:lpstr>
      <vt:lpstr>Bi2212 characteristics and fabrication</vt:lpstr>
      <vt:lpstr>REBCO Characteristics</vt:lpstr>
      <vt:lpstr>Comparison of engineering current densities</vt:lpstr>
      <vt:lpstr>Outline</vt:lpstr>
      <vt:lpstr>4. Superconducting cables</vt:lpstr>
      <vt:lpstr>4. Superconducting cables Motivations</vt:lpstr>
      <vt:lpstr>4. Superconducting cables Motivations</vt:lpstr>
      <vt:lpstr>4. Superconducting cables Motivations</vt:lpstr>
      <vt:lpstr>4. Superconducting cables Fabrication of Rutherford cable</vt:lpstr>
      <vt:lpstr>4. Superconducting cables Fabrication of Rutherford cable</vt:lpstr>
      <vt:lpstr>4. Superconducting cables Fabrication of Rutherford cable</vt:lpstr>
      <vt:lpstr>4. Superconducting cables Fabrication of Rutherford cable</vt:lpstr>
      <vt:lpstr>4. Superconducting cables Fabrication of Rutherford cable</vt:lpstr>
      <vt:lpstr>4. Superconducting cables Fabrication of Rutherford cable</vt:lpstr>
      <vt:lpstr>4. Superconducting cables Fabrication of Rutherford cable</vt:lpstr>
      <vt:lpstr>4. Superconducting cables Fabrication of Rutherford cable</vt:lpstr>
      <vt:lpstr>4. Superconducting cables Fabrication of Rutherford cable</vt:lpstr>
      <vt:lpstr>Outline</vt:lpstr>
      <vt:lpstr>5. Cable insulation</vt:lpstr>
      <vt:lpstr>5. Cable insulation</vt:lpstr>
      <vt:lpstr>HTS cables are also under development</vt:lpstr>
      <vt:lpstr>Outline</vt:lpstr>
      <vt:lpstr>6. Filling factor</vt:lpstr>
      <vt:lpstr>6. Filling factor</vt:lpstr>
      <vt:lpstr>6. Filling factor</vt:lpstr>
      <vt:lpstr>Different j</vt:lpstr>
      <vt:lpstr>Outline</vt:lpstr>
      <vt:lpstr>7. Conclusions</vt:lpstr>
      <vt:lpstr>Appendix</vt:lpstr>
      <vt:lpstr>PowerPoint Presentation</vt:lpstr>
      <vt:lpstr>MgB2</vt:lpstr>
      <vt:lpstr>SUPERCONDUCTIVITY</vt:lpstr>
      <vt:lpstr>BSCCO AND YBCO</vt:lpstr>
      <vt:lpstr>4. Superconducting cables Fabrication of Rutherford cable</vt:lpstr>
    </vt:vector>
  </TitlesOfParts>
  <Company>Lawrence Berkeley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PFerracin</dc:creator>
  <cp:lastModifiedBy>soprestemon</cp:lastModifiedBy>
  <cp:revision>295</cp:revision>
  <dcterms:created xsi:type="dcterms:W3CDTF">2009-03-14T19:19:23Z</dcterms:created>
  <dcterms:modified xsi:type="dcterms:W3CDTF">2025-01-28T12:26:53Z</dcterms:modified>
</cp:coreProperties>
</file>