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3000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3000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3000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3000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3000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3000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3000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3000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3000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Book Antiqua"/>
          <a:ea typeface="Book Antiqua"/>
          <a:cs typeface="Book Antiqu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Book Antiqua"/>
          <a:ea typeface="Book Antiqua"/>
          <a:cs typeface="Book Antiqu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Book Antiqua"/>
          <a:ea typeface="Book Antiqua"/>
          <a:cs typeface="Book Antiqu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Book Antiqua"/>
          <a:ea typeface="Book Antiqua"/>
          <a:cs typeface="Book Antiqu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Book Antiqua"/>
          <a:ea typeface="Book Antiqua"/>
          <a:cs typeface="Book Antiqu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Book Antiqua"/>
          <a:ea typeface="Book Antiqua"/>
          <a:cs typeface="Book Antiqu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Book Antiqua"/>
          <a:ea typeface="Book Antiqua"/>
          <a:cs typeface="Book Antiqu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Book Antiqua"/>
          <a:ea typeface="Book Antiqua"/>
          <a:cs typeface="Book Antiqu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Book Antiqua"/>
          <a:ea typeface="Book Antiqua"/>
          <a:cs typeface="Book Antiqu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Book Antiqua"/>
          <a:ea typeface="Book Antiqua"/>
          <a:cs typeface="Book Antiqua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Book Antiqua"/>
          <a:ea typeface="Book Antiqua"/>
          <a:cs typeface="Book Antiqua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Book Antiqua"/>
          <a:ea typeface="Book Antiqua"/>
          <a:cs typeface="Book Antiqu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Book Antiqua"/>
          <a:ea typeface="Book Antiqua"/>
          <a:cs typeface="Book Antiqu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Book Antiqua"/>
          <a:ea typeface="Book Antiqua"/>
          <a:cs typeface="Book Antiqua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 anchor="ctr"/>
          <a:lstStyle>
            <a:lvl1pPr algn="r" defTabSz="457200">
              <a:defRPr sz="1200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" name="USPAS June 2018, Michigan State University            Superconducting accelerator magnets"/>
          <p:cNvSpPr txBox="1"/>
          <p:nvPr/>
        </p:nvSpPr>
        <p:spPr>
          <a:xfrm>
            <a:off x="88900" y="6534150"/>
            <a:ext cx="6635949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aseline="0">
                <a:solidFill>
                  <a:srgbClr val="3399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99FF"/>
                </a:solidFill>
              </a:rPr>
              <a:t>USPAS June 2018, Michigan State University            Superconducting accelerator magnets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defTabSz="58420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>
            <a:normAutofit/>
          </a:bodyPr>
          <a:lstStyle>
            <a:lvl1pPr marL="296333" indent="-296333" defTabSz="584200">
              <a:spcBef>
                <a:spcPts val="42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USPAS June 2018, Michigan State University            Superconducting accelerator magnets"/>
          <p:cNvSpPr txBox="1"/>
          <p:nvPr/>
        </p:nvSpPr>
        <p:spPr>
          <a:xfrm>
            <a:off x="88900" y="6534150"/>
            <a:ext cx="6635949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aseline="0">
                <a:solidFill>
                  <a:srgbClr val="3399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99FF"/>
                </a:solidFill>
              </a:rPr>
              <a:t>USPAS June 2018, Michigan State University            Superconducting accelerator magnets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wrap="none" lIns="35718" tIns="35718" rIns="35718" bIns="35718"/>
          <a:lstStyle>
            <a:lvl1pPr algn="ctr" defTabSz="584200">
              <a:defRPr sz="1200" baseline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" y="0"/>
            <a:ext cx="9144002" cy="1060450"/>
          </a:xfrm>
          <a:prstGeom prst="rect">
            <a:avLst/>
          </a:prstGeom>
          <a:solidFill>
            <a:srgbClr val="1F33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aseline="0"/>
            </a:pPr>
            <a:endParaRPr/>
          </a:p>
        </p:txBody>
      </p:sp>
      <p:pic>
        <p:nvPicPr>
          <p:cNvPr id="3" name="image.png" descr="image.png"/>
          <p:cNvPicPr>
            <a:picLocks noChangeAspect="1"/>
          </p:cNvPicPr>
          <p:nvPr/>
        </p:nvPicPr>
        <p:blipFill>
          <a:blip r:embed="rId5"/>
          <a:srcRect r="1060" b="1387"/>
          <a:stretch>
            <a:fillRect/>
          </a:stretch>
        </p:blipFill>
        <p:spPr>
          <a:xfrm>
            <a:off x="8556625" y="469900"/>
            <a:ext cx="536575" cy="5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spas" descr="uspa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5" y="103187"/>
            <a:ext cx="723900" cy="847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_blue3" descr="logo_blue3"/>
          <p:cNvPicPr>
            <a:picLocks noChangeAspect="1"/>
          </p:cNvPicPr>
          <p:nvPr/>
        </p:nvPicPr>
        <p:blipFill>
          <a:blip r:embed="rId7"/>
          <a:srcRect r="6929" b="18542"/>
          <a:stretch>
            <a:fillRect/>
          </a:stretch>
        </p:blipFill>
        <p:spPr>
          <a:xfrm>
            <a:off x="8556625" y="47624"/>
            <a:ext cx="557213" cy="38258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67375" y="6524625"/>
            <a:ext cx="3267075" cy="4597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USPAS June 2018, Michigan State University            Superconducting accelerator magnets"/>
          <p:cNvSpPr txBox="1"/>
          <p:nvPr/>
        </p:nvSpPr>
        <p:spPr>
          <a:xfrm>
            <a:off x="88900" y="6534150"/>
            <a:ext cx="6635949" cy="2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aseline="0">
                <a:solidFill>
                  <a:srgbClr val="3399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3399FF"/>
                </a:solidFill>
              </a:rPr>
              <a:t>USPAS June 2018, Michigan State University            Superconducting accelerator magnets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>
              <a:buBlip>
                <a:blip r:embed="rId8"/>
              </a:buBlip>
            </a:lvl1pPr>
            <a:lvl2pPr>
              <a:buBlip>
                <a:blip r:embed="rId9"/>
              </a:buBlip>
            </a:lvl2pPr>
            <a:lvl3pPr>
              <a:buBlip>
                <a:blip r:embed="rId10"/>
              </a:buBlip>
            </a:lvl3pPr>
            <a:lvl4pPr>
              <a:buBlip>
                <a:blip r:embed="rId11"/>
              </a:buBlip>
            </a:lvl4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Book Antiqua"/>
          <a:ea typeface="Book Antiqua"/>
          <a:cs typeface="Book Antiqua"/>
          <a:sym typeface="Book Antiqu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Book Antiqua"/>
          <a:ea typeface="Book Antiqua"/>
          <a:cs typeface="Book Antiqua"/>
          <a:sym typeface="Book Antiqu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Book Antiqua"/>
          <a:ea typeface="Book Antiqua"/>
          <a:cs typeface="Book Antiqua"/>
          <a:sym typeface="Book Antiqu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Book Antiqua"/>
          <a:ea typeface="Book Antiqua"/>
          <a:cs typeface="Book Antiqua"/>
          <a:sym typeface="Book Antiqu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Book Antiqua"/>
          <a:ea typeface="Book Antiqua"/>
          <a:cs typeface="Book Antiqua"/>
          <a:sym typeface="Book Antiqu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Book Antiqua"/>
          <a:ea typeface="Book Antiqua"/>
          <a:cs typeface="Book Antiqua"/>
          <a:sym typeface="Book Antiqu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Book Antiqua"/>
          <a:ea typeface="Book Antiqua"/>
          <a:cs typeface="Book Antiqua"/>
          <a:sym typeface="Book Antiqu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Book Antiqua"/>
          <a:ea typeface="Book Antiqua"/>
          <a:cs typeface="Book Antiqua"/>
          <a:sym typeface="Book Antiqu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Book Antiqua"/>
          <a:ea typeface="Book Antiqua"/>
          <a:cs typeface="Book Antiqua"/>
          <a:sym typeface="Book Antiqu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65000"/>
        <a:buFontTx/>
        <a:buBlip>
          <a:blip r:embed="rId8"/>
        </a:buBlip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1pPr>
      <a:lvl2pPr marL="800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65000"/>
        <a:buFontTx/>
        <a:buBlip>
          <a:blip r:embed="rId9"/>
        </a:buBlip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2pPr>
      <a:lvl3pPr marL="11430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65000"/>
        <a:buFontTx/>
        <a:buBlip>
          <a:blip r:embed="rId10"/>
        </a:buBlip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3pPr>
      <a:lvl4pPr marL="1714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65000"/>
        <a:buFontTx/>
        <a:buBlip>
          <a:blip r:embed="rId11"/>
        </a:buBlip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4pPr>
      <a:lvl5pPr marL="21336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5pPr>
      <a:lvl6pPr marL="2590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6pPr>
      <a:lvl7pPr marL="30480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7pPr>
      <a:lvl8pPr marL="3505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8pPr>
      <a:lvl9pPr marL="3962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3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3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3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3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3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3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3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3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3000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Unit 7 AC losses in Superconductors"/>
          <p:cNvSpPr txBox="1">
            <a:spLocks noGrp="1"/>
          </p:cNvSpPr>
          <p:nvPr>
            <p:ph type="title" idx="4294967295"/>
          </p:nvPr>
        </p:nvSpPr>
        <p:spPr>
          <a:xfrm>
            <a:off x="250825" y="1343025"/>
            <a:ext cx="8497888" cy="20859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300" dirty="0">
                <a:solidFill>
                  <a:srgbClr val="000000"/>
                </a:solidFill>
              </a:rPr>
              <a:t>Unit </a:t>
            </a:r>
            <a:r>
              <a:rPr lang="en-US" sz="3300" dirty="0">
                <a:solidFill>
                  <a:srgbClr val="000000"/>
                </a:solidFill>
              </a:rPr>
              <a:t>8</a:t>
            </a:r>
            <a:br>
              <a:rPr sz="3300" dirty="0">
                <a:solidFill>
                  <a:srgbClr val="000000"/>
                </a:solidFill>
              </a:rPr>
            </a:br>
            <a:r>
              <a:rPr sz="3300" dirty="0">
                <a:solidFill>
                  <a:srgbClr val="000000"/>
                </a:solidFill>
              </a:rPr>
              <a:t>AC losses in Superconductors</a:t>
            </a:r>
          </a:p>
        </p:txBody>
      </p:sp>
      <p:sp>
        <p:nvSpPr>
          <p:cNvPr id="45" name="Soren Prestemon and Steve Gourlay…"/>
          <p:cNvSpPr txBox="1">
            <a:spLocks noGrp="1"/>
          </p:cNvSpPr>
          <p:nvPr>
            <p:ph type="body" sz="quarter" idx="4294967295"/>
          </p:nvPr>
        </p:nvSpPr>
        <p:spPr>
          <a:xfrm>
            <a:off x="1099456" y="2971798"/>
            <a:ext cx="6945087" cy="346165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SzTx/>
              <a:buNone/>
              <a:defRPr sz="1700"/>
            </a:pPr>
            <a:endParaRPr dirty="0"/>
          </a:p>
          <a:p>
            <a:pPr marL="0" indent="0" algn="ctr" eaLnBrk="1" hangingPunct="1">
              <a:buNone/>
            </a:pPr>
            <a:r>
              <a:rPr lang="en-US" altLang="en-US" sz="2400" b="1" u="sng" dirty="0">
                <a:solidFill>
                  <a:schemeClr val="accent1"/>
                </a:solidFill>
              </a:rPr>
              <a:t>Paolo </a:t>
            </a:r>
            <a:r>
              <a:rPr lang="en-US" altLang="en-US" sz="2400" b="1" u="sng" dirty="0" err="1">
                <a:solidFill>
                  <a:schemeClr val="accent1"/>
                </a:solidFill>
              </a:rPr>
              <a:t>Ferracin</a:t>
            </a:r>
            <a:r>
              <a:rPr lang="en-US" altLang="en-US" sz="2400" b="1" u="sng" dirty="0">
                <a:solidFill>
                  <a:schemeClr val="accent1"/>
                </a:solidFill>
              </a:rPr>
              <a:t> </a:t>
            </a:r>
          </a:p>
          <a:p>
            <a:pPr marL="0" indent="0" algn="ctr" eaLnBrk="1" hangingPunct="1">
              <a:buNone/>
            </a:pPr>
            <a:r>
              <a:rPr lang="en-US" altLang="en-US" sz="2400" dirty="0"/>
              <a:t>Lawrence Berkeley National Laboratory (LBNL)</a:t>
            </a:r>
          </a:p>
          <a:p>
            <a:pPr marL="0" indent="0" algn="ctr" eaLnBrk="1" hangingPunct="1">
              <a:buNone/>
            </a:pPr>
            <a:r>
              <a:rPr lang="en-US" altLang="en-US" sz="2400" b="1" u="sng" dirty="0">
                <a:solidFill>
                  <a:srgbClr val="FF0000"/>
                </a:solidFill>
              </a:rPr>
              <a:t>Maxim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Marchevsky</a:t>
            </a:r>
            <a:endParaRPr lang="en-US" altLang="en-US" sz="2400" b="1" u="sng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2400" dirty="0"/>
              <a:t>Lawrence Berkeley National Laboratory (LBNL)</a:t>
            </a:r>
          </a:p>
          <a:p>
            <a:pPr marL="0" indent="0" algn="ctr" eaLnBrk="1" hangingPunct="1">
              <a:buNone/>
            </a:pPr>
            <a:r>
              <a:rPr lang="en-US" altLang="en-US" sz="2400" b="1" u="sng" dirty="0"/>
              <a:t>Ezio </a:t>
            </a:r>
            <a:r>
              <a:rPr lang="en-US" altLang="en-US" sz="2400" b="1" u="sng" dirty="0" err="1"/>
              <a:t>Todesco</a:t>
            </a:r>
            <a:endParaRPr lang="en-US" altLang="en-US" sz="2400" b="1" u="sng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2400" dirty="0"/>
              <a:t>European Organization for Nuclear Research (CERN)</a:t>
            </a:r>
          </a:p>
          <a:p>
            <a:pPr marL="0" indent="0" algn="ctr" eaLnBrk="1" hangingPunct="1">
              <a:buNone/>
            </a:pPr>
            <a:r>
              <a:rPr lang="en-US" altLang="en-US" sz="2400" b="1" u="sng" dirty="0">
                <a:solidFill>
                  <a:schemeClr val="accent1"/>
                </a:solidFill>
              </a:rPr>
              <a:t>Soren </a:t>
            </a:r>
            <a:r>
              <a:rPr lang="en-US" altLang="en-US" sz="2400" b="1" u="sng" dirty="0" err="1">
                <a:solidFill>
                  <a:schemeClr val="accent1"/>
                </a:solidFill>
              </a:rPr>
              <a:t>Prestemon</a:t>
            </a:r>
            <a:r>
              <a:rPr lang="en-US" altLang="en-US" sz="2400" b="1" u="sng" dirty="0">
                <a:solidFill>
                  <a:schemeClr val="accent1"/>
                </a:solidFill>
              </a:rPr>
              <a:t> </a:t>
            </a:r>
          </a:p>
          <a:p>
            <a:pPr marL="0" indent="0" algn="ctr" eaLnBrk="1" hangingPunct="1">
              <a:buNone/>
            </a:pPr>
            <a:r>
              <a:rPr lang="en-US" altLang="en-US" sz="2400" dirty="0"/>
              <a:t>Lawrence Berkeley National Laboratory (LBNL)</a:t>
            </a:r>
          </a:p>
          <a:p>
            <a:pPr algn="ctr" eaLnBrk="1" hangingPunct="1"/>
            <a:endParaRPr lang="en-US" altLang="en-US" sz="2400" b="1" u="sng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Hysteresis losses - general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Hysteresis losses - general</a:t>
            </a:r>
          </a:p>
        </p:txBody>
      </p:sp>
      <p:sp>
        <p:nvSpPr>
          <p:cNvPr id="324" name="The hysteresis model can be developed in terms of:"/>
          <p:cNvSpPr txBox="1">
            <a:spLocks noGrp="1"/>
          </p:cNvSpPr>
          <p:nvPr>
            <p:ph type="body" idx="4294967295"/>
          </p:nvPr>
        </p:nvSpPr>
        <p:spPr>
          <a:xfrm>
            <a:off x="266700" y="1190625"/>
            <a:ext cx="7731125" cy="5240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buBlip>
                <a:blip r:embed="rId2"/>
              </a:buBlip>
              <a:defRPr sz="2000"/>
            </a:lvl1pPr>
          </a:lstStyle>
          <a:p>
            <a:r>
              <a:t>The hysteresis model can be developed in terms of: </a:t>
            </a:r>
          </a:p>
        </p:txBody>
      </p:sp>
      <p:pic>
        <p:nvPicPr>
          <p:cNvPr id="325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37" y="1682750"/>
            <a:ext cx="6276976" cy="1539875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To reduce losses, we want…"/>
          <p:cNvSpPr txBox="1"/>
          <p:nvPr/>
        </p:nvSpPr>
        <p:spPr>
          <a:xfrm>
            <a:off x="252412" y="3744912"/>
            <a:ext cx="3680104" cy="179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aseline="0"/>
            </a:pPr>
            <a:r>
              <a:t>To reduce losses, we want </a:t>
            </a:r>
          </a:p>
          <a:p>
            <a:pPr>
              <a:defRPr sz="1800" baseline="0"/>
            </a:pP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&lt;&lt;1 (little field penetration, so loss/volume is small) or</a:t>
            </a:r>
          </a:p>
          <a:p>
            <a:pPr>
              <a:defRPr sz="1800" baseline="0"/>
            </a:pP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&gt;&gt;1 ( full flux penetration, but little overall flux movement)</a:t>
            </a:r>
          </a:p>
        </p:txBody>
      </p:sp>
      <p:pic>
        <p:nvPicPr>
          <p:cNvPr id="327" name="image.tif" descr="image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345" y="3122295"/>
            <a:ext cx="4430713" cy="3328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Hysteresis losses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Hysteresis losses</a:t>
            </a:r>
          </a:p>
        </p:txBody>
      </p:sp>
      <p:sp>
        <p:nvSpPr>
          <p:cNvPr id="330" name="The addition of transport current enhances the losses; this can be viewed as stemming from power supply voltage compensating the system inductance voltage generated by the varying background field."/>
          <p:cNvSpPr txBox="1">
            <a:spLocks noGrp="1"/>
          </p:cNvSpPr>
          <p:nvPr>
            <p:ph type="body" idx="4294967295"/>
          </p:nvPr>
        </p:nvSpPr>
        <p:spPr>
          <a:xfrm>
            <a:off x="255587" y="1155700"/>
            <a:ext cx="8378826" cy="5240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buBlip>
                <a:blip r:embed="rId2"/>
              </a:buBlip>
              <a:defRPr sz="2000"/>
            </a:lvl1pPr>
          </a:lstStyle>
          <a:p>
            <a:r>
              <a:t>The addition of transport current enhances the losses; this can be viewed as stemming from power supply voltage compensating the system inductance voltage generated by the varying background field.</a:t>
            </a:r>
          </a:p>
        </p:txBody>
      </p:sp>
      <p:pic>
        <p:nvPicPr>
          <p:cNvPr id="331" name="image.tif" descr="imag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171450" y="3567112"/>
            <a:ext cx="4672013" cy="2054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.tif" descr="image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40000">
            <a:off x="4940300" y="2657475"/>
            <a:ext cx="4071938" cy="3446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5019675" y="5227637"/>
            <a:ext cx="4124325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.tif" descr="imag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75" y="3059112"/>
            <a:ext cx="1368425" cy="1228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.tif" descr="image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00" y="1519237"/>
            <a:ext cx="1720850" cy="1244601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Coupling losses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Coupling losses</a:t>
            </a:r>
          </a:p>
        </p:txBody>
      </p:sp>
      <p:sp>
        <p:nvSpPr>
          <p:cNvPr id="338" name="A multifilamentary wire subjected to a transverse varying field will see an electric field generated between filaments of amplitude:…"/>
          <p:cNvSpPr txBox="1">
            <a:spLocks noGrp="1"/>
          </p:cNvSpPr>
          <p:nvPr>
            <p:ph type="body" idx="4294967295"/>
          </p:nvPr>
        </p:nvSpPr>
        <p:spPr>
          <a:xfrm>
            <a:off x="266700" y="1190625"/>
            <a:ext cx="8609013" cy="5240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Blip>
                <a:blip r:embed="rId5"/>
              </a:buBlip>
              <a:defRPr sz="2000"/>
            </a:pPr>
            <a:r>
              <a:t>A multifilamentary wire subjected to a transverse varying field will see an electric field generated between filaments of amplitude: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endParaRPr/>
          </a:p>
          <a:p>
            <a:pPr>
              <a:spcBef>
                <a:spcPts val="400"/>
              </a:spcBef>
              <a:buSzTx/>
              <a:buNone/>
              <a:defRPr sz="2000"/>
            </a:pPr>
            <a:endParaRPr/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The metal matrix then sees a current (parallel to the applied field) of amplitude: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endParaRPr/>
          </a:p>
          <a:p>
            <a:pPr>
              <a:spcBef>
                <a:spcPts val="400"/>
              </a:spcBef>
              <a:buSzTx/>
              <a:buNone/>
              <a:defRPr sz="2000"/>
            </a:pPr>
            <a:endParaRPr/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Similarly, the filaments couple via the periphery to yield a current: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endParaRPr/>
          </a:p>
          <a:p>
            <a:pPr>
              <a:spcBef>
                <a:spcPts val="400"/>
              </a:spcBef>
              <a:buSzTx/>
              <a:buNone/>
              <a:defRPr sz="2000"/>
            </a:pPr>
            <a:endParaRPr/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There are also eddy currents of amplitude:</a:t>
            </a:r>
          </a:p>
        </p:txBody>
      </p:sp>
      <p:pic>
        <p:nvPicPr>
          <p:cNvPr id="339" name="image.pdf" descr="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75" y="1827212"/>
            <a:ext cx="4614863" cy="1025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.pdf" descr="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662" y="3249612"/>
            <a:ext cx="938213" cy="1038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.pdf" descr="image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650" y="4400550"/>
            <a:ext cx="1935163" cy="765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.pdf" descr="image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00" y="5514975"/>
            <a:ext cx="2114550" cy="855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upling losses – time constant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Coupling losses – time constant</a:t>
            </a:r>
          </a:p>
        </p:txBody>
      </p:sp>
      <p:sp>
        <p:nvSpPr>
          <p:cNvPr id="345" name="The combined Cos(θ) coupling current distribution leads to a natural time constant (coupling time constant):…"/>
          <p:cNvSpPr txBox="1">
            <a:spLocks noGrp="1"/>
          </p:cNvSpPr>
          <p:nvPr>
            <p:ph type="body" idx="4294967295"/>
          </p:nvPr>
        </p:nvSpPr>
        <p:spPr>
          <a:xfrm>
            <a:off x="266700" y="1190625"/>
            <a:ext cx="8526463" cy="5240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r>
              <a:t>The combined Cos(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q</a:t>
            </a:r>
            <a:r>
              <a:t>) coupling current distribution leads to a natural time constant (coupling time constant):</a:t>
            </a:r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endParaRPr/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endParaRPr/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endParaRPr/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endParaRPr/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r>
              <a:t>The time constant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t</a:t>
            </a:r>
            <a:r>
              <a:t> corresponds to the natural decay time of the eddy currents when the varying field becomes stationary. </a:t>
            </a:r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r>
              <a:t>The losses associated with these currents (per unit volume) are:</a:t>
            </a:r>
          </a:p>
          <a:p>
            <a:pPr>
              <a:spcBef>
                <a:spcPts val="400"/>
              </a:spcBef>
              <a:buSzTx/>
              <a:buNone/>
              <a:defRPr sz="2000"/>
            </a:pPr>
            <a:endParaRPr/>
          </a:p>
          <a:p>
            <a:pPr>
              <a:spcBef>
                <a:spcPts val="400"/>
              </a:spcBef>
              <a:buSzTx/>
              <a:buNone/>
              <a:defRPr sz="2000"/>
            </a:pPr>
            <a:endParaRPr/>
          </a:p>
          <a:p>
            <a:pPr>
              <a:spcBef>
                <a:spcPts val="400"/>
              </a:spcBef>
              <a:buSzTx/>
              <a:buNone/>
              <a:defRPr sz="2000"/>
            </a:pPr>
            <a:endParaRPr/>
          </a:p>
          <a:p>
            <a:pPr>
              <a:spcBef>
                <a:spcPts val="400"/>
              </a:spcBef>
              <a:buSzTx/>
              <a:buNone/>
              <a:defRPr sz="2000"/>
            </a:pPr>
            <a:endParaRPr/>
          </a:p>
          <a:p>
            <a:pPr>
              <a:spcBef>
                <a:spcPts val="400"/>
              </a:spcBef>
              <a:buSzTx/>
              <a:buNone/>
              <a:defRPr sz="2000"/>
            </a:pPr>
            <a:r>
              <a:t>Here </a:t>
            </a:r>
            <a:r>
              <a:rPr i="1"/>
              <a:t>B</a:t>
            </a:r>
            <a:r>
              <a:rPr i="1" baseline="-25000"/>
              <a:t>m</a:t>
            </a:r>
            <a:r>
              <a:t> is the maximum field during the cycle.</a:t>
            </a:r>
          </a:p>
        </p:txBody>
      </p:sp>
      <p:pic>
        <p:nvPicPr>
          <p:cNvPr id="346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50" y="2012950"/>
            <a:ext cx="1941513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.pdf" descr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4716462"/>
            <a:ext cx="5870575" cy="81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77" y="1190625"/>
            <a:ext cx="3267076" cy="1643883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Coupling losses – Rutherford cables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Coupling losses – Rutherford cables</a:t>
            </a:r>
          </a:p>
        </p:txBody>
      </p:sp>
      <p:sp>
        <p:nvSpPr>
          <p:cNvPr id="351" name="Coupling currents also form between strands in cables"/>
          <p:cNvSpPr txBox="1">
            <a:spLocks noGrp="1"/>
          </p:cNvSpPr>
          <p:nvPr>
            <p:ph type="body" sz="quarter" idx="4294967295"/>
          </p:nvPr>
        </p:nvSpPr>
        <p:spPr>
          <a:xfrm>
            <a:off x="308767" y="1177131"/>
            <a:ext cx="8526465" cy="1409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buBlip>
                <a:blip r:embed="rId3"/>
              </a:buBlip>
              <a:defRPr sz="2000"/>
            </a:lvl1pPr>
          </a:lstStyle>
          <a:p>
            <a:r>
              <a:t>Coupling currents also form between strands in cables</a:t>
            </a:r>
          </a:p>
        </p:txBody>
      </p:sp>
      <p:pic>
        <p:nvPicPr>
          <p:cNvPr id="3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12" y="2275625"/>
            <a:ext cx="4718451" cy="129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578" y="2703372"/>
            <a:ext cx="3252669" cy="2825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pasted-image-small.png" descr="pasted-image-sma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68" y="5294049"/>
            <a:ext cx="9144001" cy="975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4359" y="4013858"/>
            <a:ext cx="1943918" cy="731109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Add core to dramatically reduce transverse coupling, while maintaining decent Ra for current sharing"/>
          <p:cNvSpPr txBox="1"/>
          <p:nvPr/>
        </p:nvSpPr>
        <p:spPr>
          <a:xfrm>
            <a:off x="1040913" y="4709902"/>
            <a:ext cx="4604228" cy="680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60000"/>
              </a:lnSpc>
              <a:defRPr i="1"/>
            </a:lvl1pPr>
          </a:lstStyle>
          <a:p>
            <a:r>
              <a:t>Add core to dramatically reduce transverse coupling, while maintaining decent Ra for current sharing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image.tif" descr="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4895850" y="2198687"/>
            <a:ext cx="4144963" cy="2944813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Other loss terms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Other loss terms</a:t>
            </a:r>
          </a:p>
        </p:txBody>
      </p:sp>
      <p:sp>
        <p:nvSpPr>
          <p:cNvPr id="360" name="In the previous analysis, we assumed the cos(θ) longitudinal current flowed on the outer filament shell of the conductor. Depending on dB/dt, ρ, and L, the outer filaments may saturate (i.e. reach Jc), resulting in a larger zone of field penetration.  The field penetration results in an additional loss term:…"/>
          <p:cNvSpPr txBox="1">
            <a:spLocks noGrp="1"/>
          </p:cNvSpPr>
          <p:nvPr>
            <p:ph type="body" idx="4294967295"/>
          </p:nvPr>
        </p:nvSpPr>
        <p:spPr>
          <a:xfrm>
            <a:off x="133350" y="1190625"/>
            <a:ext cx="4945063" cy="5240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spcBef>
                <a:spcPts val="300"/>
              </a:spcBef>
              <a:buBlip>
                <a:blip r:embed="rId3"/>
              </a:buBlip>
              <a:defRPr sz="2000"/>
            </a:pPr>
            <a:r>
              <a:rPr sz="1600"/>
              <a:t>In the previous analysis, we assumed the cos(</a:t>
            </a:r>
            <a:r>
              <a:rPr sz="1600">
                <a:latin typeface="Symbol"/>
                <a:ea typeface="Symbol"/>
                <a:cs typeface="Symbol"/>
                <a:sym typeface="Symbol"/>
              </a:rPr>
              <a:t>q</a:t>
            </a:r>
            <a:r>
              <a:rPr sz="1600"/>
              <a:t>) longitudinal current flowed on the outer filament shell of the conductor. Depending on dB/dt, </a:t>
            </a:r>
            <a:r>
              <a:rPr sz="1600">
                <a:latin typeface="Symbol"/>
                <a:ea typeface="Symbol"/>
                <a:cs typeface="Symbol"/>
                <a:sym typeface="Symbol"/>
              </a:rPr>
              <a:t>r</a:t>
            </a:r>
            <a:r>
              <a:rPr sz="1600"/>
              <a:t>, and L, the outer filaments may saturate (i.e. reach Jc), resulting in a larger zone of field penetration.  The field penetration results in an additional loss term:</a:t>
            </a:r>
          </a:p>
          <a:p>
            <a:pPr>
              <a:spcBef>
                <a:spcPts val="400"/>
              </a:spcBef>
              <a:buBlip>
                <a:blip r:embed="rId3"/>
              </a:buBlip>
              <a:defRPr sz="2000"/>
            </a:pPr>
            <a:endParaRPr sz="1600"/>
          </a:p>
          <a:p>
            <a:pPr>
              <a:spcBef>
                <a:spcPts val="400"/>
              </a:spcBef>
              <a:buBlip>
                <a:blip r:embed="rId3"/>
              </a:buBlip>
              <a:defRPr sz="2000"/>
            </a:pPr>
            <a:endParaRPr sz="1600"/>
          </a:p>
          <a:p>
            <a:pPr>
              <a:spcBef>
                <a:spcPts val="400"/>
              </a:spcBef>
              <a:buBlip>
                <a:blip r:embed="rId3"/>
              </a:buBlip>
              <a:defRPr sz="2000"/>
            </a:pPr>
            <a:endParaRPr sz="1600"/>
          </a:p>
          <a:p>
            <a:pPr>
              <a:spcBef>
                <a:spcPts val="400"/>
              </a:spcBef>
              <a:buBlip>
                <a:blip r:embed="rId3"/>
              </a:buBlip>
              <a:defRPr sz="2000"/>
            </a:pPr>
            <a:endParaRPr sz="1600"/>
          </a:p>
          <a:p>
            <a:pPr>
              <a:spcBef>
                <a:spcPts val="400"/>
              </a:spcBef>
              <a:buBlip>
                <a:blip r:embed="rId3"/>
              </a:buBlip>
              <a:defRPr sz="2000"/>
            </a:pPr>
            <a:endParaRPr sz="1600"/>
          </a:p>
          <a:p>
            <a:pPr marL="274320" indent="-274320">
              <a:spcBef>
                <a:spcPts val="300"/>
              </a:spcBef>
              <a:buBlip>
                <a:blip r:embed="rId3"/>
              </a:buBlip>
              <a:defRPr sz="2000"/>
            </a:pPr>
            <a:r>
              <a:rPr sz="1600"/>
              <a:t>Self-field losses: as the transport current is varied, the self-field lines change, penetrating and exiting the conductor surface. The effect is independent of frequency, yielding a hysteresis-like energy loss:</a:t>
            </a:r>
          </a:p>
        </p:txBody>
      </p:sp>
      <p:pic>
        <p:nvPicPr>
          <p:cNvPr id="361" name="image.pdf" descr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087" y="3006725"/>
            <a:ext cx="1854201" cy="1349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.pdf" descr="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987" y="5729287"/>
            <a:ext cx="2581276" cy="658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First estimate of AC losses: Hysteresis losses"/>
          <p:cNvSpPr txBox="1">
            <a:spLocks noGrp="1"/>
          </p:cNvSpPr>
          <p:nvPr>
            <p:ph type="title"/>
          </p:nvPr>
        </p:nvSpPr>
        <p:spPr>
          <a:xfrm>
            <a:off x="669726" y="312539"/>
            <a:ext cx="8154087" cy="815334"/>
          </a:xfrm>
          <a:prstGeom prst="rect">
            <a:avLst/>
          </a:prstGeom>
        </p:spPr>
        <p:txBody>
          <a:bodyPr/>
          <a:lstStyle>
            <a:lvl1pPr defTabSz="368045">
              <a:defRPr sz="3150"/>
            </a:lvl1pPr>
          </a:lstStyle>
          <a:p>
            <a:r>
              <a:t>First estimate of AC losses: Hysteresis losses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535" y="3360479"/>
            <a:ext cx="5532877" cy="3489123"/>
          </a:xfrm>
          <a:prstGeom prst="rect">
            <a:avLst/>
          </a:prstGeom>
          <a:ln w="3175">
            <a:miter lim="400000"/>
          </a:ln>
        </p:spPr>
      </p:pic>
      <p:pic>
        <p:nvPicPr>
          <p:cNvPr id="36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61" y="1278785"/>
            <a:ext cx="4205884" cy="803673"/>
          </a:xfrm>
          <a:prstGeom prst="rect">
            <a:avLst/>
          </a:prstGeom>
          <a:ln w="3175">
            <a:miter lim="400000"/>
          </a:ln>
        </p:spPr>
      </p:pic>
      <p:pic>
        <p:nvPicPr>
          <p:cNvPr id="36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45" y="2460563"/>
            <a:ext cx="3071813" cy="330400"/>
          </a:xfrm>
          <a:prstGeom prst="rect">
            <a:avLst/>
          </a:prstGeom>
          <a:ln w="3175">
            <a:miter lim="400000"/>
          </a:ln>
        </p:spPr>
      </p:pic>
      <p:sp>
        <p:nvSpPr>
          <p:cNvPr id="368" name="[J/m3, per cycle]"/>
          <p:cNvSpPr txBox="1"/>
          <p:nvPr/>
        </p:nvSpPr>
        <p:spPr>
          <a:xfrm>
            <a:off x="5817555" y="1460752"/>
            <a:ext cx="2331022" cy="43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584200">
              <a:defRPr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[J/m</a:t>
            </a:r>
            <a:r>
              <a:rPr baseline="31999"/>
              <a:t>3</a:t>
            </a:r>
            <a:r>
              <a:t>, per cycle]</a:t>
            </a:r>
          </a:p>
        </p:txBody>
      </p:sp>
      <p:sp>
        <p:nvSpPr>
          <p:cNvPr id="369" name="[J, per cycle]"/>
          <p:cNvSpPr txBox="1"/>
          <p:nvPr/>
        </p:nvSpPr>
        <p:spPr>
          <a:xfrm>
            <a:off x="4326441" y="2405894"/>
            <a:ext cx="1879410" cy="43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584200">
              <a:defRPr baseline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[J, per cycle]</a:t>
            </a:r>
          </a:p>
        </p:txBody>
      </p:sp>
      <p:sp>
        <p:nvSpPr>
          <p:cNvPr id="370" name="Oval"/>
          <p:cNvSpPr/>
          <p:nvPr/>
        </p:nvSpPr>
        <p:spPr>
          <a:xfrm>
            <a:off x="3774842" y="1217053"/>
            <a:ext cx="782622" cy="613894"/>
          </a:xfrm>
          <a:prstGeom prst="ellipse">
            <a:avLst/>
          </a:prstGeom>
          <a:ln w="25400">
            <a:solidFill>
              <a:srgbClr val="FF26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1" name="This has motivated the quest for fine filament wire!"/>
          <p:cNvSpPr txBox="1"/>
          <p:nvPr/>
        </p:nvSpPr>
        <p:spPr>
          <a:xfrm>
            <a:off x="157158" y="4127039"/>
            <a:ext cx="2531274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b="1" i="1"/>
            </a:lvl1pPr>
          </a:lstStyle>
          <a:p>
            <a:r>
              <a:t>This has motivated the quest for fine filament wire!</a:t>
            </a:r>
          </a:p>
        </p:txBody>
      </p:sp>
      <p:sp>
        <p:nvSpPr>
          <p:cNvPr id="372" name="Hysteresis loss reduction:…"/>
          <p:cNvSpPr txBox="1"/>
          <p:nvPr/>
        </p:nvSpPr>
        <p:spPr>
          <a:xfrm>
            <a:off x="422471" y="5609264"/>
            <a:ext cx="3980161" cy="80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584200">
              <a:defRPr b="1" i="1" baseline="0">
                <a:latin typeface="+mj-lt"/>
                <a:ea typeface="+mj-ea"/>
                <a:cs typeface="+mj-cs"/>
                <a:sym typeface="Helvetica"/>
              </a:defRPr>
            </a:pPr>
            <a:r>
              <a:t>Hysteresis loss reduction:</a:t>
            </a:r>
          </a:p>
          <a:p>
            <a:pPr algn="ctr" defTabSz="584200">
              <a:defRPr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- minimize D</a:t>
            </a:r>
            <a:r>
              <a:rPr baseline="-5999"/>
              <a:t>eff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CB85FF-2E31-6065-9DB0-F0AB4BE16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982" y="2008296"/>
            <a:ext cx="2828018" cy="23404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First estimate of AC losses: Coupling losses"/>
          <p:cNvSpPr txBox="1">
            <a:spLocks noGrp="1"/>
          </p:cNvSpPr>
          <p:nvPr>
            <p:ph type="title"/>
          </p:nvPr>
        </p:nvSpPr>
        <p:spPr>
          <a:xfrm>
            <a:off x="463794" y="239637"/>
            <a:ext cx="8216412" cy="734513"/>
          </a:xfrm>
          <a:prstGeom prst="rect">
            <a:avLst/>
          </a:prstGeom>
        </p:spPr>
        <p:txBody>
          <a:bodyPr/>
          <a:lstStyle>
            <a:lvl1pPr defTabSz="397256">
              <a:defRPr sz="3264"/>
            </a:lvl1pPr>
          </a:lstStyle>
          <a:p>
            <a:r>
              <a:t>First estimate of AC losses: Coupling losses</a:t>
            </a:r>
          </a:p>
        </p:txBody>
      </p:sp>
      <p:pic>
        <p:nvPicPr>
          <p:cNvPr id="37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39" y="1652349"/>
            <a:ext cx="2098478" cy="732235"/>
          </a:xfrm>
          <a:prstGeom prst="rect">
            <a:avLst/>
          </a:prstGeom>
          <a:ln w="3175">
            <a:miter lim="400000"/>
          </a:ln>
        </p:spPr>
      </p:pic>
      <p:pic>
        <p:nvPicPr>
          <p:cNvPr id="37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722" y="1630025"/>
            <a:ext cx="3232548" cy="776883"/>
          </a:xfrm>
          <a:prstGeom prst="rect">
            <a:avLst/>
          </a:prstGeom>
          <a:ln w="3175">
            <a:miter lim="400000"/>
          </a:ln>
        </p:spPr>
      </p:pic>
      <p:sp>
        <p:nvSpPr>
          <p:cNvPr id="377" name="[W/m3]"/>
          <p:cNvSpPr txBox="1"/>
          <p:nvPr/>
        </p:nvSpPr>
        <p:spPr>
          <a:xfrm>
            <a:off x="7206021" y="1785897"/>
            <a:ext cx="1027588" cy="46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584200">
              <a:defRPr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[W/m</a:t>
            </a:r>
            <a:r>
              <a:rPr sz="2600" baseline="31999"/>
              <a:t>3</a:t>
            </a:r>
            <a:r>
              <a:rPr sz="2600"/>
              <a:t>]</a:t>
            </a:r>
          </a:p>
        </p:txBody>
      </p:sp>
      <p:pic>
        <p:nvPicPr>
          <p:cNvPr id="37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913" y="3639836"/>
            <a:ext cx="3758556" cy="2785949"/>
          </a:xfrm>
          <a:prstGeom prst="rect">
            <a:avLst/>
          </a:prstGeom>
          <a:ln w="3175">
            <a:miter lim="400000"/>
          </a:ln>
        </p:spPr>
      </p:pic>
      <p:sp>
        <p:nvSpPr>
          <p:cNvPr id="379" name="Coupling loss reduction:…"/>
          <p:cNvSpPr txBox="1"/>
          <p:nvPr/>
        </p:nvSpPr>
        <p:spPr>
          <a:xfrm>
            <a:off x="803622" y="4298591"/>
            <a:ext cx="3758556" cy="808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algn="ctr" defTabSz="584200">
              <a:defRPr b="1" i="1" baseline="0">
                <a:latin typeface="+mj-lt"/>
                <a:ea typeface="+mj-ea"/>
                <a:cs typeface="+mj-cs"/>
                <a:sym typeface="Helvetica"/>
              </a:defRPr>
            </a:pPr>
            <a:r>
              <a:t>Coupling loss reduction:</a:t>
            </a:r>
          </a:p>
          <a:p>
            <a:pPr algn="ctr" defTabSz="584200">
              <a:defRPr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- minimize twist pitch</a:t>
            </a:r>
          </a:p>
        </p:txBody>
      </p:sp>
      <p:pic>
        <p:nvPicPr>
          <p:cNvPr id="38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40" y="3062783"/>
            <a:ext cx="4497280" cy="332135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Oval"/>
          <p:cNvSpPr/>
          <p:nvPr/>
        </p:nvSpPr>
        <p:spPr>
          <a:xfrm>
            <a:off x="2139082" y="1665049"/>
            <a:ext cx="494570" cy="306735"/>
          </a:xfrm>
          <a:prstGeom prst="ellipse">
            <a:avLst/>
          </a:prstGeom>
          <a:ln w="25400">
            <a:solidFill>
              <a:srgbClr val="FF2600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Use of the AC-loss models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Use of the AC-loss models</a:t>
            </a:r>
          </a:p>
        </p:txBody>
      </p:sp>
      <p:sp>
        <p:nvSpPr>
          <p:cNvPr id="384" name="It is common (but not necessarily correct) to add the different AC loss terms together to determine the loss budget for an conductor design and operational mode.…"/>
          <p:cNvSpPr txBox="1">
            <a:spLocks noGrp="1"/>
          </p:cNvSpPr>
          <p:nvPr>
            <p:ph type="body" idx="4294967295"/>
          </p:nvPr>
        </p:nvSpPr>
        <p:spPr>
          <a:xfrm>
            <a:off x="266700" y="1190625"/>
            <a:ext cx="8677275" cy="5240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t>It is common (but not necessarily correct) to add the different AC loss terms together to determine the loss budget for an conductor design and operational mode.</a:t>
            </a:r>
          </a:p>
          <a:p>
            <a:pPr>
              <a:buBlip>
                <a:blip r:embed="rId2"/>
              </a:buBlip>
            </a:pPr>
            <a:r>
              <a:t>AC loss calculations are “imperfect”:</a:t>
            </a:r>
          </a:p>
          <a:p>
            <a:pPr marL="742950" lvl="1" indent="-285750">
              <a:spcBef>
                <a:spcPts val="400"/>
              </a:spcBef>
              <a:buBlip>
                <a:blip r:embed="rId3"/>
              </a:buBlip>
              <a:defRPr sz="2000"/>
            </a:pPr>
            <a:r>
              <a:t>Uncertainties in effective resistivities (e.g. matrix resistivity may vary locally, e.g. based on alloy properties associated with fabrication; contact resistances between metals may vary, etc)</a:t>
            </a:r>
          </a:p>
          <a:p>
            <a:pPr marL="742950" lvl="1" indent="-285750">
              <a:spcBef>
                <a:spcPts val="400"/>
              </a:spcBef>
              <a:buBlip>
                <a:blip r:embed="rId3"/>
              </a:buBlip>
              <a:defRPr sz="2000"/>
            </a:pPr>
            <a:r>
              <a:t>Calculations invariably assume “ideal” behavior, e.g. Bean model, homogeneous external field, etc.</a:t>
            </a:r>
          </a:p>
          <a:p>
            <a:pPr>
              <a:buBlip>
                <a:blip r:embed="rId2"/>
              </a:buBlip>
            </a:pPr>
            <a:r>
              <a:t>For real applications, these models usually suffice to provide grounds for conductor specifications and/or cryogenic budgeting</a:t>
            </a:r>
          </a:p>
          <a:p>
            <a:pPr marL="742950" lvl="1" indent="-285750">
              <a:spcBef>
                <a:spcPts val="400"/>
              </a:spcBef>
              <a:buBlip>
                <a:blip r:embed="rId3"/>
              </a:buBlip>
              <a:defRPr sz="2000"/>
            </a:pPr>
            <a:r>
              <a:t>For critical applications, AC-loss measurements (non-trivial!) should be undertaken to quantify key parameters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pecial cases: HTS tapes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Special cases: HTS tapes</a:t>
            </a:r>
          </a:p>
        </p:txBody>
      </p:sp>
      <p:sp>
        <p:nvSpPr>
          <p:cNvPr id="387" name="HTS tapes have anisotropic Jc properties that impact AC losses.…"/>
          <p:cNvSpPr txBox="1">
            <a:spLocks noGrp="1"/>
          </p:cNvSpPr>
          <p:nvPr>
            <p:ph type="body" idx="4294967295"/>
          </p:nvPr>
        </p:nvSpPr>
        <p:spPr>
          <a:xfrm>
            <a:off x="266700" y="1190625"/>
            <a:ext cx="7821613" cy="5240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r>
              <a:t>HTS tapes have anisotropic Jc properties that impact AC losses.</a:t>
            </a:r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endParaRPr/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r>
              <a:t>The same general AC loss analysis techniques apply, but typical operating conditions impact AC loss conclusions:</a:t>
            </a:r>
          </a:p>
          <a:p>
            <a:pPr marL="742950" lvl="1" indent="-285750">
              <a:spcBef>
                <a:spcPts val="400"/>
              </a:spcBef>
              <a:buBlip>
                <a:blip r:embed="rId3"/>
              </a:buBlip>
              <a:defRPr sz="1800"/>
            </a:pPr>
            <a:r>
              <a:t>the increased specific heat at higher temperatures has significant ramifications - enhances stability</a:t>
            </a:r>
          </a:p>
          <a:p>
            <a:pPr marL="742950" lvl="1" indent="-285750">
              <a:spcBef>
                <a:spcPts val="400"/>
              </a:spcBef>
              <a:buBlip>
                <a:blip r:embed="rId3"/>
              </a:buBlip>
              <a:defRPr sz="1800"/>
            </a:pPr>
            <a:r>
              <a:t>Cryogenic heat extraction increases with temperature, so higher losses may be tolerated</a:t>
            </a:r>
          </a:p>
        </p:txBody>
      </p:sp>
      <p:pic>
        <p:nvPicPr>
          <p:cNvPr id="388" name="image.tif" descr="image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200" y="3736975"/>
            <a:ext cx="4527550" cy="2738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cope of the Lesson"/>
          <p:cNvSpPr txBox="1">
            <a:spLocks noGrp="1"/>
          </p:cNvSpPr>
          <p:nvPr>
            <p:ph type="title" idx="4294967295"/>
          </p:nvPr>
        </p:nvSpPr>
        <p:spPr>
          <a:xfrm>
            <a:off x="1465263" y="96838"/>
            <a:ext cx="7678737" cy="9048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Scope of the Lesson</a:t>
            </a:r>
          </a:p>
        </p:txBody>
      </p:sp>
      <p:sp>
        <p:nvSpPr>
          <p:cNvPr id="48" name="AC losses – general classification…"/>
          <p:cNvSpPr txBox="1"/>
          <p:nvPr/>
        </p:nvSpPr>
        <p:spPr>
          <a:xfrm>
            <a:off x="153988" y="1290638"/>
            <a:ext cx="8293326" cy="284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914400">
              <a:lnSpc>
                <a:spcPct val="90000"/>
              </a:lnSpc>
              <a:spcBef>
                <a:spcPts val="600"/>
              </a:spcBef>
              <a:buSzPct val="65000"/>
              <a:defRPr sz="1800" baseline="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AC losses – general classification</a:t>
            </a:r>
          </a:p>
          <a:p>
            <a:pPr marL="1200150" lvl="8" indent="-285750">
              <a:lnSpc>
                <a:spcPct val="90000"/>
              </a:lnSpc>
              <a:spcBef>
                <a:spcPts val="600"/>
              </a:spcBef>
              <a:buSzPct val="65000"/>
              <a:buFont typeface="Arial" panose="020B0604020202020204" pitchFamily="34" charset="0"/>
              <a:buChar char="•"/>
              <a:defRPr sz="1800" baseline="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Hysteresis losses</a:t>
            </a:r>
          </a:p>
          <a:p>
            <a:pPr marL="1200150" lvl="8" indent="-285750">
              <a:lnSpc>
                <a:spcPct val="90000"/>
              </a:lnSpc>
              <a:spcBef>
                <a:spcPts val="600"/>
              </a:spcBef>
              <a:buSzPct val="65000"/>
              <a:buFont typeface="Arial" panose="020B0604020202020204" pitchFamily="34" charset="0"/>
              <a:buChar char="•"/>
              <a:defRPr sz="1800" baseline="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Coupling and eddy current </a:t>
            </a: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losse</a:t>
            </a: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0150" lvl="8" indent="-285750">
              <a:lnSpc>
                <a:spcPct val="90000"/>
              </a:lnSpc>
              <a:spcBef>
                <a:spcPts val="600"/>
              </a:spcBef>
              <a:buSzPct val="65000"/>
              <a:buFont typeface="Arial" panose="020B0604020202020204" pitchFamily="34" charset="0"/>
              <a:buChar char="•"/>
              <a:defRPr sz="1800" baseline="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Self-field losses</a:t>
            </a:r>
          </a:p>
          <a:p>
            <a:pPr marL="914400" lvl="2" indent="0">
              <a:lnSpc>
                <a:spcPct val="90000"/>
              </a:lnSpc>
              <a:spcBef>
                <a:spcPts val="600"/>
              </a:spcBef>
              <a:buSzPct val="65000"/>
              <a:defRPr sz="1800" baseline="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Role of transport current in loss terms</a:t>
            </a:r>
          </a:p>
          <a:p>
            <a:pPr marL="914400" lvl="2" indent="0">
              <a:lnSpc>
                <a:spcPct val="90000"/>
              </a:lnSpc>
              <a:spcBef>
                <a:spcPts val="600"/>
              </a:spcBef>
              <a:buSzPct val="65000"/>
              <a:defRPr sz="1800" baseline="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Impact of AC losses on cryogenics</a:t>
            </a:r>
          </a:p>
          <a:p>
            <a:pPr marL="914400" lvl="2" indent="0">
              <a:lnSpc>
                <a:spcPct val="90000"/>
              </a:lnSpc>
              <a:spcBef>
                <a:spcPts val="600"/>
              </a:spcBef>
              <a:buSzPct val="65000"/>
              <a:defRPr sz="1800" baseline="0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Specifying conductors based on the application</a:t>
            </a:r>
          </a:p>
          <a:p>
            <a:pPr marL="914400" lvl="2" indent="0">
              <a:lnSpc>
                <a:spcPct val="90000"/>
              </a:lnSpc>
              <a:spcBef>
                <a:spcPts val="600"/>
              </a:spcBef>
              <a:buSzPct val="65000"/>
              <a:defRPr sz="1800" baseline="0"/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Following closely the presentation of Wilson “Superconducting magnets”…"/>
          <p:cNvSpPr txBox="1"/>
          <p:nvPr/>
        </p:nvSpPr>
        <p:spPr>
          <a:xfrm>
            <a:off x="621234" y="4366895"/>
            <a:ext cx="7970638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aseline="0"/>
            </a:pPr>
            <a:r>
              <a:rPr b="1" i="1" u="sng"/>
              <a:t>Following closely the presentation of Wilson “Superconducting magnets”</a:t>
            </a:r>
          </a:p>
          <a:p>
            <a:pPr>
              <a:defRPr sz="1800" baseline="0"/>
            </a:pPr>
            <a:endParaRPr b="1" i="1"/>
          </a:p>
          <a:p>
            <a:pPr>
              <a:defRPr sz="1800" baseline="0"/>
            </a:pPr>
            <a:r>
              <a:rPr b="1" i="1"/>
              <a:t>Also thanks to:</a:t>
            </a:r>
          </a:p>
          <a:p>
            <a:pPr>
              <a:defRPr sz="1800" baseline="0"/>
            </a:pPr>
            <a:r>
              <a:rPr b="1" i="1"/>
              <a:t>Mess, Schmueser, Wolff, “Superconducting Accelerator Magnets”</a:t>
            </a:r>
          </a:p>
          <a:p>
            <a:pPr>
              <a:defRPr sz="1800" baseline="0"/>
            </a:pPr>
            <a:r>
              <a:rPr b="1" i="1"/>
              <a:t> Marijn Oomen Thesis “AC Loss in Superconducting Tapes and Cables”</a:t>
            </a:r>
          </a:p>
          <a:p>
            <a:pPr>
              <a:defRPr sz="1800" baseline="0"/>
            </a:pPr>
            <a:r>
              <a:rPr b="1" i="1"/>
              <a:t>M.N. Wilson / Cryogenics 48 (2008) 381–395</a:t>
            </a:r>
          </a:p>
          <a:p>
            <a:pPr>
              <a:defRPr sz="1800" baseline="0"/>
            </a:pPr>
            <a:r>
              <a:rPr b="1" i="1"/>
              <a:t>T. M. Mower and Y. Iwasa, Cryogenics, vol. 26, no. 5, pp. 281–292, May 1986.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AC losses and cryogenics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AC losses and cryogenics</a:t>
            </a:r>
          </a:p>
        </p:txBody>
      </p:sp>
      <p:sp>
        <p:nvSpPr>
          <p:cNvPr id="391" name="The AC loss budget must be accounted for in the cryogenic system…"/>
          <p:cNvSpPr txBox="1">
            <a:spLocks noGrp="1"/>
          </p:cNvSpPr>
          <p:nvPr>
            <p:ph type="body" idx="4294967295"/>
          </p:nvPr>
        </p:nvSpPr>
        <p:spPr>
          <a:xfrm>
            <a:off x="266700" y="1190625"/>
            <a:ext cx="8677275" cy="5240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Blip>
                <a:blip r:embed="rId2"/>
              </a:buBlip>
            </a:pPr>
            <a:r>
              <a:t>The AC loss budget must be accounted for in the cryogenic system</a:t>
            </a:r>
          </a:p>
          <a:p>
            <a:pPr marL="838200" lvl="1" indent="-381000">
              <a:lnSpc>
                <a:spcPct val="90000"/>
              </a:lnSpc>
              <a:spcBef>
                <a:spcPts val="400"/>
              </a:spcBef>
              <a:buBlip>
                <a:blip r:embed="rId3"/>
              </a:buBlip>
              <a:defRPr sz="2000"/>
            </a:pPr>
            <a:r>
              <a:t>Design must account for thermal gradients – e.g. from strand to cable, through insulation, etc. and provide sufficient temperature margin for operation</a:t>
            </a:r>
          </a:p>
          <a:p>
            <a:pPr marL="838200" lvl="1" indent="-381000">
              <a:lnSpc>
                <a:spcPct val="90000"/>
              </a:lnSpc>
              <a:spcBef>
                <a:spcPts val="400"/>
              </a:spcBef>
              <a:buBlip>
                <a:blip r:embed="rId3"/>
              </a:buBlip>
              <a:defRPr sz="2000"/>
            </a:pPr>
            <a:r>
              <a:t>Typically the temperature margin needed will also depend on the cycle frequency; the ratios of the characteristic cycle time 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t</a:t>
            </a:r>
            <a:r>
              <a:rPr baseline="-25000"/>
              <a:t>w</a:t>
            </a:r>
            <a:r>
              <a:t>) and characteristic diffusion time (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t</a:t>
            </a:r>
            <a:r>
              <a:rPr baseline="-25000"/>
              <a:t>d</a:t>
            </a:r>
            <a:r>
              <a:t>) separates two regimes:	</a:t>
            </a:r>
          </a:p>
          <a:p>
            <a:pPr marL="1171575" lvl="2" indent="-257175">
              <a:lnSpc>
                <a:spcPct val="90000"/>
              </a:lnSpc>
              <a:spcBef>
                <a:spcPts val="400"/>
              </a:spcBef>
              <a:buFont typeface="Symbol"/>
              <a:buAutoNum type="arabicPeriod"/>
            </a:pPr>
            <a:r>
              <a:rPr sz="1800">
                <a:latin typeface="Symbol"/>
                <a:ea typeface="Symbol"/>
                <a:cs typeface="Symbol"/>
                <a:sym typeface="Symbol"/>
              </a:rPr>
              <a:t>t</a:t>
            </a:r>
            <a:r>
              <a:rPr sz="1800" baseline="-25000"/>
              <a:t>w</a:t>
            </a:r>
            <a:r>
              <a:rPr sz="1800"/>
              <a:t>&lt;&lt; </a:t>
            </a:r>
            <a:r>
              <a:rPr sz="1800">
                <a:latin typeface="Symbol"/>
                <a:ea typeface="Symbol"/>
                <a:cs typeface="Symbol"/>
                <a:sym typeface="Symbol"/>
              </a:rPr>
              <a:t>t</a:t>
            </a:r>
            <a:r>
              <a:rPr sz="1800" baseline="-25000"/>
              <a:t>d</a:t>
            </a:r>
            <a:r>
              <a:rPr sz="1800"/>
              <a:t> : Margin determined by single cycle enthalpy</a:t>
            </a:r>
          </a:p>
          <a:p>
            <a:pPr marL="1171575" lvl="2" indent="-257175">
              <a:lnSpc>
                <a:spcPct val="90000"/>
              </a:lnSpc>
              <a:spcBef>
                <a:spcPts val="400"/>
              </a:spcBef>
              <a:buFont typeface="Symbol"/>
              <a:buAutoNum type="arabicPeriod"/>
            </a:pPr>
            <a:r>
              <a:rPr sz="1800">
                <a:latin typeface="Symbol"/>
                <a:ea typeface="Symbol"/>
                <a:cs typeface="Symbol"/>
                <a:sym typeface="Symbol"/>
              </a:rPr>
              <a:t>t</a:t>
            </a:r>
            <a:r>
              <a:rPr sz="1800" baseline="-25000"/>
              <a:t>w</a:t>
            </a:r>
            <a:r>
              <a:rPr sz="1800"/>
              <a:t>&gt;&gt; </a:t>
            </a:r>
            <a:r>
              <a:rPr sz="1800">
                <a:latin typeface="Symbol"/>
                <a:ea typeface="Symbol"/>
                <a:cs typeface="Symbol"/>
                <a:sym typeface="Symbol"/>
              </a:rPr>
              <a:t>t</a:t>
            </a:r>
            <a:r>
              <a:rPr sz="1800" baseline="-25000"/>
              <a:t>d</a:t>
            </a:r>
            <a:r>
              <a:rPr sz="1800"/>
              <a:t> : Margin determined by thermal gradients </a:t>
            </a:r>
          </a:p>
          <a:p>
            <a:pPr marL="457200" indent="-457200">
              <a:lnSpc>
                <a:spcPct val="90000"/>
              </a:lnSpc>
              <a:buBlip>
                <a:blip r:embed="rId3"/>
              </a:buBlip>
            </a:pPr>
            <a:endParaRPr sz="1800"/>
          </a:p>
          <a:p>
            <a:pPr marL="457200" indent="-457200">
              <a:lnSpc>
                <a:spcPct val="90000"/>
              </a:lnSpc>
              <a:buBlip>
                <a:blip r:embed="rId3"/>
              </a:buBlip>
            </a:pPr>
            <a:r>
              <a:t>The AC loss budget is critical for applications requiring controlled current rundown; if the AC losses are too large, the system may quench and the user loses control of the decay rate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pecifying conductors for AC losses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Specifying conductors for AC losses</a:t>
            </a:r>
          </a:p>
        </p:txBody>
      </p:sp>
      <p:sp>
        <p:nvSpPr>
          <p:cNvPr id="394" name="As a designer, you have some control over the ac losses:…"/>
          <p:cNvSpPr txBox="1">
            <a:spLocks noGrp="1"/>
          </p:cNvSpPr>
          <p:nvPr>
            <p:ph type="body" idx="4294967295"/>
          </p:nvPr>
        </p:nvSpPr>
        <p:spPr>
          <a:xfrm>
            <a:off x="266700" y="1190625"/>
            <a:ext cx="8677275" cy="5240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t>As a designer, you have some control over the ac losses: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Blip>
                <a:blip r:embed="rId3"/>
              </a:buBlip>
              <a:defRPr sz="2000"/>
            </a:pPr>
            <a:r>
              <a:t>Control by conductor specification</a:t>
            </a:r>
          </a:p>
          <a:p>
            <a:pPr marL="1085850" lvl="2" indent="-171450">
              <a:lnSpc>
                <a:spcPct val="90000"/>
              </a:lnSpc>
              <a:spcBef>
                <a:spcPts val="400"/>
              </a:spcBef>
              <a:buBlip>
                <a:blip r:embed="rId4"/>
              </a:buBlip>
            </a:pPr>
            <a:r>
              <a:rPr sz="1800"/>
              <a:t>Filament size</a:t>
            </a:r>
          </a:p>
          <a:p>
            <a:pPr marL="1085850" lvl="2" indent="-171450">
              <a:lnSpc>
                <a:spcPct val="90000"/>
              </a:lnSpc>
              <a:spcBef>
                <a:spcPts val="400"/>
              </a:spcBef>
              <a:buBlip>
                <a:blip r:embed="rId4"/>
              </a:buBlip>
            </a:pPr>
            <a:r>
              <a:rPr sz="1800"/>
              <a:t>Contact resistances</a:t>
            </a:r>
          </a:p>
          <a:p>
            <a:pPr marL="1085850" lvl="2" indent="-171450">
              <a:lnSpc>
                <a:spcPct val="90000"/>
              </a:lnSpc>
              <a:spcBef>
                <a:spcPts val="400"/>
              </a:spcBef>
              <a:buBlip>
                <a:blip r:embed="rId4"/>
              </a:buBlip>
            </a:pPr>
            <a:r>
              <a:rPr sz="1800"/>
              <a:t>Twist pitch</a:t>
            </a:r>
          </a:p>
          <a:p>
            <a:pPr marL="1085850" lvl="2" indent="-171450">
              <a:lnSpc>
                <a:spcPct val="90000"/>
              </a:lnSpc>
              <a:spcBef>
                <a:spcPts val="400"/>
              </a:spcBef>
              <a:buBlip>
                <a:blip r:embed="rId4"/>
              </a:buBlip>
            </a:pPr>
            <a:r>
              <a:rPr sz="1800"/>
              <a:t>Sufficient temperature margin (e.g. material </a:t>
            </a:r>
            <a:r>
              <a:rPr sz="1800" i="1"/>
              <a:t>T</a:t>
            </a:r>
            <a:r>
              <a:rPr sz="1800" i="1" baseline="-25000"/>
              <a:t>c</a:t>
            </a:r>
            <a:r>
              <a:rPr sz="1800"/>
              <a:t>, fraction of critical current, etc)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Blip>
                <a:blip r:embed="rId3"/>
              </a:buBlip>
              <a:defRPr sz="2000"/>
            </a:pPr>
            <a:r>
              <a:t>Control by cryogenics/cooling</a:t>
            </a:r>
          </a:p>
          <a:p>
            <a:pPr marL="1085850" lvl="2" indent="-171450">
              <a:lnSpc>
                <a:spcPct val="90000"/>
              </a:lnSpc>
              <a:spcBef>
                <a:spcPts val="400"/>
              </a:spcBef>
              <a:buBlip>
                <a:blip r:embed="rId4"/>
              </a:buBlip>
            </a:pPr>
            <a:r>
              <a:rPr sz="1800"/>
              <a:t>Appropriate selection of materials for good thermal conductivity</a:t>
            </a:r>
          </a:p>
          <a:p>
            <a:pPr marL="1085850" lvl="2" indent="-171450">
              <a:lnSpc>
                <a:spcPct val="90000"/>
              </a:lnSpc>
              <a:spcBef>
                <a:spcPts val="400"/>
              </a:spcBef>
              <a:buBlip>
                <a:blip r:embed="rId4"/>
              </a:buBlip>
            </a:pPr>
            <a:r>
              <a:rPr sz="1800"/>
              <a:t>Localization of cryogens near thermal loads to minimize </a:t>
            </a:r>
            <a:r>
              <a:rPr sz="180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1800"/>
              <a:t>T</a:t>
            </a:r>
          </a:p>
          <a:p>
            <a:pPr lvl="2">
              <a:lnSpc>
                <a:spcPct val="90000"/>
              </a:lnSpc>
              <a:buBlip>
                <a:blip r:embed="rId4"/>
              </a:buBlip>
            </a:pPr>
            <a:endParaRPr sz="1800"/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t>Remember: loss calculations are imperfect! For critical applications, AC loss measurements may be required, and some margin provided in the thermal design to accommodate uncertainties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Introduction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Introduction</a:t>
            </a:r>
          </a:p>
        </p:txBody>
      </p:sp>
      <p:sp>
        <p:nvSpPr>
          <p:cNvPr id="52" name="Superconductors subjected to varying magnetic fields see multiple heat sources that can impact conductor performance and stability…"/>
          <p:cNvSpPr txBox="1">
            <a:spLocks noGrp="1"/>
          </p:cNvSpPr>
          <p:nvPr>
            <p:ph type="body" idx="4294967295"/>
          </p:nvPr>
        </p:nvSpPr>
        <p:spPr>
          <a:xfrm>
            <a:off x="266700" y="1190625"/>
            <a:ext cx="8677275" cy="5240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dirty="0"/>
              <a:t>Superconductors subjected to varying magnetic fields see multiple heat sources that can impact conductor performance and stability</a:t>
            </a:r>
          </a:p>
          <a:p>
            <a:pPr>
              <a:buBlip>
                <a:blip r:embed="rId2"/>
              </a:buBlip>
            </a:pPr>
            <a:r>
              <a:rPr dirty="0"/>
              <a:t>All of the energy loss terms can be understood as emanating from the voltage induced in the conductor: </a:t>
            </a:r>
          </a:p>
          <a:p>
            <a:pPr marL="742950" lvl="1" indent="-285750">
              <a:spcBef>
                <a:spcPts val="400"/>
              </a:spcBef>
              <a:buBlip>
                <a:blip r:embed="rId3"/>
              </a:buBlip>
              <a:defRPr sz="2000"/>
            </a:pPr>
            <a:r>
              <a:rPr dirty="0"/>
              <a:t>The hysteretic nature of magnetization in type II superconductors, i.e. flux flow combined with flux pinning, results in a net energy loss when subjected to a field cycle</a:t>
            </a:r>
          </a:p>
          <a:p>
            <a:pPr marL="742950" lvl="1" indent="-285750">
              <a:spcBef>
                <a:spcPts val="400"/>
              </a:spcBef>
              <a:buBlip>
                <a:blip r:embed="rId3"/>
              </a:buBlip>
              <a:defRPr sz="2000"/>
            </a:pPr>
            <a:r>
              <a:rPr dirty="0"/>
              <a:t>The combination of individual superconducting filaments and a separating normal-metal matrix results in a coupling Joule loss</a:t>
            </a:r>
          </a:p>
          <a:p>
            <a:pPr marL="742950" lvl="1" indent="-285750">
              <a:spcBef>
                <a:spcPts val="400"/>
              </a:spcBef>
              <a:buBlip>
                <a:blip r:embed="rId3"/>
              </a:buBlip>
              <a:defRPr sz="2000"/>
            </a:pPr>
            <a:r>
              <a:rPr dirty="0"/>
              <a:t>Similarly, the normal-metal stabilizer sees traditional eddy currents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Magnetization losses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Magnetization losses</a:t>
            </a:r>
          </a:p>
        </p:txBody>
      </p:sp>
      <p:sp>
        <p:nvSpPr>
          <p:cNvPr id="55" name="The superconductor B-H cycle defines losses associated with magnetization: the area enclosed in a loop is lost as heat"/>
          <p:cNvSpPr txBox="1">
            <a:spLocks noGrp="1"/>
          </p:cNvSpPr>
          <p:nvPr>
            <p:ph type="body" idx="4294967295"/>
          </p:nvPr>
        </p:nvSpPr>
        <p:spPr>
          <a:xfrm>
            <a:off x="266700" y="1190625"/>
            <a:ext cx="8677275" cy="5240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r>
              <a:t>The superconductor B-H cycle defines losses associated with magnetization: the area enclosed in a loop is lost as heat</a:t>
            </a:r>
          </a:p>
        </p:txBody>
      </p:sp>
      <p:pic>
        <p:nvPicPr>
          <p:cNvPr id="5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540000">
            <a:off x="236615" y="2098940"/>
            <a:ext cx="3457577" cy="4251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093" y="2273513"/>
            <a:ext cx="4983920" cy="3902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Hysteresis losses – basic model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Hysteresis losses – basic model</a:t>
            </a:r>
          </a:p>
        </p:txBody>
      </p:sp>
      <p:sp>
        <p:nvSpPr>
          <p:cNvPr id="60" name="Hysteresis loss is"/>
          <p:cNvSpPr txBox="1"/>
          <p:nvPr/>
        </p:nvSpPr>
        <p:spPr>
          <a:xfrm>
            <a:off x="0" y="1695450"/>
            <a:ext cx="1878358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aseline="0"/>
            </a:lvl1pPr>
          </a:lstStyle>
          <a:p>
            <a:r>
              <a:t>Hysteresis loss is </a:t>
            </a:r>
          </a:p>
        </p:txBody>
      </p:sp>
      <p:sp>
        <p:nvSpPr>
          <p:cNvPr id="61" name="Problem: how do we quantify this?…"/>
          <p:cNvSpPr txBox="1"/>
          <p:nvPr/>
        </p:nvSpPr>
        <p:spPr>
          <a:xfrm>
            <a:off x="196850" y="2222182"/>
            <a:ext cx="4778375" cy="350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aseline="0"/>
            </a:pPr>
            <a:r>
              <a:rPr sz="1600"/>
              <a:t>Problem: how do we quantify this?</a:t>
            </a:r>
          </a:p>
          <a:p>
            <a:pPr>
              <a:buSzPct val="100000"/>
              <a:buChar char="-"/>
              <a:defRPr sz="1800" baseline="0"/>
            </a:pPr>
            <a:r>
              <a:rPr sz="1600"/>
              <a:t>Note that magnetic moment generated by a current loop </a:t>
            </a:r>
            <a:r>
              <a:rPr sz="1600" i="1"/>
              <a:t>I</a:t>
            </a:r>
            <a:r>
              <a:rPr sz="1600"/>
              <a:t> enclosing an area </a:t>
            </a:r>
            <a:r>
              <a:rPr sz="1600" i="1"/>
              <a:t>A</a:t>
            </a:r>
            <a:r>
              <a:rPr sz="1600"/>
              <a:t> is defined as</a:t>
            </a:r>
          </a:p>
          <a:p>
            <a:pPr>
              <a:defRPr sz="1800" baseline="0"/>
            </a:pPr>
            <a:endParaRPr sz="1600"/>
          </a:p>
          <a:p>
            <a:pPr>
              <a:defRPr sz="1800" baseline="0"/>
            </a:pPr>
            <a:endParaRPr sz="1600"/>
          </a:p>
          <a:p>
            <a:pPr>
              <a:defRPr sz="1800" baseline="0"/>
            </a:pPr>
            <a:r>
              <a:rPr sz="1600"/>
              <a:t>The magnetization M is the sum of the magnetic moments/volume.</a:t>
            </a:r>
          </a:p>
          <a:p>
            <a:pPr>
              <a:defRPr sz="1800" baseline="0"/>
            </a:pPr>
            <a:r>
              <a:rPr sz="1600"/>
              <a:t>Assume j=j</a:t>
            </a:r>
            <a:r>
              <a:rPr sz="1600" baseline="-25000"/>
              <a:t>c</a:t>
            </a:r>
            <a:r>
              <a:rPr sz="1600"/>
              <a:t> in the region of flux penetration in the superconductor (Bean Model), then </a:t>
            </a:r>
          </a:p>
          <a:p>
            <a:pPr>
              <a:defRPr sz="1800" baseline="0"/>
            </a:pPr>
            <a:endParaRPr sz="1600"/>
          </a:p>
          <a:p>
            <a:pPr>
              <a:defRPr sz="1800" baseline="0"/>
            </a:pPr>
            <a:endParaRPr sz="1600"/>
          </a:p>
          <a:p>
            <a:pPr>
              <a:defRPr sz="1800" baseline="0"/>
            </a:pPr>
            <a:endParaRPr sz="1600"/>
          </a:p>
        </p:txBody>
      </p:sp>
      <p:pic>
        <p:nvPicPr>
          <p:cNvPr id="62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3035300"/>
            <a:ext cx="1255713" cy="45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7" y="4681537"/>
            <a:ext cx="2052638" cy="15811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" name="Group"/>
          <p:cNvGrpSpPr/>
          <p:nvPr/>
        </p:nvGrpSpPr>
        <p:grpSpPr>
          <a:xfrm>
            <a:off x="6127750" y="1633537"/>
            <a:ext cx="2528761" cy="3382964"/>
            <a:chOff x="0" y="0"/>
            <a:chExt cx="2528760" cy="3382962"/>
          </a:xfrm>
        </p:grpSpPr>
        <p:sp>
          <p:nvSpPr>
            <p:cNvPr id="64" name="Rectangle"/>
            <p:cNvSpPr/>
            <p:nvPr/>
          </p:nvSpPr>
          <p:spPr>
            <a:xfrm>
              <a:off x="11112" y="0"/>
              <a:ext cx="1200151" cy="2138363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aseline="0"/>
              </a:pPr>
              <a:endParaRPr/>
            </a:p>
          </p:txBody>
        </p:sp>
        <p:sp>
          <p:nvSpPr>
            <p:cNvPr id="65" name="Rectangle"/>
            <p:cNvSpPr/>
            <p:nvPr/>
          </p:nvSpPr>
          <p:spPr>
            <a:xfrm>
              <a:off x="0" y="22225"/>
              <a:ext cx="368301" cy="2125663"/>
            </a:xfrm>
            <a:prstGeom prst="rect">
              <a:avLst/>
            </a:prstGeom>
            <a:solidFill>
              <a:srgbClr val="3366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aseline="0"/>
              </a:pPr>
              <a:endParaRPr/>
            </a:p>
          </p:txBody>
        </p:sp>
        <p:sp>
          <p:nvSpPr>
            <p:cNvPr id="66" name="Rectangle"/>
            <p:cNvSpPr/>
            <p:nvPr/>
          </p:nvSpPr>
          <p:spPr>
            <a:xfrm>
              <a:off x="852487" y="20637"/>
              <a:ext cx="368301" cy="2125663"/>
            </a:xfrm>
            <a:prstGeom prst="rect">
              <a:avLst/>
            </a:prstGeom>
            <a:solidFill>
              <a:srgbClr val="3366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aseline="0"/>
              </a:pPr>
              <a:endParaRPr/>
            </a:p>
          </p:txBody>
        </p:sp>
        <p:sp>
          <p:nvSpPr>
            <p:cNvPr id="67" name="Circle"/>
            <p:cNvSpPr/>
            <p:nvPr/>
          </p:nvSpPr>
          <p:spPr>
            <a:xfrm>
              <a:off x="1020762" y="914400"/>
              <a:ext cx="95251" cy="106363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aseline="0"/>
              </a:pPr>
              <a:endParaRPr/>
            </a:p>
          </p:txBody>
        </p:sp>
        <p:sp>
          <p:nvSpPr>
            <p:cNvPr id="68" name="Star"/>
            <p:cNvSpPr/>
            <p:nvPr/>
          </p:nvSpPr>
          <p:spPr>
            <a:xfrm>
              <a:off x="141287" y="923925"/>
              <a:ext cx="141289" cy="166688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aseline="0"/>
              </a:pPr>
              <a:endParaRPr/>
            </a:p>
          </p:txBody>
        </p:sp>
        <p:sp>
          <p:nvSpPr>
            <p:cNvPr id="69" name="Line"/>
            <p:cNvSpPr/>
            <p:nvPr/>
          </p:nvSpPr>
          <p:spPr>
            <a:xfrm>
              <a:off x="1709737" y="355599"/>
              <a:ext cx="1" cy="71278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0" name="Line"/>
            <p:cNvSpPr/>
            <p:nvPr/>
          </p:nvSpPr>
          <p:spPr>
            <a:xfrm>
              <a:off x="1709737" y="1068387"/>
              <a:ext cx="64135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1" name="x"/>
            <p:cNvSpPr txBox="1"/>
            <p:nvPr/>
          </p:nvSpPr>
          <p:spPr>
            <a:xfrm>
              <a:off x="2306637" y="941387"/>
              <a:ext cx="22212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800" baseline="0"/>
              </a:lvl1pPr>
            </a:lstStyle>
            <a:p>
              <a:r>
                <a:t>x</a:t>
              </a:r>
            </a:p>
          </p:txBody>
        </p:sp>
        <p:sp>
          <p:nvSpPr>
            <p:cNvPr id="72" name="y"/>
            <p:cNvSpPr txBox="1"/>
            <p:nvPr/>
          </p:nvSpPr>
          <p:spPr>
            <a:xfrm>
              <a:off x="1450975" y="50800"/>
              <a:ext cx="231277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800" baseline="0"/>
              </a:lvl1pPr>
            </a:lstStyle>
            <a:p>
              <a:r>
                <a:t>y</a:t>
              </a:r>
            </a:p>
          </p:txBody>
        </p:sp>
        <p:sp>
          <p:nvSpPr>
            <p:cNvPr id="73" name="Line"/>
            <p:cNvSpPr/>
            <p:nvPr/>
          </p:nvSpPr>
          <p:spPr>
            <a:xfrm>
              <a:off x="854075" y="2398712"/>
              <a:ext cx="1" cy="28575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4" name="Line"/>
            <p:cNvSpPr/>
            <p:nvPr/>
          </p:nvSpPr>
          <p:spPr>
            <a:xfrm>
              <a:off x="1222375" y="2406649"/>
              <a:ext cx="1" cy="28575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5" name="Line"/>
            <p:cNvSpPr/>
            <p:nvPr/>
          </p:nvSpPr>
          <p:spPr>
            <a:xfrm flipH="1">
              <a:off x="1257299" y="2528887"/>
              <a:ext cx="273051" cy="158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6" name="p"/>
            <p:cNvSpPr txBox="1"/>
            <p:nvPr/>
          </p:nvSpPr>
          <p:spPr>
            <a:xfrm>
              <a:off x="1508125" y="2462212"/>
              <a:ext cx="24154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800" baseline="0"/>
              </a:lvl1pPr>
            </a:lstStyle>
            <a:p>
              <a:r>
                <a:t>p</a:t>
              </a:r>
            </a:p>
          </p:txBody>
        </p:sp>
        <p:sp>
          <p:nvSpPr>
            <p:cNvPr id="77" name="Line"/>
            <p:cNvSpPr/>
            <p:nvPr/>
          </p:nvSpPr>
          <p:spPr>
            <a:xfrm flipH="1">
              <a:off x="0" y="2149475"/>
              <a:ext cx="1" cy="2016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8" name="Line"/>
            <p:cNvSpPr/>
            <p:nvPr/>
          </p:nvSpPr>
          <p:spPr>
            <a:xfrm>
              <a:off x="1222374" y="2135187"/>
              <a:ext cx="1" cy="2016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79" name="2a"/>
            <p:cNvSpPr txBox="1"/>
            <p:nvPr/>
          </p:nvSpPr>
          <p:spPr>
            <a:xfrm>
              <a:off x="454025" y="2116137"/>
              <a:ext cx="33274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800" baseline="0"/>
              </a:lvl1pPr>
            </a:lstStyle>
            <a:p>
              <a:r>
                <a:t>2a</a:t>
              </a:r>
            </a:p>
          </p:txBody>
        </p:sp>
        <p:sp>
          <p:nvSpPr>
            <p:cNvPr id="80" name="jc"/>
            <p:cNvSpPr txBox="1"/>
            <p:nvPr/>
          </p:nvSpPr>
          <p:spPr>
            <a:xfrm>
              <a:off x="893762" y="1093787"/>
              <a:ext cx="225250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800" baseline="0"/>
              </a:pPr>
              <a:r>
                <a:t>j</a:t>
              </a:r>
              <a:r>
                <a:rPr baseline="-25000"/>
                <a:t>c</a:t>
              </a:r>
            </a:p>
          </p:txBody>
        </p:sp>
        <p:sp>
          <p:nvSpPr>
            <p:cNvPr id="81" name="-jc"/>
            <p:cNvSpPr txBox="1"/>
            <p:nvPr/>
          </p:nvSpPr>
          <p:spPr>
            <a:xfrm>
              <a:off x="60325" y="1103312"/>
              <a:ext cx="301375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1800" baseline="0"/>
              </a:pPr>
              <a:r>
                <a:t>-j</a:t>
              </a:r>
              <a:r>
                <a:rPr baseline="-25000"/>
                <a:t>c</a:t>
              </a:r>
            </a:p>
          </p:txBody>
        </p:sp>
        <p:sp>
          <p:nvSpPr>
            <p:cNvPr id="82" name="Line"/>
            <p:cNvSpPr/>
            <p:nvPr/>
          </p:nvSpPr>
          <p:spPr>
            <a:xfrm flipV="1">
              <a:off x="642937" y="2598737"/>
              <a:ext cx="1" cy="784226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3" name="H"/>
            <p:cNvSpPr txBox="1"/>
            <p:nvPr/>
          </p:nvSpPr>
          <p:spPr>
            <a:xfrm>
              <a:off x="644525" y="2946400"/>
              <a:ext cx="4064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 b="1" baseline="0"/>
              </a:lvl1pPr>
            </a:lstStyle>
            <a:p>
              <a:pPr>
                <a:defRPr b="0"/>
              </a:pPr>
              <a:r>
                <a:rPr b="1"/>
                <a:t>H</a:t>
              </a:r>
            </a:p>
          </p:txBody>
        </p:sp>
      </p:grpSp>
      <p:sp>
        <p:nvSpPr>
          <p:cNvPr id="85" name="Below Hc1 the superconductor is in the Meissner state and the magnetization from dH/dt corresponds to pure energy storage, i.e. there is no energy lost in heat;…"/>
          <p:cNvSpPr txBox="1"/>
          <p:nvPr/>
        </p:nvSpPr>
        <p:spPr>
          <a:xfrm>
            <a:off x="3094037" y="4884737"/>
            <a:ext cx="5895976" cy="171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Char char="•"/>
              <a:defRPr sz="1800" baseline="0"/>
            </a:pPr>
            <a:r>
              <a:t> </a:t>
            </a:r>
            <a:r>
              <a:rPr sz="1600"/>
              <a:t>Below H</a:t>
            </a:r>
            <a:r>
              <a:rPr sz="1600" baseline="-25000"/>
              <a:t>c1</a:t>
            </a:r>
            <a:r>
              <a:rPr sz="1600"/>
              <a:t> the superconductor is in the Meissner state and the magnetization from dH/dt corresponds to pure energy storage, i.e. there is no energy lost in heat; </a:t>
            </a:r>
          </a:p>
          <a:p>
            <a:pPr>
              <a:buSzPct val="100000"/>
              <a:buChar char="•"/>
              <a:defRPr sz="1800" baseline="0"/>
            </a:pPr>
            <a:r>
              <a:rPr sz="1600"/>
              <a:t> Beyond H</a:t>
            </a:r>
            <a:r>
              <a:rPr sz="1600" baseline="-25000"/>
              <a:t>c1</a:t>
            </a:r>
            <a:r>
              <a:rPr sz="1600"/>
              <a:t> flux pinning generates hysteretic B(H) behavior; the area enclosed by the B(H) curve through a dB/dt cycle represents thermal loss</a:t>
            </a:r>
          </a:p>
        </p:txBody>
      </p:sp>
      <p:sp>
        <p:nvSpPr>
          <p:cNvPr id="86" name="Line"/>
          <p:cNvSpPr/>
          <p:nvPr/>
        </p:nvSpPr>
        <p:spPr>
          <a:xfrm>
            <a:off x="6916737" y="3808412"/>
            <a:ext cx="344489" cy="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457200">
              <a:defRPr sz="1200" baseline="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" name="Line"/>
          <p:cNvSpPr/>
          <p:nvPr/>
        </p:nvSpPr>
        <p:spPr>
          <a:xfrm flipH="1">
            <a:off x="6218237" y="3819525"/>
            <a:ext cx="344489" cy="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457200">
              <a:defRPr sz="1200" baseline="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88" name="latex-image-1.pdf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675" y="1587500"/>
            <a:ext cx="3589338" cy="66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" descr="Imag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97193" y="2914650"/>
            <a:ext cx="1224809" cy="501650"/>
          </a:xfrm>
          <a:prstGeom prst="rect">
            <a:avLst/>
          </a:prstGeom>
          <a:ln w="25400">
            <a:solidFill>
              <a:srgbClr val="FF2600"/>
            </a:solidFill>
            <a:bevel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alculating hysteresis losses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Calculating hysteresis losses</a:t>
            </a:r>
          </a:p>
        </p:txBody>
      </p:sp>
      <p:grpSp>
        <p:nvGrpSpPr>
          <p:cNvPr id="105" name="Group"/>
          <p:cNvGrpSpPr/>
          <p:nvPr/>
        </p:nvGrpSpPr>
        <p:grpSpPr>
          <a:xfrm>
            <a:off x="4221162" y="1127125"/>
            <a:ext cx="2527301" cy="3217863"/>
            <a:chOff x="0" y="0"/>
            <a:chExt cx="2527299" cy="3217862"/>
          </a:xfrm>
        </p:grpSpPr>
        <p:grpSp>
          <p:nvGrpSpPr>
            <p:cNvPr id="96" name="Group"/>
            <p:cNvGrpSpPr/>
            <p:nvPr/>
          </p:nvGrpSpPr>
          <p:grpSpPr>
            <a:xfrm>
              <a:off x="1339850" y="0"/>
              <a:ext cx="1187450" cy="2624138"/>
              <a:chOff x="0" y="0"/>
              <a:chExt cx="1187449" cy="2624137"/>
            </a:xfrm>
          </p:grpSpPr>
          <p:sp>
            <p:nvSpPr>
              <p:cNvPr id="92" name="Shape"/>
              <p:cNvSpPr/>
              <p:nvPr/>
            </p:nvSpPr>
            <p:spPr>
              <a:xfrm>
                <a:off x="0" y="0"/>
                <a:ext cx="1187450" cy="262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0" y="2444"/>
                    </a:lnTo>
                    <a:lnTo>
                      <a:pt x="0" y="21600"/>
                    </a:lnTo>
                    <a:lnTo>
                      <a:pt x="16200" y="21600"/>
                    </a:lnTo>
                    <a:lnTo>
                      <a:pt x="21600" y="191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 baseline="0"/>
                </a:pPr>
                <a:endParaRPr/>
              </a:p>
            </p:txBody>
          </p:sp>
          <p:sp>
            <p:nvSpPr>
              <p:cNvPr id="93" name="Shape"/>
              <p:cNvSpPr/>
              <p:nvPr/>
            </p:nvSpPr>
            <p:spPr>
              <a:xfrm>
                <a:off x="0" y="0"/>
                <a:ext cx="1187450" cy="296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0"/>
                    </a:moveTo>
                    <a:lnTo>
                      <a:pt x="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9E6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 baseline="0"/>
                </a:pPr>
                <a:endParaRPr/>
              </a:p>
            </p:txBody>
          </p:sp>
          <p:sp>
            <p:nvSpPr>
              <p:cNvPr id="94" name="Shape"/>
              <p:cNvSpPr/>
              <p:nvPr/>
            </p:nvSpPr>
            <p:spPr>
              <a:xfrm>
                <a:off x="890587" y="0"/>
                <a:ext cx="296863" cy="262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444"/>
                    </a:moveTo>
                    <a:lnTo>
                      <a:pt x="0" y="21600"/>
                    </a:lnTo>
                    <a:lnTo>
                      <a:pt x="21600" y="191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>
                  <a:satOff val="-23769"/>
                  <a:lumOff val="-16235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 baseline="0"/>
                </a:pPr>
                <a:endParaRPr/>
              </a:p>
            </p:txBody>
          </p:sp>
          <p:sp>
            <p:nvSpPr>
              <p:cNvPr id="95" name="Shape"/>
              <p:cNvSpPr/>
              <p:nvPr/>
            </p:nvSpPr>
            <p:spPr>
              <a:xfrm>
                <a:off x="0" y="0"/>
                <a:ext cx="1187450" cy="262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444"/>
                    </a:moveTo>
                    <a:lnTo>
                      <a:pt x="16200" y="2444"/>
                    </a:lnTo>
                    <a:lnTo>
                      <a:pt x="21600" y="0"/>
                    </a:lnTo>
                    <a:moveTo>
                      <a:pt x="16200" y="2444"/>
                    </a:moveTo>
                    <a:lnTo>
                      <a:pt x="16200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 baseline="0"/>
                </a:pPr>
                <a:endParaRPr/>
              </a:p>
            </p:txBody>
          </p:sp>
        </p:grpSp>
        <p:sp>
          <p:nvSpPr>
            <p:cNvPr id="97" name="Line"/>
            <p:cNvSpPr/>
            <p:nvPr/>
          </p:nvSpPr>
          <p:spPr>
            <a:xfrm flipH="1">
              <a:off x="2217737" y="665162"/>
              <a:ext cx="309563" cy="3794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8" name="Line"/>
            <p:cNvSpPr/>
            <p:nvPr/>
          </p:nvSpPr>
          <p:spPr>
            <a:xfrm flipV="1">
              <a:off x="1363662" y="569912"/>
              <a:ext cx="403226" cy="39211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99" name="Line"/>
            <p:cNvSpPr/>
            <p:nvPr/>
          </p:nvSpPr>
          <p:spPr>
            <a:xfrm flipV="1">
              <a:off x="1825625" y="2743200"/>
              <a:ext cx="0" cy="47466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0" name="By"/>
            <p:cNvSpPr txBox="1"/>
            <p:nvPr/>
          </p:nvSpPr>
          <p:spPr>
            <a:xfrm>
              <a:off x="1928812" y="2732087"/>
              <a:ext cx="50165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800" baseline="0"/>
              </a:lvl1pPr>
            </a:lstStyle>
            <a:p>
              <a:r>
                <a:t>By</a:t>
              </a:r>
            </a:p>
          </p:txBody>
        </p:sp>
        <p:sp>
          <p:nvSpPr>
            <p:cNvPr id="101" name="Line"/>
            <p:cNvSpPr/>
            <p:nvPr/>
          </p:nvSpPr>
          <p:spPr>
            <a:xfrm>
              <a:off x="412750" y="1685925"/>
              <a:ext cx="61753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2" name="Line"/>
            <p:cNvSpPr/>
            <p:nvPr/>
          </p:nvSpPr>
          <p:spPr>
            <a:xfrm flipV="1">
              <a:off x="412749" y="1104900"/>
              <a:ext cx="1" cy="5937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3" name="x"/>
            <p:cNvSpPr txBox="1"/>
            <p:nvPr/>
          </p:nvSpPr>
          <p:spPr>
            <a:xfrm>
              <a:off x="749300" y="1619250"/>
              <a:ext cx="222124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800" baseline="0"/>
              </a:lvl1pPr>
            </a:lstStyle>
            <a:p>
              <a:r>
                <a:t>x</a:t>
              </a:r>
            </a:p>
          </p:txBody>
        </p:sp>
        <p:sp>
          <p:nvSpPr>
            <p:cNvPr id="104" name="y"/>
            <p:cNvSpPr txBox="1"/>
            <p:nvPr/>
          </p:nvSpPr>
          <p:spPr>
            <a:xfrm>
              <a:off x="0" y="895350"/>
              <a:ext cx="231277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800" baseline="0"/>
              </a:lvl1pPr>
            </a:lstStyle>
            <a:p>
              <a:r>
                <a:t>y</a:t>
              </a:r>
            </a:p>
          </p:txBody>
        </p:sp>
      </p:grpSp>
      <p:pic>
        <p:nvPicPr>
          <p:cNvPr id="106" name="image.tif" descr="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4059237" y="4168775"/>
            <a:ext cx="5064126" cy="237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6775450" y="1870075"/>
            <a:ext cx="2195513" cy="180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.pdf" descr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" y="2335212"/>
            <a:ext cx="4981576" cy="2563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alculating hysteresis losses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Calculating hysteresis losses</a:t>
            </a:r>
          </a:p>
        </p:txBody>
      </p:sp>
      <p:sp>
        <p:nvSpPr>
          <p:cNvPr id="111" name="The total heat generated for a half-cycle is then…"/>
          <p:cNvSpPr txBox="1">
            <a:spLocks noGrp="1"/>
          </p:cNvSpPr>
          <p:nvPr>
            <p:ph type="body" idx="4294967295"/>
          </p:nvPr>
        </p:nvSpPr>
        <p:spPr>
          <a:xfrm>
            <a:off x="481012" y="1371600"/>
            <a:ext cx="6500813" cy="5240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r>
              <a:t>The total heat generated for a half-cycle is then</a:t>
            </a:r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endParaRPr/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endParaRPr/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endParaRPr/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endParaRPr/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endParaRPr/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endParaRPr/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endParaRPr/>
          </a:p>
          <a:p>
            <a:pPr>
              <a:spcBef>
                <a:spcPts val="400"/>
              </a:spcBef>
              <a:buBlip>
                <a:blip r:embed="rId2"/>
              </a:buBlip>
              <a:defRPr sz="2000"/>
            </a:pPr>
            <a:r>
              <a:t>Note that this calculation assumed </a:t>
            </a:r>
            <a:r>
              <a:rPr i="1"/>
              <a:t>p&lt;a</a:t>
            </a:r>
            <a:r>
              <a:t>; a similar analysis can be applied for the more generally case in which the sample is fully penetrated.</a:t>
            </a:r>
          </a:p>
        </p:txBody>
      </p:sp>
      <p:pic>
        <p:nvPicPr>
          <p:cNvPr id="112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7" y="2051050"/>
            <a:ext cx="4410076" cy="18684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9" name="Group"/>
          <p:cNvGrpSpPr/>
          <p:nvPr/>
        </p:nvGrpSpPr>
        <p:grpSpPr>
          <a:xfrm>
            <a:off x="5970468" y="1704644"/>
            <a:ext cx="2824402" cy="2687067"/>
            <a:chOff x="0" y="0"/>
            <a:chExt cx="2824401" cy="2687065"/>
          </a:xfrm>
        </p:grpSpPr>
        <p:pic>
          <p:nvPicPr>
            <p:cNvPr id="113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0000">
              <a:off x="19169" y="24142"/>
              <a:ext cx="2786063" cy="2221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" name="Line"/>
            <p:cNvSpPr/>
            <p:nvPr/>
          </p:nvSpPr>
          <p:spPr>
            <a:xfrm>
              <a:off x="848980" y="2272532"/>
              <a:ext cx="1" cy="27126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5" name="Line"/>
            <p:cNvSpPr/>
            <p:nvPr/>
          </p:nvSpPr>
          <p:spPr>
            <a:xfrm>
              <a:off x="2352778" y="2248865"/>
              <a:ext cx="1" cy="27126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6" name="2a"/>
            <p:cNvSpPr txBox="1"/>
            <p:nvPr/>
          </p:nvSpPr>
          <p:spPr>
            <a:xfrm>
              <a:off x="1337104" y="2316225"/>
              <a:ext cx="33274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800" baseline="0"/>
              </a:lvl1pPr>
            </a:lstStyle>
            <a:p>
              <a:r>
                <a:t>2a</a:t>
              </a:r>
            </a:p>
          </p:txBody>
        </p:sp>
        <p:sp>
          <p:nvSpPr>
            <p:cNvPr id="117" name="Line"/>
            <p:cNvSpPr/>
            <p:nvPr/>
          </p:nvSpPr>
          <p:spPr>
            <a:xfrm flipH="1">
              <a:off x="963501" y="2372663"/>
              <a:ext cx="242186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8" name="Line"/>
            <p:cNvSpPr/>
            <p:nvPr/>
          </p:nvSpPr>
          <p:spPr>
            <a:xfrm>
              <a:off x="1917221" y="2383586"/>
              <a:ext cx="268469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he Critical State"/>
          <p:cNvSpPr txBox="1">
            <a:spLocks noGrp="1"/>
          </p:cNvSpPr>
          <p:nvPr>
            <p:ph type="title"/>
          </p:nvPr>
        </p:nvSpPr>
        <p:spPr>
          <a:xfrm>
            <a:off x="457200" y="77470"/>
            <a:ext cx="8229600" cy="647701"/>
          </a:xfrm>
          <a:prstGeom prst="rect">
            <a:avLst/>
          </a:prstGeom>
        </p:spPr>
        <p:txBody>
          <a:bodyPr/>
          <a:lstStyle>
            <a:lvl1pPr defTabSz="374904">
              <a:defRPr sz="3607"/>
            </a:lvl1pPr>
          </a:lstStyle>
          <a:p>
            <a:r>
              <a:t>The Critical State</a:t>
            </a:r>
          </a:p>
        </p:txBody>
      </p:sp>
      <p:grpSp>
        <p:nvGrpSpPr>
          <p:cNvPr id="125" name="Group"/>
          <p:cNvGrpSpPr/>
          <p:nvPr/>
        </p:nvGrpSpPr>
        <p:grpSpPr>
          <a:xfrm>
            <a:off x="228600" y="990600"/>
            <a:ext cx="1676400" cy="1143000"/>
            <a:chOff x="0" y="0"/>
            <a:chExt cx="1676400" cy="1143000"/>
          </a:xfrm>
        </p:grpSpPr>
        <p:sp>
          <p:nvSpPr>
            <p:cNvPr id="122" name="Line"/>
            <p:cNvSpPr/>
            <p:nvPr/>
          </p:nvSpPr>
          <p:spPr>
            <a:xfrm flipH="1">
              <a:off x="228599" y="0"/>
              <a:ext cx="2" cy="1143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3" name="Line"/>
            <p:cNvSpPr/>
            <p:nvPr/>
          </p:nvSpPr>
          <p:spPr>
            <a:xfrm flipH="1">
              <a:off x="1447800" y="0"/>
              <a:ext cx="1" cy="114300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4" name="Line"/>
            <p:cNvSpPr/>
            <p:nvPr/>
          </p:nvSpPr>
          <p:spPr>
            <a:xfrm>
              <a:off x="0" y="990600"/>
              <a:ext cx="167640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26" name="Line"/>
          <p:cNvSpPr/>
          <p:nvPr/>
        </p:nvSpPr>
        <p:spPr>
          <a:xfrm>
            <a:off x="304800" y="1981200"/>
            <a:ext cx="1524000" cy="0"/>
          </a:xfrm>
          <a:prstGeom prst="line">
            <a:avLst/>
          </a:prstGeom>
          <a:ln>
            <a:solidFill>
              <a:srgbClr val="66CCFF"/>
            </a:solidFill>
          </a:ln>
        </p:spPr>
        <p:txBody>
          <a:bodyPr lIns="45719" rIns="45719"/>
          <a:lstStyle/>
          <a:p>
            <a:pPr defTabSz="457200">
              <a:defRPr sz="1200" baseline="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" name="Line"/>
          <p:cNvSpPr/>
          <p:nvPr/>
        </p:nvSpPr>
        <p:spPr>
          <a:xfrm flipH="1" flipV="1">
            <a:off x="5562600" y="402971"/>
            <a:ext cx="1460500" cy="2262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2" extrusionOk="0">
                <a:moveTo>
                  <a:pt x="188" y="19213"/>
                </a:moveTo>
                <a:cubicBezTo>
                  <a:pt x="751" y="19574"/>
                  <a:pt x="1996" y="21600"/>
                  <a:pt x="3569" y="21375"/>
                </a:cubicBezTo>
                <a:cubicBezTo>
                  <a:pt x="5142" y="21150"/>
                  <a:pt x="6668" y="19153"/>
                  <a:pt x="9673" y="17832"/>
                </a:cubicBezTo>
                <a:cubicBezTo>
                  <a:pt x="12678" y="16511"/>
                  <a:pt x="16059" y="15491"/>
                  <a:pt x="21600" y="13449"/>
                </a:cubicBezTo>
                <a:cubicBezTo>
                  <a:pt x="19158" y="9006"/>
                  <a:pt x="18571" y="7235"/>
                  <a:pt x="15965" y="5524"/>
                </a:cubicBezTo>
                <a:cubicBezTo>
                  <a:pt x="13406" y="3798"/>
                  <a:pt x="8945" y="4038"/>
                  <a:pt x="6292" y="3122"/>
                </a:cubicBezTo>
                <a:cubicBezTo>
                  <a:pt x="3639" y="2207"/>
                  <a:pt x="1315" y="645"/>
                  <a:pt x="0" y="0"/>
                </a:cubicBezTo>
              </a:path>
            </a:pathLst>
          </a:custGeom>
          <a:solidFill>
            <a:srgbClr val="FF6699"/>
          </a:solidFill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800" baseline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8" name="Line"/>
          <p:cNvSpPr/>
          <p:nvPr/>
        </p:nvSpPr>
        <p:spPr>
          <a:xfrm>
            <a:off x="6997700" y="635000"/>
            <a:ext cx="1460500" cy="2262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2" extrusionOk="0">
                <a:moveTo>
                  <a:pt x="188" y="19213"/>
                </a:moveTo>
                <a:cubicBezTo>
                  <a:pt x="751" y="19574"/>
                  <a:pt x="1996" y="21600"/>
                  <a:pt x="3569" y="21375"/>
                </a:cubicBezTo>
                <a:cubicBezTo>
                  <a:pt x="5142" y="21150"/>
                  <a:pt x="6668" y="19153"/>
                  <a:pt x="9673" y="17832"/>
                </a:cubicBezTo>
                <a:cubicBezTo>
                  <a:pt x="12678" y="16511"/>
                  <a:pt x="16059" y="15491"/>
                  <a:pt x="21600" y="13449"/>
                </a:cubicBezTo>
                <a:cubicBezTo>
                  <a:pt x="19158" y="9006"/>
                  <a:pt x="18571" y="7235"/>
                  <a:pt x="15965" y="5524"/>
                </a:cubicBezTo>
                <a:cubicBezTo>
                  <a:pt x="13406" y="3798"/>
                  <a:pt x="8945" y="4038"/>
                  <a:pt x="6292" y="3122"/>
                </a:cubicBezTo>
                <a:cubicBezTo>
                  <a:pt x="3639" y="2207"/>
                  <a:pt x="1315" y="645"/>
                  <a:pt x="0" y="0"/>
                </a:cubicBezTo>
              </a:path>
            </a:pathLst>
          </a:custGeom>
          <a:solidFill>
            <a:srgbClr val="66CCFF"/>
          </a:solidFill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800" baseline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9" name="Line"/>
          <p:cNvSpPr/>
          <p:nvPr/>
        </p:nvSpPr>
        <p:spPr>
          <a:xfrm>
            <a:off x="7010400" y="304800"/>
            <a:ext cx="0" cy="27432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200" baseline="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" name="Line"/>
          <p:cNvSpPr/>
          <p:nvPr/>
        </p:nvSpPr>
        <p:spPr>
          <a:xfrm>
            <a:off x="5257800" y="1600200"/>
            <a:ext cx="350520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200" baseline="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" name="Line"/>
          <p:cNvSpPr/>
          <p:nvPr/>
        </p:nvSpPr>
        <p:spPr>
          <a:xfrm>
            <a:off x="7010400" y="1600199"/>
            <a:ext cx="971550" cy="844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1" extrusionOk="0">
                <a:moveTo>
                  <a:pt x="0" y="0"/>
                </a:moveTo>
                <a:cubicBezTo>
                  <a:pt x="2824" y="6957"/>
                  <a:pt x="6176" y="13874"/>
                  <a:pt x="8471" y="17474"/>
                </a:cubicBezTo>
                <a:cubicBezTo>
                  <a:pt x="10765" y="21074"/>
                  <a:pt x="11647" y="21438"/>
                  <a:pt x="13835" y="21519"/>
                </a:cubicBezTo>
                <a:cubicBezTo>
                  <a:pt x="16024" y="21600"/>
                  <a:pt x="19976" y="18688"/>
                  <a:pt x="21600" y="17960"/>
                </a:cubicBezTo>
              </a:path>
            </a:pathLst>
          </a:cu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800" baseline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2" name="H"/>
          <p:cNvSpPr txBox="1"/>
          <p:nvPr/>
        </p:nvSpPr>
        <p:spPr>
          <a:xfrm>
            <a:off x="8366125" y="1106487"/>
            <a:ext cx="29404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i="1" baseline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i="0"/>
            </a:pPr>
            <a:r>
              <a:rPr sz="2400" i="1"/>
              <a:t>H</a:t>
            </a:r>
          </a:p>
        </p:txBody>
      </p:sp>
      <p:sp>
        <p:nvSpPr>
          <p:cNvPr id="133" name="M"/>
          <p:cNvSpPr txBox="1"/>
          <p:nvPr/>
        </p:nvSpPr>
        <p:spPr>
          <a:xfrm>
            <a:off x="7086600" y="228600"/>
            <a:ext cx="364739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i="1" baseline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i="0"/>
            </a:pPr>
            <a:r>
              <a:rPr sz="2400" i="1"/>
              <a:t>M</a:t>
            </a:r>
          </a:p>
        </p:txBody>
      </p:sp>
      <p:grpSp>
        <p:nvGrpSpPr>
          <p:cNvPr id="140" name="Group"/>
          <p:cNvGrpSpPr/>
          <p:nvPr/>
        </p:nvGrpSpPr>
        <p:grpSpPr>
          <a:xfrm>
            <a:off x="609600" y="875030"/>
            <a:ext cx="6553200" cy="916941"/>
            <a:chOff x="0" y="0"/>
            <a:chExt cx="6553200" cy="916940"/>
          </a:xfrm>
        </p:grpSpPr>
        <p:grpSp>
          <p:nvGrpSpPr>
            <p:cNvPr id="136" name="Group"/>
            <p:cNvGrpSpPr/>
            <p:nvPr/>
          </p:nvGrpSpPr>
          <p:grpSpPr>
            <a:xfrm>
              <a:off x="0" y="-1"/>
              <a:ext cx="381000" cy="459742"/>
              <a:chOff x="0" y="0"/>
              <a:chExt cx="381000" cy="459740"/>
            </a:xfrm>
          </p:grpSpPr>
          <p:sp>
            <p:nvSpPr>
              <p:cNvPr id="134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" name="a"/>
              <p:cNvSpPr txBox="1"/>
              <p:nvPr/>
            </p:nvSpPr>
            <p:spPr>
              <a:xfrm>
                <a:off x="65429" y="-1"/>
                <a:ext cx="250142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a</a:t>
                </a:r>
              </a:p>
            </p:txBody>
          </p:sp>
        </p:grpSp>
        <p:grpSp>
          <p:nvGrpSpPr>
            <p:cNvPr id="139" name="Group"/>
            <p:cNvGrpSpPr/>
            <p:nvPr/>
          </p:nvGrpSpPr>
          <p:grpSpPr>
            <a:xfrm>
              <a:off x="6172200" y="457199"/>
              <a:ext cx="381000" cy="459742"/>
              <a:chOff x="0" y="0"/>
              <a:chExt cx="381000" cy="459740"/>
            </a:xfrm>
          </p:grpSpPr>
          <p:sp>
            <p:nvSpPr>
              <p:cNvPr id="137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" name="a"/>
              <p:cNvSpPr txBox="1"/>
              <p:nvPr/>
            </p:nvSpPr>
            <p:spPr>
              <a:xfrm>
                <a:off x="65429" y="-1"/>
                <a:ext cx="250142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a</a:t>
                </a:r>
              </a:p>
            </p:txBody>
          </p:sp>
        </p:grpSp>
      </p:grpSp>
      <p:grpSp>
        <p:nvGrpSpPr>
          <p:cNvPr id="156" name="Group"/>
          <p:cNvGrpSpPr/>
          <p:nvPr/>
        </p:nvGrpSpPr>
        <p:grpSpPr>
          <a:xfrm>
            <a:off x="1795750" y="1219467"/>
            <a:ext cx="5748051" cy="1676134"/>
            <a:chOff x="0" y="0"/>
            <a:chExt cx="5748049" cy="1676132"/>
          </a:xfrm>
        </p:grpSpPr>
        <p:grpSp>
          <p:nvGrpSpPr>
            <p:cNvPr id="143" name="Group"/>
            <p:cNvGrpSpPr/>
            <p:nvPr/>
          </p:nvGrpSpPr>
          <p:grpSpPr>
            <a:xfrm>
              <a:off x="337849" y="493762"/>
              <a:ext cx="381001" cy="459741"/>
              <a:chOff x="0" y="0"/>
              <a:chExt cx="381000" cy="459740"/>
            </a:xfrm>
          </p:grpSpPr>
          <p:sp>
            <p:nvSpPr>
              <p:cNvPr id="141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" name="b"/>
              <p:cNvSpPr txBox="1"/>
              <p:nvPr/>
            </p:nvSpPr>
            <p:spPr>
              <a:xfrm>
                <a:off x="58360" y="-1"/>
                <a:ext cx="264280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b</a:t>
                </a:r>
              </a:p>
            </p:txBody>
          </p:sp>
        </p:grpSp>
        <p:grpSp>
          <p:nvGrpSpPr>
            <p:cNvPr id="155" name="Group"/>
            <p:cNvGrpSpPr/>
            <p:nvPr/>
          </p:nvGrpSpPr>
          <p:grpSpPr>
            <a:xfrm>
              <a:off x="0" y="-1"/>
              <a:ext cx="5748050" cy="1676134"/>
              <a:chOff x="0" y="0"/>
              <a:chExt cx="5748049" cy="1676132"/>
            </a:xfrm>
          </p:grpSpPr>
          <p:sp>
            <p:nvSpPr>
              <p:cNvPr id="144" name="Triangle"/>
              <p:cNvSpPr/>
              <p:nvPr/>
            </p:nvSpPr>
            <p:spPr>
              <a:xfrm>
                <a:off x="261649" y="1218932"/>
                <a:ext cx="304801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6CCFF"/>
                  </a:gs>
                  <a:gs pos="100000">
                    <a:srgbClr val="2F5E76"/>
                  </a:gs>
                </a:gsLst>
                <a:lin ang="5400000" scaled="0"/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" name="Triangle"/>
              <p:cNvSpPr/>
              <p:nvPr/>
            </p:nvSpPr>
            <p:spPr>
              <a:xfrm flipH="1">
                <a:off x="1176049" y="1218932"/>
                <a:ext cx="304801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6CCFF"/>
                  </a:gs>
                  <a:gs pos="100000">
                    <a:srgbClr val="2F5E76"/>
                  </a:gs>
                </a:gsLst>
                <a:lin ang="5400000" scaled="0"/>
              </a:gra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grpSp>
            <p:nvGrpSpPr>
              <p:cNvPr id="149" name="Group"/>
              <p:cNvGrpSpPr/>
              <p:nvPr/>
            </p:nvGrpSpPr>
            <p:grpSpPr>
              <a:xfrm>
                <a:off x="33049" y="533132"/>
                <a:ext cx="1676401" cy="1143001"/>
                <a:chOff x="0" y="0"/>
                <a:chExt cx="1676400" cy="1143000"/>
              </a:xfrm>
            </p:grpSpPr>
            <p:sp>
              <p:nvSpPr>
                <p:cNvPr id="146" name="Line"/>
                <p:cNvSpPr/>
                <p:nvPr/>
              </p:nvSpPr>
              <p:spPr>
                <a:xfrm flipH="1">
                  <a:off x="228599" y="0"/>
                  <a:ext cx="2" cy="114300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200" baseline="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47" name="Line"/>
                <p:cNvSpPr/>
                <p:nvPr/>
              </p:nvSpPr>
              <p:spPr>
                <a:xfrm flipH="1">
                  <a:off x="1447800" y="0"/>
                  <a:ext cx="1" cy="114300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200" baseline="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48" name="Line"/>
                <p:cNvSpPr/>
                <p:nvPr/>
              </p:nvSpPr>
              <p:spPr>
                <a:xfrm>
                  <a:off x="0" y="990600"/>
                  <a:ext cx="1676400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dash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457200">
                    <a:defRPr sz="1200" baseline="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150" name="Line"/>
              <p:cNvSpPr/>
              <p:nvPr/>
            </p:nvSpPr>
            <p:spPr>
              <a:xfrm>
                <a:off x="109249" y="1218932"/>
                <a:ext cx="1524001" cy="1"/>
              </a:xfrm>
              <a:prstGeom prst="line">
                <a:avLst/>
              </a:prstGeom>
              <a:noFill/>
              <a:ln w="9525" cap="flat">
                <a:solidFill>
                  <a:srgbClr val="66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51" name="Shape"/>
              <p:cNvSpPr/>
              <p:nvPr/>
            </p:nvSpPr>
            <p:spPr>
              <a:xfrm rot="3005528">
                <a:off x="33049" y="75932"/>
                <a:ext cx="3048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400"/>
                    </a:moveTo>
                    <a:lnTo>
                      <a:pt x="12150" y="5400"/>
                    </a:lnTo>
                    <a:lnTo>
                      <a:pt x="12150" y="0"/>
                    </a:lnTo>
                    <a:lnTo>
                      <a:pt x="21600" y="10800"/>
                    </a:lnTo>
                    <a:lnTo>
                      <a:pt x="12150" y="21600"/>
                    </a:lnTo>
                    <a:lnTo>
                      <a:pt x="12150" y="16200"/>
                    </a:lnTo>
                    <a:lnTo>
                      <a:pt x="0" y="16200"/>
                    </a:lnTo>
                    <a:lnTo>
                      <a:pt x="4725" y="10800"/>
                    </a:lnTo>
                    <a:close/>
                  </a:path>
                </a:pathLst>
              </a:cu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grpSp>
            <p:nvGrpSpPr>
              <p:cNvPr id="154" name="Group"/>
              <p:cNvGrpSpPr/>
              <p:nvPr/>
            </p:nvGrpSpPr>
            <p:grpSpPr>
              <a:xfrm>
                <a:off x="5367049" y="798562"/>
                <a:ext cx="381001" cy="459741"/>
                <a:chOff x="0" y="0"/>
                <a:chExt cx="381000" cy="459740"/>
              </a:xfrm>
            </p:grpSpPr>
            <p:sp>
              <p:nvSpPr>
                <p:cNvPr id="152" name="Circle"/>
                <p:cNvSpPr/>
                <p:nvPr/>
              </p:nvSpPr>
              <p:spPr>
                <a:xfrm>
                  <a:off x="0" y="39370"/>
                  <a:ext cx="381000" cy="381001"/>
                </a:xfrm>
                <a:prstGeom prst="ellipse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 defTabSz="457200">
                    <a:defRPr sz="1800" baseline="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153" name="b"/>
                <p:cNvSpPr txBox="1"/>
                <p:nvPr/>
              </p:nvSpPr>
              <p:spPr>
                <a:xfrm>
                  <a:off x="58360" y="-1"/>
                  <a:ext cx="264280" cy="4597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 defTabSz="457200">
                    <a:defRPr baseline="0">
                      <a:solidFill>
                        <a:schemeClr val="accent3">
                          <a:lumOff val="44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2400">
                      <a:solidFill>
                        <a:schemeClr val="accent3">
                          <a:lumOff val="44000"/>
                        </a:schemeClr>
                      </a:solidFill>
                    </a:rPr>
                    <a:t>b</a:t>
                  </a:r>
                </a:p>
              </p:txBody>
            </p:sp>
          </p:grpSp>
        </p:grpSp>
      </p:grpSp>
      <p:grpSp>
        <p:nvGrpSpPr>
          <p:cNvPr id="171" name="Group"/>
          <p:cNvGrpSpPr/>
          <p:nvPr/>
        </p:nvGrpSpPr>
        <p:grpSpPr>
          <a:xfrm>
            <a:off x="2133600" y="2170429"/>
            <a:ext cx="5943600" cy="2288541"/>
            <a:chOff x="0" y="0"/>
            <a:chExt cx="5943600" cy="2288540"/>
          </a:xfrm>
        </p:grpSpPr>
        <p:sp>
          <p:nvSpPr>
            <p:cNvPr id="157" name="Triangle"/>
            <p:cNvSpPr/>
            <p:nvPr/>
          </p:nvSpPr>
          <p:spPr>
            <a:xfrm>
              <a:off x="228600" y="1258569"/>
              <a:ext cx="609600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" name="Triangle"/>
            <p:cNvSpPr/>
            <p:nvPr/>
          </p:nvSpPr>
          <p:spPr>
            <a:xfrm flipH="1">
              <a:off x="838200" y="1258569"/>
              <a:ext cx="609600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2" name="Group"/>
            <p:cNvGrpSpPr/>
            <p:nvPr/>
          </p:nvGrpSpPr>
          <p:grpSpPr>
            <a:xfrm>
              <a:off x="0" y="877569"/>
              <a:ext cx="1676400" cy="1143001"/>
              <a:chOff x="0" y="0"/>
              <a:chExt cx="1676400" cy="1143000"/>
            </a:xfrm>
          </p:grpSpPr>
          <p:sp>
            <p:nvSpPr>
              <p:cNvPr id="159" name="Line"/>
              <p:cNvSpPr/>
              <p:nvPr/>
            </p:nvSpPr>
            <p:spPr>
              <a:xfrm flipH="1">
                <a:off x="228599" y="0"/>
                <a:ext cx="2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60" name="Line"/>
              <p:cNvSpPr/>
              <p:nvPr/>
            </p:nvSpPr>
            <p:spPr>
              <a:xfrm flipH="1">
                <a:off x="1447800" y="0"/>
                <a:ext cx="1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61" name="Line"/>
              <p:cNvSpPr/>
              <p:nvPr/>
            </p:nvSpPr>
            <p:spPr>
              <a:xfrm>
                <a:off x="0" y="990600"/>
                <a:ext cx="167640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63" name="Line"/>
            <p:cNvSpPr/>
            <p:nvPr/>
          </p:nvSpPr>
          <p:spPr>
            <a:xfrm>
              <a:off x="76200" y="1258569"/>
              <a:ext cx="1524000" cy="1"/>
            </a:xfrm>
            <a:prstGeom prst="line">
              <a:avLst/>
            </a:prstGeom>
            <a:noFill/>
            <a:ln w="9525" cap="flat">
              <a:solidFill>
                <a:srgbClr val="66CC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4" name="Shape"/>
            <p:cNvSpPr/>
            <p:nvPr/>
          </p:nvSpPr>
          <p:spPr>
            <a:xfrm rot="3005528">
              <a:off x="495300" y="687070"/>
              <a:ext cx="3048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2150" y="5400"/>
                  </a:lnTo>
                  <a:lnTo>
                    <a:pt x="12150" y="0"/>
                  </a:lnTo>
                  <a:lnTo>
                    <a:pt x="21600" y="10800"/>
                  </a:lnTo>
                  <a:lnTo>
                    <a:pt x="12150" y="21600"/>
                  </a:lnTo>
                  <a:lnTo>
                    <a:pt x="12150" y="16200"/>
                  </a:lnTo>
                  <a:lnTo>
                    <a:pt x="0" y="16200"/>
                  </a:lnTo>
                  <a:lnTo>
                    <a:pt x="4725" y="10800"/>
                  </a:lnTo>
                  <a:close/>
                </a:path>
              </a:pathLst>
            </a:cu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7" name="Group"/>
            <p:cNvGrpSpPr/>
            <p:nvPr/>
          </p:nvGrpSpPr>
          <p:grpSpPr>
            <a:xfrm>
              <a:off x="228600" y="1828799"/>
              <a:ext cx="381000" cy="459742"/>
              <a:chOff x="0" y="0"/>
              <a:chExt cx="381000" cy="459740"/>
            </a:xfrm>
          </p:grpSpPr>
          <p:sp>
            <p:nvSpPr>
              <p:cNvPr id="165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" name="1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1</a:t>
                </a:r>
              </a:p>
            </p:txBody>
          </p:sp>
        </p:grpSp>
        <p:grpSp>
          <p:nvGrpSpPr>
            <p:cNvPr id="170" name="Group"/>
            <p:cNvGrpSpPr/>
            <p:nvPr/>
          </p:nvGrpSpPr>
          <p:grpSpPr>
            <a:xfrm>
              <a:off x="5562600" y="-1"/>
              <a:ext cx="381000" cy="459742"/>
              <a:chOff x="0" y="0"/>
              <a:chExt cx="381000" cy="459740"/>
            </a:xfrm>
          </p:grpSpPr>
          <p:sp>
            <p:nvSpPr>
              <p:cNvPr id="168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" name="1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186" name="Group"/>
          <p:cNvGrpSpPr/>
          <p:nvPr/>
        </p:nvGrpSpPr>
        <p:grpSpPr>
          <a:xfrm>
            <a:off x="3657600" y="1789429"/>
            <a:ext cx="4953000" cy="2669541"/>
            <a:chOff x="0" y="0"/>
            <a:chExt cx="4953000" cy="2669540"/>
          </a:xfrm>
        </p:grpSpPr>
        <p:sp>
          <p:nvSpPr>
            <p:cNvPr id="172" name="Shape"/>
            <p:cNvSpPr/>
            <p:nvPr/>
          </p:nvSpPr>
          <p:spPr>
            <a:xfrm>
              <a:off x="304800" y="1258569"/>
              <a:ext cx="609600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2531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Shape"/>
            <p:cNvSpPr/>
            <p:nvPr/>
          </p:nvSpPr>
          <p:spPr>
            <a:xfrm flipH="1">
              <a:off x="914400" y="1258569"/>
              <a:ext cx="609600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2531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7" name="Group"/>
            <p:cNvGrpSpPr/>
            <p:nvPr/>
          </p:nvGrpSpPr>
          <p:grpSpPr>
            <a:xfrm>
              <a:off x="76200" y="1258569"/>
              <a:ext cx="1676400" cy="1143001"/>
              <a:chOff x="0" y="0"/>
              <a:chExt cx="1676400" cy="1143000"/>
            </a:xfrm>
          </p:grpSpPr>
          <p:sp>
            <p:nvSpPr>
              <p:cNvPr id="174" name="Line"/>
              <p:cNvSpPr/>
              <p:nvPr/>
            </p:nvSpPr>
            <p:spPr>
              <a:xfrm flipH="1">
                <a:off x="228599" y="0"/>
                <a:ext cx="2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75" name="Line"/>
              <p:cNvSpPr/>
              <p:nvPr/>
            </p:nvSpPr>
            <p:spPr>
              <a:xfrm flipH="1">
                <a:off x="1447800" y="0"/>
                <a:ext cx="1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76" name="Line"/>
              <p:cNvSpPr/>
              <p:nvPr/>
            </p:nvSpPr>
            <p:spPr>
              <a:xfrm>
                <a:off x="0" y="990600"/>
                <a:ext cx="167640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78" name="Line"/>
            <p:cNvSpPr/>
            <p:nvPr/>
          </p:nvSpPr>
          <p:spPr>
            <a:xfrm>
              <a:off x="152400" y="1258569"/>
              <a:ext cx="1524000" cy="1"/>
            </a:xfrm>
            <a:prstGeom prst="line">
              <a:avLst/>
            </a:prstGeom>
            <a:noFill/>
            <a:ln w="9525" cap="flat">
              <a:solidFill>
                <a:srgbClr val="66CC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9" name="Shape"/>
            <p:cNvSpPr/>
            <p:nvPr/>
          </p:nvSpPr>
          <p:spPr>
            <a:xfrm>
              <a:off x="0" y="1525269"/>
              <a:ext cx="2286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2150" y="5400"/>
                  </a:lnTo>
                  <a:lnTo>
                    <a:pt x="12150" y="0"/>
                  </a:lnTo>
                  <a:lnTo>
                    <a:pt x="21600" y="10800"/>
                  </a:lnTo>
                  <a:lnTo>
                    <a:pt x="12150" y="21600"/>
                  </a:lnTo>
                  <a:lnTo>
                    <a:pt x="12150" y="16200"/>
                  </a:lnTo>
                  <a:lnTo>
                    <a:pt x="0" y="16200"/>
                  </a:lnTo>
                  <a:lnTo>
                    <a:pt x="4725" y="10800"/>
                  </a:lnTo>
                  <a:close/>
                </a:path>
              </a:pathLst>
            </a:cu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2" name="Group"/>
            <p:cNvGrpSpPr/>
            <p:nvPr/>
          </p:nvGrpSpPr>
          <p:grpSpPr>
            <a:xfrm>
              <a:off x="304800" y="2209799"/>
              <a:ext cx="381000" cy="459742"/>
              <a:chOff x="0" y="0"/>
              <a:chExt cx="381000" cy="459740"/>
            </a:xfrm>
          </p:grpSpPr>
          <p:sp>
            <p:nvSpPr>
              <p:cNvPr id="180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" name="2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2</a:t>
                </a:r>
              </a:p>
            </p:txBody>
          </p:sp>
        </p:grpSp>
        <p:grpSp>
          <p:nvGrpSpPr>
            <p:cNvPr id="185" name="Group"/>
            <p:cNvGrpSpPr/>
            <p:nvPr/>
          </p:nvGrpSpPr>
          <p:grpSpPr>
            <a:xfrm>
              <a:off x="4572000" y="-1"/>
              <a:ext cx="381000" cy="459742"/>
              <a:chOff x="0" y="0"/>
              <a:chExt cx="381000" cy="459740"/>
            </a:xfrm>
          </p:grpSpPr>
          <p:sp>
            <p:nvSpPr>
              <p:cNvPr id="183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" name="2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201" name="Group"/>
          <p:cNvGrpSpPr/>
          <p:nvPr/>
        </p:nvGrpSpPr>
        <p:grpSpPr>
          <a:xfrm>
            <a:off x="5257800" y="1027430"/>
            <a:ext cx="2971800" cy="3431541"/>
            <a:chOff x="0" y="0"/>
            <a:chExt cx="2971800" cy="3431540"/>
          </a:xfrm>
        </p:grpSpPr>
        <p:sp>
          <p:nvSpPr>
            <p:cNvPr id="187" name="Shape"/>
            <p:cNvSpPr/>
            <p:nvPr/>
          </p:nvSpPr>
          <p:spPr>
            <a:xfrm>
              <a:off x="304800" y="2172970"/>
              <a:ext cx="609600" cy="8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5891"/>
                  </a:lnTo>
                  <a:lnTo>
                    <a:pt x="8100" y="0"/>
                  </a:lnTo>
                  <a:lnTo>
                    <a:pt x="21600" y="981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" name="Shape"/>
            <p:cNvSpPr/>
            <p:nvPr/>
          </p:nvSpPr>
          <p:spPr>
            <a:xfrm flipH="1">
              <a:off x="914400" y="2172970"/>
              <a:ext cx="609600" cy="8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5891"/>
                  </a:lnTo>
                  <a:lnTo>
                    <a:pt x="8100" y="0"/>
                  </a:lnTo>
                  <a:lnTo>
                    <a:pt x="21600" y="981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2" name="Group"/>
            <p:cNvGrpSpPr/>
            <p:nvPr/>
          </p:nvGrpSpPr>
          <p:grpSpPr>
            <a:xfrm>
              <a:off x="76200" y="2020570"/>
              <a:ext cx="1676400" cy="1143001"/>
              <a:chOff x="0" y="0"/>
              <a:chExt cx="1676400" cy="1143000"/>
            </a:xfrm>
          </p:grpSpPr>
          <p:sp>
            <p:nvSpPr>
              <p:cNvPr id="189" name="Line"/>
              <p:cNvSpPr/>
              <p:nvPr/>
            </p:nvSpPr>
            <p:spPr>
              <a:xfrm flipH="1">
                <a:off x="228599" y="0"/>
                <a:ext cx="2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90" name="Line"/>
              <p:cNvSpPr/>
              <p:nvPr/>
            </p:nvSpPr>
            <p:spPr>
              <a:xfrm flipH="1">
                <a:off x="1447800" y="0"/>
                <a:ext cx="1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191" name="Line"/>
              <p:cNvSpPr/>
              <p:nvPr/>
            </p:nvSpPr>
            <p:spPr>
              <a:xfrm>
                <a:off x="0" y="990600"/>
                <a:ext cx="167640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93" name="Line"/>
            <p:cNvSpPr/>
            <p:nvPr/>
          </p:nvSpPr>
          <p:spPr>
            <a:xfrm>
              <a:off x="152400" y="2401570"/>
              <a:ext cx="1524000" cy="1"/>
            </a:xfrm>
            <a:prstGeom prst="line">
              <a:avLst/>
            </a:prstGeom>
            <a:noFill/>
            <a:ln w="9525" cap="flat">
              <a:solidFill>
                <a:srgbClr val="66CC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4" name="Shape"/>
            <p:cNvSpPr/>
            <p:nvPr/>
          </p:nvSpPr>
          <p:spPr>
            <a:xfrm>
              <a:off x="0" y="2287270"/>
              <a:ext cx="2286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2150" y="5400"/>
                  </a:lnTo>
                  <a:lnTo>
                    <a:pt x="12150" y="0"/>
                  </a:lnTo>
                  <a:lnTo>
                    <a:pt x="21600" y="10800"/>
                  </a:lnTo>
                  <a:lnTo>
                    <a:pt x="12150" y="21600"/>
                  </a:lnTo>
                  <a:lnTo>
                    <a:pt x="12150" y="16200"/>
                  </a:lnTo>
                  <a:lnTo>
                    <a:pt x="0" y="16200"/>
                  </a:lnTo>
                  <a:lnTo>
                    <a:pt x="4725" y="10800"/>
                  </a:lnTo>
                  <a:close/>
                </a:path>
              </a:pathLst>
            </a:cu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7" name="Group"/>
            <p:cNvGrpSpPr/>
            <p:nvPr/>
          </p:nvGrpSpPr>
          <p:grpSpPr>
            <a:xfrm>
              <a:off x="304800" y="2971799"/>
              <a:ext cx="381000" cy="459742"/>
              <a:chOff x="0" y="0"/>
              <a:chExt cx="381000" cy="459740"/>
            </a:xfrm>
          </p:grpSpPr>
          <p:sp>
            <p:nvSpPr>
              <p:cNvPr id="195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" name="3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3</a:t>
                </a:r>
              </a:p>
            </p:txBody>
          </p:sp>
        </p:grpSp>
        <p:grpSp>
          <p:nvGrpSpPr>
            <p:cNvPr id="200" name="Group"/>
            <p:cNvGrpSpPr/>
            <p:nvPr/>
          </p:nvGrpSpPr>
          <p:grpSpPr>
            <a:xfrm>
              <a:off x="2590800" y="-1"/>
              <a:ext cx="381000" cy="459742"/>
              <a:chOff x="0" y="0"/>
              <a:chExt cx="381000" cy="459740"/>
            </a:xfrm>
          </p:grpSpPr>
          <p:sp>
            <p:nvSpPr>
              <p:cNvPr id="198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" name="3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3</a:t>
                </a:r>
              </a:p>
            </p:txBody>
          </p:sp>
        </p:grpSp>
      </p:grpSp>
      <p:grpSp>
        <p:nvGrpSpPr>
          <p:cNvPr id="216" name="Group"/>
          <p:cNvGrpSpPr/>
          <p:nvPr/>
        </p:nvGrpSpPr>
        <p:grpSpPr>
          <a:xfrm>
            <a:off x="6781800" y="417829"/>
            <a:ext cx="1828800" cy="4041141"/>
            <a:chOff x="0" y="0"/>
            <a:chExt cx="1828800" cy="4041140"/>
          </a:xfrm>
        </p:grpSpPr>
        <p:sp>
          <p:nvSpPr>
            <p:cNvPr id="202" name="Triangle"/>
            <p:cNvSpPr/>
            <p:nvPr/>
          </p:nvSpPr>
          <p:spPr>
            <a:xfrm>
              <a:off x="381000" y="2782570"/>
              <a:ext cx="609600" cy="8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" name="Triangle"/>
            <p:cNvSpPr/>
            <p:nvPr/>
          </p:nvSpPr>
          <p:spPr>
            <a:xfrm>
              <a:off x="990600" y="2782570"/>
              <a:ext cx="609600" cy="8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7" name="Group"/>
            <p:cNvGrpSpPr/>
            <p:nvPr/>
          </p:nvGrpSpPr>
          <p:grpSpPr>
            <a:xfrm>
              <a:off x="152400" y="2630170"/>
              <a:ext cx="1676400" cy="1143001"/>
              <a:chOff x="0" y="0"/>
              <a:chExt cx="1676400" cy="1143000"/>
            </a:xfrm>
          </p:grpSpPr>
          <p:sp>
            <p:nvSpPr>
              <p:cNvPr id="204" name="Line"/>
              <p:cNvSpPr/>
              <p:nvPr/>
            </p:nvSpPr>
            <p:spPr>
              <a:xfrm flipH="1">
                <a:off x="228599" y="0"/>
                <a:ext cx="2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05" name="Line"/>
              <p:cNvSpPr/>
              <p:nvPr/>
            </p:nvSpPr>
            <p:spPr>
              <a:xfrm flipH="1">
                <a:off x="1447800" y="0"/>
                <a:ext cx="1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06" name="Line"/>
              <p:cNvSpPr/>
              <p:nvPr/>
            </p:nvSpPr>
            <p:spPr>
              <a:xfrm>
                <a:off x="0" y="990600"/>
                <a:ext cx="167640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208" name="Line"/>
            <p:cNvSpPr/>
            <p:nvPr/>
          </p:nvSpPr>
          <p:spPr>
            <a:xfrm>
              <a:off x="228600" y="3620770"/>
              <a:ext cx="1524000" cy="1"/>
            </a:xfrm>
            <a:prstGeom prst="line">
              <a:avLst/>
            </a:prstGeom>
            <a:noFill/>
            <a:ln w="9525" cap="flat">
              <a:solidFill>
                <a:srgbClr val="66CC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9" name="Shape"/>
            <p:cNvSpPr/>
            <p:nvPr/>
          </p:nvSpPr>
          <p:spPr>
            <a:xfrm>
              <a:off x="76200" y="2896870"/>
              <a:ext cx="2286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2150" y="5400"/>
                  </a:lnTo>
                  <a:lnTo>
                    <a:pt x="12150" y="0"/>
                  </a:lnTo>
                  <a:lnTo>
                    <a:pt x="21600" y="10800"/>
                  </a:lnTo>
                  <a:lnTo>
                    <a:pt x="12150" y="21600"/>
                  </a:lnTo>
                  <a:lnTo>
                    <a:pt x="12150" y="16200"/>
                  </a:lnTo>
                  <a:lnTo>
                    <a:pt x="0" y="16200"/>
                  </a:lnTo>
                  <a:lnTo>
                    <a:pt x="4725" y="10800"/>
                  </a:lnTo>
                  <a:close/>
                </a:path>
              </a:pathLst>
            </a:cu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2" name="Group"/>
            <p:cNvGrpSpPr/>
            <p:nvPr/>
          </p:nvGrpSpPr>
          <p:grpSpPr>
            <a:xfrm>
              <a:off x="381000" y="3581399"/>
              <a:ext cx="381000" cy="459742"/>
              <a:chOff x="0" y="0"/>
              <a:chExt cx="381000" cy="459740"/>
            </a:xfrm>
          </p:grpSpPr>
          <p:sp>
            <p:nvSpPr>
              <p:cNvPr id="210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" name="4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4</a:t>
                </a:r>
              </a:p>
            </p:txBody>
          </p:sp>
        </p:grpSp>
        <p:grpSp>
          <p:nvGrpSpPr>
            <p:cNvPr id="215" name="Group"/>
            <p:cNvGrpSpPr/>
            <p:nvPr/>
          </p:nvGrpSpPr>
          <p:grpSpPr>
            <a:xfrm>
              <a:off x="0" y="-1"/>
              <a:ext cx="381000" cy="459742"/>
              <a:chOff x="0" y="0"/>
              <a:chExt cx="381000" cy="459740"/>
            </a:xfrm>
          </p:grpSpPr>
          <p:sp>
            <p:nvSpPr>
              <p:cNvPr id="213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4" name="4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232" name="Group"/>
          <p:cNvGrpSpPr/>
          <p:nvPr/>
        </p:nvGrpSpPr>
        <p:grpSpPr>
          <a:xfrm>
            <a:off x="6400800" y="341629"/>
            <a:ext cx="2438401" cy="5754372"/>
            <a:chOff x="0" y="0"/>
            <a:chExt cx="2438400" cy="5754370"/>
          </a:xfrm>
        </p:grpSpPr>
        <p:sp>
          <p:nvSpPr>
            <p:cNvPr id="217" name="Triangle"/>
            <p:cNvSpPr/>
            <p:nvPr/>
          </p:nvSpPr>
          <p:spPr>
            <a:xfrm rot="10800000" flipH="1">
              <a:off x="762000" y="4773295"/>
              <a:ext cx="3048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6699"/>
                </a:gs>
                <a:gs pos="100000">
                  <a:srgbClr val="82344E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" name="Triangle"/>
            <p:cNvSpPr/>
            <p:nvPr/>
          </p:nvSpPr>
          <p:spPr>
            <a:xfrm rot="10800000">
              <a:off x="1671637" y="4763770"/>
              <a:ext cx="309563" cy="309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6699"/>
                </a:gs>
                <a:gs pos="100000">
                  <a:srgbClr val="82344E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" name="Shape"/>
            <p:cNvSpPr/>
            <p:nvPr/>
          </p:nvSpPr>
          <p:spPr>
            <a:xfrm flipH="1">
              <a:off x="1066800" y="4458970"/>
              <a:ext cx="6096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14" y="20925"/>
                    <a:pt x="114" y="20025"/>
                    <a:pt x="343" y="19575"/>
                  </a:cubicBezTo>
                  <a:cubicBezTo>
                    <a:pt x="571" y="18900"/>
                    <a:pt x="1371" y="18225"/>
                    <a:pt x="1371" y="18225"/>
                  </a:cubicBezTo>
                  <a:lnTo>
                    <a:pt x="10629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2F5E76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3" name="Group"/>
            <p:cNvGrpSpPr/>
            <p:nvPr/>
          </p:nvGrpSpPr>
          <p:grpSpPr>
            <a:xfrm>
              <a:off x="533400" y="4611370"/>
              <a:ext cx="1676400" cy="1143001"/>
              <a:chOff x="0" y="0"/>
              <a:chExt cx="1676400" cy="1143000"/>
            </a:xfrm>
          </p:grpSpPr>
          <p:sp>
            <p:nvSpPr>
              <p:cNvPr id="220" name="Line"/>
              <p:cNvSpPr/>
              <p:nvPr/>
            </p:nvSpPr>
            <p:spPr>
              <a:xfrm flipV="1">
                <a:off x="228599" y="0"/>
                <a:ext cx="2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21" name="Line"/>
              <p:cNvSpPr/>
              <p:nvPr/>
            </p:nvSpPr>
            <p:spPr>
              <a:xfrm flipV="1">
                <a:off x="1447800" y="0"/>
                <a:ext cx="0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22" name="Line"/>
              <p:cNvSpPr/>
              <p:nvPr/>
            </p:nvSpPr>
            <p:spPr>
              <a:xfrm>
                <a:off x="0" y="153670"/>
                <a:ext cx="1676400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224" name="Line"/>
            <p:cNvSpPr/>
            <p:nvPr/>
          </p:nvSpPr>
          <p:spPr>
            <a:xfrm>
              <a:off x="609600" y="5068570"/>
              <a:ext cx="1524000" cy="1"/>
            </a:xfrm>
            <a:prstGeom prst="line">
              <a:avLst/>
            </a:prstGeom>
            <a:noFill/>
            <a:ln w="9525" cap="flat">
              <a:solidFill>
                <a:srgbClr val="FF66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25" name="Shape"/>
            <p:cNvSpPr/>
            <p:nvPr/>
          </p:nvSpPr>
          <p:spPr>
            <a:xfrm rot="16200000" flipH="1">
              <a:off x="2095500" y="3963670"/>
              <a:ext cx="4572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2150" y="5400"/>
                  </a:lnTo>
                  <a:lnTo>
                    <a:pt x="12150" y="0"/>
                  </a:lnTo>
                  <a:lnTo>
                    <a:pt x="21600" y="10800"/>
                  </a:lnTo>
                  <a:lnTo>
                    <a:pt x="12150" y="21600"/>
                  </a:lnTo>
                  <a:lnTo>
                    <a:pt x="12150" y="16200"/>
                  </a:lnTo>
                  <a:lnTo>
                    <a:pt x="0" y="16200"/>
                  </a:lnTo>
                  <a:lnTo>
                    <a:pt x="4725" y="10800"/>
                  </a:lnTo>
                  <a:close/>
                </a:path>
              </a:pathLst>
            </a:cu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8" name="Group"/>
            <p:cNvGrpSpPr/>
            <p:nvPr/>
          </p:nvGrpSpPr>
          <p:grpSpPr>
            <a:xfrm>
              <a:off x="1676400" y="4190999"/>
              <a:ext cx="381000" cy="459742"/>
              <a:chOff x="0" y="0"/>
              <a:chExt cx="381000" cy="459740"/>
            </a:xfrm>
          </p:grpSpPr>
          <p:sp>
            <p:nvSpPr>
              <p:cNvPr id="226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7" name="5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5</a:t>
                </a:r>
              </a:p>
            </p:txBody>
          </p:sp>
        </p:grpSp>
        <p:grpSp>
          <p:nvGrpSpPr>
            <p:cNvPr id="231" name="Group"/>
            <p:cNvGrpSpPr/>
            <p:nvPr/>
          </p:nvGrpSpPr>
          <p:grpSpPr>
            <a:xfrm>
              <a:off x="0" y="-1"/>
              <a:ext cx="381000" cy="459742"/>
              <a:chOff x="0" y="0"/>
              <a:chExt cx="381000" cy="459740"/>
            </a:xfrm>
          </p:grpSpPr>
          <p:sp>
            <p:nvSpPr>
              <p:cNvPr id="229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0" name="5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5</a:t>
                </a:r>
              </a:p>
            </p:txBody>
          </p:sp>
        </p:grpSp>
      </p:grpSp>
      <p:grpSp>
        <p:nvGrpSpPr>
          <p:cNvPr id="247" name="Group"/>
          <p:cNvGrpSpPr/>
          <p:nvPr/>
        </p:nvGrpSpPr>
        <p:grpSpPr>
          <a:xfrm>
            <a:off x="5334000" y="722629"/>
            <a:ext cx="1752600" cy="5373372"/>
            <a:chOff x="0" y="0"/>
            <a:chExt cx="1752600" cy="5373370"/>
          </a:xfrm>
        </p:grpSpPr>
        <p:sp>
          <p:nvSpPr>
            <p:cNvPr id="233" name="Triangle"/>
            <p:cNvSpPr/>
            <p:nvPr/>
          </p:nvSpPr>
          <p:spPr>
            <a:xfrm rot="10800000" flipH="1">
              <a:off x="228600" y="4382770"/>
              <a:ext cx="609600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" name="Triangle"/>
            <p:cNvSpPr/>
            <p:nvPr/>
          </p:nvSpPr>
          <p:spPr>
            <a:xfrm rot="10800000">
              <a:off x="838200" y="4382770"/>
              <a:ext cx="609600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8" name="Group"/>
            <p:cNvGrpSpPr/>
            <p:nvPr/>
          </p:nvGrpSpPr>
          <p:grpSpPr>
            <a:xfrm>
              <a:off x="0" y="4230370"/>
              <a:ext cx="1676400" cy="1143001"/>
              <a:chOff x="0" y="0"/>
              <a:chExt cx="1676400" cy="1143000"/>
            </a:xfrm>
          </p:grpSpPr>
          <p:sp>
            <p:nvSpPr>
              <p:cNvPr id="235" name="Line"/>
              <p:cNvSpPr/>
              <p:nvPr/>
            </p:nvSpPr>
            <p:spPr>
              <a:xfrm flipV="1">
                <a:off x="228599" y="0"/>
                <a:ext cx="2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36" name="Line"/>
              <p:cNvSpPr/>
              <p:nvPr/>
            </p:nvSpPr>
            <p:spPr>
              <a:xfrm flipV="1">
                <a:off x="1447800" y="0"/>
                <a:ext cx="0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37" name="Line"/>
              <p:cNvSpPr/>
              <p:nvPr/>
            </p:nvSpPr>
            <p:spPr>
              <a:xfrm>
                <a:off x="0" y="153670"/>
                <a:ext cx="1676400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239" name="Line"/>
            <p:cNvSpPr/>
            <p:nvPr/>
          </p:nvSpPr>
          <p:spPr>
            <a:xfrm>
              <a:off x="76200" y="4992370"/>
              <a:ext cx="1524000" cy="1"/>
            </a:xfrm>
            <a:prstGeom prst="line">
              <a:avLst/>
            </a:prstGeom>
            <a:noFill/>
            <a:ln w="9525" cap="flat">
              <a:solidFill>
                <a:srgbClr val="FF66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0" name="Shape"/>
            <p:cNvSpPr/>
            <p:nvPr/>
          </p:nvSpPr>
          <p:spPr>
            <a:xfrm flipH="1">
              <a:off x="1524000" y="4687570"/>
              <a:ext cx="2286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2150" y="5400"/>
                  </a:lnTo>
                  <a:lnTo>
                    <a:pt x="12150" y="0"/>
                  </a:lnTo>
                  <a:lnTo>
                    <a:pt x="21600" y="10800"/>
                  </a:lnTo>
                  <a:lnTo>
                    <a:pt x="12150" y="21600"/>
                  </a:lnTo>
                  <a:lnTo>
                    <a:pt x="12150" y="16200"/>
                  </a:lnTo>
                  <a:lnTo>
                    <a:pt x="0" y="16200"/>
                  </a:lnTo>
                  <a:lnTo>
                    <a:pt x="4725" y="10800"/>
                  </a:lnTo>
                  <a:close/>
                </a:path>
              </a:pathLst>
            </a:cu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3" name="Group"/>
            <p:cNvGrpSpPr/>
            <p:nvPr/>
          </p:nvGrpSpPr>
          <p:grpSpPr>
            <a:xfrm>
              <a:off x="1066800" y="3962399"/>
              <a:ext cx="381000" cy="459742"/>
              <a:chOff x="0" y="0"/>
              <a:chExt cx="381000" cy="459740"/>
            </a:xfrm>
          </p:grpSpPr>
          <p:sp>
            <p:nvSpPr>
              <p:cNvPr id="241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" name="6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6</a:t>
                </a:r>
              </a:p>
            </p:txBody>
          </p:sp>
        </p:grpSp>
        <p:grpSp>
          <p:nvGrpSpPr>
            <p:cNvPr id="246" name="Group"/>
            <p:cNvGrpSpPr/>
            <p:nvPr/>
          </p:nvGrpSpPr>
          <p:grpSpPr>
            <a:xfrm>
              <a:off x="609600" y="-1"/>
              <a:ext cx="381000" cy="459742"/>
              <a:chOff x="0" y="0"/>
              <a:chExt cx="381000" cy="459740"/>
            </a:xfrm>
          </p:grpSpPr>
          <p:sp>
            <p:nvSpPr>
              <p:cNvPr id="244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5" name="6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6</a:t>
                </a:r>
              </a:p>
            </p:txBody>
          </p:sp>
        </p:grpSp>
      </p:grpSp>
      <p:grpSp>
        <p:nvGrpSpPr>
          <p:cNvPr id="262" name="Group"/>
          <p:cNvGrpSpPr/>
          <p:nvPr/>
        </p:nvGrpSpPr>
        <p:grpSpPr>
          <a:xfrm>
            <a:off x="3733800" y="1027430"/>
            <a:ext cx="1981200" cy="5068571"/>
            <a:chOff x="0" y="0"/>
            <a:chExt cx="1981200" cy="5068570"/>
          </a:xfrm>
        </p:grpSpPr>
        <p:sp>
          <p:nvSpPr>
            <p:cNvPr id="248" name="Shape"/>
            <p:cNvSpPr/>
            <p:nvPr/>
          </p:nvSpPr>
          <p:spPr>
            <a:xfrm rot="10800000" flipH="1">
              <a:off x="228600" y="4077970"/>
              <a:ext cx="609600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2531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" name="Shape"/>
            <p:cNvSpPr/>
            <p:nvPr/>
          </p:nvSpPr>
          <p:spPr>
            <a:xfrm rot="10800000">
              <a:off x="838200" y="4077970"/>
              <a:ext cx="609600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2531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3" name="Group"/>
            <p:cNvGrpSpPr/>
            <p:nvPr/>
          </p:nvGrpSpPr>
          <p:grpSpPr>
            <a:xfrm>
              <a:off x="0" y="3925570"/>
              <a:ext cx="1676400" cy="1143001"/>
              <a:chOff x="0" y="0"/>
              <a:chExt cx="1676400" cy="1143000"/>
            </a:xfrm>
          </p:grpSpPr>
          <p:sp>
            <p:nvSpPr>
              <p:cNvPr id="250" name="Line"/>
              <p:cNvSpPr/>
              <p:nvPr/>
            </p:nvSpPr>
            <p:spPr>
              <a:xfrm flipV="1">
                <a:off x="228599" y="0"/>
                <a:ext cx="2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51" name="Line"/>
              <p:cNvSpPr/>
              <p:nvPr/>
            </p:nvSpPr>
            <p:spPr>
              <a:xfrm flipV="1">
                <a:off x="1447800" y="0"/>
                <a:ext cx="0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52" name="Line"/>
              <p:cNvSpPr/>
              <p:nvPr/>
            </p:nvSpPr>
            <p:spPr>
              <a:xfrm>
                <a:off x="0" y="153670"/>
                <a:ext cx="1676400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254" name="Line"/>
            <p:cNvSpPr/>
            <p:nvPr/>
          </p:nvSpPr>
          <p:spPr>
            <a:xfrm>
              <a:off x="76200" y="5068570"/>
              <a:ext cx="1524000" cy="1"/>
            </a:xfrm>
            <a:prstGeom prst="line">
              <a:avLst/>
            </a:prstGeom>
            <a:noFill/>
            <a:ln w="9525" cap="flat">
              <a:solidFill>
                <a:srgbClr val="FF66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55" name="Shape"/>
            <p:cNvSpPr/>
            <p:nvPr/>
          </p:nvSpPr>
          <p:spPr>
            <a:xfrm flipH="1">
              <a:off x="1524000" y="4382770"/>
              <a:ext cx="2286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2150" y="5400"/>
                  </a:lnTo>
                  <a:lnTo>
                    <a:pt x="12150" y="0"/>
                  </a:lnTo>
                  <a:lnTo>
                    <a:pt x="21600" y="10800"/>
                  </a:lnTo>
                  <a:lnTo>
                    <a:pt x="12150" y="21600"/>
                  </a:lnTo>
                  <a:lnTo>
                    <a:pt x="12150" y="16200"/>
                  </a:lnTo>
                  <a:lnTo>
                    <a:pt x="0" y="16200"/>
                  </a:lnTo>
                  <a:lnTo>
                    <a:pt x="4725" y="10800"/>
                  </a:lnTo>
                  <a:close/>
                </a:path>
              </a:pathLst>
            </a:cu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8" name="Group"/>
            <p:cNvGrpSpPr/>
            <p:nvPr/>
          </p:nvGrpSpPr>
          <p:grpSpPr>
            <a:xfrm>
              <a:off x="1066800" y="3657599"/>
              <a:ext cx="381000" cy="459742"/>
              <a:chOff x="0" y="0"/>
              <a:chExt cx="381000" cy="459740"/>
            </a:xfrm>
          </p:grpSpPr>
          <p:sp>
            <p:nvSpPr>
              <p:cNvPr id="256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" name="7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7</a:t>
                </a:r>
              </a:p>
            </p:txBody>
          </p:sp>
        </p:grpSp>
        <p:grpSp>
          <p:nvGrpSpPr>
            <p:cNvPr id="261" name="Group"/>
            <p:cNvGrpSpPr/>
            <p:nvPr/>
          </p:nvGrpSpPr>
          <p:grpSpPr>
            <a:xfrm>
              <a:off x="1600200" y="-1"/>
              <a:ext cx="381000" cy="459742"/>
              <a:chOff x="0" y="0"/>
              <a:chExt cx="381000" cy="459740"/>
            </a:xfrm>
          </p:grpSpPr>
          <p:sp>
            <p:nvSpPr>
              <p:cNvPr id="259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" name="7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7</a:t>
                </a:r>
              </a:p>
            </p:txBody>
          </p:sp>
        </p:grpSp>
      </p:grpSp>
      <p:grpSp>
        <p:nvGrpSpPr>
          <p:cNvPr id="277" name="Group"/>
          <p:cNvGrpSpPr/>
          <p:nvPr/>
        </p:nvGrpSpPr>
        <p:grpSpPr>
          <a:xfrm>
            <a:off x="2133600" y="1789429"/>
            <a:ext cx="3886200" cy="4306571"/>
            <a:chOff x="0" y="0"/>
            <a:chExt cx="3886200" cy="4306570"/>
          </a:xfrm>
        </p:grpSpPr>
        <p:sp>
          <p:nvSpPr>
            <p:cNvPr id="263" name="Shape"/>
            <p:cNvSpPr/>
            <p:nvPr/>
          </p:nvSpPr>
          <p:spPr>
            <a:xfrm rot="10800000" flipH="1">
              <a:off x="228600" y="3315970"/>
              <a:ext cx="609600" cy="8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5891"/>
                  </a:lnTo>
                  <a:lnTo>
                    <a:pt x="8100" y="0"/>
                  </a:lnTo>
                  <a:lnTo>
                    <a:pt x="21600" y="981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Shape"/>
            <p:cNvSpPr/>
            <p:nvPr/>
          </p:nvSpPr>
          <p:spPr>
            <a:xfrm rot="10800000">
              <a:off x="838200" y="3315970"/>
              <a:ext cx="609600" cy="8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5891"/>
                  </a:lnTo>
                  <a:lnTo>
                    <a:pt x="8100" y="0"/>
                  </a:lnTo>
                  <a:lnTo>
                    <a:pt x="21600" y="981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68" name="Group"/>
            <p:cNvGrpSpPr/>
            <p:nvPr/>
          </p:nvGrpSpPr>
          <p:grpSpPr>
            <a:xfrm>
              <a:off x="0" y="3163570"/>
              <a:ext cx="1676400" cy="1143001"/>
              <a:chOff x="0" y="0"/>
              <a:chExt cx="1676400" cy="1143000"/>
            </a:xfrm>
          </p:grpSpPr>
          <p:sp>
            <p:nvSpPr>
              <p:cNvPr id="265" name="Line"/>
              <p:cNvSpPr/>
              <p:nvPr/>
            </p:nvSpPr>
            <p:spPr>
              <a:xfrm flipV="1">
                <a:off x="228599" y="0"/>
                <a:ext cx="2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66" name="Line"/>
              <p:cNvSpPr/>
              <p:nvPr/>
            </p:nvSpPr>
            <p:spPr>
              <a:xfrm flipV="1">
                <a:off x="1447800" y="0"/>
                <a:ext cx="0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67" name="Line"/>
              <p:cNvSpPr/>
              <p:nvPr/>
            </p:nvSpPr>
            <p:spPr>
              <a:xfrm>
                <a:off x="0" y="153670"/>
                <a:ext cx="1676400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269" name="Line"/>
            <p:cNvSpPr/>
            <p:nvPr/>
          </p:nvSpPr>
          <p:spPr>
            <a:xfrm>
              <a:off x="76200" y="3925570"/>
              <a:ext cx="1524000" cy="1"/>
            </a:xfrm>
            <a:prstGeom prst="line">
              <a:avLst/>
            </a:prstGeom>
            <a:noFill/>
            <a:ln w="9525" cap="flat">
              <a:solidFill>
                <a:srgbClr val="FF66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70" name="Shape"/>
            <p:cNvSpPr/>
            <p:nvPr/>
          </p:nvSpPr>
          <p:spPr>
            <a:xfrm flipH="1">
              <a:off x="1524000" y="3620770"/>
              <a:ext cx="2286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2150" y="5400"/>
                  </a:lnTo>
                  <a:lnTo>
                    <a:pt x="12150" y="0"/>
                  </a:lnTo>
                  <a:lnTo>
                    <a:pt x="21600" y="10800"/>
                  </a:lnTo>
                  <a:lnTo>
                    <a:pt x="12150" y="21600"/>
                  </a:lnTo>
                  <a:lnTo>
                    <a:pt x="12150" y="16200"/>
                  </a:lnTo>
                  <a:lnTo>
                    <a:pt x="0" y="16200"/>
                  </a:lnTo>
                  <a:lnTo>
                    <a:pt x="4725" y="10800"/>
                  </a:lnTo>
                  <a:close/>
                </a:path>
              </a:pathLst>
            </a:cu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3" name="Group"/>
            <p:cNvGrpSpPr/>
            <p:nvPr/>
          </p:nvGrpSpPr>
          <p:grpSpPr>
            <a:xfrm>
              <a:off x="1066800" y="2895599"/>
              <a:ext cx="381000" cy="459742"/>
              <a:chOff x="0" y="0"/>
              <a:chExt cx="381000" cy="459740"/>
            </a:xfrm>
          </p:grpSpPr>
          <p:sp>
            <p:nvSpPr>
              <p:cNvPr id="271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" name="8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8</a:t>
                </a:r>
              </a:p>
            </p:txBody>
          </p:sp>
        </p:grpSp>
        <p:grpSp>
          <p:nvGrpSpPr>
            <p:cNvPr id="276" name="Group"/>
            <p:cNvGrpSpPr/>
            <p:nvPr/>
          </p:nvGrpSpPr>
          <p:grpSpPr>
            <a:xfrm>
              <a:off x="3505200" y="-1"/>
              <a:ext cx="381000" cy="459742"/>
              <a:chOff x="0" y="0"/>
              <a:chExt cx="381000" cy="459740"/>
            </a:xfrm>
          </p:grpSpPr>
          <p:sp>
            <p:nvSpPr>
              <p:cNvPr id="274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" name="8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8</a:t>
                </a:r>
              </a:p>
            </p:txBody>
          </p:sp>
        </p:grpSp>
      </p:grpSp>
      <p:grpSp>
        <p:nvGrpSpPr>
          <p:cNvPr id="292" name="Group"/>
          <p:cNvGrpSpPr/>
          <p:nvPr/>
        </p:nvGrpSpPr>
        <p:grpSpPr>
          <a:xfrm>
            <a:off x="533400" y="2399029"/>
            <a:ext cx="6629400" cy="3696971"/>
            <a:chOff x="0" y="0"/>
            <a:chExt cx="6629400" cy="3696970"/>
          </a:xfrm>
        </p:grpSpPr>
        <p:sp>
          <p:nvSpPr>
            <p:cNvPr id="278" name="Triangle"/>
            <p:cNvSpPr/>
            <p:nvPr/>
          </p:nvSpPr>
          <p:spPr>
            <a:xfrm>
              <a:off x="228600" y="2706370"/>
              <a:ext cx="609600" cy="8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" name="Triangle"/>
            <p:cNvSpPr/>
            <p:nvPr/>
          </p:nvSpPr>
          <p:spPr>
            <a:xfrm>
              <a:off x="838200" y="2706370"/>
              <a:ext cx="609600" cy="8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83" name="Group"/>
            <p:cNvGrpSpPr/>
            <p:nvPr/>
          </p:nvGrpSpPr>
          <p:grpSpPr>
            <a:xfrm>
              <a:off x="0" y="2553970"/>
              <a:ext cx="1676400" cy="1143001"/>
              <a:chOff x="0" y="0"/>
              <a:chExt cx="1676400" cy="1143000"/>
            </a:xfrm>
          </p:grpSpPr>
          <p:sp>
            <p:nvSpPr>
              <p:cNvPr id="280" name="Line"/>
              <p:cNvSpPr/>
              <p:nvPr/>
            </p:nvSpPr>
            <p:spPr>
              <a:xfrm flipV="1">
                <a:off x="228599" y="0"/>
                <a:ext cx="2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81" name="Line"/>
              <p:cNvSpPr/>
              <p:nvPr/>
            </p:nvSpPr>
            <p:spPr>
              <a:xfrm flipV="1">
                <a:off x="1447800" y="0"/>
                <a:ext cx="0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82" name="Line"/>
              <p:cNvSpPr/>
              <p:nvPr/>
            </p:nvSpPr>
            <p:spPr>
              <a:xfrm>
                <a:off x="0" y="153670"/>
                <a:ext cx="1676400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284" name="Line"/>
            <p:cNvSpPr/>
            <p:nvPr/>
          </p:nvSpPr>
          <p:spPr>
            <a:xfrm>
              <a:off x="76200" y="2706370"/>
              <a:ext cx="1524000" cy="1"/>
            </a:xfrm>
            <a:prstGeom prst="line">
              <a:avLst/>
            </a:prstGeom>
            <a:noFill/>
            <a:ln w="9525" cap="flat">
              <a:solidFill>
                <a:srgbClr val="FF66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85" name="Shape"/>
            <p:cNvSpPr/>
            <p:nvPr/>
          </p:nvSpPr>
          <p:spPr>
            <a:xfrm flipH="1">
              <a:off x="1524000" y="3011170"/>
              <a:ext cx="2286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2150" y="5400"/>
                  </a:lnTo>
                  <a:lnTo>
                    <a:pt x="12150" y="0"/>
                  </a:lnTo>
                  <a:lnTo>
                    <a:pt x="21600" y="10800"/>
                  </a:lnTo>
                  <a:lnTo>
                    <a:pt x="12150" y="21600"/>
                  </a:lnTo>
                  <a:lnTo>
                    <a:pt x="12150" y="16200"/>
                  </a:lnTo>
                  <a:lnTo>
                    <a:pt x="0" y="16200"/>
                  </a:lnTo>
                  <a:lnTo>
                    <a:pt x="4725" y="10800"/>
                  </a:lnTo>
                  <a:close/>
                </a:path>
              </a:pathLst>
            </a:cu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88" name="Group"/>
            <p:cNvGrpSpPr/>
            <p:nvPr/>
          </p:nvGrpSpPr>
          <p:grpSpPr>
            <a:xfrm>
              <a:off x="1066800" y="2285999"/>
              <a:ext cx="381000" cy="459742"/>
              <a:chOff x="0" y="0"/>
              <a:chExt cx="381000" cy="459740"/>
            </a:xfrm>
          </p:grpSpPr>
          <p:sp>
            <p:nvSpPr>
              <p:cNvPr id="286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" name="9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9</a:t>
                </a:r>
              </a:p>
            </p:txBody>
          </p:sp>
        </p:grpSp>
        <p:grpSp>
          <p:nvGrpSpPr>
            <p:cNvPr id="291" name="Group"/>
            <p:cNvGrpSpPr/>
            <p:nvPr/>
          </p:nvGrpSpPr>
          <p:grpSpPr>
            <a:xfrm>
              <a:off x="6248400" y="-1"/>
              <a:ext cx="381000" cy="459742"/>
              <a:chOff x="0" y="0"/>
              <a:chExt cx="381000" cy="459740"/>
            </a:xfrm>
          </p:grpSpPr>
          <p:sp>
            <p:nvSpPr>
              <p:cNvPr id="289" name="Circle"/>
              <p:cNvSpPr/>
              <p:nvPr/>
            </p:nvSpPr>
            <p:spPr>
              <a:xfrm>
                <a:off x="0" y="39370"/>
                <a:ext cx="381000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" name="9"/>
              <p:cNvSpPr txBox="1"/>
              <p:nvPr/>
            </p:nvSpPr>
            <p:spPr>
              <a:xfrm>
                <a:off x="61188" y="-1"/>
                <a:ext cx="258624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9</a:t>
                </a:r>
              </a:p>
            </p:txBody>
          </p:sp>
        </p:grpSp>
      </p:grpSp>
      <p:grpSp>
        <p:nvGrpSpPr>
          <p:cNvPr id="309" name="Group"/>
          <p:cNvGrpSpPr/>
          <p:nvPr/>
        </p:nvGrpSpPr>
        <p:grpSpPr>
          <a:xfrm>
            <a:off x="304800" y="2551429"/>
            <a:ext cx="7331254" cy="2172971"/>
            <a:chOff x="0" y="0"/>
            <a:chExt cx="7331253" cy="2172970"/>
          </a:xfrm>
        </p:grpSpPr>
        <p:sp>
          <p:nvSpPr>
            <p:cNvPr id="293" name="Triangle"/>
            <p:cNvSpPr/>
            <p:nvPr/>
          </p:nvSpPr>
          <p:spPr>
            <a:xfrm>
              <a:off x="461962" y="1191894"/>
              <a:ext cx="3048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346882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4" name="Triangle"/>
            <p:cNvSpPr/>
            <p:nvPr/>
          </p:nvSpPr>
          <p:spPr>
            <a:xfrm flipH="1">
              <a:off x="1371600" y="1182369"/>
              <a:ext cx="309563" cy="30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346882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5" name="Shape"/>
            <p:cNvSpPr/>
            <p:nvPr/>
          </p:nvSpPr>
          <p:spPr>
            <a:xfrm rot="10800000">
              <a:off x="762000" y="1487169"/>
              <a:ext cx="60960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14" y="20925"/>
                    <a:pt x="114" y="20025"/>
                    <a:pt x="343" y="19575"/>
                  </a:cubicBezTo>
                  <a:cubicBezTo>
                    <a:pt x="571" y="18900"/>
                    <a:pt x="1371" y="18225"/>
                    <a:pt x="1371" y="18225"/>
                  </a:cubicBezTo>
                  <a:lnTo>
                    <a:pt x="10629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5400000" scaled="0"/>
            </a:gra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9" name="Group"/>
            <p:cNvGrpSpPr/>
            <p:nvPr/>
          </p:nvGrpSpPr>
          <p:grpSpPr>
            <a:xfrm>
              <a:off x="228600" y="496570"/>
              <a:ext cx="1676400" cy="1143001"/>
              <a:chOff x="0" y="0"/>
              <a:chExt cx="1676400" cy="1143000"/>
            </a:xfrm>
          </p:grpSpPr>
          <p:sp>
            <p:nvSpPr>
              <p:cNvPr id="296" name="Line"/>
              <p:cNvSpPr/>
              <p:nvPr/>
            </p:nvSpPr>
            <p:spPr>
              <a:xfrm flipH="1">
                <a:off x="228599" y="0"/>
                <a:ext cx="2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97" name="Line"/>
              <p:cNvSpPr/>
              <p:nvPr/>
            </p:nvSpPr>
            <p:spPr>
              <a:xfrm flipH="1">
                <a:off x="1447800" y="0"/>
                <a:ext cx="1" cy="1143000"/>
              </a:xfrm>
              <a:prstGeom prst="line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98" name="Line"/>
              <p:cNvSpPr/>
              <p:nvPr/>
            </p:nvSpPr>
            <p:spPr>
              <a:xfrm>
                <a:off x="0" y="990600"/>
                <a:ext cx="1676400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dash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 baseline="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300" name="Line"/>
            <p:cNvSpPr/>
            <p:nvPr/>
          </p:nvSpPr>
          <p:spPr>
            <a:xfrm>
              <a:off x="304800" y="1182369"/>
              <a:ext cx="1524000" cy="1"/>
            </a:xfrm>
            <a:prstGeom prst="line">
              <a:avLst/>
            </a:prstGeom>
            <a:noFill/>
            <a:ln w="9525" cap="flat">
              <a:solidFill>
                <a:srgbClr val="66CC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01" name="Shape"/>
            <p:cNvSpPr/>
            <p:nvPr/>
          </p:nvSpPr>
          <p:spPr>
            <a:xfrm>
              <a:off x="1752600" y="725170"/>
              <a:ext cx="2286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2150" y="5400"/>
                  </a:lnTo>
                  <a:lnTo>
                    <a:pt x="12150" y="0"/>
                  </a:lnTo>
                  <a:lnTo>
                    <a:pt x="21600" y="10800"/>
                  </a:lnTo>
                  <a:lnTo>
                    <a:pt x="12150" y="21600"/>
                  </a:lnTo>
                  <a:lnTo>
                    <a:pt x="12150" y="16200"/>
                  </a:lnTo>
                  <a:lnTo>
                    <a:pt x="0" y="16200"/>
                  </a:lnTo>
                  <a:lnTo>
                    <a:pt x="4725" y="10800"/>
                  </a:lnTo>
                  <a:close/>
                </a:path>
              </a:pathLst>
            </a:cu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" name="Shape"/>
            <p:cNvSpPr/>
            <p:nvPr/>
          </p:nvSpPr>
          <p:spPr>
            <a:xfrm rot="16200000">
              <a:off x="-114300" y="1830070"/>
              <a:ext cx="4572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2150" y="5400"/>
                  </a:lnTo>
                  <a:lnTo>
                    <a:pt x="12150" y="0"/>
                  </a:lnTo>
                  <a:lnTo>
                    <a:pt x="21600" y="10800"/>
                  </a:lnTo>
                  <a:lnTo>
                    <a:pt x="12150" y="21600"/>
                  </a:lnTo>
                  <a:lnTo>
                    <a:pt x="12150" y="16200"/>
                  </a:lnTo>
                  <a:lnTo>
                    <a:pt x="0" y="16200"/>
                  </a:lnTo>
                  <a:lnTo>
                    <a:pt x="4725" y="10800"/>
                  </a:lnTo>
                  <a:close/>
                </a:path>
              </a:pathLst>
            </a:custGeom>
            <a:solidFill>
              <a:srgbClr val="4F81B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5" name="Group"/>
            <p:cNvGrpSpPr/>
            <p:nvPr/>
          </p:nvGrpSpPr>
          <p:grpSpPr>
            <a:xfrm>
              <a:off x="288746" y="1600199"/>
              <a:ext cx="413108" cy="459742"/>
              <a:chOff x="0" y="0"/>
              <a:chExt cx="413107" cy="459740"/>
            </a:xfrm>
          </p:grpSpPr>
          <p:sp>
            <p:nvSpPr>
              <p:cNvPr id="303" name="Circle"/>
              <p:cNvSpPr/>
              <p:nvPr/>
            </p:nvSpPr>
            <p:spPr>
              <a:xfrm>
                <a:off x="16053" y="39370"/>
                <a:ext cx="381001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4" name="10"/>
              <p:cNvSpPr txBox="1"/>
              <p:nvPr/>
            </p:nvSpPr>
            <p:spPr>
              <a:xfrm>
                <a:off x="0" y="-1"/>
                <a:ext cx="413108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10</a:t>
                </a:r>
              </a:p>
            </p:txBody>
          </p:sp>
        </p:grpSp>
        <p:grpSp>
          <p:nvGrpSpPr>
            <p:cNvPr id="308" name="Group"/>
            <p:cNvGrpSpPr/>
            <p:nvPr/>
          </p:nvGrpSpPr>
          <p:grpSpPr>
            <a:xfrm>
              <a:off x="6918146" y="-1"/>
              <a:ext cx="413108" cy="459742"/>
              <a:chOff x="0" y="0"/>
              <a:chExt cx="413107" cy="459740"/>
            </a:xfrm>
          </p:grpSpPr>
          <p:sp>
            <p:nvSpPr>
              <p:cNvPr id="306" name="Circle"/>
              <p:cNvSpPr/>
              <p:nvPr/>
            </p:nvSpPr>
            <p:spPr>
              <a:xfrm>
                <a:off x="16053" y="39370"/>
                <a:ext cx="381001" cy="381001"/>
              </a:xfrm>
              <a:prstGeom prst="ellipse">
                <a:avLst/>
              </a:prstGeom>
              <a:solidFill>
                <a:srgbClr val="4F81BD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57200">
                  <a:defRPr sz="1800" baseline="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7" name="10"/>
              <p:cNvSpPr txBox="1"/>
              <p:nvPr/>
            </p:nvSpPr>
            <p:spPr>
              <a:xfrm>
                <a:off x="0" y="-1"/>
                <a:ext cx="413108" cy="45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457200">
                  <a:defRPr baseline="0"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chemeClr val="accent3">
                        <a:lumOff val="44000"/>
                      </a:schemeClr>
                    </a:solidFill>
                  </a:rPr>
                  <a:t>10</a:t>
                </a:r>
              </a:p>
            </p:txBody>
          </p:sp>
        </p:grpSp>
      </p:grpSp>
      <p:grpSp>
        <p:nvGrpSpPr>
          <p:cNvPr id="314" name="Group"/>
          <p:cNvGrpSpPr/>
          <p:nvPr/>
        </p:nvGrpSpPr>
        <p:grpSpPr>
          <a:xfrm>
            <a:off x="304799" y="1219200"/>
            <a:ext cx="7613712" cy="840741"/>
            <a:chOff x="0" y="0"/>
            <a:chExt cx="7613710" cy="840739"/>
          </a:xfrm>
        </p:grpSpPr>
        <p:sp>
          <p:nvSpPr>
            <p:cNvPr id="310" name="Line"/>
            <p:cNvSpPr/>
            <p:nvPr/>
          </p:nvSpPr>
          <p:spPr>
            <a:xfrm>
              <a:off x="0" y="609600"/>
              <a:ext cx="15240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" y="0"/>
                  </a:lnTo>
                  <a:lnTo>
                    <a:pt x="2160" y="21600"/>
                  </a:lnTo>
                  <a:lnTo>
                    <a:pt x="19440" y="21600"/>
                  </a:lnTo>
                  <a:lnTo>
                    <a:pt x="19440" y="0"/>
                  </a:lnTo>
                  <a:lnTo>
                    <a:pt x="21600" y="0"/>
                  </a:lnTo>
                </a:path>
              </a:pathLst>
            </a:custGeom>
            <a:noFill/>
            <a:ln w="19050" cap="flat">
              <a:solidFill>
                <a:srgbClr val="CC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" name="Hc1"/>
            <p:cNvSpPr txBox="1"/>
            <p:nvPr/>
          </p:nvSpPr>
          <p:spPr>
            <a:xfrm>
              <a:off x="1355725" y="315912"/>
              <a:ext cx="325985" cy="341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sz="1800" baseline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b="1">
                  <a:solidFill>
                    <a:srgbClr val="CC0000"/>
                  </a:solidFill>
                </a:rPr>
                <a:t>H</a:t>
              </a:r>
              <a:r>
                <a:rPr sz="1400" b="1" baseline="-25000">
                  <a:solidFill>
                    <a:srgbClr val="CC0000"/>
                  </a:solidFill>
                </a:rPr>
                <a:t>c1</a:t>
              </a:r>
            </a:p>
          </p:txBody>
        </p:sp>
        <p:sp>
          <p:nvSpPr>
            <p:cNvPr id="312" name="Meissner"/>
            <p:cNvSpPr txBox="1"/>
            <p:nvPr/>
          </p:nvSpPr>
          <p:spPr>
            <a:xfrm>
              <a:off x="6831013" y="533400"/>
              <a:ext cx="782698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sz="1400" b="1" baseline="0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CC0000"/>
                  </a:solidFill>
                </a:rPr>
                <a:t>Meissner</a:t>
              </a:r>
            </a:p>
          </p:txBody>
        </p:sp>
        <p:sp>
          <p:nvSpPr>
            <p:cNvPr id="313" name="Line"/>
            <p:cNvSpPr/>
            <p:nvPr/>
          </p:nvSpPr>
          <p:spPr>
            <a:xfrm>
              <a:off x="6515100" y="0"/>
              <a:ext cx="381001" cy="762000"/>
            </a:xfrm>
            <a:prstGeom prst="line">
              <a:avLst/>
            </a:prstGeom>
            <a:noFill/>
            <a:ln w="19050" cap="flat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 baseline="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315" name="Field"/>
          <p:cNvSpPr txBox="1"/>
          <p:nvPr/>
        </p:nvSpPr>
        <p:spPr>
          <a:xfrm>
            <a:off x="1660525" y="849312"/>
            <a:ext cx="45800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400" b="1" baseline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/>
            </a:pPr>
            <a:r>
              <a:rPr sz="1400" b="1"/>
              <a:t>Field</a:t>
            </a:r>
          </a:p>
        </p:txBody>
      </p:sp>
      <p:sp>
        <p:nvSpPr>
          <p:cNvPr id="316" name="Slide taken from Lance Cooley, USPAS"/>
          <p:cNvSpPr txBox="1"/>
          <p:nvPr/>
        </p:nvSpPr>
        <p:spPr>
          <a:xfrm>
            <a:off x="76199" y="93662"/>
            <a:ext cx="203581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i="1"/>
            </a:lvl1pPr>
          </a:lstStyle>
          <a:p>
            <a:r>
              <a:rPr dirty="0"/>
              <a:t>Slide taken from Lance Cooley, USPAS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3" animBg="1" advAuto="0"/>
      <p:bldP spid="156" grpId="4" animBg="1" advAuto="0"/>
      <p:bldP spid="171" grpId="5" animBg="1" advAuto="0"/>
      <p:bldP spid="186" grpId="6" animBg="1" advAuto="0"/>
      <p:bldP spid="201" grpId="7" animBg="1" advAuto="0"/>
      <p:bldP spid="216" grpId="8" animBg="1" advAuto="0"/>
      <p:bldP spid="232" grpId="9" animBg="1" advAuto="0"/>
      <p:bldP spid="247" grpId="10" animBg="1" advAuto="0"/>
      <p:bldP spid="262" grpId="11" animBg="1" advAuto="0"/>
      <p:bldP spid="277" grpId="12" animBg="1" advAuto="0"/>
      <p:bldP spid="292" grpId="13" animBg="1" advAuto="0"/>
      <p:bldP spid="309" grpId="14" animBg="1" advAuto="0"/>
      <p:bldP spid="314" grpId="1" animBg="1" advAuto="0"/>
      <p:bldP spid="314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Understanding AC losses via magnetization"/>
          <p:cNvSpPr txBox="1">
            <a:spLocks noGrp="1"/>
          </p:cNvSpPr>
          <p:nvPr>
            <p:ph type="title" idx="4294967295"/>
          </p:nvPr>
        </p:nvSpPr>
        <p:spPr>
          <a:xfrm>
            <a:off x="876300" y="96837"/>
            <a:ext cx="7678738" cy="904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Understanding AC losses via magnetization</a:t>
            </a:r>
          </a:p>
        </p:txBody>
      </p:sp>
      <p:pic>
        <p:nvPicPr>
          <p:cNvPr id="31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646237"/>
            <a:ext cx="5484813" cy="4294188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The screening currents are bound currents that correspond to sample magnetization.…"/>
          <p:cNvSpPr txBox="1"/>
          <p:nvPr/>
        </p:nvSpPr>
        <p:spPr>
          <a:xfrm>
            <a:off x="55562" y="2173287"/>
            <a:ext cx="3863976" cy="260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Char char="•"/>
              <a:defRPr sz="1800" baseline="0"/>
            </a:pPr>
            <a:r>
              <a:t>The screening currents are bound currents that correspond to sample magnetization.</a:t>
            </a:r>
          </a:p>
          <a:p>
            <a:pPr marL="457200" lvl="1" indent="0">
              <a:buSzPct val="100000"/>
              <a:buChar char="•"/>
              <a:defRPr sz="1800" baseline="0"/>
            </a:pPr>
            <a:r>
              <a:t>Integration of the hysteresis loop quantifies the energy loss per cycle</a:t>
            </a:r>
          </a:p>
          <a:p>
            <a:pPr>
              <a:defRPr sz="1800" baseline="0"/>
            </a:pPr>
            <a:r>
              <a:t>=&gt; Will result in the same loss as calculated using </a:t>
            </a:r>
          </a:p>
        </p:txBody>
      </p:sp>
      <p:pic>
        <p:nvPicPr>
          <p:cNvPr id="321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675" y="4087812"/>
            <a:ext cx="679450" cy="477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3000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3000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3000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3000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1367</Words>
  <Application>Microsoft Macintosh PowerPoint</Application>
  <PresentationFormat>On-screen Show (4:3)</PresentationFormat>
  <Paragraphs>186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Calibri</vt:lpstr>
      <vt:lpstr>Helvetica Light</vt:lpstr>
      <vt:lpstr>Helvetica Neue</vt:lpstr>
      <vt:lpstr>Symbol</vt:lpstr>
      <vt:lpstr>Times New Roman</vt:lpstr>
      <vt:lpstr>Default</vt:lpstr>
      <vt:lpstr>Unit 8 AC losses in Superconductors</vt:lpstr>
      <vt:lpstr>Scope of the Lesson</vt:lpstr>
      <vt:lpstr>Introduction</vt:lpstr>
      <vt:lpstr>Magnetization losses</vt:lpstr>
      <vt:lpstr>Hysteresis losses – basic model</vt:lpstr>
      <vt:lpstr>Calculating hysteresis losses</vt:lpstr>
      <vt:lpstr>Calculating hysteresis losses</vt:lpstr>
      <vt:lpstr>The Critical State</vt:lpstr>
      <vt:lpstr>Understanding AC losses via magnetization</vt:lpstr>
      <vt:lpstr>Hysteresis losses - general</vt:lpstr>
      <vt:lpstr>Hysteresis losses</vt:lpstr>
      <vt:lpstr>Coupling losses</vt:lpstr>
      <vt:lpstr>Coupling losses – time constant</vt:lpstr>
      <vt:lpstr>Coupling losses – Rutherford cables</vt:lpstr>
      <vt:lpstr>Other loss terms</vt:lpstr>
      <vt:lpstr>First estimate of AC losses: Hysteresis losses</vt:lpstr>
      <vt:lpstr>First estimate of AC losses: Coupling losses</vt:lpstr>
      <vt:lpstr>Use of the AC-loss models</vt:lpstr>
      <vt:lpstr>Special cases: HTS tapes</vt:lpstr>
      <vt:lpstr>AC losses and cryogenics</vt:lpstr>
      <vt:lpstr>Specifying conductors for AC losses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soprestemon</cp:lastModifiedBy>
  <cp:revision>5</cp:revision>
  <dcterms:modified xsi:type="dcterms:W3CDTF">2025-01-28T12:29:27Z</dcterms:modified>
</cp:coreProperties>
</file>