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1" r:id="rId3"/>
    <p:sldId id="312" r:id="rId4"/>
    <p:sldId id="313" r:id="rId5"/>
    <p:sldId id="314" r:id="rId6"/>
    <p:sldId id="773" r:id="rId7"/>
    <p:sldId id="1033" r:id="rId8"/>
    <p:sldId id="1085" r:id="rId9"/>
    <p:sldId id="1087" r:id="rId10"/>
    <p:sldId id="315" r:id="rId11"/>
    <p:sldId id="316" r:id="rId12"/>
    <p:sldId id="317" r:id="rId13"/>
    <p:sldId id="380" r:id="rId14"/>
    <p:sldId id="318" r:id="rId15"/>
    <p:sldId id="371" r:id="rId16"/>
    <p:sldId id="321" r:id="rId17"/>
    <p:sldId id="319" r:id="rId18"/>
    <p:sldId id="1088" r:id="rId19"/>
    <p:sldId id="372" r:id="rId20"/>
    <p:sldId id="323" r:id="rId21"/>
    <p:sldId id="324" r:id="rId22"/>
    <p:sldId id="325" r:id="rId23"/>
    <p:sldId id="326" r:id="rId24"/>
    <p:sldId id="1039" r:id="rId25"/>
    <p:sldId id="327" r:id="rId26"/>
    <p:sldId id="328" r:id="rId27"/>
    <p:sldId id="385" r:id="rId28"/>
    <p:sldId id="373" r:id="rId29"/>
    <p:sldId id="369" r:id="rId30"/>
    <p:sldId id="370" r:id="rId31"/>
    <p:sldId id="368" r:id="rId32"/>
    <p:sldId id="345" r:id="rId33"/>
    <p:sldId id="349" r:id="rId34"/>
    <p:sldId id="347" r:id="rId35"/>
    <p:sldId id="348" r:id="rId36"/>
    <p:sldId id="350" r:id="rId37"/>
    <p:sldId id="351" r:id="rId38"/>
    <p:sldId id="352" r:id="rId39"/>
    <p:sldId id="355" r:id="rId40"/>
    <p:sldId id="353" r:id="rId41"/>
    <p:sldId id="354" r:id="rId42"/>
    <p:sldId id="356" r:id="rId43"/>
    <p:sldId id="357" r:id="rId44"/>
    <p:sldId id="358" r:id="rId45"/>
    <p:sldId id="361" r:id="rId46"/>
    <p:sldId id="359" r:id="rId47"/>
    <p:sldId id="360" r:id="rId48"/>
    <p:sldId id="362" r:id="rId49"/>
    <p:sldId id="364" r:id="rId50"/>
    <p:sldId id="36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2FC"/>
    <a:srgbClr val="01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0" autoAdjust="0"/>
    <p:restoredTop sz="94660"/>
  </p:normalViewPr>
  <p:slideViewPr>
    <p:cSldViewPr>
      <p:cViewPr varScale="1">
        <p:scale>
          <a:sx n="107" d="100"/>
          <a:sy n="107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79.wmf"/><Relationship Id="rId7" Type="http://schemas.openxmlformats.org/officeDocument/2006/relationships/image" Target="../media/image6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109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110.wmf"/><Relationship Id="rId4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79.wmf"/><Relationship Id="rId7" Type="http://schemas.openxmlformats.org/officeDocument/2006/relationships/image" Target="../media/image6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6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D764C6-8B66-40CB-B899-052DE3054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79D1-C673-486A-B1A8-DB69EFEE4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ECD2B2-6A15-4C0A-A868-64A6FE5AF276}" type="datetimeFigureOut">
              <a:rPr lang="en-US"/>
              <a:pPr>
                <a:defRPr/>
              </a:pPr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48EA0-7BE6-4EAA-B64B-230E6C1342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E37AB-AF6C-4096-815C-5B9354A72C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DB035-E2FF-44DA-9BE7-2F99868C9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D2449-83EE-43BA-A497-CBDDE1D81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7B772-AE02-459C-A878-0B95B6756D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E78620-E9E7-4D07-9E15-AC9705A7FA2F}" type="datetimeFigureOut">
              <a:rPr lang="en-US"/>
              <a:pPr>
                <a:defRPr/>
              </a:pPr>
              <a:t>1/27/2025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FB2A50-8955-4BF9-84E8-E6CE4F0E7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E59644-E126-472A-9F56-4742AA97E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4C050-BC50-4FFF-9D81-FA3BA3792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D6583-A1FE-41E8-8A76-7FA9E3A6E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F81A06-8C12-49E5-9B8D-A4612D79E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6475EFD-09CE-4BD1-BEC8-AD4D76E35B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45402EA-8DA5-4FA3-BBB7-D6F159850D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E67D014-C4F2-439D-8058-81676B35F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F6125D-92F1-487A-962D-B8E0A18CCDA3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9EA2-3A08-4EC9-B97C-BAA16CF1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AEF2-A46E-4CD2-8AA8-17FF08CB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5749-8FBD-49D8-B89F-6A26DC62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6853-F9DE-4E76-A7FF-DCADDF43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133D5-1C96-4CD8-B6A5-60176ABB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128D-D486-45E1-AF89-24F0C5F5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58F73-64CA-40FF-9838-531E000C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5628-F3CB-499C-8876-BE54A0A36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B485-BC6B-4DF9-B8DB-ABF9A6AD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575A-FB5C-45F8-A318-5C4081A8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3373-1A18-4188-8C1E-02E935FB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76F0-2901-4921-B6C7-5CCDEEEDB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0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  <a:lvl3pPr>
              <a:buSzPct val="60000"/>
              <a:buFontTx/>
              <a:buBlip>
                <a:blip r:embed="rId4"/>
              </a:buBlip>
              <a:defRPr/>
            </a:lvl3pPr>
            <a:lvl4pPr>
              <a:buSzPct val="60000"/>
              <a:buFontTx/>
              <a:buBlip>
                <a:blip r:embed="rId5"/>
              </a:buBlip>
              <a:defRPr/>
            </a:lvl4pPr>
            <a:lvl5pPr>
              <a:buSzPct val="60000"/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8B1D-E079-4CA4-81E2-64B80AEF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543675"/>
            <a:ext cx="35814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85F96-2CD1-49DE-A2F1-1732494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DFAF3-95E4-437B-93DF-55AE8E20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AB8A-C91D-4F7D-94D5-62D048158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9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765F-32E9-4263-9A71-5461FD5D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CEA0-756F-4E94-ADDA-22B69220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AA484-878B-49B6-939C-96454C30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EC57-1F46-47A9-B812-AB0845AC3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9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6144DE-628E-4200-B13D-D47E9E19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3707B2-34C9-4AD5-A852-87683F92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D3FF13-80CF-4BB7-98FB-0BF223E7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BB2C-7529-49E5-88C8-4061382EA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5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1"/>
            <a:ext cx="4344988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344988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346575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7934EE-D3D0-4F77-887A-5FD172F9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3E40C-94B1-414B-B9AD-7DC9DB92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30952-E65C-4F95-9686-0192BE76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7C02-EA8B-4F12-B114-C5B4B4E23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ED9832-872E-45DD-88BF-A673CD06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E9EE2-A443-4791-977E-B1469749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44C8B4-5699-420C-8ADD-E4FA0819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9419-A569-411C-987C-7ED852B5E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23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97774F-D352-4F59-AF78-A0BD4038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614CFD-9245-4DFB-8C6A-C2BDA1CC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6C5BAD-1251-4E59-B330-CD4433BE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8456-A8B2-4B12-91C9-D1E183C3B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25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01DF77-44C9-4EF6-B3DD-3B9B84FC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FA7131-C1F9-4D51-BADB-0BC9C60E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E97A7-EFA0-4991-8452-D398159B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7AD2-A516-4632-9BCE-D59CA45E2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8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46D1A4-BEEA-40AB-8B56-9878D0D3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FD9E1B-3EEC-445B-ACDC-FE6669BC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FEF55A-28E2-441C-A894-0F494703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6438-E4DE-4BB1-9311-33CAF74F9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85D71CF-3473-48B7-AF66-330F7B577A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400" y="11430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7ED95-4D47-4A3D-AE9F-A6C8D8F35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" y="6543675"/>
            <a:ext cx="3581401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Superconducting Accelerator Magnets, January 27-31,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CFAFB-8D73-4A06-8CAD-D9CE093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8075" y="6535738"/>
            <a:ext cx="4760913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3802-CAD3-497A-B483-BFA89C69A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537325"/>
            <a:ext cx="457200" cy="231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EE1AAC41-E710-4415-90D6-B7643FC69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550296B6-E304-47C5-90F3-B7DDA92B66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F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itchFamily="34" charset="0"/>
            </a:endParaRPr>
          </a:p>
        </p:txBody>
      </p:sp>
      <p:pic>
        <p:nvPicPr>
          <p:cNvPr id="1031" name="Picture 13">
            <a:extLst>
              <a:ext uri="{FF2B5EF4-FFF2-40B4-BE49-F238E27FC236}">
                <a16:creationId xmlns:a16="http://schemas.microsoft.com/office/drawing/2014/main" id="{393CDEAC-E59B-4630-8B65-DCBBD48F5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" b="1387"/>
          <a:stretch>
            <a:fillRect/>
          </a:stretch>
        </p:blipFill>
        <p:spPr bwMode="auto">
          <a:xfrm>
            <a:off x="8556625" y="469900"/>
            <a:ext cx="5365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uspas">
            <a:extLst>
              <a:ext uri="{FF2B5EF4-FFF2-40B4-BE49-F238E27FC236}">
                <a16:creationId xmlns:a16="http://schemas.microsoft.com/office/drawing/2014/main" id="{33E71980-F3AE-40CF-9D37-92DE9597A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3188"/>
            <a:ext cx="723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logo_blue3">
            <a:extLst>
              <a:ext uri="{FF2B5EF4-FFF2-40B4-BE49-F238E27FC236}">
                <a16:creationId xmlns:a16="http://schemas.microsoft.com/office/drawing/2014/main" id="{627F38A9-717C-4DD3-B727-FB71C0A44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" b="18542"/>
          <a:stretch>
            <a:fillRect/>
          </a:stretch>
        </p:blipFill>
        <p:spPr bwMode="auto">
          <a:xfrm>
            <a:off x="8556625" y="47625"/>
            <a:ext cx="5572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11865374-F02E-4E7E-8F1D-F60337DBCB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Book Antiqu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9"/>
        </a:buBlip>
        <a:defRPr sz="16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0"/>
        </a:buBlip>
        <a:defRPr sz="16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12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0.jpeg"/><Relationship Id="rId5" Type="http://schemas.openxmlformats.org/officeDocument/2006/relationships/image" Target="../media/image7.png"/><Relationship Id="rId10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6.jpeg"/><Relationship Id="rId5" Type="http://schemas.openxmlformats.org/officeDocument/2006/relationships/image" Target="../media/image7.png"/><Relationship Id="rId10" Type="http://schemas.openxmlformats.org/officeDocument/2006/relationships/image" Target="../media/image35.jpeg"/><Relationship Id="rId4" Type="http://schemas.openxmlformats.org/officeDocument/2006/relationships/image" Target="../media/image6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image" Target="../media/image47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9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11" Type="http://schemas.openxmlformats.org/officeDocument/2006/relationships/image" Target="../media/image49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.png"/><Relationship Id="rId9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4.jpeg"/><Relationship Id="rId5" Type="http://schemas.openxmlformats.org/officeDocument/2006/relationships/image" Target="../media/image7.png"/><Relationship Id="rId10" Type="http://schemas.openxmlformats.org/officeDocument/2006/relationships/image" Target="../media/image53.jpeg"/><Relationship Id="rId4" Type="http://schemas.openxmlformats.org/officeDocument/2006/relationships/image" Target="../media/image6.pn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png"/><Relationship Id="rId21" Type="http://schemas.openxmlformats.org/officeDocument/2006/relationships/image" Target="../media/image61.wmf"/><Relationship Id="rId7" Type="http://schemas.openxmlformats.org/officeDocument/2006/relationships/image" Target="../media/image8.png"/><Relationship Id="rId12" Type="http://schemas.openxmlformats.org/officeDocument/2006/relationships/image" Target="../media/image64.jpeg"/><Relationship Id="rId17" Type="http://schemas.openxmlformats.org/officeDocument/2006/relationships/image" Target="../media/image65.jpeg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60.wmf"/><Relationship Id="rId4" Type="http://schemas.openxmlformats.org/officeDocument/2006/relationships/image" Target="../media/image5.png"/><Relationship Id="rId9" Type="http://schemas.openxmlformats.org/officeDocument/2006/relationships/image" Target="../media/image56.wmf"/><Relationship Id="rId14" Type="http://schemas.openxmlformats.org/officeDocument/2006/relationships/image" Target="../media/image58.wmf"/><Relationship Id="rId22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6.png"/><Relationship Id="rId10" Type="http://schemas.openxmlformats.org/officeDocument/2006/relationships/image" Target="../media/image69.jpeg"/><Relationship Id="rId4" Type="http://schemas.openxmlformats.org/officeDocument/2006/relationships/image" Target="../media/image5.png"/><Relationship Id="rId9" Type="http://schemas.openxmlformats.org/officeDocument/2006/relationships/image" Target="../media/image66.wmf"/><Relationship Id="rId14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6.png"/><Relationship Id="rId10" Type="http://schemas.openxmlformats.org/officeDocument/2006/relationships/image" Target="../media/image7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7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11" Type="http://schemas.openxmlformats.org/officeDocument/2006/relationships/image" Target="../media/image76.png"/><Relationship Id="rId5" Type="http://schemas.openxmlformats.org/officeDocument/2006/relationships/image" Target="../media/image6.png"/><Relationship Id="rId10" Type="http://schemas.openxmlformats.org/officeDocument/2006/relationships/image" Target="../media/image75.jpeg"/><Relationship Id="rId4" Type="http://schemas.openxmlformats.org/officeDocument/2006/relationships/image" Target="../media/image5.png"/><Relationship Id="rId9" Type="http://schemas.openxmlformats.org/officeDocument/2006/relationships/image" Target="../media/image7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81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8.png"/><Relationship Id="rId12" Type="http://schemas.openxmlformats.org/officeDocument/2006/relationships/image" Target="../media/image75.jpeg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11" Type="http://schemas.openxmlformats.org/officeDocument/2006/relationships/image" Target="../media/image78.wmf"/><Relationship Id="rId24" Type="http://schemas.openxmlformats.org/officeDocument/2006/relationships/image" Target="../media/image63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5.png"/><Relationship Id="rId9" Type="http://schemas.openxmlformats.org/officeDocument/2006/relationships/image" Target="../media/image77.wmf"/><Relationship Id="rId14" Type="http://schemas.openxmlformats.org/officeDocument/2006/relationships/image" Target="../media/image79.wmf"/><Relationship Id="rId22" Type="http://schemas.openxmlformats.org/officeDocument/2006/relationships/image" Target="../media/image6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84.wmf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5.png"/><Relationship Id="rId15" Type="http://schemas.openxmlformats.org/officeDocument/2006/relationships/image" Target="../media/image85.wmf"/><Relationship Id="rId10" Type="http://schemas.openxmlformats.org/officeDocument/2006/relationships/image" Target="../media/image8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9.emf"/><Relationship Id="rId7" Type="http://schemas.openxmlformats.org/officeDocument/2006/relationships/image" Target="../media/image7.png"/><Relationship Id="rId12" Type="http://schemas.openxmlformats.org/officeDocument/2006/relationships/image" Target="../media/image93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2.png"/><Relationship Id="rId5" Type="http://schemas.openxmlformats.org/officeDocument/2006/relationships/image" Target="../media/image5.png"/><Relationship Id="rId10" Type="http://schemas.openxmlformats.org/officeDocument/2006/relationships/image" Target="../media/image91.png"/><Relationship Id="rId4" Type="http://schemas.openxmlformats.org/officeDocument/2006/relationships/image" Target="../media/image4.png"/><Relationship Id="rId9" Type="http://schemas.openxmlformats.org/officeDocument/2006/relationships/image" Target="../media/image9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96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11" Type="http://schemas.openxmlformats.org/officeDocument/2006/relationships/image" Target="../media/image95.wmf"/><Relationship Id="rId5" Type="http://schemas.openxmlformats.org/officeDocument/2006/relationships/image" Target="../media/image6.png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5.pn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indico.cern.ch/category/124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11" Type="http://schemas.openxmlformats.org/officeDocument/2006/relationships/image" Target="../media/image99.wmf"/><Relationship Id="rId5" Type="http://schemas.openxmlformats.org/officeDocument/2006/relationships/image" Target="../media/image6.png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103.wmf"/><Relationship Id="rId4" Type="http://schemas.openxmlformats.org/officeDocument/2006/relationships/image" Target="../media/image5.png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104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10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4.png"/><Relationship Id="rId21" Type="http://schemas.openxmlformats.org/officeDocument/2006/relationships/image" Target="../media/image61.wmf"/><Relationship Id="rId7" Type="http://schemas.openxmlformats.org/officeDocument/2006/relationships/image" Target="../media/image8.png"/><Relationship Id="rId12" Type="http://schemas.openxmlformats.org/officeDocument/2006/relationships/image" Target="../media/image64.jpeg"/><Relationship Id="rId17" Type="http://schemas.openxmlformats.org/officeDocument/2006/relationships/image" Target="../media/image65.jpeg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55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51.bin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110.wmf"/><Relationship Id="rId4" Type="http://schemas.openxmlformats.org/officeDocument/2006/relationships/image" Target="../media/image5.png"/><Relationship Id="rId9" Type="http://schemas.openxmlformats.org/officeDocument/2006/relationships/image" Target="../media/image56.wmf"/><Relationship Id="rId14" Type="http://schemas.openxmlformats.org/officeDocument/2006/relationships/image" Target="../media/image109.wmf"/><Relationship Id="rId22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58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6.png"/><Relationship Id="rId10" Type="http://schemas.openxmlformats.org/officeDocument/2006/relationships/image" Target="../media/image69.jpeg"/><Relationship Id="rId4" Type="http://schemas.openxmlformats.org/officeDocument/2006/relationships/image" Target="../media/image5.png"/><Relationship Id="rId9" Type="http://schemas.openxmlformats.org/officeDocument/2006/relationships/image" Target="../media/image66.wmf"/><Relationship Id="rId14" Type="http://schemas.openxmlformats.org/officeDocument/2006/relationships/image" Target="../media/image6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oleObject" Target="../embeddings/oleObject6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6.png"/><Relationship Id="rId10" Type="http://schemas.openxmlformats.org/officeDocument/2006/relationships/image" Target="../media/image7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oleObject" Target="../embeddings/oleObject64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104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10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png"/><Relationship Id="rId11" Type="http://schemas.openxmlformats.org/officeDocument/2006/relationships/image" Target="../media/image112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5.png"/><Relationship Id="rId9" Type="http://schemas.openxmlformats.org/officeDocument/2006/relationships/image" Target="../media/image1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1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74.bin"/><Relationship Id="rId7" Type="http://schemas.openxmlformats.org/officeDocument/2006/relationships/image" Target="../media/image8.png"/><Relationship Id="rId12" Type="http://schemas.openxmlformats.org/officeDocument/2006/relationships/image" Target="../media/image75.jpeg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11" Type="http://schemas.openxmlformats.org/officeDocument/2006/relationships/image" Target="../media/image78.wmf"/><Relationship Id="rId24" Type="http://schemas.openxmlformats.org/officeDocument/2006/relationships/image" Target="../media/image63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10" Type="http://schemas.openxmlformats.org/officeDocument/2006/relationships/oleObject" Target="../embeddings/oleObject69.bin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5.png"/><Relationship Id="rId9" Type="http://schemas.openxmlformats.org/officeDocument/2006/relationships/image" Target="../media/image77.wmf"/><Relationship Id="rId14" Type="http://schemas.openxmlformats.org/officeDocument/2006/relationships/image" Target="../media/image79.wmf"/><Relationship Id="rId22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78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6.png"/><Relationship Id="rId10" Type="http://schemas.openxmlformats.org/officeDocument/2006/relationships/image" Target="../media/image116.jpeg"/><Relationship Id="rId4" Type="http://schemas.openxmlformats.org/officeDocument/2006/relationships/image" Target="../media/image5.png"/><Relationship Id="rId9" Type="http://schemas.openxmlformats.org/officeDocument/2006/relationships/image" Target="../media/image113.wmf"/><Relationship Id="rId14" Type="http://schemas.openxmlformats.org/officeDocument/2006/relationships/image" Target="../media/image11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1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1.jpe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11" Type="http://schemas.openxmlformats.org/officeDocument/2006/relationships/image" Target="../media/image118.wmf"/><Relationship Id="rId5" Type="http://schemas.openxmlformats.org/officeDocument/2006/relationships/image" Target="../media/image6.png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5.png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8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oleObject" Target="../embeddings/oleObject85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84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122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2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89.bin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8.wmf"/><Relationship Id="rId17" Type="http://schemas.openxmlformats.org/officeDocument/2006/relationships/image" Target="../media/image133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0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132.jpeg"/><Relationship Id="rId19" Type="http://schemas.openxmlformats.org/officeDocument/2006/relationships/image" Target="../media/image131.wmf"/><Relationship Id="rId4" Type="http://schemas.openxmlformats.org/officeDocument/2006/relationships/image" Target="../media/image5.png"/><Relationship Id="rId9" Type="http://schemas.openxmlformats.org/officeDocument/2006/relationships/image" Target="../media/image127.wmf"/><Relationship Id="rId14" Type="http://schemas.openxmlformats.org/officeDocument/2006/relationships/image" Target="../media/image1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4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8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png"/><Relationship Id="rId11" Type="http://schemas.openxmlformats.org/officeDocument/2006/relationships/image" Target="../media/image84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95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5.png"/><Relationship Id="rId9" Type="http://schemas.openxmlformats.org/officeDocument/2006/relationships/image" Target="../media/image83.wmf"/><Relationship Id="rId14" Type="http://schemas.openxmlformats.org/officeDocument/2006/relationships/image" Target="../media/image8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10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image" Target="../media/image138.jpe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png"/><Relationship Id="rId11" Type="http://schemas.openxmlformats.org/officeDocument/2006/relationships/image" Target="../media/image135.wmf"/><Relationship Id="rId5" Type="http://schemas.openxmlformats.org/officeDocument/2006/relationships/image" Target="../media/image6.png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37.wmf"/><Relationship Id="rId4" Type="http://schemas.openxmlformats.org/officeDocument/2006/relationships/image" Target="../media/image5.png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9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oleObject" Target="../embeddings/oleObject104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03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39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4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46.wmf"/><Relationship Id="rId3" Type="http://schemas.openxmlformats.org/officeDocument/2006/relationships/image" Target="../media/image148.jpeg"/><Relationship Id="rId7" Type="http://schemas.openxmlformats.org/officeDocument/2006/relationships/image" Target="../media/image7.png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07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4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51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54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3.jpe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png"/><Relationship Id="rId11" Type="http://schemas.openxmlformats.org/officeDocument/2006/relationships/image" Target="../media/image150.wmf"/><Relationship Id="rId5" Type="http://schemas.openxmlformats.org/officeDocument/2006/relationships/image" Target="../media/image6.png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13.bin"/><Relationship Id="rId4" Type="http://schemas.openxmlformats.org/officeDocument/2006/relationships/image" Target="../media/image5.png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5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14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56.wmf"/><Relationship Id="rId18" Type="http://schemas.openxmlformats.org/officeDocument/2006/relationships/image" Target="../media/image158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jpeg"/><Relationship Id="rId20" Type="http://schemas.openxmlformats.org/officeDocument/2006/relationships/image" Target="../media/image159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png"/><Relationship Id="rId11" Type="http://schemas.openxmlformats.org/officeDocument/2006/relationships/image" Target="../media/image161.jpeg"/><Relationship Id="rId5" Type="http://schemas.openxmlformats.org/officeDocument/2006/relationships/image" Target="../media/image6.png"/><Relationship Id="rId15" Type="http://schemas.openxmlformats.org/officeDocument/2006/relationships/image" Target="../media/image157.wmf"/><Relationship Id="rId10" Type="http://schemas.openxmlformats.org/officeDocument/2006/relationships/image" Target="../media/image160.jpeg"/><Relationship Id="rId19" Type="http://schemas.openxmlformats.org/officeDocument/2006/relationships/oleObject" Target="../embeddings/oleObject120.bin"/><Relationship Id="rId4" Type="http://schemas.openxmlformats.org/officeDocument/2006/relationships/image" Target="../media/image5.png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4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9.emf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23.emf"/><Relationship Id="rId5" Type="http://schemas.openxmlformats.org/officeDocument/2006/relationships/image" Target="../media/image6.pn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D560D65-7F11-4408-A9F7-45E06CA89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438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Unit 9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Electro-magnetic forces and stresses in superconducting accelerator magnets</a:t>
            </a:r>
            <a:br>
              <a:rPr lang="en-US" altLang="en-US" dirty="0"/>
            </a:br>
            <a:r>
              <a:rPr lang="en-US" altLang="en-US" sz="2200" dirty="0"/>
              <a:t>Chapter I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4BE30603-11C5-4965-9707-2CD69D4E0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z="2000" b="1" u="sng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000" b="1" u="sng" dirty="0">
                <a:solidFill>
                  <a:schemeClr val="accent1"/>
                </a:solidFill>
              </a:rPr>
              <a:t>Paolo Ferracin </a:t>
            </a:r>
          </a:p>
          <a:p>
            <a:pPr eaLnBrk="1" hangingPunct="1"/>
            <a:r>
              <a:rPr lang="en-US" altLang="en-US" sz="2000" dirty="0"/>
              <a:t>Lawrence Berkeley National Laboratory (LBNL)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CD972F6-324D-4624-8E47-01090B71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2. Electro-</a:t>
            </a:r>
            <a:r>
              <a:rPr lang="fr-FR" altLang="en-US" dirty="0" err="1"/>
              <a:t>magnetic</a:t>
            </a:r>
            <a:r>
              <a:rPr lang="fr-FR" altLang="en-US" dirty="0"/>
              <a:t> force</a:t>
            </a:r>
            <a:br>
              <a:rPr lang="fr-FR" altLang="en-US" dirty="0"/>
            </a:br>
            <a:r>
              <a:rPr lang="fr-FR" altLang="en-US" dirty="0" err="1"/>
              <a:t>Dipole</a:t>
            </a:r>
            <a:r>
              <a:rPr lang="fr-FR" altLang="en-US" dirty="0"/>
              <a:t> magnets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1D98-4A50-4E7C-91F1-6BAD6BD84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990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e.m</a:t>
            </a:r>
            <a:r>
              <a:rPr lang="en-US" dirty="0"/>
              <a:t>. forces in a </a:t>
            </a:r>
            <a:r>
              <a:rPr lang="en-US" b="1" dirty="0">
                <a:solidFill>
                  <a:srgbClr val="FF0000"/>
                </a:solidFill>
              </a:rPr>
              <a:t>dipole magnet </a:t>
            </a:r>
            <a:r>
              <a:rPr lang="en-US" dirty="0"/>
              <a:t>tend to push the coil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Towards the mid-plane </a:t>
            </a:r>
            <a:r>
              <a:rPr lang="en-US" dirty="0"/>
              <a:t>in the vertical-azimuthal direction (</a:t>
            </a:r>
            <a:r>
              <a:rPr lang="en-US" i="1" dirty="0" err="1"/>
              <a:t>F</a:t>
            </a:r>
            <a:r>
              <a:rPr lang="en-US" i="1" baseline="-25000" dirty="0" err="1"/>
              <a:t>y</a:t>
            </a:r>
            <a:r>
              <a:rPr lang="en-US" i="1" dirty="0"/>
              <a:t>, F</a:t>
            </a:r>
            <a:r>
              <a:rPr lang="en-US" i="1" baseline="-25000" dirty="0">
                <a:sym typeface="Symbol"/>
              </a:rPr>
              <a:t></a:t>
            </a:r>
            <a:r>
              <a:rPr lang="en-US" i="1" dirty="0"/>
              <a:t> </a:t>
            </a:r>
            <a:r>
              <a:rPr lang="en-US" dirty="0"/>
              <a:t>&lt; 0)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Outwards</a:t>
            </a:r>
            <a:r>
              <a:rPr lang="en-US" dirty="0"/>
              <a:t> in the radial-horizontal direction (</a:t>
            </a:r>
            <a:r>
              <a:rPr lang="en-US" i="1" dirty="0" err="1"/>
              <a:t>F</a:t>
            </a:r>
            <a:r>
              <a:rPr lang="en-US" i="1" baseline="-25000" dirty="0" err="1"/>
              <a:t>x</a:t>
            </a:r>
            <a:r>
              <a:rPr lang="en-US" i="1" dirty="0"/>
              <a:t>, F</a:t>
            </a:r>
            <a:r>
              <a:rPr lang="en-US" i="1" baseline="-25000" dirty="0"/>
              <a:t>r</a:t>
            </a:r>
            <a:r>
              <a:rPr lang="en-US" i="1" dirty="0"/>
              <a:t> </a:t>
            </a:r>
            <a:r>
              <a:rPr lang="en-US" dirty="0"/>
              <a:t>&gt; 0)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244" name="Date Placeholder 3">
            <a:extLst>
              <a:ext uri="{FF2B5EF4-FFF2-40B4-BE49-F238E27FC236}">
                <a16:creationId xmlns:a16="http://schemas.microsoft.com/office/drawing/2014/main" id="{B99649AC-2333-4348-BD28-73378F6D0D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0FB34A2A-4746-4D24-998C-0D7EC4D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0246" name="Slide Number Placeholder 5">
            <a:extLst>
              <a:ext uri="{FF2B5EF4-FFF2-40B4-BE49-F238E27FC236}">
                <a16:creationId xmlns:a16="http://schemas.microsoft.com/office/drawing/2014/main" id="{49C3387D-F739-44AC-801E-22BF8B88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FDB2084-8C27-425D-900F-9D6C0E3479BE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10247" name="Picture 4" descr="tevatron_cross-section">
            <a:extLst>
              <a:ext uri="{FF2B5EF4-FFF2-40B4-BE49-F238E27FC236}">
                <a16:creationId xmlns:a16="http://schemas.microsoft.com/office/drawing/2014/main" id="{C5E4737A-24F6-48EC-B1D9-010C8FFB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8" r="26770" b="9897"/>
          <a:stretch>
            <a:fillRect/>
          </a:stretch>
        </p:blipFill>
        <p:spPr bwMode="auto">
          <a:xfrm>
            <a:off x="355600" y="2224088"/>
            <a:ext cx="26050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tevatron_force">
            <a:extLst>
              <a:ext uri="{FF2B5EF4-FFF2-40B4-BE49-F238E27FC236}">
                <a16:creationId xmlns:a16="http://schemas.microsoft.com/office/drawing/2014/main" id="{74148A42-50C0-4661-9490-CFE3F731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4536" r="28372" b="4330"/>
          <a:stretch>
            <a:fillRect/>
          </a:stretch>
        </p:blipFill>
        <p:spPr bwMode="auto">
          <a:xfrm>
            <a:off x="6746875" y="2214563"/>
            <a:ext cx="21097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tevatron_fluxline">
            <a:extLst>
              <a:ext uri="{FF2B5EF4-FFF2-40B4-BE49-F238E27FC236}">
                <a16:creationId xmlns:a16="http://schemas.microsoft.com/office/drawing/2014/main" id="{90C4C21E-DB15-4283-809B-693BC2CE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4536" r="27597" b="4124"/>
          <a:stretch>
            <a:fillRect/>
          </a:stretch>
        </p:blipFill>
        <p:spPr bwMode="auto">
          <a:xfrm>
            <a:off x="3768725" y="2132013"/>
            <a:ext cx="21336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 descr="hd2_2d_cross-section">
            <a:extLst>
              <a:ext uri="{FF2B5EF4-FFF2-40B4-BE49-F238E27FC236}">
                <a16:creationId xmlns:a16="http://schemas.microsoft.com/office/drawing/2014/main" id="{9D6FCAC9-DBA8-46AD-8EA9-83EEFFB1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2164" r="12402" b="9279"/>
          <a:stretch>
            <a:fillRect/>
          </a:stretch>
        </p:blipFill>
        <p:spPr bwMode="auto">
          <a:xfrm>
            <a:off x="339725" y="4445000"/>
            <a:ext cx="25685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8" descr="hd2_2d_fluxline">
            <a:extLst>
              <a:ext uri="{FF2B5EF4-FFF2-40B4-BE49-F238E27FC236}">
                <a16:creationId xmlns:a16="http://schemas.microsoft.com/office/drawing/2014/main" id="{C4FD30CB-D47D-4D8F-BDAF-8CBBA49B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216" r="26357" b="6598"/>
          <a:stretch>
            <a:fillRect/>
          </a:stretch>
        </p:blipFill>
        <p:spPr bwMode="auto">
          <a:xfrm>
            <a:off x="3687763" y="4405313"/>
            <a:ext cx="22240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 descr="hd2_2d_force">
            <a:extLst>
              <a:ext uri="{FF2B5EF4-FFF2-40B4-BE49-F238E27FC236}">
                <a16:creationId xmlns:a16="http://schemas.microsoft.com/office/drawing/2014/main" id="{90EFF783-E491-4131-817E-61024A82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6804" r="26976" b="7216"/>
          <a:stretch>
            <a:fillRect/>
          </a:stretch>
        </p:blipFill>
        <p:spPr bwMode="auto">
          <a:xfrm>
            <a:off x="6727825" y="4411663"/>
            <a:ext cx="21812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0">
            <a:extLst>
              <a:ext uri="{FF2B5EF4-FFF2-40B4-BE49-F238E27FC236}">
                <a16:creationId xmlns:a16="http://schemas.microsoft.com/office/drawing/2014/main" id="{FBC4717E-1C72-4D68-AACE-EE70D807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239963"/>
            <a:ext cx="1082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Tevatron dipole</a:t>
            </a:r>
          </a:p>
        </p:txBody>
      </p:sp>
      <p:sp>
        <p:nvSpPr>
          <p:cNvPr id="10254" name="Text Box 11">
            <a:extLst>
              <a:ext uri="{FF2B5EF4-FFF2-40B4-BE49-F238E27FC236}">
                <a16:creationId xmlns:a16="http://schemas.microsoft.com/office/drawing/2014/main" id="{3F709023-B7A9-42CB-92F5-5965FA58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4244975"/>
            <a:ext cx="452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HD2</a:t>
            </a:r>
          </a:p>
        </p:txBody>
      </p:sp>
      <p:pic>
        <p:nvPicPr>
          <p:cNvPr id="10255" name="Picture 14" descr="xyz">
            <a:extLst>
              <a:ext uri="{FF2B5EF4-FFF2-40B4-BE49-F238E27FC236}">
                <a16:creationId xmlns:a16="http://schemas.microsoft.com/office/drawing/2014/main" id="{59D1733F-8E8F-4371-AE93-2FCC8C30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03550"/>
            <a:ext cx="4206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AF50F07-85FF-43C7-829D-A705D31E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2. Electro-magnetic force</a:t>
            </a:r>
            <a:br>
              <a:rPr lang="fr-FR" altLang="en-US"/>
            </a:br>
            <a:r>
              <a:rPr lang="fr-FR" altLang="en-US"/>
              <a:t>Quadrupole magnets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58F8D-2893-453A-B937-15048696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143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e.m</a:t>
            </a:r>
            <a:r>
              <a:rPr lang="en-US" dirty="0"/>
              <a:t>. forces in a </a:t>
            </a:r>
            <a:r>
              <a:rPr lang="en-US" b="1" dirty="0">
                <a:solidFill>
                  <a:srgbClr val="FF0000"/>
                </a:solidFill>
              </a:rPr>
              <a:t>quadrupole magnet </a:t>
            </a:r>
            <a:r>
              <a:rPr lang="en-US" dirty="0"/>
              <a:t>tend to push the coil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Towards the mid-plane </a:t>
            </a:r>
            <a:r>
              <a:rPr lang="en-US" dirty="0"/>
              <a:t>in the vertical-azimuthal direction (</a:t>
            </a:r>
            <a:r>
              <a:rPr lang="en-US" i="1" dirty="0" err="1"/>
              <a:t>F</a:t>
            </a:r>
            <a:r>
              <a:rPr lang="en-US" i="1" baseline="-25000" dirty="0" err="1"/>
              <a:t>y</a:t>
            </a:r>
            <a:r>
              <a:rPr lang="en-US" i="1" dirty="0"/>
              <a:t>, F</a:t>
            </a:r>
            <a:r>
              <a:rPr lang="en-US" i="1" baseline="-25000" dirty="0">
                <a:sym typeface="Symbol"/>
              </a:rPr>
              <a:t></a:t>
            </a:r>
            <a:r>
              <a:rPr lang="en-US" i="1" dirty="0"/>
              <a:t> </a:t>
            </a:r>
            <a:r>
              <a:rPr lang="en-US" dirty="0"/>
              <a:t>&lt; 0)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Outwards </a:t>
            </a:r>
            <a:r>
              <a:rPr lang="en-US" dirty="0"/>
              <a:t>in the radial-horizontal direction (</a:t>
            </a:r>
            <a:r>
              <a:rPr lang="en-US" i="1" dirty="0" err="1"/>
              <a:t>F</a:t>
            </a:r>
            <a:r>
              <a:rPr lang="en-US" i="1" baseline="-25000" dirty="0" err="1"/>
              <a:t>x</a:t>
            </a:r>
            <a:r>
              <a:rPr lang="en-US" i="1" dirty="0"/>
              <a:t>, F</a:t>
            </a:r>
            <a:r>
              <a:rPr lang="en-US" i="1" baseline="-25000" dirty="0"/>
              <a:t>r</a:t>
            </a:r>
            <a:r>
              <a:rPr lang="en-US" i="1" dirty="0"/>
              <a:t> </a:t>
            </a:r>
            <a:r>
              <a:rPr lang="en-US" dirty="0"/>
              <a:t>&gt; 0)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41849E28-E105-48A1-807A-FF5575D276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1269" name="Footer Placeholder 4">
            <a:extLst>
              <a:ext uri="{FF2B5EF4-FFF2-40B4-BE49-F238E27FC236}">
                <a16:creationId xmlns:a16="http://schemas.microsoft.com/office/drawing/2014/main" id="{12ABE29B-9566-4935-AC51-CE736C0C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1270" name="Slide Number Placeholder 5">
            <a:extLst>
              <a:ext uri="{FF2B5EF4-FFF2-40B4-BE49-F238E27FC236}">
                <a16:creationId xmlns:a16="http://schemas.microsoft.com/office/drawing/2014/main" id="{3EF21681-8751-47CE-9D9D-59AA5088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51F6E5E-24E6-40FE-9777-D8EB84E9D615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sp>
        <p:nvSpPr>
          <p:cNvPr id="11271" name="Text Box 13">
            <a:extLst>
              <a:ext uri="{FF2B5EF4-FFF2-40B4-BE49-F238E27FC236}">
                <a16:creationId xmlns:a16="http://schemas.microsoft.com/office/drawing/2014/main" id="{2AEE6308-5166-4038-BCAC-AF2AEE25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239963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TQ</a:t>
            </a:r>
          </a:p>
        </p:txBody>
      </p:sp>
      <p:sp>
        <p:nvSpPr>
          <p:cNvPr id="11272" name="Text Box 14">
            <a:extLst>
              <a:ext uri="{FF2B5EF4-FFF2-40B4-BE49-F238E27FC236}">
                <a16:creationId xmlns:a16="http://schemas.microsoft.com/office/drawing/2014/main" id="{B4FEAA60-EE34-49C6-B4FA-590A3E56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7363"/>
            <a:ext cx="390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HQ</a:t>
            </a:r>
          </a:p>
        </p:txBody>
      </p:sp>
      <p:pic>
        <p:nvPicPr>
          <p:cNvPr id="11273" name="Picture 15" descr="tq-v1_force">
            <a:extLst>
              <a:ext uri="{FF2B5EF4-FFF2-40B4-BE49-F238E27FC236}">
                <a16:creationId xmlns:a16="http://schemas.microsoft.com/office/drawing/2014/main" id="{451C6311-AD9A-432A-AF28-2A0D5952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4124" r="30232" b="3299"/>
          <a:stretch>
            <a:fillRect/>
          </a:stretch>
        </p:blipFill>
        <p:spPr bwMode="auto">
          <a:xfrm>
            <a:off x="6356350" y="2300288"/>
            <a:ext cx="19716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tq-v1_cross-section">
            <a:extLst>
              <a:ext uri="{FF2B5EF4-FFF2-40B4-BE49-F238E27FC236}">
                <a16:creationId xmlns:a16="http://schemas.microsoft.com/office/drawing/2014/main" id="{770884F0-37D2-48CA-841D-0E354A1B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4124" r="27753" b="3711"/>
          <a:stretch>
            <a:fillRect/>
          </a:stretch>
        </p:blipFill>
        <p:spPr bwMode="auto">
          <a:xfrm>
            <a:off x="411163" y="2181225"/>
            <a:ext cx="2133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7" descr="tq-v1_fluxline">
            <a:extLst>
              <a:ext uri="{FF2B5EF4-FFF2-40B4-BE49-F238E27FC236}">
                <a16:creationId xmlns:a16="http://schemas.microsoft.com/office/drawing/2014/main" id="{75EF640C-15CD-40F9-8AE3-DD44C890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t="3917" r="30078" b="3299"/>
          <a:stretch>
            <a:fillRect/>
          </a:stretch>
        </p:blipFill>
        <p:spPr bwMode="auto">
          <a:xfrm>
            <a:off x="3429000" y="2244725"/>
            <a:ext cx="19859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8" descr="HQ2_force">
            <a:extLst>
              <a:ext uri="{FF2B5EF4-FFF2-40B4-BE49-F238E27FC236}">
                <a16:creationId xmlns:a16="http://schemas.microsoft.com/office/drawing/2014/main" id="{A871461F-665A-495D-B688-210261F2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2269" r="27287" b="20412"/>
          <a:stretch>
            <a:fillRect/>
          </a:stretch>
        </p:blipFill>
        <p:spPr bwMode="auto">
          <a:xfrm>
            <a:off x="6361113" y="4884738"/>
            <a:ext cx="2152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9" descr="HQ2_cross-section">
            <a:extLst>
              <a:ext uri="{FF2B5EF4-FFF2-40B4-BE49-F238E27FC236}">
                <a16:creationId xmlns:a16="http://schemas.microsoft.com/office/drawing/2014/main" id="{EA8BFFF5-0C40-48EB-89AA-ACA58ECB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124" r="27597" b="4123"/>
          <a:stretch>
            <a:fillRect/>
          </a:stretch>
        </p:blipFill>
        <p:spPr bwMode="auto">
          <a:xfrm>
            <a:off x="403225" y="4416425"/>
            <a:ext cx="214312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0" descr="HQ2_fluxline">
            <a:extLst>
              <a:ext uri="{FF2B5EF4-FFF2-40B4-BE49-F238E27FC236}">
                <a16:creationId xmlns:a16="http://schemas.microsoft.com/office/drawing/2014/main" id="{B005E44A-FAFF-4FB9-BADF-865F8F89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0825" r="27441" b="20000"/>
          <a:stretch>
            <a:fillRect/>
          </a:stretch>
        </p:blipFill>
        <p:spPr bwMode="auto">
          <a:xfrm>
            <a:off x="3443288" y="4881563"/>
            <a:ext cx="214788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1" descr="xyz">
            <a:extLst>
              <a:ext uri="{FF2B5EF4-FFF2-40B4-BE49-F238E27FC236}">
                <a16:creationId xmlns:a16="http://schemas.microsoft.com/office/drawing/2014/main" id="{05A4DAF6-0403-409C-B05C-7720AF14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3022600"/>
            <a:ext cx="4206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87E374D-A73A-41F9-A4EE-0CA68864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</a:t>
            </a:r>
            <a:r>
              <a:rPr lang="fr-FR" altLang="en-US"/>
              <a:t>Electro-magnetic force</a:t>
            </a:r>
            <a:br>
              <a:rPr lang="en-US" altLang="en-US"/>
            </a:br>
            <a:r>
              <a:rPr lang="en-US" altLang="en-US"/>
              <a:t>End forces in dipole and quadrupole magnets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485D076-8680-4FFF-9C5C-2E383FB7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6764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/>
              <a:t>In the </a:t>
            </a:r>
            <a:r>
              <a:rPr lang="en-US" altLang="en-US" b="1">
                <a:solidFill>
                  <a:srgbClr val="FF0000"/>
                </a:solidFill>
              </a:rPr>
              <a:t>coil ends </a:t>
            </a:r>
            <a:r>
              <a:rPr lang="en-US" altLang="en-US"/>
              <a:t>the Lorentz forces tend to push the coil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b="1">
                <a:solidFill>
                  <a:srgbClr val="FF0000"/>
                </a:solidFill>
              </a:rPr>
              <a:t>Outwards</a:t>
            </a:r>
            <a:r>
              <a:rPr lang="en-US" altLang="en-US"/>
              <a:t> in the longitudinal direction (</a:t>
            </a:r>
            <a:r>
              <a:rPr lang="en-US" altLang="en-US" i="1"/>
              <a:t>F</a:t>
            </a:r>
            <a:r>
              <a:rPr lang="en-US" altLang="en-US" i="1" baseline="-25000"/>
              <a:t>z</a:t>
            </a:r>
            <a:r>
              <a:rPr lang="en-US" altLang="en-US"/>
              <a:t> &gt; 0)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/>
              <a:t>Similarly as for the solenoid, the axial force produces an </a:t>
            </a:r>
            <a:r>
              <a:rPr lang="en-US" altLang="en-US" b="1">
                <a:solidFill>
                  <a:srgbClr val="FF0000"/>
                </a:solidFill>
              </a:rPr>
              <a:t>axial tension</a:t>
            </a:r>
            <a:r>
              <a:rPr lang="en-US" altLang="en-US"/>
              <a:t> in the coil straight section.</a:t>
            </a:r>
          </a:p>
          <a:p>
            <a:pPr>
              <a:buFontTx/>
              <a:buBlip>
                <a:blip r:embed="rId2"/>
              </a:buBlip>
            </a:pPr>
            <a:endParaRPr lang="en-US" altLang="en-US"/>
          </a:p>
        </p:txBody>
      </p:sp>
      <p:sp>
        <p:nvSpPr>
          <p:cNvPr id="12292" name="Date Placeholder 3">
            <a:extLst>
              <a:ext uri="{FF2B5EF4-FFF2-40B4-BE49-F238E27FC236}">
                <a16:creationId xmlns:a16="http://schemas.microsoft.com/office/drawing/2014/main" id="{2C1023D0-263F-4052-888E-1116E3496E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2293" name="Footer Placeholder 4">
            <a:extLst>
              <a:ext uri="{FF2B5EF4-FFF2-40B4-BE49-F238E27FC236}">
                <a16:creationId xmlns:a16="http://schemas.microsoft.com/office/drawing/2014/main" id="{FD0C56BB-D369-4065-9D68-CDAEA274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B952C52B-D036-4F12-9A2C-6382C18B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D7D2BDB-DBB7-435E-9B1F-191F4B0336D6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12295" name="Picture 4" descr="hd2_3d_fz">
            <a:extLst>
              <a:ext uri="{FF2B5EF4-FFF2-40B4-BE49-F238E27FC236}">
                <a16:creationId xmlns:a16="http://schemas.microsoft.com/office/drawing/2014/main" id="{0D75C53F-7D74-44E5-9BFF-3CD03B05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776538"/>
            <a:ext cx="45275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tq-v1_3d">
            <a:extLst>
              <a:ext uri="{FF2B5EF4-FFF2-40B4-BE49-F238E27FC236}">
                <a16:creationId xmlns:a16="http://schemas.microsoft.com/office/drawing/2014/main" id="{E9F0F3AF-A8D9-4C59-8037-9E47A606F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/>
          <a:stretch>
            <a:fillRect/>
          </a:stretch>
        </p:blipFill>
        <p:spPr bwMode="auto">
          <a:xfrm>
            <a:off x="309563" y="3233738"/>
            <a:ext cx="37846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0D33EAC-E514-48A1-80BF-32428E23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</a:t>
            </a:r>
            <a:r>
              <a:rPr lang="fr-FR" altLang="en-US"/>
              <a:t>Electro-magnetic force</a:t>
            </a:r>
            <a:br>
              <a:rPr lang="en-US" altLang="en-US"/>
            </a:br>
            <a:r>
              <a:rPr lang="en-US" altLang="en-US"/>
              <a:t>End forces in dipole and quadrupole magnets</a:t>
            </a:r>
            <a:endParaRPr lang="en-GB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D0E0D4A-8A46-47AC-AD09-6AB2C696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715000" cy="53340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altLang="en-US" b="1">
                <a:solidFill>
                  <a:srgbClr val="FF0000"/>
                </a:solidFill>
              </a:rPr>
              <a:t>Nb-Ti LHC </a:t>
            </a:r>
            <a:r>
              <a:rPr lang="en-GB" altLang="en-US"/>
              <a:t>MB (values per aperture)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i="1"/>
              <a:t>F</a:t>
            </a:r>
            <a:r>
              <a:rPr lang="en-GB" altLang="en-US" i="1" baseline="-25000"/>
              <a:t>x</a:t>
            </a:r>
            <a:r>
              <a:rPr lang="en-GB" altLang="en-US"/>
              <a:t> = </a:t>
            </a:r>
            <a:r>
              <a:rPr lang="en-GB" altLang="en-US" b="1">
                <a:solidFill>
                  <a:srgbClr val="FF0000"/>
                </a:solidFill>
              </a:rPr>
              <a:t>340 t</a:t>
            </a:r>
            <a:r>
              <a:rPr lang="en-GB" altLang="en-US"/>
              <a:t> per meter</a:t>
            </a:r>
          </a:p>
          <a:p>
            <a:pPr lvl="2">
              <a:buFontTx/>
              <a:buBlip>
                <a:blip r:embed="rId4"/>
              </a:buBlip>
            </a:pPr>
            <a:r>
              <a:rPr lang="en-GB" altLang="en-US"/>
              <a:t>~300 compact cars</a:t>
            </a:r>
          </a:p>
          <a:p>
            <a:pPr lvl="2">
              <a:buFontTx/>
              <a:buBlip>
                <a:blip r:embed="rId4"/>
              </a:buBlip>
            </a:pPr>
            <a:r>
              <a:rPr lang="en-GB" altLang="en-US"/>
              <a:t>Precision of coil positioning: 20-50 </a:t>
            </a:r>
            <a:r>
              <a:rPr lang="el-GR" altLang="en-US"/>
              <a:t>μ</a:t>
            </a:r>
            <a:r>
              <a:rPr lang="en-GB" altLang="en-US"/>
              <a:t>m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i="1"/>
              <a:t>F</a:t>
            </a:r>
            <a:r>
              <a:rPr lang="en-GB" altLang="en-US" i="1" baseline="-25000"/>
              <a:t>z</a:t>
            </a:r>
            <a:r>
              <a:rPr lang="en-GB" altLang="en-US"/>
              <a:t> = </a:t>
            </a:r>
            <a:r>
              <a:rPr lang="en-GB" altLang="en-US" b="1">
                <a:solidFill>
                  <a:srgbClr val="FF0000"/>
                </a:solidFill>
              </a:rPr>
              <a:t>27 t</a:t>
            </a:r>
            <a:r>
              <a:rPr lang="en-GB" altLang="en-US"/>
              <a:t> </a:t>
            </a:r>
          </a:p>
          <a:p>
            <a:pPr lvl="2">
              <a:buFontTx/>
              <a:buBlip>
                <a:blip r:embed="rId3"/>
              </a:buBlip>
            </a:pPr>
            <a:r>
              <a:rPr lang="en-GB" altLang="en-US"/>
              <a:t>~weight of the cold mass</a:t>
            </a:r>
          </a:p>
          <a:p>
            <a:pPr>
              <a:buFontTx/>
              <a:buBlip>
                <a:blip r:embed="rId2"/>
              </a:buBlip>
            </a:pPr>
            <a:endParaRPr lang="en-GB" altLang="en-US"/>
          </a:p>
          <a:p>
            <a:pPr>
              <a:buFontTx/>
              <a:buBlip>
                <a:blip r:embed="rId2"/>
              </a:buBlip>
            </a:pPr>
            <a:endParaRPr lang="en-GB" altLang="en-US"/>
          </a:p>
          <a:p>
            <a:pPr>
              <a:buFontTx/>
              <a:buBlip>
                <a:blip r:embed="rId2"/>
              </a:buBlip>
            </a:pPr>
            <a:r>
              <a:rPr lang="en-GB" altLang="en-US" b="1">
                <a:solidFill>
                  <a:srgbClr val="FF0000"/>
                </a:solidFill>
              </a:rPr>
              <a:t>Nb</a:t>
            </a:r>
            <a:r>
              <a:rPr lang="en-GB" altLang="en-US" b="1" baseline="-25000">
                <a:solidFill>
                  <a:srgbClr val="FF0000"/>
                </a:solidFill>
              </a:rPr>
              <a:t>3</a:t>
            </a:r>
            <a:r>
              <a:rPr lang="en-GB" altLang="en-US" b="1">
                <a:solidFill>
                  <a:srgbClr val="FF0000"/>
                </a:solidFill>
              </a:rPr>
              <a:t>Sn dipole </a:t>
            </a:r>
            <a:r>
              <a:rPr lang="en-GB" altLang="en-US"/>
              <a:t>(HD2)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i="1"/>
              <a:t>F</a:t>
            </a:r>
            <a:r>
              <a:rPr lang="en-GB" altLang="en-US" i="1" baseline="-25000"/>
              <a:t>x</a:t>
            </a:r>
            <a:r>
              <a:rPr lang="en-GB" altLang="en-US"/>
              <a:t> = </a:t>
            </a:r>
            <a:r>
              <a:rPr lang="en-GB" altLang="en-US" b="1">
                <a:solidFill>
                  <a:srgbClr val="FF0000"/>
                </a:solidFill>
              </a:rPr>
              <a:t>500 t </a:t>
            </a:r>
            <a:r>
              <a:rPr lang="en-GB" altLang="en-US"/>
              <a:t>per meter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i="1"/>
              <a:t>F</a:t>
            </a:r>
            <a:r>
              <a:rPr lang="en-GB" altLang="en-US" i="1" baseline="-25000"/>
              <a:t>z</a:t>
            </a:r>
            <a:r>
              <a:rPr lang="en-GB" altLang="en-US"/>
              <a:t> = </a:t>
            </a:r>
            <a:r>
              <a:rPr lang="en-GB" altLang="en-US" b="1">
                <a:solidFill>
                  <a:srgbClr val="FF0000"/>
                </a:solidFill>
              </a:rPr>
              <a:t>85 t </a:t>
            </a:r>
          </a:p>
          <a:p>
            <a:pPr lvl="1">
              <a:buFontTx/>
              <a:buBlip>
                <a:blip r:embed="rId2"/>
              </a:buBlip>
            </a:pPr>
            <a:r>
              <a:rPr lang="en-GB" altLang="en-US"/>
              <a:t>These forces are applied to an objet with a cross-section of 150x100 mm !!!</a:t>
            </a:r>
          </a:p>
          <a:p>
            <a:pPr lvl="2">
              <a:buFontTx/>
              <a:buBlip>
                <a:blip r:embed="rId3"/>
              </a:buBlip>
            </a:pPr>
            <a:r>
              <a:rPr lang="en-GB" altLang="en-US"/>
              <a:t>and by the way, it is brittle</a:t>
            </a:r>
          </a:p>
          <a:p>
            <a:pPr>
              <a:buFontTx/>
              <a:buBlip>
                <a:blip r:embed="rId3"/>
              </a:buBlip>
            </a:pPr>
            <a:endParaRPr lang="en-GB" altLang="en-US"/>
          </a:p>
          <a:p>
            <a:pPr>
              <a:buFontTx/>
              <a:buBlip>
                <a:blip r:embed="rId3"/>
              </a:buBlip>
            </a:pPr>
            <a:endParaRPr lang="en-GB" altLang="en-US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C7A27340-5539-4C3E-AA2E-254C158B93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3317" name="Footer Placeholder 4">
            <a:extLst>
              <a:ext uri="{FF2B5EF4-FFF2-40B4-BE49-F238E27FC236}">
                <a16:creationId xmlns:a16="http://schemas.microsoft.com/office/drawing/2014/main" id="{34AAC3FB-C33A-4A5F-806E-11A4EF77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00D45A8D-DE90-4C88-8F46-99D9B6F1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B1714D7-B101-4D76-AD0A-317B185A6ABC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13319" name="Picture 4" descr="hd2_3d_fz">
            <a:extLst>
              <a:ext uri="{FF2B5EF4-FFF2-40B4-BE49-F238E27FC236}">
                <a16:creationId xmlns:a16="http://schemas.microsoft.com/office/drawing/2014/main" id="{D530DE8A-B68A-4D7C-9B49-9DA4950C6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1325"/>
            <a:ext cx="2519363" cy="19970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4" descr="LHC_collared_coil">
            <a:extLst>
              <a:ext uri="{FF2B5EF4-FFF2-40B4-BE49-F238E27FC236}">
                <a16:creationId xmlns:a16="http://schemas.microsoft.com/office/drawing/2014/main" id="{508BA708-8262-403A-9BE5-A3CA5D35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519363" cy="13128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2" descr="http://3.bp.blogspot.com/-GzQ-zSXBkSQ/UmagcXlZCfI/AAAAAAAACg8/OIaRuMwZhc4/s1600/DSC00254.JPG">
            <a:extLst>
              <a:ext uri="{FF2B5EF4-FFF2-40B4-BE49-F238E27FC236}">
                <a16:creationId xmlns:a16="http://schemas.microsoft.com/office/drawing/2014/main" id="{23DB198D-517D-494A-8192-8E1E77A7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9" b="27855"/>
          <a:stretch>
            <a:fillRect/>
          </a:stretch>
        </p:blipFill>
        <p:spPr bwMode="auto">
          <a:xfrm>
            <a:off x="5943600" y="2590800"/>
            <a:ext cx="2519363" cy="596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436A4C-CC99-4983-B551-0DEA3228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</a:t>
            </a:r>
            <a:r>
              <a:rPr lang="fr-FR" altLang="en-US"/>
              <a:t>Electro-magnetic</a:t>
            </a:r>
            <a:r>
              <a:rPr lang="en-US" altLang="en-US"/>
              <a:t> force</a:t>
            </a:r>
            <a:br>
              <a:rPr lang="en-US" altLang="en-US"/>
            </a:br>
            <a:r>
              <a:rPr lang="en-US" altLang="en-US"/>
              <a:t>Solenoids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F63B-6D54-4FA2-AD89-7D77B6D6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562600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e.m</a:t>
            </a:r>
            <a:r>
              <a:rPr lang="en-US" dirty="0"/>
              <a:t>. forces in a </a:t>
            </a:r>
            <a:r>
              <a:rPr lang="en-US" b="1" dirty="0">
                <a:solidFill>
                  <a:srgbClr val="FF0000"/>
                </a:solidFill>
              </a:rPr>
              <a:t>solenoid</a:t>
            </a:r>
            <a:r>
              <a:rPr lang="en-US" dirty="0"/>
              <a:t> tend to push the coil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Outwards</a:t>
            </a:r>
            <a:r>
              <a:rPr lang="en-US" dirty="0"/>
              <a:t> in the radial-direction  (</a:t>
            </a:r>
            <a:r>
              <a:rPr lang="en-US" i="1" dirty="0"/>
              <a:t>F</a:t>
            </a:r>
            <a:r>
              <a:rPr lang="en-US" i="1" baseline="-25000" dirty="0"/>
              <a:t>r</a:t>
            </a:r>
            <a:r>
              <a:rPr lang="en-US" i="1" dirty="0"/>
              <a:t> </a:t>
            </a:r>
            <a:r>
              <a:rPr lang="en-US" dirty="0"/>
              <a:t>&gt; 0)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Towards the mid plane </a:t>
            </a:r>
            <a:r>
              <a:rPr lang="en-US" dirty="0"/>
              <a:t>in the vertical direction (</a:t>
            </a:r>
            <a:r>
              <a:rPr lang="en-US" i="1" dirty="0" err="1"/>
              <a:t>F</a:t>
            </a:r>
            <a:r>
              <a:rPr lang="en-US" i="1" baseline="-25000" dirty="0" err="1"/>
              <a:t>y</a:t>
            </a:r>
            <a:r>
              <a:rPr lang="en-US" dirty="0"/>
              <a:t> &lt; 0)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Important difference between solenoids and dipole/quadrupole magnets</a:t>
            </a:r>
          </a:p>
          <a:p>
            <a:pPr lvl="1">
              <a:defRPr/>
            </a:pPr>
            <a:r>
              <a:rPr lang="en-US" dirty="0"/>
              <a:t>In a dipole/quadrupole magnet the horizontal component pushes outwardly the coil</a:t>
            </a:r>
          </a:p>
          <a:p>
            <a:pPr lvl="2">
              <a:defRPr/>
            </a:pPr>
            <a:r>
              <a:rPr lang="en-US" dirty="0"/>
              <a:t>The force must be transferred to a support structure</a:t>
            </a:r>
          </a:p>
          <a:p>
            <a:pPr lvl="1">
              <a:defRPr/>
            </a:pPr>
            <a:r>
              <a:rPr lang="en-US" dirty="0"/>
              <a:t>In a solenoid the radial force produces a </a:t>
            </a:r>
            <a:r>
              <a:rPr lang="en-US" b="1" dirty="0">
                <a:solidFill>
                  <a:srgbClr val="FF0000"/>
                </a:solidFill>
              </a:rPr>
              <a:t>circumferential hoop stress </a:t>
            </a:r>
            <a:r>
              <a:rPr lang="en-US" dirty="0"/>
              <a:t>in the winding</a:t>
            </a:r>
          </a:p>
          <a:p>
            <a:pPr lvl="2">
              <a:defRPr/>
            </a:pPr>
            <a:r>
              <a:rPr lang="en-US" dirty="0"/>
              <a:t>The conductor, in principle, could support the forces with a reacting tension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03CCE016-55D1-4362-8A83-3925AA7387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EDB1B103-CBA4-47E5-BEF5-E3FB2CE6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906FA641-9FA4-4359-89C9-C31CF4F9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D188ECB-BF1B-470C-AE65-32BC7F742D0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14343" name="Picture 5" descr="solenoid_cross-section">
            <a:extLst>
              <a:ext uri="{FF2B5EF4-FFF2-40B4-BE49-F238E27FC236}">
                <a16:creationId xmlns:a16="http://schemas.microsoft.com/office/drawing/2014/main" id="{5D6CC2AA-8B62-47E2-BB0E-0EC5DFC0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11340" r="34729" b="10791"/>
          <a:stretch>
            <a:fillRect/>
          </a:stretch>
        </p:blipFill>
        <p:spPr bwMode="auto">
          <a:xfrm>
            <a:off x="5765800" y="1216025"/>
            <a:ext cx="26162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solenoid_fluxline">
            <a:extLst>
              <a:ext uri="{FF2B5EF4-FFF2-40B4-BE49-F238E27FC236}">
                <a16:creationId xmlns:a16="http://schemas.microsoft.com/office/drawing/2014/main" id="{61DE11C3-7CED-4C25-B5C1-CF32E86A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3" t="3299" r="53023" b="3299"/>
          <a:stretch>
            <a:fillRect/>
          </a:stretch>
        </p:blipFill>
        <p:spPr bwMode="auto">
          <a:xfrm>
            <a:off x="5983288" y="4205288"/>
            <a:ext cx="5524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solenoid_force">
            <a:extLst>
              <a:ext uri="{FF2B5EF4-FFF2-40B4-BE49-F238E27FC236}">
                <a16:creationId xmlns:a16="http://schemas.microsoft.com/office/drawing/2014/main" id="{652DBCD9-D824-463F-A8CC-4000AD85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3" t="3505" r="53333" b="3711"/>
          <a:stretch>
            <a:fillRect/>
          </a:stretch>
        </p:blipFill>
        <p:spPr bwMode="auto">
          <a:xfrm>
            <a:off x="7654925" y="4210050"/>
            <a:ext cx="5429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C4EEC18-717B-4756-AF4F-3CCCFB89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C6F1-336F-4664-A7B1-72A96ECD5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Electro-magnetic force</a:t>
            </a:r>
            <a:r>
              <a:rPr lang="en-US" b="1" u="sng" dirty="0"/>
              <a:t> 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Definition and directions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</a:rPr>
              <a:t>Magnetic pressure and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Approximations of practical winding cross-sections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Thin shell, Thick shell, Sector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Stored energy and end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Stress and strain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Pre-stress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Conclusions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955F3699-6AED-48BF-A01D-E6BC2E1507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7C3641DC-B098-435E-BEAD-98853EA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0BCA2466-3E77-48A0-81A8-C641F7F1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9B1D1F3-ACD0-4154-9609-4D3B77AC7A48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8E7A32E-B486-4080-A25B-D4C4660E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Magnetic pressure and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2A28-0BBC-4436-8C2F-7B8EB252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The magnetic field is acting on the coil as a </a:t>
            </a:r>
            <a:r>
              <a:rPr lang="en-US" b="1" dirty="0">
                <a:solidFill>
                  <a:srgbClr val="FF0000"/>
                </a:solidFill>
              </a:rPr>
              <a:t>pressurized gas </a:t>
            </a:r>
            <a:r>
              <a:rPr lang="en-US" dirty="0"/>
              <a:t>on its container.</a:t>
            </a:r>
          </a:p>
          <a:p>
            <a:pPr>
              <a:defRPr/>
            </a:pPr>
            <a:r>
              <a:rPr lang="en-US" dirty="0"/>
              <a:t>Let’s consider the ideal case of a infinitely long “thin-walled” solenoid, with thickness 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radius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, and current density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l-GR" b="1" i="1" baseline="-25000" dirty="0">
                <a:solidFill>
                  <a:srgbClr val="FF0000"/>
                </a:solidFill>
              </a:rPr>
              <a:t>θ</a:t>
            </a:r>
            <a:r>
              <a:rPr lang="en-US" dirty="0"/>
              <a:t> .</a:t>
            </a:r>
          </a:p>
          <a:p>
            <a:pPr>
              <a:defRPr/>
            </a:pPr>
            <a:r>
              <a:rPr lang="en-US" dirty="0"/>
              <a:t>The field outside the solenoid is zero. The field inside the solenoid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i="1" dirty="0"/>
              <a:t> </a:t>
            </a:r>
            <a:r>
              <a:rPr lang="en-US" dirty="0"/>
              <a:t>is uniform, directed along the solenoid axis and given by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field inside the winding decreases linearly from </a:t>
            </a:r>
            <a:r>
              <a:rPr lang="en-US" i="1" dirty="0"/>
              <a:t>B</a:t>
            </a:r>
            <a:r>
              <a:rPr lang="en-US" i="1" baseline="-25000" dirty="0"/>
              <a:t>0</a:t>
            </a:r>
            <a:r>
              <a:rPr lang="en-US" dirty="0"/>
              <a:t> at </a:t>
            </a:r>
            <a:r>
              <a:rPr lang="en-US" i="1" dirty="0"/>
              <a:t>a</a:t>
            </a:r>
            <a:r>
              <a:rPr lang="en-US" dirty="0"/>
              <a:t> to zero at </a:t>
            </a:r>
            <a:r>
              <a:rPr lang="en-US" i="1" dirty="0"/>
              <a:t>a + </a:t>
            </a:r>
            <a:r>
              <a:rPr lang="en-US" i="1" dirty="0">
                <a:sym typeface="Symbol"/>
              </a:rPr>
              <a:t></a:t>
            </a:r>
            <a:r>
              <a:rPr lang="en-US" dirty="0"/>
              <a:t>. The average field on the conductor element is </a:t>
            </a:r>
            <a:r>
              <a:rPr lang="en-US" i="1" dirty="0"/>
              <a:t>B</a:t>
            </a:r>
            <a:r>
              <a:rPr lang="en-US" i="1" baseline="-25000" dirty="0"/>
              <a:t>0</a:t>
            </a:r>
            <a:r>
              <a:rPr lang="en-US" i="1" dirty="0"/>
              <a:t>/2</a:t>
            </a:r>
            <a:r>
              <a:rPr lang="en-US" dirty="0"/>
              <a:t>, and the resulting Lorentz force is radial and given by  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3EE12835-9EB5-4974-BF6E-A740EBA1C2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ADAA01E4-9031-486F-AD43-8E797EB9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A2AD0E2F-7A05-482A-83F9-5B2F4969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1F85AA-BC4E-4BFF-A37B-3FC07856E3ED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16391" name="Object 2">
            <a:extLst>
              <a:ext uri="{FF2B5EF4-FFF2-40B4-BE49-F238E27FC236}">
                <a16:creationId xmlns:a16="http://schemas.microsoft.com/office/drawing/2014/main" id="{966D8A8E-19C9-4B16-871B-91CE62078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5863" y="3505200"/>
          <a:ext cx="16065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1" name="Equation" r:id="rId8" imgW="736600" imgH="228600" progId="Equation.3">
                  <p:embed/>
                </p:oleObj>
              </mc:Choice>
              <mc:Fallback>
                <p:oleObj name="Equation" r:id="rId8" imgW="736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505200"/>
                        <a:ext cx="16065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3">
            <a:extLst>
              <a:ext uri="{FF2B5EF4-FFF2-40B4-BE49-F238E27FC236}">
                <a16:creationId xmlns:a16="http://schemas.microsoft.com/office/drawing/2014/main" id="{9BE890C5-234C-4BB8-A953-D28AA2EED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1088" y="5334000"/>
          <a:ext cx="189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2" name="Equation" r:id="rId10" imgW="888614" imgH="393529" progId="Equation.3">
                  <p:embed/>
                </p:oleObj>
              </mc:Choice>
              <mc:Fallback>
                <p:oleObj name="Equation" r:id="rId10" imgW="88861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5334000"/>
                        <a:ext cx="189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2676EA7-06EB-4766-A17F-2EF58698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Magnetic pressure and forces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4C1A95D-982D-4BCE-9924-DBB3E327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 dirty="0"/>
              <a:t>We can therefore define a </a:t>
            </a:r>
            <a:r>
              <a:rPr lang="en-US" altLang="en-US" b="1" dirty="0">
                <a:solidFill>
                  <a:srgbClr val="FF0000"/>
                </a:solidFill>
              </a:rPr>
              <a:t>magnetic pressure </a:t>
            </a:r>
            <a:r>
              <a:rPr lang="en-US" altLang="en-US" b="1" i="1" dirty="0">
                <a:solidFill>
                  <a:srgbClr val="FF0000"/>
                </a:solidFill>
              </a:rPr>
              <a:t>p</a:t>
            </a:r>
            <a:r>
              <a:rPr lang="en-US" altLang="en-US" b="1" i="1" baseline="-25000" dirty="0">
                <a:solidFill>
                  <a:srgbClr val="FF0000"/>
                </a:solidFill>
              </a:rPr>
              <a:t>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acting on the winding surface element:</a:t>
            </a:r>
          </a:p>
          <a:p>
            <a:pPr>
              <a:buFontTx/>
              <a:buBlip>
                <a:blip r:embed="rId3"/>
              </a:buBlip>
            </a:pPr>
            <a:endParaRPr lang="en-US" altLang="en-US" dirty="0"/>
          </a:p>
          <a:p>
            <a:pPr>
              <a:buFontTx/>
              <a:buBlip>
                <a:blip r:embed="rId3"/>
              </a:buBlip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where</a:t>
            </a:r>
          </a:p>
          <a:p>
            <a:pPr>
              <a:buFontTx/>
              <a:buBlip>
                <a:blip r:embed="rId3"/>
              </a:buBlip>
            </a:pPr>
            <a:endParaRPr lang="en-US" altLang="en-US" dirty="0"/>
          </a:p>
          <a:p>
            <a:pPr>
              <a:buFontTx/>
              <a:buBlip>
                <a:blip r:embed="rId3"/>
              </a:buBlip>
            </a:pPr>
            <a:endParaRPr lang="en-US" altLang="en-US" dirty="0"/>
          </a:p>
          <a:p>
            <a:pPr>
              <a:buFontTx/>
              <a:buBlip>
                <a:blip r:embed="rId3"/>
              </a:buBlip>
            </a:pPr>
            <a:r>
              <a:rPr lang="en-US" altLang="en-US" dirty="0"/>
              <a:t>So, with a </a:t>
            </a:r>
            <a:r>
              <a:rPr lang="en-US" altLang="en-US" b="1" dirty="0">
                <a:solidFill>
                  <a:srgbClr val="FF0000"/>
                </a:solidFill>
              </a:rPr>
              <a:t>10 T magnet</a:t>
            </a:r>
            <a:r>
              <a:rPr lang="en-US" altLang="en-US" dirty="0"/>
              <a:t>, the windings undergo a pressure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m</a:t>
            </a:r>
            <a:r>
              <a:rPr lang="en-US" altLang="en-US" dirty="0"/>
              <a:t> =  (10</a:t>
            </a:r>
            <a:r>
              <a:rPr lang="en-US" altLang="en-US" baseline="30000" dirty="0"/>
              <a:t>2</a:t>
            </a:r>
            <a:r>
              <a:rPr lang="en-US" altLang="en-US" dirty="0"/>
              <a:t>)/(2· 4 </a:t>
            </a:r>
            <a:r>
              <a:rPr lang="en-US" altLang="en-US" dirty="0">
                <a:sym typeface="Symbol" panose="05050102010706020507" pitchFamily="18" charset="2"/>
              </a:rPr>
              <a:t> </a:t>
            </a:r>
            <a:r>
              <a:rPr lang="en-US" altLang="en-US" dirty="0"/>
              <a:t> 10</a:t>
            </a:r>
            <a:r>
              <a:rPr lang="en-US" altLang="en-US" baseline="30000" dirty="0"/>
              <a:t>-7</a:t>
            </a:r>
            <a:r>
              <a:rPr lang="en-US" altLang="en-US" dirty="0"/>
              <a:t>) = 4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/>
              <a:t>7</a:t>
            </a:r>
            <a:r>
              <a:rPr lang="en-US" altLang="en-US" dirty="0"/>
              <a:t> Pa = </a:t>
            </a:r>
            <a:r>
              <a:rPr lang="en-US" altLang="en-US" b="1" dirty="0">
                <a:solidFill>
                  <a:srgbClr val="FF0000"/>
                </a:solidFill>
              </a:rPr>
              <a:t>395 atm</a:t>
            </a:r>
            <a:r>
              <a:rPr lang="en-US" altLang="en-US" dirty="0"/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dirty="0"/>
              <a:t>The force pressure increase with the </a:t>
            </a:r>
            <a:r>
              <a:rPr lang="en-US" altLang="en-US" b="1" dirty="0">
                <a:solidFill>
                  <a:srgbClr val="FF0000"/>
                </a:solidFill>
              </a:rPr>
              <a:t>square of the field</a:t>
            </a:r>
            <a:r>
              <a:rPr lang="en-US" altLang="en-US" dirty="0"/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dirty="0"/>
              <a:t>A pressure [N/m</a:t>
            </a:r>
            <a:r>
              <a:rPr lang="en-US" altLang="en-US" baseline="30000" dirty="0"/>
              <a:t>2</a:t>
            </a:r>
            <a:r>
              <a:rPr lang="en-US" altLang="en-US" dirty="0"/>
              <a:t>] is equivalent to an </a:t>
            </a:r>
            <a:r>
              <a:rPr lang="en-US" altLang="en-US" b="1" dirty="0">
                <a:solidFill>
                  <a:srgbClr val="FF0000"/>
                </a:solidFill>
              </a:rPr>
              <a:t>energy density </a:t>
            </a:r>
            <a:r>
              <a:rPr lang="en-US" altLang="en-US" dirty="0"/>
              <a:t>[J/m</a:t>
            </a:r>
            <a:r>
              <a:rPr lang="en-US" altLang="en-US" baseline="30000" dirty="0"/>
              <a:t>3</a:t>
            </a:r>
            <a:r>
              <a:rPr lang="en-US" altLang="en-US" dirty="0"/>
              <a:t>].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ADB032BC-7D3D-4486-8A3A-0E3540148D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E2F6307D-D99B-4703-8144-5E0A6C5C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7414" name="Slide Number Placeholder 5">
            <a:extLst>
              <a:ext uri="{FF2B5EF4-FFF2-40B4-BE49-F238E27FC236}">
                <a16:creationId xmlns:a16="http://schemas.microsoft.com/office/drawing/2014/main" id="{7AF9695D-CBA9-4492-AE95-EEBD61A7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9BD4C88-0E3D-44FE-ADB0-5DF1F321F80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17415" name="Object 2">
            <a:extLst>
              <a:ext uri="{FF2B5EF4-FFF2-40B4-BE49-F238E27FC236}">
                <a16:creationId xmlns:a16="http://schemas.microsoft.com/office/drawing/2014/main" id="{0C906810-BA66-4F9C-B98B-0D6239A20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21072"/>
              </p:ext>
            </p:extLst>
          </p:nvPr>
        </p:nvGraphicFramePr>
        <p:xfrm>
          <a:off x="2362200" y="2209800"/>
          <a:ext cx="43556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5" name="Equation" r:id="rId8" imgW="2400300" imgH="241300" progId="Equation.3">
                  <p:embed/>
                </p:oleObj>
              </mc:Choice>
              <mc:Fallback>
                <p:oleObj name="Equation" r:id="rId8" imgW="24003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43556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3">
            <a:extLst>
              <a:ext uri="{FF2B5EF4-FFF2-40B4-BE49-F238E27FC236}">
                <a16:creationId xmlns:a16="http://schemas.microsoft.com/office/drawing/2014/main" id="{EB2255E2-5E82-45AD-9034-B788E049C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3513" y="3124200"/>
          <a:ext cx="12144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6" name="Equation" r:id="rId10" imgW="663053" imgH="456356" progId="Equation.3">
                  <p:embed/>
                </p:oleObj>
              </mc:Choice>
              <mc:Fallback>
                <p:oleObj name="Equation" r:id="rId10" imgW="663053" imgH="45635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3124200"/>
                        <a:ext cx="121443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02F-B070-49C4-A082-4CF02ADD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</a:t>
            </a:r>
            <a:r>
              <a:rPr lang="en-US" dirty="0"/>
              <a:t>Still about solenoids and dipoles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1613-472F-4BD6-976C-2B8D0C29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14118"/>
            <a:ext cx="8991600" cy="1709301"/>
          </a:xfrm>
        </p:spPr>
        <p:txBody>
          <a:bodyPr/>
          <a:lstStyle/>
          <a:p>
            <a:r>
              <a:rPr lang="en-US" dirty="0"/>
              <a:t>Comparing the two magnets, one can see that solenoids have 50% more conductor the dipoles, but produce twice the field</a:t>
            </a:r>
          </a:p>
          <a:p>
            <a:pPr lvl="1"/>
            <a:r>
              <a:rPr lang="en-US" dirty="0"/>
              <a:t>Although, in the first the field is parallel to “z”, in the second perpend. </a:t>
            </a:r>
          </a:p>
          <a:p>
            <a:r>
              <a:rPr lang="en-US" dirty="0"/>
              <a:t>Therefore, a solenoid has a 33% larger efficiency </a:t>
            </a:r>
            <a:r>
              <a:rPr lang="en-US" dirty="0" err="1"/>
              <a:t>w.r.t.</a:t>
            </a:r>
            <a:r>
              <a:rPr lang="en-US" dirty="0"/>
              <a:t> a dipole in producing field for a given quantity of conductor.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F56C3-AD62-4E7F-AA96-34A5C6A2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Accelerator Magnets, January 27-31,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0A02-2967-44DC-96F4-54691482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0E57B-0C93-4AD7-B964-0C38B4C1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AB8A-C91D-4F7D-94D5-62D0481588E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B42BA2-D790-4206-9E0E-C0CB813609A2}"/>
              </a:ext>
            </a:extLst>
          </p:cNvPr>
          <p:cNvGrpSpPr/>
          <p:nvPr/>
        </p:nvGrpSpPr>
        <p:grpSpPr>
          <a:xfrm>
            <a:off x="5638800" y="3994073"/>
            <a:ext cx="2286000" cy="2286000"/>
            <a:chOff x="3459163" y="1705988"/>
            <a:chExt cx="2286000" cy="2286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07644A-8FB7-43CC-8B07-2B5FBE3108D8}"/>
                </a:ext>
              </a:extLst>
            </p:cNvPr>
            <p:cNvSpPr/>
            <p:nvPr/>
          </p:nvSpPr>
          <p:spPr>
            <a:xfrm>
              <a:off x="3459163" y="1705988"/>
              <a:ext cx="2286000" cy="2286000"/>
            </a:xfrm>
            <a:prstGeom prst="ellipse">
              <a:avLst/>
            </a:prstGeom>
            <a:solidFill>
              <a:srgbClr val="0002FC"/>
            </a:solidFill>
            <a:ln>
              <a:solidFill>
                <a:srgbClr val="0002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26E78B-396D-40C7-9827-5D8E7BC82510}"/>
                </a:ext>
              </a:extLst>
            </p:cNvPr>
            <p:cNvSpPr/>
            <p:nvPr/>
          </p:nvSpPr>
          <p:spPr>
            <a:xfrm>
              <a:off x="3916363" y="2163188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830399-BFF5-405B-BAAB-58C40A7BCF29}"/>
              </a:ext>
            </a:extLst>
          </p:cNvPr>
          <p:cNvGrpSpPr/>
          <p:nvPr/>
        </p:nvGrpSpPr>
        <p:grpSpPr>
          <a:xfrm>
            <a:off x="1219200" y="3810000"/>
            <a:ext cx="2286000" cy="2579833"/>
            <a:chOff x="1143000" y="2645066"/>
            <a:chExt cx="2286000" cy="25798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69C6F1-1E17-4ED8-9933-96887EF3CA04}"/>
                </a:ext>
              </a:extLst>
            </p:cNvPr>
            <p:cNvGrpSpPr/>
            <p:nvPr/>
          </p:nvGrpSpPr>
          <p:grpSpPr>
            <a:xfrm>
              <a:off x="1143000" y="2743200"/>
              <a:ext cx="2286000" cy="2286000"/>
              <a:chOff x="3459163" y="1705988"/>
              <a:chExt cx="2286000" cy="2286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BF46C4F-E673-4B36-876D-0B55D933FBD7}"/>
                  </a:ext>
                </a:extLst>
              </p:cNvPr>
              <p:cNvSpPr/>
              <p:nvPr/>
            </p:nvSpPr>
            <p:spPr>
              <a:xfrm>
                <a:off x="3459163" y="1705988"/>
                <a:ext cx="2286000" cy="2286000"/>
              </a:xfrm>
              <a:prstGeom prst="ellipse">
                <a:avLst/>
              </a:prstGeom>
              <a:solidFill>
                <a:srgbClr val="0002FC"/>
              </a:solidFill>
              <a:ln>
                <a:solidFill>
                  <a:srgbClr val="0002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F2EAB4-FBEB-4EE7-8194-9ED45DE8A94E}"/>
                  </a:ext>
                </a:extLst>
              </p:cNvPr>
              <p:cNvSpPr/>
              <p:nvPr/>
            </p:nvSpPr>
            <p:spPr>
              <a:xfrm>
                <a:off x="3916363" y="2163188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E0B9E7E-7920-4A85-BD5F-4797D28CBADD}"/>
                </a:ext>
              </a:extLst>
            </p:cNvPr>
            <p:cNvSpPr/>
            <p:nvPr/>
          </p:nvSpPr>
          <p:spPr>
            <a:xfrm rot="10800000">
              <a:off x="1524000" y="2645066"/>
              <a:ext cx="1524000" cy="1371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0D8CE7B-7588-4DAA-8F1F-9F536B9ACD22}"/>
                </a:ext>
              </a:extLst>
            </p:cNvPr>
            <p:cNvSpPr/>
            <p:nvPr/>
          </p:nvSpPr>
          <p:spPr>
            <a:xfrm>
              <a:off x="1524000" y="3853299"/>
              <a:ext cx="1524000" cy="1371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1" descr="xyz">
            <a:extLst>
              <a:ext uri="{FF2B5EF4-FFF2-40B4-BE49-F238E27FC236}">
                <a16:creationId xmlns:a16="http://schemas.microsoft.com/office/drawing/2014/main" id="{B2CF22A2-19B0-4E37-B541-09E63301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7" y="5750471"/>
            <a:ext cx="4206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EF66087-1D62-4EB5-8442-76266C6A842D}"/>
              </a:ext>
            </a:extLst>
          </p:cNvPr>
          <p:cNvGrpSpPr/>
          <p:nvPr/>
        </p:nvGrpSpPr>
        <p:grpSpPr>
          <a:xfrm>
            <a:off x="5521284" y="6032500"/>
            <a:ext cx="235032" cy="216851"/>
            <a:chOff x="3743164" y="3004807"/>
            <a:chExt cx="235032" cy="21685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768B93-E05B-4D7E-BC85-4A19DB871420}"/>
                </a:ext>
              </a:extLst>
            </p:cNvPr>
            <p:cNvSpPr/>
            <p:nvPr/>
          </p:nvSpPr>
          <p:spPr>
            <a:xfrm>
              <a:off x="3743164" y="3004807"/>
              <a:ext cx="235032" cy="21685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AAFA13-5424-4B0F-926C-7CB233C42B75}"/>
                </a:ext>
              </a:extLst>
            </p:cNvPr>
            <p:cNvSpPr/>
            <p:nvPr/>
          </p:nvSpPr>
          <p:spPr>
            <a:xfrm>
              <a:off x="3835161" y="309037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088E28-2E4F-460F-BBFD-320AB52BE9EF}"/>
              </a:ext>
            </a:extLst>
          </p:cNvPr>
          <p:cNvSpPr txBox="1"/>
          <p:nvPr/>
        </p:nvSpPr>
        <p:spPr>
          <a:xfrm>
            <a:off x="5613964" y="6167234"/>
            <a:ext cx="293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DD56B403-9933-4CDF-92C9-B4B3F13E2335}"/>
                  </a:ext>
                </a:extLst>
              </p:cNvPr>
              <p:cNvSpPr txBox="1"/>
              <p:nvPr/>
            </p:nvSpPr>
            <p:spPr bwMode="auto">
              <a:xfrm>
                <a:off x="5978525" y="3409659"/>
                <a:ext cx="1606550" cy="4984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DD56B403-9933-4CDF-92C9-B4B3F13E2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8525" y="3409659"/>
                <a:ext cx="1606550" cy="498475"/>
              </a:xfrm>
              <a:prstGeom prst="rect">
                <a:avLst/>
              </a:prstGeom>
              <a:blipFill>
                <a:blip r:embed="rId3"/>
                <a:stretch>
                  <a:fillRect r="-760" b="-1097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">
            <a:extLst>
              <a:ext uri="{FF2B5EF4-FFF2-40B4-BE49-F238E27FC236}">
                <a16:creationId xmlns:a16="http://schemas.microsoft.com/office/drawing/2014/main" id="{CC3A9491-B356-4468-8A7A-1F97333A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7" y="2546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2">
                <a:extLst>
                  <a:ext uri="{FF2B5EF4-FFF2-40B4-BE49-F238E27FC236}">
                    <a16:creationId xmlns:a16="http://schemas.microsoft.com/office/drawing/2014/main" id="{26F31A5C-F763-49F6-84F8-EE0515F3255A}"/>
                  </a:ext>
                </a:extLst>
              </p:cNvPr>
              <p:cNvSpPr txBox="1"/>
              <p:nvPr/>
            </p:nvSpPr>
            <p:spPr bwMode="auto">
              <a:xfrm>
                <a:off x="1446124" y="3311581"/>
                <a:ext cx="1832150" cy="6697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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Object 2">
                <a:extLst>
                  <a:ext uri="{FF2B5EF4-FFF2-40B4-BE49-F238E27FC236}">
                    <a16:creationId xmlns:a16="http://schemas.microsoft.com/office/drawing/2014/main" id="{26F31A5C-F763-49F6-84F8-EE0515F32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6124" y="3311581"/>
                <a:ext cx="1832150" cy="66979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85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2F6AB78-73CF-4738-8A90-A2297F74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C15B-94A1-4806-80AF-ABB69558D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Electro-magnetic force 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Definition and directions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Magnetic pressure and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</a:rPr>
              <a:t>Approximations of practical winding cross-sections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Thin shell, Thick shell, Sector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Stored energy and end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Stress and strain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Pre-stress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Conclusions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9D6BE645-256A-4993-992E-07ECC596F4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541A45F2-D9E3-4E4D-AFE5-DDA3D309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35D6AB7C-90EF-49A8-A038-E07D9975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ED4E88-1911-4AE2-B529-2AEDDC758B15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E345549-A30B-45E7-ACF6-004C4033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BF934-30BA-4129-A358-DC2E7F9A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Electro-magnetic force 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Definition and directions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Magnetic pressure and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Approximations of practical winding cross-sections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Thin shell, Thick shell, Sector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Stored energy and end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Stress and strain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Pre-stress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Conclusions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8" name="Date Placeholder 3">
            <a:extLst>
              <a:ext uri="{FF2B5EF4-FFF2-40B4-BE49-F238E27FC236}">
                <a16:creationId xmlns:a16="http://schemas.microsoft.com/office/drawing/2014/main" id="{F8A92540-A525-48B2-82D0-4C5D8108E9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149" name="Footer Placeholder 4">
            <a:extLst>
              <a:ext uri="{FF2B5EF4-FFF2-40B4-BE49-F238E27FC236}">
                <a16:creationId xmlns:a16="http://schemas.microsoft.com/office/drawing/2014/main" id="{E754734F-03EC-4E14-8827-3FD6ACC7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150" name="Slide Number Placeholder 5">
            <a:extLst>
              <a:ext uri="{FF2B5EF4-FFF2-40B4-BE49-F238E27FC236}">
                <a16:creationId xmlns:a16="http://schemas.microsoft.com/office/drawing/2014/main" id="{5FC0E19C-1841-43E4-8332-9FEFD7A0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D51B10D-4D67-4A52-B37F-511A405CE9C9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23808FF-49BF-49CA-BC83-C11C14B7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Approximations of practical </a:t>
            </a:r>
            <a:br>
              <a:rPr lang="en-US" altLang="en-US" dirty="0"/>
            </a:br>
            <a:r>
              <a:rPr lang="en-US" altLang="en-US" dirty="0"/>
              <a:t>winding cross-sections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4D3E-C475-4523-B339-C38A9761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334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In order to estimate the force, let’s consider three different approximations for a n-order magnet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Thin shell </a:t>
            </a:r>
            <a:r>
              <a:rPr lang="en-US" dirty="0"/>
              <a:t>(see Appendix I)</a:t>
            </a:r>
          </a:p>
          <a:p>
            <a:pPr lvl="2">
              <a:defRPr/>
            </a:pPr>
            <a:r>
              <a:rPr lang="en-US" dirty="0"/>
              <a:t>Current density </a:t>
            </a:r>
            <a:r>
              <a:rPr lang="en-US" i="1" dirty="0"/>
              <a:t>J = J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i="1" dirty="0" err="1"/>
              <a:t>cosn</a:t>
            </a:r>
            <a:r>
              <a:rPr lang="en-US" i="1" dirty="0">
                <a:sym typeface="Symbol"/>
              </a:rPr>
              <a:t></a:t>
            </a:r>
            <a:r>
              <a:rPr lang="en-US" i="1" dirty="0"/>
              <a:t>  </a:t>
            </a:r>
            <a:r>
              <a:rPr lang="en-US" dirty="0"/>
              <a:t>(A per unit circumference) on a infinitely thin shell </a:t>
            </a:r>
          </a:p>
          <a:p>
            <a:pPr lvl="3">
              <a:defRPr/>
            </a:pPr>
            <a:r>
              <a:rPr lang="en-US" dirty="0"/>
              <a:t>Orders of magnitude and proportionalities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Thick shell </a:t>
            </a:r>
            <a:r>
              <a:rPr lang="en-US" dirty="0"/>
              <a:t>(see Appendix II)</a:t>
            </a:r>
          </a:p>
          <a:p>
            <a:pPr lvl="2">
              <a:defRPr/>
            </a:pPr>
            <a:r>
              <a:rPr lang="en-US" dirty="0"/>
              <a:t>Current density </a:t>
            </a:r>
            <a:r>
              <a:rPr lang="en-US" i="1" dirty="0"/>
              <a:t>J = J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i="1" dirty="0" err="1"/>
              <a:t>cosn</a:t>
            </a:r>
            <a:r>
              <a:rPr lang="en-US" i="1" dirty="0">
                <a:sym typeface="Symbol"/>
              </a:rPr>
              <a:t></a:t>
            </a:r>
            <a:r>
              <a:rPr lang="en-US" i="1" dirty="0"/>
              <a:t>  </a:t>
            </a:r>
            <a:r>
              <a:rPr lang="en-US" dirty="0"/>
              <a:t>(A per unit area) on a shell with a finite thickness</a:t>
            </a:r>
          </a:p>
          <a:p>
            <a:pPr lvl="3">
              <a:defRPr/>
            </a:pPr>
            <a:r>
              <a:rPr lang="en-US" dirty="0"/>
              <a:t>First order estimate of forces and stress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Sector</a:t>
            </a:r>
            <a:r>
              <a:rPr lang="en-US" dirty="0"/>
              <a:t> (see Appendix III)</a:t>
            </a:r>
          </a:p>
          <a:p>
            <a:pPr lvl="2">
              <a:defRPr/>
            </a:pPr>
            <a:r>
              <a:rPr lang="en-US" dirty="0"/>
              <a:t>Current density </a:t>
            </a:r>
            <a:r>
              <a:rPr lang="en-US" i="1" dirty="0"/>
              <a:t>J = const </a:t>
            </a:r>
            <a:r>
              <a:rPr lang="en-US" dirty="0"/>
              <a:t>(A per unit area) on a </a:t>
            </a:r>
            <a:r>
              <a:rPr lang="en-US" dirty="0" err="1"/>
              <a:t>a</a:t>
            </a:r>
            <a:r>
              <a:rPr lang="en-US" dirty="0"/>
              <a:t> sector with a maximum angle </a:t>
            </a:r>
            <a:r>
              <a:rPr lang="en-US" i="1" dirty="0">
                <a:sym typeface="Symbol"/>
              </a:rPr>
              <a:t></a:t>
            </a:r>
            <a:r>
              <a:rPr lang="en-US" dirty="0"/>
              <a:t> = 60º/30º for a dipole/quadrupole</a:t>
            </a:r>
          </a:p>
          <a:p>
            <a:pPr lvl="3">
              <a:defRPr/>
            </a:pPr>
            <a:r>
              <a:rPr lang="en-US" dirty="0"/>
              <a:t>First order estimate of forces and stress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ADD4A9B5-9B4A-4E3E-A0B2-B832413388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9461" name="Footer Placeholder 4">
            <a:extLst>
              <a:ext uri="{FF2B5EF4-FFF2-40B4-BE49-F238E27FC236}">
                <a16:creationId xmlns:a16="http://schemas.microsoft.com/office/drawing/2014/main" id="{7A8E2989-694A-4AF8-BFE6-FF1977EB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BB8D9763-F94E-49DD-88AD-92413C31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953B2F1-2114-44F7-914B-F968D64CCA02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19463" name="Picture 5" descr="thick_shell_cross-section">
            <a:extLst>
              <a:ext uri="{FF2B5EF4-FFF2-40B4-BE49-F238E27FC236}">
                <a16:creationId xmlns:a16="http://schemas.microsoft.com/office/drawing/2014/main" id="{8808841D-EBB9-4753-B0E7-D37FCC78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4149" r="27098" b="4149"/>
          <a:stretch>
            <a:fillRect/>
          </a:stretch>
        </p:blipFill>
        <p:spPr bwMode="auto">
          <a:xfrm>
            <a:off x="5497513" y="2992438"/>
            <a:ext cx="16541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thin_shell_cross-section">
            <a:extLst>
              <a:ext uri="{FF2B5EF4-FFF2-40B4-BE49-F238E27FC236}">
                <a16:creationId xmlns:a16="http://schemas.microsoft.com/office/drawing/2014/main" id="{0DAF4A1F-C8E9-42FF-826A-BCC026AB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4149" r="27632" b="4149"/>
          <a:stretch>
            <a:fillRect/>
          </a:stretch>
        </p:blipFill>
        <p:spPr bwMode="auto">
          <a:xfrm>
            <a:off x="5746750" y="1639888"/>
            <a:ext cx="10699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thin_shell_j">
            <a:extLst>
              <a:ext uri="{FF2B5EF4-FFF2-40B4-BE49-F238E27FC236}">
                <a16:creationId xmlns:a16="http://schemas.microsoft.com/office/drawing/2014/main" id="{3DB6B077-618D-48FC-AF61-854688C4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911" r="27275" b="3319"/>
          <a:stretch>
            <a:fillRect/>
          </a:stretch>
        </p:blipFill>
        <p:spPr bwMode="auto">
          <a:xfrm>
            <a:off x="7651750" y="1598613"/>
            <a:ext cx="12461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 descr="sector_cross-section">
            <a:extLst>
              <a:ext uri="{FF2B5EF4-FFF2-40B4-BE49-F238E27FC236}">
                <a16:creationId xmlns:a16="http://schemas.microsoft.com/office/drawing/2014/main" id="{00F99774-D971-4FCC-B701-4A49A920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9126" r="27275" b="9244"/>
          <a:stretch>
            <a:fillRect/>
          </a:stretch>
        </p:blipFill>
        <p:spPr bwMode="auto">
          <a:xfrm>
            <a:off x="5518150" y="4722813"/>
            <a:ext cx="1673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sector_j">
            <a:extLst>
              <a:ext uri="{FF2B5EF4-FFF2-40B4-BE49-F238E27FC236}">
                <a16:creationId xmlns:a16="http://schemas.microsoft.com/office/drawing/2014/main" id="{237B5C64-FC01-4967-BD01-656C78D6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3555" r="34140" b="3081"/>
          <a:stretch>
            <a:fillRect/>
          </a:stretch>
        </p:blipFill>
        <p:spPr bwMode="auto">
          <a:xfrm>
            <a:off x="7832725" y="4703763"/>
            <a:ext cx="11604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thick_shell_j">
            <a:extLst>
              <a:ext uri="{FF2B5EF4-FFF2-40B4-BE49-F238E27FC236}">
                <a16:creationId xmlns:a16="http://schemas.microsoft.com/office/drawing/2014/main" id="{3AD25744-935A-4885-B399-2B295E76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4741" r="27632" b="3911"/>
          <a:stretch>
            <a:fillRect/>
          </a:stretch>
        </p:blipFill>
        <p:spPr bwMode="auto">
          <a:xfrm>
            <a:off x="7569200" y="3121025"/>
            <a:ext cx="14255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35B196D-9870-40DB-AA9C-2956B091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Approximations of practical </a:t>
            </a:r>
            <a:br>
              <a:rPr lang="en-US" altLang="en-US"/>
            </a:br>
            <a:r>
              <a:rPr lang="en-US" altLang="en-US"/>
              <a:t>winding cross-sections: thin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29D2-0596-4F1E-9B88-F40FBBBE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We assume</a:t>
            </a:r>
          </a:p>
          <a:p>
            <a:pPr lvl="1">
              <a:defRPr/>
            </a:pPr>
            <a:r>
              <a:rPr lang="en-US" i="1" dirty="0"/>
              <a:t>J = J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i="1" dirty="0" err="1"/>
              <a:t>cosn</a:t>
            </a:r>
            <a:r>
              <a:rPr lang="en-US" i="1" dirty="0">
                <a:sym typeface="Symbol"/>
              </a:rPr>
              <a:t>  </a:t>
            </a:r>
            <a:r>
              <a:rPr lang="en-US" dirty="0"/>
              <a:t>where </a:t>
            </a:r>
            <a:r>
              <a:rPr lang="en-US" i="1" dirty="0"/>
              <a:t>J</a:t>
            </a:r>
            <a:r>
              <a:rPr lang="en-US" i="1" baseline="-25000" dirty="0"/>
              <a:t>0</a:t>
            </a:r>
            <a:r>
              <a:rPr lang="en-US" dirty="0"/>
              <a:t> [A/m] is </a:t>
            </a:r>
            <a:r>
              <a:rPr lang="en-US" dirty="0">
                <a:latin typeface="Mathcad UniMath"/>
                <a:sym typeface="Mathematica1"/>
              </a:rPr>
              <a:t>⊥</a:t>
            </a:r>
            <a:r>
              <a:rPr lang="en-US" dirty="0"/>
              <a:t> to the cross-section plane</a:t>
            </a:r>
          </a:p>
          <a:p>
            <a:pPr lvl="1">
              <a:defRPr/>
            </a:pPr>
            <a:r>
              <a:rPr lang="en-US" dirty="0"/>
              <a:t>Radius of the shell/coil = </a:t>
            </a:r>
            <a:r>
              <a:rPr lang="en-US" i="1" dirty="0"/>
              <a:t>a</a:t>
            </a:r>
          </a:p>
          <a:p>
            <a:pPr lvl="1">
              <a:defRPr/>
            </a:pPr>
            <a:r>
              <a:rPr lang="en-US" dirty="0"/>
              <a:t>No iron</a:t>
            </a:r>
          </a:p>
          <a:p>
            <a:pPr>
              <a:defRPr/>
            </a:pPr>
            <a:r>
              <a:rPr lang="en-US" dirty="0"/>
              <a:t>The field inside the aperture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average field in the coil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acting on the coil [N/m</a:t>
            </a:r>
            <a:r>
              <a:rPr lang="en-US" baseline="30000" dirty="0"/>
              <a:t>2</a:t>
            </a:r>
            <a:r>
              <a:rPr lang="en-US" dirty="0"/>
              <a:t>] is</a:t>
            </a: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5E1FF79C-26D9-472A-BA83-B0ACEB92CA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BC2AD553-F1E9-4C1E-878D-52F9B0A3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0C3EDE76-9FF6-4360-9283-87127CA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C020276-65F1-44F6-B3F0-DC00B8827728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20487" name="Object 2">
            <a:extLst>
              <a:ext uri="{FF2B5EF4-FFF2-40B4-BE49-F238E27FC236}">
                <a16:creationId xmlns:a16="http://schemas.microsoft.com/office/drawing/2014/main" id="{6A2C85F9-2DD3-4612-8846-CE7A6E9836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7038" y="2822575"/>
          <a:ext cx="3021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9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822575"/>
                        <a:ext cx="30210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3">
            <a:extLst>
              <a:ext uri="{FF2B5EF4-FFF2-40B4-BE49-F238E27FC236}">
                <a16:creationId xmlns:a16="http://schemas.microsoft.com/office/drawing/2014/main" id="{6EE35CA6-1153-495D-93BB-77462C9A9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2819400"/>
          <a:ext cx="29987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0" name="Equation" r:id="rId10" imgW="1498600" imgH="419100" progId="Equation.3">
                  <p:embed/>
                </p:oleObj>
              </mc:Choice>
              <mc:Fallback>
                <p:oleObj name="Equation" r:id="rId10" imgW="14986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2819400"/>
                        <a:ext cx="299878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13" descr="thin_shell_cross-section_a">
            <a:extLst>
              <a:ext uri="{FF2B5EF4-FFF2-40B4-BE49-F238E27FC236}">
                <a16:creationId xmlns:a16="http://schemas.microsoft.com/office/drawing/2014/main" id="{FD8B4B2C-4526-4B36-B941-6B866E10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3458" r="27338" b="4158"/>
          <a:stretch>
            <a:fillRect/>
          </a:stretch>
        </p:blipFill>
        <p:spPr bwMode="auto">
          <a:xfrm>
            <a:off x="7440613" y="2147888"/>
            <a:ext cx="13636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0" name="Object 4">
            <a:extLst>
              <a:ext uri="{FF2B5EF4-FFF2-40B4-BE49-F238E27FC236}">
                <a16:creationId xmlns:a16="http://schemas.microsoft.com/office/drawing/2014/main" id="{BC28A8C1-56DB-4937-A1D2-6BBD268EB8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7263" y="3957638"/>
          <a:ext cx="23749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1" name="Equation" r:id="rId13" imgW="1180588" imgH="393529" progId="Equation.3">
                  <p:embed/>
                </p:oleObj>
              </mc:Choice>
              <mc:Fallback>
                <p:oleObj name="Equation" r:id="rId13" imgW="118058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957638"/>
                        <a:ext cx="23749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5">
            <a:extLst>
              <a:ext uri="{FF2B5EF4-FFF2-40B4-BE49-F238E27FC236}">
                <a16:creationId xmlns:a16="http://schemas.microsoft.com/office/drawing/2014/main" id="{EA9092DF-A6E9-4C7B-85E2-1B5F24658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6875" y="4195763"/>
          <a:ext cx="7858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2" name="Equation" r:id="rId15" imgW="393529" imgH="190417" progId="Equation.3">
                  <p:embed/>
                </p:oleObj>
              </mc:Choice>
              <mc:Fallback>
                <p:oleObj name="Equation" r:id="rId15" imgW="393529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195763"/>
                        <a:ext cx="7858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2" name="Picture 23" descr="thin_shell_fluxlinezoom">
            <a:extLst>
              <a:ext uri="{FF2B5EF4-FFF2-40B4-BE49-F238E27FC236}">
                <a16:creationId xmlns:a16="http://schemas.microsoft.com/office/drawing/2014/main" id="{233A7D04-3F71-44A9-A364-75B58F93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4117" r="26842" b="4817"/>
          <a:stretch>
            <a:fillRect/>
          </a:stretch>
        </p:blipFill>
        <p:spPr bwMode="auto">
          <a:xfrm>
            <a:off x="7229475" y="4195763"/>
            <a:ext cx="1743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3" name="Object 6">
            <a:extLst>
              <a:ext uri="{FF2B5EF4-FFF2-40B4-BE49-F238E27FC236}">
                <a16:creationId xmlns:a16="http://schemas.microsoft.com/office/drawing/2014/main" id="{1B9B4EB8-B025-4838-AC3F-EA8D6D383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7038" y="5037138"/>
          <a:ext cx="4062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3" name="Equation" r:id="rId18" imgW="2032000" imgH="431800" progId="Equation.3">
                  <p:embed/>
                </p:oleObj>
              </mc:Choice>
              <mc:Fallback>
                <p:oleObj name="Equation" r:id="rId18" imgW="2032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037138"/>
                        <a:ext cx="40624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7">
            <a:extLst>
              <a:ext uri="{FF2B5EF4-FFF2-40B4-BE49-F238E27FC236}">
                <a16:creationId xmlns:a16="http://schemas.microsoft.com/office/drawing/2014/main" id="{BFF98908-6535-4BFD-9864-1880225C3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5313363"/>
          <a:ext cx="16240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4" name="Equation" r:id="rId20" imgW="812447" imgH="190417" progId="Equation.3">
                  <p:embed/>
                </p:oleObj>
              </mc:Choice>
              <mc:Fallback>
                <p:oleObj name="Equation" r:id="rId20" imgW="812447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313363"/>
                        <a:ext cx="16240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8">
            <a:extLst>
              <a:ext uri="{FF2B5EF4-FFF2-40B4-BE49-F238E27FC236}">
                <a16:creationId xmlns:a16="http://schemas.microsoft.com/office/drawing/2014/main" id="{3F7081D6-486E-41D7-A5BD-DFBB655015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225" y="59817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5" name="Equation" r:id="rId22" imgW="1257300" imgH="190500" progId="Equation.3">
                  <p:embed/>
                </p:oleObj>
              </mc:Choice>
              <mc:Fallback>
                <p:oleObj name="Equation" r:id="rId22" imgW="1257300" imgH="19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5981700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9">
            <a:extLst>
              <a:ext uri="{FF2B5EF4-FFF2-40B4-BE49-F238E27FC236}">
                <a16:creationId xmlns:a16="http://schemas.microsoft.com/office/drawing/2014/main" id="{3A2442E7-D7F0-4F6B-B30C-BA068874B6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5965825"/>
          <a:ext cx="2538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6" name="Equation" r:id="rId24" imgW="1269449" imgH="215806" progId="Equation.3">
                  <p:embed/>
                </p:oleObj>
              </mc:Choice>
              <mc:Fallback>
                <p:oleObj name="Equation" r:id="rId24" imgW="1269449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5965825"/>
                        <a:ext cx="25384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40B0655-B59E-4257-8C21-4DA4A01E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Approximations of practical </a:t>
            </a:r>
            <a:br>
              <a:rPr lang="en-US" altLang="en-US"/>
            </a:br>
            <a:r>
              <a:rPr lang="en-US" altLang="en-US"/>
              <a:t>winding cross-sections: thin shell (dipole)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A2F2-BA8A-43B6-B65F-743434BF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In a dipole, the </a:t>
            </a:r>
            <a:r>
              <a:rPr lang="en-US" b="1" dirty="0">
                <a:solidFill>
                  <a:srgbClr val="FF0000"/>
                </a:solidFill>
              </a:rPr>
              <a:t>field inside the coil </a:t>
            </a:r>
            <a:r>
              <a:rPr lang="en-US" dirty="0"/>
              <a:t>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total force </a:t>
            </a:r>
            <a:r>
              <a:rPr lang="en-US" dirty="0"/>
              <a:t>acting on the coil [N/m]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on a dipole coil </a:t>
            </a:r>
            <a:r>
              <a:rPr lang="en-US" b="1" dirty="0">
                <a:solidFill>
                  <a:srgbClr val="FF0000"/>
                </a:solidFill>
              </a:rPr>
              <a:t>varies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with the square of the bore field </a:t>
            </a:r>
          </a:p>
          <a:p>
            <a:pPr lvl="1">
              <a:defRPr/>
            </a:pPr>
            <a:r>
              <a:rPr lang="en-US" dirty="0"/>
              <a:t>linearly with the magnetic pressure</a:t>
            </a:r>
          </a:p>
          <a:p>
            <a:pPr lvl="1">
              <a:defRPr/>
            </a:pPr>
            <a:r>
              <a:rPr lang="en-US" dirty="0"/>
              <a:t>linearly with the bore radius.</a:t>
            </a:r>
          </a:p>
          <a:p>
            <a:pPr>
              <a:defRPr/>
            </a:pPr>
            <a:r>
              <a:rPr lang="en-US" dirty="0"/>
              <a:t>In a rigid structure, the force determines an </a:t>
            </a:r>
            <a:r>
              <a:rPr lang="en-US" dirty="0" err="1"/>
              <a:t>azimuthal</a:t>
            </a:r>
            <a:r>
              <a:rPr lang="en-US" dirty="0"/>
              <a:t> displacement of the coil and creates a separation at the pole.</a:t>
            </a:r>
          </a:p>
          <a:p>
            <a:pPr>
              <a:defRPr/>
            </a:pPr>
            <a:r>
              <a:rPr lang="en-US" dirty="0"/>
              <a:t>The structure sees </a:t>
            </a:r>
            <a:r>
              <a:rPr lang="en-US" i="1" dirty="0" err="1"/>
              <a:t>F</a:t>
            </a:r>
            <a:r>
              <a:rPr lang="en-US" i="1" baseline="-25000" dirty="0" err="1"/>
              <a:t>x</a:t>
            </a:r>
            <a:r>
              <a:rPr lang="en-US" dirty="0"/>
              <a:t>.</a:t>
            </a:r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3C25AC23-1964-4B4D-9C4A-B6B95D2D80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1509" name="Footer Placeholder 4">
            <a:extLst>
              <a:ext uri="{FF2B5EF4-FFF2-40B4-BE49-F238E27FC236}">
                <a16:creationId xmlns:a16="http://schemas.microsoft.com/office/drawing/2014/main" id="{47628E31-B2C4-414B-A163-2C32FEAB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C72C3D10-FA15-4C10-9554-E06A55F6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AB013F0-6585-4D13-8981-7FAE235E1C4D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21511" name="Object 2">
            <a:extLst>
              <a:ext uri="{FF2B5EF4-FFF2-40B4-BE49-F238E27FC236}">
                <a16:creationId xmlns:a16="http://schemas.microsoft.com/office/drawing/2014/main" id="{F9916B3B-958F-4612-907B-F90B7FC79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1088" y="1600200"/>
          <a:ext cx="14970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7" name="Equation" r:id="rId8" imgW="748975" imgH="342751" progId="Equation.3">
                  <p:embed/>
                </p:oleObj>
              </mc:Choice>
              <mc:Fallback>
                <p:oleObj name="Equation" r:id="rId8" imgW="748975" imgH="34275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1600200"/>
                        <a:ext cx="14970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2" name="Picture 28" descr="thin_shell_displ">
            <a:extLst>
              <a:ext uri="{FF2B5EF4-FFF2-40B4-BE49-F238E27FC236}">
                <a16:creationId xmlns:a16="http://schemas.microsoft.com/office/drawing/2014/main" id="{320A83B7-BD4C-4D02-A95C-3853A4F9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3705" r="27708" b="3006"/>
          <a:stretch>
            <a:fillRect/>
          </a:stretch>
        </p:blipFill>
        <p:spPr bwMode="auto">
          <a:xfrm>
            <a:off x="6415088" y="1247775"/>
            <a:ext cx="25511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3" name="Object 3">
            <a:extLst>
              <a:ext uri="{FF2B5EF4-FFF2-40B4-BE49-F238E27FC236}">
                <a16:creationId xmlns:a16="http://schemas.microsoft.com/office/drawing/2014/main" id="{9039F06D-BFF3-4F0A-A310-1BB57BF63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6950" y="3048000"/>
          <a:ext cx="1522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8" name="Equation" r:id="rId11" imgW="761669" imgH="431613" progId="Equation.3">
                  <p:embed/>
                </p:oleObj>
              </mc:Choice>
              <mc:Fallback>
                <p:oleObj name="Equation" r:id="rId11" imgW="761669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048000"/>
                        <a:ext cx="15224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4">
            <a:extLst>
              <a:ext uri="{FF2B5EF4-FFF2-40B4-BE49-F238E27FC236}">
                <a16:creationId xmlns:a16="http://schemas.microsoft.com/office/drawing/2014/main" id="{F19C1788-7B17-4D42-99C2-EBE83C0D88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3057525"/>
          <a:ext cx="1725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9" name="Equation" r:id="rId13" imgW="863225" imgH="431613" progId="Equation.3">
                  <p:embed/>
                </p:oleObj>
              </mc:Choice>
              <mc:Fallback>
                <p:oleObj name="Equation" r:id="rId13" imgW="863225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057525"/>
                        <a:ext cx="1725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1949B6B-552F-47C5-8AF2-56BF91BC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Approximations of practical </a:t>
            </a:r>
            <a:br>
              <a:rPr lang="en-US" altLang="en-US" dirty="0"/>
            </a:br>
            <a:r>
              <a:rPr lang="en-US" altLang="en-US" dirty="0"/>
              <a:t>winding cross-sections: thin shell (quadrupole)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B4E1-573E-4906-B2FE-6813D5E0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In a quadrupole, the </a:t>
            </a:r>
            <a:r>
              <a:rPr lang="en-US" b="1" dirty="0">
                <a:solidFill>
                  <a:srgbClr val="FF0000"/>
                </a:solidFill>
              </a:rPr>
              <a:t>gradient</a:t>
            </a:r>
            <a:r>
              <a:rPr lang="en-US" dirty="0"/>
              <a:t> [T/m] inside the coil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total force </a:t>
            </a:r>
            <a:r>
              <a:rPr lang="en-US" dirty="0"/>
              <a:t>acting on the coil [N/m]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on a quadrupole coil </a:t>
            </a:r>
            <a:r>
              <a:rPr lang="en-US" b="1" dirty="0">
                <a:solidFill>
                  <a:srgbClr val="FF0000"/>
                </a:solidFill>
              </a:rPr>
              <a:t>varies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with the square of the gradient or coil peak field </a:t>
            </a:r>
          </a:p>
          <a:p>
            <a:pPr lvl="1">
              <a:defRPr/>
            </a:pPr>
            <a:r>
              <a:rPr lang="en-US" dirty="0"/>
              <a:t>with the cube of the aperture radius (for a fixed gradient).</a:t>
            </a:r>
          </a:p>
          <a:p>
            <a:pPr>
              <a:defRPr/>
            </a:pPr>
            <a:r>
              <a:rPr lang="en-US" dirty="0"/>
              <a:t>Keeping the peak field constant, the force is proportional to the aperture.</a:t>
            </a:r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9AA06D9B-96F7-4D31-B2B7-651A69D0AC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66DD7A59-91BB-411D-8CB4-FD9FDD94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683C6865-9B8F-464A-B9F1-D0E1E560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E164299-80B2-42D6-9D9C-A849B5181869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22535" name="Picture 29" descr="thin_shell_quad_displ">
            <a:extLst>
              <a:ext uri="{FF2B5EF4-FFF2-40B4-BE49-F238E27FC236}">
                <a16:creationId xmlns:a16="http://schemas.microsoft.com/office/drawing/2014/main" id="{58B28913-56FF-4A54-A879-8E3DB526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3745" r="30725" b="4161"/>
          <a:stretch>
            <a:fillRect/>
          </a:stretch>
        </p:blipFill>
        <p:spPr bwMode="auto">
          <a:xfrm>
            <a:off x="6705600" y="2516188"/>
            <a:ext cx="21113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6" name="Object 2">
            <a:extLst>
              <a:ext uri="{FF2B5EF4-FFF2-40B4-BE49-F238E27FC236}">
                <a16:creationId xmlns:a16="http://schemas.microsoft.com/office/drawing/2014/main" id="{8D1786F9-410D-488D-8C57-57E489A41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5063" y="1600200"/>
          <a:ext cx="1560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1" name="Equation" r:id="rId9" imgW="1040948" imgH="355446" progId="Equation.3">
                  <p:embed/>
                </p:oleObj>
              </mc:Choice>
              <mc:Fallback>
                <p:oleObj name="Equation" r:id="rId9" imgW="1040948" imgH="35544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1600200"/>
                        <a:ext cx="15605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3">
            <a:extLst>
              <a:ext uri="{FF2B5EF4-FFF2-40B4-BE49-F238E27FC236}">
                <a16:creationId xmlns:a16="http://schemas.microsoft.com/office/drawing/2014/main" id="{A111AF1F-7689-4A47-9AB3-937153EFD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819400"/>
          <a:ext cx="2608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2" name="Equation" r:id="rId11" imgW="1739900" imgH="431800" progId="Equation.3">
                  <p:embed/>
                </p:oleObj>
              </mc:Choice>
              <mc:Fallback>
                <p:oleObj name="Equation" r:id="rId11" imgW="17399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819400"/>
                        <a:ext cx="26082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4">
            <a:extLst>
              <a:ext uri="{FF2B5EF4-FFF2-40B4-BE49-F238E27FC236}">
                <a16:creationId xmlns:a16="http://schemas.microsoft.com/office/drawing/2014/main" id="{23D92C0F-AC45-4593-A15B-7FC896C62C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606800"/>
          <a:ext cx="3503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3" name="Equation" r:id="rId13" imgW="2336800" imgH="431800" progId="Equation.3">
                  <p:embed/>
                </p:oleObj>
              </mc:Choice>
              <mc:Fallback>
                <p:oleObj name="Equation" r:id="rId13" imgW="23368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06800"/>
                        <a:ext cx="35036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1373B76-AEE9-423A-AC0F-9D0F0018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4. Approximations of practical </a:t>
            </a:r>
            <a:br>
              <a:rPr lang="en-US" altLang="en-US" dirty="0"/>
            </a:br>
            <a:r>
              <a:rPr lang="en-US" altLang="en-US" dirty="0"/>
              <a:t>winding cross-sections: thick shell</a:t>
            </a:r>
            <a:endParaRPr lang="en-GB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3E58F98-BA03-4D14-8A5F-7653AD84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6400800" cy="53340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/>
              <a:t>If we assume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i="1"/>
              <a:t>J = J</a:t>
            </a:r>
            <a:r>
              <a:rPr lang="en-US" altLang="en-US" i="1" baseline="-25000"/>
              <a:t>0</a:t>
            </a:r>
            <a:r>
              <a:rPr lang="en-US" altLang="en-US" i="1"/>
              <a:t> cos</a:t>
            </a:r>
            <a:r>
              <a:rPr lang="en-US" altLang="en-US" i="1">
                <a:sym typeface="Symbol" panose="05050102010706020507" pitchFamily="18" charset="2"/>
              </a:rPr>
              <a:t>  </a:t>
            </a:r>
            <a:r>
              <a:rPr lang="en-US" altLang="en-US"/>
              <a:t>where </a:t>
            </a:r>
            <a:r>
              <a:rPr lang="en-US" altLang="en-US" i="1"/>
              <a:t>J</a:t>
            </a:r>
            <a:r>
              <a:rPr lang="en-US" altLang="en-US" i="1" baseline="-25000"/>
              <a:t>0</a:t>
            </a:r>
            <a:r>
              <a:rPr lang="en-US" altLang="en-US"/>
              <a:t> [A/m</a:t>
            </a:r>
            <a:r>
              <a:rPr lang="en-US" altLang="en-US" baseline="30000"/>
              <a:t>2</a:t>
            </a:r>
            <a:r>
              <a:rPr lang="en-US" altLang="en-US"/>
              <a:t>] is </a:t>
            </a:r>
            <a:r>
              <a:rPr lang="en-US" altLang="en-US">
                <a:sym typeface="Symbol" panose="05050102010706020507" pitchFamily="18" charset="2"/>
              </a:rPr>
              <a:t> </a:t>
            </a:r>
            <a:r>
              <a:rPr lang="en-US" altLang="en-US"/>
              <a:t>to the cross-section plane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/>
              <a:t>Inner (outer) radius of the coils = </a:t>
            </a:r>
            <a:r>
              <a:rPr lang="en-US" altLang="en-US" i="1"/>
              <a:t>a1 (a2) </a:t>
            </a:r>
          </a:p>
          <a:p>
            <a:pPr>
              <a:buFontTx/>
              <a:buBlip>
                <a:blip r:embed="rId3"/>
              </a:buBlip>
            </a:pPr>
            <a:endParaRPr lang="en-US" altLang="en-US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en-US">
                <a:sym typeface="Symbol" panose="05050102010706020507" pitchFamily="18" charset="2"/>
              </a:rPr>
              <a:t>The generated field is a </a:t>
            </a:r>
            <a:r>
              <a:rPr lang="en-US" altLang="en-US" b="1">
                <a:solidFill>
                  <a:srgbClr val="FF0000"/>
                </a:solidFill>
                <a:sym typeface="Symbol" panose="05050102010706020507" pitchFamily="18" charset="2"/>
              </a:rPr>
              <a:t>pure dipole</a:t>
            </a:r>
          </a:p>
          <a:p>
            <a:pPr>
              <a:buFontTx/>
              <a:buBlip>
                <a:blip r:embed="rId3"/>
              </a:buBlip>
            </a:pPr>
            <a:endParaRPr lang="en-US" altLang="en-US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en-US">
                <a:sym typeface="Symbol" panose="05050102010706020507" pitchFamily="18" charset="2"/>
              </a:rPr>
              <a:t>Linear dependence on </a:t>
            </a:r>
            <a:r>
              <a:rPr lang="en-US" altLang="en-US" b="1">
                <a:solidFill>
                  <a:srgbClr val="FF0000"/>
                </a:solidFill>
                <a:sym typeface="Symbol" panose="05050102010706020507" pitchFamily="18" charset="2"/>
              </a:rPr>
              <a:t>coil width</a:t>
            </a:r>
          </a:p>
          <a:p>
            <a:pPr>
              <a:buFontTx/>
              <a:buBlip>
                <a:blip r:embed="rId3"/>
              </a:buBlip>
            </a:pPr>
            <a:endParaRPr lang="en-US" altLang="en-US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en-US" b="1">
                <a:solidFill>
                  <a:srgbClr val="FF0000"/>
                </a:solidFill>
                <a:sym typeface="Symbol" panose="05050102010706020507" pitchFamily="18" charset="2"/>
              </a:rPr>
              <a:t>Easier</a:t>
            </a:r>
            <a:r>
              <a:rPr lang="en-US" altLang="en-US">
                <a:sym typeface="Symbol" panose="05050102010706020507" pitchFamily="18" charset="2"/>
              </a:rPr>
              <a:t> to achieve with a Rutherford cable</a:t>
            </a:r>
            <a:endParaRPr lang="en-GB" altLang="en-US"/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098152E9-7784-41B6-974D-E817C14857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959C40E2-D219-4198-8C7E-DDE9FC90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graphicFrame>
        <p:nvGraphicFramePr>
          <p:cNvPr id="16390" name="Object 8">
            <a:extLst>
              <a:ext uri="{FF2B5EF4-FFF2-40B4-BE49-F238E27FC236}">
                <a16:creationId xmlns:a16="http://schemas.microsoft.com/office/drawing/2014/main" id="{4FF2A9C6-0963-4A62-A4C0-21CBB3304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640138"/>
          <a:ext cx="18303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4" name="Equation" r:id="rId8" imgW="1307532" imgH="393529" progId="Equation.3">
                  <p:embed/>
                </p:oleObj>
              </mc:Choice>
              <mc:Fallback>
                <p:oleObj name="Equation" r:id="rId8" imgW="1307532" imgH="393529" progId="Equation.3">
                  <p:embed/>
                  <p:pic>
                    <p:nvPicPr>
                      <p:cNvPr id="16390" name="Object 8">
                        <a:extLst>
                          <a:ext uri="{FF2B5EF4-FFF2-40B4-BE49-F238E27FC236}">
                            <a16:creationId xmlns:a16="http://schemas.microsoft.com/office/drawing/2014/main" id="{4FF2A9C6-0963-4A62-A4C0-21CBB3304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40138"/>
                        <a:ext cx="183038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16" descr="thick_shell_cross-section_a">
            <a:extLst>
              <a:ext uri="{FF2B5EF4-FFF2-40B4-BE49-F238E27FC236}">
                <a16:creationId xmlns:a16="http://schemas.microsoft.com/office/drawing/2014/main" id="{8279FFE3-9764-4D67-897D-693FEEFD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986" r="28409" b="4207"/>
          <a:stretch>
            <a:fillRect/>
          </a:stretch>
        </p:blipFill>
        <p:spPr bwMode="auto">
          <a:xfrm>
            <a:off x="6553200" y="1537572"/>
            <a:ext cx="2047875" cy="205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Slide Number Placeholder 2">
            <a:extLst>
              <a:ext uri="{FF2B5EF4-FFF2-40B4-BE49-F238E27FC236}">
                <a16:creationId xmlns:a16="http://schemas.microsoft.com/office/drawing/2014/main" id="{D894A5EB-2294-4083-99C2-402311A0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3C7CB49-C155-4602-A31B-E08DC820BB2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E630B2-D995-4F96-88AF-6ACAB8D941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53"/>
          <a:stretch/>
        </p:blipFill>
        <p:spPr bwMode="auto">
          <a:xfrm>
            <a:off x="6400800" y="3991698"/>
            <a:ext cx="2499212" cy="233788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64968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EE6CA10-D0A8-43A4-A1CC-BED129FB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Approximations of practical </a:t>
            </a:r>
            <a:br>
              <a:rPr lang="en-US" altLang="en-US" dirty="0"/>
            </a:br>
            <a:r>
              <a:rPr lang="en-US" altLang="en-US" dirty="0"/>
              <a:t>winding cross-sections: thick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AE979-7604-4968-A831-FFFA13BE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962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We assume</a:t>
            </a:r>
          </a:p>
          <a:p>
            <a:pPr lvl="1">
              <a:defRPr/>
            </a:pPr>
            <a:r>
              <a:rPr lang="en-US" i="1" dirty="0"/>
              <a:t>J = J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i="1" dirty="0" err="1"/>
              <a:t>cosn</a:t>
            </a:r>
            <a:r>
              <a:rPr lang="en-US" i="1" dirty="0">
                <a:sym typeface="Symbol"/>
              </a:rPr>
              <a:t>  </a:t>
            </a:r>
            <a:r>
              <a:rPr lang="en-US" dirty="0"/>
              <a:t>where </a:t>
            </a:r>
            <a:r>
              <a:rPr lang="en-US" i="1" dirty="0"/>
              <a:t>J</a:t>
            </a:r>
            <a:r>
              <a:rPr lang="en-US" i="1" baseline="-25000" dirty="0"/>
              <a:t>0</a:t>
            </a:r>
            <a:r>
              <a:rPr lang="en-US" dirty="0"/>
              <a:t> [A/m</a:t>
            </a:r>
            <a:r>
              <a:rPr lang="en-US" baseline="30000" dirty="0"/>
              <a:t>2</a:t>
            </a:r>
            <a:r>
              <a:rPr lang="en-US" dirty="0"/>
              <a:t>] is </a:t>
            </a:r>
            <a:r>
              <a:rPr lang="en-US" dirty="0">
                <a:latin typeface="Mathcad UniMath"/>
                <a:sym typeface="Mathematica1"/>
              </a:rPr>
              <a:t>⊥</a:t>
            </a:r>
            <a:r>
              <a:rPr lang="en-US" dirty="0"/>
              <a:t> to the cross-section plane</a:t>
            </a:r>
          </a:p>
          <a:p>
            <a:pPr lvl="1">
              <a:defRPr/>
            </a:pPr>
            <a:r>
              <a:rPr lang="en-US" dirty="0"/>
              <a:t>Inner (outer) radius of the coils = </a:t>
            </a:r>
            <a:r>
              <a:rPr lang="en-US" i="1" dirty="0"/>
              <a:t>a1 (a2) </a:t>
            </a:r>
          </a:p>
          <a:p>
            <a:pPr lvl="1">
              <a:defRPr/>
            </a:pPr>
            <a:r>
              <a:rPr lang="en-US" dirty="0"/>
              <a:t>No iron</a:t>
            </a:r>
          </a:p>
          <a:p>
            <a:pPr>
              <a:defRPr/>
            </a:pPr>
            <a:r>
              <a:rPr lang="en-US" dirty="0"/>
              <a:t>The field inside the aperture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field in the coil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acting on the coil [N/m</a:t>
            </a:r>
            <a:r>
              <a:rPr lang="en-US" baseline="30000" dirty="0"/>
              <a:t>3</a:t>
            </a:r>
            <a:r>
              <a:rPr lang="en-US" dirty="0"/>
              <a:t>] is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2F29B428-0BB1-4637-B324-0B1DD9C891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84CBEC25-EB1E-42ED-9B2F-B743FF51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9B7A289F-5465-41C6-B16B-8A2EE9B3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50CEC81-297E-41A3-B3C7-CBC52BC56F1D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23559" name="Object 10">
            <a:extLst>
              <a:ext uri="{FF2B5EF4-FFF2-40B4-BE49-F238E27FC236}">
                <a16:creationId xmlns:a16="http://schemas.microsoft.com/office/drawing/2014/main" id="{AF082D23-4A7E-47B2-836A-BBEE213CBE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3011488"/>
          <a:ext cx="25130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0" name="Equation" r:id="rId8" imgW="2094591" imgH="444307" progId="Equation.3">
                  <p:embed/>
                </p:oleObj>
              </mc:Choice>
              <mc:Fallback>
                <p:oleObj name="Equation" r:id="rId8" imgW="2094591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3011488"/>
                        <a:ext cx="25130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1">
            <a:extLst>
              <a:ext uri="{FF2B5EF4-FFF2-40B4-BE49-F238E27FC236}">
                <a16:creationId xmlns:a16="http://schemas.microsoft.com/office/drawing/2014/main" id="{0094820C-5E65-4C50-8E51-2A6851995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088" y="2976563"/>
          <a:ext cx="2544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" name="Equation" r:id="rId10" imgW="2120900" imgH="444500" progId="Equation.3">
                  <p:embed/>
                </p:oleObj>
              </mc:Choice>
              <mc:Fallback>
                <p:oleObj name="Equation" r:id="rId10" imgW="21209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2976563"/>
                        <a:ext cx="25447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1" name="Picture 16" descr="thick_shell_cross-section_a">
            <a:extLst>
              <a:ext uri="{FF2B5EF4-FFF2-40B4-BE49-F238E27FC236}">
                <a16:creationId xmlns:a16="http://schemas.microsoft.com/office/drawing/2014/main" id="{3AC47C73-5A75-454B-89CC-9D3C59935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986" r="28409" b="4207"/>
          <a:stretch>
            <a:fillRect/>
          </a:stretch>
        </p:blipFill>
        <p:spPr bwMode="auto">
          <a:xfrm>
            <a:off x="7008813" y="2001838"/>
            <a:ext cx="17462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2" name="Object 12">
            <a:extLst>
              <a:ext uri="{FF2B5EF4-FFF2-40B4-BE49-F238E27FC236}">
                <a16:creationId xmlns:a16="http://schemas.microsoft.com/office/drawing/2014/main" id="{AF22C587-9A3F-427D-842F-A03F2E326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8" y="4035425"/>
          <a:ext cx="39909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2" name="Equation" r:id="rId13" imgW="3327400" imgH="520700" progId="Equation.3">
                  <p:embed/>
                </p:oleObj>
              </mc:Choice>
              <mc:Fallback>
                <p:oleObj name="Equation" r:id="rId13" imgW="3327400" imgH="520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035425"/>
                        <a:ext cx="39909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3">
            <a:extLst>
              <a:ext uri="{FF2B5EF4-FFF2-40B4-BE49-F238E27FC236}">
                <a16:creationId xmlns:a16="http://schemas.microsoft.com/office/drawing/2014/main" id="{55FB5C06-4436-4BD3-9556-2E886A9B9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2838" y="4027488"/>
          <a:ext cx="40227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3" name="Equation" r:id="rId15" imgW="3352800" imgH="520700" progId="Equation.3">
                  <p:embed/>
                </p:oleObj>
              </mc:Choice>
              <mc:Fallback>
                <p:oleObj name="Equation" r:id="rId15" imgW="3352800" imgH="520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027488"/>
                        <a:ext cx="402272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4">
            <a:extLst>
              <a:ext uri="{FF2B5EF4-FFF2-40B4-BE49-F238E27FC236}">
                <a16:creationId xmlns:a16="http://schemas.microsoft.com/office/drawing/2014/main" id="{D8799F2E-8B90-4071-887D-602878FFDD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8" y="5122863"/>
          <a:ext cx="45100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4" name="Equation" r:id="rId17" imgW="3759200" imgH="520700" progId="Equation.3">
                  <p:embed/>
                </p:oleObj>
              </mc:Choice>
              <mc:Fallback>
                <p:oleObj name="Equation" r:id="rId17" imgW="3759200" imgH="520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122863"/>
                        <a:ext cx="451008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5">
            <a:extLst>
              <a:ext uri="{FF2B5EF4-FFF2-40B4-BE49-F238E27FC236}">
                <a16:creationId xmlns:a16="http://schemas.microsoft.com/office/drawing/2014/main" id="{E4D0B157-B924-45AE-972C-3ED0DB971B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805488"/>
          <a:ext cx="48450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5" name="Equation" r:id="rId19" imgW="4038600" imgH="520700" progId="Equation.3">
                  <p:embed/>
                </p:oleObj>
              </mc:Choice>
              <mc:Fallback>
                <p:oleObj name="Equation" r:id="rId19" imgW="4038600" imgH="520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05488"/>
                        <a:ext cx="48450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6">
            <a:extLst>
              <a:ext uri="{FF2B5EF4-FFF2-40B4-BE49-F238E27FC236}">
                <a16:creationId xmlns:a16="http://schemas.microsoft.com/office/drawing/2014/main" id="{ABD836F3-ECE8-4AE4-B7AD-6CF686C5D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7013" y="5307013"/>
          <a:ext cx="1508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6" name="Equation" r:id="rId21" imgW="1257300" imgH="190500" progId="Equation.3">
                  <p:embed/>
                </p:oleObj>
              </mc:Choice>
              <mc:Fallback>
                <p:oleObj name="Equation" r:id="rId21" imgW="1257300" imgH="190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5307013"/>
                        <a:ext cx="15081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7">
            <a:extLst>
              <a:ext uri="{FF2B5EF4-FFF2-40B4-BE49-F238E27FC236}">
                <a16:creationId xmlns:a16="http://schemas.microsoft.com/office/drawing/2014/main" id="{3C64A238-40CD-451B-9B44-6E4F79912A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0025" y="5913438"/>
          <a:ext cx="152241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7" name="Equation" r:id="rId23" imgW="1269449" imgH="215806" progId="Equation.3">
                  <p:embed/>
                </p:oleObj>
              </mc:Choice>
              <mc:Fallback>
                <p:oleObj name="Equation" r:id="rId23" imgW="1269449" imgH="21580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5913438"/>
                        <a:ext cx="1522413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B21A5D4-407D-4402-A48A-55A02896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Approximations of practical </a:t>
            </a:r>
            <a:br>
              <a:rPr lang="en-US" altLang="en-US"/>
            </a:br>
            <a:r>
              <a:rPr lang="en-US" altLang="en-US"/>
              <a:t>winding cross-sections: sector (dipole)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E414-2B6A-4928-8E18-4DCA1613F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886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We assume</a:t>
            </a:r>
          </a:p>
          <a:p>
            <a:pPr lvl="1">
              <a:defRPr/>
            </a:pPr>
            <a:r>
              <a:rPr lang="en-US" i="1" dirty="0"/>
              <a:t>J=J</a:t>
            </a:r>
            <a:r>
              <a:rPr lang="en-US" i="1" baseline="-25000" dirty="0"/>
              <a:t>0</a:t>
            </a:r>
            <a:r>
              <a:rPr lang="en-US" dirty="0"/>
              <a:t> is </a:t>
            </a:r>
            <a:r>
              <a:rPr lang="en-US" dirty="0">
                <a:latin typeface="Mathcad UniMath"/>
                <a:sym typeface="Mathematica1"/>
              </a:rPr>
              <a:t>⊥</a:t>
            </a:r>
            <a:r>
              <a:rPr lang="en-US" dirty="0"/>
              <a:t> the cross-section plane</a:t>
            </a:r>
          </a:p>
          <a:p>
            <a:pPr lvl="1">
              <a:defRPr/>
            </a:pPr>
            <a:r>
              <a:rPr lang="en-US" dirty="0"/>
              <a:t>Inner (outer) radius of the coils = </a:t>
            </a:r>
            <a:r>
              <a:rPr lang="en-US" i="1" dirty="0"/>
              <a:t>a1 (a2)</a:t>
            </a:r>
          </a:p>
          <a:p>
            <a:pPr lvl="1">
              <a:defRPr/>
            </a:pPr>
            <a:r>
              <a:rPr lang="en-US" dirty="0"/>
              <a:t>Angle </a:t>
            </a:r>
            <a:r>
              <a:rPr lang="en-US" i="1" dirty="0">
                <a:sym typeface="Symbol"/>
              </a:rPr>
              <a:t></a:t>
            </a:r>
            <a:r>
              <a:rPr lang="en-US" dirty="0"/>
              <a:t> = 60º (third harmonic term is null)</a:t>
            </a:r>
          </a:p>
          <a:p>
            <a:pPr lvl="1">
              <a:defRPr/>
            </a:pPr>
            <a:r>
              <a:rPr lang="en-US" dirty="0"/>
              <a:t>No iron</a:t>
            </a:r>
          </a:p>
          <a:p>
            <a:pPr>
              <a:defRPr/>
            </a:pPr>
            <a:r>
              <a:rPr lang="en-US" dirty="0"/>
              <a:t>The field inside the aperture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field in the coil is</a:t>
            </a: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6AC8EF27-805A-4E53-9C1C-5277368F28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A1011C89-67B0-4C7A-A610-16371ABB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3D464A91-8D52-40F2-98BC-53B464B9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46F2ECD-A72D-4897-90A0-B99E0ADF4567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24583" name="Object 2">
            <a:extLst>
              <a:ext uri="{FF2B5EF4-FFF2-40B4-BE49-F238E27FC236}">
                <a16:creationId xmlns:a16="http://schemas.microsoft.com/office/drawing/2014/main" id="{E98D79A2-C5B6-4C8F-8DBA-2030A4FF40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8" y="4962525"/>
          <a:ext cx="72755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" name="Equation" r:id="rId9" imgW="4851400" imgH="520700" progId="Equation.3">
                  <p:embed/>
                </p:oleObj>
              </mc:Choice>
              <mc:Fallback>
                <p:oleObj name="Equation" r:id="rId9" imgW="48514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962525"/>
                        <a:ext cx="72755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3">
            <a:extLst>
              <a:ext uri="{FF2B5EF4-FFF2-40B4-BE49-F238E27FC236}">
                <a16:creationId xmlns:a16="http://schemas.microsoft.com/office/drawing/2014/main" id="{B7166B35-EB86-499D-961F-2AE000AE0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5753100"/>
          <a:ext cx="73326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9" name="Equation" r:id="rId11" imgW="4889500" imgH="520700" progId="Equation.3">
                  <p:embed/>
                </p:oleObj>
              </mc:Choice>
              <mc:Fallback>
                <p:oleObj name="Equation" r:id="rId11" imgW="4889500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5753100"/>
                        <a:ext cx="73326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5" name="Picture 7" descr="sector_cross-section_a">
            <a:extLst>
              <a:ext uri="{FF2B5EF4-FFF2-40B4-BE49-F238E27FC236}">
                <a16:creationId xmlns:a16="http://schemas.microsoft.com/office/drawing/2014/main" id="{2A4C2685-65E4-47FF-BEA1-CA76B9AA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72" r="27472" b="11349"/>
          <a:stretch>
            <a:fillRect/>
          </a:stretch>
        </p:blipFill>
        <p:spPr bwMode="auto">
          <a:xfrm>
            <a:off x="7042150" y="1285875"/>
            <a:ext cx="19780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6" name="Object 4">
            <a:extLst>
              <a:ext uri="{FF2B5EF4-FFF2-40B4-BE49-F238E27FC236}">
                <a16:creationId xmlns:a16="http://schemas.microsoft.com/office/drawing/2014/main" id="{BE6621BA-DF74-4C4F-B648-DC1E02540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3168650"/>
          <a:ext cx="73517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0" name="Equation" r:id="rId14" imgW="4902200" imgH="469900" progId="Equation.3">
                  <p:embed/>
                </p:oleObj>
              </mc:Choice>
              <mc:Fallback>
                <p:oleObj name="Equation" r:id="rId14" imgW="49022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168650"/>
                        <a:ext cx="73517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5">
            <a:extLst>
              <a:ext uri="{FF2B5EF4-FFF2-40B4-BE49-F238E27FC236}">
                <a16:creationId xmlns:a16="http://schemas.microsoft.com/office/drawing/2014/main" id="{E2D532EB-1D90-4B53-BC38-0D36E1A76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8" y="3873500"/>
          <a:ext cx="74279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1" name="Equation" r:id="rId16" imgW="4953000" imgH="469900" progId="Equation.3">
                  <p:embed/>
                </p:oleObj>
              </mc:Choice>
              <mc:Fallback>
                <p:oleObj name="Equation" r:id="rId16" imgW="49530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873500"/>
                        <a:ext cx="74279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42D9D0FC-2001-4036-A068-D2D61C5E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3409950"/>
            <a:ext cx="20478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B028EDBB-AAF8-480D-BFCC-CD39039F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400425"/>
            <a:ext cx="20193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itle 1">
            <a:extLst>
              <a:ext uri="{FF2B5EF4-FFF2-40B4-BE49-F238E27FC236}">
                <a16:creationId xmlns:a16="http://schemas.microsoft.com/office/drawing/2014/main" id="{3EDC67E7-BE65-4998-B88B-4E30D4EC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Approximations of practical </a:t>
            </a:r>
            <a:br>
              <a:rPr lang="en-US" altLang="en-US"/>
            </a:br>
            <a:r>
              <a:rPr lang="en-US" altLang="en-US"/>
              <a:t>winding cross-sections: comparison</a:t>
            </a:r>
            <a:endParaRPr lang="en-GB" altLang="en-US"/>
          </a:p>
        </p:txBody>
      </p:sp>
      <p:sp>
        <p:nvSpPr>
          <p:cNvPr id="26629" name="Content Placeholder 2">
            <a:extLst>
              <a:ext uri="{FF2B5EF4-FFF2-40B4-BE49-F238E27FC236}">
                <a16:creationId xmlns:a16="http://schemas.microsoft.com/office/drawing/2014/main" id="{10BABC40-4887-4F6F-B09F-0A6E26FA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209800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endParaRPr lang="en-GB" altLang="en-US"/>
          </a:p>
        </p:txBody>
      </p:sp>
      <p:sp>
        <p:nvSpPr>
          <p:cNvPr id="26630" name="Footer Placeholder 4">
            <a:extLst>
              <a:ext uri="{FF2B5EF4-FFF2-40B4-BE49-F238E27FC236}">
                <a16:creationId xmlns:a16="http://schemas.microsoft.com/office/drawing/2014/main" id="{A62C8CF6-9CB6-42D8-BDA6-812C1AF6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6631" name="Slide Number Placeholder 5">
            <a:extLst>
              <a:ext uri="{FF2B5EF4-FFF2-40B4-BE49-F238E27FC236}">
                <a16:creationId xmlns:a16="http://schemas.microsoft.com/office/drawing/2014/main" id="{DA97F8B4-5DC2-416C-8755-53A9581C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64F6FB3-0329-4049-BB57-FF32D395EADA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CC84C-561C-429E-8500-A86232F8BAB3}"/>
              </a:ext>
            </a:extLst>
          </p:cNvPr>
          <p:cNvSpPr/>
          <p:nvPr/>
        </p:nvSpPr>
        <p:spPr>
          <a:xfrm>
            <a:off x="328613" y="5867400"/>
            <a:ext cx="2047875" cy="5635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C886B1-98F1-4FE6-B73F-201B2D11CD48}"/>
              </a:ext>
            </a:extLst>
          </p:cNvPr>
          <p:cNvSpPr/>
          <p:nvPr/>
        </p:nvSpPr>
        <p:spPr>
          <a:xfrm>
            <a:off x="6769100" y="5857875"/>
            <a:ext cx="20193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6634" name="Picture 5">
            <a:extLst>
              <a:ext uri="{FF2B5EF4-FFF2-40B4-BE49-F238E27FC236}">
                <a16:creationId xmlns:a16="http://schemas.microsoft.com/office/drawing/2014/main" id="{1E668B9B-14B6-4A8F-B4EC-C2FA6160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554413"/>
            <a:ext cx="20478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1F4DB9-B9F3-4F01-B57E-9AC30D9E0735}"/>
              </a:ext>
            </a:extLst>
          </p:cNvPr>
          <p:cNvSpPr/>
          <p:nvPr/>
        </p:nvSpPr>
        <p:spPr>
          <a:xfrm>
            <a:off x="3590925" y="5875338"/>
            <a:ext cx="2047875" cy="5635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6636" name="Picture 2">
            <a:extLst>
              <a:ext uri="{FF2B5EF4-FFF2-40B4-BE49-F238E27FC236}">
                <a16:creationId xmlns:a16="http://schemas.microsoft.com/office/drawing/2014/main" id="{AC1D3026-FAB9-4DC1-8D10-F73D603D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33601" r="54668" b="31738"/>
          <a:stretch>
            <a:fillRect/>
          </a:stretch>
        </p:blipFill>
        <p:spPr bwMode="auto">
          <a:xfrm>
            <a:off x="6400800" y="1182688"/>
            <a:ext cx="25193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6" descr="D:\Work\Courses_Schools\2014_02_JUAS_Archamps\Mini-workshop\thick-shell_current.tif">
            <a:extLst>
              <a:ext uri="{FF2B5EF4-FFF2-40B4-BE49-F238E27FC236}">
                <a16:creationId xmlns:a16="http://schemas.microsoft.com/office/drawing/2014/main" id="{1774B213-C9DD-41F3-A652-6F087061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7" descr="D:\Work\Courses_Schools\2014_02_JUAS_Archamps\Mini-workshop\sector-coil_current.tif">
            <a:extLst>
              <a:ext uri="{FF2B5EF4-FFF2-40B4-BE49-F238E27FC236}">
                <a16:creationId xmlns:a16="http://schemas.microsoft.com/office/drawing/2014/main" id="{A41F75D6-6CED-4F93-9893-657A3668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1298575"/>
            <a:ext cx="23129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Date Placeholder 1">
            <a:extLst>
              <a:ext uri="{FF2B5EF4-FFF2-40B4-BE49-F238E27FC236}">
                <a16:creationId xmlns:a16="http://schemas.microsoft.com/office/drawing/2014/main" id="{B6DCA03F-7259-4FEC-B078-0035618D9F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C394E21-FD30-45CA-953E-197EF1B5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EDEE-A7EF-4298-8E66-E7DCACE8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Electro-magnetic force 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Definition and directions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Magnetic pressure and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Approximations of practical winding cross-sections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dirty="0"/>
              <a:t>Thin shell, Thick shell, Sector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</a:rPr>
              <a:t>Stored energy and end forces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Stress and strain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Pre-stress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Conclusions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887DB6EA-30AA-42C6-B7CB-8A38A31A39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CB2BA0D9-8DEA-453C-A10A-29B96E38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03146240-A436-4A74-A326-7F803908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28BEB7-6F27-4646-82FF-AFA911A3DF1A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642A5D1-6E97-4F6E-8017-A64AAB3A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5. Stored energy and end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9625-70C2-4B0D-8BD6-F2F0B397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The magnetic field possesses an </a:t>
            </a:r>
            <a:r>
              <a:rPr lang="en-US" b="1" dirty="0">
                <a:solidFill>
                  <a:srgbClr val="FF0000"/>
                </a:solidFill>
              </a:rPr>
              <a:t>energy density </a:t>
            </a:r>
            <a:r>
              <a:rPr lang="en-US" dirty="0"/>
              <a:t>[J/m</a:t>
            </a:r>
            <a:r>
              <a:rPr lang="en-US" baseline="30000" dirty="0"/>
              <a:t>3</a:t>
            </a:r>
            <a:r>
              <a:rPr lang="en-US" dirty="0"/>
              <a:t>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total energy [J] is given by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Or, considering only the coil volume, by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Knowing the inductance L, it can also be expresses as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total energy stored is strongly related to </a:t>
            </a:r>
            <a:r>
              <a:rPr lang="en-US" b="1" dirty="0">
                <a:solidFill>
                  <a:srgbClr val="FF0000"/>
                </a:solidFill>
              </a:rPr>
              <a:t>mechanical and protection issues</a:t>
            </a:r>
            <a:r>
              <a:rPr lang="en-US" dirty="0"/>
              <a:t>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8676" name="Date Placeholder 3">
            <a:extLst>
              <a:ext uri="{FF2B5EF4-FFF2-40B4-BE49-F238E27FC236}">
                <a16:creationId xmlns:a16="http://schemas.microsoft.com/office/drawing/2014/main" id="{934AE6D7-070F-4761-9BBD-7D2CA3E45C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8677" name="Footer Placeholder 4">
            <a:extLst>
              <a:ext uri="{FF2B5EF4-FFF2-40B4-BE49-F238E27FC236}">
                <a16:creationId xmlns:a16="http://schemas.microsoft.com/office/drawing/2014/main" id="{9528B291-FE8D-4C55-954E-4FD01ECD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8678" name="Slide Number Placeholder 5">
            <a:extLst>
              <a:ext uri="{FF2B5EF4-FFF2-40B4-BE49-F238E27FC236}">
                <a16:creationId xmlns:a16="http://schemas.microsoft.com/office/drawing/2014/main" id="{324DB141-6249-4D8E-92A2-2B3C40F1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B8B3AA9-8EC5-4CDF-85CA-B5DC9ABBF1C4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28679" name="Object 2">
            <a:extLst>
              <a:ext uri="{FF2B5EF4-FFF2-40B4-BE49-F238E27FC236}">
                <a16:creationId xmlns:a16="http://schemas.microsoft.com/office/drawing/2014/main" id="{9005888C-DAA9-40F2-81F3-7CA720668F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6838" y="1566863"/>
          <a:ext cx="10064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9" name="Equation" r:id="rId8" imgW="571500" imgH="457200" progId="Equation.3">
                  <p:embed/>
                </p:oleObj>
              </mc:Choice>
              <mc:Fallback>
                <p:oleObj name="Equation" r:id="rId8" imgW="5715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1566863"/>
                        <a:ext cx="10064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3">
            <a:extLst>
              <a:ext uri="{FF2B5EF4-FFF2-40B4-BE49-F238E27FC236}">
                <a16:creationId xmlns:a16="http://schemas.microsoft.com/office/drawing/2014/main" id="{BF7DE0CF-DE45-4587-AA52-098E2F514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4400" y="2590800"/>
          <a:ext cx="22336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0" name="Equation" r:id="rId10" imgW="1117115" imgH="406224" progId="Equation.3">
                  <p:embed/>
                </p:oleObj>
              </mc:Choice>
              <mc:Fallback>
                <p:oleObj name="Equation" r:id="rId10" imgW="1117115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590800"/>
                        <a:ext cx="223361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4">
            <a:extLst>
              <a:ext uri="{FF2B5EF4-FFF2-40B4-BE49-F238E27FC236}">
                <a16:creationId xmlns:a16="http://schemas.microsoft.com/office/drawing/2014/main" id="{F6205B76-30DC-4057-A037-BDE9B8209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8888" y="3810000"/>
          <a:ext cx="17764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1" name="Equation" r:id="rId12" imgW="888614" imgH="342751" progId="Equation.3">
                  <p:embed/>
                </p:oleObj>
              </mc:Choice>
              <mc:Fallback>
                <p:oleObj name="Equation" r:id="rId12" imgW="888614" imgH="34275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810000"/>
                        <a:ext cx="17764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5">
            <a:extLst>
              <a:ext uri="{FF2B5EF4-FFF2-40B4-BE49-F238E27FC236}">
                <a16:creationId xmlns:a16="http://schemas.microsoft.com/office/drawing/2014/main" id="{6B8EF0F7-6603-41E7-B70A-B0F329999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0" y="4876800"/>
          <a:ext cx="11414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2" name="Equation" r:id="rId14" imgW="571252" imgH="342751" progId="Equation.3">
                  <p:embed/>
                </p:oleObj>
              </mc:Choice>
              <mc:Fallback>
                <p:oleObj name="Equation" r:id="rId14" imgW="571252" imgH="34275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876800"/>
                        <a:ext cx="11414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492D4FB-856E-4F5E-930D-060FD40F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006A-8C50-4D4B-8DCE-EEF25B8B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  <a:defRPr/>
            </a:pPr>
            <a:r>
              <a:rPr lang="en-US" dirty="0"/>
              <a:t>[1]	Y. </a:t>
            </a:r>
            <a:r>
              <a:rPr lang="en-US" dirty="0" err="1"/>
              <a:t>Iwasa</a:t>
            </a:r>
            <a:r>
              <a:rPr lang="en-US" dirty="0"/>
              <a:t>, “</a:t>
            </a:r>
            <a:r>
              <a:rPr lang="en-US" i="1" dirty="0">
                <a:solidFill>
                  <a:srgbClr val="FF0000"/>
                </a:solidFill>
              </a:rPr>
              <a:t>Case studies in superconducting magnets</a:t>
            </a:r>
            <a:r>
              <a:rPr lang="en-US" dirty="0"/>
              <a:t>”, New York, 	Plenum Press, 1994.</a:t>
            </a:r>
          </a:p>
          <a:p>
            <a:pPr>
              <a:buFontTx/>
              <a:buNone/>
              <a:defRPr/>
            </a:pPr>
            <a:r>
              <a:rPr lang="en-US" dirty="0"/>
              <a:t>[2] 	M. Wilson, “</a:t>
            </a:r>
            <a:r>
              <a:rPr lang="en-US" i="1" dirty="0">
                <a:solidFill>
                  <a:srgbClr val="FF0000"/>
                </a:solidFill>
              </a:rPr>
              <a:t>Superconducting magnets</a:t>
            </a:r>
            <a:r>
              <a:rPr lang="en-US" dirty="0"/>
              <a:t>”, Oxford UK: Clarendon 	Press, 1983.</a:t>
            </a:r>
          </a:p>
          <a:p>
            <a:pPr>
              <a:buFontTx/>
              <a:buNone/>
              <a:defRPr/>
            </a:pPr>
            <a:r>
              <a:rPr lang="en-US" dirty="0"/>
              <a:t>[3] 	A.V. </a:t>
            </a:r>
            <a:r>
              <a:rPr lang="en-US" dirty="0" err="1"/>
              <a:t>Tollestrup</a:t>
            </a:r>
            <a:r>
              <a:rPr lang="en-US" dirty="0"/>
              <a:t>, “</a:t>
            </a:r>
            <a:r>
              <a:rPr lang="en-US" i="1" dirty="0">
                <a:solidFill>
                  <a:srgbClr val="FF0000"/>
                </a:solidFill>
              </a:rPr>
              <a:t>Superconducting magnet technology for accelerators</a:t>
            </a:r>
            <a:r>
              <a:rPr lang="en-US" dirty="0"/>
              <a:t>”, Ann. Reo. </a:t>
            </a:r>
            <a:r>
              <a:rPr lang="en-US" dirty="0" err="1"/>
              <a:t>Nucl</a:t>
            </a:r>
            <a:r>
              <a:rPr lang="en-US" dirty="0"/>
              <a:t>. Part. Sci. 1984. 34, 247-84.</a:t>
            </a:r>
          </a:p>
          <a:p>
            <a:pPr>
              <a:buFontTx/>
              <a:buNone/>
              <a:defRPr/>
            </a:pPr>
            <a:r>
              <a:rPr lang="en-US" dirty="0"/>
              <a:t>[4] 	K. </a:t>
            </a:r>
            <a:r>
              <a:rPr lang="en-US" dirty="0" err="1"/>
              <a:t>Koepke</a:t>
            </a:r>
            <a:r>
              <a:rPr lang="en-US" dirty="0"/>
              <a:t>, et al., “</a:t>
            </a:r>
            <a:r>
              <a:rPr lang="en-US" i="1" dirty="0" err="1">
                <a:solidFill>
                  <a:srgbClr val="FF0000"/>
                </a:solidFill>
              </a:rPr>
              <a:t>Fermilab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doubler</a:t>
            </a:r>
            <a:r>
              <a:rPr lang="en-US" i="1" dirty="0">
                <a:solidFill>
                  <a:srgbClr val="FF0000"/>
                </a:solidFill>
              </a:rPr>
              <a:t> magnet design and fabrication 	techniques</a:t>
            </a:r>
            <a:r>
              <a:rPr lang="en-US" dirty="0"/>
              <a:t>”, IEEE Trans. </a:t>
            </a:r>
            <a:r>
              <a:rPr lang="en-US" dirty="0" err="1"/>
              <a:t>Magn</a:t>
            </a:r>
            <a:r>
              <a:rPr lang="en-US" dirty="0"/>
              <a:t>., Vol. MAG-15, No. l, January 1979.</a:t>
            </a:r>
          </a:p>
          <a:p>
            <a:pPr>
              <a:buFontTx/>
              <a:buNone/>
              <a:defRPr/>
            </a:pPr>
            <a:r>
              <a:rPr lang="en-US" dirty="0"/>
              <a:t>[5] 	S. Wolff, “</a:t>
            </a:r>
            <a:r>
              <a:rPr lang="en-US" i="1" dirty="0">
                <a:solidFill>
                  <a:srgbClr val="FF0000"/>
                </a:solidFill>
              </a:rPr>
              <a:t>Superconducting magnet design</a:t>
            </a:r>
            <a:r>
              <a:rPr lang="en-US" dirty="0"/>
              <a:t>”, AIP Conference 	Proceedings 	249, edited by M. Month and M. </a:t>
            </a:r>
            <a:r>
              <a:rPr lang="en-US" dirty="0" err="1"/>
              <a:t>Dienes</a:t>
            </a:r>
            <a:r>
              <a:rPr lang="en-US" dirty="0"/>
              <a:t>, 1992, pp. 	1160-1197.</a:t>
            </a:r>
          </a:p>
          <a:p>
            <a:pPr>
              <a:buFontTx/>
              <a:buNone/>
              <a:defRPr/>
            </a:pPr>
            <a:r>
              <a:rPr lang="en-US" dirty="0"/>
              <a:t>[6] 	A. </a:t>
            </a:r>
            <a:r>
              <a:rPr lang="en-US" dirty="0" err="1"/>
              <a:t>Devred</a:t>
            </a:r>
            <a:r>
              <a:rPr lang="en-US" dirty="0"/>
              <a:t>, “</a:t>
            </a:r>
            <a:r>
              <a:rPr lang="en-US" i="1" dirty="0">
                <a:solidFill>
                  <a:srgbClr val="FF0000"/>
                </a:solidFill>
              </a:rPr>
              <a:t>The mechanics of SSC dipole magnet prototypes</a:t>
            </a:r>
            <a:r>
              <a:rPr lang="en-US" dirty="0"/>
              <a:t>”, AIP 	Conference Proceedings 249, edited by M. Month and M. </a:t>
            </a:r>
            <a:r>
              <a:rPr lang="en-US" dirty="0" err="1"/>
              <a:t>Dienes</a:t>
            </a:r>
            <a:r>
              <a:rPr lang="en-US" dirty="0"/>
              <a:t>, 	1992, p. 1309-1372.</a:t>
            </a:r>
          </a:p>
          <a:p>
            <a:pPr>
              <a:buFontTx/>
              <a:buNone/>
              <a:defRPr/>
            </a:pPr>
            <a:r>
              <a:rPr lang="en-US" dirty="0"/>
              <a:t>[7] 	T. </a:t>
            </a:r>
            <a:r>
              <a:rPr lang="en-US" dirty="0" err="1"/>
              <a:t>Ogitsu</a:t>
            </a:r>
            <a:r>
              <a:rPr lang="en-US" dirty="0"/>
              <a:t>, et al., “</a:t>
            </a:r>
            <a:r>
              <a:rPr lang="en-US" i="1" dirty="0">
                <a:solidFill>
                  <a:srgbClr val="FF0000"/>
                </a:solidFill>
              </a:rPr>
              <a:t>Mechanical performance of 5-cm-aperture, 15-m-	long SSC dipole magnet prototypes</a:t>
            </a:r>
            <a:r>
              <a:rPr lang="en-US" dirty="0"/>
              <a:t>”, IEEE Trans. Appl. </a:t>
            </a:r>
            <a:r>
              <a:rPr lang="en-US" dirty="0" err="1"/>
              <a:t>Supercond</a:t>
            </a:r>
            <a:r>
              <a:rPr lang="en-US" dirty="0"/>
              <a:t>., 	Vol. 3, No. l, March 1993, p. 686-691.</a:t>
            </a:r>
          </a:p>
          <a:p>
            <a:pPr>
              <a:buFontTx/>
              <a:buNone/>
              <a:defRPr/>
            </a:pPr>
            <a:r>
              <a:rPr lang="en-US" dirty="0"/>
              <a:t>[8]	J. </a:t>
            </a:r>
            <a:r>
              <a:rPr lang="en-US" dirty="0" err="1"/>
              <a:t>Muratore</a:t>
            </a:r>
            <a:r>
              <a:rPr lang="en-US" dirty="0"/>
              <a:t>, BNL, private communications.</a:t>
            </a:r>
          </a:p>
          <a:p>
            <a:pPr>
              <a:buFontTx/>
              <a:buNone/>
              <a:defRPr/>
            </a:pPr>
            <a:r>
              <a:rPr lang="en-US" dirty="0"/>
              <a:t>[9]	“</a:t>
            </a:r>
            <a:r>
              <a:rPr lang="en-US" i="1" dirty="0">
                <a:solidFill>
                  <a:srgbClr val="FF0000"/>
                </a:solidFill>
              </a:rPr>
              <a:t>LHC design report v.1: the main LHC ring</a:t>
            </a:r>
            <a:r>
              <a:rPr lang="en-US" dirty="0"/>
              <a:t>”, CERN-2004-003-v-1, 2004.</a:t>
            </a:r>
          </a:p>
          <a:p>
            <a:pPr>
              <a:buFontTx/>
              <a:buNone/>
              <a:defRPr/>
            </a:pPr>
            <a:r>
              <a:rPr lang="en-US" dirty="0"/>
              <a:t>[10]A.V. </a:t>
            </a:r>
            <a:r>
              <a:rPr lang="en-US" dirty="0" err="1"/>
              <a:t>Tollestrup</a:t>
            </a:r>
            <a:r>
              <a:rPr lang="en-US" dirty="0"/>
              <a:t>, “</a:t>
            </a:r>
            <a:r>
              <a:rPr lang="en-US" i="1" dirty="0">
                <a:solidFill>
                  <a:srgbClr val="FF0000"/>
                </a:solidFill>
              </a:rPr>
              <a:t>Care and training in superconducting magnets</a:t>
            </a:r>
            <a:r>
              <a:rPr lang="en-US" dirty="0"/>
              <a:t>”, IEEE Trans. </a:t>
            </a:r>
            <a:r>
              <a:rPr lang="en-US" dirty="0" err="1"/>
              <a:t>Magn</a:t>
            </a:r>
            <a:r>
              <a:rPr lang="en-US" dirty="0"/>
              <a:t>.,Vol. MAGN-17, No. l, January 1981, p. 863-872.</a:t>
            </a:r>
          </a:p>
          <a:p>
            <a:pPr>
              <a:buFontTx/>
              <a:buNone/>
              <a:defRPr/>
            </a:pPr>
            <a:r>
              <a:rPr lang="en-US" dirty="0"/>
              <a:t>[11] N. Andreev, K. </a:t>
            </a:r>
            <a:r>
              <a:rPr lang="en-US" dirty="0" err="1"/>
              <a:t>Artoos</a:t>
            </a:r>
            <a:r>
              <a:rPr lang="en-US" dirty="0"/>
              <a:t>, E. </a:t>
            </a:r>
            <a:r>
              <a:rPr lang="en-US" dirty="0" err="1"/>
              <a:t>Casarejos</a:t>
            </a:r>
            <a:r>
              <a:rPr lang="en-US" dirty="0"/>
              <a:t>, T. </a:t>
            </a:r>
            <a:r>
              <a:rPr lang="en-US" dirty="0" err="1"/>
              <a:t>Kurtyka</a:t>
            </a:r>
            <a:r>
              <a:rPr lang="en-US" dirty="0"/>
              <a:t>, C. </a:t>
            </a:r>
            <a:r>
              <a:rPr lang="en-US" dirty="0" err="1"/>
              <a:t>Rathjen</a:t>
            </a:r>
            <a:r>
              <a:rPr lang="en-US" dirty="0"/>
              <a:t>, D. Perini, N. Siegel, D. </a:t>
            </a:r>
            <a:r>
              <a:rPr lang="en-US" dirty="0" err="1"/>
              <a:t>Tommasini</a:t>
            </a:r>
            <a:r>
              <a:rPr lang="en-US" dirty="0"/>
              <a:t>, I. </a:t>
            </a:r>
            <a:r>
              <a:rPr lang="en-US" dirty="0" err="1"/>
              <a:t>Vanenkov</a:t>
            </a:r>
            <a:r>
              <a:rPr lang="en-US" dirty="0"/>
              <a:t>,  MT 15 (1997) LHC PR 179.</a:t>
            </a:r>
          </a:p>
          <a:p>
            <a:pPr>
              <a:buNone/>
              <a:defRPr/>
            </a:pPr>
            <a:r>
              <a:rPr lang="en-GB" dirty="0"/>
              <a:t>[12]E. Todesco, “</a:t>
            </a:r>
            <a:r>
              <a:rPr lang="en-US" dirty="0">
                <a:solidFill>
                  <a:srgbClr val="FF0000"/>
                </a:solidFill>
              </a:rPr>
              <a:t>Masterclass - Design of superconducting magnets for particle accelerators</a:t>
            </a:r>
            <a:r>
              <a:rPr lang="en-US" dirty="0"/>
              <a:t>”, 	</a:t>
            </a:r>
            <a:r>
              <a:rPr lang="en-US" dirty="0">
                <a:hlinkClick r:id="rId2"/>
              </a:rPr>
              <a:t>https://indico.cern.ch/category/12408/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C2754421-90F4-41CF-BC26-77ED525488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173" name="Footer Placeholder 4">
            <a:extLst>
              <a:ext uri="{FF2B5EF4-FFF2-40B4-BE49-F238E27FC236}">
                <a16:creationId xmlns:a16="http://schemas.microsoft.com/office/drawing/2014/main" id="{0E661CC6-C81C-4463-BA9D-A2336180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7174" name="Slide Number Placeholder 5">
            <a:extLst>
              <a:ext uri="{FF2B5EF4-FFF2-40B4-BE49-F238E27FC236}">
                <a16:creationId xmlns:a16="http://schemas.microsoft.com/office/drawing/2014/main" id="{2FE4EACD-E0F5-4C54-8193-5396AD09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5ACFA23-9C92-4AA1-BE62-3C68EB9733F5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8E7868F-DE49-4202-9706-FFDA30BB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5. Stored energy and end forces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E1191A7C-D056-420F-87D7-E0A06EB04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/>
              <a:t>The stored energy can be used to evaluate the Lorentz forces. In fact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r>
              <a:rPr lang="en-US" altLang="en-US"/>
              <a:t>This means that, considering a “long” magnet, one can compute the end force </a:t>
            </a:r>
            <a:r>
              <a:rPr lang="en-US" altLang="en-US" i="1"/>
              <a:t>F</a:t>
            </a:r>
            <a:r>
              <a:rPr lang="en-US" altLang="en-US" i="1" baseline="-25000"/>
              <a:t>z</a:t>
            </a:r>
            <a:r>
              <a:rPr lang="en-US" altLang="en-US"/>
              <a:t>  [N] from the stored energy per unit length </a:t>
            </a:r>
            <a:r>
              <a:rPr lang="en-US" altLang="en-US" i="1"/>
              <a:t>W</a:t>
            </a:r>
            <a:r>
              <a:rPr lang="en-US" altLang="en-US"/>
              <a:t> [J/m]: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where </a:t>
            </a:r>
            <a:r>
              <a:rPr lang="en-US" altLang="en-US" i="1"/>
              <a:t>A</a:t>
            </a:r>
            <a:r>
              <a:rPr lang="en-US" altLang="en-US" i="1" baseline="-25000"/>
              <a:t>Z</a:t>
            </a:r>
            <a:r>
              <a:rPr lang="en-US" altLang="en-US"/>
              <a:t> is the vector potential, given by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F46E47D6-C724-48B6-82C5-B549BAC8A3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9701" name="Footer Placeholder 4">
            <a:extLst>
              <a:ext uri="{FF2B5EF4-FFF2-40B4-BE49-F238E27FC236}">
                <a16:creationId xmlns:a16="http://schemas.microsoft.com/office/drawing/2014/main" id="{FB6B137C-797F-4FB2-A73B-F06A46D7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9702" name="Slide Number Placeholder 5">
            <a:extLst>
              <a:ext uri="{FF2B5EF4-FFF2-40B4-BE49-F238E27FC236}">
                <a16:creationId xmlns:a16="http://schemas.microsoft.com/office/drawing/2014/main" id="{43B2C164-2C72-46E0-B9B2-59958151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172579D-9FD6-47D1-A1A2-5786A98298B6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29703" name="Object 2">
            <a:extLst>
              <a:ext uri="{FF2B5EF4-FFF2-40B4-BE49-F238E27FC236}">
                <a16:creationId xmlns:a16="http://schemas.microsoft.com/office/drawing/2014/main" id="{97BE0CC3-CF20-4587-ADCA-9ED62124B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2060575"/>
          <a:ext cx="98901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3" name="Equation" r:id="rId8" imgW="494870" imgH="355292" progId="Equation.3">
                  <p:embed/>
                </p:oleObj>
              </mc:Choice>
              <mc:Fallback>
                <p:oleObj name="Equation" r:id="rId8" imgW="494870" imgH="35529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060575"/>
                        <a:ext cx="98901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3">
            <a:extLst>
              <a:ext uri="{FF2B5EF4-FFF2-40B4-BE49-F238E27FC236}">
                <a16:creationId xmlns:a16="http://schemas.microsoft.com/office/drawing/2014/main" id="{316682A2-6B31-463A-A13E-731C8A1375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0588" y="2068513"/>
          <a:ext cx="1217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4" name="Equation" r:id="rId10" imgW="609336" imgH="355446" progId="Equation.3">
                  <p:embed/>
                </p:oleObj>
              </mc:Choice>
              <mc:Fallback>
                <p:oleObj name="Equation" r:id="rId10" imgW="609336" imgH="3554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2068513"/>
                        <a:ext cx="121761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4">
            <a:extLst>
              <a:ext uri="{FF2B5EF4-FFF2-40B4-BE49-F238E27FC236}">
                <a16:creationId xmlns:a16="http://schemas.microsoft.com/office/drawing/2014/main" id="{3A7AEC0A-AFAA-4FBE-B217-B59DAAD0D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5550" y="1965325"/>
          <a:ext cx="26368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5" name="Equation" r:id="rId12" imgW="1320800" imgH="457200" progId="Equation.3">
                  <p:embed/>
                </p:oleObj>
              </mc:Choice>
              <mc:Fallback>
                <p:oleObj name="Equation" r:id="rId12" imgW="13208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965325"/>
                        <a:ext cx="2636838" cy="911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5">
            <a:extLst>
              <a:ext uri="{FF2B5EF4-FFF2-40B4-BE49-F238E27FC236}">
                <a16:creationId xmlns:a16="http://schemas.microsoft.com/office/drawing/2014/main" id="{A94CC672-B1FD-4CF3-A418-D63EED60D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125" y="4010025"/>
          <a:ext cx="2559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6" name="Equation" r:id="rId14" imgW="1269449" imgH="355446" progId="Equation.3">
                  <p:embed/>
                </p:oleObj>
              </mc:Choice>
              <mc:Fallback>
                <p:oleObj name="Equation" r:id="rId14" imgW="1269449" imgH="3554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010025"/>
                        <a:ext cx="2559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6">
            <a:extLst>
              <a:ext uri="{FF2B5EF4-FFF2-40B4-BE49-F238E27FC236}">
                <a16:creationId xmlns:a16="http://schemas.microsoft.com/office/drawing/2014/main" id="{7F90B0E9-AC95-4B22-A751-ADE47A745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6838" y="5461000"/>
          <a:ext cx="18462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7" name="Equation" r:id="rId16" imgW="914003" imgH="355446" progId="Equation.3">
                  <p:embed/>
                </p:oleObj>
              </mc:Choice>
              <mc:Fallback>
                <p:oleObj name="Equation" r:id="rId16" imgW="914003" imgH="3554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5461000"/>
                        <a:ext cx="18462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7">
            <a:extLst>
              <a:ext uri="{FF2B5EF4-FFF2-40B4-BE49-F238E27FC236}">
                <a16:creationId xmlns:a16="http://schemas.microsoft.com/office/drawing/2014/main" id="{6DD819DF-8122-48BA-8486-F39390412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1950" y="5461000"/>
          <a:ext cx="18462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8" name="Equation" r:id="rId18" imgW="914003" imgH="355446" progId="Equation.3">
                  <p:embed/>
                </p:oleObj>
              </mc:Choice>
              <mc:Fallback>
                <p:oleObj name="Equation" r:id="rId18" imgW="914003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5461000"/>
                        <a:ext cx="18462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327F4E3-10D7-4C8F-A7DE-58E4A3B7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5. Stored energy and end forces</a:t>
            </a:r>
            <a:br>
              <a:rPr lang="en-US" altLang="en-US"/>
            </a:br>
            <a:r>
              <a:rPr lang="en-US" altLang="en-US"/>
              <a:t> Thin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AF3CF-A2C4-4F4C-A6F4-7D4DC6316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For a </a:t>
            </a:r>
            <a:r>
              <a:rPr lang="en-US" b="1" dirty="0">
                <a:solidFill>
                  <a:srgbClr val="FF0000"/>
                </a:solidFill>
              </a:rPr>
              <a:t>dipole</a:t>
            </a:r>
            <a:r>
              <a:rPr lang="en-US" dirty="0"/>
              <a:t>, the vector potential within the thin shell is  </a:t>
            </a:r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and, therefore,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axial force on a dipole coil </a:t>
            </a:r>
            <a:r>
              <a:rPr lang="en-US" b="1" dirty="0">
                <a:solidFill>
                  <a:srgbClr val="FF0000"/>
                </a:solidFill>
              </a:rPr>
              <a:t>varies</a:t>
            </a:r>
            <a:r>
              <a:rPr lang="en-US" dirty="0"/>
              <a:t> </a:t>
            </a:r>
          </a:p>
          <a:p>
            <a:pPr lvl="2">
              <a:defRPr/>
            </a:pPr>
            <a:r>
              <a:rPr lang="en-US" dirty="0"/>
              <a:t>with the square of the bore field </a:t>
            </a:r>
          </a:p>
          <a:p>
            <a:pPr lvl="2">
              <a:defRPr/>
            </a:pPr>
            <a:r>
              <a:rPr lang="en-US" dirty="0"/>
              <a:t>linearly with the magnetic pressure</a:t>
            </a:r>
          </a:p>
          <a:p>
            <a:pPr lvl="2">
              <a:defRPr/>
            </a:pPr>
            <a:r>
              <a:rPr lang="en-US" dirty="0"/>
              <a:t>with the square of the bore radius.</a:t>
            </a:r>
          </a:p>
          <a:p>
            <a:pPr>
              <a:defRPr/>
            </a:pPr>
            <a:r>
              <a:rPr lang="en-US" dirty="0"/>
              <a:t>For a </a:t>
            </a:r>
            <a:r>
              <a:rPr lang="en-US" b="1" dirty="0">
                <a:solidFill>
                  <a:srgbClr val="FF0000"/>
                </a:solidFill>
              </a:rPr>
              <a:t>quadrupole</a:t>
            </a:r>
            <a:r>
              <a:rPr lang="en-US" dirty="0"/>
              <a:t>, the vector potential within the thin shell is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and, therefore,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Being the peak field the same, a quadrupole has half the </a:t>
            </a:r>
            <a:r>
              <a:rPr lang="en-US" i="1" dirty="0" err="1"/>
              <a:t>F</a:t>
            </a:r>
            <a:r>
              <a:rPr lang="en-US" i="1" baseline="-25000" dirty="0" err="1"/>
              <a:t>z</a:t>
            </a:r>
            <a:r>
              <a:rPr lang="en-US" dirty="0"/>
              <a:t> of a dipole.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0724" name="Date Placeholder 3">
            <a:extLst>
              <a:ext uri="{FF2B5EF4-FFF2-40B4-BE49-F238E27FC236}">
                <a16:creationId xmlns:a16="http://schemas.microsoft.com/office/drawing/2014/main" id="{45262076-0303-4A56-8C3E-A2BFC3C33E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30725" name="Footer Placeholder 4">
            <a:extLst>
              <a:ext uri="{FF2B5EF4-FFF2-40B4-BE49-F238E27FC236}">
                <a16:creationId xmlns:a16="http://schemas.microsoft.com/office/drawing/2014/main" id="{AF882FBC-EFF7-4225-B681-2E5BA863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30726" name="Slide Number Placeholder 5">
            <a:extLst>
              <a:ext uri="{FF2B5EF4-FFF2-40B4-BE49-F238E27FC236}">
                <a16:creationId xmlns:a16="http://schemas.microsoft.com/office/drawing/2014/main" id="{0B9A70A9-AC67-42F9-AE64-C029D15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843B6E2-B853-49C1-A5F7-9550374B63CE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30727" name="Picture 8" descr="thin_shell_cross-section_a">
            <a:extLst>
              <a:ext uri="{FF2B5EF4-FFF2-40B4-BE49-F238E27FC236}">
                <a16:creationId xmlns:a16="http://schemas.microsoft.com/office/drawing/2014/main" id="{EC8FE064-FC45-4308-908E-86F971C2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3458" r="27338" b="4158"/>
          <a:stretch>
            <a:fillRect/>
          </a:stretch>
        </p:blipFill>
        <p:spPr bwMode="auto">
          <a:xfrm>
            <a:off x="7032625" y="1831975"/>
            <a:ext cx="19383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8" name="Object 2">
            <a:extLst>
              <a:ext uri="{FF2B5EF4-FFF2-40B4-BE49-F238E27FC236}">
                <a16:creationId xmlns:a16="http://schemas.microsoft.com/office/drawing/2014/main" id="{CD8E7665-D818-48D2-8CEE-2CC50C76A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0150" y="1524000"/>
          <a:ext cx="1670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8" name="Equation" r:id="rId9" imgW="1193800" imgH="393700" progId="Equation.3">
                  <p:embed/>
                </p:oleObj>
              </mc:Choice>
              <mc:Fallback>
                <p:oleObj name="Equation" r:id="rId9" imgW="11938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1524000"/>
                        <a:ext cx="16700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3">
            <a:extLst>
              <a:ext uri="{FF2B5EF4-FFF2-40B4-BE49-F238E27FC236}">
                <a16:creationId xmlns:a16="http://schemas.microsoft.com/office/drawing/2014/main" id="{C7E8C3F3-3BD7-43F4-BF0F-105E3E4F64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7150" y="2190750"/>
          <a:ext cx="12620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" name="Equation" r:id="rId11" imgW="901309" imgH="469696" progId="Equation.3">
                  <p:embed/>
                </p:oleObj>
              </mc:Choice>
              <mc:Fallback>
                <p:oleObj name="Equation" r:id="rId11" imgW="901309" imgH="4696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190750"/>
                        <a:ext cx="126206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4">
            <a:extLst>
              <a:ext uri="{FF2B5EF4-FFF2-40B4-BE49-F238E27FC236}">
                <a16:creationId xmlns:a16="http://schemas.microsoft.com/office/drawing/2014/main" id="{31835238-03CA-4A04-96DF-7425A59F7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4592638"/>
          <a:ext cx="18303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0" name="Equation" r:id="rId13" imgW="1307532" imgH="393529" progId="Equation.3">
                  <p:embed/>
                </p:oleObj>
              </mc:Choice>
              <mc:Fallback>
                <p:oleObj name="Equation" r:id="rId13" imgW="1307532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592638"/>
                        <a:ext cx="18303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5">
            <a:extLst>
              <a:ext uri="{FF2B5EF4-FFF2-40B4-BE49-F238E27FC236}">
                <a16:creationId xmlns:a16="http://schemas.microsoft.com/office/drawing/2014/main" id="{C78DD3E7-EF5A-48E5-A1C0-2D634F0154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6475" y="5362575"/>
          <a:ext cx="21685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1" name="Equation" r:id="rId15" imgW="1549400" imgH="457200" progId="Equation.3">
                  <p:embed/>
                </p:oleObj>
              </mc:Choice>
              <mc:Fallback>
                <p:oleObj name="Equation" r:id="rId15" imgW="15494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5362575"/>
                        <a:ext cx="21685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7F2710C-62FD-476B-B09E-95ABA0EB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</a:t>
            </a:r>
            <a:br>
              <a:rPr lang="en-US" altLang="en-US"/>
            </a:br>
            <a:r>
              <a:rPr lang="en-US" altLang="en-US"/>
              <a:t>Thin shell approximation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690B167-19AD-4468-B085-43318C4E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/>
          </a:p>
        </p:txBody>
      </p:sp>
      <p:sp>
        <p:nvSpPr>
          <p:cNvPr id="57348" name="Date Placeholder 3">
            <a:extLst>
              <a:ext uri="{FF2B5EF4-FFF2-40B4-BE49-F238E27FC236}">
                <a16:creationId xmlns:a16="http://schemas.microsoft.com/office/drawing/2014/main" id="{50D97915-2288-4916-9EF6-9B8FA8A1BF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7DB42AB1-F8BC-4D7C-9703-0942653B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57350" name="Slide Number Placeholder 5">
            <a:extLst>
              <a:ext uri="{FF2B5EF4-FFF2-40B4-BE49-F238E27FC236}">
                <a16:creationId xmlns:a16="http://schemas.microsoft.com/office/drawing/2014/main" id="{17BBB737-A355-46F1-A7F1-EE0D0210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96E10D9-9805-4C6B-828B-96C7654C481B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E0FC12A3-0BDB-4D0C-952C-B5569859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I: thin shell approximation</a:t>
            </a:r>
            <a:br>
              <a:rPr lang="en-US" altLang="en-US"/>
            </a:br>
            <a:r>
              <a:rPr lang="en-US" altLang="en-US"/>
              <a:t>Field and forces: general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B7137-A341-4BBF-BFE5-565A6DBC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We assume</a:t>
            </a:r>
          </a:p>
          <a:p>
            <a:pPr lvl="1">
              <a:defRPr/>
            </a:pPr>
            <a:r>
              <a:rPr lang="en-US" i="1" dirty="0"/>
              <a:t>J = J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i="1" dirty="0" err="1"/>
              <a:t>cosn</a:t>
            </a:r>
            <a:r>
              <a:rPr lang="en-US" i="1" dirty="0">
                <a:sym typeface="Symbol"/>
              </a:rPr>
              <a:t>  </a:t>
            </a:r>
            <a:r>
              <a:rPr lang="en-US" dirty="0"/>
              <a:t>where </a:t>
            </a:r>
            <a:r>
              <a:rPr lang="en-US" i="1" dirty="0"/>
              <a:t>J</a:t>
            </a:r>
            <a:r>
              <a:rPr lang="en-US" i="1" baseline="-25000" dirty="0"/>
              <a:t>0</a:t>
            </a:r>
            <a:r>
              <a:rPr lang="en-US" dirty="0"/>
              <a:t> [A/m] is </a:t>
            </a:r>
            <a:r>
              <a:rPr lang="en-US" dirty="0">
                <a:sym typeface="Mathematica1"/>
              </a:rPr>
              <a:t></a:t>
            </a:r>
            <a:r>
              <a:rPr lang="en-US" dirty="0"/>
              <a:t> to the cross-section plane</a:t>
            </a:r>
          </a:p>
          <a:p>
            <a:pPr lvl="1">
              <a:defRPr/>
            </a:pPr>
            <a:r>
              <a:rPr lang="en-US" dirty="0"/>
              <a:t>Radius of the shell/coil = </a:t>
            </a:r>
            <a:r>
              <a:rPr lang="en-US" i="1" dirty="0"/>
              <a:t>a</a:t>
            </a:r>
          </a:p>
          <a:p>
            <a:pPr lvl="1">
              <a:defRPr/>
            </a:pPr>
            <a:r>
              <a:rPr lang="en-US" dirty="0"/>
              <a:t>No iron</a:t>
            </a:r>
          </a:p>
          <a:p>
            <a:pPr>
              <a:defRPr/>
            </a:pPr>
            <a:r>
              <a:rPr lang="en-US" dirty="0"/>
              <a:t>The field inside the aperture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average field in the coil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acting on the coil [N/m</a:t>
            </a:r>
            <a:r>
              <a:rPr lang="en-US" baseline="30000" dirty="0"/>
              <a:t>2</a:t>
            </a:r>
            <a:r>
              <a:rPr lang="en-US" dirty="0"/>
              <a:t>] is</a:t>
            </a:r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51666F6A-D6CA-4C72-974E-9FCA2A5744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58373" name="Footer Placeholder 4">
            <a:extLst>
              <a:ext uri="{FF2B5EF4-FFF2-40B4-BE49-F238E27FC236}">
                <a16:creationId xmlns:a16="http://schemas.microsoft.com/office/drawing/2014/main" id="{63DE82A5-0918-4DA3-8843-FD9FB8B6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58374" name="Slide Number Placeholder 5">
            <a:extLst>
              <a:ext uri="{FF2B5EF4-FFF2-40B4-BE49-F238E27FC236}">
                <a16:creationId xmlns:a16="http://schemas.microsoft.com/office/drawing/2014/main" id="{ACCC59A1-2593-4B20-840F-510AA8FC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6A7984-3B46-41D7-BDB2-852AB6BDC3FE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58375" name="Object 2">
            <a:extLst>
              <a:ext uri="{FF2B5EF4-FFF2-40B4-BE49-F238E27FC236}">
                <a16:creationId xmlns:a16="http://schemas.microsoft.com/office/drawing/2014/main" id="{0BA01DBC-1BFF-4FD1-BD80-A45C982AE0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7038" y="2822575"/>
          <a:ext cx="3021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37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822575"/>
                        <a:ext cx="30210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3">
            <a:extLst>
              <a:ext uri="{FF2B5EF4-FFF2-40B4-BE49-F238E27FC236}">
                <a16:creationId xmlns:a16="http://schemas.microsoft.com/office/drawing/2014/main" id="{BC8F63B1-0299-4BE5-BA9F-CBF142933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2819400"/>
          <a:ext cx="299878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38" name="Equation" r:id="rId10" imgW="1498600" imgH="419100" progId="Equation.3">
                  <p:embed/>
                </p:oleObj>
              </mc:Choice>
              <mc:Fallback>
                <p:oleObj name="Equation" r:id="rId10" imgW="14986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2819400"/>
                        <a:ext cx="299878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7" name="Picture 13" descr="thin_shell_cross-section_a">
            <a:extLst>
              <a:ext uri="{FF2B5EF4-FFF2-40B4-BE49-F238E27FC236}">
                <a16:creationId xmlns:a16="http://schemas.microsoft.com/office/drawing/2014/main" id="{85BBB934-15B9-4EDC-B4E7-A507B6FF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3458" r="27338" b="4158"/>
          <a:stretch>
            <a:fillRect/>
          </a:stretch>
        </p:blipFill>
        <p:spPr bwMode="auto">
          <a:xfrm>
            <a:off x="7440613" y="2147888"/>
            <a:ext cx="13636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78" name="Object 4">
            <a:extLst>
              <a:ext uri="{FF2B5EF4-FFF2-40B4-BE49-F238E27FC236}">
                <a16:creationId xmlns:a16="http://schemas.microsoft.com/office/drawing/2014/main" id="{857CC621-C551-40F2-ACA3-3D4F11E1C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7263" y="3957638"/>
          <a:ext cx="23749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39" name="Equation" r:id="rId13" imgW="1180588" imgH="393529" progId="Equation.3">
                  <p:embed/>
                </p:oleObj>
              </mc:Choice>
              <mc:Fallback>
                <p:oleObj name="Equation" r:id="rId13" imgW="118058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957638"/>
                        <a:ext cx="23749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5">
            <a:extLst>
              <a:ext uri="{FF2B5EF4-FFF2-40B4-BE49-F238E27FC236}">
                <a16:creationId xmlns:a16="http://schemas.microsoft.com/office/drawing/2014/main" id="{37C20BDE-3409-425C-A989-B4EBBAD67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6875" y="4195763"/>
          <a:ext cx="7858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0" name="Equation" r:id="rId15" imgW="393529" imgH="190417" progId="Equation.3">
                  <p:embed/>
                </p:oleObj>
              </mc:Choice>
              <mc:Fallback>
                <p:oleObj name="Equation" r:id="rId15" imgW="393529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195763"/>
                        <a:ext cx="7858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80" name="Picture 23" descr="thin_shell_fluxlinezoom">
            <a:extLst>
              <a:ext uri="{FF2B5EF4-FFF2-40B4-BE49-F238E27FC236}">
                <a16:creationId xmlns:a16="http://schemas.microsoft.com/office/drawing/2014/main" id="{14F5D1F5-7EE0-4BFC-9D18-69E86381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4117" r="26842" b="4817"/>
          <a:stretch>
            <a:fillRect/>
          </a:stretch>
        </p:blipFill>
        <p:spPr bwMode="auto">
          <a:xfrm>
            <a:off x="7229475" y="4195763"/>
            <a:ext cx="1743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81" name="Object 6">
            <a:extLst>
              <a:ext uri="{FF2B5EF4-FFF2-40B4-BE49-F238E27FC236}">
                <a16:creationId xmlns:a16="http://schemas.microsoft.com/office/drawing/2014/main" id="{901EA27D-C7BB-4366-AA63-4C5765472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838" y="5075238"/>
          <a:ext cx="39608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1" name="Equation" r:id="rId18" imgW="1981200" imgH="393700" progId="Equation.3">
                  <p:embed/>
                </p:oleObj>
              </mc:Choice>
              <mc:Fallback>
                <p:oleObj name="Equation" r:id="rId18" imgW="19812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075238"/>
                        <a:ext cx="39608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7">
            <a:extLst>
              <a:ext uri="{FF2B5EF4-FFF2-40B4-BE49-F238E27FC236}">
                <a16:creationId xmlns:a16="http://schemas.microsoft.com/office/drawing/2014/main" id="{CEBF1656-E34E-406F-85B1-56779CE14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5313363"/>
          <a:ext cx="16240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2" name="Equation" r:id="rId20" imgW="812447" imgH="190417" progId="Equation.3">
                  <p:embed/>
                </p:oleObj>
              </mc:Choice>
              <mc:Fallback>
                <p:oleObj name="Equation" r:id="rId20" imgW="812447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313363"/>
                        <a:ext cx="16240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8">
            <a:extLst>
              <a:ext uri="{FF2B5EF4-FFF2-40B4-BE49-F238E27FC236}">
                <a16:creationId xmlns:a16="http://schemas.microsoft.com/office/drawing/2014/main" id="{1A794DF4-57F4-49AF-9963-2DBC23EA2F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225" y="59817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3" name="Equation" r:id="rId22" imgW="1257300" imgH="190500" progId="Equation.3">
                  <p:embed/>
                </p:oleObj>
              </mc:Choice>
              <mc:Fallback>
                <p:oleObj name="Equation" r:id="rId22" imgW="1257300" imgH="19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5981700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9">
            <a:extLst>
              <a:ext uri="{FF2B5EF4-FFF2-40B4-BE49-F238E27FC236}">
                <a16:creationId xmlns:a16="http://schemas.microsoft.com/office/drawing/2014/main" id="{7EB5AE93-8840-42E8-A9C4-FFD575935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5965825"/>
          <a:ext cx="2538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4" name="Equation" r:id="rId24" imgW="1269449" imgH="215806" progId="Equation.3">
                  <p:embed/>
                </p:oleObj>
              </mc:Choice>
              <mc:Fallback>
                <p:oleObj name="Equation" r:id="rId24" imgW="1269449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5965825"/>
                        <a:ext cx="25384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D5738057-30A6-4E2C-9FBB-3D93FDB7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I: thin shell approximation </a:t>
            </a:r>
            <a:br>
              <a:rPr lang="en-US" altLang="en-US"/>
            </a:br>
            <a:r>
              <a:rPr lang="en-US" altLang="en-US"/>
              <a:t> Field and forces: dipole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0995-1A70-42C2-979F-2C2C208B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In a dipole, the field inside the coil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total force acting on the coil [N/m]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on a dipole coil varies </a:t>
            </a:r>
          </a:p>
          <a:p>
            <a:pPr lvl="1">
              <a:defRPr/>
            </a:pPr>
            <a:r>
              <a:rPr lang="en-US" dirty="0"/>
              <a:t>with the square of the bore field </a:t>
            </a:r>
          </a:p>
          <a:p>
            <a:pPr lvl="1">
              <a:defRPr/>
            </a:pPr>
            <a:r>
              <a:rPr lang="en-US" dirty="0"/>
              <a:t>linearly with the magnetic pressure</a:t>
            </a:r>
          </a:p>
          <a:p>
            <a:pPr lvl="1">
              <a:defRPr/>
            </a:pPr>
            <a:r>
              <a:rPr lang="en-US" dirty="0"/>
              <a:t>linearly with the bore radius.</a:t>
            </a:r>
          </a:p>
          <a:p>
            <a:pPr>
              <a:defRPr/>
            </a:pPr>
            <a:r>
              <a:rPr lang="en-US" dirty="0"/>
              <a:t>In a rigid structure, the force determines an </a:t>
            </a:r>
            <a:r>
              <a:rPr lang="en-US" dirty="0" err="1"/>
              <a:t>azimuthal</a:t>
            </a:r>
            <a:r>
              <a:rPr lang="en-US" dirty="0"/>
              <a:t> displacement of the coil and creates a separation at the pole.</a:t>
            </a:r>
          </a:p>
          <a:p>
            <a:pPr>
              <a:defRPr/>
            </a:pPr>
            <a:r>
              <a:rPr lang="en-US" dirty="0"/>
              <a:t>The structure sees </a:t>
            </a:r>
            <a:r>
              <a:rPr lang="en-US" i="1" dirty="0" err="1"/>
              <a:t>F</a:t>
            </a:r>
            <a:r>
              <a:rPr lang="en-US" i="1" baseline="-25000" dirty="0" err="1"/>
              <a:t>x</a:t>
            </a:r>
            <a:r>
              <a:rPr lang="en-US" dirty="0"/>
              <a:t>.</a:t>
            </a:r>
          </a:p>
        </p:txBody>
      </p:sp>
      <p:sp>
        <p:nvSpPr>
          <p:cNvPr id="59396" name="Date Placeholder 3">
            <a:extLst>
              <a:ext uri="{FF2B5EF4-FFF2-40B4-BE49-F238E27FC236}">
                <a16:creationId xmlns:a16="http://schemas.microsoft.com/office/drawing/2014/main" id="{442CFC9F-AD77-4082-87C8-8F09048827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59397" name="Footer Placeholder 4">
            <a:extLst>
              <a:ext uri="{FF2B5EF4-FFF2-40B4-BE49-F238E27FC236}">
                <a16:creationId xmlns:a16="http://schemas.microsoft.com/office/drawing/2014/main" id="{C07E72D0-7B4F-4B89-BBA8-08B455BD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59398" name="Slide Number Placeholder 5">
            <a:extLst>
              <a:ext uri="{FF2B5EF4-FFF2-40B4-BE49-F238E27FC236}">
                <a16:creationId xmlns:a16="http://schemas.microsoft.com/office/drawing/2014/main" id="{7D03B09E-9D3D-43E6-BD07-55D5BC3B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813995-1264-4181-A6A5-3CD4310C2CC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59399" name="Object 2">
            <a:extLst>
              <a:ext uri="{FF2B5EF4-FFF2-40B4-BE49-F238E27FC236}">
                <a16:creationId xmlns:a16="http://schemas.microsoft.com/office/drawing/2014/main" id="{DFE6AA5A-87C4-454D-82A6-909FC94DA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1088" y="1600200"/>
          <a:ext cx="14970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5" name="Equation" r:id="rId8" imgW="748975" imgH="342751" progId="Equation.3">
                  <p:embed/>
                </p:oleObj>
              </mc:Choice>
              <mc:Fallback>
                <p:oleObj name="Equation" r:id="rId8" imgW="748975" imgH="34275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1600200"/>
                        <a:ext cx="14970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0" name="Picture 28" descr="thin_shell_displ">
            <a:extLst>
              <a:ext uri="{FF2B5EF4-FFF2-40B4-BE49-F238E27FC236}">
                <a16:creationId xmlns:a16="http://schemas.microsoft.com/office/drawing/2014/main" id="{ED7F6D53-A8B5-4CB0-8E2D-0EE50D6C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3705" r="27708" b="3006"/>
          <a:stretch>
            <a:fillRect/>
          </a:stretch>
        </p:blipFill>
        <p:spPr bwMode="auto">
          <a:xfrm>
            <a:off x="6415088" y="1247775"/>
            <a:ext cx="25511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01" name="Object 3">
            <a:extLst>
              <a:ext uri="{FF2B5EF4-FFF2-40B4-BE49-F238E27FC236}">
                <a16:creationId xmlns:a16="http://schemas.microsoft.com/office/drawing/2014/main" id="{02800A1D-7965-4E96-8DAD-3B632751BB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6950" y="3048000"/>
          <a:ext cx="1522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6" name="Equation" r:id="rId11" imgW="761669" imgH="431613" progId="Equation.3">
                  <p:embed/>
                </p:oleObj>
              </mc:Choice>
              <mc:Fallback>
                <p:oleObj name="Equation" r:id="rId11" imgW="761669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048000"/>
                        <a:ext cx="15224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4">
            <a:extLst>
              <a:ext uri="{FF2B5EF4-FFF2-40B4-BE49-F238E27FC236}">
                <a16:creationId xmlns:a16="http://schemas.microsoft.com/office/drawing/2014/main" id="{3B033D81-D792-4EED-8000-B2934C85F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3057525"/>
          <a:ext cx="1725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87" name="Equation" r:id="rId13" imgW="863225" imgH="431613" progId="Equation.3">
                  <p:embed/>
                </p:oleObj>
              </mc:Choice>
              <mc:Fallback>
                <p:oleObj name="Equation" r:id="rId13" imgW="863225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057525"/>
                        <a:ext cx="1725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2EF77D90-4AB5-4143-B289-066D8AD2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I: thin shell approximation </a:t>
            </a:r>
            <a:br>
              <a:rPr lang="en-US" altLang="en-US"/>
            </a:br>
            <a:r>
              <a:rPr lang="en-US" altLang="en-US"/>
              <a:t> Field and forces: quadrupole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A133-306C-40E8-8A0A-0B375DD0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In a quadrupole, the gradient [T/m] inside the coil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total force acting on the coil [N/m]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on a quadrupole coil varies </a:t>
            </a:r>
          </a:p>
          <a:p>
            <a:pPr lvl="1">
              <a:defRPr/>
            </a:pPr>
            <a:r>
              <a:rPr lang="en-US" dirty="0"/>
              <a:t>with the square of the gradient or coil peak field </a:t>
            </a:r>
          </a:p>
          <a:p>
            <a:pPr lvl="1">
              <a:defRPr/>
            </a:pPr>
            <a:r>
              <a:rPr lang="en-US" dirty="0"/>
              <a:t>with the cube of the aperture radius (for a fixed gradient).</a:t>
            </a:r>
          </a:p>
          <a:p>
            <a:pPr>
              <a:defRPr/>
            </a:pPr>
            <a:r>
              <a:rPr lang="en-US" dirty="0"/>
              <a:t>Keeping the peak field constant, the force is proportional to the aperture.</a:t>
            </a:r>
          </a:p>
        </p:txBody>
      </p:sp>
      <p:sp>
        <p:nvSpPr>
          <p:cNvPr id="60420" name="Date Placeholder 3">
            <a:extLst>
              <a:ext uri="{FF2B5EF4-FFF2-40B4-BE49-F238E27FC236}">
                <a16:creationId xmlns:a16="http://schemas.microsoft.com/office/drawing/2014/main" id="{AE6CE206-8F7D-4766-99BE-9C62821692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0421" name="Footer Placeholder 4">
            <a:extLst>
              <a:ext uri="{FF2B5EF4-FFF2-40B4-BE49-F238E27FC236}">
                <a16:creationId xmlns:a16="http://schemas.microsoft.com/office/drawing/2014/main" id="{247A353F-F349-4607-8D24-DD8F5627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0422" name="Slide Number Placeholder 5">
            <a:extLst>
              <a:ext uri="{FF2B5EF4-FFF2-40B4-BE49-F238E27FC236}">
                <a16:creationId xmlns:a16="http://schemas.microsoft.com/office/drawing/2014/main" id="{989CA362-8410-4C84-83A7-E2BFE2C6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4804225-E302-4BA3-ACE4-5F1B5911BE0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60423" name="Picture 29" descr="thin_shell_quad_displ">
            <a:extLst>
              <a:ext uri="{FF2B5EF4-FFF2-40B4-BE49-F238E27FC236}">
                <a16:creationId xmlns:a16="http://schemas.microsoft.com/office/drawing/2014/main" id="{D7D0AE57-052B-43E4-AA7D-AEFA72A08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3745" r="30725" b="4161"/>
          <a:stretch>
            <a:fillRect/>
          </a:stretch>
        </p:blipFill>
        <p:spPr bwMode="auto">
          <a:xfrm>
            <a:off x="6705600" y="2516188"/>
            <a:ext cx="21113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4" name="Object 2">
            <a:extLst>
              <a:ext uri="{FF2B5EF4-FFF2-40B4-BE49-F238E27FC236}">
                <a16:creationId xmlns:a16="http://schemas.microsoft.com/office/drawing/2014/main" id="{F788E8E3-0D59-41FD-B903-F5FB09280A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5063" y="1600200"/>
          <a:ext cx="1560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9" name="Equation" r:id="rId9" imgW="1040948" imgH="355446" progId="Equation.3">
                  <p:embed/>
                </p:oleObj>
              </mc:Choice>
              <mc:Fallback>
                <p:oleObj name="Equation" r:id="rId9" imgW="1040948" imgH="35544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1600200"/>
                        <a:ext cx="15605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3">
            <a:extLst>
              <a:ext uri="{FF2B5EF4-FFF2-40B4-BE49-F238E27FC236}">
                <a16:creationId xmlns:a16="http://schemas.microsoft.com/office/drawing/2014/main" id="{6FBC96C1-8EC4-4884-8E26-62D4E5792C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819400"/>
          <a:ext cx="2608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0" name="Equation" r:id="rId11" imgW="1739900" imgH="431800" progId="Equation.3">
                  <p:embed/>
                </p:oleObj>
              </mc:Choice>
              <mc:Fallback>
                <p:oleObj name="Equation" r:id="rId11" imgW="17399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819400"/>
                        <a:ext cx="26082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4">
            <a:extLst>
              <a:ext uri="{FF2B5EF4-FFF2-40B4-BE49-F238E27FC236}">
                <a16:creationId xmlns:a16="http://schemas.microsoft.com/office/drawing/2014/main" id="{20188819-EC8C-427C-90A6-C2E9165E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606800"/>
          <a:ext cx="3503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1" name="Equation" r:id="rId13" imgW="2336800" imgH="431800" progId="Equation.3">
                  <p:embed/>
                </p:oleObj>
              </mc:Choice>
              <mc:Fallback>
                <p:oleObj name="Equation" r:id="rId13" imgW="23368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06800"/>
                        <a:ext cx="35036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39D8-EA56-4550-A250-F2DD2D25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Appendix I: thin shell approximation </a:t>
            </a:r>
            <a:br>
              <a:rPr lang="en-US" dirty="0"/>
            </a:br>
            <a:r>
              <a:rPr lang="en-US" dirty="0"/>
              <a:t>Stored energy and end forces: dipole and quadrupole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123C-5EC5-4002-8A33-E5FCA1AD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For a dipole, the vector potential within the thin shell is  </a:t>
            </a:r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and, therefore,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axial force on a dipole coil varies </a:t>
            </a:r>
          </a:p>
          <a:p>
            <a:pPr lvl="2">
              <a:defRPr/>
            </a:pPr>
            <a:r>
              <a:rPr lang="en-US" dirty="0"/>
              <a:t>with the square of the bore field </a:t>
            </a:r>
          </a:p>
          <a:p>
            <a:pPr lvl="2">
              <a:defRPr/>
            </a:pPr>
            <a:r>
              <a:rPr lang="en-US" dirty="0"/>
              <a:t>linearly with the magnetic pressure</a:t>
            </a:r>
          </a:p>
          <a:p>
            <a:pPr lvl="2">
              <a:defRPr/>
            </a:pPr>
            <a:r>
              <a:rPr lang="en-US" dirty="0"/>
              <a:t>with the square of the bore radius.</a:t>
            </a:r>
          </a:p>
          <a:p>
            <a:pPr>
              <a:defRPr/>
            </a:pPr>
            <a:r>
              <a:rPr lang="en-US" dirty="0"/>
              <a:t>For a quadrupole, the vector potential within the thin shell is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	and, therefore,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Being the peak field the same, a quadrupole has half the </a:t>
            </a:r>
            <a:r>
              <a:rPr lang="en-US" i="1" dirty="0" err="1"/>
              <a:t>F</a:t>
            </a:r>
            <a:r>
              <a:rPr lang="en-US" i="1" baseline="-25000" dirty="0" err="1"/>
              <a:t>z</a:t>
            </a:r>
            <a:r>
              <a:rPr lang="en-US" dirty="0"/>
              <a:t> of a dipole.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44" name="Date Placeholder 3">
            <a:extLst>
              <a:ext uri="{FF2B5EF4-FFF2-40B4-BE49-F238E27FC236}">
                <a16:creationId xmlns:a16="http://schemas.microsoft.com/office/drawing/2014/main" id="{A2638D1E-671B-45B9-BE9D-CD3B44E30F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1445" name="Footer Placeholder 4">
            <a:extLst>
              <a:ext uri="{FF2B5EF4-FFF2-40B4-BE49-F238E27FC236}">
                <a16:creationId xmlns:a16="http://schemas.microsoft.com/office/drawing/2014/main" id="{A43C5AB5-5F07-4324-95C5-D0749687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1446" name="Slide Number Placeholder 5">
            <a:extLst>
              <a:ext uri="{FF2B5EF4-FFF2-40B4-BE49-F238E27FC236}">
                <a16:creationId xmlns:a16="http://schemas.microsoft.com/office/drawing/2014/main" id="{F0AD0E51-CD4F-4682-AC81-2523B489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207E650-ECAB-4138-941A-CD70088293B3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61447" name="Picture 8" descr="thin_shell_cross-section_a">
            <a:extLst>
              <a:ext uri="{FF2B5EF4-FFF2-40B4-BE49-F238E27FC236}">
                <a16:creationId xmlns:a16="http://schemas.microsoft.com/office/drawing/2014/main" id="{EAFE6C63-3AE9-4582-A01B-BD08E787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3458" r="27338" b="4158"/>
          <a:stretch>
            <a:fillRect/>
          </a:stretch>
        </p:blipFill>
        <p:spPr bwMode="auto">
          <a:xfrm>
            <a:off x="7032625" y="1831975"/>
            <a:ext cx="19383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8" name="Object 2">
            <a:extLst>
              <a:ext uri="{FF2B5EF4-FFF2-40B4-BE49-F238E27FC236}">
                <a16:creationId xmlns:a16="http://schemas.microsoft.com/office/drawing/2014/main" id="{061E4CB0-E536-4897-B157-E598800DF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0150" y="1524000"/>
          <a:ext cx="1670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8" name="Equation" r:id="rId9" imgW="1193800" imgH="393700" progId="Equation.3">
                  <p:embed/>
                </p:oleObj>
              </mc:Choice>
              <mc:Fallback>
                <p:oleObj name="Equation" r:id="rId9" imgW="11938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1524000"/>
                        <a:ext cx="16700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3">
            <a:extLst>
              <a:ext uri="{FF2B5EF4-FFF2-40B4-BE49-F238E27FC236}">
                <a16:creationId xmlns:a16="http://schemas.microsoft.com/office/drawing/2014/main" id="{66520F81-4DFA-49F4-89BF-545E348AD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7150" y="2190750"/>
          <a:ext cx="12620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9" name="Equation" r:id="rId11" imgW="901309" imgH="469696" progId="Equation.3">
                  <p:embed/>
                </p:oleObj>
              </mc:Choice>
              <mc:Fallback>
                <p:oleObj name="Equation" r:id="rId11" imgW="901309" imgH="4696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190750"/>
                        <a:ext cx="126206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4">
            <a:extLst>
              <a:ext uri="{FF2B5EF4-FFF2-40B4-BE49-F238E27FC236}">
                <a16:creationId xmlns:a16="http://schemas.microsoft.com/office/drawing/2014/main" id="{EA8A3904-2D2E-4D3C-8C10-76F1F45FD9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4592638"/>
          <a:ext cx="18303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0" name="Equation" r:id="rId13" imgW="1307532" imgH="393529" progId="Equation.3">
                  <p:embed/>
                </p:oleObj>
              </mc:Choice>
              <mc:Fallback>
                <p:oleObj name="Equation" r:id="rId13" imgW="1307532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592638"/>
                        <a:ext cx="18303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5">
            <a:extLst>
              <a:ext uri="{FF2B5EF4-FFF2-40B4-BE49-F238E27FC236}">
                <a16:creationId xmlns:a16="http://schemas.microsoft.com/office/drawing/2014/main" id="{E8A3884D-BF9C-4949-8046-B7FB48607E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6475" y="5362575"/>
          <a:ext cx="21685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1" name="Equation" r:id="rId15" imgW="1549400" imgH="457200" progId="Equation.3">
                  <p:embed/>
                </p:oleObj>
              </mc:Choice>
              <mc:Fallback>
                <p:oleObj name="Equation" r:id="rId15" imgW="15494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5362575"/>
                        <a:ext cx="21685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E675-1E23-4EFF-B961-5CB9F5CC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Appendix I: thin shell approximation </a:t>
            </a:r>
            <a:br>
              <a:rPr lang="en-US" dirty="0"/>
            </a:br>
            <a:r>
              <a:rPr lang="en-US" dirty="0"/>
              <a:t> Total force on the mid-plane: dipole and quadrupole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3850-592A-452D-85D0-63B70C435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If we assume a “roman arch” condition, where all the </a:t>
            </a:r>
            <a:r>
              <a:rPr lang="en-US" i="1" dirty="0"/>
              <a:t>f</a:t>
            </a:r>
            <a:r>
              <a:rPr lang="el-GR" i="1" baseline="-25000" dirty="0"/>
              <a:t>θ</a:t>
            </a:r>
            <a:r>
              <a:rPr lang="en-US" dirty="0"/>
              <a:t>  accumulates on the mid-plane, we can compute a total force transmitted on the mid-plane </a:t>
            </a:r>
            <a:r>
              <a:rPr lang="en-US" i="1" dirty="0"/>
              <a:t>F</a:t>
            </a:r>
            <a:r>
              <a:rPr lang="el-GR" i="1" baseline="-25000" dirty="0"/>
              <a:t>θ</a:t>
            </a:r>
            <a:r>
              <a:rPr lang="en-US" dirty="0"/>
              <a:t>  [N/m]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a dipole, 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a quadrupole,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Being the peak field the same, a quadrupole has half the </a:t>
            </a:r>
            <a:r>
              <a:rPr lang="en-US" i="1" dirty="0"/>
              <a:t>F</a:t>
            </a:r>
            <a:r>
              <a:rPr lang="el-GR" i="1" baseline="-25000" dirty="0"/>
              <a:t>θ</a:t>
            </a:r>
            <a:r>
              <a:rPr lang="en-US" dirty="0"/>
              <a:t> of a dipole.</a:t>
            </a:r>
          </a:p>
          <a:p>
            <a:pPr lvl="1">
              <a:defRPr/>
            </a:pPr>
            <a:r>
              <a:rPr lang="en-US" dirty="0"/>
              <a:t>Keeping the peak field constant, the force is proportional to the aperture.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420142B7-F2F0-4555-AB1C-C5CF9343AB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2469" name="Footer Placeholder 4">
            <a:extLst>
              <a:ext uri="{FF2B5EF4-FFF2-40B4-BE49-F238E27FC236}">
                <a16:creationId xmlns:a16="http://schemas.microsoft.com/office/drawing/2014/main" id="{120ABD0F-D32F-47A5-B710-FF1470F3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2470" name="Slide Number Placeholder 5">
            <a:extLst>
              <a:ext uri="{FF2B5EF4-FFF2-40B4-BE49-F238E27FC236}">
                <a16:creationId xmlns:a16="http://schemas.microsoft.com/office/drawing/2014/main" id="{4C0540DE-09CA-432E-AFD4-9431BA1C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CA4823-AE08-4C23-A4EF-3C4C54279B3B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62471" name="Object 2">
            <a:extLst>
              <a:ext uri="{FF2B5EF4-FFF2-40B4-BE49-F238E27FC236}">
                <a16:creationId xmlns:a16="http://schemas.microsoft.com/office/drawing/2014/main" id="{F6DB96E2-557F-4777-996D-4BAF0E565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1338" y="2833688"/>
          <a:ext cx="22399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2" name="Equation" r:id="rId8" imgW="1600200" imgH="469900" progId="Equation.3">
                  <p:embed/>
                </p:oleObj>
              </mc:Choice>
              <mc:Fallback>
                <p:oleObj name="Equation" r:id="rId8" imgW="1600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833688"/>
                        <a:ext cx="223996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3">
            <a:extLst>
              <a:ext uri="{FF2B5EF4-FFF2-40B4-BE49-F238E27FC236}">
                <a16:creationId xmlns:a16="http://schemas.microsoft.com/office/drawing/2014/main" id="{49B84E3D-D308-4111-B828-A0CD40252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25" y="4470400"/>
          <a:ext cx="3146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3" name="Equation" r:id="rId10" imgW="2247900" imgH="469900" progId="Equation.3">
                  <p:embed/>
                </p:oleObj>
              </mc:Choice>
              <mc:Fallback>
                <p:oleObj name="Equation" r:id="rId10" imgW="22479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470400"/>
                        <a:ext cx="31464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3" name="Picture 8" descr="thin_shell_cross-section_a">
            <a:extLst>
              <a:ext uri="{FF2B5EF4-FFF2-40B4-BE49-F238E27FC236}">
                <a16:creationId xmlns:a16="http://schemas.microsoft.com/office/drawing/2014/main" id="{54A8B096-6884-42E5-8C18-4A1121F9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3458" r="27338" b="4158"/>
          <a:stretch>
            <a:fillRect/>
          </a:stretch>
        </p:blipFill>
        <p:spPr bwMode="auto">
          <a:xfrm>
            <a:off x="6891338" y="2724150"/>
            <a:ext cx="19383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4BA4F4FE-8169-41A4-8F43-65CB16F8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</a:t>
            </a:r>
            <a:br>
              <a:rPr lang="en-US" altLang="en-US"/>
            </a:br>
            <a:r>
              <a:rPr lang="en-US" altLang="en-US"/>
              <a:t>Thick shell approximation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F3F66755-AAC1-4CEF-A830-5A02DC4E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/>
          </a:p>
        </p:txBody>
      </p:sp>
      <p:sp>
        <p:nvSpPr>
          <p:cNvPr id="63492" name="Date Placeholder 3">
            <a:extLst>
              <a:ext uri="{FF2B5EF4-FFF2-40B4-BE49-F238E27FC236}">
                <a16:creationId xmlns:a16="http://schemas.microsoft.com/office/drawing/2014/main" id="{78CF1E39-5AE0-465E-96A6-DA216DE4C0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3493" name="Footer Placeholder 4">
            <a:extLst>
              <a:ext uri="{FF2B5EF4-FFF2-40B4-BE49-F238E27FC236}">
                <a16:creationId xmlns:a16="http://schemas.microsoft.com/office/drawing/2014/main" id="{F75DE173-71DC-42DA-8752-3C6DB039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3494" name="Slide Number Placeholder 5">
            <a:extLst>
              <a:ext uri="{FF2B5EF4-FFF2-40B4-BE49-F238E27FC236}">
                <a16:creationId xmlns:a16="http://schemas.microsoft.com/office/drawing/2014/main" id="{C195DA2E-9414-4782-A9EE-B1649823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33F0E5C-64C2-4839-B61F-FC162E1291DC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DC99A4B8-70A5-4C41-B32F-7D98D355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II: thick shell approximation</a:t>
            </a:r>
            <a:br>
              <a:rPr lang="en-US" altLang="en-US"/>
            </a:br>
            <a:r>
              <a:rPr lang="en-US" altLang="en-US"/>
              <a:t> Field and forces: general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9694-EF5A-4AB2-AA77-E36DC9BF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962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We assume</a:t>
            </a:r>
          </a:p>
          <a:p>
            <a:pPr lvl="1">
              <a:defRPr/>
            </a:pPr>
            <a:r>
              <a:rPr lang="en-US" i="1" dirty="0"/>
              <a:t>J = J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i="1" dirty="0" err="1"/>
              <a:t>cosn</a:t>
            </a:r>
            <a:r>
              <a:rPr lang="en-US" i="1" dirty="0">
                <a:sym typeface="Symbol"/>
              </a:rPr>
              <a:t>  </a:t>
            </a:r>
            <a:r>
              <a:rPr lang="en-US" dirty="0"/>
              <a:t>where </a:t>
            </a:r>
            <a:r>
              <a:rPr lang="en-US" i="1" dirty="0"/>
              <a:t>J</a:t>
            </a:r>
            <a:r>
              <a:rPr lang="en-US" i="1" baseline="-25000" dirty="0"/>
              <a:t>0</a:t>
            </a:r>
            <a:r>
              <a:rPr lang="en-US" dirty="0"/>
              <a:t> [A/m</a:t>
            </a:r>
            <a:r>
              <a:rPr lang="en-US" baseline="30000" dirty="0"/>
              <a:t>2</a:t>
            </a:r>
            <a:r>
              <a:rPr lang="en-US" dirty="0"/>
              <a:t>] is </a:t>
            </a:r>
            <a:r>
              <a:rPr lang="en-US" dirty="0">
                <a:sym typeface="Mathematica1"/>
              </a:rPr>
              <a:t></a:t>
            </a:r>
            <a:r>
              <a:rPr lang="en-US" dirty="0"/>
              <a:t> to the cross-section plane</a:t>
            </a:r>
          </a:p>
          <a:p>
            <a:pPr lvl="1">
              <a:defRPr/>
            </a:pPr>
            <a:r>
              <a:rPr lang="en-US" dirty="0"/>
              <a:t>Inner (outer) radius of the coils = </a:t>
            </a:r>
            <a:r>
              <a:rPr lang="en-US" i="1" dirty="0"/>
              <a:t>a1 (a2) </a:t>
            </a:r>
          </a:p>
          <a:p>
            <a:pPr lvl="1">
              <a:defRPr/>
            </a:pPr>
            <a:r>
              <a:rPr lang="en-US" dirty="0"/>
              <a:t>No iron</a:t>
            </a:r>
          </a:p>
          <a:p>
            <a:pPr>
              <a:defRPr/>
            </a:pPr>
            <a:r>
              <a:rPr lang="en-US" dirty="0"/>
              <a:t>The field inside the aperture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field in the coil is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Lorentz force acting on the coil [N/m</a:t>
            </a:r>
            <a:r>
              <a:rPr lang="en-US" baseline="30000" dirty="0"/>
              <a:t>3</a:t>
            </a:r>
            <a:r>
              <a:rPr lang="en-US" dirty="0"/>
              <a:t>] is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4516" name="Date Placeholder 3">
            <a:extLst>
              <a:ext uri="{FF2B5EF4-FFF2-40B4-BE49-F238E27FC236}">
                <a16:creationId xmlns:a16="http://schemas.microsoft.com/office/drawing/2014/main" id="{BD92565E-AC1D-4E85-88D4-AB0F9239F5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4517" name="Footer Placeholder 4">
            <a:extLst>
              <a:ext uri="{FF2B5EF4-FFF2-40B4-BE49-F238E27FC236}">
                <a16:creationId xmlns:a16="http://schemas.microsoft.com/office/drawing/2014/main" id="{520A7E21-D7D8-4E75-94E7-4B4E5415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4518" name="Slide Number Placeholder 5">
            <a:extLst>
              <a:ext uri="{FF2B5EF4-FFF2-40B4-BE49-F238E27FC236}">
                <a16:creationId xmlns:a16="http://schemas.microsoft.com/office/drawing/2014/main" id="{08E88B8E-41B4-4875-9334-986869E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AD98EB6-6689-467D-8942-672623CE3CD7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64519" name="Object 2">
            <a:extLst>
              <a:ext uri="{FF2B5EF4-FFF2-40B4-BE49-F238E27FC236}">
                <a16:creationId xmlns:a16="http://schemas.microsoft.com/office/drawing/2014/main" id="{AE6F8A5E-4074-4017-9039-C1C9281CCB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3011488"/>
          <a:ext cx="25130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0" name="Equation" r:id="rId8" imgW="2094591" imgH="444307" progId="Equation.3">
                  <p:embed/>
                </p:oleObj>
              </mc:Choice>
              <mc:Fallback>
                <p:oleObj name="Equation" r:id="rId8" imgW="2094591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3011488"/>
                        <a:ext cx="25130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3">
            <a:extLst>
              <a:ext uri="{FF2B5EF4-FFF2-40B4-BE49-F238E27FC236}">
                <a16:creationId xmlns:a16="http://schemas.microsoft.com/office/drawing/2014/main" id="{5AE13D06-346A-4C44-B499-7F3B503E4E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088" y="2976563"/>
          <a:ext cx="2544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1" name="Equation" r:id="rId10" imgW="2120900" imgH="444500" progId="Equation.3">
                  <p:embed/>
                </p:oleObj>
              </mc:Choice>
              <mc:Fallback>
                <p:oleObj name="Equation" r:id="rId10" imgW="21209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2976563"/>
                        <a:ext cx="25447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21" name="Picture 16" descr="thick_shell_cross-section_a">
            <a:extLst>
              <a:ext uri="{FF2B5EF4-FFF2-40B4-BE49-F238E27FC236}">
                <a16:creationId xmlns:a16="http://schemas.microsoft.com/office/drawing/2014/main" id="{41F341D8-C370-4580-BB3C-3BA21529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986" r="28409" b="4207"/>
          <a:stretch>
            <a:fillRect/>
          </a:stretch>
        </p:blipFill>
        <p:spPr bwMode="auto">
          <a:xfrm>
            <a:off x="7008813" y="2001838"/>
            <a:ext cx="17462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22" name="Object 4">
            <a:extLst>
              <a:ext uri="{FF2B5EF4-FFF2-40B4-BE49-F238E27FC236}">
                <a16:creationId xmlns:a16="http://schemas.microsoft.com/office/drawing/2014/main" id="{487F28D8-950A-4FC3-B293-F758C872F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8" y="4035425"/>
          <a:ext cx="39909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2" name="Equation" r:id="rId13" imgW="3327400" imgH="520700" progId="Equation.3">
                  <p:embed/>
                </p:oleObj>
              </mc:Choice>
              <mc:Fallback>
                <p:oleObj name="Equation" r:id="rId13" imgW="33274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035425"/>
                        <a:ext cx="39909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" name="Object 5">
            <a:extLst>
              <a:ext uri="{FF2B5EF4-FFF2-40B4-BE49-F238E27FC236}">
                <a16:creationId xmlns:a16="http://schemas.microsoft.com/office/drawing/2014/main" id="{D56EC1F6-EC74-4F40-8C08-E5DB2661B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2838" y="4027488"/>
          <a:ext cx="40227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3" name="Equation" r:id="rId15" imgW="3352800" imgH="520700" progId="Equation.3">
                  <p:embed/>
                </p:oleObj>
              </mc:Choice>
              <mc:Fallback>
                <p:oleObj name="Equation" r:id="rId15" imgW="3352800" imgH="520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027488"/>
                        <a:ext cx="402272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4" name="Object 6">
            <a:extLst>
              <a:ext uri="{FF2B5EF4-FFF2-40B4-BE49-F238E27FC236}">
                <a16:creationId xmlns:a16="http://schemas.microsoft.com/office/drawing/2014/main" id="{C29F5280-4BF5-449E-80D0-238DF22C7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8" y="5122863"/>
          <a:ext cx="45100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4" name="Equation" r:id="rId17" imgW="3759200" imgH="520700" progId="Equation.3">
                  <p:embed/>
                </p:oleObj>
              </mc:Choice>
              <mc:Fallback>
                <p:oleObj name="Equation" r:id="rId17" imgW="3759200" imgH="520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122863"/>
                        <a:ext cx="451008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5" name="Object 7">
            <a:extLst>
              <a:ext uri="{FF2B5EF4-FFF2-40B4-BE49-F238E27FC236}">
                <a16:creationId xmlns:a16="http://schemas.microsoft.com/office/drawing/2014/main" id="{28D52ECF-E2F7-4275-8B43-CFAC51DB2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805488"/>
          <a:ext cx="48450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5" name="Equation" r:id="rId19" imgW="4038600" imgH="520700" progId="Equation.3">
                  <p:embed/>
                </p:oleObj>
              </mc:Choice>
              <mc:Fallback>
                <p:oleObj name="Equation" r:id="rId19" imgW="4038600" imgH="520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05488"/>
                        <a:ext cx="48450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6" name="Object 8">
            <a:extLst>
              <a:ext uri="{FF2B5EF4-FFF2-40B4-BE49-F238E27FC236}">
                <a16:creationId xmlns:a16="http://schemas.microsoft.com/office/drawing/2014/main" id="{023A2DE1-DA82-4FDA-A571-24A7415C3C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7013" y="5307013"/>
          <a:ext cx="1508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6" name="Equation" r:id="rId21" imgW="1257300" imgH="190500" progId="Equation.3">
                  <p:embed/>
                </p:oleObj>
              </mc:Choice>
              <mc:Fallback>
                <p:oleObj name="Equation" r:id="rId21" imgW="1257300" imgH="19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5307013"/>
                        <a:ext cx="15081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7" name="Object 9">
            <a:extLst>
              <a:ext uri="{FF2B5EF4-FFF2-40B4-BE49-F238E27FC236}">
                <a16:creationId xmlns:a16="http://schemas.microsoft.com/office/drawing/2014/main" id="{1CFD5DBA-DBED-4222-AA7D-0BD19C8302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0025" y="5913438"/>
          <a:ext cx="152241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" name="Equation" r:id="rId23" imgW="1269449" imgH="215806" progId="Equation.3">
                  <p:embed/>
                </p:oleObj>
              </mc:Choice>
              <mc:Fallback>
                <p:oleObj name="Equation" r:id="rId23" imgW="1269449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5913438"/>
                        <a:ext cx="1522413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78226C2-268C-465A-992D-209119E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735E9-0CAF-4783-AEE4-846EE117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Superconducting accelerator magnets are characterized by </a:t>
            </a:r>
            <a:r>
              <a:rPr lang="en-US" b="1" dirty="0">
                <a:solidFill>
                  <a:srgbClr val="FF0000"/>
                </a:solidFill>
              </a:rPr>
              <a:t>high fields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high current densities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 a result, the coil is subjected to strong </a:t>
            </a:r>
            <a:r>
              <a:rPr lang="en-US" b="1" dirty="0">
                <a:solidFill>
                  <a:srgbClr val="FF0000"/>
                </a:solidFill>
              </a:rPr>
              <a:t>electro-magnetic forces</a:t>
            </a:r>
            <a:r>
              <a:rPr lang="en-US" dirty="0"/>
              <a:t>, which tend to move the conductor and deform the winding.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good knowledge of the magnitude and direction of the electro-magnetic forces, as well as of the stress of the coil, is mandatory for the </a:t>
            </a:r>
            <a:r>
              <a:rPr lang="en-US" b="1" dirty="0">
                <a:solidFill>
                  <a:srgbClr val="FF0000"/>
                </a:solidFill>
              </a:rPr>
              <a:t>mechanical design </a:t>
            </a:r>
            <a:r>
              <a:rPr lang="en-US" dirty="0"/>
              <a:t>of a superconducting magnet.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this unit we will describe the effect of these forces on the coil through simplified </a:t>
            </a:r>
            <a:r>
              <a:rPr lang="en-US" b="1" dirty="0">
                <a:solidFill>
                  <a:srgbClr val="FF0000"/>
                </a:solidFill>
              </a:rPr>
              <a:t>approximation</a:t>
            </a:r>
            <a:r>
              <a:rPr lang="en-US" dirty="0"/>
              <a:t> of practical winding, and we will introduced the concept of </a:t>
            </a:r>
            <a:r>
              <a:rPr lang="en-US" b="1" dirty="0">
                <a:solidFill>
                  <a:srgbClr val="FF0000"/>
                </a:solidFill>
              </a:rPr>
              <a:t>pre-stress</a:t>
            </a:r>
            <a:r>
              <a:rPr lang="en-US" dirty="0"/>
              <a:t>, as a way to mitigate their impact on magnet performance.</a:t>
            </a: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CC21C47C-346C-40C5-94E1-19BF21F0E0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4B601033-5FCA-4C92-91C3-07739717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25D7D666-B676-4D1D-907F-2F53193A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1FB4DD-311F-4A24-A256-27C68A935CA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2E8A7B15-1690-4E33-BD7F-617894EC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II: thick shell approximation </a:t>
            </a:r>
            <a:br>
              <a:rPr lang="en-US" altLang="en-US"/>
            </a:br>
            <a:r>
              <a:rPr lang="en-US" altLang="en-US"/>
              <a:t> Field and forces: dipole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EA06F34E-A1B5-4BCB-90E0-8F26F56964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In a dipole, the field inside the coil is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total force acting on the coil [N/m] is</a:t>
            </a:r>
          </a:p>
          <a:p>
            <a:endParaRPr lang="en-US" altLang="en-US"/>
          </a:p>
        </p:txBody>
      </p:sp>
      <p:sp>
        <p:nvSpPr>
          <p:cNvPr id="65540" name="Content Placeholder 10">
            <a:extLst>
              <a:ext uri="{FF2B5EF4-FFF2-40B4-BE49-F238E27FC236}">
                <a16:creationId xmlns:a16="http://schemas.microsoft.com/office/drawing/2014/main" id="{05CD896F-4D80-4E2B-B6C0-DF0CE9C656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41" name="Date Placeholder 3">
            <a:extLst>
              <a:ext uri="{FF2B5EF4-FFF2-40B4-BE49-F238E27FC236}">
                <a16:creationId xmlns:a16="http://schemas.microsoft.com/office/drawing/2014/main" id="{936CEA06-0F0B-488C-9F9E-CE4D6C34F9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5542" name="Footer Placeholder 4">
            <a:extLst>
              <a:ext uri="{FF2B5EF4-FFF2-40B4-BE49-F238E27FC236}">
                <a16:creationId xmlns:a16="http://schemas.microsoft.com/office/drawing/2014/main" id="{9C02408F-C519-4876-9D3F-CE206F68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5543" name="Slide Number Placeholder 5">
            <a:extLst>
              <a:ext uri="{FF2B5EF4-FFF2-40B4-BE49-F238E27FC236}">
                <a16:creationId xmlns:a16="http://schemas.microsoft.com/office/drawing/2014/main" id="{36E4004C-F3EB-46F0-A6BE-2577F344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00A58CF-3A27-4ACB-8742-4727815FB1B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65544" name="Object 2">
            <a:extLst>
              <a:ext uri="{FF2B5EF4-FFF2-40B4-BE49-F238E27FC236}">
                <a16:creationId xmlns:a16="http://schemas.microsoft.com/office/drawing/2014/main" id="{D868FB21-EEFD-4EC6-9863-D2AAC03AA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6225" y="2039938"/>
          <a:ext cx="17954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0" name="Equation" r:id="rId8" imgW="1282700" imgH="393700" progId="Equation.3">
                  <p:embed/>
                </p:oleObj>
              </mc:Choice>
              <mc:Fallback>
                <p:oleObj name="Equation" r:id="rId8" imgW="12827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039938"/>
                        <a:ext cx="17954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5" name="Picture 10" descr="thick_shell_dipole_dipole_displ">
            <a:extLst>
              <a:ext uri="{FF2B5EF4-FFF2-40B4-BE49-F238E27FC236}">
                <a16:creationId xmlns:a16="http://schemas.microsoft.com/office/drawing/2014/main" id="{B9DEA9D4-684C-4003-8A12-2454745E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4323" r="28018" b="4364"/>
          <a:stretch>
            <a:fillRect/>
          </a:stretch>
        </p:blipFill>
        <p:spPr bwMode="auto">
          <a:xfrm>
            <a:off x="5870575" y="2570163"/>
            <a:ext cx="2925763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46" name="Object 3">
            <a:extLst>
              <a:ext uri="{FF2B5EF4-FFF2-40B4-BE49-F238E27FC236}">
                <a16:creationId xmlns:a16="http://schemas.microsoft.com/office/drawing/2014/main" id="{ECC2FC6E-5AF2-46E1-B7B1-7192515DD0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4300" y="3841750"/>
          <a:ext cx="3962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1" name="Equation" r:id="rId11" imgW="2832100" imgH="508000" progId="Equation.3">
                  <p:embed/>
                </p:oleObj>
              </mc:Choice>
              <mc:Fallback>
                <p:oleObj name="Equation" r:id="rId11" imgW="28321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841750"/>
                        <a:ext cx="3962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4">
            <a:extLst>
              <a:ext uri="{FF2B5EF4-FFF2-40B4-BE49-F238E27FC236}">
                <a16:creationId xmlns:a16="http://schemas.microsoft.com/office/drawing/2014/main" id="{F2CCC77E-27AF-4BCC-A886-A4CA354E3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9713" y="5080000"/>
          <a:ext cx="33051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2" name="Equation" r:id="rId13" imgW="2362200" imgH="508000" progId="Equation.3">
                  <p:embed/>
                </p:oleObj>
              </mc:Choice>
              <mc:Fallback>
                <p:oleObj name="Equation" r:id="rId13" imgW="23622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5080000"/>
                        <a:ext cx="33051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64B747CC-42A2-40BA-B9BC-57EB1D4F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II: thick shell approximation </a:t>
            </a:r>
            <a:br>
              <a:rPr lang="en-US" altLang="en-US"/>
            </a:br>
            <a:r>
              <a:rPr lang="en-US" altLang="en-US"/>
              <a:t> Field and forces: quadrupole</a:t>
            </a:r>
          </a:p>
        </p:txBody>
      </p:sp>
      <p:sp>
        <p:nvSpPr>
          <p:cNvPr id="66563" name="Content Placeholder 11">
            <a:extLst>
              <a:ext uri="{FF2B5EF4-FFF2-40B4-BE49-F238E27FC236}">
                <a16:creationId xmlns:a16="http://schemas.microsoft.com/office/drawing/2014/main" id="{62024AEA-C437-4351-A7BE-82D0E8E25A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In a quadrupole, the field inside the coil is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		being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r>
              <a:rPr lang="en-US" altLang="en-US"/>
              <a:t>The total force acting on the coil [N/m] is</a:t>
            </a:r>
          </a:p>
          <a:p>
            <a:endParaRPr lang="en-US" altLang="en-US"/>
          </a:p>
        </p:txBody>
      </p:sp>
      <p:sp>
        <p:nvSpPr>
          <p:cNvPr id="66564" name="Content Placeholder 12">
            <a:extLst>
              <a:ext uri="{FF2B5EF4-FFF2-40B4-BE49-F238E27FC236}">
                <a16:creationId xmlns:a16="http://schemas.microsoft.com/office/drawing/2014/main" id="{887909E6-A76D-4139-9602-4E309C032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5" name="Date Placeholder 3">
            <a:extLst>
              <a:ext uri="{FF2B5EF4-FFF2-40B4-BE49-F238E27FC236}">
                <a16:creationId xmlns:a16="http://schemas.microsoft.com/office/drawing/2014/main" id="{9CFEAE47-6B75-4370-AC94-2FA031CA33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6566" name="Footer Placeholder 4">
            <a:extLst>
              <a:ext uri="{FF2B5EF4-FFF2-40B4-BE49-F238E27FC236}">
                <a16:creationId xmlns:a16="http://schemas.microsoft.com/office/drawing/2014/main" id="{230A2986-E0AB-4EE0-9506-7990E0ED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6567" name="Slide Number Placeholder 5">
            <a:extLst>
              <a:ext uri="{FF2B5EF4-FFF2-40B4-BE49-F238E27FC236}">
                <a16:creationId xmlns:a16="http://schemas.microsoft.com/office/drawing/2014/main" id="{B2A6B147-0CBD-4A10-A2F4-3D6F514D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8DE5BE7-1E9D-4DBB-8CE4-45105FC09B0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66568" name="Object 2">
            <a:extLst>
              <a:ext uri="{FF2B5EF4-FFF2-40B4-BE49-F238E27FC236}">
                <a16:creationId xmlns:a16="http://schemas.microsoft.com/office/drawing/2014/main" id="{D4394F95-A13A-42C1-919D-FF2D7E107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332038"/>
          <a:ext cx="16351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9" name="Equation" r:id="rId8" imgW="1168400" imgH="457200" progId="Equation.3">
                  <p:embed/>
                </p:oleObj>
              </mc:Choice>
              <mc:Fallback>
                <p:oleObj name="Equation" r:id="rId8" imgW="1168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32038"/>
                        <a:ext cx="16351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3">
            <a:extLst>
              <a:ext uri="{FF2B5EF4-FFF2-40B4-BE49-F238E27FC236}">
                <a16:creationId xmlns:a16="http://schemas.microsoft.com/office/drawing/2014/main" id="{69D80E89-6FCE-4CAC-B26F-4A4D5B20E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349500"/>
          <a:ext cx="19542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0" name="Equation" r:id="rId10" imgW="1396394" imgH="444307" progId="Equation.3">
                  <p:embed/>
                </p:oleObj>
              </mc:Choice>
              <mc:Fallback>
                <p:oleObj name="Equation" r:id="rId10" imgW="1396394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49500"/>
                        <a:ext cx="19542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4">
            <a:extLst>
              <a:ext uri="{FF2B5EF4-FFF2-40B4-BE49-F238E27FC236}">
                <a16:creationId xmlns:a16="http://schemas.microsoft.com/office/drawing/2014/main" id="{BD9D612A-8628-437A-A53C-72B17A3C7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450" y="4189413"/>
          <a:ext cx="44259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1" name="Equation" r:id="rId12" imgW="3162300" imgH="508000" progId="Equation.3">
                  <p:embed/>
                </p:oleObj>
              </mc:Choice>
              <mc:Fallback>
                <p:oleObj name="Equation" r:id="rId12" imgW="31623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4189413"/>
                        <a:ext cx="44259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5">
            <a:extLst>
              <a:ext uri="{FF2B5EF4-FFF2-40B4-BE49-F238E27FC236}">
                <a16:creationId xmlns:a16="http://schemas.microsoft.com/office/drawing/2014/main" id="{16AAEB7F-C017-47AD-A840-8D8C578FE4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" y="5468938"/>
          <a:ext cx="72691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2" name="Equation" r:id="rId14" imgW="5194300" imgH="533400" progId="Equation.3">
                  <p:embed/>
                </p:oleObj>
              </mc:Choice>
              <mc:Fallback>
                <p:oleObj name="Equation" r:id="rId14" imgW="51943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5468938"/>
                        <a:ext cx="726916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2" name="Picture 18" descr="thick_shell_quad_displ">
            <a:extLst>
              <a:ext uri="{FF2B5EF4-FFF2-40B4-BE49-F238E27FC236}">
                <a16:creationId xmlns:a16="http://schemas.microsoft.com/office/drawing/2014/main" id="{18187AC2-AFE4-443F-8711-D1182F27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6010" r="27338" b="6216"/>
          <a:stretch>
            <a:fillRect/>
          </a:stretch>
        </p:blipFill>
        <p:spPr bwMode="auto">
          <a:xfrm>
            <a:off x="6113463" y="2586038"/>
            <a:ext cx="28114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E64E-D159-4C19-917A-84B43AAD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Appendix II: thick shell approximation </a:t>
            </a:r>
            <a:br>
              <a:rPr lang="en-US" dirty="0"/>
            </a:br>
            <a:r>
              <a:rPr lang="en-US" dirty="0"/>
              <a:t> Stored energy, end forces: dipole and quadrupole</a:t>
            </a:r>
          </a:p>
        </p:txBody>
      </p:sp>
      <p:sp>
        <p:nvSpPr>
          <p:cNvPr id="67587" name="Content Placeholder 7">
            <a:extLst>
              <a:ext uri="{FF2B5EF4-FFF2-40B4-BE49-F238E27FC236}">
                <a16:creationId xmlns:a16="http://schemas.microsoft.com/office/drawing/2014/main" id="{E38E43B9-4EA0-464E-8D73-57CE82DE8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/>
              <a:t>For a dipole, 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and, therefore,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r>
              <a:rPr lang="en-US" altLang="en-US"/>
              <a:t>For a quadrupole, 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/>
              <a:t>	and, therefore,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</p:txBody>
      </p:sp>
      <p:sp>
        <p:nvSpPr>
          <p:cNvPr id="67588" name="Date Placeholder 4">
            <a:extLst>
              <a:ext uri="{FF2B5EF4-FFF2-40B4-BE49-F238E27FC236}">
                <a16:creationId xmlns:a16="http://schemas.microsoft.com/office/drawing/2014/main" id="{87140CED-692B-4880-B91E-F3819705F3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7589" name="Footer Placeholder 5">
            <a:extLst>
              <a:ext uri="{FF2B5EF4-FFF2-40B4-BE49-F238E27FC236}">
                <a16:creationId xmlns:a16="http://schemas.microsoft.com/office/drawing/2014/main" id="{A00013B5-93F8-4F8B-8260-218D7F32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7590" name="Slide Number Placeholder 6">
            <a:extLst>
              <a:ext uri="{FF2B5EF4-FFF2-40B4-BE49-F238E27FC236}">
                <a16:creationId xmlns:a16="http://schemas.microsoft.com/office/drawing/2014/main" id="{7CEDF549-59B0-424F-BCE8-5BD21E5D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12A555-9797-4592-A055-BCF62C1ECE07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67591" name="Picture 10" descr="thick_shell_cross-section_a">
            <a:extLst>
              <a:ext uri="{FF2B5EF4-FFF2-40B4-BE49-F238E27FC236}">
                <a16:creationId xmlns:a16="http://schemas.microsoft.com/office/drawing/2014/main" id="{B180F8B2-C701-488D-82F4-2CD2E8D7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986" r="28409" b="4207"/>
          <a:stretch>
            <a:fillRect/>
          </a:stretch>
        </p:blipFill>
        <p:spPr bwMode="auto">
          <a:xfrm>
            <a:off x="7008813" y="2825750"/>
            <a:ext cx="18859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92" name="Object 2">
            <a:extLst>
              <a:ext uri="{FF2B5EF4-FFF2-40B4-BE49-F238E27FC236}">
                <a16:creationId xmlns:a16="http://schemas.microsoft.com/office/drawing/2014/main" id="{7FC7B4C4-1D93-460E-B6C4-CABDFAD145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8163" y="1635125"/>
          <a:ext cx="32353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2" name="Equation" r:id="rId9" imgW="2311400" imgH="482600" progId="Equation.3">
                  <p:embed/>
                </p:oleObj>
              </mc:Choice>
              <mc:Fallback>
                <p:oleObj name="Equation" r:id="rId9" imgW="23114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1635125"/>
                        <a:ext cx="32353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3">
            <a:extLst>
              <a:ext uri="{FF2B5EF4-FFF2-40B4-BE49-F238E27FC236}">
                <a16:creationId xmlns:a16="http://schemas.microsoft.com/office/drawing/2014/main" id="{876433EF-581D-4918-9899-6A92420A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9450" y="2790825"/>
          <a:ext cx="2914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3" name="Equation" r:id="rId11" imgW="2082800" imgH="482600" progId="Equation.3">
                  <p:embed/>
                </p:oleObj>
              </mc:Choice>
              <mc:Fallback>
                <p:oleObj name="Equation" r:id="rId11" imgW="20828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790825"/>
                        <a:ext cx="2914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4">
            <a:extLst>
              <a:ext uri="{FF2B5EF4-FFF2-40B4-BE49-F238E27FC236}">
                <a16:creationId xmlns:a16="http://schemas.microsoft.com/office/drawing/2014/main" id="{4999C890-7F26-4327-8233-28AAB87F9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5613" y="4216400"/>
          <a:ext cx="33750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4" name="Equation" r:id="rId13" imgW="2413000" imgH="482600" progId="Equation.3">
                  <p:embed/>
                </p:oleObj>
              </mc:Choice>
              <mc:Fallback>
                <p:oleObj name="Equation" r:id="rId13" imgW="24130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216400"/>
                        <a:ext cx="33750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Object 5">
            <a:extLst>
              <a:ext uri="{FF2B5EF4-FFF2-40B4-BE49-F238E27FC236}">
                <a16:creationId xmlns:a16="http://schemas.microsoft.com/office/drawing/2014/main" id="{26B515BA-7A42-4666-B577-E865C6CB8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775" y="5537200"/>
          <a:ext cx="30924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5" name="Equation" r:id="rId15" imgW="2209800" imgH="508000" progId="Equation.3">
                  <p:embed/>
                </p:oleObj>
              </mc:Choice>
              <mc:Fallback>
                <p:oleObj name="Equation" r:id="rId15" imgW="22098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537200"/>
                        <a:ext cx="30924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EF2E-1309-4E7B-9580-615FB040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Appendix II: thick shell approximation </a:t>
            </a:r>
            <a:br>
              <a:rPr lang="en-US" dirty="0"/>
            </a:br>
            <a:r>
              <a:rPr lang="en-US" dirty="0"/>
              <a:t> Stress on the mid-plane: dipole and quadrupole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2697EE-58A3-424F-9FDF-B86A01AE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3352800" cy="1828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For a dipole, 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a quadrupole,</a:t>
            </a:r>
          </a:p>
        </p:txBody>
      </p:sp>
      <p:sp>
        <p:nvSpPr>
          <p:cNvPr id="68612" name="Date Placeholder 4">
            <a:extLst>
              <a:ext uri="{FF2B5EF4-FFF2-40B4-BE49-F238E27FC236}">
                <a16:creationId xmlns:a16="http://schemas.microsoft.com/office/drawing/2014/main" id="{7D89CB7C-3493-4736-A1BE-FAA0E8EAAD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8613" name="Footer Placeholder 5">
            <a:extLst>
              <a:ext uri="{FF2B5EF4-FFF2-40B4-BE49-F238E27FC236}">
                <a16:creationId xmlns:a16="http://schemas.microsoft.com/office/drawing/2014/main" id="{64297746-238C-4FAC-A284-642F7407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8614" name="Slide Number Placeholder 6">
            <a:extLst>
              <a:ext uri="{FF2B5EF4-FFF2-40B4-BE49-F238E27FC236}">
                <a16:creationId xmlns:a16="http://schemas.microsoft.com/office/drawing/2014/main" id="{42077F5F-C6FD-41A6-8BB8-6055D00D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00247E9-26B0-4287-9E78-6ADC40545863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68615" name="Object 2">
            <a:extLst>
              <a:ext uri="{FF2B5EF4-FFF2-40B4-BE49-F238E27FC236}">
                <a16:creationId xmlns:a16="http://schemas.microsoft.com/office/drawing/2014/main" id="{651980BD-8D4A-453C-B0A6-692B9843A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1803400"/>
          <a:ext cx="5575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3" name="Equation" r:id="rId8" imgW="3975100" imgH="508000" progId="Equation.3">
                  <p:embed/>
                </p:oleObj>
              </mc:Choice>
              <mc:Fallback>
                <p:oleObj name="Equation" r:id="rId8" imgW="3975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803400"/>
                        <a:ext cx="55753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6" name="Picture 9" descr="thick_shell_cross-section_a">
            <a:extLst>
              <a:ext uri="{FF2B5EF4-FFF2-40B4-BE49-F238E27FC236}">
                <a16:creationId xmlns:a16="http://schemas.microsoft.com/office/drawing/2014/main" id="{72774E2E-7E3E-45D0-8852-097C9693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986" r="28409" b="4207"/>
          <a:stretch>
            <a:fillRect/>
          </a:stretch>
        </p:blipFill>
        <p:spPr bwMode="auto">
          <a:xfrm>
            <a:off x="4071938" y="4756150"/>
            <a:ext cx="142398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17" name="Object 3">
            <a:extLst>
              <a:ext uri="{FF2B5EF4-FFF2-40B4-BE49-F238E27FC236}">
                <a16:creationId xmlns:a16="http://schemas.microsoft.com/office/drawing/2014/main" id="{2BC39B7C-B172-4295-B930-3E75813B3D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7125" y="1135063"/>
          <a:ext cx="45053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4" name="Equation" r:id="rId11" imgW="3213100" imgH="482600" progId="Equation.3">
                  <p:embed/>
                </p:oleObj>
              </mc:Choice>
              <mc:Fallback>
                <p:oleObj name="Equation" r:id="rId11" imgW="32131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1135063"/>
                        <a:ext cx="45053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4">
            <a:extLst>
              <a:ext uri="{FF2B5EF4-FFF2-40B4-BE49-F238E27FC236}">
                <a16:creationId xmlns:a16="http://schemas.microsoft.com/office/drawing/2014/main" id="{C895F291-7513-4156-9392-592C38CF2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2425" y="2670175"/>
          <a:ext cx="44878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5" name="Equation" r:id="rId13" imgW="3200400" imgH="482600" progId="Equation.3">
                  <p:embed/>
                </p:oleObj>
              </mc:Choice>
              <mc:Fallback>
                <p:oleObj name="Equation" r:id="rId13" imgW="32004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670175"/>
                        <a:ext cx="44878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5">
            <a:extLst>
              <a:ext uri="{FF2B5EF4-FFF2-40B4-BE49-F238E27FC236}">
                <a16:creationId xmlns:a16="http://schemas.microsoft.com/office/drawing/2014/main" id="{1C48CA95-23D6-4022-B971-89D76A7A4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108450"/>
          <a:ext cx="3189288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6" name="Mathcad" r:id="rId15" imgW="3857625" imgH="2971800" progId="Mathcad">
                  <p:embed/>
                </p:oleObj>
              </mc:Choice>
              <mc:Fallback>
                <p:oleObj name="Mathcad" r:id="rId15" imgW="3857625" imgH="2971800" progId="Mathcad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08450"/>
                        <a:ext cx="3189288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20" name="Picture 13" descr="thick_shell_dipole_sy">
            <a:extLst>
              <a:ext uri="{FF2B5EF4-FFF2-40B4-BE49-F238E27FC236}">
                <a16:creationId xmlns:a16="http://schemas.microsoft.com/office/drawing/2014/main" id="{87BD1C60-886D-4296-BDE1-26B7952C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4117975"/>
            <a:ext cx="31813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21" name="Object 6">
            <a:extLst>
              <a:ext uri="{FF2B5EF4-FFF2-40B4-BE49-F238E27FC236}">
                <a16:creationId xmlns:a16="http://schemas.microsoft.com/office/drawing/2014/main" id="{52B103CB-F000-443A-8C5C-3B3FCC36A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0675" y="3322638"/>
          <a:ext cx="56769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7" name="Equation" r:id="rId18" imgW="4051300" imgH="508000" progId="Equation.3">
                  <p:embed/>
                </p:oleObj>
              </mc:Choice>
              <mc:Fallback>
                <p:oleObj name="Equation" r:id="rId18" imgW="40513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322638"/>
                        <a:ext cx="56769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2" name="Text Box 19">
            <a:extLst>
              <a:ext uri="{FF2B5EF4-FFF2-40B4-BE49-F238E27FC236}">
                <a16:creationId xmlns:a16="http://schemas.microsoft.com/office/drawing/2014/main" id="{EC29680A-6BA8-4783-B5D5-5BEF4200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1281113"/>
            <a:ext cx="703263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No shear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7">
            <a:extLst>
              <a:ext uri="{FF2B5EF4-FFF2-40B4-BE49-F238E27FC236}">
                <a16:creationId xmlns:a16="http://schemas.microsoft.com/office/drawing/2014/main" id="{65B5BAFC-7915-4CBE-BABB-48666EE3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III</a:t>
            </a:r>
            <a:br>
              <a:rPr lang="en-US" altLang="en-US"/>
            </a:br>
            <a:r>
              <a:rPr lang="en-US" altLang="en-US"/>
              <a:t>Sector approximation</a:t>
            </a:r>
          </a:p>
        </p:txBody>
      </p:sp>
      <p:sp>
        <p:nvSpPr>
          <p:cNvPr id="69635" name="Content Placeholder 8">
            <a:extLst>
              <a:ext uri="{FF2B5EF4-FFF2-40B4-BE49-F238E27FC236}">
                <a16:creationId xmlns:a16="http://schemas.microsoft.com/office/drawing/2014/main" id="{0EAA58AA-2BAC-4167-977B-06E49B3E7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endParaRPr lang="en-US" altLang="en-US"/>
          </a:p>
        </p:txBody>
      </p:sp>
      <p:sp>
        <p:nvSpPr>
          <p:cNvPr id="69636" name="Date Placeholder 4">
            <a:extLst>
              <a:ext uri="{FF2B5EF4-FFF2-40B4-BE49-F238E27FC236}">
                <a16:creationId xmlns:a16="http://schemas.microsoft.com/office/drawing/2014/main" id="{DBB429C6-85D5-4153-AC14-316B75B219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69637" name="Footer Placeholder 5">
            <a:extLst>
              <a:ext uri="{FF2B5EF4-FFF2-40B4-BE49-F238E27FC236}">
                <a16:creationId xmlns:a16="http://schemas.microsoft.com/office/drawing/2014/main" id="{E2E9AE90-3E57-4FD6-9BC1-4175C90E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69638" name="Slide Number Placeholder 6">
            <a:extLst>
              <a:ext uri="{FF2B5EF4-FFF2-40B4-BE49-F238E27FC236}">
                <a16:creationId xmlns:a16="http://schemas.microsoft.com/office/drawing/2014/main" id="{4A365272-E755-4BA8-A46A-F0F42FE8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5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FE5610-9582-4DF9-AC37-CBD0CBEBDFC6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D4746F5F-18B7-4356-B18A-F7434C03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III: sector approximation</a:t>
            </a:r>
            <a:br>
              <a:rPr lang="en-US" altLang="en-US"/>
            </a:br>
            <a:r>
              <a:rPr lang="en-US" altLang="en-US"/>
              <a:t> Field and forces: dipole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DF6C-8386-45CC-9BB3-5E26249C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886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We assume</a:t>
            </a:r>
          </a:p>
          <a:p>
            <a:pPr lvl="1">
              <a:defRPr/>
            </a:pPr>
            <a:r>
              <a:rPr lang="en-US" i="1" dirty="0"/>
              <a:t>J=J</a:t>
            </a:r>
            <a:r>
              <a:rPr lang="en-US" i="1" baseline="-25000" dirty="0"/>
              <a:t>0</a:t>
            </a:r>
            <a:r>
              <a:rPr lang="en-US" dirty="0"/>
              <a:t> is </a:t>
            </a:r>
            <a:r>
              <a:rPr lang="en-US" dirty="0">
                <a:sym typeface="Mathematica1"/>
              </a:rPr>
              <a:t></a:t>
            </a:r>
            <a:r>
              <a:rPr lang="en-US" dirty="0"/>
              <a:t> the cross-section plane</a:t>
            </a:r>
          </a:p>
          <a:p>
            <a:pPr lvl="1">
              <a:defRPr/>
            </a:pPr>
            <a:r>
              <a:rPr lang="en-US" dirty="0"/>
              <a:t>Inner (outer) radius of the coils = </a:t>
            </a:r>
            <a:r>
              <a:rPr lang="en-US" i="1" dirty="0"/>
              <a:t>a1 (a2)</a:t>
            </a:r>
          </a:p>
          <a:p>
            <a:pPr lvl="1">
              <a:defRPr/>
            </a:pPr>
            <a:r>
              <a:rPr lang="en-US" dirty="0"/>
              <a:t>Angle </a:t>
            </a:r>
            <a:r>
              <a:rPr lang="en-US" i="1" dirty="0">
                <a:sym typeface="Symbol"/>
              </a:rPr>
              <a:t></a:t>
            </a:r>
            <a:r>
              <a:rPr lang="en-US" dirty="0"/>
              <a:t> = 60º (third harmonic term is null)</a:t>
            </a:r>
          </a:p>
          <a:p>
            <a:pPr lvl="1">
              <a:defRPr/>
            </a:pPr>
            <a:r>
              <a:rPr lang="en-US" dirty="0"/>
              <a:t>No iron</a:t>
            </a:r>
          </a:p>
          <a:p>
            <a:pPr>
              <a:defRPr/>
            </a:pPr>
            <a:r>
              <a:rPr lang="en-US" dirty="0"/>
              <a:t>The field inside the aperture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field in the coil is</a:t>
            </a:r>
          </a:p>
        </p:txBody>
      </p:sp>
      <p:sp>
        <p:nvSpPr>
          <p:cNvPr id="70660" name="Date Placeholder 3">
            <a:extLst>
              <a:ext uri="{FF2B5EF4-FFF2-40B4-BE49-F238E27FC236}">
                <a16:creationId xmlns:a16="http://schemas.microsoft.com/office/drawing/2014/main" id="{06837E6C-FB32-495B-908F-108F2B4D13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0661" name="Footer Placeholder 4">
            <a:extLst>
              <a:ext uri="{FF2B5EF4-FFF2-40B4-BE49-F238E27FC236}">
                <a16:creationId xmlns:a16="http://schemas.microsoft.com/office/drawing/2014/main" id="{FCB57999-5F58-4729-8424-393E4C92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70662" name="Slide Number Placeholder 5">
            <a:extLst>
              <a:ext uri="{FF2B5EF4-FFF2-40B4-BE49-F238E27FC236}">
                <a16:creationId xmlns:a16="http://schemas.microsoft.com/office/drawing/2014/main" id="{B0511AC7-037D-46A1-B034-703C4832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A6FCB91-1A9D-4AE4-80AA-3553A83B0296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70663" name="Object 2">
            <a:extLst>
              <a:ext uri="{FF2B5EF4-FFF2-40B4-BE49-F238E27FC236}">
                <a16:creationId xmlns:a16="http://schemas.microsoft.com/office/drawing/2014/main" id="{D970715A-6438-42D3-9CE3-1B95B62D5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8" y="4962525"/>
          <a:ext cx="72755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4" name="Equation" r:id="rId8" imgW="4851400" imgH="520700" progId="Equation.3">
                  <p:embed/>
                </p:oleObj>
              </mc:Choice>
              <mc:Fallback>
                <p:oleObj name="Equation" r:id="rId8" imgW="48514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962525"/>
                        <a:ext cx="72755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3">
            <a:extLst>
              <a:ext uri="{FF2B5EF4-FFF2-40B4-BE49-F238E27FC236}">
                <a16:creationId xmlns:a16="http://schemas.microsoft.com/office/drawing/2014/main" id="{2EE23F74-51FB-4693-BADA-DDF21FCCE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5753100"/>
          <a:ext cx="73326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5" name="Equation" r:id="rId10" imgW="4889500" imgH="520700" progId="Equation.3">
                  <p:embed/>
                </p:oleObj>
              </mc:Choice>
              <mc:Fallback>
                <p:oleObj name="Equation" r:id="rId10" imgW="4889500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5753100"/>
                        <a:ext cx="73326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5" name="Picture 7" descr="sector_cross-section_a">
            <a:extLst>
              <a:ext uri="{FF2B5EF4-FFF2-40B4-BE49-F238E27FC236}">
                <a16:creationId xmlns:a16="http://schemas.microsoft.com/office/drawing/2014/main" id="{989742AE-FBA3-4358-9790-C202CB5D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72" r="27472" b="11349"/>
          <a:stretch>
            <a:fillRect/>
          </a:stretch>
        </p:blipFill>
        <p:spPr bwMode="auto">
          <a:xfrm>
            <a:off x="7042150" y="1285875"/>
            <a:ext cx="19780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6" name="Object 4">
            <a:extLst>
              <a:ext uri="{FF2B5EF4-FFF2-40B4-BE49-F238E27FC236}">
                <a16:creationId xmlns:a16="http://schemas.microsoft.com/office/drawing/2014/main" id="{E42D7B37-D143-45C8-8DE9-013743C63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3168650"/>
          <a:ext cx="73517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6" name="Equation" r:id="rId13" imgW="4902200" imgH="469900" progId="Equation.3">
                  <p:embed/>
                </p:oleObj>
              </mc:Choice>
              <mc:Fallback>
                <p:oleObj name="Equation" r:id="rId13" imgW="49022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168650"/>
                        <a:ext cx="73517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5">
            <a:extLst>
              <a:ext uri="{FF2B5EF4-FFF2-40B4-BE49-F238E27FC236}">
                <a16:creationId xmlns:a16="http://schemas.microsoft.com/office/drawing/2014/main" id="{21026AF7-42AD-49DD-934B-CA003E3999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8" y="3873500"/>
          <a:ext cx="74279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7" name="Equation" r:id="rId15" imgW="4953000" imgH="469900" progId="Equation.3">
                  <p:embed/>
                </p:oleObj>
              </mc:Choice>
              <mc:Fallback>
                <p:oleObj name="Equation" r:id="rId15" imgW="49530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3873500"/>
                        <a:ext cx="74279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901BCDA8-4D4E-4667-A8B3-8D79E274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III: sector approximation </a:t>
            </a:r>
            <a:br>
              <a:rPr lang="en-US" altLang="en-US"/>
            </a:br>
            <a:r>
              <a:rPr lang="en-US" altLang="en-US"/>
              <a:t> Field and forces: dipole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296D6F0A-A636-4D11-9435-B19355DD4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/>
              <a:t>The Lorentz force acting on the coil [N/m</a:t>
            </a:r>
            <a:r>
              <a:rPr lang="en-US" altLang="en-US" baseline="30000"/>
              <a:t>3</a:t>
            </a:r>
            <a:r>
              <a:rPr lang="en-US" altLang="en-US"/>
              <a:t>], considering the basic term, is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r>
              <a:rPr lang="en-US" altLang="en-US"/>
              <a:t>The total force acting on the coil [N/m] is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71684" name="Date Placeholder 3">
            <a:extLst>
              <a:ext uri="{FF2B5EF4-FFF2-40B4-BE49-F238E27FC236}">
                <a16:creationId xmlns:a16="http://schemas.microsoft.com/office/drawing/2014/main" id="{32B06884-2991-45F8-BE73-5C96349D3B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1685" name="Footer Placeholder 4">
            <a:extLst>
              <a:ext uri="{FF2B5EF4-FFF2-40B4-BE49-F238E27FC236}">
                <a16:creationId xmlns:a16="http://schemas.microsoft.com/office/drawing/2014/main" id="{5DCA2693-D328-4506-9324-2E8D6A77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71686" name="Slide Number Placeholder 5">
            <a:extLst>
              <a:ext uri="{FF2B5EF4-FFF2-40B4-BE49-F238E27FC236}">
                <a16:creationId xmlns:a16="http://schemas.microsoft.com/office/drawing/2014/main" id="{030E994C-F800-4779-9A2D-FECE1384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F1DD6B-8468-4FD2-BF07-4709B8B171E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71687" name="Object 2">
            <a:extLst>
              <a:ext uri="{FF2B5EF4-FFF2-40B4-BE49-F238E27FC236}">
                <a16:creationId xmlns:a16="http://schemas.microsoft.com/office/drawing/2014/main" id="{66E6DB3E-DE60-422D-AD47-639D807A6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188" y="1951038"/>
          <a:ext cx="41703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8" name="Equation" r:id="rId8" imgW="2781300" imgH="444500" progId="Equation.3">
                  <p:embed/>
                </p:oleObj>
              </mc:Choice>
              <mc:Fallback>
                <p:oleObj name="Equation" r:id="rId8" imgW="27813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951038"/>
                        <a:ext cx="417036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3">
            <a:extLst>
              <a:ext uri="{FF2B5EF4-FFF2-40B4-BE49-F238E27FC236}">
                <a16:creationId xmlns:a16="http://schemas.microsoft.com/office/drawing/2014/main" id="{EF8E039D-31BC-4140-98C1-2AACBFC738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188" y="2617788"/>
          <a:ext cx="40370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9" name="Equation" r:id="rId10" imgW="2692400" imgH="444500" progId="Equation.3">
                  <p:embed/>
                </p:oleObj>
              </mc:Choice>
              <mc:Fallback>
                <p:oleObj name="Equation" r:id="rId10" imgW="26924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617788"/>
                        <a:ext cx="403701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4">
            <a:extLst>
              <a:ext uri="{FF2B5EF4-FFF2-40B4-BE49-F238E27FC236}">
                <a16:creationId xmlns:a16="http://schemas.microsoft.com/office/drawing/2014/main" id="{8CB584B1-989D-47D5-BD69-BCC3DC540C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6563" y="2122488"/>
          <a:ext cx="18859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0" name="Equation" r:id="rId12" imgW="1257300" imgH="190500" progId="Equation.3">
                  <p:embed/>
                </p:oleObj>
              </mc:Choice>
              <mc:Fallback>
                <p:oleObj name="Equation" r:id="rId12" imgW="12573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2122488"/>
                        <a:ext cx="18859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5">
            <a:extLst>
              <a:ext uri="{FF2B5EF4-FFF2-40B4-BE49-F238E27FC236}">
                <a16:creationId xmlns:a16="http://schemas.microsoft.com/office/drawing/2014/main" id="{3BD83F28-D615-4F26-8672-E6A32339C2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8" y="2817813"/>
          <a:ext cx="19034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1" name="Equation" r:id="rId14" imgW="1269449" imgH="215806" progId="Equation.3">
                  <p:embed/>
                </p:oleObj>
              </mc:Choice>
              <mc:Fallback>
                <p:oleObj name="Equation" r:id="rId14" imgW="1269449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2817813"/>
                        <a:ext cx="19034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6">
            <a:extLst>
              <a:ext uri="{FF2B5EF4-FFF2-40B4-BE49-F238E27FC236}">
                <a16:creationId xmlns:a16="http://schemas.microsoft.com/office/drawing/2014/main" id="{710A7A4D-DEEF-4743-82BA-18DA94A09E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888" y="4133850"/>
          <a:ext cx="54086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2" name="Equation" r:id="rId16" imgW="3606800" imgH="444500" progId="Equation.3">
                  <p:embed/>
                </p:oleObj>
              </mc:Choice>
              <mc:Fallback>
                <p:oleObj name="Equation" r:id="rId16" imgW="36068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4133850"/>
                        <a:ext cx="540861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7">
            <a:extLst>
              <a:ext uri="{FF2B5EF4-FFF2-40B4-BE49-F238E27FC236}">
                <a16:creationId xmlns:a16="http://schemas.microsoft.com/office/drawing/2014/main" id="{BD265EEF-5571-4827-806E-B4B10B85B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3" y="5072063"/>
          <a:ext cx="41306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3" name="Equation" r:id="rId18" imgW="2755900" imgH="482600" progId="Equation.3">
                  <p:embed/>
                </p:oleObj>
              </mc:Choice>
              <mc:Fallback>
                <p:oleObj name="Equation" r:id="rId18" imgW="27559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072063"/>
                        <a:ext cx="41306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93" name="Picture 19" descr="sector_dipole_displ">
            <a:extLst>
              <a:ext uri="{FF2B5EF4-FFF2-40B4-BE49-F238E27FC236}">
                <a16:creationId xmlns:a16="http://schemas.microsoft.com/office/drawing/2014/main" id="{F651B79E-7DC2-4533-939B-3B2B955F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4158" r="28050" b="4364"/>
          <a:stretch>
            <a:fillRect/>
          </a:stretch>
        </p:blipFill>
        <p:spPr bwMode="auto">
          <a:xfrm>
            <a:off x="6280150" y="3743325"/>
            <a:ext cx="271303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C9686468-07A6-42F2-9BFD-837A120B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III: sector approximation </a:t>
            </a:r>
            <a:br>
              <a:rPr lang="en-US" altLang="en-US"/>
            </a:br>
            <a:r>
              <a:rPr lang="en-US" altLang="en-US"/>
              <a:t> Field and forces: quadrupole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ABF3-55F9-4FAD-BF21-0C7CC53A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038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We assume</a:t>
            </a:r>
          </a:p>
          <a:p>
            <a:pPr lvl="1">
              <a:defRPr/>
            </a:pPr>
            <a:r>
              <a:rPr lang="en-US" i="1" dirty="0"/>
              <a:t>J=J</a:t>
            </a:r>
            <a:r>
              <a:rPr lang="en-US" i="1" baseline="-25000" dirty="0"/>
              <a:t>0</a:t>
            </a:r>
            <a:r>
              <a:rPr lang="en-US" dirty="0"/>
              <a:t> is </a:t>
            </a:r>
            <a:r>
              <a:rPr lang="en-US" dirty="0">
                <a:sym typeface="Mathematica1"/>
              </a:rPr>
              <a:t></a:t>
            </a:r>
            <a:r>
              <a:rPr lang="en-US" dirty="0"/>
              <a:t> the cross-section plane</a:t>
            </a:r>
          </a:p>
          <a:p>
            <a:pPr lvl="1">
              <a:defRPr/>
            </a:pPr>
            <a:r>
              <a:rPr lang="en-US" dirty="0"/>
              <a:t>Inner (outer) radius of the coils = </a:t>
            </a:r>
            <a:r>
              <a:rPr lang="en-US" i="1" dirty="0"/>
              <a:t>a1 (a2)</a:t>
            </a:r>
          </a:p>
          <a:p>
            <a:pPr lvl="1">
              <a:defRPr/>
            </a:pPr>
            <a:r>
              <a:rPr lang="en-US" dirty="0"/>
              <a:t>Angle </a:t>
            </a:r>
            <a:r>
              <a:rPr lang="en-US" i="1" dirty="0">
                <a:sym typeface="Symbol"/>
              </a:rPr>
              <a:t></a:t>
            </a:r>
            <a:r>
              <a:rPr lang="en-US" dirty="0"/>
              <a:t> = 30º (third harmonic term is null)</a:t>
            </a:r>
          </a:p>
          <a:p>
            <a:pPr lvl="1">
              <a:defRPr/>
            </a:pPr>
            <a:r>
              <a:rPr lang="en-US" dirty="0"/>
              <a:t>No iron</a:t>
            </a:r>
          </a:p>
          <a:p>
            <a:pPr>
              <a:defRPr/>
            </a:pPr>
            <a:r>
              <a:rPr lang="en-US" dirty="0"/>
              <a:t>The field inside the aperture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field in the coil is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2708" name="Date Placeholder 3">
            <a:extLst>
              <a:ext uri="{FF2B5EF4-FFF2-40B4-BE49-F238E27FC236}">
                <a16:creationId xmlns:a16="http://schemas.microsoft.com/office/drawing/2014/main" id="{2B7754B8-DA12-4336-8CA8-F091D8D311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2709" name="Footer Placeholder 4">
            <a:extLst>
              <a:ext uri="{FF2B5EF4-FFF2-40B4-BE49-F238E27FC236}">
                <a16:creationId xmlns:a16="http://schemas.microsoft.com/office/drawing/2014/main" id="{ADC81FD7-7FCB-4703-9A89-1E5C68B5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72710" name="Slide Number Placeholder 5">
            <a:extLst>
              <a:ext uri="{FF2B5EF4-FFF2-40B4-BE49-F238E27FC236}">
                <a16:creationId xmlns:a16="http://schemas.microsoft.com/office/drawing/2014/main" id="{F6E896D8-8306-4340-B255-87F02DB4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8453E86-CAE6-48BC-90BE-5829B3FD649A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pic>
        <p:nvPicPr>
          <p:cNvPr id="72711" name="Picture 5" descr="sector_quad_cross-section_a">
            <a:extLst>
              <a:ext uri="{FF2B5EF4-FFF2-40B4-BE49-F238E27FC236}">
                <a16:creationId xmlns:a16="http://schemas.microsoft.com/office/drawing/2014/main" id="{65DDA594-33AD-4ACA-B040-65D7EC5F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4158" r="15944" b="3911"/>
          <a:stretch>
            <a:fillRect/>
          </a:stretch>
        </p:blipFill>
        <p:spPr bwMode="auto">
          <a:xfrm>
            <a:off x="7091363" y="1157288"/>
            <a:ext cx="18843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712" name="Object 2">
            <a:extLst>
              <a:ext uri="{FF2B5EF4-FFF2-40B4-BE49-F238E27FC236}">
                <a16:creationId xmlns:a16="http://schemas.microsoft.com/office/drawing/2014/main" id="{DB040663-823D-4CC7-A47E-C503153C8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225" y="3181350"/>
          <a:ext cx="76358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2" name="Equation" r:id="rId9" imgW="5092700" imgH="520700" progId="Equation.3">
                  <p:embed/>
                </p:oleObj>
              </mc:Choice>
              <mc:Fallback>
                <p:oleObj name="Equation" r:id="rId9" imgW="50927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181350"/>
                        <a:ext cx="76358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3">
            <a:extLst>
              <a:ext uri="{FF2B5EF4-FFF2-40B4-BE49-F238E27FC236}">
                <a16:creationId xmlns:a16="http://schemas.microsoft.com/office/drawing/2014/main" id="{9A5E22C9-47E1-4437-9036-66AF003D3A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225" y="3943350"/>
          <a:ext cx="77120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3" name="Equation" r:id="rId11" imgW="5143500" imgH="520700" progId="Equation.3">
                  <p:embed/>
                </p:oleObj>
              </mc:Choice>
              <mc:Fallback>
                <p:oleObj name="Equation" r:id="rId11" imgW="5143500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943350"/>
                        <a:ext cx="77120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4">
            <a:extLst>
              <a:ext uri="{FF2B5EF4-FFF2-40B4-BE49-F238E27FC236}">
                <a16:creationId xmlns:a16="http://schemas.microsoft.com/office/drawing/2014/main" id="{C4492459-007E-4F09-9042-1763DAC90F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613" y="5026025"/>
          <a:ext cx="70088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4" name="Equation" r:id="rId13" imgW="4673600" imgH="520700" progId="Equation.3">
                  <p:embed/>
                </p:oleObj>
              </mc:Choice>
              <mc:Fallback>
                <p:oleObj name="Equation" r:id="rId13" imgW="46736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5026025"/>
                        <a:ext cx="70088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5">
            <a:extLst>
              <a:ext uri="{FF2B5EF4-FFF2-40B4-BE49-F238E27FC236}">
                <a16:creationId xmlns:a16="http://schemas.microsoft.com/office/drawing/2014/main" id="{FBBA9E61-4AA8-46DB-8BAB-4BF0A0061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038" y="5768975"/>
          <a:ext cx="70659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5" name="Equation" r:id="rId15" imgW="4711700" imgH="520700" progId="Equation.3">
                  <p:embed/>
                </p:oleObj>
              </mc:Choice>
              <mc:Fallback>
                <p:oleObj name="Equation" r:id="rId15" imgW="4711700" imgH="520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768975"/>
                        <a:ext cx="70659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8" descr="sector_quad_mech_displ">
            <a:extLst>
              <a:ext uri="{FF2B5EF4-FFF2-40B4-BE49-F238E27FC236}">
                <a16:creationId xmlns:a16="http://schemas.microsoft.com/office/drawing/2014/main" id="{81470ABC-0C08-47BC-A919-AABA14C5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6628" r="27492" b="6422"/>
          <a:stretch>
            <a:fillRect/>
          </a:stretch>
        </p:blipFill>
        <p:spPr bwMode="auto">
          <a:xfrm>
            <a:off x="6427788" y="3373438"/>
            <a:ext cx="26685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1">
            <a:extLst>
              <a:ext uri="{FF2B5EF4-FFF2-40B4-BE49-F238E27FC236}">
                <a16:creationId xmlns:a16="http://schemas.microsoft.com/office/drawing/2014/main" id="{CF508A21-FEE5-4193-86D9-8A70712E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Appendix III: sector approximation </a:t>
            </a:r>
            <a:br>
              <a:rPr lang="en-US" altLang="en-US"/>
            </a:br>
            <a:r>
              <a:rPr lang="en-US" altLang="en-US"/>
              <a:t> Field and forces: quadrupole</a:t>
            </a:r>
          </a:p>
        </p:txBody>
      </p:sp>
      <p:sp>
        <p:nvSpPr>
          <p:cNvPr id="73732" name="Content Placeholder 2">
            <a:extLst>
              <a:ext uri="{FF2B5EF4-FFF2-40B4-BE49-F238E27FC236}">
                <a16:creationId xmlns:a16="http://schemas.microsoft.com/office/drawing/2014/main" id="{38ADBAA1-2FEB-449F-B332-6BBA3E10B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en-US" altLang="en-US"/>
              <a:t>The Lorentz force acting on the coil [N/m</a:t>
            </a:r>
            <a:r>
              <a:rPr lang="en-US" altLang="en-US" baseline="30000"/>
              <a:t>3</a:t>
            </a:r>
            <a:r>
              <a:rPr lang="en-US" altLang="en-US"/>
              <a:t>], considering the basic term, is</a:t>
            </a:r>
          </a:p>
          <a:p>
            <a:pPr>
              <a:buFontTx/>
              <a:buBlip>
                <a:blip r:embed="rId4"/>
              </a:buBlip>
            </a:pPr>
            <a:endParaRPr lang="en-US" altLang="en-US"/>
          </a:p>
          <a:p>
            <a:pPr>
              <a:buFontTx/>
              <a:buBlip>
                <a:blip r:embed="rId4"/>
              </a:buBlip>
            </a:pPr>
            <a:endParaRPr lang="en-US" altLang="en-US"/>
          </a:p>
          <a:p>
            <a:pPr>
              <a:buFontTx/>
              <a:buBlip>
                <a:blip r:embed="rId4"/>
              </a:buBlip>
            </a:pPr>
            <a:endParaRPr lang="en-US" altLang="en-US"/>
          </a:p>
          <a:p>
            <a:pPr>
              <a:buFontTx/>
              <a:buBlip>
                <a:blip r:embed="rId4"/>
              </a:buBlip>
            </a:pPr>
            <a:r>
              <a:rPr lang="en-US" altLang="en-US"/>
              <a:t>The total force acting on the coil [N/m] per octant is</a:t>
            </a:r>
          </a:p>
        </p:txBody>
      </p:sp>
      <p:sp>
        <p:nvSpPr>
          <p:cNvPr id="73733" name="Date Placeholder 3">
            <a:extLst>
              <a:ext uri="{FF2B5EF4-FFF2-40B4-BE49-F238E27FC236}">
                <a16:creationId xmlns:a16="http://schemas.microsoft.com/office/drawing/2014/main" id="{868B680A-3AF3-4DE8-B74C-C0770F901F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3734" name="Footer Placeholder 4">
            <a:extLst>
              <a:ext uri="{FF2B5EF4-FFF2-40B4-BE49-F238E27FC236}">
                <a16:creationId xmlns:a16="http://schemas.microsoft.com/office/drawing/2014/main" id="{0F4C3A2F-C755-4EDD-AED8-2C4492EC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73735" name="Slide Number Placeholder 5">
            <a:extLst>
              <a:ext uri="{FF2B5EF4-FFF2-40B4-BE49-F238E27FC236}">
                <a16:creationId xmlns:a16="http://schemas.microsoft.com/office/drawing/2014/main" id="{ADEBC323-F904-4179-AFB7-B95AA597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3E3F6F2-4380-4E0C-A1BC-112370F15FCF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73736" name="Object 2">
            <a:extLst>
              <a:ext uri="{FF2B5EF4-FFF2-40B4-BE49-F238E27FC236}">
                <a16:creationId xmlns:a16="http://schemas.microsoft.com/office/drawing/2014/main" id="{269DB39F-0BA3-4B65-B7D0-AEFE03066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6563" y="2122488"/>
          <a:ext cx="18859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6" name="Equation" r:id="rId9" imgW="1257300" imgH="190500" progId="Equation.3">
                  <p:embed/>
                </p:oleObj>
              </mc:Choice>
              <mc:Fallback>
                <p:oleObj name="Equation" r:id="rId9" imgW="1257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2122488"/>
                        <a:ext cx="18859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3">
            <a:extLst>
              <a:ext uri="{FF2B5EF4-FFF2-40B4-BE49-F238E27FC236}">
                <a16:creationId xmlns:a16="http://schemas.microsoft.com/office/drawing/2014/main" id="{57BA0277-3C3F-4DA7-9EE3-C156DB6B48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8" y="2817813"/>
          <a:ext cx="19034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7" name="Equation" r:id="rId11" imgW="1269449" imgH="215806" progId="Equation.3">
                  <p:embed/>
                </p:oleObj>
              </mc:Choice>
              <mc:Fallback>
                <p:oleObj name="Equation" r:id="rId11" imgW="1269449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2817813"/>
                        <a:ext cx="19034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4">
            <a:extLst>
              <a:ext uri="{FF2B5EF4-FFF2-40B4-BE49-F238E27FC236}">
                <a16:creationId xmlns:a16="http://schemas.microsoft.com/office/drawing/2014/main" id="{BA0B9CBB-D74D-4560-9420-74F7550B0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" y="1960563"/>
          <a:ext cx="43799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8" name="Equation" r:id="rId13" imgW="2921000" imgH="444500" progId="Equation.3">
                  <p:embed/>
                </p:oleObj>
              </mc:Choice>
              <mc:Fallback>
                <p:oleObj name="Equation" r:id="rId13" imgW="29210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960563"/>
                        <a:ext cx="43799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5">
            <a:extLst>
              <a:ext uri="{FF2B5EF4-FFF2-40B4-BE49-F238E27FC236}">
                <a16:creationId xmlns:a16="http://schemas.microsoft.com/office/drawing/2014/main" id="{15A4AD99-6D7B-47A7-BDD3-C8578A674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2628900"/>
          <a:ext cx="42465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9" name="Equation" r:id="rId15" imgW="2832100" imgH="444500" progId="Equation.3">
                  <p:embed/>
                </p:oleObj>
              </mc:Choice>
              <mc:Fallback>
                <p:oleObj name="Equation" r:id="rId15" imgW="28321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628900"/>
                        <a:ext cx="424656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6">
            <a:extLst>
              <a:ext uri="{FF2B5EF4-FFF2-40B4-BE49-F238E27FC236}">
                <a16:creationId xmlns:a16="http://schemas.microsoft.com/office/drawing/2014/main" id="{5523D54F-FBF7-413D-8B2A-429A1C093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975" y="4154488"/>
          <a:ext cx="42465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0" name="Equation" r:id="rId17" imgW="2832100" imgH="444500" progId="Equation.3">
                  <p:embed/>
                </p:oleObj>
              </mc:Choice>
              <mc:Fallback>
                <p:oleObj name="Equation" r:id="rId17" imgW="28321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154488"/>
                        <a:ext cx="42465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7">
            <a:extLst>
              <a:ext uri="{FF2B5EF4-FFF2-40B4-BE49-F238E27FC236}">
                <a16:creationId xmlns:a16="http://schemas.microsoft.com/office/drawing/2014/main" id="{815BD655-5370-4FF4-8746-E73B2313A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50" y="5159375"/>
          <a:ext cx="59039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1" name="Equation" r:id="rId19" imgW="3937000" imgH="469900" progId="Equation.3">
                  <p:embed/>
                </p:oleObj>
              </mc:Choice>
              <mc:Fallback>
                <p:oleObj name="Equation" r:id="rId19" imgW="39370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5159375"/>
                        <a:ext cx="59039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7B0C-FD0F-4999-BB0A-8F899072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Appendix III: sector approximation </a:t>
            </a:r>
            <a:br>
              <a:rPr lang="en-US" dirty="0"/>
            </a:br>
            <a:r>
              <a:rPr lang="en-US" dirty="0"/>
              <a:t> Stored energy, end forces: dipole and quadrupole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E7B3022C-CB24-4819-818C-FC3F779CDD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For a dipole, 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/>
              <a:t>	and, therefore,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a quadrupole, 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/>
              <a:t>	and, therefore,</a:t>
            </a:r>
          </a:p>
        </p:txBody>
      </p:sp>
      <p:sp>
        <p:nvSpPr>
          <p:cNvPr id="74756" name="Content Placeholder 12">
            <a:extLst>
              <a:ext uri="{FF2B5EF4-FFF2-40B4-BE49-F238E27FC236}">
                <a16:creationId xmlns:a16="http://schemas.microsoft.com/office/drawing/2014/main" id="{81A979B3-CB6C-4FFC-AA67-8271E68106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4757" name="Date Placeholder 3">
            <a:extLst>
              <a:ext uri="{FF2B5EF4-FFF2-40B4-BE49-F238E27FC236}">
                <a16:creationId xmlns:a16="http://schemas.microsoft.com/office/drawing/2014/main" id="{3BD8E392-4076-4BDF-915A-BBAE8D6918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4758" name="Footer Placeholder 4">
            <a:extLst>
              <a:ext uri="{FF2B5EF4-FFF2-40B4-BE49-F238E27FC236}">
                <a16:creationId xmlns:a16="http://schemas.microsoft.com/office/drawing/2014/main" id="{82160911-17B6-4230-8604-3B98F27F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74759" name="Slide Number Placeholder 5">
            <a:extLst>
              <a:ext uri="{FF2B5EF4-FFF2-40B4-BE49-F238E27FC236}">
                <a16:creationId xmlns:a16="http://schemas.microsoft.com/office/drawing/2014/main" id="{B58AB220-C3D5-44C6-AA0F-E6E26E79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7901A24-BB22-4735-AE30-E9050BCB7A11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74760" name="Object 2">
            <a:extLst>
              <a:ext uri="{FF2B5EF4-FFF2-40B4-BE49-F238E27FC236}">
                <a16:creationId xmlns:a16="http://schemas.microsoft.com/office/drawing/2014/main" id="{74DEA36E-AAD9-4028-9057-300CACD281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8600" y="1831975"/>
          <a:ext cx="37496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2" name="Equation" r:id="rId8" imgW="2679700" imgH="482600" progId="Equation.3">
                  <p:embed/>
                </p:oleObj>
              </mc:Choice>
              <mc:Fallback>
                <p:oleObj name="Equation" r:id="rId8" imgW="2679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831975"/>
                        <a:ext cx="37496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3">
            <a:extLst>
              <a:ext uri="{FF2B5EF4-FFF2-40B4-BE49-F238E27FC236}">
                <a16:creationId xmlns:a16="http://schemas.microsoft.com/office/drawing/2014/main" id="{D5885221-846A-4866-A884-AC8095F46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25" y="2990850"/>
          <a:ext cx="30210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3" name="Equation" r:id="rId10" imgW="2159000" imgH="482600" progId="Equation.3">
                  <p:embed/>
                </p:oleObj>
              </mc:Choice>
              <mc:Fallback>
                <p:oleObj name="Equation" r:id="rId10" imgW="2159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2990850"/>
                        <a:ext cx="30210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4">
            <a:extLst>
              <a:ext uri="{FF2B5EF4-FFF2-40B4-BE49-F238E27FC236}">
                <a16:creationId xmlns:a16="http://schemas.microsoft.com/office/drawing/2014/main" id="{44D53BC4-C21C-4187-8630-F57F16969A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9388" y="4264025"/>
          <a:ext cx="39989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4" name="Equation" r:id="rId12" imgW="2857500" imgH="482600" progId="Equation.3">
                  <p:embed/>
                </p:oleObj>
              </mc:Choice>
              <mc:Fallback>
                <p:oleObj name="Equation" r:id="rId12" imgW="28575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4264025"/>
                        <a:ext cx="399891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5">
            <a:extLst>
              <a:ext uri="{FF2B5EF4-FFF2-40B4-BE49-F238E27FC236}">
                <a16:creationId xmlns:a16="http://schemas.microsoft.com/office/drawing/2014/main" id="{EEFE4CCE-F627-4FA4-B5E8-A940D091B2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8800" y="5548313"/>
          <a:ext cx="32527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5" name="Equation" r:id="rId14" imgW="2324100" imgH="508000" progId="Equation.3">
                  <p:embed/>
                </p:oleObj>
              </mc:Choice>
              <mc:Fallback>
                <p:oleObj name="Equation" r:id="rId14" imgW="23241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548313"/>
                        <a:ext cx="32527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64" name="Picture 16" descr="sector_quad_cross-section_a">
            <a:extLst>
              <a:ext uri="{FF2B5EF4-FFF2-40B4-BE49-F238E27FC236}">
                <a16:creationId xmlns:a16="http://schemas.microsoft.com/office/drawing/2014/main" id="{083A8233-FBB5-4A3F-B74F-57B370A5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4158" r="15944" b="3911"/>
          <a:stretch>
            <a:fillRect/>
          </a:stretch>
        </p:blipFill>
        <p:spPr bwMode="auto">
          <a:xfrm>
            <a:off x="7394575" y="4595813"/>
            <a:ext cx="1544638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Picture 17" descr="sector_cross-section_a">
            <a:extLst>
              <a:ext uri="{FF2B5EF4-FFF2-40B4-BE49-F238E27FC236}">
                <a16:creationId xmlns:a16="http://schemas.microsoft.com/office/drawing/2014/main" id="{B821D05E-D487-48CC-8996-AF17F4F6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72" r="27472" b="11349"/>
          <a:stretch>
            <a:fillRect/>
          </a:stretch>
        </p:blipFill>
        <p:spPr bwMode="auto">
          <a:xfrm>
            <a:off x="7370763" y="1943100"/>
            <a:ext cx="158273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A6026A0-2EF5-4594-9DE7-048BD676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</a:t>
            </a:r>
            <a:r>
              <a:rPr lang="fr-FR" altLang="en-US" dirty="0"/>
              <a:t>Electro-</a:t>
            </a:r>
            <a:r>
              <a:rPr lang="fr-FR" altLang="en-US" dirty="0" err="1"/>
              <a:t>magnetic</a:t>
            </a:r>
            <a:r>
              <a:rPr lang="en-US" altLang="en-US" dirty="0"/>
              <a:t> force</a:t>
            </a:r>
            <a:br>
              <a:rPr lang="en-US" altLang="en-US" dirty="0"/>
            </a:br>
            <a:r>
              <a:rPr lang="en-US" altLang="en-US" dirty="0"/>
              <a:t>Definition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6D1AF34-47C4-4C92-84F6-ED07B650D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altLang="en-US"/>
              <a:t>In the presence of a magnetic field (induction) </a:t>
            </a:r>
            <a:r>
              <a:rPr lang="en-US" altLang="en-US" b="1" i="1">
                <a:solidFill>
                  <a:srgbClr val="FF0000"/>
                </a:solidFill>
              </a:rPr>
              <a:t>B</a:t>
            </a:r>
            <a:r>
              <a:rPr lang="en-US" altLang="en-US"/>
              <a:t>, an electric charged particle </a:t>
            </a:r>
            <a:r>
              <a:rPr lang="en-US" altLang="en-US" b="1" i="1">
                <a:solidFill>
                  <a:srgbClr val="FF0000"/>
                </a:solidFill>
              </a:rPr>
              <a:t>q</a:t>
            </a:r>
            <a:r>
              <a:rPr lang="en-US" altLang="en-US"/>
              <a:t> in motion with a velocity </a:t>
            </a:r>
            <a:r>
              <a:rPr lang="en-US" altLang="en-US" b="1" i="1">
                <a:solidFill>
                  <a:srgbClr val="FF0000"/>
                </a:solidFill>
              </a:rPr>
              <a:t>v</a:t>
            </a:r>
            <a:r>
              <a:rPr lang="en-US" altLang="en-US"/>
              <a:t> is acted on by a force </a:t>
            </a:r>
            <a:r>
              <a:rPr lang="en-US" altLang="en-US" b="1" i="1">
                <a:solidFill>
                  <a:srgbClr val="FF0000"/>
                </a:solidFill>
              </a:rPr>
              <a:t>F</a:t>
            </a:r>
            <a:r>
              <a:rPr lang="en-US" altLang="en-US" b="1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called electro-magnetic (Lorentz) force [N]: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r>
              <a:rPr lang="en-US" altLang="en-US"/>
              <a:t>A conductor element carrying current density </a:t>
            </a:r>
            <a:r>
              <a:rPr lang="en-US" altLang="en-US" i="1"/>
              <a:t>J</a:t>
            </a:r>
            <a:r>
              <a:rPr lang="en-US" altLang="en-US"/>
              <a:t> (A/mm</a:t>
            </a:r>
            <a:r>
              <a:rPr lang="en-US" altLang="en-US" baseline="30000"/>
              <a:t>2</a:t>
            </a:r>
            <a:r>
              <a:rPr lang="en-US" altLang="en-US"/>
              <a:t>) is subjected to a force density </a:t>
            </a:r>
            <a:r>
              <a:rPr lang="en-US" altLang="en-US" b="1" i="1">
                <a:solidFill>
                  <a:srgbClr val="FF0000"/>
                </a:solidFill>
              </a:rPr>
              <a:t>f</a:t>
            </a:r>
            <a:r>
              <a:rPr lang="en-US" altLang="en-US" b="1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[N/m</a:t>
            </a:r>
            <a:r>
              <a:rPr lang="en-US" altLang="en-US" baseline="30000"/>
              <a:t>3</a:t>
            </a:r>
            <a:r>
              <a:rPr lang="en-US" altLang="en-US"/>
              <a:t>]</a:t>
            </a:r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endParaRPr lang="en-US" altLang="en-US"/>
          </a:p>
          <a:p>
            <a:pPr>
              <a:buFontTx/>
              <a:buBlip>
                <a:blip r:embed="rId3"/>
              </a:buBlip>
            </a:pPr>
            <a:r>
              <a:rPr lang="en-US" altLang="en-US"/>
              <a:t>The e.m. force acting on a coil is a </a:t>
            </a:r>
            <a:r>
              <a:rPr lang="en-US" altLang="en-US" b="1">
                <a:solidFill>
                  <a:srgbClr val="FF0000"/>
                </a:solidFill>
              </a:rPr>
              <a:t>body force</a:t>
            </a:r>
            <a:r>
              <a:rPr lang="en-US" altLang="en-US"/>
              <a:t>, i.e. a force that acts on all the portions of the coil (like the gravitational force).</a:t>
            </a:r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34FB571F-C627-48C2-B511-E650225D56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9221" name="Footer Placeholder 4">
            <a:extLst>
              <a:ext uri="{FF2B5EF4-FFF2-40B4-BE49-F238E27FC236}">
                <a16:creationId xmlns:a16="http://schemas.microsoft.com/office/drawing/2014/main" id="{70955C19-FA0F-4768-A458-56A768EB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9222" name="Slide Number Placeholder 5">
            <a:extLst>
              <a:ext uri="{FF2B5EF4-FFF2-40B4-BE49-F238E27FC236}">
                <a16:creationId xmlns:a16="http://schemas.microsoft.com/office/drawing/2014/main" id="{4AEC8945-4B52-4A26-900E-B5A15DC0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932CD1B-4D63-4721-A4A2-D9B609A1D552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9223" name="Object 2">
            <a:extLst>
              <a:ext uri="{FF2B5EF4-FFF2-40B4-BE49-F238E27FC236}">
                <a16:creationId xmlns:a16="http://schemas.microsoft.com/office/drawing/2014/main" id="{AFCCA8F9-64D8-4702-828B-2BA589A11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7938" y="2586038"/>
          <a:ext cx="1508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8" imgW="748975" imgH="241195" progId="Equation.3">
                  <p:embed/>
                </p:oleObj>
              </mc:Choice>
              <mc:Fallback>
                <p:oleObj name="Equation" r:id="rId8" imgW="748975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2586038"/>
                        <a:ext cx="1508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3">
            <a:extLst>
              <a:ext uri="{FF2B5EF4-FFF2-40B4-BE49-F238E27FC236}">
                <a16:creationId xmlns:a16="http://schemas.microsoft.com/office/drawing/2014/main" id="{726693E1-983E-4996-9C3E-59876AEE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1913" y="4260850"/>
          <a:ext cx="139858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10" imgW="701250" imgH="243102" progId="Equation.3">
                  <p:embed/>
                </p:oleObj>
              </mc:Choice>
              <mc:Fallback>
                <p:oleObj name="Equation" r:id="rId10" imgW="701250" imgH="2431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4260850"/>
                        <a:ext cx="139858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903E-6B2E-4231-A8CF-B268C995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Appendix III: sector approximation </a:t>
            </a:r>
            <a:br>
              <a:rPr lang="en-US" dirty="0"/>
            </a:br>
            <a:r>
              <a:rPr lang="en-US" dirty="0"/>
              <a:t> Stress on the mid-plane: dipole and quadrupole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8ECB-7200-43BE-8C93-20D14027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75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For a dipole, 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a quadrupole,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5780" name="Date Placeholder 3">
            <a:extLst>
              <a:ext uri="{FF2B5EF4-FFF2-40B4-BE49-F238E27FC236}">
                <a16:creationId xmlns:a16="http://schemas.microsoft.com/office/drawing/2014/main" id="{0FD349FF-4B21-4FA7-AD3E-01EE044838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75781" name="Footer Placeholder 4">
            <a:extLst>
              <a:ext uri="{FF2B5EF4-FFF2-40B4-BE49-F238E27FC236}">
                <a16:creationId xmlns:a16="http://schemas.microsoft.com/office/drawing/2014/main" id="{7CFB16B1-A980-411B-A3C3-E6E5B6CE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75782" name="Slide Number Placeholder 5">
            <a:extLst>
              <a:ext uri="{FF2B5EF4-FFF2-40B4-BE49-F238E27FC236}">
                <a16:creationId xmlns:a16="http://schemas.microsoft.com/office/drawing/2014/main" id="{22629BA0-7BBC-4F16-9B46-E3047948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F041722-E7B7-49F1-9B38-FF5795E66CE9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aphicFrame>
        <p:nvGraphicFramePr>
          <p:cNvPr id="75783" name="Object 6">
            <a:extLst>
              <a:ext uri="{FF2B5EF4-FFF2-40B4-BE49-F238E27FC236}">
                <a16:creationId xmlns:a16="http://schemas.microsoft.com/office/drawing/2014/main" id="{DD73B32C-2528-4DAD-9BC7-5F6F53E6FB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4130675"/>
          <a:ext cx="33020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" name="Mathcad" r:id="rId8" imgW="3857625" imgH="2971800" progId="Mathcad">
                  <p:embed/>
                </p:oleObj>
              </mc:Choice>
              <mc:Fallback>
                <p:oleObj name="Mathcad" r:id="rId8" imgW="3857625" imgH="2971800" progId="Mathcad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130675"/>
                        <a:ext cx="3302000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4" name="Picture 9" descr="sector_quad_cross-section_a">
            <a:extLst>
              <a:ext uri="{FF2B5EF4-FFF2-40B4-BE49-F238E27FC236}">
                <a16:creationId xmlns:a16="http://schemas.microsoft.com/office/drawing/2014/main" id="{0232F1F9-5CD5-4550-B0E6-D9FDDA17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4158" r="15944" b="3911"/>
          <a:stretch>
            <a:fillRect/>
          </a:stretch>
        </p:blipFill>
        <p:spPr bwMode="auto">
          <a:xfrm>
            <a:off x="4116388" y="5421313"/>
            <a:ext cx="1025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0" descr="sector_cross-section_a">
            <a:extLst>
              <a:ext uri="{FF2B5EF4-FFF2-40B4-BE49-F238E27FC236}">
                <a16:creationId xmlns:a16="http://schemas.microsoft.com/office/drawing/2014/main" id="{9C3F94CF-8965-4DE1-81D7-E0F727EE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72" r="27472" b="11349"/>
          <a:stretch>
            <a:fillRect/>
          </a:stretch>
        </p:blipFill>
        <p:spPr bwMode="auto">
          <a:xfrm>
            <a:off x="4119563" y="4244975"/>
            <a:ext cx="1096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86" name="Object 7">
            <a:extLst>
              <a:ext uri="{FF2B5EF4-FFF2-40B4-BE49-F238E27FC236}">
                <a16:creationId xmlns:a16="http://schemas.microsoft.com/office/drawing/2014/main" id="{4D142B67-A194-4CC8-87DB-AB39CE6F9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2363" y="1146175"/>
          <a:ext cx="4851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3" name="Equation" r:id="rId12" imgW="3467100" imgH="482600" progId="Equation.3">
                  <p:embed/>
                </p:oleObj>
              </mc:Choice>
              <mc:Fallback>
                <p:oleObj name="Equation" r:id="rId12" imgW="34671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1146175"/>
                        <a:ext cx="4851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8">
            <a:extLst>
              <a:ext uri="{FF2B5EF4-FFF2-40B4-BE49-F238E27FC236}">
                <a16:creationId xmlns:a16="http://schemas.microsoft.com/office/drawing/2014/main" id="{49BD6F48-8C13-43E6-B8A3-A6CFAC20C5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9413" y="2622550"/>
          <a:ext cx="48339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4" name="Equation" r:id="rId14" imgW="3454400" imgH="482600" progId="Equation.3">
                  <p:embed/>
                </p:oleObj>
              </mc:Choice>
              <mc:Fallback>
                <p:oleObj name="Equation" r:id="rId14" imgW="34544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2622550"/>
                        <a:ext cx="48339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8" name="Picture 14" descr="sector_dipole_sy">
            <a:extLst>
              <a:ext uri="{FF2B5EF4-FFF2-40B4-BE49-F238E27FC236}">
                <a16:creationId xmlns:a16="http://schemas.microsoft.com/office/drawing/2014/main" id="{0EB32DC4-0BEF-4FCD-964A-FD9EC251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191000"/>
            <a:ext cx="31813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89" name="Object 9">
            <a:extLst>
              <a:ext uri="{FF2B5EF4-FFF2-40B4-BE49-F238E27FC236}">
                <a16:creationId xmlns:a16="http://schemas.microsoft.com/office/drawing/2014/main" id="{9587EC63-AF88-489A-A5CC-BBC8661EF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7913" y="1741488"/>
          <a:ext cx="5829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5" name="Equation" r:id="rId17" imgW="4165600" imgH="508000" progId="Equation.3">
                  <p:embed/>
                </p:oleObj>
              </mc:Choice>
              <mc:Fallback>
                <p:oleObj name="Equation" r:id="rId17" imgW="4165600" imgH="508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1741488"/>
                        <a:ext cx="58293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0">
            <a:extLst>
              <a:ext uri="{FF2B5EF4-FFF2-40B4-BE49-F238E27FC236}">
                <a16:creationId xmlns:a16="http://schemas.microsoft.com/office/drawing/2014/main" id="{45041403-DA2A-4F1B-BB4B-890D0BCC3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7663" y="3297238"/>
          <a:ext cx="59007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6" name="Equation" r:id="rId19" imgW="4216400" imgH="508000" progId="Equation.3">
                  <p:embed/>
                </p:oleObj>
              </mc:Choice>
              <mc:Fallback>
                <p:oleObj name="Equation" r:id="rId19" imgW="42164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3297238"/>
                        <a:ext cx="59007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1" name="Text Box 19">
            <a:extLst>
              <a:ext uri="{FF2B5EF4-FFF2-40B4-BE49-F238E27FC236}">
                <a16:creationId xmlns:a16="http://schemas.microsoft.com/office/drawing/2014/main" id="{102D741B-13D5-40BD-937D-D6D46C50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1281113"/>
            <a:ext cx="703263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No shear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C6D7EF0-1326-48B5-A25B-9F40F8A5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2. </a:t>
            </a:r>
            <a:r>
              <a:rPr lang="fr-FR" altLang="en-US" dirty="0"/>
              <a:t>Electro-</a:t>
            </a:r>
            <a:r>
              <a:rPr lang="fr-FR" altLang="en-US" dirty="0" err="1"/>
              <a:t>magnetic</a:t>
            </a:r>
            <a:r>
              <a:rPr lang="en-US" altLang="en-US" dirty="0"/>
              <a:t> force</a:t>
            </a:r>
            <a:br>
              <a:rPr lang="en-GB" altLang="en-US" dirty="0"/>
            </a:br>
            <a:r>
              <a:rPr lang="fr-FR" altLang="en-US" dirty="0" err="1"/>
              <a:t>Dipole</a:t>
            </a:r>
            <a:r>
              <a:rPr lang="fr-FR" altLang="en-US" dirty="0"/>
              <a:t> magnets</a:t>
            </a:r>
            <a:endParaRPr lang="en-GB" alt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4B34C25-0570-4832-830D-B43C9FFB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791200" cy="53340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endParaRPr lang="en-GB" altLang="en-US" dirty="0"/>
          </a:p>
          <a:p>
            <a:pPr>
              <a:buFontTx/>
              <a:buBlip>
                <a:blip r:embed="rId3"/>
              </a:buBlip>
            </a:pPr>
            <a:endParaRPr lang="en-GB" altLang="en-US" dirty="0"/>
          </a:p>
          <a:p>
            <a:pPr>
              <a:buFontTx/>
              <a:buBlip>
                <a:blip r:embed="rId3"/>
              </a:buBlip>
            </a:pPr>
            <a:r>
              <a:rPr lang="en-GB" altLang="en-US" dirty="0"/>
              <a:t>Main field components is </a:t>
            </a:r>
            <a:r>
              <a:rPr lang="en-GB" altLang="en-US" i="1" dirty="0"/>
              <a:t>B</a:t>
            </a:r>
            <a:r>
              <a:rPr lang="en-GB" altLang="en-US" i="1" baseline="-25000" dirty="0"/>
              <a:t>y</a:t>
            </a:r>
          </a:p>
          <a:p>
            <a:pPr lvl="1">
              <a:buFontTx/>
              <a:buBlip>
                <a:blip r:embed="rId4"/>
              </a:buBlip>
            </a:pPr>
            <a:r>
              <a:rPr lang="en-GB" altLang="en-US" dirty="0"/>
              <a:t>Perpendicular to the axis of the magnet </a:t>
            </a:r>
            <a:r>
              <a:rPr lang="en-GB" altLang="en-US" i="1" dirty="0"/>
              <a:t>z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dirty="0"/>
              <a:t>Electro-magnets: field produced by a current (or current density)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altLang="en-US" b="1" dirty="0">
                <a:solidFill>
                  <a:srgbClr val="FF0000"/>
                </a:solidFill>
              </a:rPr>
              <a:t>Magnetic field steers (bends) the particles in a 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</a:t>
            </a:r>
            <a:r>
              <a:rPr lang="en-US" altLang="en-US" b="1" dirty="0">
                <a:solidFill>
                  <a:srgbClr val="FF0000"/>
                </a:solidFill>
              </a:rPr>
              <a:t>circular orbit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4"/>
              </a:buBlip>
            </a:pPr>
            <a:endParaRPr lang="fr-CH" altLang="en-US" dirty="0"/>
          </a:p>
          <a:p>
            <a:pPr lvl="1" eaLnBrk="1" hangingPunct="1">
              <a:lnSpc>
                <a:spcPct val="90000"/>
              </a:lnSpc>
              <a:buFontTx/>
              <a:buBlip>
                <a:blip r:embed="rId4"/>
              </a:buBlip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dirty="0"/>
          </a:p>
          <a:p>
            <a:pPr>
              <a:buFontTx/>
              <a:buBlip>
                <a:blip r:embed="rId3"/>
              </a:buBlip>
            </a:pPr>
            <a:endParaRPr lang="en-GB" altLang="en-US" dirty="0"/>
          </a:p>
          <a:p>
            <a:pPr>
              <a:buFontTx/>
              <a:buBlip>
                <a:blip r:embed="rId3"/>
              </a:buBlip>
            </a:pPr>
            <a:endParaRPr lang="en-GB" altLang="en-US" dirty="0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512C5C0F-574F-4923-8351-0E544528BF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E420D977-D91A-4095-8177-D3F2C18F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pic>
        <p:nvPicPr>
          <p:cNvPr id="18438" name="Picture 46" descr="sync_dipo">
            <a:extLst>
              <a:ext uri="{FF2B5EF4-FFF2-40B4-BE49-F238E27FC236}">
                <a16:creationId xmlns:a16="http://schemas.microsoft.com/office/drawing/2014/main" id="{C9031151-793A-46F3-AB87-C6ECD462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/>
          <a:stretch>
            <a:fillRect/>
          </a:stretch>
        </p:blipFill>
        <p:spPr bwMode="auto">
          <a:xfrm>
            <a:off x="753046" y="4536845"/>
            <a:ext cx="3590925" cy="129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25">
            <a:extLst>
              <a:ext uri="{FF2B5EF4-FFF2-40B4-BE49-F238E27FC236}">
                <a16:creationId xmlns:a16="http://schemas.microsoft.com/office/drawing/2014/main" id="{B060720F-6F33-4281-AF7C-26591374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36285" r="51823" b="25903"/>
          <a:stretch>
            <a:fillRect/>
          </a:stretch>
        </p:blipFill>
        <p:spPr bwMode="auto">
          <a:xfrm>
            <a:off x="6388100" y="1143000"/>
            <a:ext cx="2603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28D76A21-1216-4F23-AC29-1CF2435D3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171" y="5926138"/>
            <a:ext cx="1447800" cy="246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  <a:ea typeface="ＭＳ Ｐゴシック" panose="020B0600070205080204" pitchFamily="34" charset="-128"/>
              </a:rPr>
              <a:t>by E. Todesco</a:t>
            </a:r>
          </a:p>
        </p:txBody>
      </p:sp>
      <p:sp>
        <p:nvSpPr>
          <p:cNvPr id="18443" name="Slide Number Placeholder 1">
            <a:extLst>
              <a:ext uri="{FF2B5EF4-FFF2-40B4-BE49-F238E27FC236}">
                <a16:creationId xmlns:a16="http://schemas.microsoft.com/office/drawing/2014/main" id="{62CF441F-0630-4843-BB51-2CB88B6C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0EFCDC4-C6E9-40D3-9EE1-E980DFC2EEEC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18444" name="Group 2">
            <a:extLst>
              <a:ext uri="{FF2B5EF4-FFF2-40B4-BE49-F238E27FC236}">
                <a16:creationId xmlns:a16="http://schemas.microsoft.com/office/drawing/2014/main" id="{60936CD3-56BE-4FBF-9067-4703A13739F3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3284538"/>
            <a:ext cx="3860800" cy="3116262"/>
            <a:chOff x="5130800" y="3168650"/>
            <a:chExt cx="3860800" cy="3116263"/>
          </a:xfrm>
        </p:grpSpPr>
        <p:pic>
          <p:nvPicPr>
            <p:cNvPr id="18446" name="Picture 4" descr="tevatron_cross-section">
              <a:extLst>
                <a:ext uri="{FF2B5EF4-FFF2-40B4-BE49-F238E27FC236}">
                  <a16:creationId xmlns:a16="http://schemas.microsoft.com/office/drawing/2014/main" id="{86132BFA-73CA-4572-AF4C-E76FDB54A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8" r="26770" b="9897"/>
            <a:stretch>
              <a:fillRect/>
            </a:stretch>
          </p:blipFill>
          <p:spPr bwMode="auto">
            <a:xfrm>
              <a:off x="5130800" y="3168650"/>
              <a:ext cx="3860800" cy="31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0901C1-26A6-4C75-BF93-0268F317C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363" t="9298" r="5000" b="2041"/>
            <a:stretch/>
          </p:blipFill>
          <p:spPr bwMode="auto">
            <a:xfrm>
              <a:off x="5952554" y="3492043"/>
              <a:ext cx="2362200" cy="2362203"/>
            </a:xfrm>
            <a:prstGeom prst="ellipse">
              <a:avLst/>
            </a:prstGeom>
          </p:spPr>
        </p:pic>
        <p:grpSp>
          <p:nvGrpSpPr>
            <p:cNvPr id="18448" name="Group 3">
              <a:extLst>
                <a:ext uri="{FF2B5EF4-FFF2-40B4-BE49-F238E27FC236}">
                  <a16:creationId xmlns:a16="http://schemas.microsoft.com/office/drawing/2014/main" id="{08A22A9E-632B-4B0C-A2D1-0AFCC2E99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0050" y="4589463"/>
              <a:ext cx="228600" cy="228600"/>
              <a:chOff x="5318759" y="3533199"/>
              <a:chExt cx="228600" cy="2286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65CF61-A43F-41FE-9696-5E87323D1D7D}"/>
                  </a:ext>
                </a:extLst>
              </p:cNvPr>
              <p:cNvSpPr/>
              <p:nvPr/>
            </p:nvSpPr>
            <p:spPr>
              <a:xfrm>
                <a:off x="5318759" y="353319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41B4C36-E6A5-45D1-B0EC-58BBC45C9663}"/>
                  </a:ext>
                </a:extLst>
              </p:cNvPr>
              <p:cNvSpPr/>
              <p:nvPr/>
            </p:nvSpPr>
            <p:spPr>
              <a:xfrm>
                <a:off x="5410834" y="3620511"/>
                <a:ext cx="44450" cy="460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6976C16-7960-4B89-BE07-E28A45DD7FB3}"/>
                </a:ext>
              </a:extLst>
            </p:cNvPr>
            <p:cNvSpPr/>
            <p:nvPr/>
          </p:nvSpPr>
          <p:spPr>
            <a:xfrm>
              <a:off x="8507413" y="458311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50" name="TextBox 4">
              <a:extLst>
                <a:ext uri="{FF2B5EF4-FFF2-40B4-BE49-F238E27FC236}">
                  <a16:creationId xmlns:a16="http://schemas.microsoft.com/office/drawing/2014/main" id="{78989A10-9727-400D-84EA-4D5A3C480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6138" y="4486275"/>
              <a:ext cx="288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60000"/>
                <a:buBlip>
                  <a:blip r:embed="rId3"/>
                </a:buBlip>
                <a:defRPr sz="2400">
                  <a:solidFill>
                    <a:schemeClr val="tx2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Blip>
                  <a:blip r:embed="rId4"/>
                </a:buBlip>
                <a:defRPr sz="2000">
                  <a:solidFill>
                    <a:schemeClr val="tx2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Blip>
                  <a:blip r:embed="rId5"/>
                </a:buBlip>
                <a:defRPr>
                  <a:solidFill>
                    <a:schemeClr val="tx2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Blip>
                  <a:blip r:embed="rId6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Blip>
                  <a:blip r:embed="rId7"/>
                </a:buBlip>
                <a:defRPr sz="1600">
                  <a:solidFill>
                    <a:schemeClr val="tx2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800" b="1">
                  <a:solidFill>
                    <a:schemeClr val="bg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</a:t>
              </a:r>
              <a:endParaRPr lang="en-GB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45" name="TextBox 4">
            <a:extLst>
              <a:ext uri="{FF2B5EF4-FFF2-40B4-BE49-F238E27FC236}">
                <a16:creationId xmlns:a16="http://schemas.microsoft.com/office/drawing/2014/main" id="{FB70BDE4-BD5C-4B82-B85B-B06CC6EE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538" y="6107113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</a:t>
            </a:r>
            <a:endParaRPr lang="en-GB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F1958B-C07B-4BB1-B1DE-9CE827C67F13}"/>
              </a:ext>
            </a:extLst>
          </p:cNvPr>
          <p:cNvSpPr/>
          <p:nvPr/>
        </p:nvSpPr>
        <p:spPr bwMode="auto">
          <a:xfrm>
            <a:off x="7140575" y="4769185"/>
            <a:ext cx="96838" cy="98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0F81C5-87AB-460A-805C-69941237E3A4}"/>
              </a:ext>
            </a:extLst>
          </p:cNvPr>
          <p:cNvCxnSpPr>
            <a:cxnSpLocks/>
          </p:cNvCxnSpPr>
          <p:nvPr/>
        </p:nvCxnSpPr>
        <p:spPr bwMode="auto">
          <a:xfrm>
            <a:off x="7218363" y="4823160"/>
            <a:ext cx="1825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">
            <a:extLst>
              <a:ext uri="{FF2B5EF4-FFF2-40B4-BE49-F238E27FC236}">
                <a16:creationId xmlns:a16="http://schemas.microsoft.com/office/drawing/2014/main" id="{84381328-D8C7-4D76-A0EF-A213B4E77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599768"/>
              </p:ext>
            </p:extLst>
          </p:nvPr>
        </p:nvGraphicFramePr>
        <p:xfrm>
          <a:off x="2438400" y="1288653"/>
          <a:ext cx="1508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4" name="Equation" r:id="rId12" imgW="748975" imgH="241195" progId="Equation.3">
                  <p:embed/>
                </p:oleObj>
              </mc:Choice>
              <mc:Fallback>
                <p:oleObj name="Equation" r:id="rId12" imgW="748975" imgH="241195" progId="Equation.3">
                  <p:embed/>
                  <p:pic>
                    <p:nvPicPr>
                      <p:cNvPr id="9223" name="Object 2">
                        <a:extLst>
                          <a:ext uri="{FF2B5EF4-FFF2-40B4-BE49-F238E27FC236}">
                            <a16:creationId xmlns:a16="http://schemas.microsoft.com/office/drawing/2014/main" id="{AFCCA8F9-64D8-4702-828B-2BA589A11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88653"/>
                        <a:ext cx="1508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636E5F6-AA21-485F-A683-7CE9D728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2. </a:t>
            </a:r>
            <a:r>
              <a:rPr lang="fr-FR" altLang="en-US" dirty="0"/>
              <a:t>Electro-</a:t>
            </a:r>
            <a:r>
              <a:rPr lang="fr-FR" altLang="en-US" dirty="0" err="1"/>
              <a:t>magnetic</a:t>
            </a:r>
            <a:r>
              <a:rPr lang="en-US" altLang="en-US" dirty="0"/>
              <a:t> force</a:t>
            </a:r>
            <a:br>
              <a:rPr lang="en-GB" altLang="en-US" dirty="0"/>
            </a:br>
            <a:r>
              <a:rPr lang="en-GB" altLang="en-US" dirty="0"/>
              <a:t>Quadrupole magnet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BFDA820-62DB-4F1D-8D47-60E5DCDC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5791200" cy="30305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Blip>
                <a:blip r:embed="rId3"/>
              </a:buBlip>
              <a:defRPr/>
            </a:pPr>
            <a:endParaRPr lang="en-US" altLang="en-US" dirty="0"/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en-US" altLang="en-US" dirty="0"/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en-US" dirty="0"/>
              <a:t>The force necessary to stabilize linear motion is provided by the quadrupoles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altLang="en-US" dirty="0"/>
              <a:t>They provide a field </a:t>
            </a:r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en-US" altLang="en-US" dirty="0"/>
              <a:t>equal to zero in the center</a:t>
            </a:r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en-US" altLang="en-US" dirty="0"/>
              <a:t>increasing linearly with the radius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US" altLang="en-US" dirty="0"/>
              <a:t>They act as a spring: </a:t>
            </a:r>
            <a:r>
              <a:rPr lang="en-US" altLang="en-US" b="1" dirty="0">
                <a:solidFill>
                  <a:srgbClr val="FF0000"/>
                </a:solidFill>
              </a:rPr>
              <a:t>focus the beam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dirty="0"/>
              <a:t>Prevent protons from </a:t>
            </a:r>
            <a:r>
              <a:rPr lang="en-GB" b="1" dirty="0">
                <a:solidFill>
                  <a:srgbClr val="FF0000"/>
                </a:solidFill>
              </a:rPr>
              <a:t>falling </a:t>
            </a:r>
            <a:r>
              <a:rPr lang="en-GB" dirty="0"/>
              <a:t>to the bottom of the aperture due to the </a:t>
            </a:r>
            <a:r>
              <a:rPr lang="en-GB" b="1" dirty="0"/>
              <a:t>gravitational force</a:t>
            </a:r>
          </a:p>
          <a:p>
            <a:pPr lvl="1">
              <a:buFontTx/>
              <a:buBlip>
                <a:blip r:embed="rId3"/>
              </a:buBlip>
              <a:defRPr/>
            </a:pPr>
            <a:r>
              <a:rPr lang="en-GB" dirty="0"/>
              <a:t>it would happen in less than 60 </a:t>
            </a:r>
            <a:r>
              <a:rPr lang="en-GB" dirty="0" err="1"/>
              <a:t>ms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en-GB" altLang="en-US" dirty="0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5CD00674-235D-4159-A49B-73AE682221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19461" name="Footer Placeholder 4">
            <a:extLst>
              <a:ext uri="{FF2B5EF4-FFF2-40B4-BE49-F238E27FC236}">
                <a16:creationId xmlns:a16="http://schemas.microsoft.com/office/drawing/2014/main" id="{5982FC4A-9F5E-4FBA-ACCA-DD701869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grpSp>
        <p:nvGrpSpPr>
          <p:cNvPr id="19462" name="Group 3">
            <a:extLst>
              <a:ext uri="{FF2B5EF4-FFF2-40B4-BE49-F238E27FC236}">
                <a16:creationId xmlns:a16="http://schemas.microsoft.com/office/drawing/2014/main" id="{1963ADFA-99F5-401F-9349-A95A9A8E420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19200"/>
            <a:ext cx="2792413" cy="1752600"/>
            <a:chOff x="5520018" y="4419600"/>
            <a:chExt cx="2792132" cy="1752600"/>
          </a:xfrm>
        </p:grpSpPr>
        <p:pic>
          <p:nvPicPr>
            <p:cNvPr id="19483" name="Picture 10" descr="end_support">
              <a:extLst>
                <a:ext uri="{FF2B5EF4-FFF2-40B4-BE49-F238E27FC236}">
                  <a16:creationId xmlns:a16="http://schemas.microsoft.com/office/drawing/2014/main" id="{E3769FFB-F049-419E-B81D-BB9B229A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7" b="70955"/>
            <a:stretch>
              <a:fillRect/>
            </a:stretch>
          </p:blipFill>
          <p:spPr bwMode="auto">
            <a:xfrm>
              <a:off x="5520018" y="4419600"/>
              <a:ext cx="2792132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F04B10-FBFF-4533-8F2B-1423AF45E8B9}"/>
                </a:ext>
              </a:extLst>
            </p:cNvPr>
            <p:cNvSpPr/>
            <p:nvPr/>
          </p:nvSpPr>
          <p:spPr>
            <a:xfrm>
              <a:off x="6916877" y="5791200"/>
              <a:ext cx="906372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pic>
        <p:nvPicPr>
          <p:cNvPr id="19464" name="Picture 28" descr="ref_orbit">
            <a:extLst>
              <a:ext uri="{FF2B5EF4-FFF2-40B4-BE49-F238E27FC236}">
                <a16:creationId xmlns:a16="http://schemas.microsoft.com/office/drawing/2014/main" id="{B7E709F6-CF55-4544-8F7B-E656C68F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21739"/>
          <a:stretch>
            <a:fillRect/>
          </a:stretch>
        </p:blipFill>
        <p:spPr bwMode="auto">
          <a:xfrm>
            <a:off x="1981200" y="4191000"/>
            <a:ext cx="2514600" cy="2098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Text Box 7">
            <a:extLst>
              <a:ext uri="{FF2B5EF4-FFF2-40B4-BE49-F238E27FC236}">
                <a16:creationId xmlns:a16="http://schemas.microsoft.com/office/drawing/2014/main" id="{A31F0D9C-FA1E-45E5-B7E5-FE4C3DE80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07137"/>
            <a:ext cx="1447800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  <a:ea typeface="ＭＳ Ｐゴシック" panose="020B0600070205080204" pitchFamily="34" charset="-128"/>
              </a:rPr>
              <a:t>by E. Todesco</a:t>
            </a:r>
          </a:p>
        </p:txBody>
      </p:sp>
      <p:sp>
        <p:nvSpPr>
          <p:cNvPr id="19466" name="Slide Number Placeholder 1">
            <a:extLst>
              <a:ext uri="{FF2B5EF4-FFF2-40B4-BE49-F238E27FC236}">
                <a16:creationId xmlns:a16="http://schemas.microsoft.com/office/drawing/2014/main" id="{5D7DFFFD-FDED-4EE9-83FD-DEDFFBF9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2B1CCF4-35AF-483F-A20C-BDD7459B2EE7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19467" name="Group 1">
            <a:extLst>
              <a:ext uri="{FF2B5EF4-FFF2-40B4-BE49-F238E27FC236}">
                <a16:creationId xmlns:a16="http://schemas.microsoft.com/office/drawing/2014/main" id="{87D30DD4-B493-483B-B714-2E0F2554B59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130550"/>
            <a:ext cx="3124200" cy="3117850"/>
            <a:chOff x="5715000" y="3130550"/>
            <a:chExt cx="3124200" cy="3117850"/>
          </a:xfrm>
        </p:grpSpPr>
        <p:grpSp>
          <p:nvGrpSpPr>
            <p:cNvPr id="19468" name="Group 16">
              <a:extLst>
                <a:ext uri="{FF2B5EF4-FFF2-40B4-BE49-F238E27FC236}">
                  <a16:creationId xmlns:a16="http://schemas.microsoft.com/office/drawing/2014/main" id="{60EA4574-820A-4668-A7B6-D7EF942AB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3130550"/>
              <a:ext cx="3124200" cy="3117850"/>
              <a:chOff x="5791200" y="3276600"/>
              <a:chExt cx="3124200" cy="3117850"/>
            </a:xfrm>
          </p:grpSpPr>
          <p:pic>
            <p:nvPicPr>
              <p:cNvPr id="19481" name="Picture 16" descr="tq-v1_cross-section">
                <a:extLst>
                  <a:ext uri="{FF2B5EF4-FFF2-40B4-BE49-F238E27FC236}">
                    <a16:creationId xmlns:a16="http://schemas.microsoft.com/office/drawing/2014/main" id="{4413BE21-853F-4603-BF1F-07D25622CC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1" t="4124" r="27753" b="3711"/>
              <a:stretch>
                <a:fillRect/>
              </a:stretch>
            </p:blipFill>
            <p:spPr bwMode="auto">
              <a:xfrm>
                <a:off x="5791200" y="3276600"/>
                <a:ext cx="3124200" cy="311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7D90CF8-1391-4E81-AC73-A546FF1E4E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5687" t="9298" r="5688" b="2050"/>
              <a:stretch/>
            </p:blipFill>
            <p:spPr>
              <a:xfrm>
                <a:off x="6354044" y="3819135"/>
                <a:ext cx="1998511" cy="1998511"/>
              </a:xfrm>
              <a:prstGeom prst="ellipse">
                <a:avLst/>
              </a:prstGeom>
            </p:spPr>
          </p:pic>
        </p:grpSp>
        <p:grpSp>
          <p:nvGrpSpPr>
            <p:cNvPr id="19469" name="Group 3">
              <a:extLst>
                <a:ext uri="{FF2B5EF4-FFF2-40B4-BE49-F238E27FC236}">
                  <a16:creationId xmlns:a16="http://schemas.microsoft.com/office/drawing/2014/main" id="{89CC539C-1131-439F-89AB-937CF4456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2799" y="3300816"/>
              <a:ext cx="228600" cy="228600"/>
              <a:chOff x="5318759" y="3533199"/>
              <a:chExt cx="228600" cy="2286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F546519-C2D8-408C-AD6C-86E329695025}"/>
                  </a:ext>
                </a:extLst>
              </p:cNvPr>
              <p:cNvSpPr/>
              <p:nvPr/>
            </p:nvSpPr>
            <p:spPr>
              <a:xfrm>
                <a:off x="5318760" y="353279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65FB6C6-B5AA-43EA-A645-A30B277E3088}"/>
                  </a:ext>
                </a:extLst>
              </p:cNvPr>
              <p:cNvSpPr/>
              <p:nvPr/>
            </p:nvSpPr>
            <p:spPr>
              <a:xfrm>
                <a:off x="5410835" y="3620108"/>
                <a:ext cx="44450" cy="460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9470" name="Group 39">
              <a:extLst>
                <a:ext uri="{FF2B5EF4-FFF2-40B4-BE49-F238E27FC236}">
                  <a16:creationId xmlns:a16="http://schemas.microsoft.com/office/drawing/2014/main" id="{4A52B016-16B4-4538-83B4-4AF156FAB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645" y="4450878"/>
              <a:ext cx="288925" cy="369888"/>
              <a:chOff x="5621338" y="3527425"/>
              <a:chExt cx="288925" cy="36988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BB1AD61-A515-45EC-A4AF-FDFDB4E508D7}"/>
                  </a:ext>
                </a:extLst>
              </p:cNvPr>
              <p:cNvSpPr/>
              <p:nvPr/>
            </p:nvSpPr>
            <p:spPr>
              <a:xfrm>
                <a:off x="5661968" y="362473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478" name="TextBox 4">
                <a:extLst>
                  <a:ext uri="{FF2B5EF4-FFF2-40B4-BE49-F238E27FC236}">
                    <a16:creationId xmlns:a16="http://schemas.microsoft.com/office/drawing/2014/main" id="{7ECA4986-59B7-433E-BBB1-966D61ECCA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338" y="3527425"/>
                <a:ext cx="2889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60000"/>
                  <a:buBlip>
                    <a:blip r:embed="rId4"/>
                  </a:buBlip>
                  <a:defRPr sz="20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5"/>
                  </a:buBlip>
                  <a:defRPr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Blip>
                    <a:blip r:embed="rId6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800" b="1">
                    <a:solidFill>
                      <a:schemeClr val="bg1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</a:t>
                </a:r>
                <a:endParaRPr lang="en-GB" altLang="en-US" sz="18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71" name="Group 3">
              <a:extLst>
                <a:ext uri="{FF2B5EF4-FFF2-40B4-BE49-F238E27FC236}">
                  <a16:creationId xmlns:a16="http://schemas.microsoft.com/office/drawing/2014/main" id="{559C2F8A-55E4-4050-B581-82A97C3A3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343" y="5843331"/>
              <a:ext cx="228600" cy="228600"/>
              <a:chOff x="5318759" y="3533199"/>
              <a:chExt cx="228600" cy="2286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77C6A4D-AB84-44F8-929E-B5E400E42653}"/>
                  </a:ext>
                </a:extLst>
              </p:cNvPr>
              <p:cNvSpPr/>
              <p:nvPr/>
            </p:nvSpPr>
            <p:spPr>
              <a:xfrm>
                <a:off x="5319154" y="353345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CB29AB0-7EDB-4ADA-BEE1-05DF174729E1}"/>
                  </a:ext>
                </a:extLst>
              </p:cNvPr>
              <p:cNvSpPr/>
              <p:nvPr/>
            </p:nvSpPr>
            <p:spPr>
              <a:xfrm>
                <a:off x="5411229" y="3620768"/>
                <a:ext cx="44450" cy="460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9472" name="Group 48">
              <a:extLst>
                <a:ext uri="{FF2B5EF4-FFF2-40B4-BE49-F238E27FC236}">
                  <a16:creationId xmlns:a16="http://schemas.microsoft.com/office/drawing/2014/main" id="{DA54B5E8-3A81-4413-A158-23A3D4F3D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7112" y="4467476"/>
              <a:ext cx="288925" cy="369888"/>
              <a:chOff x="5621338" y="3527425"/>
              <a:chExt cx="288925" cy="36988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09621C-6EB2-430F-B8CB-75E041F28937}"/>
                  </a:ext>
                </a:extLst>
              </p:cNvPr>
              <p:cNvSpPr/>
              <p:nvPr/>
            </p:nvSpPr>
            <p:spPr>
              <a:xfrm>
                <a:off x="5662739" y="3624012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474" name="TextBox 4">
                <a:extLst>
                  <a:ext uri="{FF2B5EF4-FFF2-40B4-BE49-F238E27FC236}">
                    <a16:creationId xmlns:a16="http://schemas.microsoft.com/office/drawing/2014/main" id="{D5556B76-0EA0-4163-8165-A2B2998FD2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338" y="3527425"/>
                <a:ext cx="2889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SzPct val="60000"/>
                  <a:buBlip>
                    <a:blip r:embed="rId3"/>
                  </a:buBlip>
                  <a:defRPr sz="24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60000"/>
                  <a:buBlip>
                    <a:blip r:embed="rId4"/>
                  </a:buBlip>
                  <a:defRPr sz="20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60000"/>
                  <a:buBlip>
                    <a:blip r:embed="rId5"/>
                  </a:buBlip>
                  <a:defRPr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60000"/>
                  <a:buBlip>
                    <a:blip r:embed="rId6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Blip>
                    <a:blip r:embed="rId7"/>
                  </a:buBlip>
                  <a:defRPr sz="1600">
                    <a:solidFill>
                      <a:schemeClr val="tx2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GB" altLang="en-US" sz="1800" b="1">
                    <a:solidFill>
                      <a:schemeClr val="bg1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</a:t>
                </a:r>
                <a:endParaRPr lang="en-GB" altLang="en-US" sz="18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8" name="Object 2">
            <a:extLst>
              <a:ext uri="{FF2B5EF4-FFF2-40B4-BE49-F238E27FC236}">
                <a16:creationId xmlns:a16="http://schemas.microsoft.com/office/drawing/2014/main" id="{A767CB55-0EE5-4AF8-B421-D8A47E5241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84292"/>
              </p:ext>
            </p:extLst>
          </p:nvPr>
        </p:nvGraphicFramePr>
        <p:xfrm>
          <a:off x="2819400" y="1141914"/>
          <a:ext cx="1508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7" name="Equation" r:id="rId12" imgW="748975" imgH="241195" progId="Equation.3">
                  <p:embed/>
                </p:oleObj>
              </mc:Choice>
              <mc:Fallback>
                <p:oleObj name="Equation" r:id="rId12" imgW="748975" imgH="241195" progId="Equation.3">
                  <p:embed/>
                  <p:pic>
                    <p:nvPicPr>
                      <p:cNvPr id="9223" name="Object 2">
                        <a:extLst>
                          <a:ext uri="{FF2B5EF4-FFF2-40B4-BE49-F238E27FC236}">
                            <a16:creationId xmlns:a16="http://schemas.microsoft.com/office/drawing/2014/main" id="{AFCCA8F9-64D8-4702-828B-2BA589A11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1914"/>
                        <a:ext cx="1508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4055889-3A6F-4005-BF8D-1987711C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2. </a:t>
            </a:r>
            <a:r>
              <a:rPr lang="fr-FR" altLang="en-US" dirty="0"/>
              <a:t>Electro-</a:t>
            </a:r>
            <a:r>
              <a:rPr lang="fr-FR" altLang="en-US" dirty="0" err="1"/>
              <a:t>magnetic</a:t>
            </a:r>
            <a:r>
              <a:rPr lang="en-US" altLang="en-US" dirty="0"/>
              <a:t> force</a:t>
            </a:r>
            <a:br>
              <a:rPr lang="en-GB" altLang="en-US" dirty="0"/>
            </a:br>
            <a:r>
              <a:rPr lang="fr-FR" altLang="en-US" dirty="0" err="1"/>
              <a:t>Quadrupole</a:t>
            </a:r>
            <a:r>
              <a:rPr lang="fr-FR" altLang="en-US" dirty="0"/>
              <a:t> magnets</a:t>
            </a: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8D67-8707-4E87-8E77-91EF6F31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6192838" cy="2286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endParaRPr lang="fr-CH" dirty="0"/>
          </a:p>
          <a:p>
            <a:pPr eaLnBrk="1" hangingPunct="1">
              <a:defRPr/>
            </a:pPr>
            <a:endParaRPr lang="fr-CH" dirty="0"/>
          </a:p>
          <a:p>
            <a:pPr eaLnBrk="1" hangingPunct="1">
              <a:defRPr/>
            </a:pPr>
            <a:r>
              <a:rPr lang="fr-CH" dirty="0"/>
              <a:t>A </a:t>
            </a:r>
            <a:r>
              <a:rPr lang="fr-CH" dirty="0" err="1"/>
              <a:t>typical</a:t>
            </a:r>
            <a:r>
              <a:rPr lang="fr-CH" dirty="0"/>
              <a:t> </a:t>
            </a:r>
            <a:r>
              <a:rPr lang="fr-CH" dirty="0" err="1"/>
              <a:t>accelerator</a:t>
            </a:r>
            <a:r>
              <a:rPr lang="fr-CH" dirty="0"/>
              <a:t> structure </a:t>
            </a:r>
            <a:r>
              <a:rPr lang="fr-CH" dirty="0" err="1"/>
              <a:t>is</a:t>
            </a:r>
            <a:r>
              <a:rPr lang="fr-CH" dirty="0"/>
              <a:t> the </a:t>
            </a:r>
            <a:r>
              <a:rPr lang="fr-CH" dirty="0">
                <a:solidFill>
                  <a:srgbClr val="FF0000"/>
                </a:solidFill>
              </a:rPr>
              <a:t>FODO </a:t>
            </a:r>
            <a:r>
              <a:rPr lang="fr-CH" dirty="0" err="1">
                <a:solidFill>
                  <a:srgbClr val="FF0000"/>
                </a:solidFill>
              </a:rPr>
              <a:t>cell</a:t>
            </a:r>
            <a:r>
              <a:rPr lang="fr-CH" dirty="0"/>
              <a:t> </a:t>
            </a:r>
          </a:p>
          <a:p>
            <a:pPr lvl="1" eaLnBrk="1" hangingPunct="1">
              <a:defRPr/>
            </a:pPr>
            <a:r>
              <a:rPr lang="fr-CH" dirty="0" err="1"/>
              <a:t>Alternating</a:t>
            </a:r>
            <a:r>
              <a:rPr lang="fr-CH" dirty="0"/>
              <a:t> </a:t>
            </a:r>
            <a:r>
              <a:rPr lang="fr-CH" dirty="0" err="1"/>
              <a:t>quadrupoles</a:t>
            </a:r>
            <a:r>
              <a:rPr lang="fr-CH" dirty="0"/>
              <a:t> </a:t>
            </a:r>
            <a:r>
              <a:rPr lang="fr-CH" dirty="0" err="1"/>
              <a:t>spaced</a:t>
            </a:r>
            <a:r>
              <a:rPr lang="fr-CH" dirty="0"/>
              <a:t> by </a:t>
            </a:r>
            <a:r>
              <a:rPr lang="fr-CH" dirty="0" err="1"/>
              <a:t>length</a:t>
            </a:r>
            <a:r>
              <a:rPr lang="fr-CH" dirty="0"/>
              <a:t> </a:t>
            </a:r>
            <a:r>
              <a:rPr lang="fr-CH" i="1" dirty="0"/>
              <a:t>L </a:t>
            </a:r>
            <a:r>
              <a:rPr lang="fr-CH" dirty="0"/>
              <a:t>of </a:t>
            </a:r>
            <a:r>
              <a:rPr lang="fr-CH" dirty="0" err="1"/>
              <a:t>similar</a:t>
            </a:r>
            <a:r>
              <a:rPr lang="fr-CH" dirty="0"/>
              <a:t> gradient</a:t>
            </a:r>
          </a:p>
          <a:p>
            <a:pPr eaLnBrk="1" hangingPunct="1">
              <a:defRPr/>
            </a:pPr>
            <a:r>
              <a:rPr lang="fr-CH" dirty="0"/>
              <a:t>One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prove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gives</a:t>
            </a:r>
            <a:r>
              <a:rPr lang="fr-CH" dirty="0"/>
              <a:t> </a:t>
            </a:r>
            <a:r>
              <a:rPr lang="fr-CH" dirty="0">
                <a:solidFill>
                  <a:srgbClr val="FF0000"/>
                </a:solidFill>
              </a:rPr>
              <a:t>positive </a:t>
            </a:r>
            <a:r>
              <a:rPr lang="fr-CH" dirty="0" err="1">
                <a:solidFill>
                  <a:srgbClr val="FF0000"/>
                </a:solidFill>
              </a:rPr>
              <a:t>focusing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/>
              <a:t>in </a:t>
            </a:r>
            <a:r>
              <a:rPr lang="fr-CH" dirty="0" err="1"/>
              <a:t>both</a:t>
            </a:r>
            <a:r>
              <a:rPr lang="fr-CH" dirty="0"/>
              <a:t> transverse planes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CE5D5AA4-5287-4B00-8C7D-613F32E869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Superconducting Accelerator Magnets, January 27-31, 2025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B7AAE115-30FD-47E2-8FAB-F2912A08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000">
                <a:solidFill>
                  <a:schemeClr val="accent1"/>
                </a:solidFill>
              </a:rPr>
              <a:t>Electromagnetic forces and stresses in superconducting accelerator magnets I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B48D5996-BF0C-495C-ACF4-ADE5558D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A7097DC-043C-4FD5-A141-1614EB6D897B}" type="slidenum">
              <a:rPr lang="en-US" altLang="en-US" sz="10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000">
              <a:solidFill>
                <a:schemeClr val="accent1"/>
              </a:solidFill>
            </a:endParaRPr>
          </a:p>
        </p:txBody>
      </p:sp>
      <p:grpSp>
        <p:nvGrpSpPr>
          <p:cNvPr id="20487" name="Group 6">
            <a:extLst>
              <a:ext uri="{FF2B5EF4-FFF2-40B4-BE49-F238E27FC236}">
                <a16:creationId xmlns:a16="http://schemas.microsoft.com/office/drawing/2014/main" id="{5BF5D0F7-4EA2-4FAA-A989-8C9BCE9BCCD8}"/>
              </a:ext>
            </a:extLst>
          </p:cNvPr>
          <p:cNvGrpSpPr>
            <a:grpSpLocks/>
          </p:cNvGrpSpPr>
          <p:nvPr/>
        </p:nvGrpSpPr>
        <p:grpSpPr bwMode="auto">
          <a:xfrm>
            <a:off x="1022350" y="3276600"/>
            <a:ext cx="3124200" cy="3117850"/>
            <a:chOff x="1021784" y="3276599"/>
            <a:chExt cx="3124200" cy="3117850"/>
          </a:xfrm>
        </p:grpSpPr>
        <p:grpSp>
          <p:nvGrpSpPr>
            <p:cNvPr id="20515" name="Group 7">
              <a:extLst>
                <a:ext uri="{FF2B5EF4-FFF2-40B4-BE49-F238E27FC236}">
                  <a16:creationId xmlns:a16="http://schemas.microsoft.com/office/drawing/2014/main" id="{D76241E8-5BE2-47DD-B94B-5EA8F4FD6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784" y="3276599"/>
              <a:ext cx="3124200" cy="3117850"/>
              <a:chOff x="5715000" y="3130550"/>
              <a:chExt cx="3124200" cy="3117850"/>
            </a:xfrm>
          </p:grpSpPr>
          <p:grpSp>
            <p:nvGrpSpPr>
              <p:cNvPr id="20524" name="Group 16">
                <a:extLst>
                  <a:ext uri="{FF2B5EF4-FFF2-40B4-BE49-F238E27FC236}">
                    <a16:creationId xmlns:a16="http://schemas.microsoft.com/office/drawing/2014/main" id="{15874D73-A414-4B50-A491-CE4741D048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15000" y="3130550"/>
                <a:ext cx="3124200" cy="3117850"/>
                <a:chOff x="5791200" y="3276600"/>
                <a:chExt cx="3124200" cy="3117850"/>
              </a:xfrm>
            </p:grpSpPr>
            <p:pic>
              <p:nvPicPr>
                <p:cNvPr id="20537" name="Picture 16" descr="tq-v1_cross-section">
                  <a:extLst>
                    <a:ext uri="{FF2B5EF4-FFF2-40B4-BE49-F238E27FC236}">
                      <a16:creationId xmlns:a16="http://schemas.microsoft.com/office/drawing/2014/main" id="{F361B190-569F-4762-AA1F-A890A12D2B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91" t="4124" r="27753" b="3711"/>
                <a:stretch>
                  <a:fillRect/>
                </a:stretch>
              </p:blipFill>
              <p:spPr bwMode="auto">
                <a:xfrm>
                  <a:off x="5791200" y="3276600"/>
                  <a:ext cx="3124200" cy="311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0D42447A-4DD8-490B-8886-3B7668F232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5687" t="9298" r="5688" b="2050"/>
                <a:stretch/>
              </p:blipFill>
              <p:spPr>
                <a:xfrm>
                  <a:off x="6354044" y="3819135"/>
                  <a:ext cx="1998511" cy="1998511"/>
                </a:xfrm>
                <a:prstGeom prst="ellipse">
                  <a:avLst/>
                </a:prstGeom>
              </p:spPr>
            </p:pic>
          </p:grpSp>
          <p:grpSp>
            <p:nvGrpSpPr>
              <p:cNvPr id="20525" name="Group 3">
                <a:extLst>
                  <a:ext uri="{FF2B5EF4-FFF2-40B4-BE49-F238E27FC236}">
                    <a16:creationId xmlns:a16="http://schemas.microsoft.com/office/drawing/2014/main" id="{E98387C9-B46C-4700-9D8A-54FEAC78F4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2799" y="3300816"/>
                <a:ext cx="228600" cy="228600"/>
                <a:chOff x="5318759" y="3533199"/>
                <a:chExt cx="228600" cy="22860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663CA39-097D-46BC-A069-5FA2416FC038}"/>
                    </a:ext>
                  </a:extLst>
                </p:cNvPr>
                <p:cNvSpPr/>
                <p:nvPr/>
              </p:nvSpPr>
              <p:spPr>
                <a:xfrm>
                  <a:off x="5318760" y="3532796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DCB2615-B6EF-48DF-BCE1-396227B70801}"/>
                    </a:ext>
                  </a:extLst>
                </p:cNvPr>
                <p:cNvSpPr/>
                <p:nvPr/>
              </p:nvSpPr>
              <p:spPr>
                <a:xfrm>
                  <a:off x="5410835" y="3620108"/>
                  <a:ext cx="44450" cy="460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0526" name="Group 18">
                <a:extLst>
                  <a:ext uri="{FF2B5EF4-FFF2-40B4-BE49-F238E27FC236}">
                    <a16:creationId xmlns:a16="http://schemas.microsoft.com/office/drawing/2014/main" id="{7EE60619-AE90-4A77-9C2E-F734AB9376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82645" y="4450878"/>
                <a:ext cx="288925" cy="369888"/>
                <a:chOff x="5621338" y="3527425"/>
                <a:chExt cx="288925" cy="369888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7DDB4AF-135D-4F96-BC43-498CAA091A2C}"/>
                    </a:ext>
                  </a:extLst>
                </p:cNvPr>
                <p:cNvSpPr/>
                <p:nvPr/>
              </p:nvSpPr>
              <p:spPr>
                <a:xfrm>
                  <a:off x="5661968" y="3624735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534" name="TextBox 4">
                  <a:extLst>
                    <a:ext uri="{FF2B5EF4-FFF2-40B4-BE49-F238E27FC236}">
                      <a16:creationId xmlns:a16="http://schemas.microsoft.com/office/drawing/2014/main" id="{FFFAD141-8CAA-48A1-A12E-808351E710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1338" y="3527425"/>
                  <a:ext cx="288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 b="1">
                      <a:solidFill>
                        <a:schemeClr val="bg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</a:t>
                  </a:r>
                  <a:endParaRPr lang="en-GB" altLang="en-US" sz="18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527" name="Group 3">
                <a:extLst>
                  <a:ext uri="{FF2B5EF4-FFF2-40B4-BE49-F238E27FC236}">
                    <a16:creationId xmlns:a16="http://schemas.microsoft.com/office/drawing/2014/main" id="{853414B1-5AD9-47F9-8887-3E1F57154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0343" y="5843331"/>
                <a:ext cx="228600" cy="228600"/>
                <a:chOff x="5318759" y="3533199"/>
                <a:chExt cx="228600" cy="22860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927AB36-842E-49A8-867C-28FDFA68BB01}"/>
                    </a:ext>
                  </a:extLst>
                </p:cNvPr>
                <p:cNvSpPr/>
                <p:nvPr/>
              </p:nvSpPr>
              <p:spPr>
                <a:xfrm>
                  <a:off x="5319154" y="3533456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72C33C2-91FD-4E6F-BF97-7CF9E8F89E70}"/>
                    </a:ext>
                  </a:extLst>
                </p:cNvPr>
                <p:cNvSpPr/>
                <p:nvPr/>
              </p:nvSpPr>
              <p:spPr>
                <a:xfrm>
                  <a:off x="5411229" y="3620768"/>
                  <a:ext cx="44450" cy="460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0528" name="Group 20">
                <a:extLst>
                  <a:ext uri="{FF2B5EF4-FFF2-40B4-BE49-F238E27FC236}">
                    <a16:creationId xmlns:a16="http://schemas.microsoft.com/office/drawing/2014/main" id="{1742691B-F5ED-4971-B6D5-5B69887706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7112" y="4467476"/>
                <a:ext cx="288925" cy="369888"/>
                <a:chOff x="5621338" y="3527425"/>
                <a:chExt cx="288925" cy="369888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DF4BC8C-3C0C-4053-AE4E-1B1522D52A77}"/>
                    </a:ext>
                  </a:extLst>
                </p:cNvPr>
                <p:cNvSpPr/>
                <p:nvPr/>
              </p:nvSpPr>
              <p:spPr>
                <a:xfrm>
                  <a:off x="5662739" y="362401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530" name="TextBox 4">
                  <a:extLst>
                    <a:ext uri="{FF2B5EF4-FFF2-40B4-BE49-F238E27FC236}">
                      <a16:creationId xmlns:a16="http://schemas.microsoft.com/office/drawing/2014/main" id="{D5A789EF-376C-4AEA-ACF2-D4D9EB787E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1338" y="3527425"/>
                  <a:ext cx="288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 b="1">
                      <a:solidFill>
                        <a:schemeClr val="bg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</a:t>
                  </a:r>
                  <a:endParaRPr lang="en-GB" altLang="en-US" sz="18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C5CF24-6122-467F-BE36-B1B6C7051064}"/>
                </a:ext>
              </a:extLst>
            </p:cNvPr>
            <p:cNvSpPr/>
            <p:nvPr/>
          </p:nvSpPr>
          <p:spPr>
            <a:xfrm>
              <a:off x="2521972" y="4405312"/>
              <a:ext cx="96837" cy="968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52D807-9F5E-477F-A3BF-2E1166ABBE7C}"/>
                </a:ext>
              </a:extLst>
            </p:cNvPr>
            <p:cNvSpPr/>
            <p:nvPr/>
          </p:nvSpPr>
          <p:spPr>
            <a:xfrm>
              <a:off x="2910909" y="4775199"/>
              <a:ext cx="96838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4D82FF-E87F-40CC-9EB7-F316DCF216D5}"/>
                </a:ext>
              </a:extLst>
            </p:cNvPr>
            <p:cNvSpPr/>
            <p:nvPr/>
          </p:nvSpPr>
          <p:spPr>
            <a:xfrm>
              <a:off x="2514034" y="5165724"/>
              <a:ext cx="96838" cy="968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F3C1744-5880-4D25-8155-291872A655B8}"/>
                </a:ext>
              </a:extLst>
            </p:cNvPr>
            <p:cNvSpPr/>
            <p:nvPr/>
          </p:nvSpPr>
          <p:spPr>
            <a:xfrm>
              <a:off x="2150497" y="4775199"/>
              <a:ext cx="96837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A3BE4D-46F5-483D-BF01-280C5B22FC89}"/>
                </a:ext>
              </a:extLst>
            </p:cNvPr>
            <p:cNvCxnSpPr/>
            <p:nvPr/>
          </p:nvCxnSpPr>
          <p:spPr>
            <a:xfrm>
              <a:off x="2988697" y="4829174"/>
              <a:ext cx="18256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1AFD292-AE18-47D0-AC80-2C1E1516E3B2}"/>
                </a:ext>
              </a:extLst>
            </p:cNvPr>
            <p:cNvCxnSpPr/>
            <p:nvPr/>
          </p:nvCxnSpPr>
          <p:spPr>
            <a:xfrm flipH="1">
              <a:off x="2001272" y="4829174"/>
              <a:ext cx="168275" cy="31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41EB4A-E94B-4819-AFFA-BF8784738B38}"/>
                </a:ext>
              </a:extLst>
            </p:cNvPr>
            <p:cNvCxnSpPr/>
            <p:nvPr/>
          </p:nvCxnSpPr>
          <p:spPr>
            <a:xfrm>
              <a:off x="2571184" y="4443412"/>
              <a:ext cx="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5119389-4232-47BB-9EEA-8275258FD860}"/>
                </a:ext>
              </a:extLst>
            </p:cNvPr>
            <p:cNvCxnSpPr/>
            <p:nvPr/>
          </p:nvCxnSpPr>
          <p:spPr>
            <a:xfrm flipV="1">
              <a:off x="2561659" y="4983162"/>
              <a:ext cx="0" cy="190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8" name="Group 31">
            <a:extLst>
              <a:ext uri="{FF2B5EF4-FFF2-40B4-BE49-F238E27FC236}">
                <a16:creationId xmlns:a16="http://schemas.microsoft.com/office/drawing/2014/main" id="{45A88628-232C-4F11-B14E-112D9B387F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027613" y="3249613"/>
            <a:ext cx="3124200" cy="3117850"/>
            <a:chOff x="1021784" y="3276599"/>
            <a:chExt cx="3124200" cy="3117850"/>
          </a:xfrm>
        </p:grpSpPr>
        <p:grpSp>
          <p:nvGrpSpPr>
            <p:cNvPr id="20491" name="Group 32">
              <a:extLst>
                <a:ext uri="{FF2B5EF4-FFF2-40B4-BE49-F238E27FC236}">
                  <a16:creationId xmlns:a16="http://schemas.microsoft.com/office/drawing/2014/main" id="{6370ECF5-B2A1-475D-9C67-E2A682186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784" y="3276599"/>
              <a:ext cx="3124200" cy="3117850"/>
              <a:chOff x="5715000" y="3130550"/>
              <a:chExt cx="3124200" cy="3117850"/>
            </a:xfrm>
          </p:grpSpPr>
          <p:grpSp>
            <p:nvGrpSpPr>
              <p:cNvPr id="20500" name="Group 16">
                <a:extLst>
                  <a:ext uri="{FF2B5EF4-FFF2-40B4-BE49-F238E27FC236}">
                    <a16:creationId xmlns:a16="http://schemas.microsoft.com/office/drawing/2014/main" id="{AD2E894B-532B-49D3-A630-BBBFF4D2EC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15000" y="3130550"/>
                <a:ext cx="3124200" cy="3117850"/>
                <a:chOff x="5791200" y="3276600"/>
                <a:chExt cx="3124200" cy="3117850"/>
              </a:xfrm>
            </p:grpSpPr>
            <p:pic>
              <p:nvPicPr>
                <p:cNvPr id="20513" name="Picture 16" descr="tq-v1_cross-section">
                  <a:extLst>
                    <a:ext uri="{FF2B5EF4-FFF2-40B4-BE49-F238E27FC236}">
                      <a16:creationId xmlns:a16="http://schemas.microsoft.com/office/drawing/2014/main" id="{66F28EAA-4E61-44F5-B763-F8FE4C3ADE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91" t="4124" r="27753" b="3711"/>
                <a:stretch>
                  <a:fillRect/>
                </a:stretch>
              </p:blipFill>
              <p:spPr bwMode="auto">
                <a:xfrm>
                  <a:off x="5791200" y="3276600"/>
                  <a:ext cx="3124200" cy="311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52F52B41-3FA9-45AD-A2D6-78A91184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5687" t="9298" r="5688" b="2050"/>
                <a:stretch/>
              </p:blipFill>
              <p:spPr>
                <a:xfrm>
                  <a:off x="6354044" y="3819135"/>
                  <a:ext cx="1998511" cy="1998511"/>
                </a:xfrm>
                <a:prstGeom prst="ellipse">
                  <a:avLst/>
                </a:prstGeom>
              </p:spPr>
            </p:pic>
          </p:grpSp>
          <p:grpSp>
            <p:nvGrpSpPr>
              <p:cNvPr id="20501" name="Group 3">
                <a:extLst>
                  <a:ext uri="{FF2B5EF4-FFF2-40B4-BE49-F238E27FC236}">
                    <a16:creationId xmlns:a16="http://schemas.microsoft.com/office/drawing/2014/main" id="{C275CF9D-1B58-45F5-86C8-485AA1DF20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2799" y="3300816"/>
                <a:ext cx="228600" cy="228600"/>
                <a:chOff x="5318759" y="3533199"/>
                <a:chExt cx="228600" cy="22860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0352849-CD3E-4F86-AC6E-F268C071B594}"/>
                    </a:ext>
                  </a:extLst>
                </p:cNvPr>
                <p:cNvSpPr/>
                <p:nvPr/>
              </p:nvSpPr>
              <p:spPr>
                <a:xfrm>
                  <a:off x="5318760" y="3532796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F3044EE8-D36A-4629-84A1-E7A865F3712C}"/>
                    </a:ext>
                  </a:extLst>
                </p:cNvPr>
                <p:cNvSpPr/>
                <p:nvPr/>
              </p:nvSpPr>
              <p:spPr>
                <a:xfrm>
                  <a:off x="5410835" y="3628046"/>
                  <a:ext cx="44450" cy="460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0502" name="Group 43">
                <a:extLst>
                  <a:ext uri="{FF2B5EF4-FFF2-40B4-BE49-F238E27FC236}">
                    <a16:creationId xmlns:a16="http://schemas.microsoft.com/office/drawing/2014/main" id="{EF155377-C5EA-4BEC-8238-B4CA0AE75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82645" y="4450878"/>
                <a:ext cx="288925" cy="369888"/>
                <a:chOff x="5621338" y="3527425"/>
                <a:chExt cx="288925" cy="369888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CAB5DD8-1802-4656-BBD4-12FED8B92D6D}"/>
                    </a:ext>
                  </a:extLst>
                </p:cNvPr>
                <p:cNvSpPr/>
                <p:nvPr/>
              </p:nvSpPr>
              <p:spPr>
                <a:xfrm>
                  <a:off x="5661967" y="3624736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510" name="TextBox 4">
                  <a:extLst>
                    <a:ext uri="{FF2B5EF4-FFF2-40B4-BE49-F238E27FC236}">
                      <a16:creationId xmlns:a16="http://schemas.microsoft.com/office/drawing/2014/main" id="{DD427F0B-9438-43DB-9B20-D0C408C38C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1338" y="3527425"/>
                  <a:ext cx="288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 b="1">
                      <a:solidFill>
                        <a:schemeClr val="bg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</a:t>
                  </a:r>
                  <a:endParaRPr lang="en-GB" altLang="en-US" sz="18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503" name="Group 3">
                <a:extLst>
                  <a:ext uri="{FF2B5EF4-FFF2-40B4-BE49-F238E27FC236}">
                    <a16:creationId xmlns:a16="http://schemas.microsoft.com/office/drawing/2014/main" id="{093A858E-3E80-4F36-94B2-818EF5074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0343" y="5843331"/>
                <a:ext cx="228600" cy="228600"/>
                <a:chOff x="5318759" y="3533199"/>
                <a:chExt cx="228600" cy="228600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CAB2075-BFB3-4012-808F-085585FA7D4C}"/>
                    </a:ext>
                  </a:extLst>
                </p:cNvPr>
                <p:cNvSpPr/>
                <p:nvPr/>
              </p:nvSpPr>
              <p:spPr>
                <a:xfrm>
                  <a:off x="5319153" y="3533456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42A0C312-8A58-4C7C-B0B3-E5F4A5C13D56}"/>
                    </a:ext>
                  </a:extLst>
                </p:cNvPr>
                <p:cNvSpPr/>
                <p:nvPr/>
              </p:nvSpPr>
              <p:spPr>
                <a:xfrm>
                  <a:off x="5411227" y="3628706"/>
                  <a:ext cx="44450" cy="460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0504" name="Group 45">
                <a:extLst>
                  <a:ext uri="{FF2B5EF4-FFF2-40B4-BE49-F238E27FC236}">
                    <a16:creationId xmlns:a16="http://schemas.microsoft.com/office/drawing/2014/main" id="{A7F8AF83-CC2B-49E3-B379-D2B4B3297C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7112" y="4467476"/>
                <a:ext cx="288925" cy="369888"/>
                <a:chOff x="5621338" y="3527425"/>
                <a:chExt cx="288925" cy="36988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271B546-791F-4441-A1ED-B18AD21A09F7}"/>
                    </a:ext>
                  </a:extLst>
                </p:cNvPr>
                <p:cNvSpPr/>
                <p:nvPr/>
              </p:nvSpPr>
              <p:spPr>
                <a:xfrm>
                  <a:off x="5662738" y="3624013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0506" name="TextBox 4">
                  <a:extLst>
                    <a:ext uri="{FF2B5EF4-FFF2-40B4-BE49-F238E27FC236}">
                      <a16:creationId xmlns:a16="http://schemas.microsoft.com/office/drawing/2014/main" id="{B9AF3770-F933-47B5-8616-5E5B71E886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1338" y="3527425"/>
                  <a:ext cx="2889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SzPct val="60000"/>
                    <a:buBlip>
                      <a:blip r:embed="rId3"/>
                    </a:buBlip>
                    <a:defRPr sz="24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60000"/>
                    <a:buBlip>
                      <a:blip r:embed="rId4"/>
                    </a:buBlip>
                    <a:defRPr sz="20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60000"/>
                    <a:buBlip>
                      <a:blip r:embed="rId5"/>
                    </a:buBlip>
                    <a:defRPr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60000"/>
                    <a:buBlip>
                      <a:blip r:embed="rId6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60000"/>
                    <a:buBlip>
                      <a:blip r:embed="rId7"/>
                    </a:buBlip>
                    <a:defRPr sz="1600">
                      <a:solidFill>
                        <a:schemeClr val="tx2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GB" altLang="en-US" sz="1800" b="1">
                      <a:solidFill>
                        <a:schemeClr val="bg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</a:t>
                  </a:r>
                  <a:endParaRPr lang="en-GB" altLang="en-US" sz="18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C2830EE-F5F3-4331-8136-60FD356C63E6}"/>
                </a:ext>
              </a:extLst>
            </p:cNvPr>
            <p:cNvSpPr/>
            <p:nvPr/>
          </p:nvSpPr>
          <p:spPr>
            <a:xfrm>
              <a:off x="2521971" y="4413249"/>
              <a:ext cx="96838" cy="9683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DFEC9A-F023-4708-8D90-2F46E4607627}"/>
                </a:ext>
              </a:extLst>
            </p:cNvPr>
            <p:cNvSpPr/>
            <p:nvPr/>
          </p:nvSpPr>
          <p:spPr>
            <a:xfrm>
              <a:off x="2910909" y="4775199"/>
              <a:ext cx="96837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80839C-96D9-48A9-8497-4233ED1BC25A}"/>
                </a:ext>
              </a:extLst>
            </p:cNvPr>
            <p:cNvSpPr/>
            <p:nvPr/>
          </p:nvSpPr>
          <p:spPr>
            <a:xfrm>
              <a:off x="2514034" y="5173662"/>
              <a:ext cx="96837" cy="9683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485517-1A76-4561-90D4-B80AB46FD437}"/>
                </a:ext>
              </a:extLst>
            </p:cNvPr>
            <p:cNvSpPr/>
            <p:nvPr/>
          </p:nvSpPr>
          <p:spPr>
            <a:xfrm>
              <a:off x="2150495" y="4775199"/>
              <a:ext cx="96838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52C97A7-7483-4161-BB8E-0A15516E4DA6}"/>
                </a:ext>
              </a:extLst>
            </p:cNvPr>
            <p:cNvCxnSpPr/>
            <p:nvPr/>
          </p:nvCxnSpPr>
          <p:spPr>
            <a:xfrm>
              <a:off x="2988696" y="4829175"/>
              <a:ext cx="18256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E5C3047-1658-49BA-826A-1033D0C5C88E}"/>
                </a:ext>
              </a:extLst>
            </p:cNvPr>
            <p:cNvCxnSpPr/>
            <p:nvPr/>
          </p:nvCxnSpPr>
          <p:spPr>
            <a:xfrm flipH="1">
              <a:off x="2001271" y="4829174"/>
              <a:ext cx="168275" cy="31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D483D23-1F8A-48AA-9556-42B9B226A274}"/>
                </a:ext>
              </a:extLst>
            </p:cNvPr>
            <p:cNvCxnSpPr/>
            <p:nvPr/>
          </p:nvCxnSpPr>
          <p:spPr>
            <a:xfrm>
              <a:off x="2571184" y="4443412"/>
              <a:ext cx="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0F80CB-EF9A-438C-B79A-5E979DD02010}"/>
                </a:ext>
              </a:extLst>
            </p:cNvPr>
            <p:cNvCxnSpPr/>
            <p:nvPr/>
          </p:nvCxnSpPr>
          <p:spPr>
            <a:xfrm flipV="1">
              <a:off x="2561659" y="4983162"/>
              <a:ext cx="0" cy="190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19" descr="fodo">
            <a:extLst>
              <a:ext uri="{FF2B5EF4-FFF2-40B4-BE49-F238E27FC236}">
                <a16:creationId xmlns:a16="http://schemas.microsoft.com/office/drawing/2014/main" id="{2512B3BF-ABD0-4D17-B91E-AFC2A0BC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/>
          <a:stretch>
            <a:fillRect/>
          </a:stretch>
        </p:blipFill>
        <p:spPr bwMode="auto">
          <a:xfrm>
            <a:off x="6400800" y="1074738"/>
            <a:ext cx="26844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7">
            <a:extLst>
              <a:ext uri="{FF2B5EF4-FFF2-40B4-BE49-F238E27FC236}">
                <a16:creationId xmlns:a16="http://schemas.microsoft.com/office/drawing/2014/main" id="{6CFB5850-3B67-4335-A9EA-2D13B607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2343150"/>
            <a:ext cx="1447800" cy="246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6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600"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  <a:ea typeface="ＭＳ Ｐゴシック" panose="020B0600070205080204" pitchFamily="34" charset="-128"/>
              </a:rPr>
              <a:t>by E. Todesco</a:t>
            </a:r>
          </a:p>
        </p:txBody>
      </p:sp>
      <p:graphicFrame>
        <p:nvGraphicFramePr>
          <p:cNvPr id="59" name="Object 2">
            <a:extLst>
              <a:ext uri="{FF2B5EF4-FFF2-40B4-BE49-F238E27FC236}">
                <a16:creationId xmlns:a16="http://schemas.microsoft.com/office/drawing/2014/main" id="{63D3FF64-2BA7-4DCA-9560-22E6DDD5A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200045"/>
              </p:ext>
            </p:extLst>
          </p:nvPr>
        </p:nvGraphicFramePr>
        <p:xfrm>
          <a:off x="3169820" y="1186448"/>
          <a:ext cx="1508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1" name="Equation" r:id="rId11" imgW="748975" imgH="241195" progId="Equation.3">
                  <p:embed/>
                </p:oleObj>
              </mc:Choice>
              <mc:Fallback>
                <p:oleObj name="Equation" r:id="rId11" imgW="748975" imgH="241195" progId="Equation.3">
                  <p:embed/>
                  <p:pic>
                    <p:nvPicPr>
                      <p:cNvPr id="9223" name="Object 2">
                        <a:extLst>
                          <a:ext uri="{FF2B5EF4-FFF2-40B4-BE49-F238E27FC236}">
                            <a16:creationId xmlns:a16="http://schemas.microsoft.com/office/drawing/2014/main" id="{AFCCA8F9-64D8-4702-828B-2BA589A11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820" y="1186448"/>
                        <a:ext cx="1508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C619-95E3-4C08-8653-09CDE47A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</a:t>
            </a:r>
            <a:r>
              <a:rPr lang="fr-FR" altLang="en-US" dirty="0"/>
              <a:t>Electro-</a:t>
            </a:r>
            <a:r>
              <a:rPr lang="fr-FR" altLang="en-US" dirty="0" err="1"/>
              <a:t>magnetic</a:t>
            </a:r>
            <a:r>
              <a:rPr lang="en-US" altLang="en-US" dirty="0"/>
              <a:t> force</a:t>
            </a:r>
            <a:br>
              <a:rPr lang="en-GB" altLang="en-US" dirty="0"/>
            </a:br>
            <a:r>
              <a:rPr lang="fr-FR" altLang="en-US" dirty="0" err="1"/>
              <a:t>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3180-0534-4D82-B5B0-E60DD6725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altLang="en-US" dirty="0"/>
              <a:t>The superconducting coil (with a </a:t>
            </a:r>
            <a:r>
              <a:rPr lang="en-US" altLang="en-US" i="1" dirty="0"/>
              <a:t>J</a:t>
            </a:r>
            <a:r>
              <a:rPr lang="en-US" altLang="en-US" dirty="0"/>
              <a:t>) is in its own field </a:t>
            </a:r>
            <a:r>
              <a:rPr lang="en-US" altLang="en-US" i="1" dirty="0"/>
              <a:t>B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ABD34-463F-4BDD-819E-7C1E4BA4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Accelerator Magnets, January 27-31,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44DEC-DD33-44C3-9822-33171391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Electromagnetic forces and stresses in superconducting accelerator magnets 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3E6E5-76C4-4176-A5B6-7C889A7D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AB8A-C91D-4F7D-94D5-62D0481588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0C0ECBE-9FA0-4735-8239-5739659C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50936"/>
            <a:ext cx="2664064" cy="266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D57655D0-B21C-4CB1-B2A5-717E356F7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50936"/>
            <a:ext cx="2667000" cy="266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63EE49A1-D2F1-4DC4-8E24-E3E222368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22718"/>
              </p:ext>
            </p:extLst>
          </p:nvPr>
        </p:nvGraphicFramePr>
        <p:xfrm>
          <a:off x="3733800" y="1205706"/>
          <a:ext cx="139858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Equation" r:id="rId5" imgW="701250" imgH="243102" progId="Equation.3">
                  <p:embed/>
                </p:oleObj>
              </mc:Choice>
              <mc:Fallback>
                <p:oleObj name="Equation" r:id="rId5" imgW="701250" imgH="243102" progId="Equation.3">
                  <p:embed/>
                  <p:pic>
                    <p:nvPicPr>
                      <p:cNvPr id="9224" name="Object 3">
                        <a:extLst>
                          <a:ext uri="{FF2B5EF4-FFF2-40B4-BE49-F238E27FC236}">
                            <a16:creationId xmlns:a16="http://schemas.microsoft.com/office/drawing/2014/main" id="{726693E1-983E-4996-9C3E-59876AEE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05706"/>
                        <a:ext cx="139858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58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23485</TotalTime>
  <Words>4197</Words>
  <Application>Microsoft Office PowerPoint</Application>
  <PresentationFormat>On-screen Show (4:3)</PresentationFormat>
  <Paragraphs>639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ＭＳ Ｐゴシック</vt:lpstr>
      <vt:lpstr>Arial</vt:lpstr>
      <vt:lpstr>Book Antiqua</vt:lpstr>
      <vt:lpstr>Calibri</vt:lpstr>
      <vt:lpstr>Cambria Math</vt:lpstr>
      <vt:lpstr>Mathcad UniMath</vt:lpstr>
      <vt:lpstr>Mathematica1</vt:lpstr>
      <vt:lpstr>Symbol</vt:lpstr>
      <vt:lpstr>Office Theme</vt:lpstr>
      <vt:lpstr>Equation</vt:lpstr>
      <vt:lpstr>Mathcad</vt:lpstr>
      <vt:lpstr>Unit 9  Electro-magnetic forces and stresses in superconducting accelerator magnets Chapter I</vt:lpstr>
      <vt:lpstr>Outline</vt:lpstr>
      <vt:lpstr>References</vt:lpstr>
      <vt:lpstr>1. Introduction</vt:lpstr>
      <vt:lpstr>2. Electro-magnetic force Definition</vt:lpstr>
      <vt:lpstr>2. Electro-magnetic force Dipole magnets</vt:lpstr>
      <vt:lpstr>2. Electro-magnetic force Quadrupole magnet</vt:lpstr>
      <vt:lpstr>2. Electro-magnetic force Quadrupole magnets</vt:lpstr>
      <vt:lpstr>2. Electro-magnetic force Definition</vt:lpstr>
      <vt:lpstr>2. Electro-magnetic force Dipole magnets</vt:lpstr>
      <vt:lpstr>2. Electro-magnetic force Quadrupole magnets</vt:lpstr>
      <vt:lpstr>2. Electro-magnetic force End forces in dipole and quadrupole magnets</vt:lpstr>
      <vt:lpstr>2. Electro-magnetic force End forces in dipole and quadrupole magnets</vt:lpstr>
      <vt:lpstr>2. Electro-magnetic force Solenoids</vt:lpstr>
      <vt:lpstr>Outline</vt:lpstr>
      <vt:lpstr>3. Magnetic pressure and forces</vt:lpstr>
      <vt:lpstr>3. Magnetic pressure and forces</vt:lpstr>
      <vt:lpstr>3. Still about solenoids and dipoles</vt:lpstr>
      <vt:lpstr>Outline</vt:lpstr>
      <vt:lpstr>4. Approximations of practical  winding cross-sections</vt:lpstr>
      <vt:lpstr>4. Approximations of practical  winding cross-sections: thin shell</vt:lpstr>
      <vt:lpstr>4. Approximations of practical  winding cross-sections: thin shell (dipole)</vt:lpstr>
      <vt:lpstr>4. Approximations of practical  winding cross-sections: thin shell (quadrupole)</vt:lpstr>
      <vt:lpstr>4. Approximations of practical  winding cross-sections: thick shell</vt:lpstr>
      <vt:lpstr>4. Approximations of practical  winding cross-sections: thick shell</vt:lpstr>
      <vt:lpstr>4. Approximations of practical  winding cross-sections: sector (dipole)</vt:lpstr>
      <vt:lpstr>4. Approximations of practical  winding cross-sections: comparison</vt:lpstr>
      <vt:lpstr>Outline</vt:lpstr>
      <vt:lpstr>5. Stored energy and end forces</vt:lpstr>
      <vt:lpstr>5. Stored energy and end forces</vt:lpstr>
      <vt:lpstr>5. Stored energy and end forces  Thin shell</vt:lpstr>
      <vt:lpstr>Appendix I Thin shell approximation</vt:lpstr>
      <vt:lpstr>Appendix I: thin shell approximation Field and forces: general case</vt:lpstr>
      <vt:lpstr>Appendix I: thin shell approximation   Field and forces: dipole</vt:lpstr>
      <vt:lpstr>Appendix I: thin shell approximation   Field and forces: quadrupole</vt:lpstr>
      <vt:lpstr>Appendix I: thin shell approximation  Stored energy and end forces: dipole and quadrupole</vt:lpstr>
      <vt:lpstr>Appendix I: thin shell approximation   Total force on the mid-plane: dipole and quadrupole</vt:lpstr>
      <vt:lpstr>Appendix II Thick shell approximation</vt:lpstr>
      <vt:lpstr>Appendix II: thick shell approximation  Field and forces: general case</vt:lpstr>
      <vt:lpstr>Appendix II: thick shell approximation   Field and forces: dipole</vt:lpstr>
      <vt:lpstr>Appendix II: thick shell approximation   Field and forces: quadrupole</vt:lpstr>
      <vt:lpstr>Appendix II: thick shell approximation   Stored energy, end forces: dipole and quadrupole</vt:lpstr>
      <vt:lpstr>Appendix II: thick shell approximation   Stress on the mid-plane: dipole and quadrupole</vt:lpstr>
      <vt:lpstr>Appendix III Sector approximation</vt:lpstr>
      <vt:lpstr>Appendix III: sector approximation  Field and forces: dipole</vt:lpstr>
      <vt:lpstr>Appendix III: sector approximation   Field and forces: dipole</vt:lpstr>
      <vt:lpstr>Appendix III: sector approximation   Field and forces: quadrupole</vt:lpstr>
      <vt:lpstr>Appendix III: sector approximation   Field and forces: quadrupole</vt:lpstr>
      <vt:lpstr>Appendix III: sector approximation   Stored energy, end forces: dipole and quadrupole</vt:lpstr>
      <vt:lpstr>Appendix III: sector approximation   Stress on the mid-plane: dipole and quadrupole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Paolo Ferracin</cp:lastModifiedBy>
  <cp:revision>471</cp:revision>
  <dcterms:created xsi:type="dcterms:W3CDTF">2009-03-14T19:19:23Z</dcterms:created>
  <dcterms:modified xsi:type="dcterms:W3CDTF">2025-01-28T02:03:12Z</dcterms:modified>
</cp:coreProperties>
</file>