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49"/>
  </p:notesMasterIdLst>
  <p:handoutMasterIdLst>
    <p:handoutMasterId r:id="rId50"/>
  </p:handoutMasterIdLst>
  <p:sldIdLst>
    <p:sldId id="392" r:id="rId3"/>
    <p:sldId id="353" r:id="rId4"/>
    <p:sldId id="354" r:id="rId5"/>
    <p:sldId id="397" r:id="rId6"/>
    <p:sldId id="355" r:id="rId7"/>
    <p:sldId id="356" r:id="rId8"/>
    <p:sldId id="398" r:id="rId9"/>
    <p:sldId id="357" r:id="rId10"/>
    <p:sldId id="400" r:id="rId11"/>
    <p:sldId id="359" r:id="rId12"/>
    <p:sldId id="360" r:id="rId13"/>
    <p:sldId id="401" r:id="rId14"/>
    <p:sldId id="385" r:id="rId15"/>
    <p:sldId id="402" r:id="rId16"/>
    <p:sldId id="386" r:id="rId17"/>
    <p:sldId id="404" r:id="rId18"/>
    <p:sldId id="363" r:id="rId19"/>
    <p:sldId id="364" r:id="rId20"/>
    <p:sldId id="365" r:id="rId21"/>
    <p:sldId id="366" r:id="rId22"/>
    <p:sldId id="403" r:id="rId23"/>
    <p:sldId id="369" r:id="rId24"/>
    <p:sldId id="370" r:id="rId25"/>
    <p:sldId id="371" r:id="rId26"/>
    <p:sldId id="413" r:id="rId27"/>
    <p:sldId id="373" r:id="rId28"/>
    <p:sldId id="374" r:id="rId29"/>
    <p:sldId id="405" r:id="rId30"/>
    <p:sldId id="407" r:id="rId31"/>
    <p:sldId id="408" r:id="rId32"/>
    <p:sldId id="409" r:id="rId33"/>
    <p:sldId id="406" r:id="rId34"/>
    <p:sldId id="389" r:id="rId35"/>
    <p:sldId id="390" r:id="rId36"/>
    <p:sldId id="391" r:id="rId37"/>
    <p:sldId id="378" r:id="rId38"/>
    <p:sldId id="381" r:id="rId39"/>
    <p:sldId id="410" r:id="rId40"/>
    <p:sldId id="411" r:id="rId41"/>
    <p:sldId id="412" r:id="rId42"/>
    <p:sldId id="382" r:id="rId43"/>
    <p:sldId id="383" r:id="rId44"/>
    <p:sldId id="384" r:id="rId45"/>
    <p:sldId id="387" r:id="rId46"/>
    <p:sldId id="388" r:id="rId47"/>
    <p:sldId id="399" r:id="rId48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3D8B"/>
    <a:srgbClr val="CC0000"/>
    <a:srgbClr val="FF3300"/>
    <a:srgbClr val="009900"/>
    <a:srgbClr val="1F3361"/>
    <a:srgbClr val="1C2A64"/>
    <a:srgbClr val="23415D"/>
    <a:srgbClr val="CC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 autoAdjust="0"/>
    <p:restoredTop sz="99458" autoAdjust="0"/>
  </p:normalViewPr>
  <p:slideViewPr>
    <p:cSldViewPr snapToGrid="0">
      <p:cViewPr varScale="1">
        <p:scale>
          <a:sx n="88" d="100"/>
          <a:sy n="88" d="100"/>
        </p:scale>
        <p:origin x="-1160" y="-112"/>
      </p:cViewPr>
      <p:guideLst>
        <p:guide orient="horz" pos="38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90" y="-84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1" Type="http://schemas.openxmlformats.org/officeDocument/2006/relationships/image" Target="../media/image32.wmf"/><Relationship Id="rId2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6" Type="http://schemas.openxmlformats.org/officeDocument/2006/relationships/image" Target="../media/image87.wmf"/><Relationship Id="rId7" Type="http://schemas.openxmlformats.org/officeDocument/2006/relationships/image" Target="../media/image88.wmf"/><Relationship Id="rId1" Type="http://schemas.openxmlformats.org/officeDocument/2006/relationships/image" Target="../media/image82.wmf"/><Relationship Id="rId2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wmf"/><Relationship Id="rId1" Type="http://schemas.openxmlformats.org/officeDocument/2006/relationships/image" Target="../media/image89.wmf"/><Relationship Id="rId2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8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1" Type="http://schemas.openxmlformats.org/officeDocument/2006/relationships/image" Target="../media/image15.wmf"/><Relationship Id="rId2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w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703E68-9B3D-4E0D-AB17-1BAE5E519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2B532D-7594-4808-9555-F7BA070D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fld id="{3C352B64-7CDB-4BA9-830E-CE2C6B232ED7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Unit 2 – Magnet specifications in particle accelerators 2.</a:t>
            </a:r>
            <a:fld id="{7E2A935F-FE7E-4B75-8543-29890C611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9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B33ECD1B-57C9-4D9F-90C7-204E6C8381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4846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96838"/>
            <a:ext cx="2168525" cy="633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96838"/>
            <a:ext cx="6356350" cy="633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Unit 1 - </a:t>
            </a:r>
            <a:fld id="{43BEAD8B-B011-4DAB-9388-0735A77F8D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5: Field harmonics – 5.</a:t>
            </a:r>
            <a:fld id="{219604E5-17C0-43E5-A622-1A9C2DA05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903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A4B-FB6A-4397-BEF9-CCBB4DB5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9913-B802-486A-BF66-AFCCE915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9CA2-D026-420A-B3F4-6E028B814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83B4-5535-4991-9F99-DCB61D2AC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F592-40FF-4A87-8DA1-13C43CF8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7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E9FC-EDBF-4C23-90C0-459D07E6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7502-BA8B-4D6D-952C-B13E2FCB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FC133B56-E754-4BFE-B953-4D2FE74A0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24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6AA2-CBE9-451F-A6FE-6D743D35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ED23-B985-4B36-9E5F-09E2A8B25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3F02-35EA-4E8A-9815-70A29528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7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5A6F-4CDF-465E-896A-65D36DE8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98AED730-7B3C-4776-AA2D-711872C69A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44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Unit 1 - </a:t>
            </a:r>
            <a:fld id="{891CCA51-090F-4883-8443-F7B0FE85F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6856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EEC36FB7-1894-4489-9473-21FAE43449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0448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F6D07457-9BCC-4C11-A880-E7AAE35F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18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35FA2C35-A66C-485E-ABAA-0A1A88AC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766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9F189952-A931-435E-95E4-B21AD634E1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37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837C34AB-DDE8-4588-91C8-4AEB420ED8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69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A3D8B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H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96838"/>
            <a:ext cx="701759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90625"/>
            <a:ext cx="867727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0325" y="6524625"/>
            <a:ext cx="3794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99FF"/>
                </a:solidFill>
              </a:defRPr>
            </a:lvl1pPr>
          </a:lstStyle>
          <a:p>
            <a:pPr>
              <a:defRPr/>
            </a:pPr>
            <a:r>
              <a:rPr lang="en-US" dirty="0"/>
              <a:t> Unit </a:t>
            </a:r>
            <a:r>
              <a:rPr lang="en-US" dirty="0" smtClean="0"/>
              <a:t>11 </a:t>
            </a:r>
            <a:r>
              <a:rPr lang="en-US" dirty="0" smtClean="0"/>
              <a:t>- </a:t>
            </a:r>
            <a:fld id="{37F824E6-4F65-4FD0-B2AC-7025D55EF6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190500" y="6534150"/>
            <a:ext cx="4791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1000" dirty="0" smtClean="0">
                <a:solidFill>
                  <a:srgbClr val="3399FF"/>
                </a:solidFill>
              </a:rPr>
              <a:t>E. Todesco, USPAS</a:t>
            </a:r>
            <a:r>
              <a:rPr lang="en-US" sz="1000" baseline="0" dirty="0" smtClean="0">
                <a:solidFill>
                  <a:srgbClr val="3399FF"/>
                </a:solidFill>
              </a:rPr>
              <a:t> – </a:t>
            </a:r>
            <a:r>
              <a:rPr lang="en-US" sz="1000" baseline="0" dirty="0" smtClean="0">
                <a:solidFill>
                  <a:srgbClr val="3399FF"/>
                </a:solidFill>
              </a:rPr>
              <a:t>January 2025</a:t>
            </a:r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 descr="CERN-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0"/>
            <a:ext cx="881628" cy="880161"/>
          </a:xfrm>
          <a:prstGeom prst="rect">
            <a:avLst/>
          </a:prstGeom>
        </p:spPr>
      </p:pic>
      <p:pic>
        <p:nvPicPr>
          <p:cNvPr id="3" name="Picture 2" descr="USPAS-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48" y="0"/>
            <a:ext cx="1240582" cy="11399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2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6D50C70-2C26-4E72-B99E-171AC0FE3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2.wmf"/><Relationship Id="rId5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8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emf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5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5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7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5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oleObject" Target="../embeddings/oleObject40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63.w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64.wmf"/><Relationship Id="rId11" Type="http://schemas.openxmlformats.org/officeDocument/2006/relationships/image" Target="../media/image6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66.w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67.wmf"/><Relationship Id="rId11" Type="http://schemas.openxmlformats.org/officeDocument/2006/relationships/image" Target="../media/image6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image" Target="../media/image7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69.w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7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73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74.emf"/><Relationship Id="rId11" Type="http://schemas.openxmlformats.org/officeDocument/2006/relationships/image" Target="../media/image7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image" Target="../media/image14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7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3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4.pn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48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55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st-ab.aps.org/abstract/PRSTAB/v9/i1/e012402?qid=f36c6d7448b78355&amp;qseq=1&amp;show=10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kipedia.org/" TargetMode="Externa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86.w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87.w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82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83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84.w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85.wmf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.bin"/><Relationship Id="rId12" Type="http://schemas.openxmlformats.org/officeDocument/2006/relationships/image" Target="../media/image92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93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43.emf"/><Relationship Id="rId4" Type="http://schemas.openxmlformats.org/officeDocument/2006/relationships/oleObject" Target="../embeddings/oleObject70.bin"/><Relationship Id="rId5" Type="http://schemas.openxmlformats.org/officeDocument/2006/relationships/image" Target="../media/image89.w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90.wmf"/><Relationship Id="rId8" Type="http://schemas.openxmlformats.org/officeDocument/2006/relationships/oleObject" Target="../embeddings/oleObject72.bin"/><Relationship Id="rId9" Type="http://schemas.openxmlformats.org/officeDocument/2006/relationships/image" Target="../media/image91.wmf"/><Relationship Id="rId10" Type="http://schemas.openxmlformats.org/officeDocument/2006/relationships/image" Target="../media/image9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95.wmf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7" Type="http://schemas.openxmlformats.org/officeDocument/2006/relationships/image" Target="../media/image9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7.wmf"/><Relationship Id="rId9" Type="http://schemas.openxmlformats.org/officeDocument/2006/relationships/image" Target="../media/image19.jpeg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9.wmf"/><Relationship Id="rId9" Type="http://schemas.openxmlformats.org/officeDocument/2006/relationships/image" Target="../media/image23.jpeg"/><Relationship Id="rId10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4.emf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43026"/>
            <a:ext cx="8497888" cy="2410434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tx1"/>
                </a:solidFill>
              </a:rPr>
              <a:t>Unit </a:t>
            </a:r>
            <a:r>
              <a:rPr lang="en-US" sz="3200" smtClean="0">
                <a:solidFill>
                  <a:schemeClr val="tx1"/>
                </a:solidFill>
              </a:rPr>
              <a:t>10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Multipolar expansion of magnetic field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HiLumi-logo-REF-S_webs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79" y="5883063"/>
            <a:ext cx="2082821" cy="97493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884" y="3345813"/>
            <a:ext cx="8634134" cy="3004632"/>
          </a:xfrm>
        </p:spPr>
        <p:txBody>
          <a:bodyPr/>
          <a:lstStyle/>
          <a:p>
            <a:pPr eaLnBrk="1" hangingPunct="1"/>
            <a:r>
              <a:rPr lang="en-US" dirty="0" err="1" smtClean="0"/>
              <a:t>Ezio</a:t>
            </a:r>
            <a:r>
              <a:rPr lang="en-US" dirty="0" smtClean="0"/>
              <a:t> </a:t>
            </a:r>
            <a:r>
              <a:rPr lang="en-US" dirty="0" err="1" smtClean="0"/>
              <a:t>Todesco</a:t>
            </a:r>
            <a:endParaRPr lang="en-US" dirty="0" smtClean="0"/>
          </a:p>
          <a:p>
            <a:pPr eaLnBrk="1" hangingPunct="1"/>
            <a:r>
              <a:rPr lang="en-US" sz="1800" dirty="0"/>
              <a:t>European Organization for Nuclear Research (CERN)</a:t>
            </a:r>
          </a:p>
          <a:p>
            <a:pPr eaLnBrk="1" hangingPunct="1"/>
            <a:r>
              <a:rPr lang="en-US" sz="1800" dirty="0"/>
              <a:t>Technology Department</a:t>
            </a:r>
          </a:p>
          <a:p>
            <a:pPr eaLnBrk="1" hangingPunct="1"/>
            <a:r>
              <a:rPr lang="en-US" sz="1800" dirty="0"/>
              <a:t>Magnet Superconductors and Cryostat Group</a:t>
            </a:r>
            <a:endParaRPr lang="en-US" sz="1600" dirty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i="1" u="sng" dirty="0" smtClean="0"/>
          </a:p>
          <a:p>
            <a:pPr eaLnBrk="1" hangingPunct="1"/>
            <a:endParaRPr lang="en-US" sz="1600" i="1" u="sng" dirty="0"/>
          </a:p>
          <a:p>
            <a:pPr eaLnBrk="1" hangingPunct="1"/>
            <a:endParaRPr lang="en-US" sz="1600" i="1" u="sng" dirty="0" smtClean="0"/>
          </a:p>
          <a:p>
            <a:pPr eaLnBrk="1" hangingPunct="1"/>
            <a:r>
              <a:rPr lang="en-US" sz="1600" i="1" u="sng" dirty="0" smtClean="0"/>
              <a:t>All </a:t>
            </a:r>
            <a:r>
              <a:rPr lang="en-US" sz="1600" i="1" u="sng" dirty="0"/>
              <a:t>the units will use International System (meter, kilo, second, ampere) unless specified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15299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FIELD HARMONICS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field harmonics are rewritten as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We factorize </a:t>
            </a:r>
            <a:r>
              <a:rPr lang="en-US" dirty="0" smtClean="0">
                <a:solidFill>
                  <a:srgbClr val="CC0000"/>
                </a:solidFill>
              </a:rPr>
              <a:t>the main component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1 </a:t>
            </a:r>
            <a:r>
              <a:rPr lang="en-US" sz="1600" dirty="0" smtClean="0"/>
              <a:t>for dipoles,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for </a:t>
            </a:r>
            <a:r>
              <a:rPr lang="en-US" sz="1600" dirty="0" err="1" smtClean="0"/>
              <a:t>quadrupoles</a:t>
            </a:r>
            <a:r>
              <a:rPr lang="en-US" sz="1600" dirty="0" smtClean="0"/>
              <a:t>)</a:t>
            </a:r>
            <a:endParaRPr lang="en-US" sz="1600" baseline="-25000" dirty="0" smtClean="0"/>
          </a:p>
          <a:p>
            <a:pPr lvl="1" eaLnBrk="1" hangingPunct="1"/>
            <a:r>
              <a:rPr lang="en-US" dirty="0" smtClean="0"/>
              <a:t>We introduce a </a:t>
            </a:r>
            <a:r>
              <a:rPr lang="en-US" dirty="0" smtClean="0">
                <a:solidFill>
                  <a:srgbClr val="CC0000"/>
                </a:solidFill>
              </a:rPr>
              <a:t>reference radius </a:t>
            </a:r>
            <a:r>
              <a:rPr lang="en-US" i="1" dirty="0" err="1" smtClean="0">
                <a:solidFill>
                  <a:srgbClr val="CC0000"/>
                </a:solidFill>
              </a:rPr>
              <a:t>R</a:t>
            </a:r>
            <a:r>
              <a:rPr lang="en-US" baseline="-25000" dirty="0" err="1" smtClean="0">
                <a:solidFill>
                  <a:srgbClr val="CC0000"/>
                </a:solidFill>
              </a:rPr>
              <a:t>ref</a:t>
            </a:r>
            <a:r>
              <a:rPr lang="en-US" baseline="-25000" dirty="0" smtClean="0"/>
              <a:t> </a:t>
            </a:r>
            <a:r>
              <a:rPr lang="en-US" dirty="0" smtClean="0"/>
              <a:t>to have dimensionless coefficients</a:t>
            </a:r>
          </a:p>
          <a:p>
            <a:pPr lvl="1" eaLnBrk="1" hangingPunct="1"/>
            <a:r>
              <a:rPr lang="en-US" dirty="0" smtClean="0"/>
              <a:t>We </a:t>
            </a:r>
            <a:r>
              <a:rPr lang="en-US" dirty="0" smtClean="0">
                <a:solidFill>
                  <a:srgbClr val="CC0000"/>
                </a:solidFill>
              </a:rPr>
              <a:t>factorize 10</a:t>
            </a:r>
            <a:r>
              <a:rPr lang="en-US" baseline="30000" dirty="0" smtClean="0">
                <a:solidFill>
                  <a:srgbClr val="CC0000"/>
                </a:solidFill>
              </a:rPr>
              <a:t>-4</a:t>
            </a:r>
            <a:r>
              <a:rPr lang="en-US" dirty="0" smtClean="0"/>
              <a:t> since the deviations from ideal field in superconducting magnets for particle accelerators have to be </a:t>
            </a:r>
            <a:r>
              <a:rPr lang="en-US" dirty="0" smtClean="0">
                <a:sym typeface="Symbol" pitchFamily="18" charset="2"/>
              </a:rPr>
              <a:t>0.01%</a:t>
            </a:r>
          </a:p>
          <a:p>
            <a:pPr eaLnBrk="1" hangingPunct="1"/>
            <a:r>
              <a:rPr lang="en-US" dirty="0" smtClean="0"/>
              <a:t>The coefficients </a:t>
            </a:r>
            <a:r>
              <a:rPr lang="en-US" i="1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are called </a:t>
            </a:r>
            <a:r>
              <a:rPr lang="en-US" u="sng" dirty="0" smtClean="0">
                <a:solidFill>
                  <a:srgbClr val="CC0000"/>
                </a:solidFill>
              </a:rPr>
              <a:t>normalized </a:t>
            </a:r>
            <a:r>
              <a:rPr lang="en-US" u="sng" dirty="0" err="1" smtClean="0">
                <a:solidFill>
                  <a:srgbClr val="CC0000"/>
                </a:solidFill>
              </a:rPr>
              <a:t>multipoles</a:t>
            </a:r>
            <a:endParaRPr lang="en-US" u="sng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i="1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are the </a:t>
            </a:r>
            <a:r>
              <a:rPr lang="en-US" u="sng" dirty="0" smtClean="0">
                <a:solidFill>
                  <a:srgbClr val="CC0000"/>
                </a:solidFill>
              </a:rPr>
              <a:t>normal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-25000" dirty="0" smtClean="0"/>
              <a:t>n </a:t>
            </a:r>
            <a:r>
              <a:rPr lang="en-US" dirty="0" smtClean="0"/>
              <a:t>are the </a:t>
            </a:r>
            <a:r>
              <a:rPr lang="en-US" u="sng" dirty="0" smtClean="0">
                <a:solidFill>
                  <a:srgbClr val="CC0000"/>
                </a:solidFill>
              </a:rPr>
              <a:t>skew</a:t>
            </a:r>
            <a:r>
              <a:rPr lang="en-US" dirty="0" smtClean="0"/>
              <a:t> (</a:t>
            </a:r>
            <a:r>
              <a:rPr lang="en-US" dirty="0" err="1" smtClean="0"/>
              <a:t>adimensional</a:t>
            </a:r>
            <a:r>
              <a:rPr lang="en-US" dirty="0" smtClean="0"/>
              <a:t>)</a:t>
            </a:r>
            <a:endParaRPr lang="en-US" b="1" dirty="0" smtClean="0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6146" name="Object 17"/>
          <p:cNvGraphicFramePr>
            <a:graphicFrameLocks noChangeAspect="1"/>
          </p:cNvGraphicFramePr>
          <p:nvPr/>
        </p:nvGraphicFramePr>
        <p:xfrm>
          <a:off x="2293938" y="2706688"/>
          <a:ext cx="43767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" name="Equation" r:id="rId3" imgW="2462731" imgH="545863" progId="Equation.3">
                  <p:embed/>
                </p:oleObj>
              </mc:Choice>
              <mc:Fallback>
                <p:oleObj name="Equation" r:id="rId3" imgW="2462731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2706688"/>
                        <a:ext cx="43767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2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6148" name="Object 25"/>
          <p:cNvGraphicFramePr>
            <a:graphicFrameLocks noChangeAspect="1"/>
          </p:cNvGraphicFramePr>
          <p:nvPr/>
        </p:nvGraphicFramePr>
        <p:xfrm>
          <a:off x="1539875" y="1276350"/>
          <a:ext cx="5943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" name="Equation" r:id="rId5" imgW="3733800" imgH="457200" progId="Equation.3">
                  <p:embed/>
                </p:oleObj>
              </mc:Choice>
              <mc:Fallback>
                <p:oleObj name="Equation" r:id="rId5" imgW="373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276350"/>
                        <a:ext cx="5943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10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82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FIELD HARMONICS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2403475"/>
            <a:ext cx="5826125" cy="40163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Reference radius is usually chosen as 2/3 of the aperture radius</a:t>
            </a:r>
          </a:p>
          <a:p>
            <a:pPr lvl="1" eaLnBrk="1" hangingPunct="1"/>
            <a:r>
              <a:rPr lang="en-US" sz="1800" dirty="0" smtClean="0"/>
              <a:t>This is done to have numbers for the </a:t>
            </a:r>
            <a:r>
              <a:rPr lang="en-US" sz="1800" dirty="0" err="1" smtClean="0"/>
              <a:t>multipoles</a:t>
            </a:r>
            <a:r>
              <a:rPr lang="en-US" sz="1800" dirty="0" smtClean="0"/>
              <a:t> that are </a:t>
            </a:r>
            <a:r>
              <a:rPr lang="en-US" sz="1800" dirty="0" smtClean="0">
                <a:solidFill>
                  <a:srgbClr val="CC0000"/>
                </a:solidFill>
              </a:rPr>
              <a:t>not too far from 1</a:t>
            </a:r>
          </a:p>
          <a:p>
            <a:pPr eaLnBrk="1" hangingPunct="1"/>
            <a:r>
              <a:rPr lang="en-US" sz="2000" dirty="0" smtClean="0"/>
              <a:t>Some wrong ideas about reference radius</a:t>
            </a:r>
          </a:p>
          <a:p>
            <a:pPr lvl="1" eaLnBrk="1" hangingPunct="1"/>
            <a:r>
              <a:rPr lang="en-US" sz="1800" dirty="0" smtClean="0"/>
              <a:t>Wrong statement 1: “the expansion is valid up to the reference radius”</a:t>
            </a:r>
          </a:p>
          <a:p>
            <a:pPr lvl="2" eaLnBrk="1" hangingPunct="1"/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CC0000"/>
                </a:solidFill>
              </a:rPr>
              <a:t>reference radius has no physical meaning</a:t>
            </a:r>
            <a:r>
              <a:rPr lang="en-US" sz="1600" dirty="0" smtClean="0"/>
              <a:t>, it is as choosing meters of mm</a:t>
            </a:r>
          </a:p>
          <a:p>
            <a:pPr lvl="2" eaLnBrk="1" hangingPunct="1"/>
            <a:r>
              <a:rPr lang="en-US" sz="1600" dirty="0" smtClean="0"/>
              <a:t>We will come back on the validity limit</a:t>
            </a:r>
          </a:p>
          <a:p>
            <a:pPr lvl="1" eaLnBrk="1" hangingPunct="1"/>
            <a:r>
              <a:rPr lang="en-US" sz="1800" dirty="0" smtClean="0"/>
              <a:t>Wrong statement 2: “the expansion is done around the reference radius”</a:t>
            </a:r>
          </a:p>
          <a:p>
            <a:pPr lvl="2" eaLnBrk="1" hangingPunct="1"/>
            <a:r>
              <a:rPr lang="en-US" sz="1600" dirty="0" smtClean="0"/>
              <a:t>A </a:t>
            </a:r>
            <a:r>
              <a:rPr lang="en-US" sz="1600" dirty="0" smtClean="0">
                <a:solidFill>
                  <a:srgbClr val="CC0000"/>
                </a:solidFill>
              </a:rPr>
              <a:t>power series is around a point</a:t>
            </a:r>
            <a:r>
              <a:rPr lang="en-US" sz="1600" dirty="0" smtClean="0"/>
              <a:t>, not around a circle. The expansion is around the origin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2382838" y="1282700"/>
          <a:ext cx="43767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Equation" r:id="rId3" imgW="2462731" imgH="545863" progId="Equation.3">
                  <p:embed/>
                </p:oleObj>
              </mc:Choice>
              <mc:Fallback>
                <p:oleObj name="Equation" r:id="rId3" imgW="2462731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1282700"/>
                        <a:ext cx="43767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148013"/>
            <a:ext cx="29575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11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48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field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Field </a:t>
            </a:r>
            <a:r>
              <a:rPr lang="en-US" dirty="0"/>
              <a:t>harmonics of a current line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Validity </a:t>
            </a:r>
            <a:r>
              <a:rPr lang="en-US" dirty="0"/>
              <a:t>limits of field 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applications of tough mathematics to magnetic field measurements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Hints on beam </a:t>
            </a:r>
            <a:r>
              <a:rPr lang="en-US" dirty="0"/>
              <a:t>dynamics requirements on field </a:t>
            </a:r>
            <a:r>
              <a:rPr lang="en-US" dirty="0" smtClean="0"/>
              <a:t>harmonics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12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92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OF A CURRENT LINE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Field given by a current line (</a:t>
            </a:r>
            <a:r>
              <a:rPr lang="en-US" dirty="0" err="1" smtClean="0">
                <a:solidFill>
                  <a:srgbClr val="CC0000"/>
                </a:solidFill>
              </a:rPr>
              <a:t>Biot-Savart</a:t>
            </a:r>
            <a:r>
              <a:rPr lang="en-US" dirty="0" smtClean="0">
                <a:solidFill>
                  <a:srgbClr val="CC0000"/>
                </a:solidFill>
              </a:rPr>
              <a:t> law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Differential form (international system)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>
                <a:solidFill>
                  <a:srgbClr val="CC3300"/>
                </a:solidFill>
              </a:rPr>
              <a:t>I</a:t>
            </a:r>
            <a:r>
              <a:rPr lang="en-US" dirty="0" smtClean="0">
                <a:solidFill>
                  <a:srgbClr val="CC3300"/>
                </a:solidFill>
              </a:rPr>
              <a:t>nfinite current line</a:t>
            </a:r>
          </a:p>
          <a:p>
            <a:pPr lvl="2" eaLnBrk="1" hangingPunct="1"/>
            <a:r>
              <a:rPr lang="en-US" sz="1800" dirty="0" smtClean="0"/>
              <a:t>A factor two is given by the </a:t>
            </a:r>
            <a:r>
              <a:rPr lang="en-US" sz="1800" dirty="0" err="1" smtClean="0"/>
              <a:t>atan</a:t>
            </a:r>
            <a:r>
              <a:rPr lang="en-US" sz="1800" dirty="0" smtClean="0"/>
              <a:t> integration</a:t>
            </a:r>
          </a:p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lvl="1" eaLnBrk="1" hangingPunct="1"/>
            <a:r>
              <a:rPr lang="en-US" dirty="0" smtClean="0"/>
              <a:t>Field in a </a:t>
            </a:r>
            <a:r>
              <a:rPr lang="en-US" dirty="0" err="1" smtClean="0">
                <a:solidFill>
                  <a:srgbClr val="CC3300"/>
                </a:solidFill>
              </a:rPr>
              <a:t>centre</a:t>
            </a:r>
            <a:r>
              <a:rPr lang="en-US" dirty="0" smtClean="0">
                <a:solidFill>
                  <a:srgbClr val="CC3300"/>
                </a:solidFill>
              </a:rPr>
              <a:t> of a circular loop</a:t>
            </a:r>
            <a:r>
              <a:rPr lang="en-US" dirty="0" smtClean="0"/>
              <a:t>, radius </a:t>
            </a:r>
            <a:r>
              <a:rPr lang="en-US" i="1" dirty="0" smtClean="0"/>
              <a:t>r</a:t>
            </a:r>
            <a:endParaRPr lang="en-US" dirty="0"/>
          </a:p>
          <a:p>
            <a:pPr eaLnBrk="1" hangingPunct="1"/>
            <a:endParaRPr lang="en-US" sz="2000" dirty="0"/>
          </a:p>
          <a:p>
            <a:pPr marL="457200" lvl="1" indent="0" eaLnBrk="1" hangingPunct="1">
              <a:buNone/>
            </a:pPr>
            <a:endParaRPr lang="en-US" sz="16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9231" name="Picture 28" descr="Jb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392613"/>
            <a:ext cx="128746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29"/>
          <p:cNvSpPr>
            <a:spLocks noChangeArrowheads="1"/>
          </p:cNvSpPr>
          <p:nvPr/>
        </p:nvSpPr>
        <p:spPr bwMode="auto">
          <a:xfrm>
            <a:off x="6626225" y="5851525"/>
            <a:ext cx="2517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 dirty="0"/>
              <a:t>Jean-</a:t>
            </a:r>
            <a:r>
              <a:rPr lang="it-IT" sz="1200" b="0" dirty="0" err="1"/>
              <a:t>Baptiste</a:t>
            </a:r>
            <a:r>
              <a:rPr lang="it-IT" sz="1200" b="0" dirty="0"/>
              <a:t> Biot,</a:t>
            </a:r>
          </a:p>
          <a:p>
            <a:pPr algn="ctr"/>
            <a:r>
              <a:rPr lang="it-IT" sz="1200" b="0" dirty="0"/>
              <a:t>French</a:t>
            </a:r>
          </a:p>
          <a:p>
            <a:pPr algn="ctr"/>
            <a:r>
              <a:rPr lang="it-IT" sz="1200" b="0" dirty="0"/>
              <a:t> (April 21, 1774 – </a:t>
            </a:r>
            <a:r>
              <a:rPr lang="it-IT" sz="1200" b="0" dirty="0" err="1"/>
              <a:t>February</a:t>
            </a:r>
            <a:r>
              <a:rPr lang="it-IT" sz="1200" b="0" dirty="0"/>
              <a:t> 3, 1862)</a:t>
            </a:r>
          </a:p>
        </p:txBody>
      </p:sp>
      <p:pic>
        <p:nvPicPr>
          <p:cNvPr id="9233" name="Picture 30" descr="savart_felix_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958975"/>
            <a:ext cx="13271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31"/>
          <p:cNvSpPr>
            <a:spLocks noChangeArrowheads="1"/>
          </p:cNvSpPr>
          <p:nvPr/>
        </p:nvSpPr>
        <p:spPr bwMode="auto">
          <a:xfrm>
            <a:off x="6845300" y="3603625"/>
            <a:ext cx="2298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/>
              <a:t>Félix Savart, </a:t>
            </a:r>
          </a:p>
          <a:p>
            <a:pPr algn="ctr"/>
            <a:r>
              <a:rPr lang="it-IT" sz="1200" b="0"/>
              <a:t>French</a:t>
            </a:r>
          </a:p>
          <a:p>
            <a:pPr algn="ctr"/>
            <a:r>
              <a:rPr lang="it-IT" sz="1200" b="0"/>
              <a:t> (June 30, 1791-March 16, 1841) </a:t>
            </a:r>
          </a:p>
        </p:txBody>
      </p:sp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13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83" y="2143676"/>
            <a:ext cx="2627322" cy="1202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681" y="4333295"/>
            <a:ext cx="1613095" cy="839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59" y="5737149"/>
            <a:ext cx="1028321" cy="771241"/>
          </a:xfrm>
          <a:prstGeom prst="rect">
            <a:avLst/>
          </a:prstGeom>
        </p:spPr>
      </p:pic>
      <p:grpSp>
        <p:nvGrpSpPr>
          <p:cNvPr id="16385" name="Group 16384"/>
          <p:cNvGrpSpPr/>
          <p:nvPr/>
        </p:nvGrpSpPr>
        <p:grpSpPr>
          <a:xfrm>
            <a:off x="4245929" y="5877397"/>
            <a:ext cx="2004676" cy="784484"/>
            <a:chOff x="4569665" y="5840041"/>
            <a:chExt cx="2004676" cy="784484"/>
          </a:xfrm>
        </p:grpSpPr>
        <p:grpSp>
          <p:nvGrpSpPr>
            <p:cNvPr id="9" name="Group 8"/>
            <p:cNvGrpSpPr/>
            <p:nvPr/>
          </p:nvGrpSpPr>
          <p:grpSpPr>
            <a:xfrm>
              <a:off x="4569665" y="5840041"/>
              <a:ext cx="2004676" cy="784484"/>
              <a:chOff x="174319" y="5454025"/>
              <a:chExt cx="2004676" cy="784484"/>
            </a:xfrm>
          </p:grpSpPr>
          <p:sp>
            <p:nvSpPr>
              <p:cNvPr id="6" name="Donut 5"/>
              <p:cNvSpPr/>
              <p:nvPr/>
            </p:nvSpPr>
            <p:spPr bwMode="auto">
              <a:xfrm>
                <a:off x="174319" y="5927205"/>
                <a:ext cx="2004676" cy="311304"/>
              </a:xfrm>
              <a:prstGeom prst="donu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ＭＳ Ｐゴシック" pitchFamily="34" charset="-128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170432" y="5454025"/>
                <a:ext cx="12451" cy="622605"/>
              </a:xfrm>
              <a:prstGeom prst="straightConnector1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CC33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8" name="TextBox 47"/>
            <p:cNvSpPr txBox="1"/>
            <p:nvPr/>
          </p:nvSpPr>
          <p:spPr>
            <a:xfrm>
              <a:off x="5842693" y="6092057"/>
              <a:ext cx="28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r</a:t>
              </a:r>
              <a:endParaRPr lang="en-US" sz="1800" i="1" dirty="0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5565778" y="6450193"/>
              <a:ext cx="924387" cy="1542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4360975" y="4161979"/>
            <a:ext cx="1917516" cy="842512"/>
            <a:chOff x="4582117" y="4146553"/>
            <a:chExt cx="1917516" cy="842512"/>
          </a:xfrm>
        </p:grpSpPr>
        <p:cxnSp>
          <p:nvCxnSpPr>
            <p:cNvPr id="57" name="Straight Connector 56"/>
            <p:cNvCxnSpPr/>
            <p:nvPr/>
          </p:nvCxnSpPr>
          <p:spPr bwMode="auto">
            <a:xfrm flipV="1">
              <a:off x="4582117" y="4146553"/>
              <a:ext cx="1917516" cy="83429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6266040" y="4395595"/>
              <a:ext cx="9468" cy="4388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5438281" y="4629211"/>
              <a:ext cx="799873" cy="17730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5665389" y="4619733"/>
              <a:ext cx="28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r</a:t>
              </a:r>
              <a:endParaRPr lang="en-US" sz="1800" i="1" dirty="0"/>
            </a:p>
          </p:txBody>
        </p:sp>
      </p:grpSp>
      <p:grpSp>
        <p:nvGrpSpPr>
          <p:cNvPr id="16397" name="Group 16396"/>
          <p:cNvGrpSpPr/>
          <p:nvPr/>
        </p:nvGrpSpPr>
        <p:grpSpPr>
          <a:xfrm>
            <a:off x="4370443" y="2540231"/>
            <a:ext cx="1917516" cy="834291"/>
            <a:chOff x="4370443" y="2540231"/>
            <a:chExt cx="1917516" cy="834291"/>
          </a:xfrm>
        </p:grpSpPr>
        <p:grpSp>
          <p:nvGrpSpPr>
            <p:cNvPr id="16384" name="Group 16383"/>
            <p:cNvGrpSpPr/>
            <p:nvPr/>
          </p:nvGrpSpPr>
          <p:grpSpPr>
            <a:xfrm>
              <a:off x="4370443" y="2540231"/>
              <a:ext cx="1917516" cy="834291"/>
              <a:chOff x="4582117" y="4146553"/>
              <a:chExt cx="1917516" cy="834291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4582117" y="4146553"/>
                <a:ext cx="1917516" cy="834291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6266040" y="4395595"/>
                <a:ext cx="9468" cy="438800"/>
              </a:xfrm>
              <a:prstGeom prst="straightConnector1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CC33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802355" y="4457855"/>
                <a:ext cx="435799" cy="34866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5740099" y="4545021"/>
                <a:ext cx="286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 smtClean="0"/>
                  <a:t>r</a:t>
                </a:r>
                <a:endParaRPr lang="en-US" sz="1800" i="1" dirty="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 bwMode="auto">
            <a:xfrm flipV="1">
              <a:off x="5444247" y="2801726"/>
              <a:ext cx="283399" cy="11504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63379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/>
      <p:bldP spid="9232" grpId="0"/>
      <p:bldP spid="92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THE CONSTANT MU ZERO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Field given by a loop – prototype of a solenoid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About the constant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</a:p>
          <a:p>
            <a:pPr lvl="1" eaLnBrk="1" hangingPunct="1"/>
            <a:r>
              <a:rPr lang="en-US" dirty="0" smtClean="0"/>
              <a:t>It is terribly small …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=4p</a:t>
            </a:r>
            <a:r>
              <a:rPr lang="en-US" dirty="0"/>
              <a:t>×</a:t>
            </a:r>
            <a:r>
              <a:rPr lang="en-US" dirty="0" smtClean="0">
                <a:latin typeface="Symbol" charset="2"/>
                <a:cs typeface="Symbol" charset="2"/>
              </a:rPr>
              <a:t>10</a:t>
            </a:r>
            <a:r>
              <a:rPr lang="en-US" baseline="30000" dirty="0" smtClean="0">
                <a:latin typeface="Symbol" charset="2"/>
                <a:cs typeface="Symbol" charset="2"/>
              </a:rPr>
              <a:t>-7 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latin typeface="+mj-lt"/>
                <a:cs typeface="Symbol" charset="2"/>
              </a:rPr>
              <a:t>m/A</a:t>
            </a:r>
            <a:endParaRPr lang="en-US" dirty="0">
              <a:latin typeface="+mj-lt"/>
              <a:cs typeface="Symbol" charset="2"/>
            </a:endParaRPr>
          </a:p>
          <a:p>
            <a:pPr lvl="1" eaLnBrk="1" hangingPunct="1"/>
            <a:r>
              <a:rPr lang="en-US" dirty="0" smtClean="0"/>
              <a:t>This means that with 1 A at 1 m you get less than 1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T</a:t>
            </a:r>
            <a:endParaRPr lang="en-US" dirty="0"/>
          </a:p>
          <a:p>
            <a:pPr lvl="1" eaLnBrk="1" hangingPunct="1"/>
            <a:r>
              <a:rPr lang="en-US" dirty="0" smtClean="0"/>
              <a:t>This is why to make few T you need MA turns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endParaRPr lang="en-US" sz="2000" dirty="0"/>
          </a:p>
          <a:p>
            <a:pPr marL="457200" lvl="1" indent="0" eaLnBrk="1" hangingPunct="1">
              <a:buNone/>
            </a:pPr>
            <a:endParaRPr lang="en-US" sz="16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9231" name="Picture 28" descr="Jb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392613"/>
            <a:ext cx="128746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29"/>
          <p:cNvSpPr>
            <a:spLocks noChangeArrowheads="1"/>
          </p:cNvSpPr>
          <p:nvPr/>
        </p:nvSpPr>
        <p:spPr bwMode="auto">
          <a:xfrm>
            <a:off x="6626225" y="5851525"/>
            <a:ext cx="2517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 dirty="0"/>
              <a:t>Jean-</a:t>
            </a:r>
            <a:r>
              <a:rPr lang="it-IT" sz="1200" b="0" dirty="0" err="1"/>
              <a:t>Baptiste</a:t>
            </a:r>
            <a:r>
              <a:rPr lang="it-IT" sz="1200" b="0" dirty="0"/>
              <a:t> Biot,</a:t>
            </a:r>
          </a:p>
          <a:p>
            <a:pPr algn="ctr"/>
            <a:r>
              <a:rPr lang="it-IT" sz="1200" b="0" dirty="0"/>
              <a:t>French</a:t>
            </a:r>
          </a:p>
          <a:p>
            <a:pPr algn="ctr"/>
            <a:r>
              <a:rPr lang="it-IT" sz="1200" b="0" dirty="0"/>
              <a:t> (April 21, 1774 – </a:t>
            </a:r>
            <a:r>
              <a:rPr lang="it-IT" sz="1200" b="0" dirty="0" err="1"/>
              <a:t>February</a:t>
            </a:r>
            <a:r>
              <a:rPr lang="it-IT" sz="1200" b="0" dirty="0"/>
              <a:t> 3, 1862)</a:t>
            </a:r>
          </a:p>
        </p:txBody>
      </p:sp>
      <p:pic>
        <p:nvPicPr>
          <p:cNvPr id="9233" name="Picture 30" descr="savart_felix_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958975"/>
            <a:ext cx="13271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31"/>
          <p:cNvSpPr>
            <a:spLocks noChangeArrowheads="1"/>
          </p:cNvSpPr>
          <p:nvPr/>
        </p:nvSpPr>
        <p:spPr bwMode="auto">
          <a:xfrm>
            <a:off x="6845300" y="3603625"/>
            <a:ext cx="2298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/>
              <a:t>Félix Savart, </a:t>
            </a:r>
          </a:p>
          <a:p>
            <a:pPr algn="ctr"/>
            <a:r>
              <a:rPr lang="it-IT" sz="1200" b="0"/>
              <a:t>French</a:t>
            </a:r>
          </a:p>
          <a:p>
            <a:pPr algn="ctr"/>
            <a:r>
              <a:rPr lang="it-IT" sz="1200" b="0"/>
              <a:t> (June 30, 1791-March 16, 1841) </a:t>
            </a:r>
          </a:p>
        </p:txBody>
      </p:sp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14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013" y="2139124"/>
            <a:ext cx="1028321" cy="771241"/>
          </a:xfrm>
          <a:prstGeom prst="rect">
            <a:avLst/>
          </a:prstGeom>
        </p:spPr>
      </p:pic>
      <p:grpSp>
        <p:nvGrpSpPr>
          <p:cNvPr id="16385" name="Group 16384"/>
          <p:cNvGrpSpPr/>
          <p:nvPr/>
        </p:nvGrpSpPr>
        <p:grpSpPr>
          <a:xfrm>
            <a:off x="3846127" y="2044208"/>
            <a:ext cx="2004676" cy="784484"/>
            <a:chOff x="4569665" y="5840041"/>
            <a:chExt cx="2004676" cy="784484"/>
          </a:xfrm>
        </p:grpSpPr>
        <p:grpSp>
          <p:nvGrpSpPr>
            <p:cNvPr id="9" name="Group 8"/>
            <p:cNvGrpSpPr/>
            <p:nvPr/>
          </p:nvGrpSpPr>
          <p:grpSpPr>
            <a:xfrm>
              <a:off x="4569665" y="5840041"/>
              <a:ext cx="2004676" cy="784484"/>
              <a:chOff x="174319" y="5454025"/>
              <a:chExt cx="2004676" cy="784484"/>
            </a:xfrm>
          </p:grpSpPr>
          <p:sp>
            <p:nvSpPr>
              <p:cNvPr id="6" name="Donut 5"/>
              <p:cNvSpPr/>
              <p:nvPr/>
            </p:nvSpPr>
            <p:spPr bwMode="auto">
              <a:xfrm>
                <a:off x="174319" y="5927205"/>
                <a:ext cx="2004676" cy="311304"/>
              </a:xfrm>
              <a:prstGeom prst="donu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ＭＳ Ｐゴシック" pitchFamily="34" charset="-128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170432" y="5454025"/>
                <a:ext cx="12451" cy="622605"/>
              </a:xfrm>
              <a:prstGeom prst="straightConnector1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CC33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8" name="TextBox 47"/>
            <p:cNvSpPr txBox="1"/>
            <p:nvPr/>
          </p:nvSpPr>
          <p:spPr>
            <a:xfrm>
              <a:off x="5842693" y="6092057"/>
              <a:ext cx="28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r</a:t>
              </a:r>
              <a:endParaRPr lang="en-US" sz="1800" i="1" dirty="0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5565778" y="6450193"/>
              <a:ext cx="924387" cy="1542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8366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OF A CURRENT LINE: COMPLEX NOTATION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Field given by a current line (</a:t>
            </a:r>
            <a:r>
              <a:rPr lang="en-US" dirty="0" err="1" smtClean="0">
                <a:solidFill>
                  <a:srgbClr val="CC0000"/>
                </a:solidFill>
              </a:rPr>
              <a:t>Biot-Savart</a:t>
            </a:r>
            <a:r>
              <a:rPr lang="en-US" dirty="0" smtClean="0">
                <a:solidFill>
                  <a:srgbClr val="CC0000"/>
                </a:solidFill>
              </a:rPr>
              <a:t> law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Infinite current line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Complex notation</a:t>
            </a:r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 eaLnBrk="1" hangingPunct="1"/>
            <a:r>
              <a:rPr lang="en-US" dirty="0" smtClean="0"/>
              <a:t>Using the relation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We obtain the compact very useful notation</a:t>
            </a:r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9231" name="Picture 28" descr="Jb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392613"/>
            <a:ext cx="128746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29"/>
          <p:cNvSpPr>
            <a:spLocks noChangeArrowheads="1"/>
          </p:cNvSpPr>
          <p:nvPr/>
        </p:nvSpPr>
        <p:spPr bwMode="auto">
          <a:xfrm>
            <a:off x="6626225" y="5851525"/>
            <a:ext cx="2517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/>
              <a:t>Jean-Baptiste Biot,</a:t>
            </a:r>
          </a:p>
          <a:p>
            <a:pPr algn="ctr"/>
            <a:r>
              <a:rPr lang="it-IT" sz="1200" b="0"/>
              <a:t>French</a:t>
            </a:r>
          </a:p>
          <a:p>
            <a:pPr algn="ctr"/>
            <a:r>
              <a:rPr lang="it-IT" sz="1200" b="0"/>
              <a:t> (April 21, 1774 – February 3, 1862)</a:t>
            </a:r>
          </a:p>
        </p:txBody>
      </p:sp>
      <p:pic>
        <p:nvPicPr>
          <p:cNvPr id="9233" name="Picture 30" descr="savart_felix_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958975"/>
            <a:ext cx="13271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31"/>
          <p:cNvSpPr>
            <a:spLocks noChangeArrowheads="1"/>
          </p:cNvSpPr>
          <p:nvPr/>
        </p:nvSpPr>
        <p:spPr bwMode="auto">
          <a:xfrm>
            <a:off x="6845300" y="3603625"/>
            <a:ext cx="2298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/>
              <a:t>Félix Savart, </a:t>
            </a:r>
          </a:p>
          <a:p>
            <a:pPr algn="ctr"/>
            <a:r>
              <a:rPr lang="it-IT" sz="1200" b="0"/>
              <a:t>French</a:t>
            </a:r>
          </a:p>
          <a:p>
            <a:pPr algn="ctr"/>
            <a:r>
              <a:rPr lang="it-IT" sz="1200" b="0"/>
              <a:t> (June 30, 1791-March 16, 1841) </a:t>
            </a:r>
          </a:p>
        </p:txBody>
      </p:sp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15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836" y="1768160"/>
            <a:ext cx="1613095" cy="839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98" y="2247552"/>
            <a:ext cx="2962991" cy="1165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85" y="3935073"/>
            <a:ext cx="3286110" cy="547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224" y="5043807"/>
            <a:ext cx="2108200" cy="406400"/>
          </a:xfrm>
          <a:prstGeom prst="rect">
            <a:avLst/>
          </a:prstGeom>
        </p:spPr>
      </p:pic>
      <p:pic>
        <p:nvPicPr>
          <p:cNvPr id="22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41" y="2875226"/>
            <a:ext cx="22891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4982" y="6089082"/>
            <a:ext cx="1957246" cy="7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4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DISGRESSION ON TAYLOR SERIES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In Unit 1 we saw that, for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&lt;1 one can write</a:t>
            </a:r>
          </a:p>
          <a:p>
            <a:pPr lvl="1" eaLnBrk="1" hangingPunct="1">
              <a:buFontTx/>
              <a:buNone/>
            </a:pPr>
            <a:endParaRPr lang="en-US" sz="1800" dirty="0" smtClean="0"/>
          </a:p>
          <a:p>
            <a:pPr eaLnBrk="1" hangingPunct="1"/>
            <a:r>
              <a:rPr lang="en-US" sz="2000" dirty="0" smtClean="0"/>
              <a:t>This is an extremely useful equation</a:t>
            </a:r>
          </a:p>
          <a:p>
            <a:pPr lvl="1" eaLnBrk="1" hangingPunct="1"/>
            <a:r>
              <a:rPr lang="en-US" sz="1800" dirty="0" smtClean="0"/>
              <a:t>Example: 1/(</a:t>
            </a:r>
            <a:r>
              <a:rPr lang="en-US" sz="1800" dirty="0"/>
              <a:t>1+0.1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=1/1.1=0.90909   </a:t>
            </a:r>
            <a:r>
              <a:rPr lang="en-US" sz="1800" dirty="0"/>
              <a:t>but using the approximation(1+0.1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=1-0.1</a:t>
            </a:r>
            <a:r>
              <a:rPr lang="en-US" sz="1800" dirty="0"/>
              <a:t>+O(0.01)</a:t>
            </a:r>
            <a:r>
              <a:rPr lang="en-US" sz="1800" baseline="30000" dirty="0"/>
              <a:t> </a:t>
            </a:r>
            <a:r>
              <a:rPr lang="en-US" sz="1800" dirty="0" smtClean="0"/>
              <a:t>=0.9 </a:t>
            </a:r>
            <a:r>
              <a:rPr lang="en-US" sz="1800" dirty="0"/>
              <a:t>and I neglect something that is order of </a:t>
            </a:r>
            <a:r>
              <a:rPr lang="en-US" sz="1800" dirty="0" smtClean="0"/>
              <a:t>0.01</a:t>
            </a:r>
            <a:endParaRPr lang="en-US" dirty="0" smtClean="0"/>
          </a:p>
          <a:p>
            <a:pPr eaLnBrk="1" hangingPunct="1"/>
            <a:r>
              <a:rPr lang="en-US" dirty="0" smtClean="0"/>
              <a:t>Now for </a:t>
            </a:r>
            <a:r>
              <a:rPr lang="en-US" i="1" dirty="0" smtClean="0"/>
              <a:t>a</a:t>
            </a:r>
            <a:r>
              <a:rPr lang="en-US" dirty="0" smtClean="0"/>
              <a:t>=-1 the whole series can be written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Example</a:t>
            </a:r>
            <a:endParaRPr lang="en-US" dirty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2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59968"/>
              </p:ext>
            </p:extLst>
          </p:nvPr>
        </p:nvGraphicFramePr>
        <p:xfrm>
          <a:off x="6462586" y="1640075"/>
          <a:ext cx="25828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2" name="Equation" r:id="rId3" imgW="1435100" imgH="241300" progId="Equation.3">
                  <p:embed/>
                </p:oleObj>
              </mc:Choice>
              <mc:Fallback>
                <p:oleObj name="Equation" r:id="rId3" imgW="1435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586" y="1640075"/>
                        <a:ext cx="258286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16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37294"/>
              </p:ext>
            </p:extLst>
          </p:nvPr>
        </p:nvGraphicFramePr>
        <p:xfrm>
          <a:off x="157162" y="5521092"/>
          <a:ext cx="89868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3" name="Equation" r:id="rId5" imgW="4597400" imgH="520700" progId="Equation.3">
                  <p:embed/>
                </p:oleObj>
              </mc:Choice>
              <mc:Fallback>
                <p:oleObj name="Equation" r:id="rId5" imgW="45974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" y="5521092"/>
                        <a:ext cx="8986838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02693"/>
              </p:ext>
            </p:extLst>
          </p:nvPr>
        </p:nvGraphicFramePr>
        <p:xfrm>
          <a:off x="2560451" y="4776621"/>
          <a:ext cx="21351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" name="Equation" r:id="rId7" imgW="1092200" imgH="406400" progId="Equation.3">
                  <p:embed/>
                </p:oleObj>
              </mc:Choice>
              <mc:Fallback>
                <p:oleObj name="Equation" r:id="rId7" imgW="1092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451" y="4776621"/>
                        <a:ext cx="213518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60039"/>
              </p:ext>
            </p:extLst>
          </p:nvPr>
        </p:nvGraphicFramePr>
        <p:xfrm>
          <a:off x="4706967" y="3755337"/>
          <a:ext cx="38481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5" name="Equation" r:id="rId9" imgW="1968500" imgH="431800" progId="Equation.3">
                  <p:embed/>
                </p:oleObj>
              </mc:Choice>
              <mc:Fallback>
                <p:oleObj name="Equation" r:id="rId9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67" y="3755337"/>
                        <a:ext cx="38481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065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HARMONICS OF A CURRENT LINE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Field given by a current line (</a:t>
            </a:r>
            <a:r>
              <a:rPr lang="en-US" dirty="0" err="1" smtClean="0">
                <a:solidFill>
                  <a:srgbClr val="CC0000"/>
                </a:solidFill>
              </a:rPr>
              <a:t>Biot-Savart</a:t>
            </a:r>
            <a:r>
              <a:rPr lang="en-US" dirty="0" smtClean="0">
                <a:solidFill>
                  <a:srgbClr val="CC0000"/>
                </a:solidFill>
              </a:rPr>
              <a:t> law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using</a:t>
            </a:r>
          </a:p>
          <a:p>
            <a:pPr lvl="1" eaLnBrk="1" hangingPunct="1"/>
            <a:endParaRPr lang="en-US" sz="1800" dirty="0" smtClean="0"/>
          </a:p>
          <a:p>
            <a:pPr lvl="1" eaLnBrk="1" hangingPunct="1">
              <a:buFontTx/>
              <a:buNone/>
            </a:pPr>
            <a:r>
              <a:rPr lang="en-US" sz="1800" dirty="0" smtClean="0"/>
              <a:t>							</a:t>
            </a:r>
            <a:r>
              <a:rPr lang="en-US" dirty="0" smtClean="0"/>
              <a:t>!!!</a:t>
            </a:r>
          </a:p>
          <a:p>
            <a:pPr lvl="1" eaLnBrk="1" hangingPunct="1"/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we get</a:t>
            </a:r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18" name="Object 17"/>
          <p:cNvGraphicFramePr>
            <a:graphicFrameLocks noChangeAspect="1"/>
          </p:cNvGraphicFramePr>
          <p:nvPr/>
        </p:nvGraphicFramePr>
        <p:xfrm>
          <a:off x="938213" y="3990975"/>
          <a:ext cx="38481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4" name="Equation" r:id="rId3" imgW="1968500" imgH="431800" progId="Equation.3">
                  <p:embed/>
                </p:oleObj>
              </mc:Choice>
              <mc:Fallback>
                <p:oleObj name="Equation" r:id="rId3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990975"/>
                        <a:ext cx="38481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533199"/>
              </p:ext>
            </p:extLst>
          </p:nvPr>
        </p:nvGraphicFramePr>
        <p:xfrm>
          <a:off x="5147026" y="4144021"/>
          <a:ext cx="63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5" name="Equation" r:id="rId5" imgW="330057" imgH="253890" progId="Equation.3">
                  <p:embed/>
                </p:oleObj>
              </mc:Choice>
              <mc:Fallback>
                <p:oleObj name="Equation" r:id="rId5" imgW="33005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026" y="4144021"/>
                        <a:ext cx="635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20" name="Object 23"/>
          <p:cNvGraphicFramePr>
            <a:graphicFrameLocks noChangeAspect="1"/>
          </p:cNvGraphicFramePr>
          <p:nvPr/>
        </p:nvGraphicFramePr>
        <p:xfrm>
          <a:off x="950913" y="5222875"/>
          <a:ext cx="60864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6" name="Equation" r:id="rId7" imgW="3492500" imgH="546100" progId="Equation.3">
                  <p:embed/>
                </p:oleObj>
              </mc:Choice>
              <mc:Fallback>
                <p:oleObj name="Equation" r:id="rId7" imgW="34925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222875"/>
                        <a:ext cx="60864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21" name="Object 26"/>
          <p:cNvGraphicFramePr>
            <a:graphicFrameLocks noChangeAspect="1"/>
          </p:cNvGraphicFramePr>
          <p:nvPr/>
        </p:nvGraphicFramePr>
        <p:xfrm>
          <a:off x="719138" y="2470150"/>
          <a:ext cx="35750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7" name="Equation" r:id="rId9" imgW="2082800" imgH="622300" progId="Equation.3">
                  <p:embed/>
                </p:oleObj>
              </mc:Choice>
              <mc:Fallback>
                <p:oleObj name="Equation" r:id="rId9" imgW="2082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470150"/>
                        <a:ext cx="35750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1" name="Picture 28" descr="Jbio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392613"/>
            <a:ext cx="128746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29"/>
          <p:cNvSpPr>
            <a:spLocks noChangeArrowheads="1"/>
          </p:cNvSpPr>
          <p:nvPr/>
        </p:nvSpPr>
        <p:spPr bwMode="auto">
          <a:xfrm>
            <a:off x="6626225" y="5851525"/>
            <a:ext cx="2517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/>
              <a:t>Jean-Baptiste Biot,</a:t>
            </a:r>
          </a:p>
          <a:p>
            <a:pPr algn="ctr"/>
            <a:r>
              <a:rPr lang="it-IT" sz="1200" b="0"/>
              <a:t>French</a:t>
            </a:r>
          </a:p>
          <a:p>
            <a:pPr algn="ctr"/>
            <a:r>
              <a:rPr lang="it-IT" sz="1200" b="0"/>
              <a:t> (April 21, 1774 – February 3, 1862)</a:t>
            </a:r>
          </a:p>
        </p:txBody>
      </p:sp>
      <p:pic>
        <p:nvPicPr>
          <p:cNvPr id="9233" name="Picture 30" descr="savart_felix_16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958975"/>
            <a:ext cx="13271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31"/>
          <p:cNvSpPr>
            <a:spLocks noChangeArrowheads="1"/>
          </p:cNvSpPr>
          <p:nvPr/>
        </p:nvSpPr>
        <p:spPr bwMode="auto">
          <a:xfrm>
            <a:off x="6845300" y="3603625"/>
            <a:ext cx="2298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/>
              <a:t>Félix Savart, </a:t>
            </a:r>
          </a:p>
          <a:p>
            <a:pPr algn="ctr"/>
            <a:r>
              <a:rPr lang="it-IT" sz="1200" b="0"/>
              <a:t>French</a:t>
            </a:r>
          </a:p>
          <a:p>
            <a:pPr algn="ctr"/>
            <a:r>
              <a:rPr lang="it-IT" sz="1200" b="0"/>
              <a:t> (June 30, 1791-March 16, 1841) </a:t>
            </a:r>
          </a:p>
        </p:txBody>
      </p:sp>
      <p:pic>
        <p:nvPicPr>
          <p:cNvPr id="9235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92275"/>
            <a:ext cx="22891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22" name="Object 34"/>
          <p:cNvGraphicFramePr>
            <a:graphicFrameLocks noChangeAspect="1"/>
          </p:cNvGraphicFramePr>
          <p:nvPr/>
        </p:nvGraphicFramePr>
        <p:xfrm>
          <a:off x="769938" y="1781175"/>
          <a:ext cx="24225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8" name="Equation" r:id="rId14" imgW="1346200" imgH="241300" progId="Equation.3">
                  <p:embed/>
                </p:oleObj>
              </mc:Choice>
              <mc:Fallback>
                <p:oleObj name="Equation" r:id="rId14" imgW="1346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781175"/>
                        <a:ext cx="242252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17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89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HARMONICS OF A CURRENT LINE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smtClean="0"/>
              <a:t>Now we can compute the </a:t>
            </a:r>
            <a:r>
              <a:rPr lang="en-US" smtClean="0">
                <a:solidFill>
                  <a:srgbClr val="CC0000"/>
                </a:solidFill>
              </a:rPr>
              <a:t>multipoles of a current line at z</a:t>
            </a:r>
            <a:r>
              <a:rPr lang="en-US" baseline="-25000" smtClean="0">
                <a:solidFill>
                  <a:srgbClr val="CC0000"/>
                </a:solidFill>
              </a:rPr>
              <a:t>0</a:t>
            </a:r>
            <a:endParaRPr lang="en-US" baseline="-25000" smtClean="0"/>
          </a:p>
          <a:p>
            <a:pPr eaLnBrk="1" hangingPunct="1"/>
            <a:endParaRPr lang="en-US" sz="2000" smtClean="0"/>
          </a:p>
          <a:p>
            <a:pPr lvl="1" eaLnBrk="1" hangingPunct="1">
              <a:buFontTx/>
              <a:buNone/>
            </a:pPr>
            <a:endParaRPr lang="en-US" sz="18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graphicFrame>
        <p:nvGraphicFramePr>
          <p:cNvPr id="1024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23875" y="2916238"/>
          <a:ext cx="41957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8" name="Equation" r:id="rId3" imgW="2462731" imgH="545863" progId="Equation.3">
                  <p:embed/>
                </p:oleObj>
              </mc:Choice>
              <mc:Fallback>
                <p:oleObj name="Equation" r:id="rId3" imgW="2462731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916238"/>
                        <a:ext cx="41957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9"/>
          <p:cNvGraphicFramePr>
            <a:graphicFrameLocks noChangeAspect="1"/>
          </p:cNvGraphicFramePr>
          <p:nvPr/>
        </p:nvGraphicFramePr>
        <p:xfrm>
          <a:off x="509588" y="1971675"/>
          <a:ext cx="60864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9" name="Equation" r:id="rId5" imgW="3492500" imgH="546100" progId="Equation.3">
                  <p:embed/>
                </p:oleObj>
              </mc:Choice>
              <mc:Fallback>
                <p:oleObj name="Equation" r:id="rId5" imgW="34925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1971675"/>
                        <a:ext cx="60864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244" name="Object 11"/>
          <p:cNvGraphicFramePr>
            <a:graphicFrameLocks noChangeAspect="1"/>
          </p:cNvGraphicFramePr>
          <p:nvPr/>
        </p:nvGraphicFramePr>
        <p:xfrm>
          <a:off x="7150100" y="2212975"/>
          <a:ext cx="1406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0" name="Equation" r:id="rId7" imgW="748975" imgH="253890" progId="Equation.3">
                  <p:embed/>
                </p:oleObj>
              </mc:Choice>
              <mc:Fallback>
                <p:oleObj name="Equation" r:id="rId7" imgW="74897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2212975"/>
                        <a:ext cx="14065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4"/>
          <p:cNvGraphicFramePr>
            <a:graphicFrameLocks noChangeAspect="1"/>
          </p:cNvGraphicFramePr>
          <p:nvPr/>
        </p:nvGraphicFramePr>
        <p:xfrm>
          <a:off x="631825" y="3997325"/>
          <a:ext cx="20843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1" name="Equation" r:id="rId9" imgW="1180588" imgH="482391" progId="Equation.3">
                  <p:embed/>
                </p:oleObj>
              </mc:Choice>
              <mc:Fallback>
                <p:oleObj name="Equation" r:id="rId9" imgW="1180588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997325"/>
                        <a:ext cx="208438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1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303588"/>
            <a:ext cx="3554413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246" name="Object 21"/>
          <p:cNvGraphicFramePr>
            <a:graphicFrameLocks noChangeAspect="1"/>
          </p:cNvGraphicFramePr>
          <p:nvPr/>
        </p:nvGraphicFramePr>
        <p:xfrm>
          <a:off x="606425" y="5002213"/>
          <a:ext cx="33686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2" name="Equation" r:id="rId12" imgW="1752600" imgH="508000" progId="Equation.3">
                  <p:embed/>
                </p:oleObj>
              </mc:Choice>
              <mc:Fallback>
                <p:oleObj name="Equation" r:id="rId12" imgW="1752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002213"/>
                        <a:ext cx="33686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18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87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HARMONICS DECAY </a:t>
            </a:r>
            <a:br>
              <a:rPr lang="en-US" dirty="0" smtClean="0"/>
            </a:br>
            <a:r>
              <a:rPr lang="en-US" dirty="0" smtClean="0"/>
              <a:t>OF A CURRENT LINE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Multipoles</a:t>
            </a:r>
            <a:r>
              <a:rPr lang="en-US" dirty="0" smtClean="0"/>
              <a:t> given by a current line </a:t>
            </a:r>
            <a:r>
              <a:rPr lang="en-US" dirty="0" smtClean="0">
                <a:solidFill>
                  <a:srgbClr val="CC0000"/>
                </a:solidFill>
              </a:rPr>
              <a:t>decay with the order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slope of the </a:t>
            </a:r>
            <a:r>
              <a:rPr lang="en-US" dirty="0" smtClean="0">
                <a:solidFill>
                  <a:srgbClr val="CC0000"/>
                </a:solidFill>
              </a:rPr>
              <a:t>decay is the logarithm of (</a:t>
            </a:r>
            <a:r>
              <a:rPr lang="en-US" i="1" dirty="0" err="1" smtClean="0">
                <a:solidFill>
                  <a:srgbClr val="CC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CC0000"/>
                </a:solidFill>
              </a:rPr>
              <a:t>ref</a:t>
            </a:r>
            <a:r>
              <a:rPr lang="en-US" i="1" dirty="0" smtClean="0">
                <a:solidFill>
                  <a:srgbClr val="CC0000"/>
                </a:solidFill>
              </a:rPr>
              <a:t>/|z</a:t>
            </a:r>
            <a:r>
              <a:rPr lang="en-US" i="1" baseline="-25000" dirty="0" smtClean="0">
                <a:solidFill>
                  <a:srgbClr val="CC0000"/>
                </a:solidFill>
              </a:rPr>
              <a:t>0</a:t>
            </a:r>
            <a:r>
              <a:rPr lang="en-US" i="1" dirty="0" smtClean="0">
                <a:solidFill>
                  <a:srgbClr val="CC0000"/>
                </a:solidFill>
              </a:rPr>
              <a:t>|)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At each order, the </a:t>
            </a:r>
            <a:r>
              <a:rPr lang="en-US" dirty="0" err="1" smtClean="0"/>
              <a:t>multipole</a:t>
            </a:r>
            <a:r>
              <a:rPr lang="en-US" dirty="0" smtClean="0"/>
              <a:t> decreases by a factor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ref</a:t>
            </a:r>
            <a:r>
              <a:rPr lang="en-US" i="1" dirty="0" smtClean="0"/>
              <a:t> /|z</a:t>
            </a:r>
            <a:r>
              <a:rPr lang="en-US" i="1" baseline="-25000" dirty="0" smtClean="0"/>
              <a:t>0</a:t>
            </a:r>
            <a:r>
              <a:rPr lang="en-US" i="1" dirty="0" smtClean="0"/>
              <a:t>|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decay of the </a:t>
            </a:r>
            <a:r>
              <a:rPr lang="en-US" dirty="0" err="1" smtClean="0"/>
              <a:t>multipoles</a:t>
            </a:r>
            <a:r>
              <a:rPr lang="en-US" dirty="0" smtClean="0"/>
              <a:t> tells you the ratio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ref</a:t>
            </a:r>
            <a:r>
              <a:rPr lang="en-US" i="1" dirty="0" smtClean="0"/>
              <a:t> /|z</a:t>
            </a:r>
            <a:r>
              <a:rPr lang="en-US" i="1" baseline="-25000" dirty="0" smtClean="0"/>
              <a:t>0</a:t>
            </a:r>
            <a:r>
              <a:rPr lang="en-US" i="1" dirty="0" smtClean="0"/>
              <a:t>|,</a:t>
            </a:r>
            <a:r>
              <a:rPr lang="en-US" dirty="0" smtClean="0"/>
              <a:t> i.e. where is the coil </a:t>
            </a:r>
            <a:r>
              <a:rPr lang="en-US" dirty="0" err="1" smtClean="0"/>
              <a:t>w.r.t</a:t>
            </a:r>
            <a:r>
              <a:rPr lang="en-US" dirty="0" smtClean="0"/>
              <a:t>. the reference radius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like a radar</a:t>
            </a:r>
            <a:r>
              <a:rPr lang="en-US" dirty="0" smtClean="0"/>
              <a:t> … one can detect assembly errors in the magnet through slope of the decay of the anomalies of the magnetic field shape </a:t>
            </a:r>
            <a:r>
              <a:rPr lang="en-US" sz="1800" dirty="0" smtClean="0">
                <a:solidFill>
                  <a:srgbClr val="009900"/>
                </a:solidFill>
              </a:rPr>
              <a:t>(we will come back to this)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673225"/>
            <a:ext cx="303847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8444" name="Rectangle 3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844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126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072"/>
              </p:ext>
            </p:extLst>
          </p:nvPr>
        </p:nvGraphicFramePr>
        <p:xfrm>
          <a:off x="869950" y="3275013"/>
          <a:ext cx="40814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6" name="Equation" r:id="rId4" imgW="2438400" imgH="571500" progId="Equation.3">
                  <p:embed/>
                </p:oleObj>
              </mc:Choice>
              <mc:Fallback>
                <p:oleObj name="Equation" r:id="rId4" imgW="24384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275013"/>
                        <a:ext cx="40814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1267" name="Object 34"/>
          <p:cNvGraphicFramePr>
            <a:graphicFrameLocks noChangeAspect="1"/>
          </p:cNvGraphicFramePr>
          <p:nvPr/>
        </p:nvGraphicFramePr>
        <p:xfrm>
          <a:off x="463550" y="2128838"/>
          <a:ext cx="32115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7" name="Equation" r:id="rId6" imgW="1752600" imgH="508000" progId="Equation.3">
                  <p:embed/>
                </p:oleObj>
              </mc:Choice>
              <mc:Fallback>
                <p:oleObj name="Equation" r:id="rId6" imgW="1752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128838"/>
                        <a:ext cx="32115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19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5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Definition </a:t>
            </a:r>
            <a:r>
              <a:rPr lang="en-US" dirty="0"/>
              <a:t>of field </a:t>
            </a:r>
            <a:r>
              <a:rPr lang="en-US" dirty="0" smtClean="0"/>
              <a:t>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Field </a:t>
            </a:r>
            <a:r>
              <a:rPr lang="en-US" dirty="0"/>
              <a:t>harmonics of a current line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Validity </a:t>
            </a:r>
            <a:r>
              <a:rPr lang="en-US" dirty="0"/>
              <a:t>limits of field 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applications of tough mathematics to magnetic field measurements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Hints on beam </a:t>
            </a:r>
            <a:r>
              <a:rPr lang="en-US" dirty="0"/>
              <a:t>dynamics requirements on field </a:t>
            </a:r>
            <a:r>
              <a:rPr lang="en-US" dirty="0" smtClean="0"/>
              <a:t>harmonics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53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HARMONICS DECAY </a:t>
            </a:r>
            <a:br>
              <a:rPr lang="en-US" dirty="0" smtClean="0"/>
            </a:br>
            <a:r>
              <a:rPr lang="en-US" dirty="0" smtClean="0"/>
              <a:t>OF A CURRENT LINE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Multipoles given by a current line </a:t>
            </a:r>
            <a:r>
              <a:rPr lang="en-US" smtClean="0">
                <a:solidFill>
                  <a:srgbClr val="CC0000"/>
                </a:solidFill>
              </a:rPr>
              <a:t>decay with the order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smtClean="0">
                <a:solidFill>
                  <a:srgbClr val="CC0000"/>
                </a:solidFill>
              </a:rPr>
              <a:t>semilog scale</a:t>
            </a:r>
            <a:r>
              <a:rPr lang="en-US" smtClean="0"/>
              <a:t> is the natural way to plot multipoles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is the point of view of Biot-Savart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usually </a:t>
            </a:r>
            <a:r>
              <a:rPr lang="en-US" smtClean="0">
                <a:solidFill>
                  <a:srgbClr val="CC0000"/>
                </a:solidFill>
              </a:rPr>
              <a:t>specifications are on a linear scale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 general, multipoles must stay below one or a fraction of units – see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This explains why </a:t>
            </a:r>
            <a:r>
              <a:rPr lang="en-US" sz="1800" smtClean="0">
                <a:solidFill>
                  <a:srgbClr val="CC0000"/>
                </a:solidFill>
              </a:rPr>
              <a:t>only low order multipoles</a:t>
            </a:r>
            <a:r>
              <a:rPr lang="en-US" sz="1800" smtClean="0"/>
              <a:t>, in general, are relevant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673225"/>
            <a:ext cx="303847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9468" name="Rectangle 3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946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126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54430"/>
              </p:ext>
            </p:extLst>
          </p:nvPr>
        </p:nvGraphicFramePr>
        <p:xfrm>
          <a:off x="869950" y="3275013"/>
          <a:ext cx="40814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8" name="Equation" r:id="rId4" imgW="2438400" imgH="571500" progId="Equation.3">
                  <p:embed/>
                </p:oleObj>
              </mc:Choice>
              <mc:Fallback>
                <p:oleObj name="Equation" r:id="rId4" imgW="24384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275013"/>
                        <a:ext cx="40814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1267" name="Object 34"/>
          <p:cNvGraphicFramePr>
            <a:graphicFrameLocks noChangeAspect="1"/>
          </p:cNvGraphicFramePr>
          <p:nvPr/>
        </p:nvGraphicFramePr>
        <p:xfrm>
          <a:off x="463550" y="2128838"/>
          <a:ext cx="32115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9" name="Equation" r:id="rId6" imgW="1752600" imgH="508000" progId="Equation.3">
                  <p:embed/>
                </p:oleObj>
              </mc:Choice>
              <mc:Fallback>
                <p:oleObj name="Equation" r:id="rId6" imgW="1752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128838"/>
                        <a:ext cx="32115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20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34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field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A6A6A6"/>
                </a:solidFill>
              </a:rPr>
              <a:t>Field </a:t>
            </a:r>
            <a:r>
              <a:rPr lang="en-US" dirty="0">
                <a:solidFill>
                  <a:srgbClr val="A6A6A6"/>
                </a:solidFill>
              </a:rPr>
              <a:t>harmonics of a current line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Validity </a:t>
            </a:r>
            <a:r>
              <a:rPr lang="en-US" dirty="0"/>
              <a:t>limits of field 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applications of tough mathematics to magnetic field measurements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Hints on beam </a:t>
            </a:r>
            <a:r>
              <a:rPr lang="en-US" dirty="0"/>
              <a:t>dynamics requirements on field </a:t>
            </a:r>
            <a:r>
              <a:rPr lang="en-US" dirty="0" smtClean="0"/>
              <a:t>harmonics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21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90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VALIDITY LIMITS OF FIELD HARMONICS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smtClean="0"/>
              <a:t>When we expand a function in a </a:t>
            </a:r>
            <a:r>
              <a:rPr lang="en-US" smtClean="0">
                <a:solidFill>
                  <a:srgbClr val="CC0000"/>
                </a:solidFill>
              </a:rPr>
              <a:t>power series we lose something</a:t>
            </a:r>
          </a:p>
          <a:p>
            <a:pPr eaLnBrk="1" hangingPunct="1"/>
            <a:endParaRPr lang="en-US" smtClean="0">
              <a:solidFill>
                <a:srgbClr val="CC0000"/>
              </a:solidFill>
            </a:endParaRP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Example 1. In t=1/2, the function is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	and using the series one has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  <a:p>
            <a:pPr lvl="1" eaLnBrk="1" hangingPunct="1">
              <a:buFontTx/>
              <a:buNone/>
            </a:pPr>
            <a:r>
              <a:rPr lang="en-US" smtClean="0"/>
              <a:t>	not bad … with 4 terms we compute the function within 7%</a:t>
            </a:r>
          </a:p>
        </p:txBody>
      </p:sp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4338" name="Object 14"/>
          <p:cNvGraphicFramePr>
            <a:graphicFrameLocks noChangeAspect="1"/>
          </p:cNvGraphicFramePr>
          <p:nvPr/>
        </p:nvGraphicFramePr>
        <p:xfrm>
          <a:off x="820738" y="2127250"/>
          <a:ext cx="3349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4" name="Equation" r:id="rId3" imgW="1968500" imgH="431800" progId="Equation.3">
                  <p:embed/>
                </p:oleObj>
              </mc:Choice>
              <mc:Fallback>
                <p:oleObj name="Equation" r:id="rId3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27250"/>
                        <a:ext cx="33496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4339" name="Object 16"/>
          <p:cNvGraphicFramePr>
            <a:graphicFrameLocks noChangeAspect="1"/>
          </p:cNvGraphicFramePr>
          <p:nvPr/>
        </p:nvGraphicFramePr>
        <p:xfrm>
          <a:off x="4714875" y="2243138"/>
          <a:ext cx="568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5" name="Equation" r:id="rId5" imgW="330057" imgH="253890" progId="Equation.3">
                  <p:embed/>
                </p:oleObj>
              </mc:Choice>
              <mc:Fallback>
                <p:oleObj name="Equation" r:id="rId5" imgW="33005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243138"/>
                        <a:ext cx="5683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4340" name="Object 18"/>
          <p:cNvGraphicFramePr>
            <a:graphicFrameLocks noChangeAspect="1"/>
          </p:cNvGraphicFramePr>
          <p:nvPr/>
        </p:nvGraphicFramePr>
        <p:xfrm>
          <a:off x="2125663" y="3271838"/>
          <a:ext cx="18399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6" name="Equation" r:id="rId7" imgW="1091726" imgH="393529" progId="Equation.3">
                  <p:embed/>
                </p:oleObj>
              </mc:Choice>
              <mc:Fallback>
                <p:oleObj name="Equation" r:id="rId7" imgW="109172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3271838"/>
                        <a:ext cx="183991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4341" name="Object 20"/>
          <p:cNvGraphicFramePr>
            <a:graphicFrameLocks noChangeAspect="1"/>
          </p:cNvGraphicFramePr>
          <p:nvPr/>
        </p:nvGraphicFramePr>
        <p:xfrm>
          <a:off x="1306513" y="4783138"/>
          <a:ext cx="62293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7" name="Equation" r:id="rId9" imgW="3594100" imgH="469900" progId="Equation.3">
                  <p:embed/>
                </p:oleObj>
              </mc:Choice>
              <mc:Fallback>
                <p:oleObj name="Equation" r:id="rId9" imgW="3594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783138"/>
                        <a:ext cx="62293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9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022475"/>
            <a:ext cx="2743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22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66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VALIDITY LIMITS OF FIELD HARMONICS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smtClean="0"/>
              <a:t>When we expand a function in a </a:t>
            </a:r>
            <a:r>
              <a:rPr lang="en-US" smtClean="0">
                <a:solidFill>
                  <a:srgbClr val="CC0000"/>
                </a:solidFill>
              </a:rPr>
              <a:t>power series we lose something</a:t>
            </a:r>
          </a:p>
          <a:p>
            <a:pPr eaLnBrk="1" hangingPunct="1"/>
            <a:endParaRPr lang="en-US" smtClean="0">
              <a:solidFill>
                <a:srgbClr val="CC0000"/>
              </a:solidFill>
            </a:endParaRP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Ex. 2. In t=1, the function is infinite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	and using the series one has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  <a:p>
            <a:pPr lvl="1" eaLnBrk="1" hangingPunct="1">
              <a:buFontTx/>
              <a:buNone/>
            </a:pPr>
            <a:r>
              <a:rPr lang="en-US" smtClean="0"/>
              <a:t>	which diverges … this makes sense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820738" y="2127250"/>
          <a:ext cx="3349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8" name="Equation" r:id="rId3" imgW="1968500" imgH="431800" progId="Equation.3">
                  <p:embed/>
                </p:oleObj>
              </mc:Choice>
              <mc:Fallback>
                <p:oleObj name="Equation" r:id="rId3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27250"/>
                        <a:ext cx="33496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4714875" y="2243138"/>
          <a:ext cx="568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9" name="Equation" r:id="rId5" imgW="330057" imgH="253890" progId="Equation.3">
                  <p:embed/>
                </p:oleObj>
              </mc:Choice>
              <mc:Fallback>
                <p:oleObj name="Equation" r:id="rId5" imgW="33005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243138"/>
                        <a:ext cx="5683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2"/>
          <p:cNvGraphicFramePr>
            <a:graphicFrameLocks noChangeAspect="1"/>
          </p:cNvGraphicFramePr>
          <p:nvPr/>
        </p:nvGraphicFramePr>
        <p:xfrm>
          <a:off x="1139825" y="3335338"/>
          <a:ext cx="1311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0" name="Equation" r:id="rId7" imgW="812447" imgH="393529" progId="Equation.3">
                  <p:embed/>
                </p:oleObj>
              </mc:Choice>
              <mc:Fallback>
                <p:oleObj name="Equation" r:id="rId7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3335338"/>
                        <a:ext cx="13112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4"/>
          <p:cNvGraphicFramePr>
            <a:graphicFrameLocks noChangeAspect="1"/>
          </p:cNvGraphicFramePr>
          <p:nvPr/>
        </p:nvGraphicFramePr>
        <p:xfrm>
          <a:off x="1138238" y="4706938"/>
          <a:ext cx="36718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1" name="Equation" r:id="rId9" imgW="2209800" imgH="241300" progId="Equation.3">
                  <p:embed/>
                </p:oleObj>
              </mc:Choice>
              <mc:Fallback>
                <p:oleObj name="Equation" r:id="rId9" imgW="2209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706938"/>
                        <a:ext cx="367188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970088"/>
            <a:ext cx="281146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</a:t>
            </a:r>
            <a:r>
              <a:rPr lang="en-US" sz="1000" b="0" dirty="0" smtClean="0">
                <a:solidFill>
                  <a:srgbClr val="3399FF"/>
                </a:solidFill>
              </a:rPr>
              <a:t>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23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1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VALIDITY LIMITS OF FIELD HARMONICS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smtClean="0"/>
              <a:t>When we expand a function in a </a:t>
            </a:r>
            <a:r>
              <a:rPr lang="en-US" smtClean="0">
                <a:solidFill>
                  <a:srgbClr val="CC0000"/>
                </a:solidFill>
              </a:rPr>
              <a:t>power series we lose something</a:t>
            </a:r>
          </a:p>
          <a:p>
            <a:pPr eaLnBrk="1" hangingPunct="1"/>
            <a:endParaRPr lang="en-US" smtClean="0">
              <a:solidFill>
                <a:srgbClr val="CC0000"/>
              </a:solidFill>
            </a:endParaRP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Ex. 3. In t=-1, the function is well defined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  <a:p>
            <a:pPr lvl="1" eaLnBrk="1" hangingPunct="1">
              <a:buFontTx/>
              <a:buNone/>
            </a:pPr>
            <a:r>
              <a:rPr lang="en-US" smtClean="0"/>
              <a:t>	BUT using the series one has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	even if the function is well defined, the series does not work: we are </a:t>
            </a:r>
            <a:r>
              <a:rPr lang="en-US" smtClean="0">
                <a:solidFill>
                  <a:srgbClr val="CC0000"/>
                </a:solidFill>
              </a:rPr>
              <a:t>outside the convergence radius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820738" y="2127250"/>
          <a:ext cx="3349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2" name="Equation" r:id="rId3" imgW="1968500" imgH="431800" progId="Equation.3">
                  <p:embed/>
                </p:oleObj>
              </mc:Choice>
              <mc:Fallback>
                <p:oleObj name="Equation" r:id="rId3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27250"/>
                        <a:ext cx="33496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4714875" y="2243138"/>
          <a:ext cx="568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3" name="Equation" r:id="rId5" imgW="330057" imgH="253890" progId="Equation.3">
                  <p:embed/>
                </p:oleObj>
              </mc:Choice>
              <mc:Fallback>
                <p:oleObj name="Equation" r:id="rId5" imgW="33005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243138"/>
                        <a:ext cx="5683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6388" name="Object 14"/>
          <p:cNvGraphicFramePr>
            <a:graphicFrameLocks noChangeAspect="1"/>
          </p:cNvGraphicFramePr>
          <p:nvPr/>
        </p:nvGraphicFramePr>
        <p:xfrm>
          <a:off x="1141413" y="3276600"/>
          <a:ext cx="9937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4" name="Equation" r:id="rId7" imgW="558558" imgH="393529" progId="Equation.3">
                  <p:embed/>
                </p:oleObj>
              </mc:Choice>
              <mc:Fallback>
                <p:oleObj name="Equation" r:id="rId7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276600"/>
                        <a:ext cx="99377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6389" name="Object 16"/>
          <p:cNvGraphicFramePr>
            <a:graphicFrameLocks noChangeAspect="1"/>
          </p:cNvGraphicFramePr>
          <p:nvPr/>
        </p:nvGraphicFramePr>
        <p:xfrm>
          <a:off x="1130300" y="4860925"/>
          <a:ext cx="43640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5" name="Equation" r:id="rId9" imgW="2628900" imgH="241300" progId="Equation.3">
                  <p:embed/>
                </p:oleObj>
              </mc:Choice>
              <mc:Fallback>
                <p:oleObj name="Equation" r:id="rId9" imgW="2628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860925"/>
                        <a:ext cx="436403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1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54213"/>
            <a:ext cx="28321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24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09" y="1952974"/>
            <a:ext cx="283686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68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GLIMPSE ON DIVERGENT SERIES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If we are very  clever,  we can </a:t>
            </a:r>
            <a:r>
              <a:rPr lang="en-US" dirty="0" err="1" smtClean="0"/>
              <a:t>resum</a:t>
            </a:r>
            <a:r>
              <a:rPr lang="en-US" dirty="0" smtClean="0"/>
              <a:t> a divergent series</a:t>
            </a:r>
            <a:endParaRPr lang="en-US" dirty="0" smtClean="0">
              <a:solidFill>
                <a:srgbClr val="CC000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Ex. 4. In t=-2, the function is well defined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BUT using the series one has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	If I am able to recognize this, I can </a:t>
            </a:r>
            <a:r>
              <a:rPr lang="en-US" dirty="0" err="1" smtClean="0"/>
              <a:t>resum</a:t>
            </a:r>
            <a:r>
              <a:rPr lang="en-US" dirty="0" smtClean="0"/>
              <a:t> 1-2+4-8 + … = 1/3</a:t>
            </a:r>
          </a:p>
          <a:p>
            <a:pPr lvl="1" eaLnBrk="1" hangingPunct="1">
              <a:buFontTx/>
              <a:buNone/>
            </a:pPr>
            <a:r>
              <a:rPr lang="en-US" sz="1600" dirty="0" smtClean="0">
                <a:solidFill>
                  <a:srgbClr val="CC0000"/>
                </a:solidFill>
              </a:rPr>
              <a:t>	This happens if you made an expansion to solve a problem and you are using it outside the series validity limits – there are several type of divergent series and ways to renormalize, remove singularities, </a:t>
            </a:r>
            <a:r>
              <a:rPr lang="en-US" sz="1600" dirty="0" err="1" smtClean="0">
                <a:solidFill>
                  <a:srgbClr val="CC0000"/>
                </a:solidFill>
              </a:rPr>
              <a:t>etc</a:t>
            </a:r>
            <a:r>
              <a:rPr lang="en-US" sz="1600" dirty="0" smtClean="0">
                <a:solidFill>
                  <a:srgbClr val="CC0000"/>
                </a:solidFill>
              </a:rPr>
              <a:t> - this is just one type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25606" name="Object 5"/>
          <p:cNvGraphicFramePr>
            <a:graphicFrameLocks noChangeAspect="1"/>
          </p:cNvGraphicFramePr>
          <p:nvPr/>
        </p:nvGraphicFramePr>
        <p:xfrm>
          <a:off x="820738" y="2127250"/>
          <a:ext cx="3349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2" name="Equation" r:id="rId3" imgW="1968500" imgH="431800" progId="Equation.3">
                  <p:embed/>
                </p:oleObj>
              </mc:Choice>
              <mc:Fallback>
                <p:oleObj name="Equation" r:id="rId3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27250"/>
                        <a:ext cx="33496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25608" name="Object 7"/>
          <p:cNvGraphicFramePr>
            <a:graphicFrameLocks noChangeAspect="1"/>
          </p:cNvGraphicFramePr>
          <p:nvPr/>
        </p:nvGraphicFramePr>
        <p:xfrm>
          <a:off x="4714875" y="2243138"/>
          <a:ext cx="568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name="Equation" r:id="rId5" imgW="330057" imgH="253890" progId="Equation.3">
                  <p:embed/>
                </p:oleObj>
              </mc:Choice>
              <mc:Fallback>
                <p:oleObj name="Equation" r:id="rId5" imgW="33005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243138"/>
                        <a:ext cx="5683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256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22379"/>
              </p:ext>
            </p:extLst>
          </p:nvPr>
        </p:nvGraphicFramePr>
        <p:xfrm>
          <a:off x="1141413" y="3265488"/>
          <a:ext cx="9921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4" name="Equation" r:id="rId7" imgW="558800" imgH="406400" progId="Equation.3">
                  <p:embed/>
                </p:oleObj>
              </mc:Choice>
              <mc:Fallback>
                <p:oleObj name="Equation" r:id="rId7" imgW="558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265488"/>
                        <a:ext cx="99218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256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61950"/>
              </p:ext>
            </p:extLst>
          </p:nvPr>
        </p:nvGraphicFramePr>
        <p:xfrm>
          <a:off x="1120775" y="4770438"/>
          <a:ext cx="43846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5" name="Equation" r:id="rId9" imgW="2641600" imgH="342900" progId="Equation.3">
                  <p:embed/>
                </p:oleObj>
              </mc:Choice>
              <mc:Fallback>
                <p:oleObj name="Equation" r:id="rId9" imgW="2641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4770438"/>
                        <a:ext cx="43846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7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09" y="1952974"/>
            <a:ext cx="283686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25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sp>
        <p:nvSpPr>
          <p:cNvPr id="2" name="4-Point Star 1"/>
          <p:cNvSpPr/>
          <p:nvPr/>
        </p:nvSpPr>
        <p:spPr bwMode="auto">
          <a:xfrm>
            <a:off x="5106015" y="3322371"/>
            <a:ext cx="205266" cy="205242"/>
          </a:xfrm>
          <a:prstGeom prst="star4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64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VALIDITY LIMITS OF FIELD HARMONICS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If we have a circular aperture, the field harmonics expansion relative to the center is </a:t>
            </a:r>
            <a:r>
              <a:rPr lang="en-US" dirty="0" smtClean="0">
                <a:solidFill>
                  <a:srgbClr val="CC0000"/>
                </a:solidFill>
              </a:rPr>
              <a:t>valid within the aperture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other shapes, the expansion is valid over </a:t>
            </a:r>
            <a:r>
              <a:rPr lang="en-US" dirty="0" smtClean="0">
                <a:solidFill>
                  <a:srgbClr val="CC0000"/>
                </a:solidFill>
              </a:rPr>
              <a:t>a circle that touches the closest current line</a:t>
            </a:r>
          </a:p>
          <a:p>
            <a:pPr eaLnBrk="1" hangingPunct="1"/>
            <a:r>
              <a:rPr lang="en-US" dirty="0" smtClean="0">
                <a:solidFill>
                  <a:srgbClr val="CC0000"/>
                </a:solidFill>
              </a:rPr>
              <a:t>Don’t use </a:t>
            </a:r>
            <a:r>
              <a:rPr lang="en-US" dirty="0" err="1" smtClean="0">
                <a:solidFill>
                  <a:srgbClr val="CC0000"/>
                </a:solidFill>
              </a:rPr>
              <a:t>multipoles</a:t>
            </a:r>
            <a:r>
              <a:rPr lang="en-US" dirty="0" smtClean="0">
                <a:solidFill>
                  <a:srgbClr val="CC0000"/>
                </a:solidFill>
              </a:rPr>
              <a:t> to compute the field in the coil !!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2663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224088"/>
            <a:ext cx="28019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235200"/>
            <a:ext cx="2786062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26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00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VALIDITY LIMITS OF FIELD HARMONICS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Field harmonics in the heads</a:t>
            </a:r>
          </a:p>
          <a:p>
            <a:pPr lvl="1" eaLnBrk="1" hangingPunct="1"/>
            <a:r>
              <a:rPr lang="en-US" dirty="0" smtClean="0"/>
              <a:t>Harmonic measurements are done with rotating coils of a given length </a:t>
            </a:r>
            <a:r>
              <a:rPr lang="en-US" sz="1600" dirty="0" smtClean="0"/>
              <a:t>(see unit 21) </a:t>
            </a:r>
            <a:r>
              <a:rPr lang="en-US" dirty="0" smtClean="0"/>
              <a:t>– they give </a:t>
            </a:r>
            <a:r>
              <a:rPr lang="en-US" dirty="0" smtClean="0">
                <a:solidFill>
                  <a:srgbClr val="CC0000"/>
                </a:solidFill>
              </a:rPr>
              <a:t>integral values</a:t>
            </a:r>
            <a:r>
              <a:rPr lang="en-US" dirty="0" smtClean="0"/>
              <a:t> over that length</a:t>
            </a:r>
          </a:p>
          <a:p>
            <a:pPr lvl="2" eaLnBrk="1" hangingPunct="1"/>
            <a:r>
              <a:rPr lang="en-US" sz="1800" dirty="0" smtClean="0"/>
              <a:t>If the rotating coil extremes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 smtClean="0"/>
              <a:t>are in a region where the field does not vary with </a:t>
            </a:r>
            <a:r>
              <a:rPr lang="en-US" sz="1800" i="1" dirty="0" smtClean="0"/>
              <a:t>z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CC0000"/>
                </a:solidFill>
              </a:rPr>
              <a:t>one can use the 2d harmonic expansion for the integral</a:t>
            </a:r>
          </a:p>
          <a:p>
            <a:pPr lvl="2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2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2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2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2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2" eaLnBrk="1" hangingPunct="1"/>
            <a:r>
              <a:rPr lang="en-US" sz="1800" dirty="0" smtClean="0"/>
              <a:t>If the rotating coil extremes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 smtClean="0"/>
              <a:t>are in a region where the field vary with </a:t>
            </a:r>
            <a:r>
              <a:rPr lang="en-US" sz="1800" i="1" dirty="0" smtClean="0"/>
              <a:t>z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CC0000"/>
                </a:solidFill>
              </a:rPr>
              <a:t>one cannot use the 2d harmonic expansion for the integral</a:t>
            </a:r>
          </a:p>
          <a:p>
            <a:pPr lvl="2" eaLnBrk="1" hangingPunct="1"/>
            <a:r>
              <a:rPr lang="en-US" sz="1800" dirty="0" smtClean="0"/>
              <a:t>One has to use a more 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	complicated expansion</a:t>
            </a:r>
          </a:p>
          <a:p>
            <a:pPr lvl="2" eaLnBrk="1" hangingPunct="1"/>
            <a:endParaRPr lang="en-US" sz="1800" dirty="0" smtClean="0">
              <a:solidFill>
                <a:srgbClr val="CC0000"/>
              </a:solidFill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8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8691" name="Rectangle 2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3381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968625"/>
            <a:ext cx="36290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962275"/>
            <a:ext cx="36195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5159375"/>
            <a:ext cx="36242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27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51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field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A6A6A6"/>
                </a:solidFill>
              </a:rPr>
              <a:t>Field </a:t>
            </a:r>
            <a:r>
              <a:rPr lang="en-US" dirty="0">
                <a:solidFill>
                  <a:srgbClr val="A6A6A6"/>
                </a:solidFill>
              </a:rPr>
              <a:t>harmonics of a current line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A6A6A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A6A6A6"/>
                </a:solidFill>
              </a:rPr>
              <a:t>Validity </a:t>
            </a:r>
            <a:r>
              <a:rPr lang="en-US" dirty="0">
                <a:solidFill>
                  <a:srgbClr val="A6A6A6"/>
                </a:solidFill>
              </a:rPr>
              <a:t>limits of field 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applications of tough mathematics to magnetic field measurements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Hints on beam </a:t>
            </a:r>
            <a:r>
              <a:rPr lang="en-US" dirty="0"/>
              <a:t>dynamics requirements on field </a:t>
            </a:r>
            <a:r>
              <a:rPr lang="en-US" dirty="0" smtClean="0"/>
              <a:t>harmonics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28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21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APPLICATION: VERIFICATION OF A MEASUREMENT SYSTEM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decay of </a:t>
            </a:r>
            <a:r>
              <a:rPr lang="en-US" dirty="0" err="1" smtClean="0"/>
              <a:t>multipoles</a:t>
            </a:r>
            <a:r>
              <a:rPr lang="en-US" dirty="0" smtClean="0"/>
              <a:t> is a powerful tool to verify the consistency of a magnetic measurement</a:t>
            </a:r>
          </a:p>
          <a:p>
            <a:pPr lvl="1" eaLnBrk="1" hangingPunct="1"/>
            <a:r>
              <a:rPr lang="en-US" dirty="0" smtClean="0"/>
              <a:t>Let us take a measure of a magnetic field of a magnet via rotating coils</a:t>
            </a:r>
          </a:p>
          <a:p>
            <a:pPr lvl="1" eaLnBrk="1" hangingPunct="1"/>
            <a:r>
              <a:rPr lang="en-US" dirty="0" smtClean="0"/>
              <a:t>Let us assume we have </a:t>
            </a:r>
            <a:r>
              <a:rPr lang="en-US" i="1" dirty="0" smtClean="0"/>
              <a:t>N </a:t>
            </a:r>
            <a:r>
              <a:rPr lang="en-US" dirty="0" smtClean="0"/>
              <a:t>consecutive </a:t>
            </a:r>
            <a:r>
              <a:rPr lang="en-US" i="1" dirty="0" smtClean="0"/>
              <a:t> </a:t>
            </a:r>
            <a:r>
              <a:rPr lang="en-US" dirty="0" smtClean="0"/>
              <a:t>measurements along the magnet axis</a:t>
            </a:r>
          </a:p>
          <a:p>
            <a:pPr lvl="2" eaLnBrk="1" hangingPunct="1"/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(k), a</a:t>
            </a:r>
            <a:r>
              <a:rPr lang="en-US" i="1" baseline="-25000" dirty="0" smtClean="0"/>
              <a:t>n</a:t>
            </a:r>
            <a:r>
              <a:rPr lang="en-US" i="1" dirty="0" smtClean="0"/>
              <a:t>(k)</a:t>
            </a:r>
            <a:r>
              <a:rPr lang="en-US" dirty="0" smtClean="0"/>
              <a:t> k=1, 2,  </a:t>
            </a:r>
            <a:r>
              <a:rPr lang="en-US" i="1" dirty="0" smtClean="0"/>
              <a:t>N</a:t>
            </a:r>
          </a:p>
          <a:p>
            <a:pPr lvl="1" eaLnBrk="1" hangingPunct="1"/>
            <a:r>
              <a:rPr lang="en-US" dirty="0" smtClean="0"/>
              <a:t>We compute the standard deviation of each </a:t>
            </a:r>
            <a:r>
              <a:rPr lang="en-US" dirty="0" err="1" smtClean="0"/>
              <a:t>multipole</a:t>
            </a:r>
            <a:r>
              <a:rPr lang="en-US" dirty="0" smtClean="0"/>
              <a:t> and we plot in a </a:t>
            </a:r>
            <a:r>
              <a:rPr lang="en-US" dirty="0" err="1" smtClean="0"/>
              <a:t>semilog</a:t>
            </a:r>
            <a:r>
              <a:rPr lang="en-US" dirty="0" smtClean="0"/>
              <a:t> scale</a:t>
            </a:r>
          </a:p>
          <a:p>
            <a:pPr lvl="2" eaLnBrk="1" hangingPunct="1"/>
            <a:r>
              <a:rPr lang="en-US" dirty="0" smtClean="0"/>
              <a:t>If the measurement is well done and</a:t>
            </a:r>
          </a:p>
          <a:p>
            <a:pPr marL="914400" lvl="2" indent="0" eaLnBrk="1" hangingPunct="1">
              <a:buNone/>
            </a:pPr>
            <a:r>
              <a:rPr lang="en-US" sz="1800" dirty="0" smtClean="0"/>
              <a:t>reference radius is 2/3 of the aperture</a:t>
            </a:r>
          </a:p>
          <a:p>
            <a:pPr marL="914400" lvl="2" indent="0" eaLnBrk="1" hangingPunct="1">
              <a:buNone/>
            </a:pPr>
            <a:r>
              <a:rPr lang="en-US" sz="1800" dirty="0" smtClean="0"/>
              <a:t>the slope is 2/3</a:t>
            </a:r>
          </a:p>
          <a:p>
            <a:pPr lvl="2" eaLnBrk="1" hangingPunct="1"/>
            <a:r>
              <a:rPr lang="en-US" sz="1800" dirty="0" smtClean="0"/>
              <a:t>This means that the </a:t>
            </a:r>
            <a:r>
              <a:rPr lang="en-US" sz="1800" dirty="0" err="1" smtClean="0"/>
              <a:t>stdev</a:t>
            </a:r>
            <a:r>
              <a:rPr lang="en-US" sz="1800" dirty="0" smtClean="0"/>
              <a:t> of every successive </a:t>
            </a:r>
          </a:p>
          <a:p>
            <a:pPr marL="914400" lvl="2" indent="0" eaLnBrk="1" hangingPunct="1">
              <a:buNone/>
            </a:pPr>
            <a:r>
              <a:rPr lang="en-US" dirty="0" err="1"/>
              <a:t>m</a:t>
            </a:r>
            <a:r>
              <a:rPr lang="en-US" sz="1800" dirty="0" err="1" smtClean="0"/>
              <a:t>ultipole</a:t>
            </a:r>
            <a:r>
              <a:rPr lang="en-US" sz="1800" dirty="0" smtClean="0"/>
              <a:t> is 2/3 the previous one</a:t>
            </a:r>
          </a:p>
          <a:p>
            <a:pPr lvl="2" eaLnBrk="1" hangingPunct="1"/>
            <a:r>
              <a:rPr lang="en-US" sz="1800" dirty="0" smtClean="0"/>
              <a:t>Every two orders you reduce by a factor two</a:t>
            </a:r>
            <a:endParaRPr lang="en-US" sz="1800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29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04" y="4107913"/>
            <a:ext cx="2526248" cy="22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8281" y="6311221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What is expected as </a:t>
            </a:r>
            <a:r>
              <a:rPr lang="en-US" sz="1400" dirty="0" err="1"/>
              <a:t>m</a:t>
            </a:r>
            <a:r>
              <a:rPr lang="en-US" sz="1400" dirty="0" err="1" smtClean="0"/>
              <a:t>ultipole</a:t>
            </a:r>
            <a:r>
              <a:rPr lang="en-US" sz="1400" dirty="0" smtClean="0"/>
              <a:t> decay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5160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HARMONICS: MAXWELL EQUATIONS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C0000"/>
                </a:solidFill>
              </a:rPr>
              <a:t>Maxwell equations</a:t>
            </a:r>
            <a:r>
              <a:rPr lang="en-US" dirty="0" smtClean="0"/>
              <a:t> for magnetic field 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In absence of charge and magnetized material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solidFill>
                  <a:srgbClr val="CC3300"/>
                </a:solidFill>
              </a:rPr>
              <a:t> (inside a magnet)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                   (constant longitudinal field), then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sz="1800" dirty="0" smtClean="0"/>
              <a:t>Remember: </a:t>
            </a:r>
            <a:r>
              <a:rPr lang="en-US" sz="1800" i="1" dirty="0" smtClean="0"/>
              <a:t>x</a:t>
            </a:r>
            <a:r>
              <a:rPr lang="en-US" sz="1800" dirty="0" smtClean="0"/>
              <a:t> and </a:t>
            </a:r>
            <a:r>
              <a:rPr lang="en-US" sz="1800" i="1" dirty="0" smtClean="0"/>
              <a:t>y</a:t>
            </a:r>
            <a:r>
              <a:rPr lang="en-US" sz="1800" dirty="0" smtClean="0"/>
              <a:t> perpendicular to the beam (transverse coordinates), </a:t>
            </a:r>
            <a:r>
              <a:rPr lang="en-US" sz="1800" i="1" dirty="0" smtClean="0"/>
              <a:t>z</a:t>
            </a:r>
            <a:r>
              <a:rPr lang="en-US" sz="1800" dirty="0" smtClean="0"/>
              <a:t> along the beam (</a:t>
            </a:r>
            <a:r>
              <a:rPr lang="en-US" sz="1800" i="1" dirty="0" smtClean="0"/>
              <a:t>s</a:t>
            </a:r>
            <a:r>
              <a:rPr lang="en-US" sz="1800" dirty="0" smtClean="0"/>
              <a:t> in previous unit)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88624"/>
              </p:ext>
            </p:extLst>
          </p:nvPr>
        </p:nvGraphicFramePr>
        <p:xfrm>
          <a:off x="2625283" y="5052264"/>
          <a:ext cx="17399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6" name="Equation" r:id="rId3" imgW="914400" imgH="444500" progId="Equation.3">
                  <p:embed/>
                </p:oleObj>
              </mc:Choice>
              <mc:Fallback>
                <p:oleObj name="Equation" r:id="rId3" imgW="914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283" y="5052264"/>
                        <a:ext cx="17399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670770"/>
              </p:ext>
            </p:extLst>
          </p:nvPr>
        </p:nvGraphicFramePr>
        <p:xfrm>
          <a:off x="1147671" y="4492656"/>
          <a:ext cx="10033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7" name="Equation" r:id="rId5" imgW="520474" imgH="393529" progId="Equation.3">
                  <p:embed/>
                </p:oleObj>
              </mc:Choice>
              <mc:Fallback>
                <p:oleObj name="Equation" r:id="rId5" imgW="52047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671" y="4492656"/>
                        <a:ext cx="10033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9" name="Picture 16" descr="James_Clerk_Maxwe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47" y="1166436"/>
            <a:ext cx="18240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6689725" y="3485210"/>
            <a:ext cx="2454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0" dirty="0"/>
              <a:t>James Clerk Maxwell,</a:t>
            </a:r>
          </a:p>
          <a:p>
            <a:pPr algn="ctr"/>
            <a:r>
              <a:rPr lang="en-US" sz="1200" b="0" dirty="0"/>
              <a:t>Scottish</a:t>
            </a:r>
          </a:p>
          <a:p>
            <a:pPr algn="ctr"/>
            <a:r>
              <a:rPr lang="en-US" sz="1200" b="0" dirty="0"/>
              <a:t>(13 June 1831 – 5 November 1879)</a:t>
            </a:r>
            <a:endParaRPr lang="it-IT" sz="1200" b="0" dirty="0"/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615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61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616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6161" name="Rectangle 2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2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82567"/>
              </p:ext>
            </p:extLst>
          </p:nvPr>
        </p:nvGraphicFramePr>
        <p:xfrm>
          <a:off x="4969039" y="5034473"/>
          <a:ext cx="16700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8" name="Equation" r:id="rId8" imgW="914400" imgH="444500" progId="Equation.3">
                  <p:embed/>
                </p:oleObj>
              </mc:Choice>
              <mc:Fallback>
                <p:oleObj name="Equation" r:id="rId8" imgW="914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039" y="5034473"/>
                        <a:ext cx="16700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2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29" name="Object 28"/>
          <p:cNvGraphicFramePr>
            <a:graphicFrameLocks noChangeAspect="1"/>
          </p:cNvGraphicFramePr>
          <p:nvPr/>
        </p:nvGraphicFramePr>
        <p:xfrm>
          <a:off x="831850" y="1668463"/>
          <a:ext cx="30432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9" name="Equation" r:id="rId10" imgW="1828800" imgH="457200" progId="Equation.3">
                  <p:embed/>
                </p:oleObj>
              </mc:Choice>
              <mc:Fallback>
                <p:oleObj name="Equation" r:id="rId10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68463"/>
                        <a:ext cx="30432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Rectangle 3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30" name="Object 30"/>
          <p:cNvGraphicFramePr>
            <a:graphicFrameLocks noChangeAspect="1"/>
          </p:cNvGraphicFramePr>
          <p:nvPr/>
        </p:nvGraphicFramePr>
        <p:xfrm>
          <a:off x="4468813" y="1722438"/>
          <a:ext cx="231298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0" name="Equation" r:id="rId12" imgW="1409088" imgH="393529" progId="Equation.3">
                  <p:embed/>
                </p:oleObj>
              </mc:Choice>
              <mc:Fallback>
                <p:oleObj name="Equation" r:id="rId12" imgW="14090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1722438"/>
                        <a:ext cx="2312987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3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96611"/>
              </p:ext>
            </p:extLst>
          </p:nvPr>
        </p:nvGraphicFramePr>
        <p:xfrm>
          <a:off x="1234963" y="3377922"/>
          <a:ext cx="51165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1" name="Equation" r:id="rId14" imgW="3124200" imgH="482600" progId="Equation.3">
                  <p:embed/>
                </p:oleObj>
              </mc:Choice>
              <mc:Fallback>
                <p:oleObj name="Equation" r:id="rId14" imgW="3124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963" y="3377922"/>
                        <a:ext cx="5116512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28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 APPLICATION: VERIFICATION OF A MEASUREMENT SYSTEM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… and this is a real example from the HL_LHC triplet</a:t>
            </a:r>
          </a:p>
          <a:p>
            <a:pPr lvl="2" eaLnBrk="1" hangingPunct="1"/>
            <a:r>
              <a:rPr lang="en-US" dirty="0" smtClean="0"/>
              <a:t>Not only we check that the measurement is ok …</a:t>
            </a:r>
          </a:p>
          <a:p>
            <a:pPr lvl="2" eaLnBrk="1" hangingPunct="1"/>
            <a:r>
              <a:rPr lang="en-US" dirty="0" smtClean="0"/>
              <a:t>… but the place where the line starts getting horizontal i</a:t>
            </a:r>
            <a:r>
              <a:rPr lang="en-US" sz="1800" dirty="0" smtClean="0"/>
              <a:t>s the precision of the measurement system – here we have a precision of 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units, that means 10</a:t>
            </a:r>
            <a:r>
              <a:rPr lang="en-US" sz="1800" baseline="30000" dirty="0" smtClean="0"/>
              <a:t>-8</a:t>
            </a:r>
            <a:r>
              <a:rPr lang="en-US" sz="1800" dirty="0" smtClean="0"/>
              <a:t> of the main field (0.01 ppm)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30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017" y="3241752"/>
            <a:ext cx="5166348" cy="2946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987" y="6088447"/>
            <a:ext cx="7820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Decay of standard deviation of </a:t>
            </a:r>
            <a:r>
              <a:rPr lang="en-US" sz="1400" dirty="0" err="1" smtClean="0"/>
              <a:t>multipoles</a:t>
            </a:r>
            <a:r>
              <a:rPr lang="en-US" sz="1400" dirty="0" smtClean="0"/>
              <a:t> measured in different sections of MQXFB </a:t>
            </a:r>
            <a:r>
              <a:rPr lang="en-US" sz="1400" dirty="0" err="1" smtClean="0"/>
              <a:t>quadrupole</a:t>
            </a:r>
            <a:endParaRPr lang="en-US" sz="1400" dirty="0" smtClean="0"/>
          </a:p>
          <a:p>
            <a:pPr algn="ctr"/>
            <a:r>
              <a:rPr lang="en-US" sz="1400" dirty="0" smtClean="0">
                <a:solidFill>
                  <a:srgbClr val="009900"/>
                </a:solidFill>
              </a:rPr>
              <a:t>(L. </a:t>
            </a:r>
            <a:r>
              <a:rPr lang="en-US" sz="1400" dirty="0" err="1" smtClean="0">
                <a:solidFill>
                  <a:srgbClr val="009900"/>
                </a:solidFill>
              </a:rPr>
              <a:t>Fiscarelli</a:t>
            </a:r>
            <a:r>
              <a:rPr lang="en-US" sz="1400" dirty="0" smtClean="0">
                <a:solidFill>
                  <a:srgbClr val="009900"/>
                </a:solidFill>
              </a:rPr>
              <a:t>, P. </a:t>
            </a:r>
            <a:r>
              <a:rPr lang="en-US" sz="1400" dirty="0" err="1" smtClean="0">
                <a:solidFill>
                  <a:srgbClr val="009900"/>
                </a:solidFill>
              </a:rPr>
              <a:t>Rogacki</a:t>
            </a:r>
            <a:r>
              <a:rPr lang="en-US" sz="1400" dirty="0" smtClean="0">
                <a:solidFill>
                  <a:srgbClr val="009900"/>
                </a:solidFill>
              </a:rPr>
              <a:t>)</a:t>
            </a:r>
            <a:endParaRPr lang="en-US" sz="1400" dirty="0">
              <a:solidFill>
                <a:srgbClr val="0099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7171513" y="5143901"/>
            <a:ext cx="130857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222829" y="4707761"/>
            <a:ext cx="111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Precision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1262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THIRD APPLICATION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FINDING ASSEMBLY ERRORS</a:t>
            </a:r>
            <a:endParaRPr lang="en-US" dirty="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example: we have a localized assembly error</a:t>
            </a:r>
          </a:p>
          <a:p>
            <a:pPr lvl="1" eaLnBrk="1" hangingPunct="1"/>
            <a:r>
              <a:rPr lang="en-US" dirty="0" smtClean="0"/>
              <a:t>We have four measurements, one of them is affected by the error</a:t>
            </a:r>
          </a:p>
          <a:p>
            <a:pPr lvl="2" eaLnBrk="1" hangingPunct="1"/>
            <a:r>
              <a:rPr lang="en-US" dirty="0" smtClean="0"/>
              <a:t>We compute the difference between the anomaly (measurements 2) and the average of 1, 3, and 4</a:t>
            </a:r>
          </a:p>
          <a:p>
            <a:pPr lvl="1" eaLnBrk="1" hangingPunct="1"/>
            <a:r>
              <a:rPr lang="en-US" dirty="0" smtClean="0"/>
              <a:t>We put the result in </a:t>
            </a:r>
            <a:r>
              <a:rPr lang="en-US" dirty="0" err="1" smtClean="0"/>
              <a:t>semilog</a:t>
            </a:r>
            <a:r>
              <a:rPr lang="en-US" dirty="0" smtClean="0"/>
              <a:t> scale</a:t>
            </a:r>
          </a:p>
          <a:p>
            <a:pPr lvl="2" eaLnBrk="1" hangingPunct="1"/>
            <a:r>
              <a:rPr lang="en-US" dirty="0" smtClean="0"/>
              <a:t>The slope multiplied by the reference radius will give the distance of the assembly error</a:t>
            </a:r>
          </a:p>
          <a:p>
            <a:pPr lvl="2" eaLnBrk="1" hangingPunct="1"/>
            <a:r>
              <a:rPr lang="en-US" sz="1800" dirty="0" smtClean="0"/>
              <a:t>If error is far from the aperture, slope is larger (decay is more rapid, that means it will be visible only on low order </a:t>
            </a:r>
            <a:r>
              <a:rPr lang="en-US" sz="1800" dirty="0" err="1" smtClean="0"/>
              <a:t>multipoles</a:t>
            </a:r>
            <a:endParaRPr lang="en-US" sz="1800" dirty="0" smtClean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31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84" y="4422166"/>
            <a:ext cx="2106051" cy="185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7763" y="4387067"/>
            <a:ext cx="5009710" cy="1833810"/>
            <a:chOff x="776251" y="4706840"/>
            <a:chExt cx="3619500" cy="1398588"/>
          </a:xfrm>
        </p:grpSpPr>
        <p:grpSp>
          <p:nvGrpSpPr>
            <p:cNvPr id="3" name="Group 2"/>
            <p:cNvGrpSpPr/>
            <p:nvPr/>
          </p:nvGrpSpPr>
          <p:grpSpPr>
            <a:xfrm>
              <a:off x="776251" y="4706840"/>
              <a:ext cx="3619500" cy="1398588"/>
              <a:chOff x="776251" y="4706840"/>
              <a:chExt cx="3619500" cy="1398588"/>
            </a:xfrm>
          </p:grpSpPr>
          <p:pic>
            <p:nvPicPr>
              <p:cNvPr id="9" name="Picture 2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51" y="4706840"/>
                <a:ext cx="3619500" cy="139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1141798" y="5785284"/>
                <a:ext cx="1039163" cy="8979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1961313" y="5616992"/>
              <a:ext cx="347937" cy="784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344638" y="5615460"/>
              <a:ext cx="347937" cy="784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29514" y="5615460"/>
              <a:ext cx="347937" cy="784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114389" y="5615460"/>
              <a:ext cx="347937" cy="784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5" name="Explosion 2 4"/>
          <p:cNvSpPr/>
          <p:nvPr/>
        </p:nvSpPr>
        <p:spPr bwMode="auto">
          <a:xfrm>
            <a:off x="2989200" y="5208039"/>
            <a:ext cx="282242" cy="269382"/>
          </a:xfrm>
          <a:prstGeom prst="irregularSeal2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048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field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A6A6A6"/>
                </a:solidFill>
              </a:rPr>
              <a:t>Field </a:t>
            </a:r>
            <a:r>
              <a:rPr lang="en-US" dirty="0">
                <a:solidFill>
                  <a:srgbClr val="A6A6A6"/>
                </a:solidFill>
              </a:rPr>
              <a:t>harmonics of a current line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A6A6A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A6A6A6"/>
                </a:solidFill>
              </a:rPr>
              <a:t>Validity </a:t>
            </a:r>
            <a:r>
              <a:rPr lang="en-US" dirty="0">
                <a:solidFill>
                  <a:srgbClr val="A6A6A6"/>
                </a:solidFill>
              </a:rPr>
              <a:t>limits of field harmonics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A6A6A6"/>
                </a:solidFill>
              </a:rPr>
              <a:t>Some applications of tough mathematics to magnetic field measurements</a:t>
            </a:r>
            <a:endParaRPr lang="en-US" dirty="0">
              <a:solidFill>
                <a:srgbClr val="A6A6A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Hints on beam </a:t>
            </a:r>
            <a:r>
              <a:rPr lang="en-US" dirty="0"/>
              <a:t>dynamics requirements on field </a:t>
            </a:r>
            <a:r>
              <a:rPr lang="en-US" dirty="0" smtClean="0"/>
              <a:t>harmonics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32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4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BEAM DYNAMICS REQUIREMENTS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</a:t>
            </a:r>
            <a:r>
              <a:rPr lang="en-US" dirty="0" smtClean="0"/>
              <a:t>ain component of the dipoles (field)</a:t>
            </a:r>
          </a:p>
          <a:p>
            <a:pPr lvl="1" eaLnBrk="1" hangingPunct="1"/>
            <a:r>
              <a:rPr lang="en-US" dirty="0" smtClean="0"/>
              <a:t>This is ensuring the orbit along the ring</a:t>
            </a:r>
          </a:p>
          <a:p>
            <a:pPr lvl="2" eaLnBrk="1" hangingPunct="1"/>
            <a:r>
              <a:rPr lang="en-US" dirty="0" smtClean="0"/>
              <a:t>Typically a absolute knowledge of the magnetic field within 0.1%</a:t>
            </a:r>
          </a:p>
          <a:p>
            <a:pPr lvl="2" eaLnBrk="1" hangingPunct="1"/>
            <a:r>
              <a:rPr lang="en-US" dirty="0" smtClean="0"/>
              <a:t>A spread between magnets of the order of 0.1%</a:t>
            </a:r>
          </a:p>
          <a:p>
            <a:pPr lvl="2" eaLnBrk="1" hangingPunct="1"/>
            <a:r>
              <a:rPr lang="en-US" dirty="0" smtClean="0"/>
              <a:t>A reproducibility of the order of 0.01%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We will see that the tolerances needed for building superconducting magnets naturally guarantee these levels</a:t>
            </a:r>
          </a:p>
          <a:p>
            <a:pPr lvl="2" eaLnBrk="1" hangingPunct="1"/>
            <a:r>
              <a:rPr lang="en-US" dirty="0" smtClean="0"/>
              <a:t>Cables are positioned within 0.05 mm, apertures of the order of 25 mm, this gives 0.2% error in field, and similar values for spread</a:t>
            </a:r>
          </a:p>
          <a:p>
            <a:pPr lvl="2" eaLnBrk="1" hangingPunct="1"/>
            <a:r>
              <a:rPr lang="en-US" dirty="0" smtClean="0"/>
              <a:t>For reproducibility it is critical to cycle the magnets </a:t>
            </a:r>
            <a:endParaRPr 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33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58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BEAM DYNAMICS REQUIREMENTS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Main component </a:t>
            </a:r>
            <a:r>
              <a:rPr lang="en-US" dirty="0"/>
              <a:t>of the </a:t>
            </a:r>
            <a:r>
              <a:rPr lang="en-US" dirty="0" err="1" smtClean="0"/>
              <a:t>quadrupoles</a:t>
            </a:r>
            <a:r>
              <a:rPr lang="en-US" dirty="0" smtClean="0"/>
              <a:t> (gradient)</a:t>
            </a:r>
            <a:endParaRPr lang="en-US" dirty="0"/>
          </a:p>
          <a:p>
            <a:pPr lvl="1" eaLnBrk="1" hangingPunct="1"/>
            <a:r>
              <a:rPr lang="en-US" dirty="0" smtClean="0"/>
              <a:t>The tune has to be controlled within 0.001</a:t>
            </a:r>
          </a:p>
          <a:p>
            <a:pPr lvl="1" eaLnBrk="1" hangingPunct="1"/>
            <a:r>
              <a:rPr lang="en-US" dirty="0" smtClean="0"/>
              <a:t>Tune is proportional to </a:t>
            </a:r>
            <a:r>
              <a:rPr lang="en-US" dirty="0" err="1" smtClean="0"/>
              <a:t>quadrupole</a:t>
            </a:r>
            <a:r>
              <a:rPr lang="en-US" dirty="0" smtClean="0"/>
              <a:t> main component</a:t>
            </a:r>
          </a:p>
          <a:p>
            <a:pPr lvl="1" eaLnBrk="1" hangingPunct="1"/>
            <a:r>
              <a:rPr lang="en-US" dirty="0" smtClean="0"/>
              <a:t>If the total tune is large (for instance 60 in the LHC) even 0.01% variation of </a:t>
            </a:r>
            <a:r>
              <a:rPr lang="en-US" dirty="0" err="1" smtClean="0"/>
              <a:t>quadrupole</a:t>
            </a:r>
            <a:r>
              <a:rPr lang="en-US" dirty="0" smtClean="0"/>
              <a:t> force is visible</a:t>
            </a:r>
          </a:p>
          <a:p>
            <a:pPr lvl="2" eaLnBrk="1" hangingPunct="1"/>
            <a:r>
              <a:rPr lang="en-US" dirty="0" smtClean="0"/>
              <a:t>Corrector elements and feedback solve the problem – magnets alone cannot reach this level</a:t>
            </a:r>
          </a:p>
          <a:p>
            <a:pPr lvl="1" eaLnBrk="1" hangingPunct="1"/>
            <a:r>
              <a:rPr lang="en-US" dirty="0" smtClean="0"/>
              <a:t>In general a absolute knowledge of </a:t>
            </a:r>
            <a:r>
              <a:rPr lang="en-US" dirty="0" err="1" smtClean="0"/>
              <a:t>quadrupole</a:t>
            </a:r>
            <a:r>
              <a:rPr lang="en-US" dirty="0" smtClean="0"/>
              <a:t> main component within 0.2% is achievable, a spread of 0.1%, and a reproducibility of 0.01% </a:t>
            </a:r>
          </a:p>
          <a:p>
            <a:pPr lvl="2" eaLnBrk="1" hangingPunct="1"/>
            <a:r>
              <a:rPr lang="en-US" dirty="0" smtClean="0"/>
              <a:t>Note that accelerators with larger number of cells (larger tune) become more difficult</a:t>
            </a:r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34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3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BEAM DYNAMICS REQUIREMENTS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Sextupolar</a:t>
            </a:r>
            <a:r>
              <a:rPr lang="en-US" dirty="0" smtClean="0"/>
              <a:t> components</a:t>
            </a:r>
            <a:endParaRPr lang="en-US" dirty="0"/>
          </a:p>
          <a:p>
            <a:pPr lvl="1" eaLnBrk="1" hangingPunct="1"/>
            <a:r>
              <a:rPr lang="en-US" dirty="0" err="1" smtClean="0"/>
              <a:t>Sextupole</a:t>
            </a:r>
            <a:r>
              <a:rPr lang="en-US" dirty="0" smtClean="0"/>
              <a:t> gives chromaticity – to be controlled on a edge of a cliff (positive but smaller than 10, negative values make the beam unstable)</a:t>
            </a:r>
          </a:p>
          <a:p>
            <a:pPr lvl="1" eaLnBrk="1" hangingPunct="1"/>
            <a:r>
              <a:rPr lang="en-US" dirty="0" smtClean="0"/>
              <a:t>Dipoles have </a:t>
            </a:r>
            <a:r>
              <a:rPr lang="en-US" dirty="0" err="1" smtClean="0"/>
              <a:t>sextupolar</a:t>
            </a:r>
            <a:r>
              <a:rPr lang="en-US" dirty="0" smtClean="0"/>
              <a:t> components that needs to be controlled within 0.1 units (normalized </a:t>
            </a:r>
            <a:r>
              <a:rPr lang="en-US" dirty="0" err="1" smtClean="0"/>
              <a:t>multipoles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Example: in the LHC 1 units of b</a:t>
            </a:r>
            <a:r>
              <a:rPr lang="en-US" baseline="-25000" dirty="0" smtClean="0"/>
              <a:t>3</a:t>
            </a:r>
            <a:r>
              <a:rPr lang="en-US" dirty="0" smtClean="0"/>
              <a:t> in the dipoles give 40 chromaticity units – so one need to know and control b</a:t>
            </a:r>
            <a:r>
              <a:rPr lang="en-US" baseline="-25000" dirty="0" smtClean="0"/>
              <a:t>3</a:t>
            </a:r>
            <a:r>
              <a:rPr lang="en-US" dirty="0" smtClean="0"/>
              <a:t> within 0.05 units,</a:t>
            </a:r>
          </a:p>
          <a:p>
            <a:pPr lvl="1" eaLnBrk="1" hangingPunct="1"/>
            <a:r>
              <a:rPr lang="en-US" dirty="0" smtClean="0"/>
              <a:t>This is within reach of measurement systems, and with proper </a:t>
            </a:r>
            <a:r>
              <a:rPr lang="en-US" dirty="0" err="1" smtClean="0"/>
              <a:t>precycling</a:t>
            </a:r>
            <a:r>
              <a:rPr lang="en-US" dirty="0" smtClean="0"/>
              <a:t> reproducibility can be guaranteed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35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2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BEAM DYNAMICS REQUIREMENTS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order </a:t>
            </a:r>
            <a:r>
              <a:rPr lang="en-US" dirty="0" err="1" smtClean="0"/>
              <a:t>mutipoles</a:t>
            </a:r>
            <a:endParaRPr lang="en-US" dirty="0" smtClean="0"/>
          </a:p>
          <a:p>
            <a:pPr lvl="1" eaLnBrk="1" hangingPunct="1"/>
            <a:r>
              <a:rPr lang="en-US" dirty="0" smtClean="0"/>
              <a:t>Rule of thumb (just to give a zero order idea): field harmonics have to be </a:t>
            </a:r>
            <a:r>
              <a:rPr lang="en-US" dirty="0" smtClean="0">
                <a:solidFill>
                  <a:srgbClr val="CC0000"/>
                </a:solidFill>
              </a:rPr>
              <a:t>of the order of 0.1 to 1 unit</a:t>
            </a:r>
            <a:endParaRPr lang="en-US" dirty="0" smtClean="0">
              <a:sym typeface="Symbol" pitchFamily="18" charset="2"/>
            </a:endParaRPr>
          </a:p>
          <a:p>
            <a:pPr lvl="2" eaLnBrk="1" hangingPunct="1"/>
            <a:r>
              <a:rPr lang="en-US" dirty="0" smtClean="0">
                <a:solidFill>
                  <a:srgbClr val="CC0000"/>
                </a:solidFill>
              </a:rPr>
              <a:t>Higher order are ignored</a:t>
            </a:r>
            <a:r>
              <a:rPr lang="en-US" dirty="0" smtClean="0"/>
              <a:t> in beam dynamics codes (in LHC up to order 11 only)</a:t>
            </a:r>
          </a:p>
          <a:p>
            <a:pPr lvl="2" eaLnBrk="1" hangingPunct="1"/>
            <a:r>
              <a:rPr lang="en-US" dirty="0" smtClean="0"/>
              <a:t>Note that spec is rather flat, but </a:t>
            </a:r>
            <a:r>
              <a:rPr lang="en-US" dirty="0" err="1" smtClean="0"/>
              <a:t>multipoles</a:t>
            </a:r>
            <a:r>
              <a:rPr lang="en-US" dirty="0" smtClean="0"/>
              <a:t> are decaying !! – Therefore in principle higher orders cannot be a problem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3789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938588"/>
            <a:ext cx="272097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36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5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outlined the </a:t>
            </a:r>
            <a:r>
              <a:rPr lang="en-US" dirty="0" smtClean="0">
                <a:solidFill>
                  <a:srgbClr val="CC0000"/>
                </a:solidFill>
              </a:rPr>
              <a:t>Maxwell equations</a:t>
            </a:r>
            <a:r>
              <a:rPr lang="en-US" dirty="0" smtClean="0"/>
              <a:t> for the magnetic field</a:t>
            </a:r>
          </a:p>
          <a:p>
            <a:pPr lvl="1" eaLnBrk="1" hangingPunct="1"/>
            <a:r>
              <a:rPr lang="en-US" dirty="0" smtClean="0"/>
              <a:t>They give a large constraint on the shape of the magnetic field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We have seen that for a long magnet  we can express the transverse field inside the aperture with a series of </a:t>
            </a:r>
            <a:r>
              <a:rPr lang="en-US" dirty="0" err="1" smtClean="0"/>
              <a:t>multipoles</a:t>
            </a:r>
            <a:endParaRPr lang="en-US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dirty="0">
              <a:solidFill>
                <a:srgbClr val="CC0000"/>
              </a:solidFill>
            </a:endParaRPr>
          </a:p>
          <a:p>
            <a:pPr lvl="1" eaLnBrk="1" hangingPunct="1"/>
            <a:endParaRPr lang="en-US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Compact way</a:t>
            </a:r>
            <a:r>
              <a:rPr lang="en-US" dirty="0" smtClean="0"/>
              <a:t> of representing the field</a:t>
            </a:r>
          </a:p>
          <a:p>
            <a:pPr lvl="1" eaLnBrk="1" hangingPunct="1"/>
            <a:r>
              <a:rPr lang="en-US" dirty="0" err="1" smtClean="0"/>
              <a:t>Biot-Savart</a:t>
            </a:r>
            <a:r>
              <a:rPr lang="en-US" dirty="0" smtClean="0"/>
              <a:t>: </a:t>
            </a:r>
            <a:r>
              <a:rPr lang="en-US" dirty="0" err="1" smtClean="0"/>
              <a:t>multipoles</a:t>
            </a:r>
            <a:r>
              <a:rPr lang="en-US" dirty="0" smtClean="0"/>
              <a:t> decay with </a:t>
            </a:r>
            <a:r>
              <a:rPr lang="en-US" dirty="0" err="1" smtClean="0"/>
              <a:t>multipole</a:t>
            </a:r>
            <a:r>
              <a:rPr lang="en-US" dirty="0" smtClean="0"/>
              <a:t> order as a </a:t>
            </a:r>
            <a:r>
              <a:rPr lang="en-US" dirty="0" smtClean="0">
                <a:solidFill>
                  <a:srgbClr val="C00000"/>
                </a:solidFill>
              </a:rPr>
              <a:t>power law</a:t>
            </a:r>
          </a:p>
          <a:p>
            <a:pPr lvl="1" eaLnBrk="1" hangingPunct="1"/>
            <a:r>
              <a:rPr lang="en-US" dirty="0" smtClean="0"/>
              <a:t>Attention !! </a:t>
            </a:r>
            <a:r>
              <a:rPr lang="en-US" dirty="0" smtClean="0">
                <a:solidFill>
                  <a:srgbClr val="CC0000"/>
                </a:solidFill>
              </a:rPr>
              <a:t>Validity limits</a:t>
            </a:r>
            <a:r>
              <a:rPr lang="en-US" dirty="0" smtClean="0"/>
              <a:t> and convergence domains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37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graphicFrame>
        <p:nvGraphicFramePr>
          <p:cNvPr id="2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19954"/>
              </p:ext>
            </p:extLst>
          </p:nvPr>
        </p:nvGraphicFramePr>
        <p:xfrm>
          <a:off x="1678576" y="2232881"/>
          <a:ext cx="30432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5" name="Equation" r:id="rId3" imgW="1828800" imgH="457200" progId="Equation.3">
                  <p:embed/>
                </p:oleObj>
              </mc:Choice>
              <mc:Fallback>
                <p:oleObj name="Equation" r:id="rId3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76" y="2232881"/>
                        <a:ext cx="30432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92382"/>
              </p:ext>
            </p:extLst>
          </p:nvPr>
        </p:nvGraphicFramePr>
        <p:xfrm>
          <a:off x="5315539" y="2286856"/>
          <a:ext cx="231298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Equation" r:id="rId5" imgW="1409088" imgH="393529" progId="Equation.3">
                  <p:embed/>
                </p:oleObj>
              </mc:Choice>
              <mc:Fallback>
                <p:oleObj name="Equation" r:id="rId5" imgW="14090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539" y="2286856"/>
                        <a:ext cx="2312987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65108"/>
              </p:ext>
            </p:extLst>
          </p:nvPr>
        </p:nvGraphicFramePr>
        <p:xfrm>
          <a:off x="2204134" y="3989456"/>
          <a:ext cx="43767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7" name="Equation" r:id="rId7" imgW="2462731" imgH="545863" progId="Equation.3">
                  <p:embed/>
                </p:oleObj>
              </mc:Choice>
              <mc:Fallback>
                <p:oleObj name="Equation" r:id="rId7" imgW="2462731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134" y="3989456"/>
                        <a:ext cx="43767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603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have seen how magnetic field is generated by a current line 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lvl="1" eaLnBrk="1" hangingPunct="1"/>
            <a:r>
              <a:rPr lang="en-US" dirty="0" smtClean="0"/>
              <a:t>We have seen that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is terribly small, making our work very challenging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38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20" y="2280866"/>
            <a:ext cx="1613095" cy="8396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19" y="3659064"/>
            <a:ext cx="1028321" cy="77124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939381" y="3491448"/>
            <a:ext cx="2004676" cy="784484"/>
            <a:chOff x="4569665" y="5840041"/>
            <a:chExt cx="2004676" cy="784484"/>
          </a:xfrm>
        </p:grpSpPr>
        <p:grpSp>
          <p:nvGrpSpPr>
            <p:cNvPr id="33" name="Group 32"/>
            <p:cNvGrpSpPr/>
            <p:nvPr/>
          </p:nvGrpSpPr>
          <p:grpSpPr>
            <a:xfrm>
              <a:off x="4569665" y="5840041"/>
              <a:ext cx="2004676" cy="784484"/>
              <a:chOff x="174319" y="5454025"/>
              <a:chExt cx="2004676" cy="784484"/>
            </a:xfrm>
          </p:grpSpPr>
          <p:sp>
            <p:nvSpPr>
              <p:cNvPr id="36" name="Donut 35"/>
              <p:cNvSpPr/>
              <p:nvPr/>
            </p:nvSpPr>
            <p:spPr bwMode="auto">
              <a:xfrm>
                <a:off x="174319" y="5927205"/>
                <a:ext cx="2004676" cy="311304"/>
              </a:xfrm>
              <a:prstGeom prst="donu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ＭＳ Ｐゴシック" pitchFamily="34" charset="-128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 flipV="1">
                <a:off x="1170432" y="5454025"/>
                <a:ext cx="12451" cy="622605"/>
              </a:xfrm>
              <a:prstGeom prst="straightConnector1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CC33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42693" y="6092057"/>
              <a:ext cx="28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r</a:t>
              </a:r>
              <a:endParaRPr lang="en-US" sz="1800" i="1" dirty="0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5565778" y="6450193"/>
              <a:ext cx="924387" cy="1542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695210" y="2083894"/>
            <a:ext cx="1917516" cy="842512"/>
            <a:chOff x="4582117" y="4146553"/>
            <a:chExt cx="1917516" cy="842512"/>
          </a:xfrm>
        </p:grpSpPr>
        <p:cxnSp>
          <p:nvCxnSpPr>
            <p:cNvPr id="39" name="Straight Connector 38"/>
            <p:cNvCxnSpPr/>
            <p:nvPr/>
          </p:nvCxnSpPr>
          <p:spPr bwMode="auto">
            <a:xfrm flipV="1">
              <a:off x="4582117" y="4146553"/>
              <a:ext cx="1917516" cy="83429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6266040" y="4395595"/>
              <a:ext cx="9468" cy="4388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438281" y="4629211"/>
              <a:ext cx="799873" cy="17730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665389" y="4619733"/>
              <a:ext cx="28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r</a:t>
              </a:r>
              <a:endParaRPr lang="en-US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84771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have computed the </a:t>
            </a:r>
            <a:r>
              <a:rPr lang="en-US" dirty="0" err="1" smtClean="0"/>
              <a:t>multipoles</a:t>
            </a:r>
            <a:r>
              <a:rPr lang="en-US" dirty="0" smtClean="0"/>
              <a:t> of a current line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lvl="1" eaLnBrk="1" hangingPunct="1"/>
            <a:r>
              <a:rPr lang="en-US" dirty="0" smtClean="0"/>
              <a:t>Using complex numbers it is quite fast …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…as long as you know that in a certain region (inside the magnet aperture, far from current lines)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39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489" y="1729275"/>
            <a:ext cx="1613095" cy="83969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479414" y="1852996"/>
            <a:ext cx="1429060" cy="558609"/>
            <a:chOff x="4582117" y="4146553"/>
            <a:chExt cx="1917516" cy="842512"/>
          </a:xfrm>
        </p:grpSpPr>
        <p:cxnSp>
          <p:nvCxnSpPr>
            <p:cNvPr id="39" name="Straight Connector 38"/>
            <p:cNvCxnSpPr/>
            <p:nvPr/>
          </p:nvCxnSpPr>
          <p:spPr bwMode="auto">
            <a:xfrm flipV="1">
              <a:off x="4582117" y="4146553"/>
              <a:ext cx="1917516" cy="83429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6266040" y="4395595"/>
              <a:ext cx="9468" cy="4388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438281" y="4629211"/>
              <a:ext cx="799873" cy="17730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665389" y="4619733"/>
              <a:ext cx="28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r</a:t>
              </a:r>
              <a:endParaRPr lang="en-US" sz="1800" i="1" dirty="0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061" y="3087405"/>
            <a:ext cx="1957246" cy="768918"/>
          </a:xfrm>
          <a:prstGeom prst="rect">
            <a:avLst/>
          </a:prstGeom>
        </p:spPr>
      </p:pic>
      <p:graphicFrame>
        <p:nvGraphicFramePr>
          <p:cNvPr id="4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97840"/>
              </p:ext>
            </p:extLst>
          </p:nvPr>
        </p:nvGraphicFramePr>
        <p:xfrm>
          <a:off x="2885223" y="5050934"/>
          <a:ext cx="38481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Equation" r:id="rId5" imgW="1968500" imgH="431800" progId="Equation.3">
                  <p:embed/>
                </p:oleObj>
              </mc:Choice>
              <mc:Fallback>
                <p:oleObj name="Equation" r:id="rId5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223" y="5050934"/>
                        <a:ext cx="38481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203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Complex numbers are defined to be able to find a solution to the square root of negative numbers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This is an extension of real numbers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The advantage is that every equation of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baseline="30000" dirty="0" smtClean="0">
                <a:sym typeface="Symbol" pitchFamily="18" charset="2"/>
              </a:rPr>
              <a:t>th</a:t>
            </a:r>
            <a:r>
              <a:rPr lang="en-US" dirty="0" smtClean="0">
                <a:sym typeface="Symbol" pitchFamily="18" charset="2"/>
              </a:rPr>
              <a:t> degree has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solutions in the complex domain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The trick is to define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i="1" dirty="0" err="1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=√(-1)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A complex number has two components </a:t>
            </a:r>
            <a:r>
              <a:rPr lang="en-US" i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=</a:t>
            </a:r>
            <a:r>
              <a:rPr lang="en-US" i="1" dirty="0" err="1" smtClean="0">
                <a:sym typeface="Symbol" pitchFamily="18" charset="2"/>
              </a:rPr>
              <a:t>a</a:t>
            </a:r>
            <a:r>
              <a:rPr lang="en-US" dirty="0" err="1" smtClean="0">
                <a:sym typeface="Symbol" pitchFamily="18" charset="2"/>
              </a:rPr>
              <a:t>+</a:t>
            </a:r>
            <a:r>
              <a:rPr lang="en-US" i="1" dirty="0" err="1" smtClean="0">
                <a:sym typeface="Symbol" pitchFamily="18" charset="2"/>
              </a:rPr>
              <a:t>ib</a:t>
            </a:r>
            <a:endParaRPr lang="en-US" i="1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Can be written also in the exponential form</a:t>
            </a:r>
            <a:r>
              <a:rPr lang="en-US" i="1" dirty="0" smtClean="0">
                <a:sym typeface="Symbol" pitchFamily="18" charset="2"/>
              </a:rPr>
              <a:t> z</a:t>
            </a:r>
            <a:r>
              <a:rPr lang="en-US" dirty="0" smtClean="0">
                <a:sym typeface="Symbol" pitchFamily="18" charset="2"/>
              </a:rPr>
              <a:t>=</a:t>
            </a:r>
            <a:r>
              <a:rPr lang="en-US" i="1" dirty="0" smtClean="0">
                <a:latin typeface="Symbol" charset="2"/>
                <a:cs typeface="Symbol" charset="2"/>
                <a:sym typeface="Symbol" pitchFamily="18" charset="2"/>
              </a:rPr>
              <a:t>r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exp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i="1" dirty="0" err="1" smtClean="0">
                <a:sym typeface="Symbol" pitchFamily="18" charset="2"/>
              </a:rPr>
              <a:t>i</a:t>
            </a:r>
            <a:r>
              <a:rPr lang="en-US" i="1" dirty="0" err="1" smtClean="0">
                <a:latin typeface="Symbol" charset="2"/>
                <a:cs typeface="Symbol" charset="2"/>
                <a:sym typeface="Symbol" pitchFamily="18" charset="2"/>
              </a:rPr>
              <a:t>q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lvl="2" eaLnBrk="1" hangingPunct="1"/>
            <a:r>
              <a:rPr lang="en-US" dirty="0" smtClean="0">
                <a:latin typeface="Symbol" charset="2"/>
                <a:cs typeface="Symbol" charset="2"/>
                <a:sym typeface="Symbol" pitchFamily="18" charset="2"/>
              </a:rPr>
              <a:t>r=</a:t>
            </a:r>
            <a:r>
              <a:rPr lang="en-US" dirty="0">
                <a:sym typeface="Symbol" pitchFamily="18" charset="2"/>
              </a:rPr>
              <a:t>√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i="1" dirty="0" smtClean="0">
                <a:sym typeface="Symbol" pitchFamily="18" charset="2"/>
              </a:rPr>
              <a:t>a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+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 NUMBERS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40325" y="6524625"/>
            <a:ext cx="3794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99FF"/>
                </a:solidFill>
              </a:defRPr>
            </a:lvl1pPr>
          </a:lstStyle>
          <a:p>
            <a:pPr>
              <a:defRPr/>
            </a:pPr>
            <a:r>
              <a:rPr lang="en-US" dirty="0"/>
              <a:t> Unit </a:t>
            </a:r>
            <a:r>
              <a:rPr lang="en-US" dirty="0" smtClean="0"/>
              <a:t>11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fld id="{37F824E6-4F65-4FD0-B2AC-7025D55EF6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75741" y="5905586"/>
            <a:ext cx="3033102" cy="12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6953940" y="4611042"/>
            <a:ext cx="36989" cy="2206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978600" y="5116530"/>
            <a:ext cx="764440" cy="7767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25072" y="5843941"/>
            <a:ext cx="1007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Real part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892396" y="4825088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Imaginary part</a:t>
            </a:r>
            <a:endParaRPr lang="en-US" sz="1600" dirty="0"/>
          </a:p>
        </p:txBody>
      </p:sp>
      <p:sp>
        <p:nvSpPr>
          <p:cNvPr id="15" name="Right Brace 14"/>
          <p:cNvSpPr/>
          <p:nvPr/>
        </p:nvSpPr>
        <p:spPr bwMode="auto">
          <a:xfrm>
            <a:off x="8026621" y="5141188"/>
            <a:ext cx="431539" cy="702753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8161" y="5276807"/>
            <a:ext cx="49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C3300"/>
                </a:solidFill>
              </a:rPr>
              <a:t>a</a:t>
            </a:r>
            <a:endParaRPr lang="en-US" i="1" dirty="0">
              <a:solidFill>
                <a:srgbClr val="CC3300"/>
              </a:solidFill>
            </a:endParaRPr>
          </a:p>
        </p:txBody>
      </p:sp>
      <p:sp>
        <p:nvSpPr>
          <p:cNvPr id="21" name="Right Brace 20"/>
          <p:cNvSpPr/>
          <p:nvPr/>
        </p:nvSpPr>
        <p:spPr bwMode="auto">
          <a:xfrm rot="16200000">
            <a:off x="7256520" y="4588603"/>
            <a:ext cx="205153" cy="702753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1967" y="4381243"/>
            <a:ext cx="49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C3300"/>
                </a:solidFill>
              </a:rPr>
              <a:t>b</a:t>
            </a:r>
            <a:endParaRPr lang="en-US" i="1" dirty="0">
              <a:solidFill>
                <a:srgbClr val="CC33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336049" y="6378540"/>
            <a:ext cx="3033102" cy="12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2914249" y="5083997"/>
            <a:ext cx="3592" cy="1774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938908" y="5589484"/>
            <a:ext cx="764440" cy="7767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685380" y="6316895"/>
            <a:ext cx="1007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Real part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52704" y="5298042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Imaginary part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728646" y="4653162"/>
            <a:ext cx="97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C3300"/>
                </a:solidFill>
              </a:rPr>
              <a:t>z</a:t>
            </a:r>
            <a:r>
              <a:rPr lang="en-US" sz="2000" dirty="0" smtClean="0">
                <a:solidFill>
                  <a:srgbClr val="CC3300"/>
                </a:solidFill>
              </a:rPr>
              <a:t>=</a:t>
            </a:r>
            <a:r>
              <a:rPr lang="en-US" sz="2000" i="1" dirty="0" err="1" smtClean="0">
                <a:solidFill>
                  <a:srgbClr val="CC3300"/>
                </a:solidFill>
              </a:rPr>
              <a:t>a</a:t>
            </a:r>
            <a:r>
              <a:rPr lang="en-US" sz="2000" dirty="0" err="1" smtClean="0">
                <a:solidFill>
                  <a:srgbClr val="CC3300"/>
                </a:solidFill>
              </a:rPr>
              <a:t>+</a:t>
            </a:r>
            <a:r>
              <a:rPr lang="en-US" sz="2000" i="1" dirty="0" err="1" smtClean="0">
                <a:solidFill>
                  <a:srgbClr val="CC3300"/>
                </a:solidFill>
              </a:rPr>
              <a:t>ib</a:t>
            </a:r>
            <a:endParaRPr lang="en-US" sz="2000" i="1" dirty="0">
              <a:solidFill>
                <a:srgbClr val="CC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6558" y="5134794"/>
            <a:ext cx="174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800" i="1" dirty="0" smtClean="0">
                <a:solidFill>
                  <a:srgbClr val="CC3300"/>
                </a:solidFill>
              </a:rPr>
              <a:t>z</a:t>
            </a:r>
            <a:r>
              <a:rPr lang="en-US" sz="1800" dirty="0" smtClean="0">
                <a:solidFill>
                  <a:srgbClr val="CC3300"/>
                </a:solidFill>
              </a:rPr>
              <a:t>=</a:t>
            </a:r>
            <a:r>
              <a:rPr lang="en-US" sz="2000" i="1" dirty="0" smtClean="0">
                <a:solidFill>
                  <a:srgbClr val="CC3300"/>
                </a:solidFill>
                <a:latin typeface="Symbol" charset="2"/>
                <a:cs typeface="Symbol" charset="2"/>
                <a:sym typeface="Symbol" pitchFamily="18" charset="2"/>
              </a:rPr>
              <a:t>r</a:t>
            </a:r>
            <a:r>
              <a:rPr lang="en-US" sz="2000" dirty="0" smtClean="0">
                <a:solidFill>
                  <a:srgbClr val="CC3300"/>
                </a:solidFill>
                <a:sym typeface="Symbol" pitchFamily="18" charset="2"/>
              </a:rPr>
              <a:t> </a:t>
            </a:r>
            <a:r>
              <a:rPr lang="en-US" sz="2000" dirty="0" err="1" smtClean="0">
                <a:solidFill>
                  <a:srgbClr val="CC3300"/>
                </a:solidFill>
                <a:sym typeface="Symbol" pitchFamily="18" charset="2"/>
              </a:rPr>
              <a:t>exp</a:t>
            </a:r>
            <a:r>
              <a:rPr lang="en-US" sz="2000" dirty="0">
                <a:solidFill>
                  <a:srgbClr val="CC3300"/>
                </a:solidFill>
                <a:sym typeface="Symbol" pitchFamily="18" charset="2"/>
              </a:rPr>
              <a:t>(</a:t>
            </a:r>
            <a:r>
              <a:rPr lang="en-US" sz="2000" i="1" dirty="0" err="1">
                <a:solidFill>
                  <a:srgbClr val="CC3300"/>
                </a:solidFill>
                <a:sym typeface="Symbol" pitchFamily="18" charset="2"/>
              </a:rPr>
              <a:t>i</a:t>
            </a:r>
            <a:r>
              <a:rPr lang="en-US" sz="2000" i="1" dirty="0" err="1">
                <a:solidFill>
                  <a:srgbClr val="CC3300"/>
                </a:solidFill>
                <a:latin typeface="Symbol" charset="2"/>
                <a:cs typeface="Symbol" charset="2"/>
                <a:sym typeface="Symbol" pitchFamily="18" charset="2"/>
              </a:rPr>
              <a:t>q</a:t>
            </a:r>
            <a:r>
              <a:rPr lang="en-US" sz="2000" dirty="0" smtClean="0">
                <a:solidFill>
                  <a:srgbClr val="CC3300"/>
                </a:solidFill>
                <a:sym typeface="Symbol" pitchFamily="18" charset="2"/>
              </a:rPr>
              <a:t>)</a:t>
            </a:r>
            <a:endParaRPr lang="en-US" sz="1800" i="1" dirty="0">
              <a:solidFill>
                <a:srgbClr val="CC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8835132">
            <a:off x="3034356" y="5513660"/>
            <a:ext cx="51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i="1" dirty="0" smtClean="0">
                <a:solidFill>
                  <a:srgbClr val="CC3300"/>
                </a:solidFill>
                <a:latin typeface="Symbol" charset="2"/>
                <a:cs typeface="Symbol" charset="2"/>
                <a:sym typeface="Symbol" pitchFamily="18" charset="2"/>
              </a:rPr>
              <a:t>r</a:t>
            </a:r>
            <a:endParaRPr lang="en-US" sz="1800" i="1" dirty="0">
              <a:solidFill>
                <a:srgbClr val="CC3300"/>
              </a:solidFill>
            </a:endParaRPr>
          </a:p>
        </p:txBody>
      </p:sp>
      <p:sp>
        <p:nvSpPr>
          <p:cNvPr id="20" name="Arc 19"/>
          <p:cNvSpPr/>
          <p:nvPr/>
        </p:nvSpPr>
        <p:spPr bwMode="auto">
          <a:xfrm rot="2814971">
            <a:off x="2798615" y="6161324"/>
            <a:ext cx="446838" cy="388023"/>
          </a:xfrm>
          <a:prstGeom prst="arc">
            <a:avLst>
              <a:gd name="adj1" fmla="val 16200000"/>
              <a:gd name="adj2" fmla="val 18660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6756" y="5983531"/>
            <a:ext cx="51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i="1" dirty="0" smtClean="0">
                <a:solidFill>
                  <a:srgbClr val="CC3300"/>
                </a:solidFill>
                <a:latin typeface="Symbol" charset="2"/>
                <a:cs typeface="Symbol" charset="2"/>
                <a:sym typeface="Symbol" pitchFamily="18" charset="2"/>
              </a:rPr>
              <a:t>q</a:t>
            </a:r>
            <a:endParaRPr lang="en-US" sz="1800" i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66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have computed the </a:t>
            </a:r>
            <a:r>
              <a:rPr lang="en-US" dirty="0" err="1" smtClean="0"/>
              <a:t>multipoles</a:t>
            </a:r>
            <a:r>
              <a:rPr lang="en-US" dirty="0" smtClean="0"/>
              <a:t> of a current line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lvl="1" eaLnBrk="1" hangingPunct="1"/>
            <a:r>
              <a:rPr lang="en-US" dirty="0" err="1" smtClean="0"/>
              <a:t>Multipoles</a:t>
            </a:r>
            <a:r>
              <a:rPr lang="en-US" dirty="0" smtClean="0"/>
              <a:t> of a current line decay as a power law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Therefore:</a:t>
            </a:r>
          </a:p>
          <a:p>
            <a:pPr lvl="2" eaLnBrk="1" hangingPunct="1"/>
            <a:r>
              <a:rPr lang="en-US" dirty="0" smtClean="0"/>
              <a:t>Increasing order they become so small that you can neglect them and stop the computation (order 10 to 15)</a:t>
            </a:r>
          </a:p>
          <a:p>
            <a:pPr lvl="2" eaLnBrk="1" hangingPunct="1"/>
            <a:r>
              <a:rPr lang="en-US" dirty="0" smtClean="0"/>
              <a:t>Magnet specification are until order 10-15</a:t>
            </a:r>
          </a:p>
          <a:p>
            <a:pPr lvl="2" eaLnBrk="1" hangingPunct="1"/>
            <a:r>
              <a:rPr lang="en-US" dirty="0" smtClean="0"/>
              <a:t>Magnet optimization can stop at order 10-15</a:t>
            </a:r>
          </a:p>
          <a:p>
            <a:pPr lvl="2" eaLnBrk="1" hangingPunct="1"/>
            <a:r>
              <a:rPr lang="en-US" dirty="0" smtClean="0"/>
              <a:t>The measurement of field anomalies tell you where is the problem (the distance, the angle is more complicated)</a:t>
            </a:r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40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489" y="1729275"/>
            <a:ext cx="1613095" cy="83969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479414" y="1852996"/>
            <a:ext cx="1429060" cy="558609"/>
            <a:chOff x="4582117" y="4146553"/>
            <a:chExt cx="1917516" cy="842512"/>
          </a:xfrm>
        </p:grpSpPr>
        <p:cxnSp>
          <p:nvCxnSpPr>
            <p:cNvPr id="39" name="Straight Connector 38"/>
            <p:cNvCxnSpPr/>
            <p:nvPr/>
          </p:nvCxnSpPr>
          <p:spPr bwMode="auto">
            <a:xfrm flipV="1">
              <a:off x="4582117" y="4146553"/>
              <a:ext cx="1917516" cy="83429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6266040" y="4395595"/>
              <a:ext cx="9468" cy="4388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438281" y="4629211"/>
              <a:ext cx="799873" cy="17730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665389" y="4619733"/>
              <a:ext cx="28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r</a:t>
              </a:r>
              <a:endParaRPr lang="en-US" sz="1800" i="1" dirty="0"/>
            </a:p>
          </p:txBody>
        </p:sp>
      </p:grpSp>
      <p:graphicFrame>
        <p:nvGraphicFramePr>
          <p:cNvPr id="3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65280"/>
              </p:ext>
            </p:extLst>
          </p:nvPr>
        </p:nvGraphicFramePr>
        <p:xfrm>
          <a:off x="3454504" y="3090889"/>
          <a:ext cx="33686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Equation" r:id="rId4" imgW="1752600" imgH="508000" progId="Equation.3">
                  <p:embed/>
                </p:oleObj>
              </mc:Choice>
              <mc:Fallback>
                <p:oleObj name="Equation" r:id="rId4" imgW="1752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504" y="3090889"/>
                        <a:ext cx="33686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74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COMING SOON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Coming soon …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It is useful to have magnets that provide pure field harmonics</a:t>
            </a:r>
            <a:endParaRPr lang="en-US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How to build a pure field harmonic </a:t>
            </a:r>
            <a:r>
              <a:rPr lang="en-US" dirty="0" smtClean="0"/>
              <a:t>(dipole, </a:t>
            </a:r>
            <a:r>
              <a:rPr lang="en-US" dirty="0" err="1" smtClean="0"/>
              <a:t>quadrupole</a:t>
            </a:r>
            <a:r>
              <a:rPr lang="en-US" dirty="0" smtClean="0"/>
              <a:t> …) [pure enough for the beam …] with a cable ? Which field/gradient can be obtained ?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8" name="Rectangle 2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41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20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On field harmonics</a:t>
            </a:r>
          </a:p>
          <a:p>
            <a:pPr lvl="2" eaLnBrk="1" hangingPunct="1"/>
            <a:r>
              <a:rPr lang="en-US" smtClean="0"/>
              <a:t>A. Jain, “Basic theory of magnets”, CERN 98-05 (1998) 1-26</a:t>
            </a:r>
          </a:p>
          <a:p>
            <a:pPr lvl="2" eaLnBrk="1" hangingPunct="1"/>
            <a:r>
              <a:rPr lang="en-US" smtClean="0"/>
              <a:t>Classes given by A. Jain at USPAS</a:t>
            </a:r>
          </a:p>
          <a:p>
            <a:pPr lvl="2" eaLnBrk="1" hangingPunct="1"/>
            <a:r>
              <a:rPr lang="en-US" smtClean="0"/>
              <a:t>P. Schmuser, Ch. 4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On convergence domains of analytic functions</a:t>
            </a:r>
          </a:p>
          <a:p>
            <a:pPr lvl="2" eaLnBrk="1" hangingPunct="1"/>
            <a:r>
              <a:rPr lang="en-US" smtClean="0"/>
              <a:t>Hardy, “Divergent series”, first chapter (don’t go further)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On the field model</a:t>
            </a:r>
          </a:p>
          <a:p>
            <a:pPr lvl="2" eaLnBrk="1" hangingPunct="1"/>
            <a:r>
              <a:rPr lang="en-US" smtClean="0"/>
              <a:t>A.A.V.V. “LHC Design Report”, CERN 2004-003 (2004) pp. 164-168.</a:t>
            </a:r>
          </a:p>
          <a:p>
            <a:pPr lvl="2" eaLnBrk="1" hangingPunct="1"/>
            <a:r>
              <a:rPr lang="en-US" smtClean="0"/>
              <a:t>N. Sammut, et al. “</a:t>
            </a:r>
            <a:r>
              <a:rPr lang="en-US" smtClean="0">
                <a:hlinkClick r:id="rId2"/>
              </a:rPr>
              <a:t>Mathematical formulation to predict the harmonics of the superconducting Large Hadron Collider magnets</a:t>
            </a:r>
            <a:r>
              <a:rPr lang="en-US" smtClean="0"/>
              <a:t>”</a:t>
            </a:r>
            <a:br>
              <a:rPr lang="en-US" smtClean="0"/>
            </a:br>
            <a:r>
              <a:rPr lang="en-US" smtClean="0"/>
              <a:t>Phys. Rev. ST Accel. Beams </a:t>
            </a:r>
            <a:r>
              <a:rPr lang="en-US" b="1" smtClean="0"/>
              <a:t>9</a:t>
            </a:r>
            <a:r>
              <a:rPr lang="en-US" smtClean="0"/>
              <a:t> (2006) 012402.</a:t>
            </a:r>
            <a:br>
              <a:rPr lang="en-US" smtClean="0"/>
            </a:br>
            <a:endParaRPr lang="en-US" smtClean="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791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42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81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ACKOWLEDGEMENTS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dirty="0" smtClean="0"/>
              <a:t>A. Jain for discussions about reference radius, </a:t>
            </a:r>
            <a:r>
              <a:rPr lang="en-US" dirty="0" err="1" smtClean="0"/>
              <a:t>multipoles</a:t>
            </a:r>
            <a:r>
              <a:rPr lang="en-US" dirty="0" smtClean="0"/>
              <a:t> in heads, vector potential</a:t>
            </a:r>
          </a:p>
          <a:p>
            <a:pPr lvl="2" eaLnBrk="1" hangingPunct="1"/>
            <a:r>
              <a:rPr lang="en-US" dirty="0" smtClean="0"/>
              <a:t>S. </a:t>
            </a:r>
            <a:r>
              <a:rPr lang="en-US" dirty="0" err="1" smtClean="0"/>
              <a:t>Russenschuck</a:t>
            </a:r>
            <a:r>
              <a:rPr lang="en-US" dirty="0" smtClean="0"/>
              <a:t> for discussions about vector potential</a:t>
            </a:r>
          </a:p>
          <a:p>
            <a:pPr lvl="2" eaLnBrk="1" hangingPunct="1"/>
            <a:r>
              <a:rPr lang="en-US" dirty="0" smtClean="0"/>
              <a:t>G. </a:t>
            </a:r>
            <a:r>
              <a:rPr lang="en-US" dirty="0" err="1" smtClean="0"/>
              <a:t>Turchetti</a:t>
            </a:r>
            <a:r>
              <a:rPr lang="en-US" dirty="0" smtClean="0"/>
              <a:t> for teaching me analytic functions and divergent series, and other complicated subjects in a simple way</a:t>
            </a:r>
          </a:p>
          <a:p>
            <a:pPr lvl="2" eaLnBrk="1" hangingPunct="1"/>
            <a:r>
              <a:rPr lang="en-US" dirty="0" smtClean="0">
                <a:hlinkClick r:id="rId2"/>
              </a:rPr>
              <a:t>www.wikipedia.org</a:t>
            </a:r>
            <a:r>
              <a:rPr lang="en-US" dirty="0" smtClean="0"/>
              <a:t> for most of </a:t>
            </a:r>
            <a:r>
              <a:rPr lang="en-US" smtClean="0"/>
              <a:t>the pictures</a:t>
            </a:r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3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3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3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36" name="Rectangle 2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43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42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FIELD HARMONICS</a:t>
            </a: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Vector potential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Since                    one can </a:t>
            </a:r>
            <a:r>
              <a:rPr lang="en-US" smtClean="0">
                <a:solidFill>
                  <a:srgbClr val="CC0000"/>
                </a:solidFill>
              </a:rPr>
              <a:t>always define a vector potential</a:t>
            </a:r>
            <a:r>
              <a:rPr lang="en-US" smtClean="0"/>
              <a:t> </a:t>
            </a:r>
            <a:r>
              <a:rPr lang="en-US" b="1" i="1" smtClean="0">
                <a:solidFill>
                  <a:srgbClr val="CC0000"/>
                </a:solidFill>
              </a:rPr>
              <a:t>A</a:t>
            </a:r>
            <a:r>
              <a:rPr lang="en-US" i="1" smtClean="0"/>
              <a:t> </a:t>
            </a:r>
            <a:r>
              <a:rPr lang="en-US" smtClean="0"/>
              <a:t>such that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vector potential is </a:t>
            </a:r>
            <a:r>
              <a:rPr lang="en-US" smtClean="0">
                <a:solidFill>
                  <a:srgbClr val="CC0000"/>
                </a:solidFill>
              </a:rPr>
              <a:t>not unique</a:t>
            </a:r>
            <a:r>
              <a:rPr lang="en-US" smtClean="0"/>
              <a:t> (gauge invariance): if we add the gradient of any scalar function,                       it still satisfies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Scalar potential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the regions </a:t>
            </a:r>
            <a:r>
              <a:rPr lang="en-US" smtClean="0">
                <a:solidFill>
                  <a:srgbClr val="CC0000"/>
                </a:solidFill>
              </a:rPr>
              <a:t>free of charge and magnetic material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Therefore in this case one can </a:t>
            </a:r>
            <a:r>
              <a:rPr lang="en-US" smtClean="0">
                <a:solidFill>
                  <a:srgbClr val="CC0000"/>
                </a:solidFill>
              </a:rPr>
              <a:t>also define a scalar potential</a:t>
            </a:r>
            <a:r>
              <a:rPr lang="en-US" smtClean="0"/>
              <a:t> (such as for gravity)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 can prove that               is an analytic function in a region free of charge and magnetic material </a:t>
            </a:r>
          </a:p>
        </p:txBody>
      </p:sp>
      <p:sp>
        <p:nvSpPr>
          <p:cNvPr id="11269" name="Rectangle 24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5122" name="Object 23"/>
          <p:cNvGraphicFramePr>
            <a:graphicFrameLocks noChangeAspect="1"/>
          </p:cNvGraphicFramePr>
          <p:nvPr/>
        </p:nvGraphicFramePr>
        <p:xfrm>
          <a:off x="1817688" y="1589088"/>
          <a:ext cx="10271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5" name="Equation" r:id="rId3" imgW="571004" imgH="177646" progId="Equation.3">
                  <p:embed/>
                </p:oleObj>
              </mc:Choice>
              <mc:Fallback>
                <p:oleObj name="Equation" r:id="rId3" imgW="57100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1589088"/>
                        <a:ext cx="10271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5123" name="Object 25"/>
          <p:cNvGraphicFramePr>
            <a:graphicFrameLocks noChangeAspect="1"/>
          </p:cNvGraphicFramePr>
          <p:nvPr/>
        </p:nvGraphicFramePr>
        <p:xfrm>
          <a:off x="1162050" y="2160588"/>
          <a:ext cx="1266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6" name="Equation" r:id="rId5" imgW="647419" imgH="177723" progId="Equation.3">
                  <p:embed/>
                </p:oleObj>
              </mc:Choice>
              <mc:Fallback>
                <p:oleObj name="Equation" r:id="rId5" imgW="64741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2160588"/>
                        <a:ext cx="12668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7"/>
          <p:cNvGraphicFramePr>
            <a:graphicFrameLocks noChangeAspect="1"/>
          </p:cNvGraphicFramePr>
          <p:nvPr/>
        </p:nvGraphicFramePr>
        <p:xfrm>
          <a:off x="4737100" y="2895600"/>
          <a:ext cx="12160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7" name="Equation" r:id="rId7" imgW="736600" imgH="203200" progId="Equation.3">
                  <p:embed/>
                </p:oleObj>
              </mc:Choice>
              <mc:Fallback>
                <p:oleObj name="Equation" r:id="rId7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895600"/>
                        <a:ext cx="12160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3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5125" name="Object 29"/>
          <p:cNvGraphicFramePr>
            <a:graphicFrameLocks noChangeAspect="1"/>
          </p:cNvGraphicFramePr>
          <p:nvPr/>
        </p:nvGraphicFramePr>
        <p:xfrm>
          <a:off x="1092200" y="3479800"/>
          <a:ext cx="43703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8" name="Equation" r:id="rId9" imgW="2247900" imgH="203200" progId="Equation.3">
                  <p:embed/>
                </p:oleObj>
              </mc:Choice>
              <mc:Fallback>
                <p:oleObj name="Equation" r:id="rId9" imgW="2247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479800"/>
                        <a:ext cx="43703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31"/>
          <p:cNvGraphicFramePr>
            <a:graphicFrameLocks noChangeAspect="1"/>
          </p:cNvGraphicFramePr>
          <p:nvPr/>
        </p:nvGraphicFramePr>
        <p:xfrm>
          <a:off x="7102475" y="4252913"/>
          <a:ext cx="11969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9" name="Equation" r:id="rId11" imgW="609336" imgH="177723" progId="Equation.3">
                  <p:embed/>
                </p:oleObj>
              </mc:Choice>
              <mc:Fallback>
                <p:oleObj name="Equation" r:id="rId11" imgW="60933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4252913"/>
                        <a:ext cx="11969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5127" name="Object 33"/>
          <p:cNvGraphicFramePr>
            <a:graphicFrameLocks noChangeAspect="1"/>
          </p:cNvGraphicFramePr>
          <p:nvPr/>
        </p:nvGraphicFramePr>
        <p:xfrm>
          <a:off x="2589213" y="4973638"/>
          <a:ext cx="11493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" name="Equation" r:id="rId13" imgW="609336" imgH="203112" progId="Equation.3">
                  <p:embed/>
                </p:oleObj>
              </mc:Choice>
              <mc:Fallback>
                <p:oleObj name="Equation" r:id="rId13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4973638"/>
                        <a:ext cx="11493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35"/>
          <p:cNvGraphicFramePr>
            <a:graphicFrameLocks noChangeAspect="1"/>
          </p:cNvGraphicFramePr>
          <p:nvPr/>
        </p:nvGraphicFramePr>
        <p:xfrm>
          <a:off x="3451225" y="5568950"/>
          <a:ext cx="9032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1" name="Equation" r:id="rId15" imgW="431613" imgH="203112" progId="Equation.3">
                  <p:embed/>
                </p:oleObj>
              </mc:Choice>
              <mc:Fallback>
                <p:oleObj name="Equation" r:id="rId15" imgW="4316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568950"/>
                        <a:ext cx="90328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44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75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HARMONICS OF A CURRENT LINE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Field given by a current line (</a:t>
            </a:r>
            <a:r>
              <a:rPr lang="en-US" dirty="0" err="1" smtClean="0">
                <a:solidFill>
                  <a:srgbClr val="CC0000"/>
                </a:solidFill>
              </a:rPr>
              <a:t>Biot-Savart</a:t>
            </a:r>
            <a:r>
              <a:rPr lang="en-US" dirty="0" smtClean="0">
                <a:solidFill>
                  <a:srgbClr val="CC0000"/>
                </a:solidFill>
              </a:rPr>
              <a:t> law</a:t>
            </a:r>
            <a:r>
              <a:rPr lang="en-US" dirty="0" smtClean="0"/>
              <a:t>) – vector potential formalism …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lvl="1"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… and polar coordinates formalism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133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828800"/>
            <a:ext cx="18462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3314" name="Object 20"/>
          <p:cNvGraphicFramePr>
            <a:graphicFrameLocks noChangeAspect="1"/>
          </p:cNvGraphicFramePr>
          <p:nvPr/>
        </p:nvGraphicFramePr>
        <p:xfrm>
          <a:off x="650875" y="3027363"/>
          <a:ext cx="58626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5" name="Equation" r:id="rId4" imgW="4254500" imgH="584200" progId="Equation.3">
                  <p:embed/>
                </p:oleObj>
              </mc:Choice>
              <mc:Fallback>
                <p:oleObj name="Equation" r:id="rId4" imgW="42545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3027363"/>
                        <a:ext cx="5862638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3315" name="Object 22"/>
          <p:cNvGraphicFramePr>
            <a:graphicFrameLocks noChangeAspect="1"/>
          </p:cNvGraphicFramePr>
          <p:nvPr/>
        </p:nvGraphicFramePr>
        <p:xfrm>
          <a:off x="693738" y="2216150"/>
          <a:ext cx="12001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6" name="Equation" r:id="rId6" imgW="748975" imgH="406224" progId="Equation.3">
                  <p:embed/>
                </p:oleObj>
              </mc:Choice>
              <mc:Fallback>
                <p:oleObj name="Equation" r:id="rId6" imgW="74897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216150"/>
                        <a:ext cx="12001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0497" name="Rectangle 27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3316" name="Object 26"/>
          <p:cNvGraphicFramePr>
            <a:graphicFrameLocks noChangeAspect="1"/>
          </p:cNvGraphicFramePr>
          <p:nvPr/>
        </p:nvGraphicFramePr>
        <p:xfrm>
          <a:off x="2481263" y="2232025"/>
          <a:ext cx="11826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7" name="Equation" r:id="rId8" imgW="736280" imgH="406224" progId="Equation.3">
                  <p:embed/>
                </p:oleObj>
              </mc:Choice>
              <mc:Fallback>
                <p:oleObj name="Equation" r:id="rId8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2232025"/>
                        <a:ext cx="11826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Rectangle 29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0500" name="Rectangle 3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13335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895725"/>
            <a:ext cx="2441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Rectangle 3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3317" name="Object 33"/>
          <p:cNvGraphicFramePr>
            <a:graphicFrameLocks noChangeAspect="1"/>
          </p:cNvGraphicFramePr>
          <p:nvPr/>
        </p:nvGraphicFramePr>
        <p:xfrm>
          <a:off x="731838" y="4778375"/>
          <a:ext cx="33575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8" name="Equation" r:id="rId11" imgW="2362200" imgH="508000" progId="Equation.3">
                  <p:embed/>
                </p:oleObj>
              </mc:Choice>
              <mc:Fallback>
                <p:oleObj name="Equation" r:id="rId11" imgW="2362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778375"/>
                        <a:ext cx="33575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Rectangle 3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3318" name="Object 35"/>
          <p:cNvGraphicFramePr>
            <a:graphicFrameLocks noChangeAspect="1"/>
          </p:cNvGraphicFramePr>
          <p:nvPr/>
        </p:nvGraphicFramePr>
        <p:xfrm>
          <a:off x="760413" y="5710238"/>
          <a:ext cx="31924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9" name="Equation" r:id="rId13" imgW="2400300" imgH="508000" progId="Equation.3">
                  <p:embed/>
                </p:oleObj>
              </mc:Choice>
              <mc:Fallback>
                <p:oleObj name="Equation" r:id="rId13" imgW="240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5710238"/>
                        <a:ext cx="319246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45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52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HARMONICS: LINEARITY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3898900"/>
            <a:ext cx="8510587" cy="2546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Linearity of coefficients</a:t>
            </a:r>
            <a:r>
              <a:rPr lang="en-US" smtClean="0"/>
              <a:t> (very important)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Non-normalized coefficients are additive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Normalized coefficients are not additive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Normalization gives handy (and physical) quantities, but some drawbacks – </a:t>
            </a:r>
            <a:r>
              <a:rPr lang="en-US" smtClean="0">
                <a:solidFill>
                  <a:srgbClr val="CC0000"/>
                </a:solidFill>
              </a:rPr>
              <a:t>pay attention</a:t>
            </a:r>
            <a:r>
              <a:rPr lang="en-US" smtClean="0"/>
              <a:t> !!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2784475" y="5006975"/>
          <a:ext cx="328453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Equation" r:id="rId3" imgW="2374900" imgH="457200" progId="Equation.3">
                  <p:embed/>
                </p:oleObj>
              </mc:Choice>
              <mc:Fallback>
                <p:oleObj name="Equation" r:id="rId3" imgW="237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5006975"/>
                        <a:ext cx="328453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295400"/>
            <a:ext cx="23955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279525"/>
            <a:ext cx="23955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295400"/>
            <a:ext cx="23955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46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75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HARMONICS: ANALYTIC FUNCTIONS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complex function of complex variables is </a:t>
            </a:r>
            <a:r>
              <a:rPr lang="en-US" dirty="0" smtClean="0">
                <a:solidFill>
                  <a:srgbClr val="CC0000"/>
                </a:solidFill>
              </a:rPr>
              <a:t>analytic</a:t>
            </a:r>
            <a:r>
              <a:rPr lang="en-US" dirty="0" smtClean="0"/>
              <a:t> if it coincides with its power series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C0000"/>
                </a:solidFill>
              </a:rPr>
              <a:t>on a domain </a:t>
            </a:r>
            <a:r>
              <a:rPr lang="en-US" i="1" dirty="0" smtClean="0">
                <a:solidFill>
                  <a:srgbClr val="CC0000"/>
                </a:solidFill>
              </a:rPr>
              <a:t>D </a:t>
            </a:r>
            <a:r>
              <a:rPr lang="en-US" dirty="0" smtClean="0">
                <a:solidFill>
                  <a:srgbClr val="CC0000"/>
                </a:solidFill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Note: not every combination of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i="1" dirty="0" err="1" smtClean="0"/>
              <a:t>+if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</a:t>
            </a:r>
            <a:r>
              <a:rPr lang="en-US" dirty="0" smtClean="0"/>
              <a:t>is analytic 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Note: domains are usually a painful part, we talk about it later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necessary and sufficient condition for (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dirty="0" smtClean="0"/>
              <a:t>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y</a:t>
            </a:r>
            <a:r>
              <a:rPr lang="en-US" dirty="0" smtClean="0"/>
              <a:t>) to </a:t>
            </a:r>
            <a:r>
              <a:rPr lang="en-US" dirty="0"/>
              <a:t>have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i="1" dirty="0" err="1" smtClean="0"/>
              <a:t>+if</a:t>
            </a:r>
            <a:r>
              <a:rPr lang="en-US" i="1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analytic is that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CC0000"/>
                </a:solidFill>
              </a:rPr>
              <a:t>called the Cauchy-Riemann conditions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7572375" y="2282825"/>
          <a:ext cx="12033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4" name="Equation" r:id="rId3" imgW="634725" imgH="203112" progId="Equation.3">
                  <p:embed/>
                </p:oleObj>
              </mc:Choice>
              <mc:Fallback>
                <p:oleObj name="Equation" r:id="rId3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282825"/>
                        <a:ext cx="12033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718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2051" name="Object 21"/>
          <p:cNvGraphicFramePr>
            <a:graphicFrameLocks noChangeAspect="1"/>
          </p:cNvGraphicFramePr>
          <p:nvPr/>
        </p:nvGraphicFramePr>
        <p:xfrm>
          <a:off x="755650" y="2054225"/>
          <a:ext cx="17764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5" name="Equation" r:id="rId5" imgW="1040948" imgH="431613" progId="Equation.3">
                  <p:embed/>
                </p:oleObj>
              </mc:Choice>
              <mc:Fallback>
                <p:oleObj name="Equation" r:id="rId5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54225"/>
                        <a:ext cx="177641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2052" name="Object 23"/>
          <p:cNvGraphicFramePr>
            <a:graphicFrameLocks noChangeAspect="1"/>
          </p:cNvGraphicFramePr>
          <p:nvPr/>
        </p:nvGraphicFramePr>
        <p:xfrm>
          <a:off x="3084513" y="2081213"/>
          <a:ext cx="3835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6" name="Equation" r:id="rId7" imgW="2222500" imgH="431800" progId="Equation.3">
                  <p:embed/>
                </p:oleObj>
              </mc:Choice>
              <mc:Fallback>
                <p:oleObj name="Equation" r:id="rId7" imgW="2222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2081213"/>
                        <a:ext cx="3835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7" name="Picture 25" descr="Augustin_Louis_Cauch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12" y="4423038"/>
            <a:ext cx="11160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27"/>
          <p:cNvSpPr>
            <a:spLocks noChangeArrowheads="1"/>
          </p:cNvSpPr>
          <p:nvPr/>
        </p:nvSpPr>
        <p:spPr bwMode="auto">
          <a:xfrm>
            <a:off x="5601662" y="6145475"/>
            <a:ext cx="2387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0"/>
              <a:t>Augustin Louis Cauchy </a:t>
            </a:r>
          </a:p>
          <a:p>
            <a:pPr algn="ctr"/>
            <a:r>
              <a:rPr lang="en-US" sz="1200" b="0"/>
              <a:t>French</a:t>
            </a:r>
          </a:p>
          <a:p>
            <a:pPr algn="ctr"/>
            <a:r>
              <a:rPr lang="en-US" sz="1200" b="0"/>
              <a:t>(August 21, 1789 – May 23, 1857)</a:t>
            </a:r>
            <a:endParaRPr lang="it-IT" sz="1200" b="0"/>
          </a:p>
        </p:txBody>
      </p:sp>
      <p:graphicFrame>
        <p:nvGraphicFramePr>
          <p:cNvPr id="205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2494"/>
              </p:ext>
            </p:extLst>
          </p:nvPr>
        </p:nvGraphicFramePr>
        <p:xfrm>
          <a:off x="2160588" y="4463189"/>
          <a:ext cx="163512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7" name="Equation" r:id="rId10" imgW="914400" imgH="863600" progId="Equation.3">
                  <p:embed/>
                </p:oleObj>
              </mc:Choice>
              <mc:Fallback>
                <p:oleObj name="Equation" r:id="rId10" imgW="9144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463189"/>
                        <a:ext cx="1635125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719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5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81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build="p"/>
      <p:bldP spid="2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FIELD HARMONICS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</a:t>
            </a:r>
          </a:p>
          <a:p>
            <a:pPr eaLnBrk="1" hangingPunct="1">
              <a:buFontTx/>
              <a:buNone/>
            </a:pPr>
            <a:r>
              <a:rPr lang="fr-CH" dirty="0" smtClean="0"/>
              <a:t>	</a:t>
            </a:r>
          </a:p>
          <a:p>
            <a:pPr eaLnBrk="1" hangingPunct="1">
              <a:buFontTx/>
              <a:buNone/>
            </a:pPr>
            <a:r>
              <a:rPr lang="fr-CH" dirty="0" smtClean="0"/>
              <a:t>	Maxwell gives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and therefore the function </a:t>
            </a:r>
            <a:r>
              <a:rPr lang="en-US" i="1" dirty="0" err="1" smtClean="0">
                <a:solidFill>
                  <a:srgbClr val="CC0000"/>
                </a:solidFill>
              </a:rPr>
              <a:t>B</a:t>
            </a:r>
            <a:r>
              <a:rPr lang="en-US" i="1" baseline="-25000" dirty="0" err="1" smtClean="0">
                <a:solidFill>
                  <a:srgbClr val="CC0000"/>
                </a:solidFill>
              </a:rPr>
              <a:t>y</a:t>
            </a:r>
            <a:r>
              <a:rPr lang="en-US" i="1" dirty="0" err="1" smtClean="0">
                <a:solidFill>
                  <a:srgbClr val="CC0000"/>
                </a:solidFill>
              </a:rPr>
              <a:t>+iB</a:t>
            </a:r>
            <a:r>
              <a:rPr lang="en-US" i="1" baseline="-25000" dirty="0" err="1" smtClean="0">
                <a:solidFill>
                  <a:srgbClr val="CC0000"/>
                </a:solidFill>
              </a:rPr>
              <a:t>x</a:t>
            </a:r>
            <a:r>
              <a:rPr lang="en-US" dirty="0" smtClean="0"/>
              <a:t> is analytic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where </a:t>
            </a:r>
            <a:r>
              <a:rPr lang="en-US" i="1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CC0000"/>
                </a:solidFill>
              </a:rPr>
              <a:t>complex coefficients</a:t>
            </a:r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Please note the analytic function is not </a:t>
            </a:r>
            <a:r>
              <a:rPr lang="en-US" sz="1800" i="1" dirty="0" err="1" smtClean="0">
                <a:solidFill>
                  <a:srgbClr val="CC0000"/>
                </a:solidFill>
              </a:rPr>
              <a:t>B</a:t>
            </a:r>
            <a:r>
              <a:rPr lang="en-US" sz="1800" i="1" baseline="-25000" dirty="0" err="1" smtClean="0">
                <a:solidFill>
                  <a:srgbClr val="CC0000"/>
                </a:solidFill>
              </a:rPr>
              <a:t>x</a:t>
            </a:r>
            <a:r>
              <a:rPr lang="en-US" sz="1800" i="1" dirty="0" err="1" smtClean="0">
                <a:solidFill>
                  <a:srgbClr val="CC0000"/>
                </a:solidFill>
              </a:rPr>
              <a:t>+iB</a:t>
            </a:r>
            <a:r>
              <a:rPr lang="en-US" sz="1800" i="1" baseline="-25000" dirty="0" err="1" smtClean="0">
                <a:solidFill>
                  <a:srgbClr val="CC0000"/>
                </a:solidFill>
              </a:rPr>
              <a:t>y</a:t>
            </a:r>
            <a:r>
              <a:rPr lang="en-US" sz="1800" dirty="0" smtClean="0"/>
              <a:t>  but </a:t>
            </a:r>
            <a:r>
              <a:rPr lang="en-US" sz="1800" i="1" dirty="0" err="1" smtClean="0">
                <a:solidFill>
                  <a:srgbClr val="CC0000"/>
                </a:solidFill>
              </a:rPr>
              <a:t>B</a:t>
            </a:r>
            <a:r>
              <a:rPr lang="en-US" sz="1800" i="1" baseline="-25000" dirty="0" err="1" smtClean="0">
                <a:solidFill>
                  <a:srgbClr val="CC0000"/>
                </a:solidFill>
              </a:rPr>
              <a:t>y</a:t>
            </a:r>
            <a:r>
              <a:rPr lang="en-US" sz="1800" i="1" dirty="0" err="1" smtClean="0">
                <a:solidFill>
                  <a:srgbClr val="CC0000"/>
                </a:solidFill>
              </a:rPr>
              <a:t>+iB</a:t>
            </a:r>
            <a:r>
              <a:rPr lang="en-US" sz="1800" i="1" baseline="-25000" dirty="0" err="1" smtClean="0">
                <a:solidFill>
                  <a:srgbClr val="CC0000"/>
                </a:solidFill>
              </a:rPr>
              <a:t>x</a:t>
            </a:r>
            <a:r>
              <a:rPr lang="en-US" sz="1800" dirty="0" smtClean="0"/>
              <a:t> … in other books you can find </a:t>
            </a:r>
            <a:r>
              <a:rPr lang="en-US" sz="1800" i="1" dirty="0" err="1" smtClean="0">
                <a:solidFill>
                  <a:srgbClr val="CC0000"/>
                </a:solidFill>
              </a:rPr>
              <a:t>B</a:t>
            </a:r>
            <a:r>
              <a:rPr lang="en-US" sz="1800" i="1" baseline="-25000" dirty="0" err="1" smtClean="0">
                <a:solidFill>
                  <a:srgbClr val="CC0000"/>
                </a:solidFill>
              </a:rPr>
              <a:t>x</a:t>
            </a:r>
            <a:r>
              <a:rPr lang="en-US" sz="1800" i="1" dirty="0" err="1">
                <a:solidFill>
                  <a:srgbClr val="CC0000"/>
                </a:solidFill>
              </a:rPr>
              <a:t>-</a:t>
            </a:r>
            <a:r>
              <a:rPr lang="en-US" sz="1800" i="1" dirty="0" err="1" smtClean="0">
                <a:solidFill>
                  <a:srgbClr val="CC0000"/>
                </a:solidFill>
              </a:rPr>
              <a:t>iB</a:t>
            </a:r>
            <a:r>
              <a:rPr lang="en-US" sz="1800" i="1" baseline="-25000" dirty="0" err="1" smtClean="0">
                <a:solidFill>
                  <a:srgbClr val="CC0000"/>
                </a:solidFill>
              </a:rPr>
              <a:t>y</a:t>
            </a:r>
            <a:r>
              <a:rPr lang="en-US" sz="1800" dirty="0" smtClean="0"/>
              <a:t> , it is the same</a:t>
            </a:r>
            <a:endParaRPr lang="en-US" sz="1800" dirty="0" smtClean="0">
              <a:solidFill>
                <a:srgbClr val="CC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/>
        </p:nvGraphicFramePr>
        <p:xfrm>
          <a:off x="4883150" y="4049713"/>
          <a:ext cx="13223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6" name="Equation" r:id="rId3" imgW="634725" imgH="203112" progId="Equation.3">
                  <p:embed/>
                </p:oleObj>
              </mc:Choice>
              <mc:Fallback>
                <p:oleObj name="Equation" r:id="rId3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4049713"/>
                        <a:ext cx="13223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3075" name="Object 18"/>
          <p:cNvGraphicFramePr>
            <a:graphicFrameLocks noChangeAspect="1"/>
          </p:cNvGraphicFramePr>
          <p:nvPr/>
        </p:nvGraphicFramePr>
        <p:xfrm>
          <a:off x="750888" y="3844925"/>
          <a:ext cx="38211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7" name="Equation" r:id="rId5" imgW="2247900" imgH="457200" progId="Equation.3">
                  <p:embed/>
                </p:oleObj>
              </mc:Choice>
              <mc:Fallback>
                <p:oleObj name="Equation" r:id="rId5" imgW="224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3844925"/>
                        <a:ext cx="38211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3076" name="Object 28"/>
          <p:cNvGraphicFramePr>
            <a:graphicFrameLocks noChangeAspect="1"/>
          </p:cNvGraphicFramePr>
          <p:nvPr/>
        </p:nvGraphicFramePr>
        <p:xfrm>
          <a:off x="1103313" y="1095375"/>
          <a:ext cx="9493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8" name="Equation" r:id="rId7" imgW="520474" imgH="393529" progId="Equation.3">
                  <p:embed/>
                </p:oleObj>
              </mc:Choice>
              <mc:Fallback>
                <p:oleObj name="Equation" r:id="rId7" imgW="52047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095375"/>
                        <a:ext cx="9493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3093" name="Picture 35" descr="Georg_Friedrich_Bernhard_Rieman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814638"/>
            <a:ext cx="151923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36"/>
          <p:cNvSpPr>
            <a:spLocks noChangeArrowheads="1"/>
          </p:cNvSpPr>
          <p:nvPr/>
        </p:nvSpPr>
        <p:spPr bwMode="auto">
          <a:xfrm>
            <a:off x="6530975" y="4541838"/>
            <a:ext cx="26130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200" b="0"/>
              <a:t>Georg Friedrich Bernhard Riemann,</a:t>
            </a:r>
          </a:p>
          <a:p>
            <a:pPr algn="ctr"/>
            <a:r>
              <a:rPr lang="de-DE" sz="1200" b="0"/>
              <a:t>German</a:t>
            </a:r>
          </a:p>
          <a:p>
            <a:pPr algn="ctr"/>
            <a:r>
              <a:rPr lang="de-DE" sz="1200" b="0"/>
              <a:t> (November 17, 1826 - July 20, 1866)</a:t>
            </a:r>
            <a:endParaRPr lang="it-IT" sz="1200" b="0"/>
          </a:p>
        </p:txBody>
      </p:sp>
      <p:sp>
        <p:nvSpPr>
          <p:cNvPr id="821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3077" name="Object 37"/>
          <p:cNvGraphicFramePr>
            <a:graphicFrameLocks noChangeAspect="1"/>
          </p:cNvGraphicFramePr>
          <p:nvPr/>
        </p:nvGraphicFramePr>
        <p:xfrm>
          <a:off x="6842125" y="1230313"/>
          <a:ext cx="15636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9" name="Equation" r:id="rId10" imgW="914400" imgH="863600" progId="Equation.3">
                  <p:embed/>
                </p:oleObj>
              </mc:Choice>
              <mc:Fallback>
                <p:oleObj name="Equation" r:id="rId10" imgW="9144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1230313"/>
                        <a:ext cx="156368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3078" name="Object 39"/>
          <p:cNvGraphicFramePr>
            <a:graphicFrameLocks noChangeAspect="1"/>
          </p:cNvGraphicFramePr>
          <p:nvPr/>
        </p:nvGraphicFramePr>
        <p:xfrm>
          <a:off x="3405188" y="2357438"/>
          <a:ext cx="15303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0" name="Equation" r:id="rId12" imgW="914400" imgH="444500" progId="Equation.3">
                  <p:embed/>
                </p:oleObj>
              </mc:Choice>
              <mc:Fallback>
                <p:oleObj name="Equation" r:id="rId12" imgW="914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2357438"/>
                        <a:ext cx="153035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3079" name="Object 41"/>
          <p:cNvGraphicFramePr>
            <a:graphicFrameLocks noChangeAspect="1"/>
          </p:cNvGraphicFramePr>
          <p:nvPr/>
        </p:nvGraphicFramePr>
        <p:xfrm>
          <a:off x="3411538" y="1530350"/>
          <a:ext cx="15382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1" name="Equation" r:id="rId14" imgW="914400" imgH="444500" progId="Equation.3">
                  <p:embed/>
                </p:oleObj>
              </mc:Choice>
              <mc:Fallback>
                <p:oleObj name="Equation" r:id="rId14" imgW="914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1530350"/>
                        <a:ext cx="15382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6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37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  <p:bldP spid="30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FIELD HARMONICS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describe the magnetic field we associate to each point of the space a vector</a:t>
            </a:r>
            <a:endParaRPr lang="en-US" dirty="0"/>
          </a:p>
          <a:p>
            <a:pPr lvl="2" eaLnBrk="1" hangingPunct="1"/>
            <a:r>
              <a:rPr lang="en-US" dirty="0" smtClean="0"/>
              <a:t>For instance to store in a computer we need to create a matrix (grid in the space) and for every point of the grid we store two numbers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Thanks to the </a:t>
            </a:r>
            <a:r>
              <a:rPr lang="en-US" dirty="0" err="1" smtClean="0"/>
              <a:t>multipole</a:t>
            </a:r>
            <a:r>
              <a:rPr lang="en-US" dirty="0" smtClean="0"/>
              <a:t> expansion, we just need a series of complex coefficient</a:t>
            </a:r>
          </a:p>
          <a:p>
            <a:pPr lvl="2" eaLnBrk="1" hangingPunct="1"/>
            <a:r>
              <a:rPr lang="en-US" dirty="0" smtClean="0"/>
              <a:t>A </a:t>
            </a:r>
            <a:r>
              <a:rPr lang="en-US" dirty="0" err="1" smtClean="0"/>
              <a:t>matematician</a:t>
            </a:r>
            <a:r>
              <a:rPr lang="en-US" dirty="0" smtClean="0"/>
              <a:t> would </a:t>
            </a:r>
            <a:r>
              <a:rPr lang="en-US" dirty="0"/>
              <a:t>say </a:t>
            </a:r>
            <a:r>
              <a:rPr lang="en-US" dirty="0" smtClean="0"/>
              <a:t>“we </a:t>
            </a:r>
            <a:r>
              <a:rPr lang="en-US" dirty="0"/>
              <a:t>reduce the description of a function from R</a:t>
            </a:r>
            <a:r>
              <a:rPr lang="en-US" baseline="30000" dirty="0"/>
              <a:t>2</a:t>
            </a:r>
            <a:r>
              <a:rPr lang="en-US" dirty="0"/>
              <a:t> to R</a:t>
            </a:r>
            <a:r>
              <a:rPr lang="en-US" baseline="30000" dirty="0"/>
              <a:t>2</a:t>
            </a:r>
            <a:r>
              <a:rPr lang="en-US" dirty="0"/>
              <a:t> to a (simple) series of complex </a:t>
            </a:r>
            <a:r>
              <a:rPr lang="en-US" dirty="0" smtClean="0"/>
              <a:t>coefficients”</a:t>
            </a:r>
          </a:p>
          <a:p>
            <a:pPr lvl="1" eaLnBrk="1" hangingPunct="1"/>
            <a:r>
              <a:rPr lang="en-US" dirty="0" smtClean="0"/>
              <a:t>Attention !! </a:t>
            </a:r>
            <a:r>
              <a:rPr lang="en-US" dirty="0" smtClean="0">
                <a:solidFill>
                  <a:srgbClr val="CC0000"/>
                </a:solidFill>
              </a:rPr>
              <a:t>We lose something</a:t>
            </a:r>
            <a:r>
              <a:rPr lang="en-US" dirty="0" smtClean="0"/>
              <a:t> (the function outside 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sz="1600" dirty="0">
                <a:solidFill>
                  <a:srgbClr val="009900"/>
                </a:solidFill>
              </a:rPr>
              <a:t>(we will come back to this)</a:t>
            </a:r>
            <a:endParaRPr lang="en-US" sz="1600" dirty="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0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1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1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821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7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3601" y="2675948"/>
            <a:ext cx="4496351" cy="2450645"/>
            <a:chOff x="2723601" y="2675948"/>
            <a:chExt cx="4496351" cy="2450645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2723601" y="4015127"/>
              <a:ext cx="3033102" cy="123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4301801" y="2720585"/>
              <a:ext cx="13712" cy="24060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5625600" y="4035790"/>
              <a:ext cx="312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35487" y="2675948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sz="1600" dirty="0"/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5068078" y="3351102"/>
              <a:ext cx="811363" cy="152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 rot="10800000" flipV="1">
              <a:off x="5331161" y="2998354"/>
              <a:ext cx="1888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C3300"/>
                  </a:solidFill>
                </a:rPr>
                <a:t>(</a:t>
              </a:r>
              <a:r>
                <a:rPr lang="en-US" sz="1600" i="1" dirty="0" err="1" smtClean="0">
                  <a:solidFill>
                    <a:srgbClr val="CC3300"/>
                  </a:solidFill>
                </a:rPr>
                <a:t>B</a:t>
              </a:r>
              <a:r>
                <a:rPr lang="en-US" sz="1600" i="1" baseline="-25000" dirty="0" err="1" smtClean="0">
                  <a:solidFill>
                    <a:srgbClr val="CC3300"/>
                  </a:solidFill>
                </a:rPr>
                <a:t>x</a:t>
              </a:r>
              <a:r>
                <a:rPr lang="en-US" sz="1600" dirty="0" smtClean="0">
                  <a:solidFill>
                    <a:srgbClr val="CC3300"/>
                  </a:solidFill>
                </a:rPr>
                <a:t>(</a:t>
              </a:r>
              <a:r>
                <a:rPr lang="en-US" sz="1600" i="1" dirty="0" smtClean="0">
                  <a:solidFill>
                    <a:srgbClr val="CC3300"/>
                  </a:solidFill>
                </a:rPr>
                <a:t>x</a:t>
              </a:r>
              <a:r>
                <a:rPr lang="en-US" sz="1600" i="1" baseline="-25000" dirty="0" smtClean="0">
                  <a:solidFill>
                    <a:srgbClr val="CC3300"/>
                  </a:solidFill>
                </a:rPr>
                <a:t>0</a:t>
              </a:r>
              <a:r>
                <a:rPr lang="en-US" sz="1600" dirty="0" smtClean="0">
                  <a:solidFill>
                    <a:srgbClr val="CC3300"/>
                  </a:solidFill>
                </a:rPr>
                <a:t>,</a:t>
              </a:r>
              <a:r>
                <a:rPr lang="en-US" sz="1600" i="1" dirty="0" smtClean="0">
                  <a:solidFill>
                    <a:srgbClr val="CC3300"/>
                  </a:solidFill>
                </a:rPr>
                <a:t>y</a:t>
              </a:r>
              <a:r>
                <a:rPr lang="en-US" sz="1600" i="1" baseline="-25000" dirty="0" smtClean="0">
                  <a:solidFill>
                    <a:srgbClr val="CC3300"/>
                  </a:solidFill>
                </a:rPr>
                <a:t>0</a:t>
              </a:r>
              <a:r>
                <a:rPr lang="en-US" sz="1600" dirty="0" smtClean="0">
                  <a:solidFill>
                    <a:srgbClr val="CC3300"/>
                  </a:solidFill>
                </a:rPr>
                <a:t>),</a:t>
              </a:r>
              <a:r>
                <a:rPr lang="en-US" sz="1600" i="1" dirty="0" smtClean="0">
                  <a:solidFill>
                    <a:srgbClr val="CC3300"/>
                  </a:solidFill>
                </a:rPr>
                <a:t>B</a:t>
              </a:r>
              <a:r>
                <a:rPr lang="en-US" sz="1600" i="1" baseline="-25000" dirty="0" smtClean="0">
                  <a:solidFill>
                    <a:srgbClr val="CC3300"/>
                  </a:solidFill>
                </a:rPr>
                <a:t>y</a:t>
              </a:r>
              <a:r>
                <a:rPr lang="en-US" sz="1600" dirty="0" smtClean="0">
                  <a:solidFill>
                    <a:srgbClr val="CC3300"/>
                  </a:solidFill>
                </a:rPr>
                <a:t>(</a:t>
              </a:r>
              <a:r>
                <a:rPr lang="en-US" sz="1600" i="1" dirty="0" smtClean="0">
                  <a:solidFill>
                    <a:srgbClr val="CC3300"/>
                  </a:solidFill>
                </a:rPr>
                <a:t>x</a:t>
              </a:r>
              <a:r>
                <a:rPr lang="en-US" sz="1600" i="1" baseline="-25000" dirty="0" smtClean="0">
                  <a:solidFill>
                    <a:srgbClr val="CC3300"/>
                  </a:solidFill>
                </a:rPr>
                <a:t>0</a:t>
              </a:r>
              <a:r>
                <a:rPr lang="en-US" sz="1600" dirty="0" smtClean="0">
                  <a:solidFill>
                    <a:srgbClr val="CC3300"/>
                  </a:solidFill>
                </a:rPr>
                <a:t>,</a:t>
              </a:r>
              <a:r>
                <a:rPr lang="en-US" sz="1600" i="1" dirty="0" smtClean="0">
                  <a:solidFill>
                    <a:srgbClr val="CC3300"/>
                  </a:solidFill>
                </a:rPr>
                <a:t>y</a:t>
              </a:r>
              <a:r>
                <a:rPr lang="en-US" sz="1600" i="1" baseline="-25000" dirty="0" smtClean="0">
                  <a:solidFill>
                    <a:srgbClr val="CC3300"/>
                  </a:solidFill>
                </a:rPr>
                <a:t>0</a:t>
              </a:r>
              <a:r>
                <a:rPr lang="en-US" sz="1600" dirty="0" smtClean="0">
                  <a:solidFill>
                    <a:srgbClr val="CC3300"/>
                  </a:solidFill>
                </a:rPr>
                <a:t>))</a:t>
              </a:r>
              <a:endParaRPr lang="en-US" sz="1600" dirty="0">
                <a:solidFill>
                  <a:srgbClr val="CC33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7843" y="4047091"/>
              <a:ext cx="442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r>
                <a:rPr lang="en-US" sz="1600" baseline="-25000" dirty="0" smtClean="0"/>
                <a:t>0</a:t>
              </a:r>
              <a:endParaRPr lang="en-US" sz="16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07872" y="3315827"/>
              <a:ext cx="442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y</a:t>
              </a:r>
              <a:r>
                <a:rPr lang="en-US" sz="1600" baseline="-25000" dirty="0" smtClean="0"/>
                <a:t>0</a:t>
              </a:r>
              <a:endParaRPr lang="en-US" sz="1600" baseline="-25000" dirty="0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5044560" y="3539234"/>
              <a:ext cx="11759" cy="4585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4421339" y="3491744"/>
              <a:ext cx="575722" cy="4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11131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FIELD HARMONICS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coefficient corresponds to a “pure” multipolar field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Magnets usually aim at </a:t>
            </a:r>
            <a:r>
              <a:rPr lang="en-US" dirty="0" smtClean="0">
                <a:solidFill>
                  <a:srgbClr val="CC0000"/>
                </a:solidFill>
              </a:rPr>
              <a:t>generating a single </a:t>
            </a:r>
            <a:r>
              <a:rPr lang="en-US" dirty="0" err="1" smtClean="0">
                <a:solidFill>
                  <a:srgbClr val="CC0000"/>
                </a:solidFill>
              </a:rPr>
              <a:t>multipole</a:t>
            </a:r>
            <a:endParaRPr lang="en-US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dirty="0" smtClean="0"/>
              <a:t>Dipole, </a:t>
            </a:r>
            <a:r>
              <a:rPr lang="en-US" dirty="0" err="1" smtClean="0"/>
              <a:t>quadrupole</a:t>
            </a:r>
            <a:r>
              <a:rPr lang="en-US" dirty="0" smtClean="0"/>
              <a:t>, </a:t>
            </a:r>
            <a:r>
              <a:rPr lang="en-US" dirty="0" err="1" smtClean="0"/>
              <a:t>sextupole</a:t>
            </a:r>
            <a:r>
              <a:rPr lang="en-US" dirty="0" smtClean="0"/>
              <a:t>, </a:t>
            </a:r>
            <a:r>
              <a:rPr lang="en-US" dirty="0" err="1" smtClean="0"/>
              <a:t>octupole</a:t>
            </a:r>
            <a:r>
              <a:rPr lang="en-US" dirty="0" smtClean="0"/>
              <a:t>, </a:t>
            </a:r>
            <a:r>
              <a:rPr lang="en-US" dirty="0" err="1" smtClean="0"/>
              <a:t>decapole</a:t>
            </a:r>
            <a:r>
              <a:rPr lang="en-US" dirty="0" smtClean="0"/>
              <a:t>, </a:t>
            </a:r>
            <a:r>
              <a:rPr lang="en-US" dirty="0" err="1" smtClean="0"/>
              <a:t>dodecapole</a:t>
            </a:r>
            <a:r>
              <a:rPr lang="en-US" dirty="0" smtClean="0"/>
              <a:t> …</a:t>
            </a:r>
          </a:p>
          <a:p>
            <a:pPr lvl="1" eaLnBrk="1" hangingPunct="1"/>
            <a:r>
              <a:rPr lang="en-US" dirty="0" smtClean="0"/>
              <a:t>Combined magnets: provide more components at the same time (for instance dipole and </a:t>
            </a:r>
            <a:r>
              <a:rPr lang="en-US" dirty="0" err="1" smtClean="0"/>
              <a:t>quadrupole</a:t>
            </a:r>
            <a:r>
              <a:rPr lang="en-US" dirty="0" smtClean="0"/>
              <a:t>) – more common in low energy rings, resistive magnets – one superconducting example: JPARC (KEK,  Japan)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9" name="Rectangle 1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40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57645"/>
              </p:ext>
            </p:extLst>
          </p:nvPr>
        </p:nvGraphicFramePr>
        <p:xfrm>
          <a:off x="463550" y="1184275"/>
          <a:ext cx="63055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" name="Equation" r:id="rId3" imgW="3454400" imgH="508000" progId="Equation.3">
                  <p:embed/>
                </p:oleObj>
              </mc:Choice>
              <mc:Fallback>
                <p:oleObj name="Equation" r:id="rId3" imgW="3454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184275"/>
                        <a:ext cx="63055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1" name="Picture 20" descr="dip_sch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2800350"/>
            <a:ext cx="14017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1" descr="dip_sch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60675"/>
            <a:ext cx="12493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2" descr="quad_sch_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836863"/>
            <a:ext cx="14017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3" descr="quad_sch_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844800"/>
            <a:ext cx="14636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4" descr="sex_sch_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2835275"/>
            <a:ext cx="14017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5" descr="sex_sch_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838450"/>
            <a:ext cx="14636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Rectangle 26"/>
          <p:cNvSpPr>
            <a:spLocks noChangeArrowheads="1"/>
          </p:cNvSpPr>
          <p:nvPr/>
        </p:nvSpPr>
        <p:spPr bwMode="auto">
          <a:xfrm>
            <a:off x="527050" y="4043363"/>
            <a:ext cx="2063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200" b="0"/>
              <a:t>A dipole</a:t>
            </a:r>
          </a:p>
        </p:txBody>
      </p:sp>
      <p:sp>
        <p:nvSpPr>
          <p:cNvPr id="4118" name="Rectangle 27"/>
          <p:cNvSpPr>
            <a:spLocks noChangeArrowheads="1"/>
          </p:cNvSpPr>
          <p:nvPr/>
        </p:nvSpPr>
        <p:spPr bwMode="auto">
          <a:xfrm>
            <a:off x="3498850" y="4068763"/>
            <a:ext cx="20637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200" b="0"/>
              <a:t>A quadrupole</a:t>
            </a:r>
          </a:p>
          <a:p>
            <a:pPr algn="ctr"/>
            <a:r>
              <a:rPr lang="en-US" sz="1000" b="0">
                <a:solidFill>
                  <a:schemeClr val="hlink"/>
                </a:solidFill>
              </a:rPr>
              <a:t>[from P. Schmuser et al, pg. 50]</a:t>
            </a:r>
          </a:p>
        </p:txBody>
      </p:sp>
      <p:sp>
        <p:nvSpPr>
          <p:cNvPr id="4119" name="Rectangle 28"/>
          <p:cNvSpPr>
            <a:spLocks noChangeArrowheads="1"/>
          </p:cNvSpPr>
          <p:nvPr/>
        </p:nvSpPr>
        <p:spPr bwMode="auto">
          <a:xfrm>
            <a:off x="6370638" y="4111625"/>
            <a:ext cx="2063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200" b="0"/>
              <a:t>A sextupole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1528763" y="1808163"/>
            <a:ext cx="3325812" cy="1228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4751388" y="1865313"/>
            <a:ext cx="669925" cy="11064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677150" y="1452563"/>
          <a:ext cx="13223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9" name="Equation" r:id="rId11" imgW="634725" imgH="203112" progId="Equation.3">
                  <p:embed/>
                </p:oleObj>
              </mc:Choice>
              <mc:Fallback>
                <p:oleObj name="Equation" r:id="rId11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150" y="1452563"/>
                        <a:ext cx="13223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8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3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17" grpId="0"/>
      <p:bldP spid="4118" grpId="0"/>
      <p:bldP spid="41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FIELD HARMONICS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The field can be described by in infinite number of  complex coefficients</a:t>
            </a:r>
          </a:p>
          <a:p>
            <a:pPr lvl="1" eaLnBrk="1" hangingPunct="1"/>
            <a:r>
              <a:rPr lang="en-US" sz="1800" dirty="0" smtClean="0"/>
              <a:t>This means a double infinite number of real numbers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We made a huge simplification in the description of the magnetic field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But the story is not ended …</a:t>
            </a:r>
          </a:p>
          <a:p>
            <a:pPr lvl="1" eaLnBrk="1" hangingPunct="1"/>
            <a:r>
              <a:rPr lang="en-US" sz="1800" dirty="0" smtClean="0"/>
              <a:t>The series is converging quite rapidly so if you stop at order ten the precision is good enough – only 20 numbers – we will see this in this unit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For the optimization of the layout of a magnet, there are symmetries that set to zero many of these </a:t>
            </a:r>
            <a:r>
              <a:rPr lang="en-US" sz="2000" dirty="0" err="1" smtClean="0"/>
              <a:t>multipoles</a:t>
            </a:r>
            <a:endParaRPr lang="en-US" sz="2000" dirty="0" smtClean="0"/>
          </a:p>
          <a:p>
            <a:pPr lvl="1" eaLnBrk="1" hangingPunct="1"/>
            <a:r>
              <a:rPr lang="en-US" sz="1600" dirty="0" smtClean="0"/>
              <a:t>An optimization problem (coil layout in blocks) involves only about 5 numbers !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9229" name="Rectangle 1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40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74556"/>
              </p:ext>
            </p:extLst>
          </p:nvPr>
        </p:nvGraphicFramePr>
        <p:xfrm>
          <a:off x="463550" y="1184275"/>
          <a:ext cx="63055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5" name="Equation" r:id="rId3" imgW="3454400" imgH="508000" progId="Equation.3">
                  <p:embed/>
                </p:oleObj>
              </mc:Choice>
              <mc:Fallback>
                <p:oleObj name="Equation" r:id="rId3" imgW="3454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184275"/>
                        <a:ext cx="63055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677150" y="1452563"/>
          <a:ext cx="13223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Equation" r:id="rId5" imgW="634725" imgH="203112" progId="Equation.3">
                  <p:embed/>
                </p:oleObj>
              </mc:Choice>
              <mc:Fallback>
                <p:oleObj name="Equation" r:id="rId5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150" y="1452563"/>
                        <a:ext cx="13223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3399FF"/>
                </a:solidFill>
              </a:rPr>
              <a:t>Unit </a:t>
            </a:r>
            <a:r>
              <a:rPr lang="en-US" sz="1000" b="0" dirty="0" smtClean="0">
                <a:solidFill>
                  <a:srgbClr val="3399FF"/>
                </a:solidFill>
              </a:rPr>
              <a:t>11 </a:t>
            </a:r>
            <a:r>
              <a:rPr lang="en-US" sz="1000" b="0" dirty="0" smtClean="0">
                <a:solidFill>
                  <a:srgbClr val="3399FF"/>
                </a:solidFill>
              </a:rPr>
              <a:t>- </a:t>
            </a:r>
            <a:fld id="{31F4BC38-305C-4F96-8068-22AE42D8EBDC}" type="slidenum">
              <a:rPr lang="en-US" sz="1000" b="0" smtClean="0">
                <a:solidFill>
                  <a:srgbClr val="3399FF"/>
                </a:solidFill>
              </a:rPr>
              <a:pPr/>
              <a:t>9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98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30868</TotalTime>
  <Words>3175</Words>
  <Application>Microsoft Macintosh PowerPoint</Application>
  <PresentationFormat>On-screen Show (4:3)</PresentationFormat>
  <Paragraphs>617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1_Default Design</vt:lpstr>
      <vt:lpstr>Custom Design</vt:lpstr>
      <vt:lpstr>Equation</vt:lpstr>
      <vt:lpstr>Unit 10 Multipolar expansion of magnetic field</vt:lpstr>
      <vt:lpstr>CONTENTS</vt:lpstr>
      <vt:lpstr>FIELD HARMONICS: MAXWELL EQUATIONS</vt:lpstr>
      <vt:lpstr>COMPLEX NUMBERS</vt:lpstr>
      <vt:lpstr>FIELD HARMONICS: ANALYTIC FUNCTIONS</vt:lpstr>
      <vt:lpstr>DEFINITION OF FIELD HARMONICS</vt:lpstr>
      <vt:lpstr>DEFINITION OF FIELD HARMONICS</vt:lpstr>
      <vt:lpstr>DEFINITION OF FIELD HARMONICS</vt:lpstr>
      <vt:lpstr>DEFINITION OF FIELD HARMONICS</vt:lpstr>
      <vt:lpstr>DEFINITION OF FIELD HARMONICS</vt:lpstr>
      <vt:lpstr>DEFINITION OF FIELD HARMONICS</vt:lpstr>
      <vt:lpstr>CONTENTS</vt:lpstr>
      <vt:lpstr>FIELD OF A CURRENT LINE</vt:lpstr>
      <vt:lpstr>ABOUT THE CONSTANT MU ZERO</vt:lpstr>
      <vt:lpstr>FIELD OF A CURRENT LINE: COMPLEX NOTATION</vt:lpstr>
      <vt:lpstr>ANOTHER DISGRESSION ON TAYLOR SERIES</vt:lpstr>
      <vt:lpstr>FIELD HARMONICS OF A CURRENT LINE</vt:lpstr>
      <vt:lpstr>FIELD HARMONICS OF A CURRENT LINE</vt:lpstr>
      <vt:lpstr>FIELD HARMONICS DECAY  OF A CURRENT LINE</vt:lpstr>
      <vt:lpstr>FIELD HARMONICS DECAY  OF A CURRENT LINE</vt:lpstr>
      <vt:lpstr>CONTENTS</vt:lpstr>
      <vt:lpstr>VALIDITY LIMITS OF FIELD HARMONICS</vt:lpstr>
      <vt:lpstr>VALIDITY LIMITS OF FIELD HARMONICS</vt:lpstr>
      <vt:lpstr>VALIDITY LIMITS OF FIELD HARMONICS</vt:lpstr>
      <vt:lpstr>A GLIMPSE ON DIVERGENT SERIES</vt:lpstr>
      <vt:lpstr>VALIDITY LIMITS OF FIELD HARMONICS</vt:lpstr>
      <vt:lpstr>VALIDITY LIMITS OF FIELD HARMONICS</vt:lpstr>
      <vt:lpstr>CONTENTS</vt:lpstr>
      <vt:lpstr>FIRST APPLICATION: VERIFICATION OF A MEASUREMENT SYSTEM</vt:lpstr>
      <vt:lpstr>SECOND APPLICATION: VERIFICATION OF A MEASUREMENT SYSTEM</vt:lpstr>
      <vt:lpstr>THIRD APPLICATION:  FINDING ASSEMBLY ERRORS</vt:lpstr>
      <vt:lpstr>CONTENTS</vt:lpstr>
      <vt:lpstr>BEAM DYNAMICS REQUIREMENTS</vt:lpstr>
      <vt:lpstr>BEAM DYNAMICS REQUIREMENTS</vt:lpstr>
      <vt:lpstr>BEAM DYNAMICS REQUIREMENTS</vt:lpstr>
      <vt:lpstr> BEAM DYNAMICS REQUIREMENTS</vt:lpstr>
      <vt:lpstr>SUMMARY</vt:lpstr>
      <vt:lpstr>SUMMARY</vt:lpstr>
      <vt:lpstr>SUMMARY</vt:lpstr>
      <vt:lpstr>SUMMARY</vt:lpstr>
      <vt:lpstr>COMING SOON</vt:lpstr>
      <vt:lpstr>REFERENCES</vt:lpstr>
      <vt:lpstr>ACKOWLEDGEMENTS</vt:lpstr>
      <vt:lpstr>DEFINITION OF FIELD HARMONICS</vt:lpstr>
      <vt:lpstr>FIELD HARMONICS OF A CURRENT LINE</vt:lpstr>
      <vt:lpstr>FIELD HARMONICS: LINEARITY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USPAS- Unit2</dc:title>
  <dc:creator>Ezio Todesco</dc:creator>
  <cp:lastModifiedBy>Ezio Todesco</cp:lastModifiedBy>
  <cp:revision>313</cp:revision>
  <dcterms:created xsi:type="dcterms:W3CDTF">2006-07-31T18:23:56Z</dcterms:created>
  <dcterms:modified xsi:type="dcterms:W3CDTF">2025-01-24T08:24:43Z</dcterms:modified>
</cp:coreProperties>
</file>