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47"/>
  </p:notesMasterIdLst>
  <p:handoutMasterIdLst>
    <p:handoutMasterId r:id="rId48"/>
  </p:handoutMasterIdLst>
  <p:sldIdLst>
    <p:sldId id="417" r:id="rId3"/>
    <p:sldId id="387" r:id="rId4"/>
    <p:sldId id="388" r:id="rId5"/>
    <p:sldId id="389" r:id="rId6"/>
    <p:sldId id="392" r:id="rId7"/>
    <p:sldId id="419" r:id="rId8"/>
    <p:sldId id="445" r:id="rId9"/>
    <p:sldId id="443" r:id="rId10"/>
    <p:sldId id="420" r:id="rId11"/>
    <p:sldId id="395" r:id="rId12"/>
    <p:sldId id="396" r:id="rId13"/>
    <p:sldId id="415" r:id="rId14"/>
    <p:sldId id="397" r:id="rId15"/>
    <p:sldId id="398" r:id="rId16"/>
    <p:sldId id="399" r:id="rId17"/>
    <p:sldId id="400" r:id="rId18"/>
    <p:sldId id="402" r:id="rId19"/>
    <p:sldId id="403" r:id="rId20"/>
    <p:sldId id="404" r:id="rId21"/>
    <p:sldId id="405" r:id="rId22"/>
    <p:sldId id="406" r:id="rId23"/>
    <p:sldId id="446" r:id="rId24"/>
    <p:sldId id="425" r:id="rId25"/>
    <p:sldId id="427" r:id="rId26"/>
    <p:sldId id="447" r:id="rId27"/>
    <p:sldId id="448" r:id="rId28"/>
    <p:sldId id="449" r:id="rId29"/>
    <p:sldId id="428" r:id="rId30"/>
    <p:sldId id="430" r:id="rId31"/>
    <p:sldId id="431" r:id="rId32"/>
    <p:sldId id="413" r:id="rId33"/>
    <p:sldId id="437" r:id="rId34"/>
    <p:sldId id="438" r:id="rId35"/>
    <p:sldId id="414" r:id="rId36"/>
    <p:sldId id="422" r:id="rId37"/>
    <p:sldId id="423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3D8B"/>
    <a:srgbClr val="CC0000"/>
    <a:srgbClr val="FF3300"/>
    <a:srgbClr val="009900"/>
    <a:srgbClr val="1F3361"/>
    <a:srgbClr val="1C2A64"/>
    <a:srgbClr val="23415D"/>
    <a:srgbClr val="CC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99458" autoAdjust="0"/>
  </p:normalViewPr>
  <p:slideViewPr>
    <p:cSldViewPr snapToGrid="0">
      <p:cViewPr varScale="1">
        <p:scale>
          <a:sx n="88" d="100"/>
          <a:sy n="88" d="100"/>
        </p:scale>
        <p:origin x="-1160" y="-112"/>
      </p:cViewPr>
      <p:guideLst>
        <p:guide orient="horz" pos="38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Relationship Id="rId2" Type="http://schemas.openxmlformats.org/officeDocument/2006/relationships/image" Target="../media/image78.emf"/><Relationship Id="rId3" Type="http://schemas.openxmlformats.org/officeDocument/2006/relationships/image" Target="../media/image7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23.wmf"/><Relationship Id="rId5" Type="http://schemas.openxmlformats.org/officeDocument/2006/relationships/image" Target="../media/image83.wmf"/><Relationship Id="rId1" Type="http://schemas.openxmlformats.org/officeDocument/2006/relationships/image" Target="../media/image22.wmf"/><Relationship Id="rId2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3.wmf"/><Relationship Id="rId5" Type="http://schemas.openxmlformats.org/officeDocument/2006/relationships/image" Target="../media/image75.emf"/><Relationship Id="rId6" Type="http://schemas.openxmlformats.org/officeDocument/2006/relationships/image" Target="../media/image87.emf"/><Relationship Id="rId1" Type="http://schemas.openxmlformats.org/officeDocument/2006/relationships/image" Target="../media/image28.wmf"/><Relationship Id="rId2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8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1" Type="http://schemas.openxmlformats.org/officeDocument/2006/relationships/image" Target="../media/image89.wmf"/><Relationship Id="rId2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703E68-9B3D-4E0D-AB17-1BAE5E519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2B532D-7594-4808-9555-F7BA070D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fld id="{3C352B64-7CDB-4BA9-830E-CE2C6B232ED7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Unit 2 – Magnet specifications in particle accelerators 2.</a:t>
            </a:r>
            <a:fld id="{7E2A935F-FE7E-4B75-8543-29890C611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9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B33ECD1B-57C9-4D9F-90C7-204E6C8381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484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96838"/>
            <a:ext cx="2168525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6838"/>
            <a:ext cx="6356350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43BEAD8B-B011-4DAB-9388-0735A77F8D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5: Field harmonics – 5.</a:t>
            </a:r>
            <a:fld id="{219604E5-17C0-43E5-A622-1A9C2DA05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903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elix Titling" pitchFamily="8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8: Electromagnetic design episode I – 8.</a:t>
            </a:r>
            <a:fld id="{7F0CA500-C58B-479F-A875-B0964234C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5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A4B-FB6A-4397-BEF9-CCBB4DB5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9913-B802-486A-BF66-AFCCE915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9CA2-D026-420A-B3F4-6E028B81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83B4-5535-4991-9F99-DCB61D2AC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F592-40FF-4A87-8DA1-13C43CF8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7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E9FC-EDBF-4C23-90C0-459D07E6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C133B56-E754-4BFE-B953-4D2FE74A0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24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7502-BA8B-4D6D-952C-B13E2FCB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6AA2-CBE9-451F-A6FE-6D743D35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ED23-B985-4B36-9E5F-09E2A8B25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3F02-35EA-4E8A-9815-70A29528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7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5A6F-4CDF-465E-896A-65D36DE8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8AED730-7B3C-4776-AA2D-711872C69A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4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891CCA51-090F-4883-8443-F7B0FE85F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6856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EEC36FB7-1894-4489-9473-21FAE43449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0448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6D07457-9BCC-4C11-A880-E7AAE35F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18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35FA2C35-A66C-485E-ABAA-0A1A88AC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766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F189952-A931-435E-95E4-B21AD634E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37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837C34AB-DDE8-4588-91C8-4AEB420ED8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69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A3D8B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6301" y="96838"/>
            <a:ext cx="707387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0325" y="6524625"/>
            <a:ext cx="3794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99FF"/>
                </a:solidFill>
              </a:defRPr>
            </a:lvl1pPr>
          </a:lstStyle>
          <a:p>
            <a:pPr>
              <a:defRPr/>
            </a:pPr>
            <a:r>
              <a:rPr lang="en-US" dirty="0"/>
              <a:t> Unit </a:t>
            </a:r>
            <a:r>
              <a:rPr lang="en-US" dirty="0" smtClean="0"/>
              <a:t>3 - </a:t>
            </a:r>
            <a:fld id="{37F824E6-4F65-4FD0-B2AC-7025D55EF6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190500" y="6534150"/>
            <a:ext cx="4791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1000" dirty="0" smtClean="0">
                <a:solidFill>
                  <a:srgbClr val="3399FF"/>
                </a:solidFill>
              </a:rPr>
              <a:t>E. Todesco,</a:t>
            </a:r>
            <a:r>
              <a:rPr lang="en-US" sz="1000" baseline="0" dirty="0" smtClean="0">
                <a:solidFill>
                  <a:srgbClr val="3399FF"/>
                </a:solidFill>
              </a:rPr>
              <a:t> USPAS </a:t>
            </a:r>
            <a:r>
              <a:rPr lang="en-US" sz="1000" baseline="0" dirty="0" smtClean="0">
                <a:solidFill>
                  <a:srgbClr val="3399FF"/>
                </a:solidFill>
              </a:rPr>
              <a:t>– </a:t>
            </a:r>
            <a:r>
              <a:rPr lang="en-US" sz="1000" baseline="0" dirty="0" err="1" smtClean="0">
                <a:solidFill>
                  <a:srgbClr val="3399FF"/>
                </a:solidFill>
              </a:rPr>
              <a:t>Janvier</a:t>
            </a:r>
            <a:r>
              <a:rPr lang="en-US" sz="1000" baseline="0" dirty="0" smtClean="0">
                <a:solidFill>
                  <a:srgbClr val="3399FF"/>
                </a:solidFill>
              </a:rPr>
              <a:t> 2025</a:t>
            </a:r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 descr="CERN-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0"/>
            <a:ext cx="881628" cy="880161"/>
          </a:xfrm>
          <a:prstGeom prst="rect">
            <a:avLst/>
          </a:prstGeom>
        </p:spPr>
      </p:pic>
      <p:pic>
        <p:nvPicPr>
          <p:cNvPr id="3" name="Picture 2" descr="USPAS-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75" y="0"/>
            <a:ext cx="1161535" cy="1067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  <p:sldLayoutId id="2147483676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2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D50C70-2C26-4E72-B99E-171AC0FE3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4.wmf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wmf"/><Relationship Id="rId5" Type="http://schemas.openxmlformats.org/officeDocument/2006/relationships/image" Target="../media/image21.jpeg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1.wmf"/><Relationship Id="rId7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3.wmf"/><Relationship Id="rId7" Type="http://schemas.openxmlformats.org/officeDocument/2006/relationships/image" Target="../media/image45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4.wmf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5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emf"/><Relationship Id="rId3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8.w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6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8.png"/><Relationship Id="rId3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7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80.jpeg"/><Relationship Id="rId5" Type="http://schemas.openxmlformats.org/officeDocument/2006/relationships/oleObject" Target="../embeddings/oleObject42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7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83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82.w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w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75.e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8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28.wmf"/><Relationship Id="rId5" Type="http://schemas.openxmlformats.org/officeDocument/2006/relationships/image" Target="../media/image88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85.w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86.wmf"/><Relationship Id="rId10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oleObject" Target="../embeddings/oleObject56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8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90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91.w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92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4.emf"/><Relationship Id="rId3" Type="http://schemas.openxmlformats.org/officeDocument/2006/relationships/image" Target="../media/image9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43026"/>
            <a:ext cx="8497888" cy="2410434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Unit </a:t>
            </a:r>
            <a:r>
              <a:rPr lang="en-US" sz="3200" dirty="0" smtClean="0">
                <a:solidFill>
                  <a:schemeClr val="tx1"/>
                </a:solidFill>
              </a:rPr>
              <a:t>11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How </a:t>
            </a:r>
            <a:r>
              <a:rPr lang="en-US" sz="3200" dirty="0" smtClean="0">
                <a:solidFill>
                  <a:schemeClr val="tx1"/>
                </a:solidFill>
              </a:rPr>
              <a:t>to make dipoles with current lines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HiLumi-logo-REF-S_webs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79" y="5883063"/>
            <a:ext cx="2082821" cy="97493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884" y="3345813"/>
            <a:ext cx="8634134" cy="3004632"/>
          </a:xfrm>
        </p:spPr>
        <p:txBody>
          <a:bodyPr/>
          <a:lstStyle/>
          <a:p>
            <a:pPr eaLnBrk="1" hangingPunct="1"/>
            <a:r>
              <a:rPr lang="en-US" dirty="0" err="1" smtClean="0"/>
              <a:t>Ezio</a:t>
            </a:r>
            <a:r>
              <a:rPr lang="en-US" dirty="0" smtClean="0"/>
              <a:t> </a:t>
            </a:r>
            <a:r>
              <a:rPr lang="en-US" dirty="0" err="1" smtClean="0"/>
              <a:t>Todesco</a:t>
            </a:r>
            <a:endParaRPr lang="en-US" dirty="0" smtClean="0"/>
          </a:p>
          <a:p>
            <a:pPr eaLnBrk="1" hangingPunct="1"/>
            <a:r>
              <a:rPr lang="en-US" sz="1800" dirty="0"/>
              <a:t>European Organization for Nuclear Research (CERN)</a:t>
            </a:r>
          </a:p>
          <a:p>
            <a:pPr eaLnBrk="1" hangingPunct="1"/>
            <a:r>
              <a:rPr lang="en-US" sz="1800" dirty="0"/>
              <a:t>Technology Department</a:t>
            </a:r>
          </a:p>
          <a:p>
            <a:pPr eaLnBrk="1" hangingPunct="1"/>
            <a:r>
              <a:rPr lang="en-US" sz="1800" dirty="0"/>
              <a:t>Magnet Superconductors and Cryostat Group</a:t>
            </a:r>
            <a:endParaRPr lang="en-US" sz="1600" dirty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i="1" u="sng" dirty="0" smtClean="0"/>
          </a:p>
          <a:p>
            <a:pPr eaLnBrk="1" hangingPunct="1"/>
            <a:endParaRPr lang="en-US" sz="1600" i="1" u="sng" dirty="0" smtClean="0"/>
          </a:p>
          <a:p>
            <a:pPr eaLnBrk="1" hangingPunct="1"/>
            <a:r>
              <a:rPr lang="en-US" sz="1600" i="1" u="sng" dirty="0" smtClean="0"/>
              <a:t>All </a:t>
            </a:r>
            <a:r>
              <a:rPr lang="en-US" sz="1600" i="1" u="sng" dirty="0"/>
              <a:t>the units will use International System (meter, kilo, second, ampere) unless specified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2212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ok Antiqua"/>
                <a:cs typeface="Book Antiqua"/>
              </a:rPr>
              <a:t>SECTOR COILS FOR DIPOLES</a:t>
            </a:r>
            <a:endParaRPr lang="en-US" dirty="0" smtClean="0">
              <a:latin typeface="Book Antiqua"/>
              <a:cs typeface="Book Antiqua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recall the equations relative to a current line </a:t>
            </a:r>
          </a:p>
          <a:p>
            <a:pPr eaLnBrk="1" hangingPunct="1">
              <a:buFontTx/>
              <a:buNone/>
            </a:pPr>
            <a:r>
              <a:rPr lang="en-US" smtClean="0"/>
              <a:t>	we expand in a Taylor series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multipolar expansion is defined as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</a:t>
            </a:r>
            <a:r>
              <a:rPr lang="en-US" smtClean="0">
                <a:solidFill>
                  <a:srgbClr val="CC0000"/>
                </a:solidFill>
              </a:rPr>
              <a:t>main component</a:t>
            </a:r>
            <a:r>
              <a:rPr lang="en-US" smtClean="0"/>
              <a:t> 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</a:t>
            </a:r>
            <a:r>
              <a:rPr lang="en-US" smtClean="0">
                <a:solidFill>
                  <a:srgbClr val="CC0000"/>
                </a:solidFill>
              </a:rPr>
              <a:t>non-normalized multipoles</a:t>
            </a:r>
            <a:r>
              <a:rPr lang="en-US" smtClean="0"/>
              <a:t> are</a:t>
            </a:r>
          </a:p>
        </p:txBody>
      </p:sp>
      <p:graphicFrame>
        <p:nvGraphicFramePr>
          <p:cNvPr id="13317" name="Object 18"/>
          <p:cNvGraphicFramePr>
            <a:graphicFrameLocks noChangeAspect="1"/>
          </p:cNvGraphicFramePr>
          <p:nvPr/>
        </p:nvGraphicFramePr>
        <p:xfrm>
          <a:off x="6765925" y="1577975"/>
          <a:ext cx="19335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6" name="Equation" r:id="rId3" imgW="1205977" imgH="444307" progId="Equation.3">
                  <p:embed/>
                </p:oleObj>
              </mc:Choice>
              <mc:Fallback>
                <p:oleObj name="Equation" r:id="rId3" imgW="120597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577975"/>
                        <a:ext cx="19335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1"/>
          <p:cNvGraphicFramePr>
            <a:graphicFrameLocks noChangeAspect="1"/>
          </p:cNvGraphicFramePr>
          <p:nvPr/>
        </p:nvGraphicFramePr>
        <p:xfrm>
          <a:off x="5153025" y="5532438"/>
          <a:ext cx="23129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7" name="Equation" r:id="rId5" imgW="1409088" imgH="520474" progId="Equation.3">
                  <p:embed/>
                </p:oleObj>
              </mc:Choice>
              <mc:Fallback>
                <p:oleObj name="Equation" r:id="rId5" imgW="1409088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532438"/>
                        <a:ext cx="2312988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34"/>
          <p:cNvGraphicFramePr>
            <a:graphicFrameLocks noChangeAspect="1"/>
          </p:cNvGraphicFramePr>
          <p:nvPr/>
        </p:nvGraphicFramePr>
        <p:xfrm>
          <a:off x="1084263" y="4902200"/>
          <a:ext cx="31718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8" name="Equation" r:id="rId7" imgW="2044700" imgH="482600" progId="Equation.3">
                  <p:embed/>
                </p:oleObj>
              </mc:Choice>
              <mc:Fallback>
                <p:oleObj name="Equation" r:id="rId7" imgW="2044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4902200"/>
                        <a:ext cx="31718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584450"/>
            <a:ext cx="2809875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33407"/>
              </p:ext>
            </p:extLst>
          </p:nvPr>
        </p:nvGraphicFramePr>
        <p:xfrm>
          <a:off x="509588" y="2157718"/>
          <a:ext cx="4893685" cy="76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9" name="Equation" r:id="rId10" imgW="3492500" imgH="546100" progId="Equation.3">
                  <p:embed/>
                </p:oleObj>
              </mc:Choice>
              <mc:Fallback>
                <p:oleObj name="Equation" r:id="rId10" imgW="3492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157718"/>
                        <a:ext cx="4893685" cy="763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02214"/>
              </p:ext>
            </p:extLst>
          </p:nvPr>
        </p:nvGraphicFramePr>
        <p:xfrm>
          <a:off x="560683" y="3595601"/>
          <a:ext cx="4795764" cy="87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0" name="Equation" r:id="rId12" imgW="2971800" imgH="546100" progId="Equation.3">
                  <p:embed/>
                </p:oleObj>
              </mc:Choice>
              <mc:Fallback>
                <p:oleObj name="Equation" r:id="rId12" imgW="29718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83" y="3595601"/>
                        <a:ext cx="4795764" cy="876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10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60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DIPOLES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compute the central field given by a </a:t>
            </a:r>
            <a:r>
              <a:rPr lang="en-US" dirty="0" smtClean="0">
                <a:solidFill>
                  <a:srgbClr val="CC0000"/>
                </a:solidFill>
              </a:rPr>
              <a:t>sector dipole</a:t>
            </a:r>
            <a:r>
              <a:rPr lang="en-US" dirty="0" smtClean="0"/>
              <a:t> with uniform current density </a:t>
            </a:r>
            <a:r>
              <a:rPr lang="en-US" i="1" dirty="0" smtClean="0"/>
              <a:t>j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Taking into account of current signs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This simple computation is full of consequences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B</a:t>
            </a:r>
            <a:r>
              <a:rPr lang="en-US" i="1" baseline="-25000" dirty="0" smtClean="0"/>
              <a:t>1 </a:t>
            </a:r>
            <a:r>
              <a:rPr lang="en-US" i="1" dirty="0" smtClean="0">
                <a:sym typeface="Symbol" pitchFamily="18" charset="2"/>
              </a:rPr>
              <a:t></a:t>
            </a:r>
            <a:r>
              <a:rPr lang="en-US" dirty="0" smtClean="0"/>
              <a:t> current density (obvious)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</a:rPr>
              <a:t>B</a:t>
            </a:r>
            <a:r>
              <a:rPr lang="en-US" i="1" baseline="-25000" dirty="0" smtClean="0">
                <a:solidFill>
                  <a:srgbClr val="CC0000"/>
                </a:solidFill>
              </a:rPr>
              <a:t>1 </a:t>
            </a:r>
            <a:r>
              <a:rPr lang="en-US" i="1" dirty="0" smtClean="0">
                <a:solidFill>
                  <a:srgbClr val="CC0000"/>
                </a:solidFill>
                <a:sym typeface="Symbol" pitchFamily="18" charset="2"/>
              </a:rPr>
              <a:t></a:t>
            </a:r>
            <a:r>
              <a:rPr lang="en-US" dirty="0" smtClean="0">
                <a:solidFill>
                  <a:srgbClr val="CC0000"/>
                </a:solidFill>
              </a:rPr>
              <a:t> coil width </a:t>
            </a:r>
            <a:r>
              <a:rPr lang="en-US" i="1" dirty="0" smtClean="0">
                <a:solidFill>
                  <a:srgbClr val="CC0000"/>
                </a:solidFill>
              </a:rPr>
              <a:t>w</a:t>
            </a:r>
            <a:r>
              <a:rPr lang="en-US" dirty="0" smtClean="0"/>
              <a:t> (less obvious)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</a:rPr>
              <a:t>B</a:t>
            </a:r>
            <a:r>
              <a:rPr lang="en-US" i="1" baseline="-25000" dirty="0" smtClean="0">
                <a:solidFill>
                  <a:srgbClr val="CC0000"/>
                </a:solidFill>
              </a:rPr>
              <a:t>1</a:t>
            </a:r>
            <a:r>
              <a:rPr lang="en-US" dirty="0" smtClean="0">
                <a:solidFill>
                  <a:srgbClr val="CC0000"/>
                </a:solidFill>
              </a:rPr>
              <a:t> is independent of the aperture </a:t>
            </a:r>
            <a:r>
              <a:rPr lang="en-US" i="1" dirty="0" smtClean="0">
                <a:solidFill>
                  <a:srgbClr val="CC0000"/>
                </a:solidFill>
              </a:rPr>
              <a:t>r</a:t>
            </a:r>
            <a:r>
              <a:rPr lang="en-US" dirty="0" smtClean="0"/>
              <a:t> (much less obvious)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graphicFrame>
        <p:nvGraphicFramePr>
          <p:cNvPr id="1434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17892"/>
              </p:ext>
            </p:extLst>
          </p:nvPr>
        </p:nvGraphicFramePr>
        <p:xfrm>
          <a:off x="4964113" y="2086427"/>
          <a:ext cx="15160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8"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2086427"/>
                        <a:ext cx="15160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3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4343" name="Picture 34" descr="dipole_sk_mnw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3838575"/>
            <a:ext cx="14557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571625"/>
            <a:ext cx="235743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73994"/>
              </p:ext>
            </p:extLst>
          </p:nvPr>
        </p:nvGraphicFramePr>
        <p:xfrm>
          <a:off x="804303" y="3051353"/>
          <a:ext cx="5953401" cy="1005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9" name="Équation" r:id="rId7" imgW="2895480" imgH="482400" progId="Equation.3">
                  <p:embed/>
                </p:oleObj>
              </mc:Choice>
              <mc:Fallback>
                <p:oleObj name="Équation" r:id="rId7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03" y="3051353"/>
                        <a:ext cx="5953401" cy="1005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24806"/>
              </p:ext>
            </p:extLst>
          </p:nvPr>
        </p:nvGraphicFramePr>
        <p:xfrm>
          <a:off x="1174415" y="1900426"/>
          <a:ext cx="31718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0" name="Equation" r:id="rId9" imgW="2044700" imgH="482600" progId="Equation.3">
                  <p:embed/>
                </p:oleObj>
              </mc:Choice>
              <mc:Fallback>
                <p:oleObj name="Equation" r:id="rId9" imgW="2044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15" y="1900426"/>
                        <a:ext cx="31718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97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ok Antiqua"/>
                <a:cs typeface="Book Antiqua"/>
              </a:rPr>
              <a:t>SECTOR COILS FOR DIPOLES</a:t>
            </a:r>
            <a:endParaRPr lang="en-US" dirty="0" smtClean="0">
              <a:latin typeface="Book Antiqua"/>
              <a:cs typeface="Book Antiqua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compute the central field given by a </a:t>
            </a:r>
            <a:r>
              <a:rPr lang="en-US" dirty="0" smtClean="0">
                <a:solidFill>
                  <a:srgbClr val="CC0000"/>
                </a:solidFill>
              </a:rPr>
              <a:t>sector dipole</a:t>
            </a:r>
            <a:r>
              <a:rPr lang="en-US" dirty="0" smtClean="0"/>
              <a:t> with uniform current density </a:t>
            </a:r>
            <a:r>
              <a:rPr lang="en-US" i="1" dirty="0" smtClean="0"/>
              <a:t>j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Selecting a 60 degrees coil (we will see why)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And using more reasonable units, we have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bit better than previous “perfect”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LHC coil is </a:t>
            </a:r>
            <a:r>
              <a:rPr lang="en-US" i="1" dirty="0" smtClean="0"/>
              <a:t>w</a:t>
            </a:r>
            <a:r>
              <a:rPr lang="en-US" dirty="0" smtClean="0"/>
              <a:t>=30 mm thick and has </a:t>
            </a:r>
            <a:r>
              <a:rPr lang="en-US" i="1" dirty="0" smtClean="0"/>
              <a:t>j</a:t>
            </a:r>
            <a:r>
              <a:rPr lang="en-US" dirty="0" smtClean="0"/>
              <a:t>=400 A/mm</a:t>
            </a:r>
            <a:r>
              <a:rPr lang="en-US" baseline="30000" dirty="0" smtClean="0"/>
              <a:t>2</a:t>
            </a:r>
            <a:r>
              <a:rPr lang="en-US" dirty="0" smtClean="0"/>
              <a:t>, this gives 8 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With </a:t>
            </a:r>
            <a:r>
              <a:rPr lang="en-US" i="1" dirty="0"/>
              <a:t>j</a:t>
            </a:r>
            <a:r>
              <a:rPr lang="en-US" dirty="0"/>
              <a:t>=400 A/mm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one has 2.8 T for each 10 mm coil width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14342" name="Rectangle 3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4343" name="Picture 34" descr="dipole_sk_mnw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3838575"/>
            <a:ext cx="14557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571625"/>
            <a:ext cx="235743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77752"/>
              </p:ext>
            </p:extLst>
          </p:nvPr>
        </p:nvGraphicFramePr>
        <p:xfrm>
          <a:off x="2441575" y="2132013"/>
          <a:ext cx="24034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4" name="Equation" r:id="rId5" imgW="1168400" imgH="419100" progId="Equation.3">
                  <p:embed/>
                </p:oleObj>
              </mc:Choice>
              <mc:Fallback>
                <p:oleObj name="Equation" r:id="rId5" imgW="1168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2132013"/>
                        <a:ext cx="24034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12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07737"/>
              </p:ext>
            </p:extLst>
          </p:nvPr>
        </p:nvGraphicFramePr>
        <p:xfrm>
          <a:off x="1906030" y="4407476"/>
          <a:ext cx="41529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5" name="Equation" r:id="rId7" imgW="2019300" imgH="304800" progId="Equation.3">
                  <p:embed/>
                </p:oleObj>
              </mc:Choice>
              <mc:Fallback>
                <p:oleObj name="Equation" r:id="rId7" imgW="2019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030" y="4407476"/>
                        <a:ext cx="41529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937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DIPOLES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 dipolar symmetry is characterized by</a:t>
            </a:r>
          </a:p>
          <a:p>
            <a:pPr lvl="1" eaLnBrk="1" hangingPunct="1"/>
            <a:r>
              <a:rPr lang="en-US" sz="1800" dirty="0" smtClean="0">
                <a:solidFill>
                  <a:srgbClr val="C00000"/>
                </a:solidFill>
              </a:rPr>
              <a:t>Up-down symmetry </a:t>
            </a:r>
            <a:r>
              <a:rPr lang="en-US" sz="1800" dirty="0" smtClean="0"/>
              <a:t>(with same current sign)</a:t>
            </a:r>
          </a:p>
          <a:p>
            <a:pPr lvl="1" eaLnBrk="1" hangingPunct="1"/>
            <a:r>
              <a:rPr lang="en-US" sz="1800" dirty="0" smtClean="0">
                <a:solidFill>
                  <a:srgbClr val="C00000"/>
                </a:solidFill>
              </a:rPr>
              <a:t>Left-right </a:t>
            </a:r>
            <a:r>
              <a:rPr lang="en-US" sz="1800" dirty="0" err="1" smtClean="0">
                <a:solidFill>
                  <a:srgbClr val="C00000"/>
                </a:solidFill>
              </a:rPr>
              <a:t>antisymmetry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(with opposite sign)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Why this configuration?</a:t>
            </a:r>
          </a:p>
          <a:p>
            <a:pPr lvl="1" eaLnBrk="1" hangingPunct="1"/>
            <a:r>
              <a:rPr lang="en-US" sz="1800" dirty="0" smtClean="0"/>
              <a:t>Opposite sign in left-right is necessary to avoid that the field created by the left part is canceled by the right one</a:t>
            </a:r>
          </a:p>
          <a:p>
            <a:pPr lvl="1" eaLnBrk="1" hangingPunct="1"/>
            <a:r>
              <a:rPr lang="en-US" sz="1800" dirty="0" smtClean="0"/>
              <a:t>In this way all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 except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2n+1 </a:t>
            </a:r>
            <a:r>
              <a:rPr lang="en-US" sz="1800" dirty="0" smtClean="0"/>
              <a:t>are canceled</a:t>
            </a:r>
            <a:endParaRPr lang="en-US" sz="12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r>
              <a:rPr lang="en-US" sz="1800" dirty="0" smtClean="0"/>
              <a:t>	these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 are called “</a:t>
            </a:r>
            <a:r>
              <a:rPr lang="en-US" sz="1800" dirty="0" smtClean="0">
                <a:solidFill>
                  <a:srgbClr val="CC0000"/>
                </a:solidFill>
              </a:rPr>
              <a:t>allowed </a:t>
            </a:r>
            <a:r>
              <a:rPr lang="en-US" sz="1800" dirty="0" err="1" smtClean="0">
                <a:solidFill>
                  <a:srgbClr val="CC0000"/>
                </a:solidFill>
              </a:rPr>
              <a:t>multipoles</a:t>
            </a:r>
            <a:r>
              <a:rPr lang="en-US" sz="1800" dirty="0" smtClean="0"/>
              <a:t>”</a:t>
            </a:r>
          </a:p>
          <a:p>
            <a:pPr lvl="1" eaLnBrk="1" hangingPunct="1"/>
            <a:r>
              <a:rPr lang="en-US" sz="1800" dirty="0" smtClean="0"/>
              <a:t>Remember the power law decay of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 with order (Unit 3) </a:t>
            </a:r>
          </a:p>
          <a:p>
            <a:pPr lvl="1" eaLnBrk="1" hangingPunct="1"/>
            <a:r>
              <a:rPr lang="en-US" sz="1800" dirty="0" smtClean="0"/>
              <a:t>And that field quality specifications concern only first 10-15 </a:t>
            </a:r>
            <a:r>
              <a:rPr lang="en-US" sz="1800" dirty="0" err="1" smtClean="0"/>
              <a:t>multipoles</a:t>
            </a:r>
            <a:endParaRPr lang="en-US" sz="1800" dirty="0" smtClean="0"/>
          </a:p>
          <a:p>
            <a:pPr lvl="2" eaLnBrk="1" hangingPunct="1"/>
            <a:r>
              <a:rPr lang="en-US" sz="1600" dirty="0" smtClean="0"/>
              <a:t>The field quality optimization of a coil lay-out concerns </a:t>
            </a:r>
            <a:r>
              <a:rPr lang="en-US" sz="1600" dirty="0" smtClean="0">
                <a:solidFill>
                  <a:srgbClr val="CC0000"/>
                </a:solidFill>
              </a:rPr>
              <a:t>only a few quantities</a:t>
            </a:r>
            <a:r>
              <a:rPr lang="en-US" sz="1600" dirty="0" smtClean="0"/>
              <a:t> ! Usually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,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5 </a:t>
            </a:r>
            <a:r>
              <a:rPr lang="en-US" sz="1600" dirty="0" smtClean="0"/>
              <a:t>,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7 </a:t>
            </a:r>
            <a:r>
              <a:rPr lang="en-US" sz="1600" dirty="0" smtClean="0"/>
              <a:t>, and possibly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9 </a:t>
            </a:r>
            <a:r>
              <a:rPr lang="en-US" sz="1600" dirty="0" smtClean="0"/>
              <a:t>,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11</a:t>
            </a:r>
            <a:endParaRPr lang="en-US" sz="1600" i="1" dirty="0" smtClean="0">
              <a:sym typeface="Symbol" pitchFamily="18" charset="2"/>
            </a:endParaRPr>
          </a:p>
        </p:txBody>
      </p:sp>
      <p:sp>
        <p:nvSpPr>
          <p:cNvPr id="15366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536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157288"/>
            <a:ext cx="1800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4" descr="dipole_sk_mnw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930400"/>
            <a:ext cx="1335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70315"/>
              </p:ext>
            </p:extLst>
          </p:nvPr>
        </p:nvGraphicFramePr>
        <p:xfrm>
          <a:off x="432262" y="3990109"/>
          <a:ext cx="4060201" cy="8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5" name="Équation" r:id="rId5" imgW="2501900" imgH="546100" progId="Equation.3">
                  <p:embed/>
                </p:oleObj>
              </mc:Choice>
              <mc:Fallback>
                <p:oleObj name="Équation" r:id="rId5" imgW="2501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2" y="3990109"/>
                        <a:ext cx="4060201" cy="88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28611"/>
              </p:ext>
            </p:extLst>
          </p:nvPr>
        </p:nvGraphicFramePr>
        <p:xfrm>
          <a:off x="4913961" y="4023359"/>
          <a:ext cx="3932565" cy="83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6" name="Equation" r:id="rId7" imgW="2628900" imgH="558800" progId="Equation.3">
                  <p:embed/>
                </p:oleObj>
              </mc:Choice>
              <mc:Fallback>
                <p:oleObj name="Equation" r:id="rId7" imgW="2628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961" y="4023359"/>
                        <a:ext cx="3932565" cy="831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1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DIPOLES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Now we compute the </a:t>
            </a:r>
            <a:r>
              <a:rPr lang="en-US" dirty="0" err="1"/>
              <a:t>m</a:t>
            </a:r>
            <a:r>
              <a:rPr lang="en-US" dirty="0" err="1" smtClean="0"/>
              <a:t>ultipoles</a:t>
            </a:r>
            <a:r>
              <a:rPr lang="en-US" dirty="0" smtClean="0"/>
              <a:t> of a sector coil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for n=2 one has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and for n&gt;2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Main features of these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sym typeface="Symbol" pitchFamily="18" charset="2"/>
              </a:rPr>
              <a:t>Multipoles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are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proportional to sin</a:t>
            </a:r>
            <a:r>
              <a:rPr lang="en-US" dirty="0" smtClean="0">
                <a:sym typeface="Symbol" pitchFamily="18" charset="2"/>
              </a:rPr>
              <a:t> (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angle of the sector)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They can be made equal to zero 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Proportional to the inverse of sector distance to power </a:t>
            </a:r>
            <a:r>
              <a:rPr lang="en-US" i="1" dirty="0" smtClean="0">
                <a:sym typeface="Symbol" pitchFamily="18" charset="2"/>
              </a:rPr>
              <a:t>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High order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err="1" smtClean="0">
                <a:sym typeface="Symbol" pitchFamily="18" charset="2"/>
              </a:rPr>
              <a:t>multipoles</a:t>
            </a:r>
            <a:r>
              <a:rPr lang="en-US" sz="1800" dirty="0" smtClean="0">
                <a:sym typeface="Symbol" pitchFamily="18" charset="2"/>
              </a:rPr>
              <a:t> are </a:t>
            </a: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not affected</a:t>
            </a:r>
            <a:r>
              <a:rPr lang="en-US" sz="1800" dirty="0" smtClean="0">
                <a:sym typeface="Symbol" pitchFamily="18" charset="2"/>
              </a:rPr>
              <a:t> by coil parts </a:t>
            </a: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far</a:t>
            </a:r>
            <a:r>
              <a:rPr lang="en-US" sz="1800" dirty="0" smtClean="0">
                <a:sym typeface="Symbol" pitchFamily="18" charset="2"/>
              </a:rPr>
              <a:t> from the </a:t>
            </a:r>
            <a:r>
              <a:rPr lang="en-US" sz="1800" dirty="0" err="1" smtClean="0">
                <a:sym typeface="Symbol" pitchFamily="18" charset="2"/>
              </a:rPr>
              <a:t>centre</a:t>
            </a: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0" name="Rectangle 2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1" name="Rectangle 2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2" name="Rectangle 2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93" name="Object 41"/>
          <p:cNvGraphicFramePr>
            <a:graphicFrameLocks noChangeAspect="1"/>
          </p:cNvGraphicFramePr>
          <p:nvPr/>
        </p:nvGraphicFramePr>
        <p:xfrm>
          <a:off x="3082925" y="2889250"/>
          <a:ext cx="34194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2" name="Equation" r:id="rId3" imgW="2146300" imgH="469900" progId="Equation.3">
                  <p:embed/>
                </p:oleObj>
              </mc:Choice>
              <mc:Fallback>
                <p:oleObj name="Equation" r:id="rId3" imgW="214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2889250"/>
                        <a:ext cx="34194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5" name="Rectangle 4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96" name="Object 45"/>
          <p:cNvGraphicFramePr>
            <a:graphicFrameLocks noChangeAspect="1"/>
          </p:cNvGraphicFramePr>
          <p:nvPr/>
        </p:nvGraphicFramePr>
        <p:xfrm>
          <a:off x="668338" y="1833563"/>
          <a:ext cx="81692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3" name="Equation" r:id="rId5" imgW="4864100" imgH="495300" progId="Equation.3">
                  <p:embed/>
                </p:oleObj>
              </mc:Choice>
              <mc:Fallback>
                <p:oleObj name="Equation" r:id="rId5" imgW="4864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833563"/>
                        <a:ext cx="81692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Rectangle 4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98" name="Object 47"/>
          <p:cNvGraphicFramePr>
            <a:graphicFrameLocks noChangeAspect="1"/>
          </p:cNvGraphicFramePr>
          <p:nvPr/>
        </p:nvGraphicFramePr>
        <p:xfrm>
          <a:off x="3090863" y="3827463"/>
          <a:ext cx="40703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4" name="Equation" r:id="rId7" imgW="2679700" imgH="444500" progId="Equation.3">
                  <p:embed/>
                </p:oleObj>
              </mc:Choice>
              <mc:Fallback>
                <p:oleObj name="Equation" r:id="rId7" imgW="2679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3827463"/>
                        <a:ext cx="40703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14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59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DIPOLES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First allowed multipole </a:t>
            </a:r>
            <a:r>
              <a:rPr lang="en-US" i="1" smtClean="0">
                <a:solidFill>
                  <a:srgbClr val="CC0000"/>
                </a:solidFill>
              </a:rPr>
              <a:t>B</a:t>
            </a:r>
            <a:r>
              <a:rPr lang="en-US" baseline="-25000" smtClean="0">
                <a:solidFill>
                  <a:srgbClr val="CC0000"/>
                </a:solidFill>
              </a:rPr>
              <a:t>3 </a:t>
            </a:r>
            <a:r>
              <a:rPr lang="en-US" smtClean="0">
                <a:solidFill>
                  <a:srgbClr val="CC0000"/>
                </a:solidFill>
              </a:rPr>
              <a:t>(sextupole)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for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=</a:t>
            </a:r>
            <a:r>
              <a:rPr lang="en-US" smtClean="0">
                <a:sym typeface="Symbol" pitchFamily="18" charset="2"/>
              </a:rPr>
              <a:t></a:t>
            </a:r>
            <a:r>
              <a:rPr lang="en-US" smtClean="0"/>
              <a:t>/3 (i.e. a 60° sector coil) one has </a:t>
            </a:r>
            <a:r>
              <a:rPr lang="en-US" i="1" smtClean="0"/>
              <a:t>B</a:t>
            </a:r>
            <a:r>
              <a:rPr lang="en-US" baseline="-25000" smtClean="0"/>
              <a:t>3</a:t>
            </a:r>
            <a:r>
              <a:rPr lang="en-US" smtClean="0"/>
              <a:t>=0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Second allowed multipole </a:t>
            </a:r>
            <a:r>
              <a:rPr lang="en-US" i="1" smtClean="0">
                <a:solidFill>
                  <a:srgbClr val="CC0000"/>
                </a:solidFill>
              </a:rPr>
              <a:t>B</a:t>
            </a:r>
            <a:r>
              <a:rPr lang="en-US" baseline="-25000" smtClean="0">
                <a:solidFill>
                  <a:srgbClr val="CC0000"/>
                </a:solidFill>
              </a:rPr>
              <a:t>5 </a:t>
            </a:r>
            <a:r>
              <a:rPr lang="en-US" smtClean="0">
                <a:solidFill>
                  <a:srgbClr val="CC0000"/>
                </a:solidFill>
              </a:rPr>
              <a:t>(decapole)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for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=</a:t>
            </a:r>
            <a:r>
              <a:rPr lang="en-US" smtClean="0">
                <a:sym typeface="Symbol" pitchFamily="18" charset="2"/>
              </a:rPr>
              <a:t></a:t>
            </a:r>
            <a:r>
              <a:rPr lang="en-US" smtClean="0"/>
              <a:t>/5 (i.e. a 36° sector coil) or for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=2</a:t>
            </a:r>
            <a:r>
              <a:rPr lang="en-US" smtClean="0">
                <a:sym typeface="Symbol" pitchFamily="18" charset="2"/>
              </a:rPr>
              <a:t></a:t>
            </a:r>
            <a:r>
              <a:rPr lang="en-US" smtClean="0"/>
              <a:t>/5 (i.e. a 72° sector coil)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one has </a:t>
            </a:r>
            <a:r>
              <a:rPr lang="en-US" i="1" smtClean="0"/>
              <a:t>B</a:t>
            </a:r>
            <a:r>
              <a:rPr lang="en-US" baseline="-25000" smtClean="0"/>
              <a:t>5</a:t>
            </a:r>
            <a:r>
              <a:rPr lang="en-US" smtClean="0"/>
              <a:t>=0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With one sector one cannot set to zero both multipoles … let us try with more sectors !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7434" name="Object 31"/>
          <p:cNvGraphicFramePr>
            <a:graphicFrameLocks noChangeAspect="1"/>
          </p:cNvGraphicFramePr>
          <p:nvPr/>
        </p:nvGraphicFramePr>
        <p:xfrm>
          <a:off x="1044575" y="1778000"/>
          <a:ext cx="35274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3" name="Equation" r:id="rId3" imgW="2095500" imgH="469900" progId="Equation.3">
                  <p:embed/>
                </p:oleObj>
              </mc:Choice>
              <mc:Fallback>
                <p:oleObj name="Equation" r:id="rId3" imgW="2095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778000"/>
                        <a:ext cx="35274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5" name="Object 34"/>
          <p:cNvGraphicFramePr>
            <a:graphicFrameLocks noChangeAspect="1"/>
          </p:cNvGraphicFramePr>
          <p:nvPr/>
        </p:nvGraphicFramePr>
        <p:xfrm>
          <a:off x="1042988" y="3952875"/>
          <a:ext cx="38131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" name="Equation" r:id="rId5" imgW="2374900" imgH="508000" progId="Equation.3">
                  <p:embed/>
                </p:oleObj>
              </mc:Choice>
              <mc:Fallback>
                <p:oleObj name="Equation" r:id="rId5" imgW="2374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52875"/>
                        <a:ext cx="381317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3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487488"/>
            <a:ext cx="2357438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15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17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DIPOLES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Coil with two sectors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we have to work with </a:t>
            </a:r>
            <a:r>
              <a:rPr lang="en-US" dirty="0" smtClean="0">
                <a:solidFill>
                  <a:srgbClr val="CC0000"/>
                </a:solidFill>
              </a:rPr>
              <a:t>non-normalized </a:t>
            </a:r>
            <a:r>
              <a:rPr lang="en-US" dirty="0" err="1" smtClean="0">
                <a:solidFill>
                  <a:srgbClr val="CC0000"/>
                </a:solidFill>
              </a:rPr>
              <a:t>multipoles</a:t>
            </a:r>
            <a:r>
              <a:rPr lang="en-US" dirty="0" smtClean="0"/>
              <a:t>, which can be added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Equations to set to zero </a:t>
            </a:r>
            <a:r>
              <a:rPr lang="en-US" i="1" dirty="0" smtClean="0"/>
              <a:t>B</a:t>
            </a:r>
            <a:r>
              <a:rPr lang="en-US" baseline="-25000" dirty="0" smtClean="0"/>
              <a:t>3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baseline="-25000" dirty="0" smtClean="0"/>
              <a:t>5 </a:t>
            </a:r>
          </a:p>
          <a:p>
            <a:pPr eaLnBrk="1" hangingPunct="1">
              <a:lnSpc>
                <a:spcPct val="90000"/>
              </a:lnSpc>
            </a:pPr>
            <a:endParaRPr lang="en-US" baseline="-25000" dirty="0" smtClean="0"/>
          </a:p>
          <a:p>
            <a:pPr eaLnBrk="1" hangingPunct="1">
              <a:lnSpc>
                <a:spcPct val="90000"/>
              </a:lnSpc>
            </a:pPr>
            <a:endParaRPr lang="en-US" baseline="-25000" dirty="0" smtClean="0"/>
          </a:p>
          <a:p>
            <a:pPr eaLnBrk="1" hangingPunct="1">
              <a:lnSpc>
                <a:spcPct val="90000"/>
              </a:lnSpc>
            </a:pPr>
            <a:endParaRPr lang="en-US" baseline="-25000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rgbClr val="CC0000"/>
                </a:solidFill>
              </a:rPr>
              <a:t>one-parameter family of solutions</a:t>
            </a:r>
            <a:r>
              <a:rPr lang="en-US" dirty="0" smtClean="0"/>
              <a:t>, for instance (48°,60°,72°) or (36°,44°,64°) are solutions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4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5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60" name="Object 29"/>
          <p:cNvGraphicFramePr>
            <a:graphicFrameLocks noChangeAspect="1"/>
          </p:cNvGraphicFramePr>
          <p:nvPr/>
        </p:nvGraphicFramePr>
        <p:xfrm>
          <a:off x="793750" y="1738313"/>
          <a:ext cx="55594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0" name="Equation" r:id="rId3" imgW="3289300" imgH="469900" progId="Equation.3">
                  <p:embed/>
                </p:oleObj>
              </mc:Choice>
              <mc:Fallback>
                <p:oleObj name="Equation" r:id="rId3" imgW="3289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738313"/>
                        <a:ext cx="55594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1" name="Rectangle 32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62" name="Object 31"/>
          <p:cNvGraphicFramePr>
            <a:graphicFrameLocks noChangeAspect="1"/>
          </p:cNvGraphicFramePr>
          <p:nvPr/>
        </p:nvGraphicFramePr>
        <p:xfrm>
          <a:off x="769938" y="2636838"/>
          <a:ext cx="57737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1" name="Equation" r:id="rId5" imgW="3505200" imgH="495300" progId="Equation.3">
                  <p:embed/>
                </p:oleObj>
              </mc:Choice>
              <mc:Fallback>
                <p:oleObj name="Equation" r:id="rId5" imgW="3505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636838"/>
                        <a:ext cx="5773737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3" name="Rectangle 3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64" name="Rectangle 3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8465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368425"/>
            <a:ext cx="2443162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6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6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95876"/>
              </p:ext>
            </p:extLst>
          </p:nvPr>
        </p:nvGraphicFramePr>
        <p:xfrm>
          <a:off x="917575" y="4876263"/>
          <a:ext cx="36544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2" name="Equation" r:id="rId8" imgW="2133600" imgH="482600" progId="Equation.3">
                  <p:embed/>
                </p:oleObj>
              </mc:Choice>
              <mc:Fallback>
                <p:oleObj name="Equation" r:id="rId8" imgW="2133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876263"/>
                        <a:ext cx="36544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16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80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SECTOR COILS FOR DIPOLES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6446838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One can compute numerically the solutions of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There is a </a:t>
            </a:r>
            <a:r>
              <a:rPr lang="en-US" sz="1800" dirty="0" smtClean="0">
                <a:solidFill>
                  <a:srgbClr val="CC0000"/>
                </a:solidFill>
              </a:rPr>
              <a:t>one-parameter 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Integer solutions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[0</a:t>
            </a:r>
            <a:r>
              <a:rPr lang="en-GB" sz="1600" dirty="0" smtClean="0"/>
              <a:t>°</a:t>
            </a:r>
            <a:r>
              <a:rPr lang="en-US" sz="1600" dirty="0" smtClean="0"/>
              <a:t>-</a:t>
            </a:r>
            <a:r>
              <a:rPr lang="en-GB" sz="1600" dirty="0" smtClean="0"/>
              <a:t>24°, 36°-60°</a:t>
            </a:r>
            <a:r>
              <a:rPr lang="en-US" sz="1600" dirty="0" smtClean="0"/>
              <a:t>] – it has the minimal sector width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[0</a:t>
            </a:r>
            <a:r>
              <a:rPr lang="en-GB" sz="1600" dirty="0" smtClean="0"/>
              <a:t>°</a:t>
            </a:r>
            <a:r>
              <a:rPr lang="en-US" sz="1600" dirty="0" smtClean="0"/>
              <a:t>-</a:t>
            </a:r>
            <a:r>
              <a:rPr lang="en-GB" sz="1600" dirty="0" smtClean="0"/>
              <a:t>36°, 44°-64°</a:t>
            </a:r>
            <a:r>
              <a:rPr lang="en-US" sz="1600" dirty="0" smtClean="0"/>
              <a:t>] – it has the minimal wedge width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[0</a:t>
            </a:r>
            <a:r>
              <a:rPr lang="en-GB" sz="1600" dirty="0" smtClean="0"/>
              <a:t>°</a:t>
            </a:r>
            <a:r>
              <a:rPr lang="en-US" sz="1600" dirty="0" smtClean="0"/>
              <a:t>-</a:t>
            </a:r>
            <a:r>
              <a:rPr lang="en-GB" sz="1600" dirty="0" smtClean="0"/>
              <a:t>48°, 60°-72°</a:t>
            </a:r>
            <a:r>
              <a:rPr lang="en-US" sz="1600" dirty="0" smtClean="0"/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[0</a:t>
            </a:r>
            <a:r>
              <a:rPr lang="en-GB" sz="1600" dirty="0" smtClean="0"/>
              <a:t>°</a:t>
            </a:r>
            <a:r>
              <a:rPr lang="en-US" sz="1600" dirty="0" smtClean="0"/>
              <a:t>-</a:t>
            </a:r>
            <a:r>
              <a:rPr lang="en-GB" sz="1600" dirty="0" smtClean="0"/>
              <a:t>52°, 72°-88°</a:t>
            </a:r>
            <a:r>
              <a:rPr lang="en-US" sz="1600" dirty="0" smtClean="0"/>
              <a:t>] – very large sector width (not useful)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one solution </a:t>
            </a:r>
            <a:r>
              <a:rPr lang="en-US" sz="1800" dirty="0" smtClean="0">
                <a:solidFill>
                  <a:srgbClr val="CC0000"/>
                </a:solidFill>
              </a:rPr>
              <a:t>~[0</a:t>
            </a:r>
            <a:r>
              <a:rPr lang="en-GB" sz="1800" dirty="0" smtClean="0">
                <a:solidFill>
                  <a:srgbClr val="CC0000"/>
                </a:solidFill>
              </a:rPr>
              <a:t>°</a:t>
            </a:r>
            <a:r>
              <a:rPr lang="en-US" sz="1800" dirty="0" smtClean="0">
                <a:solidFill>
                  <a:srgbClr val="CC0000"/>
                </a:solidFill>
              </a:rPr>
              <a:t>-</a:t>
            </a:r>
            <a:r>
              <a:rPr lang="en-GB" sz="1800" dirty="0" smtClean="0">
                <a:solidFill>
                  <a:srgbClr val="CC0000"/>
                </a:solidFill>
              </a:rPr>
              <a:t>43.2°, 52.2°-67.3°</a:t>
            </a:r>
            <a:r>
              <a:rPr lang="en-US" sz="1800" dirty="0" smtClean="0">
                <a:solidFill>
                  <a:srgbClr val="CC0000"/>
                </a:solidFill>
              </a:rPr>
              <a:t>]</a:t>
            </a:r>
            <a:r>
              <a:rPr lang="it-IT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 smtClean="0">
                <a:solidFill>
                  <a:srgbClr val="CC0000"/>
                </a:solidFill>
              </a:rPr>
              <a:t>sets also B</a:t>
            </a:r>
            <a:r>
              <a:rPr lang="en-US" sz="1800" baseline="-25000" dirty="0" smtClean="0">
                <a:solidFill>
                  <a:srgbClr val="CC0000"/>
                </a:solidFill>
              </a:rPr>
              <a:t>7</a:t>
            </a:r>
            <a:r>
              <a:rPr lang="en-US" sz="1800" dirty="0" smtClean="0">
                <a:solidFill>
                  <a:srgbClr val="CC0000"/>
                </a:solidFill>
              </a:rPr>
              <a:t>=0</a:t>
            </a: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7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8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9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0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1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2" name="Rectangle 2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3" name="Rectangle 2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4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0495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1851025"/>
            <a:ext cx="184467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6" name="Rectangle 3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0497" name="Object 41"/>
          <p:cNvGraphicFramePr>
            <a:graphicFrameLocks noGrp="1" noChangeAspect="1"/>
          </p:cNvGraphicFramePr>
          <p:nvPr>
            <p:ph sz="half" idx="2"/>
          </p:nvPr>
        </p:nvGraphicFramePr>
        <p:xfrm>
          <a:off x="6007100" y="1201738"/>
          <a:ext cx="27003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8" name="Equation" r:id="rId4" imgW="2133600" imgH="482600" progId="Equation.3">
                  <p:embed/>
                </p:oleObj>
              </mc:Choice>
              <mc:Fallback>
                <p:oleObj name="Equation" r:id="rId4" imgW="2133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201738"/>
                        <a:ext cx="270033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8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706813"/>
            <a:ext cx="4976813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17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17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SECTOR COILS FOR DIPOLES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6446838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have seen that with one wedge one can set to zero three </a:t>
            </a:r>
            <a:r>
              <a:rPr lang="en-US" dirty="0" err="1" smtClean="0"/>
              <a:t>multipoles</a:t>
            </a:r>
            <a:r>
              <a:rPr lang="en-US" dirty="0" smtClean="0"/>
              <a:t> (</a:t>
            </a:r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baseline="-25000" dirty="0" smtClean="0"/>
              <a:t>5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baseline="-25000" dirty="0" smtClean="0"/>
              <a:t>7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about two wedges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ym typeface="Symbol" pitchFamily="18" charset="2"/>
              </a:rPr>
              <a:t>One can </a:t>
            </a: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set to zero </a:t>
            </a:r>
            <a:r>
              <a:rPr lang="en-US" sz="1800" dirty="0" smtClean="0">
                <a:solidFill>
                  <a:srgbClr val="CC0000"/>
                </a:solidFill>
              </a:rPr>
              <a:t>five </a:t>
            </a:r>
            <a:r>
              <a:rPr lang="en-US" sz="1800" dirty="0" err="1" smtClean="0">
                <a:solidFill>
                  <a:srgbClr val="CC0000"/>
                </a:solidFill>
              </a:rPr>
              <a:t>multipoles</a:t>
            </a:r>
            <a:r>
              <a:rPr lang="en-US" sz="1800" dirty="0" smtClean="0"/>
              <a:t> (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5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7 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9 </a:t>
            </a:r>
            <a:r>
              <a:rPr lang="en-US" sz="1800" dirty="0" smtClean="0"/>
              <a:t>and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11</a:t>
            </a:r>
            <a:r>
              <a:rPr lang="en-US" sz="1800" dirty="0" smtClean="0"/>
              <a:t>) ~[0</a:t>
            </a:r>
            <a:r>
              <a:rPr lang="en-GB" sz="1800" dirty="0" smtClean="0"/>
              <a:t>°-33.3°, 37.1°- 53.1°, 63.4°- 71.8°</a:t>
            </a:r>
            <a:r>
              <a:rPr lang="en-US" sz="1800" dirty="0" smtClean="0"/>
              <a:t>]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6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0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2" name="Rectangle 2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4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5" name="Rectangle 3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1537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509713"/>
            <a:ext cx="199548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090988"/>
            <a:ext cx="199548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1540" name="Object 39"/>
          <p:cNvGraphicFramePr>
            <a:graphicFrameLocks noChangeAspect="1"/>
          </p:cNvGraphicFramePr>
          <p:nvPr/>
        </p:nvGraphicFramePr>
        <p:xfrm>
          <a:off x="666750" y="2767013"/>
          <a:ext cx="55880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9" name="Equation" r:id="rId5" imgW="3416300" imgH="228600" progId="Equation.3">
                  <p:embed/>
                </p:oleObj>
              </mc:Choice>
              <mc:Fallback>
                <p:oleObj name="Equation" r:id="rId5" imgW="341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767013"/>
                        <a:ext cx="55880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1542" name="Object 41"/>
          <p:cNvGraphicFramePr>
            <a:graphicFrameLocks noChangeAspect="1"/>
          </p:cNvGraphicFramePr>
          <p:nvPr/>
        </p:nvGraphicFramePr>
        <p:xfrm>
          <a:off x="657225" y="3306763"/>
          <a:ext cx="56007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0" name="Equation" r:id="rId7" imgW="3416300" imgH="228600" progId="Equation.3">
                  <p:embed/>
                </p:oleObj>
              </mc:Choice>
              <mc:Fallback>
                <p:oleObj name="Equation" r:id="rId7" imgW="341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306763"/>
                        <a:ext cx="56007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3" name="Object 43"/>
          <p:cNvGraphicFramePr>
            <a:graphicFrameLocks noChangeAspect="1"/>
          </p:cNvGraphicFramePr>
          <p:nvPr/>
        </p:nvGraphicFramePr>
        <p:xfrm>
          <a:off x="655638" y="3844925"/>
          <a:ext cx="56642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1" name="Equation" r:id="rId9" imgW="3454400" imgH="228600" progId="Equation.3">
                  <p:embed/>
                </p:oleObj>
              </mc:Choice>
              <mc:Fallback>
                <p:oleObj name="Equation" r:id="rId9" imgW="345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844925"/>
                        <a:ext cx="56642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4" name="Object 45"/>
          <p:cNvGraphicFramePr>
            <a:graphicFrameLocks noChangeAspect="1"/>
          </p:cNvGraphicFramePr>
          <p:nvPr/>
        </p:nvGraphicFramePr>
        <p:xfrm>
          <a:off x="604838" y="4391025"/>
          <a:ext cx="57340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2" name="Equation" r:id="rId11" imgW="3429000" imgH="228600" progId="Equation.3">
                  <p:embed/>
                </p:oleObj>
              </mc:Choice>
              <mc:Fallback>
                <p:oleObj name="Equation" r:id="rId11" imgW="342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4391025"/>
                        <a:ext cx="57340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5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1546" name="Object 47"/>
          <p:cNvGraphicFramePr>
            <a:graphicFrameLocks noChangeAspect="1"/>
          </p:cNvGraphicFramePr>
          <p:nvPr/>
        </p:nvGraphicFramePr>
        <p:xfrm>
          <a:off x="615950" y="4930775"/>
          <a:ext cx="61071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3" name="Equation" r:id="rId13" imgW="3695700" imgH="228600" progId="Equation.3">
                  <p:embed/>
                </p:oleObj>
              </mc:Choice>
              <mc:Fallback>
                <p:oleObj name="Equation" r:id="rId13" imgW="369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930775"/>
                        <a:ext cx="61071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7" name="Text Box 49"/>
          <p:cNvSpPr txBox="1">
            <a:spLocks noChangeArrowheads="1"/>
          </p:cNvSpPr>
          <p:nvPr/>
        </p:nvSpPr>
        <p:spPr bwMode="auto">
          <a:xfrm>
            <a:off x="6808788" y="34131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 dirty="0"/>
              <a:t>One wedge, b</a:t>
            </a:r>
            <a:r>
              <a:rPr lang="en-US" sz="1000" baseline="-25000" dirty="0"/>
              <a:t>3</a:t>
            </a:r>
            <a:r>
              <a:rPr lang="en-US" sz="1000" dirty="0"/>
              <a:t>=b</a:t>
            </a:r>
            <a:r>
              <a:rPr lang="en-US" sz="1000" baseline="-25000" dirty="0"/>
              <a:t>5</a:t>
            </a:r>
            <a:r>
              <a:rPr lang="en-US" sz="1000" dirty="0"/>
              <a:t>=b</a:t>
            </a:r>
            <a:r>
              <a:rPr lang="en-US" sz="1000" baseline="-25000" dirty="0"/>
              <a:t>7</a:t>
            </a:r>
            <a:r>
              <a:rPr lang="en-US" sz="1000" dirty="0"/>
              <a:t>=0 </a:t>
            </a:r>
          </a:p>
          <a:p>
            <a:pPr algn="ctr"/>
            <a:r>
              <a:rPr lang="en-US" sz="1000" dirty="0"/>
              <a:t> [</a:t>
            </a:r>
            <a:r>
              <a:rPr lang="en-US" sz="1000" dirty="0" smtClean="0"/>
              <a:t>0</a:t>
            </a:r>
            <a:r>
              <a:rPr lang="en-US" sz="1000" dirty="0" smtClean="0">
                <a:sym typeface="Symbol"/>
              </a:rPr>
              <a:t></a:t>
            </a:r>
            <a:r>
              <a:rPr lang="en-US" sz="1000" dirty="0" smtClean="0"/>
              <a:t>-</a:t>
            </a:r>
            <a:r>
              <a:rPr lang="en-GB" sz="1000" dirty="0" smtClean="0"/>
              <a:t>43.2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,52.2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-67.3</a:t>
            </a:r>
            <a:r>
              <a:rPr lang="en-US" sz="1000" dirty="0" smtClean="0">
                <a:sym typeface="Symbol"/>
              </a:rPr>
              <a:t></a:t>
            </a:r>
            <a:r>
              <a:rPr lang="en-US" sz="1000" dirty="0" smtClean="0"/>
              <a:t>]</a:t>
            </a:r>
            <a:endParaRPr lang="en-US" sz="1000" dirty="0"/>
          </a:p>
        </p:txBody>
      </p:sp>
      <p:sp>
        <p:nvSpPr>
          <p:cNvPr id="21548" name="Text Box 50"/>
          <p:cNvSpPr txBox="1">
            <a:spLocks noChangeArrowheads="1"/>
          </p:cNvSpPr>
          <p:nvPr/>
        </p:nvSpPr>
        <p:spPr bwMode="auto">
          <a:xfrm>
            <a:off x="6626225" y="6057900"/>
            <a:ext cx="2341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 dirty="0"/>
              <a:t>Two wedges, b</a:t>
            </a:r>
            <a:r>
              <a:rPr lang="en-US" sz="1000" baseline="-25000" dirty="0"/>
              <a:t>3</a:t>
            </a:r>
            <a:r>
              <a:rPr lang="en-US" sz="1000" dirty="0"/>
              <a:t>=b</a:t>
            </a:r>
            <a:r>
              <a:rPr lang="en-US" sz="1000" baseline="-25000" dirty="0"/>
              <a:t>5</a:t>
            </a:r>
            <a:r>
              <a:rPr lang="en-US" sz="1000" dirty="0"/>
              <a:t>=b</a:t>
            </a:r>
            <a:r>
              <a:rPr lang="en-US" sz="1000" baseline="-25000" dirty="0"/>
              <a:t>7</a:t>
            </a:r>
            <a:r>
              <a:rPr lang="en-US" sz="1000" dirty="0"/>
              <a:t>=b</a:t>
            </a:r>
            <a:r>
              <a:rPr lang="en-US" sz="1000" baseline="-25000" dirty="0"/>
              <a:t>9</a:t>
            </a:r>
            <a:r>
              <a:rPr lang="en-US" sz="1000" dirty="0"/>
              <a:t>=b</a:t>
            </a:r>
            <a:r>
              <a:rPr lang="en-US" sz="1000" baseline="-25000" dirty="0"/>
              <a:t>11</a:t>
            </a:r>
            <a:r>
              <a:rPr lang="en-US" sz="1000" dirty="0"/>
              <a:t>=0 </a:t>
            </a:r>
          </a:p>
          <a:p>
            <a:pPr algn="ctr"/>
            <a:r>
              <a:rPr lang="en-US" sz="1000" dirty="0"/>
              <a:t>[</a:t>
            </a:r>
            <a:r>
              <a:rPr lang="en-US" sz="1000" dirty="0" smtClean="0"/>
              <a:t>0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-33.3</a:t>
            </a:r>
            <a:r>
              <a:rPr lang="en-US" sz="1000" dirty="0" smtClean="0">
                <a:sym typeface="Symbol"/>
              </a:rPr>
              <a:t>,</a:t>
            </a:r>
            <a:r>
              <a:rPr lang="en-GB" sz="1000" dirty="0" smtClean="0"/>
              <a:t>37.1</a:t>
            </a:r>
            <a:r>
              <a:rPr lang="en-US" sz="1000" dirty="0" smtClean="0">
                <a:sym typeface="Symbol"/>
              </a:rPr>
              <a:t>-</a:t>
            </a:r>
            <a:r>
              <a:rPr lang="en-GB" sz="1000" dirty="0" smtClean="0"/>
              <a:t>53.1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,63.4</a:t>
            </a:r>
            <a:r>
              <a:rPr lang="en-US" sz="1000" dirty="0" smtClean="0">
                <a:sym typeface="Symbol"/>
              </a:rPr>
              <a:t>- </a:t>
            </a:r>
            <a:r>
              <a:rPr lang="en-GB" sz="1000" dirty="0" smtClean="0"/>
              <a:t>71.8</a:t>
            </a:r>
            <a:r>
              <a:rPr lang="en-US" sz="1000" dirty="0" smtClean="0">
                <a:sym typeface="Symbol"/>
              </a:rPr>
              <a:t></a:t>
            </a:r>
            <a:r>
              <a:rPr lang="en-US" sz="1000" dirty="0" smtClean="0"/>
              <a:t>] </a:t>
            </a:r>
            <a:endParaRPr lang="en-US" sz="1000" dirty="0"/>
          </a:p>
        </p:txBody>
      </p:sp>
      <p:sp>
        <p:nvSpPr>
          <p:cNvPr id="21549" name="Rectangle 52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60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  <p:bldP spid="21547" grpId="0" uiExpand="1"/>
      <p:bldP spid="215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SECTOR COILS FOR DIPOLES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429625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Let us see two coil lay-outs of real magnets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Tevatron</a:t>
            </a:r>
            <a:r>
              <a:rPr lang="en-US" dirty="0" smtClean="0">
                <a:solidFill>
                  <a:srgbClr val="C00000"/>
                </a:solidFill>
              </a:rPr>
              <a:t> has two blocks on two layers </a:t>
            </a:r>
            <a:r>
              <a:rPr lang="en-US" dirty="0" smtClean="0"/>
              <a:t>– with two (thin !!) layers one can set to zero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baseline="-25000" dirty="0" smtClean="0"/>
              <a:t>3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baseline="-25000" dirty="0" smtClean="0"/>
              <a:t>5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RHIC dipole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C00000"/>
                </a:solidFill>
              </a:rPr>
              <a:t>four blocks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49" name="Rectangle 2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50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51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5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5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5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55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2556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919413"/>
            <a:ext cx="3316287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7" name="Text Box 44"/>
          <p:cNvSpPr txBox="1">
            <a:spLocks noChangeArrowheads="1"/>
          </p:cNvSpPr>
          <p:nvPr/>
        </p:nvSpPr>
        <p:spPr bwMode="auto">
          <a:xfrm>
            <a:off x="5332413" y="6007100"/>
            <a:ext cx="3122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400"/>
              <a:t>RHIC main dipole - 1995</a:t>
            </a:r>
            <a:endParaRPr lang="it-IT" sz="1400"/>
          </a:p>
        </p:txBody>
      </p:sp>
      <p:sp>
        <p:nvSpPr>
          <p:cNvPr id="22558" name="Text Box 45"/>
          <p:cNvSpPr txBox="1">
            <a:spLocks noChangeArrowheads="1"/>
          </p:cNvSpPr>
          <p:nvPr/>
        </p:nvSpPr>
        <p:spPr bwMode="auto">
          <a:xfrm>
            <a:off x="962025" y="6007100"/>
            <a:ext cx="312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400"/>
              <a:t>Tevatron main dipole - 1980</a:t>
            </a:r>
            <a:endParaRPr lang="it-IT" sz="1400"/>
          </a:p>
        </p:txBody>
      </p:sp>
      <p:pic>
        <p:nvPicPr>
          <p:cNvPr id="22559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914650"/>
            <a:ext cx="3319462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19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  <p:bldP spid="22557" grpId="0"/>
      <p:bldP spid="22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CONTENTS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Lay-outs generating a a perfect dipole field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Sector dipoles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Going to large coils and the block coil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00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SECTOR COILS FOR DIPOLES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429625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start with RHIC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Very similar to our solution for three blocks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One additional block since cable </a:t>
            </a:r>
            <a:r>
              <a:rPr lang="en-US" dirty="0" err="1" smtClean="0">
                <a:solidFill>
                  <a:srgbClr val="000000"/>
                </a:solidFill>
              </a:rPr>
              <a:t>keystoning</a:t>
            </a:r>
            <a:r>
              <a:rPr lang="en-US" dirty="0" smtClean="0">
                <a:solidFill>
                  <a:srgbClr val="000000"/>
                </a:solidFill>
              </a:rPr>
              <a:t> is not  enough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Plus small  variations, since one does not always aim at having zero </a:t>
            </a:r>
            <a:r>
              <a:rPr lang="en-US" dirty="0" err="1" smtClean="0"/>
              <a:t>multipoles</a:t>
            </a:r>
            <a:r>
              <a:rPr lang="en-US" dirty="0" smtClean="0"/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There are other contributions (iron, persistent currents …)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490885" y="6291235"/>
            <a:ext cx="3122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400" dirty="0"/>
              <a:t>RHIC main dipole</a:t>
            </a:r>
            <a:endParaRPr lang="it-IT" sz="1400" dirty="0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080500" y="5957351"/>
            <a:ext cx="312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400" dirty="0"/>
              <a:t>Our case with two </a:t>
            </a:r>
            <a:r>
              <a:rPr lang="fr-CH" sz="1400" dirty="0" smtClean="0"/>
              <a:t>wedges, setting to zero multipoles up to order 11</a:t>
            </a:r>
            <a:endParaRPr lang="it-IT" sz="1400" dirty="0"/>
          </a:p>
        </p:txBody>
      </p:sp>
      <p:pic>
        <p:nvPicPr>
          <p:cNvPr id="2358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79788"/>
            <a:ext cx="256857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370263"/>
            <a:ext cx="3152775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20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55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DIPOLES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Tevatron</a:t>
            </a:r>
            <a:r>
              <a:rPr lang="en-US" dirty="0" smtClean="0"/>
              <a:t>: case of two layers, no wedges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There solutions only up to </a:t>
            </a:r>
            <a:r>
              <a:rPr lang="en-US" sz="1800" i="1" dirty="0" smtClean="0"/>
              <a:t>w/r</a:t>
            </a:r>
            <a:r>
              <a:rPr lang="en-US" sz="1800" dirty="0" smtClean="0"/>
              <a:t>&lt;0.5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There are two branches that join at </a:t>
            </a:r>
            <a:r>
              <a:rPr lang="en-US" sz="1800" i="1" dirty="0" smtClean="0"/>
              <a:t>w/r</a:t>
            </a:r>
            <a:r>
              <a:rPr lang="en-US" sz="1800" dirty="0" smtClean="0">
                <a:sym typeface="Symbol" pitchFamily="18" charset="2"/>
              </a:rPr>
              <a:t></a:t>
            </a:r>
            <a:r>
              <a:rPr lang="en-US" sz="1800" dirty="0" smtClean="0"/>
              <a:t>0.5, in </a:t>
            </a:r>
            <a:r>
              <a:rPr lang="en-US" sz="1800" dirty="0" smtClean="0">
                <a:sym typeface="Symbol" pitchFamily="18" charset="2"/>
              </a:rPr>
              <a:t></a:t>
            </a:r>
            <a:r>
              <a:rPr lang="en-US" sz="1800" baseline="-25000" dirty="0" smtClean="0">
                <a:sym typeface="Symbol" pitchFamily="18" charset="2"/>
              </a:rPr>
              <a:t>1 </a:t>
            </a:r>
            <a:r>
              <a:rPr lang="en-US" sz="1800" dirty="0" smtClean="0">
                <a:sym typeface="Symbol" pitchFamily="18" charset="2"/>
              </a:rPr>
              <a:t></a:t>
            </a:r>
            <a:r>
              <a:rPr lang="en-US" sz="1800" dirty="0" smtClean="0"/>
              <a:t>70° and </a:t>
            </a:r>
            <a:r>
              <a:rPr lang="en-US" sz="1800" dirty="0" smtClean="0">
                <a:sym typeface="Symbol" pitchFamily="18" charset="2"/>
              </a:rPr>
              <a:t></a:t>
            </a:r>
            <a:r>
              <a:rPr lang="en-US" sz="1800" baseline="-25000" dirty="0" smtClean="0">
                <a:sym typeface="Symbol" pitchFamily="18" charset="2"/>
              </a:rPr>
              <a:t>2 </a:t>
            </a:r>
            <a:r>
              <a:rPr lang="en-US" sz="1800" dirty="0" smtClean="0">
                <a:sym typeface="Symbol" pitchFamily="18" charset="2"/>
              </a:rPr>
              <a:t></a:t>
            </a:r>
            <a:r>
              <a:rPr lang="en-US" sz="1800" dirty="0" smtClean="0"/>
              <a:t>25°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Tevatron</a:t>
            </a:r>
            <a:r>
              <a:rPr lang="en-US" sz="1800" dirty="0" smtClean="0"/>
              <a:t> dipole fits with these solutions</a:t>
            </a:r>
            <a:endParaRPr lang="en-US" sz="1800" baseline="-250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7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8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60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4601" name="Object 24"/>
          <p:cNvGraphicFramePr>
            <a:graphicFrameLocks noChangeAspect="1"/>
          </p:cNvGraphicFramePr>
          <p:nvPr/>
        </p:nvGraphicFramePr>
        <p:xfrm>
          <a:off x="955675" y="1616075"/>
          <a:ext cx="43830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" name="Equation" r:id="rId3" imgW="3263900" imgH="431800" progId="Equation.3">
                  <p:embed/>
                </p:oleObj>
              </mc:Choice>
              <mc:Fallback>
                <p:oleObj name="Equation" r:id="rId3" imgW="326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616075"/>
                        <a:ext cx="43830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2" name="Object 25"/>
          <p:cNvGraphicFramePr>
            <a:graphicFrameLocks noChangeAspect="1"/>
          </p:cNvGraphicFramePr>
          <p:nvPr/>
        </p:nvGraphicFramePr>
        <p:xfrm>
          <a:off x="941388" y="2214563"/>
          <a:ext cx="48037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2" name="Equation" r:id="rId5" imgW="3822700" imgH="457200" progId="Equation.3">
                  <p:embed/>
                </p:oleObj>
              </mc:Choice>
              <mc:Fallback>
                <p:oleObj name="Equation" r:id="rId5" imgW="382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214563"/>
                        <a:ext cx="48037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03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276350"/>
            <a:ext cx="210502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4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113213"/>
            <a:ext cx="2460625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05" name="Text Box 28"/>
          <p:cNvSpPr txBox="1">
            <a:spLocks noChangeArrowheads="1"/>
          </p:cNvSpPr>
          <p:nvPr/>
        </p:nvSpPr>
        <p:spPr bwMode="auto">
          <a:xfrm>
            <a:off x="6504676" y="6397285"/>
            <a:ext cx="19695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Tevatron dipole: w/r</a:t>
            </a:r>
            <a:r>
              <a:rPr lang="en-US" sz="1200">
                <a:sym typeface="Symbol" pitchFamily="18" charset="2"/>
              </a:rPr>
              <a:t></a:t>
            </a:r>
            <a:r>
              <a:rPr lang="en-US" sz="1200"/>
              <a:t>0.20</a:t>
            </a:r>
          </a:p>
        </p:txBody>
      </p:sp>
      <p:pic>
        <p:nvPicPr>
          <p:cNvPr id="24606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4019550"/>
            <a:ext cx="4351337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</a:t>
            </a:r>
            <a:r>
              <a:rPr lang="en-US" sz="1000" dirty="0">
                <a:solidFill>
                  <a:srgbClr val="3399FF"/>
                </a:solidFill>
              </a:rPr>
              <a:t>4</a:t>
            </a:r>
            <a:r>
              <a:rPr lang="en-US" sz="1000" dirty="0" smtClean="0">
                <a:solidFill>
                  <a:srgbClr val="3399FF"/>
                </a:solidFill>
              </a:rPr>
              <a:t>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06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DIPOLES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How much do we pay for field quality 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 compute the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/>
              <a:t>c</a:t>
            </a:r>
            <a:r>
              <a:rPr lang="en-US" dirty="0" smtClean="0"/>
              <a:t> for each sector coil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(0°-60°) : one block, canceling 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, </a:t>
            </a:r>
            <a:r>
              <a:rPr lang="en-US" sz="1800" dirty="0" err="1">
                <a:latin typeface="Symbol" charset="2"/>
                <a:cs typeface="Symbol" charset="2"/>
              </a:rPr>
              <a:t>g</a:t>
            </a:r>
            <a:r>
              <a:rPr lang="en-US" sz="1800" baseline="-25000" dirty="0" err="1"/>
              <a:t>c</a:t>
            </a:r>
            <a:r>
              <a:rPr lang="en-US" sz="1800" dirty="0"/>
              <a:t> </a:t>
            </a:r>
            <a:r>
              <a:rPr lang="en-US" sz="1800" dirty="0" smtClean="0"/>
              <a:t>= 6.93×10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(T mm/A) 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(0°-48</a:t>
            </a:r>
            <a:r>
              <a:rPr lang="en-US" sz="1800" dirty="0"/>
              <a:t>°,60</a:t>
            </a:r>
            <a:r>
              <a:rPr lang="en-US" sz="1800" dirty="0" smtClean="0"/>
              <a:t>°-72</a:t>
            </a:r>
            <a:r>
              <a:rPr lang="en-US" sz="1800" dirty="0"/>
              <a:t>°) </a:t>
            </a:r>
            <a:r>
              <a:rPr lang="en-US" sz="1800" dirty="0" smtClean="0"/>
              <a:t>: two blocks, </a:t>
            </a:r>
            <a:r>
              <a:rPr lang="en-US" sz="1800" dirty="0"/>
              <a:t>canceling </a:t>
            </a:r>
            <a:r>
              <a:rPr lang="en-US" sz="1800" dirty="0" smtClean="0"/>
              <a:t>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and b</a:t>
            </a:r>
            <a:r>
              <a:rPr lang="en-US" sz="1800" baseline="-25000" dirty="0" smtClean="0"/>
              <a:t>5</a:t>
            </a:r>
            <a:r>
              <a:rPr lang="en-US" sz="1800" dirty="0" smtClean="0"/>
              <a:t>, </a:t>
            </a:r>
            <a:r>
              <a:rPr lang="en-US" sz="1800" dirty="0" err="1">
                <a:latin typeface="Symbol" charset="2"/>
                <a:cs typeface="Symbol" charset="2"/>
              </a:rPr>
              <a:t>g</a:t>
            </a:r>
            <a:r>
              <a:rPr lang="en-US" sz="1800" baseline="-25000" dirty="0" err="1"/>
              <a:t>c</a:t>
            </a:r>
            <a:r>
              <a:rPr lang="en-US" sz="1800" dirty="0"/>
              <a:t> = 6.63×10</a:t>
            </a:r>
            <a:r>
              <a:rPr lang="en-US" sz="1800" baseline="30000" dirty="0"/>
              <a:t>-4</a:t>
            </a:r>
            <a:r>
              <a:rPr lang="en-US" sz="1800" dirty="0"/>
              <a:t> (T mm/A) 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0°-</a:t>
            </a:r>
            <a:r>
              <a:rPr lang="en-US" sz="1800" dirty="0" smtClean="0"/>
              <a:t>43.2°,53.2°-67.3°</a:t>
            </a:r>
            <a:r>
              <a:rPr lang="en-US" sz="1800" dirty="0"/>
              <a:t>) : two blocks, canceling b</a:t>
            </a:r>
            <a:r>
              <a:rPr lang="en-US" sz="1800" baseline="-25000" dirty="0"/>
              <a:t>3</a:t>
            </a:r>
            <a:r>
              <a:rPr lang="en-US" sz="1800" dirty="0"/>
              <a:t> </a:t>
            </a:r>
            <a:r>
              <a:rPr lang="en-US" sz="1800" dirty="0" smtClean="0"/>
              <a:t>to b</a:t>
            </a:r>
            <a:r>
              <a:rPr lang="en-US" sz="1800" baseline="-25000" dirty="0"/>
              <a:t>7</a:t>
            </a:r>
            <a:r>
              <a:rPr lang="en-US" sz="1800" dirty="0" smtClean="0"/>
              <a:t>, </a:t>
            </a:r>
            <a:r>
              <a:rPr lang="en-US" sz="1800" dirty="0" err="1">
                <a:latin typeface="Symbol" charset="2"/>
                <a:cs typeface="Symbol" charset="2"/>
              </a:rPr>
              <a:t>g</a:t>
            </a:r>
            <a:r>
              <a:rPr lang="en-US" sz="1800" baseline="-25000" dirty="0" err="1"/>
              <a:t>c</a:t>
            </a:r>
            <a:r>
              <a:rPr lang="en-US" sz="1800" dirty="0"/>
              <a:t> = </a:t>
            </a:r>
            <a:r>
              <a:rPr lang="en-US" sz="1800" dirty="0" smtClean="0"/>
              <a:t>6.53×</a:t>
            </a:r>
            <a:r>
              <a:rPr lang="en-US" sz="1800" dirty="0"/>
              <a:t>10</a:t>
            </a:r>
            <a:r>
              <a:rPr lang="en-US" sz="1800" baseline="30000" dirty="0"/>
              <a:t>-4</a:t>
            </a:r>
            <a:r>
              <a:rPr lang="en-US" sz="1800" dirty="0"/>
              <a:t> (T mm/A)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Three </a:t>
            </a:r>
            <a:r>
              <a:rPr lang="en-US" dirty="0"/>
              <a:t>blocks, canceling b</a:t>
            </a:r>
            <a:r>
              <a:rPr lang="en-US" baseline="-25000" dirty="0"/>
              <a:t>3</a:t>
            </a:r>
            <a:r>
              <a:rPr lang="en-US" dirty="0"/>
              <a:t> to </a:t>
            </a:r>
            <a:r>
              <a:rPr lang="en-US" dirty="0" smtClean="0"/>
              <a:t>b</a:t>
            </a:r>
            <a:r>
              <a:rPr lang="en-US" baseline="-25000" dirty="0" smtClean="0"/>
              <a:t>11</a:t>
            </a:r>
            <a:r>
              <a:rPr lang="en-US" dirty="0" smtClean="0"/>
              <a:t>, 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 smtClean="0"/>
              <a:t>6.48×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(T mm/A)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 pay not more than 7% - the price is not so high – and anyway better than </a:t>
            </a:r>
            <a:r>
              <a:rPr lang="en-US" dirty="0"/>
              <a:t>= </a:t>
            </a:r>
            <a:r>
              <a:rPr lang="en-US" dirty="0" smtClean="0"/>
              <a:t>6.28</a:t>
            </a:r>
            <a:r>
              <a:rPr lang="en-US" dirty="0"/>
              <a:t>×10</a:t>
            </a:r>
            <a:r>
              <a:rPr lang="en-US" baseline="30000" dirty="0"/>
              <a:t>-4</a:t>
            </a:r>
            <a:r>
              <a:rPr lang="en-US" dirty="0"/>
              <a:t> (T mm/A) </a:t>
            </a:r>
            <a:r>
              <a:rPr lang="en-US" dirty="0" smtClean="0"/>
              <a:t>, for all “perfect” cases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7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8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59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460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22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87" y="5142256"/>
            <a:ext cx="960598" cy="9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2" y="4989024"/>
            <a:ext cx="1195413" cy="109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28" y="4784425"/>
            <a:ext cx="2025433" cy="189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15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CONTENTS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Lay-outs generating a a perfect dipole field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Sector dipoles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Going to large coils: the block coil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78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COMPARING DIFFERENT LAYOUTS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sector coil can be anyway used as a benchmark of any layout</a:t>
            </a:r>
          </a:p>
          <a:p>
            <a:pPr lvl="1" eaLnBrk="1" hangingPunct="1"/>
            <a:r>
              <a:rPr lang="en-US" dirty="0" smtClean="0"/>
              <a:t>For any layout one can compute the width of the 60 degrees sector having the same  cross-sectional area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For any layout, compute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eq</a:t>
            </a:r>
            <a:r>
              <a:rPr lang="en-US" dirty="0" smtClean="0"/>
              <a:t> ; then compute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24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714" y="2491467"/>
            <a:ext cx="3123053" cy="2549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008" y="4172464"/>
            <a:ext cx="7644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A/4</a:t>
            </a:r>
            <a:endParaRPr lang="en-US" dirty="0"/>
          </a:p>
        </p:txBody>
      </p:sp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652816"/>
              </p:ext>
            </p:extLst>
          </p:nvPr>
        </p:nvGraphicFramePr>
        <p:xfrm>
          <a:off x="369463" y="2838450"/>
          <a:ext cx="2857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4" imgW="1435100" imgH="419100" progId="Equation.3">
                  <p:embed/>
                </p:oleObj>
              </mc:Choice>
              <mc:Fallback>
                <p:oleObj name="Equation" r:id="rId4" imgW="143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63" y="2838450"/>
                        <a:ext cx="2857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37401"/>
              </p:ext>
            </p:extLst>
          </p:nvPr>
        </p:nvGraphicFramePr>
        <p:xfrm>
          <a:off x="3581968" y="3537523"/>
          <a:ext cx="1637194" cy="75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6" imgW="1384300" imgH="635000" progId="Equation.3">
                  <p:embed/>
                </p:oleObj>
              </mc:Choice>
              <mc:Fallback>
                <p:oleObj name="Equation" r:id="rId6" imgW="1384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968" y="3537523"/>
                        <a:ext cx="1637194" cy="754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47727"/>
              </p:ext>
            </p:extLst>
          </p:nvPr>
        </p:nvGraphicFramePr>
        <p:xfrm>
          <a:off x="416382" y="3964366"/>
          <a:ext cx="2797381" cy="108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8" imgW="1384300" imgH="533400" progId="Equation.3">
                  <p:embed/>
                </p:oleObj>
              </mc:Choice>
              <mc:Fallback>
                <p:oleObj name="Equation" r:id="rId8" imgW="1384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82" y="3964366"/>
                        <a:ext cx="2797381" cy="1080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5664"/>
              </p:ext>
            </p:extLst>
          </p:nvPr>
        </p:nvGraphicFramePr>
        <p:xfrm>
          <a:off x="3969938" y="5691187"/>
          <a:ext cx="31877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0" imgW="1549400" imgH="558800" progId="Equation.3">
                  <p:embed/>
                </p:oleObj>
              </mc:Choice>
              <mc:Fallback>
                <p:oleObj name="Equation" r:id="rId10" imgW="15494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938" y="5691187"/>
                        <a:ext cx="31877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513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GOING TO LARGE COIL WIDTHS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A four layer sector coil</a:t>
            </a:r>
          </a:p>
          <a:p>
            <a:pPr lvl="1" eaLnBrk="1" hangingPunct="1"/>
            <a:r>
              <a:rPr lang="en-US" dirty="0" smtClean="0"/>
              <a:t>Magnet aiming 14-15 T, Nb</a:t>
            </a:r>
            <a:r>
              <a:rPr lang="en-US" baseline="-25000" dirty="0" smtClean="0"/>
              <a:t>3</a:t>
            </a:r>
            <a:r>
              <a:rPr lang="en-US" dirty="0" smtClean="0"/>
              <a:t>Sn for FCC, developed at FNAL</a:t>
            </a:r>
          </a:p>
          <a:p>
            <a:pPr marL="457200" lvl="1" indent="0" eaLnBrk="1" hangingPunct="1">
              <a:buNone/>
            </a:pPr>
            <a:r>
              <a:rPr lang="en-US" sz="1800" dirty="0">
                <a:solidFill>
                  <a:srgbClr val="008000"/>
                </a:solidFill>
              </a:rPr>
              <a:t>	</a:t>
            </a:r>
            <a:r>
              <a:rPr lang="en-US" sz="1600" dirty="0" smtClean="0">
                <a:solidFill>
                  <a:srgbClr val="008000"/>
                </a:solidFill>
              </a:rPr>
              <a:t>I. </a:t>
            </a:r>
            <a:r>
              <a:rPr lang="en-US" sz="1600" dirty="0" err="1" smtClean="0">
                <a:solidFill>
                  <a:srgbClr val="008000"/>
                </a:solidFill>
              </a:rPr>
              <a:t>Novitski</a:t>
            </a:r>
            <a:r>
              <a:rPr lang="en-US" sz="1600" dirty="0" smtClean="0">
                <a:solidFill>
                  <a:srgbClr val="008000"/>
                </a:solidFill>
              </a:rPr>
              <a:t> et al, IEEE TAS 26 (2016) 4001007</a:t>
            </a:r>
            <a:endParaRPr lang="en-US" sz="1800" dirty="0" smtClean="0">
              <a:solidFill>
                <a:srgbClr val="008000"/>
              </a:solidFill>
            </a:endParaRPr>
          </a:p>
          <a:p>
            <a:pPr lvl="1" eaLnBrk="1" hangingPunct="1"/>
            <a:r>
              <a:rPr lang="en-US" dirty="0" smtClean="0"/>
              <a:t>Magnet reached 14.13 T </a:t>
            </a:r>
            <a:r>
              <a:rPr lang="en-US" sz="1600" dirty="0" smtClean="0">
                <a:solidFill>
                  <a:srgbClr val="008000"/>
                </a:solidFill>
              </a:rPr>
              <a:t>S. </a:t>
            </a:r>
            <a:r>
              <a:rPr lang="en-US" sz="1600" dirty="0" err="1" smtClean="0">
                <a:solidFill>
                  <a:srgbClr val="008000"/>
                </a:solidFill>
              </a:rPr>
              <a:t>Zlobin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et al, IEEE TAS </a:t>
            </a:r>
            <a:r>
              <a:rPr lang="en-US" sz="1600" dirty="0" smtClean="0">
                <a:solidFill>
                  <a:srgbClr val="008000"/>
                </a:solidFill>
              </a:rPr>
              <a:t>30 </a:t>
            </a:r>
            <a:r>
              <a:rPr lang="en-US" sz="1600" dirty="0">
                <a:solidFill>
                  <a:srgbClr val="008000"/>
                </a:solidFill>
              </a:rPr>
              <a:t>(</a:t>
            </a:r>
            <a:r>
              <a:rPr lang="en-US" sz="1600" dirty="0" smtClean="0">
                <a:solidFill>
                  <a:srgbClr val="008000"/>
                </a:solidFill>
              </a:rPr>
              <a:t>2020) 4000805</a:t>
            </a:r>
            <a:endParaRPr lang="en-US" sz="1600" dirty="0">
              <a:solidFill>
                <a:srgbClr val="008000"/>
              </a:solidFill>
            </a:endParaRPr>
          </a:p>
          <a:p>
            <a:pPr lvl="1" eaLnBrk="1" hangingPunct="1"/>
            <a:r>
              <a:rPr lang="en-US" dirty="0" smtClean="0"/>
              <a:t>With grading (we will discuss grading in Unit 9)</a:t>
            </a:r>
            <a:endParaRPr lang="en-US" sz="1800" dirty="0" smtClean="0"/>
          </a:p>
          <a:p>
            <a:pPr lvl="1" eaLnBrk="1" hangingPunct="1"/>
            <a:endParaRPr lang="en-US" i="1" dirty="0" smtClean="0">
              <a:latin typeface="Symbol" charset="2"/>
              <a:cs typeface="Symbol" charset="2"/>
            </a:endParaRPr>
          </a:p>
          <a:p>
            <a:pPr lvl="1" eaLnBrk="1" hangingPunct="1"/>
            <a:endParaRPr lang="en-US" i="1" dirty="0">
              <a:latin typeface="Symbol" charset="2"/>
              <a:cs typeface="Symbol" charset="2"/>
            </a:endParaRPr>
          </a:p>
          <a:p>
            <a:pPr lvl="1" eaLnBrk="1" hangingPunct="1"/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Symbol" charset="2"/>
                <a:cs typeface="Symbol" charset="2"/>
              </a:rPr>
              <a:t>= 12300 </a:t>
            </a:r>
            <a:r>
              <a:rPr lang="en-US" dirty="0">
                <a:latin typeface="Times"/>
                <a:cs typeface="Times"/>
              </a:rPr>
              <a:t>m</a:t>
            </a:r>
            <a:r>
              <a:rPr lang="en-US" dirty="0" smtClean="0">
                <a:latin typeface="Times"/>
                <a:cs typeface="Times"/>
              </a:rPr>
              <a:t>m</a:t>
            </a:r>
            <a:r>
              <a:rPr lang="en-US" baseline="30000" dirty="0" smtClean="0">
                <a:latin typeface="Times"/>
                <a:cs typeface="Times"/>
              </a:rPr>
              <a:t>2</a:t>
            </a:r>
          </a:p>
          <a:p>
            <a:pPr lvl="1" eaLnBrk="1" hangingPunct="1"/>
            <a:r>
              <a:rPr lang="en-US" i="1" dirty="0" smtClean="0">
                <a:latin typeface="Times"/>
                <a:cs typeface="Times"/>
              </a:rPr>
              <a:t>r</a:t>
            </a:r>
            <a:r>
              <a:rPr lang="en-US" dirty="0" smtClean="0">
                <a:latin typeface="Times"/>
                <a:cs typeface="Times"/>
              </a:rPr>
              <a:t>=30 mm</a:t>
            </a:r>
          </a:p>
          <a:p>
            <a:pPr lvl="1" eaLnBrk="1" hangingPunct="1"/>
            <a:r>
              <a:rPr lang="en-US" i="1" dirty="0" err="1" smtClean="0">
                <a:latin typeface="Times"/>
                <a:cs typeface="Times"/>
              </a:rPr>
              <a:t>w</a:t>
            </a:r>
            <a:r>
              <a:rPr lang="en-US" i="1" baseline="-25000" dirty="0" err="1" smtClean="0">
                <a:latin typeface="Times"/>
                <a:cs typeface="Times"/>
              </a:rPr>
              <a:t>eq</a:t>
            </a:r>
            <a:r>
              <a:rPr lang="en-US" dirty="0" smtClean="0">
                <a:latin typeface="Times"/>
                <a:cs typeface="Times"/>
              </a:rPr>
              <a:t>= 52.3 mm</a:t>
            </a:r>
          </a:p>
          <a:p>
            <a:pPr lvl="1" eaLnBrk="1" hangingPunct="1"/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baseline="-25000" dirty="0" err="1" smtClean="0"/>
              <a:t>c</a:t>
            </a:r>
            <a:r>
              <a:rPr lang="en-US" dirty="0" smtClean="0"/>
              <a:t>=6.61×</a:t>
            </a:r>
            <a:r>
              <a:rPr lang="en-US" dirty="0"/>
              <a:t>10</a:t>
            </a:r>
            <a:r>
              <a:rPr lang="en-US" baseline="30000" dirty="0"/>
              <a:t>-</a:t>
            </a:r>
            <a:r>
              <a:rPr lang="en-US" baseline="30000" dirty="0" smtClean="0"/>
              <a:t>4</a:t>
            </a:r>
            <a:endParaRPr lang="en-US" dirty="0"/>
          </a:p>
          <a:p>
            <a:pPr marL="457200" lvl="1" indent="0" eaLnBrk="1" hangingPunct="1">
              <a:buNone/>
            </a:pPr>
            <a:r>
              <a:rPr lang="en-US" dirty="0" smtClean="0"/>
              <a:t>computed assuming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no grading, i.e. same </a:t>
            </a:r>
          </a:p>
          <a:p>
            <a:pPr marL="457200" lvl="1" indent="0" eaLnBrk="1" hangingPunct="1">
              <a:buNone/>
            </a:pPr>
            <a:r>
              <a:rPr lang="en-US" dirty="0"/>
              <a:t>c</a:t>
            </a:r>
            <a:r>
              <a:rPr lang="en-US" dirty="0" smtClean="0"/>
              <a:t>urrent density everywhere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25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378" y="3331202"/>
            <a:ext cx="3922790" cy="3201240"/>
          </a:xfrm>
          <a:prstGeom prst="rect">
            <a:avLst/>
          </a:prstGeom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167793" y="6422629"/>
            <a:ext cx="34457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400" dirty="0" smtClean="0"/>
              <a:t>MDPTC1 </a:t>
            </a:r>
            <a:r>
              <a:rPr lang="fr-CH" sz="1400" dirty="0"/>
              <a:t>main </a:t>
            </a:r>
            <a:r>
              <a:rPr lang="fr-CH" sz="1400" dirty="0" smtClean="0"/>
              <a:t>dipole </a:t>
            </a:r>
            <a:r>
              <a:rPr lang="fr-CH" sz="1400" dirty="0" smtClean="0">
                <a:solidFill>
                  <a:srgbClr val="009900"/>
                </a:solidFill>
              </a:rPr>
              <a:t>(A. Zlobin, et al.)</a:t>
            </a:r>
            <a:endParaRPr lang="it-IT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13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GOING TO LARGE COIL WIDTHS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When we go towards large coil widths, it becomes more fruitful to go to smaller angle</a:t>
            </a:r>
          </a:p>
          <a:p>
            <a:pPr lvl="1" eaLnBrk="1" hangingPunct="1"/>
            <a:r>
              <a:rPr lang="en-US" dirty="0" smtClean="0"/>
              <a:t>The loss in </a:t>
            </a:r>
            <a:r>
              <a:rPr lang="en-US" dirty="0" err="1" smtClean="0"/>
              <a:t>cos</a:t>
            </a:r>
            <a:r>
              <a:rPr lang="en-US" dirty="0" smtClean="0"/>
              <a:t>(angle) is larger than the loss in 1/r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26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1" y="3058078"/>
            <a:ext cx="3438967" cy="2806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02" y="3022744"/>
            <a:ext cx="3466380" cy="28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0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GOING TO LARGER COILD WIDTHS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evolution of the species ?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27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95" y="1713727"/>
            <a:ext cx="2562859" cy="209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82" y="1714905"/>
            <a:ext cx="2561416" cy="2090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474" y="1727545"/>
            <a:ext cx="2545929" cy="2078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628" y="4191855"/>
            <a:ext cx="2843908" cy="200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213" y="4105551"/>
            <a:ext cx="3055194" cy="1903131"/>
          </a:xfrm>
          <a:prstGeom prst="rect">
            <a:avLst/>
          </a:prstGeom>
        </p:spPr>
      </p:pic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1182688" y="6205538"/>
            <a:ext cx="31226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600" dirty="0" smtClean="0"/>
              <a:t>HD2 cross-section</a:t>
            </a:r>
            <a:endParaRPr lang="it-IT" sz="1600" dirty="0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947685" y="6197661"/>
            <a:ext cx="31226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600" dirty="0" smtClean="0"/>
              <a:t>FrescaII cross-section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70840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THE BLOCK LAYOUT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A block layout has vertical cables</a:t>
            </a:r>
          </a:p>
          <a:p>
            <a:pPr lvl="1" eaLnBrk="1" hangingPunct="1"/>
            <a:r>
              <a:rPr lang="en-US" dirty="0" smtClean="0"/>
              <a:t>Need of internal support, reducing available aperture</a:t>
            </a:r>
          </a:p>
          <a:p>
            <a:pPr lvl="1" eaLnBrk="1" hangingPunct="1"/>
            <a:r>
              <a:rPr lang="en-US" dirty="0"/>
              <a:t>L</a:t>
            </a:r>
            <a:r>
              <a:rPr lang="en-US" dirty="0" smtClean="0"/>
              <a:t>ack of roman arch gives a different distribution of forces</a:t>
            </a:r>
          </a:p>
          <a:p>
            <a:pPr lvl="2" eaLnBrk="1" hangingPunct="1"/>
            <a:r>
              <a:rPr lang="en-US" sz="1800" dirty="0" smtClean="0"/>
              <a:t>Pro and cons, we will come back to this point in the last Unit</a:t>
            </a:r>
          </a:p>
          <a:p>
            <a:pPr lvl="1" eaLnBrk="1" hangingPunct="1"/>
            <a:r>
              <a:rPr lang="en-US" dirty="0" smtClean="0"/>
              <a:t>Saddle shape ends – no need of wedges, very simple coil</a:t>
            </a:r>
          </a:p>
          <a:p>
            <a:pPr lvl="1" eaLnBrk="1" hangingPunct="1"/>
            <a:r>
              <a:rPr lang="en-US" dirty="0" smtClean="0"/>
              <a:t>HD2  </a:t>
            </a:r>
            <a:r>
              <a:rPr lang="en-US" sz="1600" dirty="0" smtClean="0">
                <a:solidFill>
                  <a:srgbClr val="009900"/>
                </a:solidFill>
              </a:rPr>
              <a:t>G</a:t>
            </a:r>
            <a:r>
              <a:rPr lang="en-US" sz="1600" dirty="0">
                <a:solidFill>
                  <a:srgbClr val="009900"/>
                </a:solidFill>
              </a:rPr>
              <a:t>. </a:t>
            </a:r>
            <a:r>
              <a:rPr lang="en-US" sz="1600" dirty="0" err="1">
                <a:solidFill>
                  <a:srgbClr val="009900"/>
                </a:solidFill>
              </a:rPr>
              <a:t>Sabbi</a:t>
            </a:r>
            <a:r>
              <a:rPr lang="en-US" sz="1600" dirty="0">
                <a:solidFill>
                  <a:srgbClr val="009900"/>
                </a:solidFill>
              </a:rPr>
              <a:t> et al, IEEE TAS 15 (2005</a:t>
            </a:r>
            <a:r>
              <a:rPr lang="en-US" sz="1600" dirty="0" smtClean="0">
                <a:solidFill>
                  <a:srgbClr val="009900"/>
                </a:solidFill>
              </a:rPr>
              <a:t>) 1128-31        P. </a:t>
            </a:r>
            <a:r>
              <a:rPr lang="en-US" sz="1600" dirty="0" err="1" smtClean="0">
                <a:solidFill>
                  <a:srgbClr val="009900"/>
                </a:solidFill>
              </a:rPr>
              <a:t>Ferracin</a:t>
            </a:r>
            <a:r>
              <a:rPr lang="en-US" sz="1600" dirty="0" smtClean="0">
                <a:solidFill>
                  <a:srgbClr val="009900"/>
                </a:solidFill>
              </a:rPr>
              <a:t> et </a:t>
            </a:r>
            <a:r>
              <a:rPr lang="en-US" sz="1600" dirty="0">
                <a:solidFill>
                  <a:srgbClr val="009900"/>
                </a:solidFill>
              </a:rPr>
              <a:t>al, IEEE TAS </a:t>
            </a:r>
            <a:r>
              <a:rPr lang="en-US" sz="1600" dirty="0" smtClean="0">
                <a:solidFill>
                  <a:srgbClr val="009900"/>
                </a:solidFill>
              </a:rPr>
              <a:t>20 </a:t>
            </a:r>
            <a:r>
              <a:rPr lang="en-US" sz="1600" dirty="0">
                <a:solidFill>
                  <a:srgbClr val="009900"/>
                </a:solidFill>
              </a:rPr>
              <a:t>(</a:t>
            </a:r>
            <a:r>
              <a:rPr lang="en-US" sz="1600" dirty="0" smtClean="0">
                <a:solidFill>
                  <a:srgbClr val="009900"/>
                </a:solidFill>
              </a:rPr>
              <a:t>2010) 292-295</a:t>
            </a:r>
            <a:endParaRPr lang="en-US" sz="1600" dirty="0">
              <a:solidFill>
                <a:srgbClr val="009900"/>
              </a:solidFill>
            </a:endParaRPr>
          </a:p>
          <a:p>
            <a:pPr lvl="1" eaLnBrk="1" hangingPunct="1"/>
            <a:endParaRPr lang="en-US" sz="1600" dirty="0" smtClean="0">
              <a:solidFill>
                <a:srgbClr val="009900"/>
              </a:solidFill>
            </a:endParaRPr>
          </a:p>
          <a:p>
            <a:pPr marL="457200" lvl="1" indent="0" eaLnBrk="1" hangingPunct="1">
              <a:buNone/>
            </a:pPr>
            <a:endParaRPr lang="en-US" i="1" dirty="0" smtClean="0">
              <a:latin typeface="Symbol" charset="2"/>
              <a:cs typeface="Symbol" charset="2"/>
            </a:endParaRPr>
          </a:p>
          <a:p>
            <a:pPr lvl="1" eaLnBrk="1" hangingPunct="1"/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Symbol" charset="2"/>
                <a:cs typeface="Symbol" charset="2"/>
              </a:rPr>
              <a:t>= 7775 </a:t>
            </a:r>
            <a:r>
              <a:rPr lang="en-US" dirty="0">
                <a:latin typeface="Times"/>
                <a:cs typeface="Times"/>
              </a:rPr>
              <a:t>m</a:t>
            </a:r>
            <a:r>
              <a:rPr lang="en-US" dirty="0" smtClean="0">
                <a:latin typeface="Times"/>
                <a:cs typeface="Times"/>
              </a:rPr>
              <a:t>m</a:t>
            </a:r>
            <a:r>
              <a:rPr lang="en-US" baseline="30000" dirty="0" smtClean="0">
                <a:latin typeface="Times"/>
                <a:cs typeface="Times"/>
              </a:rPr>
              <a:t>2</a:t>
            </a:r>
          </a:p>
          <a:p>
            <a:pPr lvl="1" eaLnBrk="1" hangingPunct="1"/>
            <a:r>
              <a:rPr lang="en-US" i="1" dirty="0" smtClean="0">
                <a:latin typeface="Times"/>
                <a:cs typeface="Times"/>
              </a:rPr>
              <a:t>r</a:t>
            </a:r>
            <a:r>
              <a:rPr lang="en-US" dirty="0" smtClean="0">
                <a:latin typeface="Times"/>
                <a:cs typeface="Times"/>
              </a:rPr>
              <a:t>=17.5 mm</a:t>
            </a:r>
          </a:p>
          <a:p>
            <a:pPr lvl="1" eaLnBrk="1" hangingPunct="1"/>
            <a:r>
              <a:rPr lang="en-US" i="1" dirty="0" err="1" smtClean="0">
                <a:latin typeface="Times"/>
                <a:cs typeface="Times"/>
              </a:rPr>
              <a:t>w</a:t>
            </a:r>
            <a:r>
              <a:rPr lang="en-US" i="1" baseline="-25000" dirty="0" err="1" smtClean="0">
                <a:latin typeface="Times"/>
                <a:cs typeface="Times"/>
              </a:rPr>
              <a:t>eq</a:t>
            </a:r>
            <a:r>
              <a:rPr lang="en-US" dirty="0" smtClean="0">
                <a:latin typeface="Times"/>
                <a:cs typeface="Times"/>
              </a:rPr>
              <a:t>= 45.9 mm</a:t>
            </a:r>
          </a:p>
          <a:p>
            <a:pPr lvl="1" eaLnBrk="1" hangingPunct="1"/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baseline="-25000" dirty="0" err="1" smtClean="0"/>
              <a:t>c</a:t>
            </a:r>
            <a:r>
              <a:rPr lang="en-US" dirty="0"/>
              <a:t>=5.93×10</a:t>
            </a:r>
            <a:r>
              <a:rPr lang="en-US" baseline="30000" dirty="0"/>
              <a:t>-4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28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18" y="3353705"/>
            <a:ext cx="4617637" cy="34092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737866" y="5405000"/>
            <a:ext cx="1449037" cy="1188450"/>
          </a:xfrm>
          <a:prstGeom prst="ellipse">
            <a:avLst/>
          </a:prstGeom>
          <a:solidFill>
            <a:schemeClr val="bg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545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THE BLOCK LAYOUT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err="1" smtClean="0"/>
              <a:t>FrescaII</a:t>
            </a:r>
            <a:r>
              <a:rPr lang="en-US" dirty="0" smtClean="0"/>
              <a:t> (100 mm aperture) </a:t>
            </a:r>
            <a:r>
              <a:rPr lang="en-US" sz="2000" dirty="0"/>
              <a:t>(CEA-CERN project </a:t>
            </a:r>
            <a:r>
              <a:rPr lang="en-US" sz="2000" dirty="0" smtClean="0"/>
              <a:t>by G. de </a:t>
            </a:r>
            <a:r>
              <a:rPr lang="en-US" sz="2000" dirty="0" err="1" smtClean="0"/>
              <a:t>Rijk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dirty="0" smtClean="0"/>
              <a:t>Need of two coils (four layers)  </a:t>
            </a:r>
            <a:r>
              <a:rPr lang="en-US" sz="1600" dirty="0" smtClean="0">
                <a:solidFill>
                  <a:srgbClr val="009900"/>
                </a:solidFill>
              </a:rPr>
              <a:t>A</a:t>
            </a:r>
            <a:r>
              <a:rPr lang="en-US" sz="1600" dirty="0">
                <a:solidFill>
                  <a:srgbClr val="009900"/>
                </a:solidFill>
              </a:rPr>
              <a:t>.</a:t>
            </a:r>
            <a:r>
              <a:rPr lang="en-US" sz="1600" dirty="0" smtClean="0">
                <a:solidFill>
                  <a:srgbClr val="009900"/>
                </a:solidFill>
              </a:rPr>
              <a:t> Milanese et al IEEE TAS 22 (2012) 4002604</a:t>
            </a:r>
          </a:p>
          <a:p>
            <a:pPr lvl="1" eaLnBrk="1" hangingPunct="1"/>
            <a:r>
              <a:rPr lang="en-US" dirty="0" err="1" smtClean="0"/>
              <a:t>FrescaII</a:t>
            </a:r>
            <a:r>
              <a:rPr lang="en-US" dirty="0" smtClean="0"/>
              <a:t> is the extension of HD2 design to four layers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9900"/>
                </a:solidFill>
              </a:rPr>
              <a:t>	P. </a:t>
            </a:r>
            <a:r>
              <a:rPr lang="en-US" sz="1600" dirty="0" err="1" smtClean="0">
                <a:solidFill>
                  <a:srgbClr val="009900"/>
                </a:solidFill>
              </a:rPr>
              <a:t>Ferracin</a:t>
            </a:r>
            <a:r>
              <a:rPr lang="en-US" sz="1600" dirty="0" smtClean="0">
                <a:solidFill>
                  <a:srgbClr val="009900"/>
                </a:solidFill>
              </a:rPr>
              <a:t> et </a:t>
            </a:r>
            <a:r>
              <a:rPr lang="en-US" sz="1600" dirty="0">
                <a:solidFill>
                  <a:srgbClr val="009900"/>
                </a:solidFill>
              </a:rPr>
              <a:t>al IEEE TAS </a:t>
            </a:r>
            <a:r>
              <a:rPr lang="en-US" sz="1600" dirty="0" smtClean="0">
                <a:solidFill>
                  <a:srgbClr val="009900"/>
                </a:solidFill>
              </a:rPr>
              <a:t>23 </a:t>
            </a:r>
            <a:r>
              <a:rPr lang="en-US" sz="1600" dirty="0">
                <a:solidFill>
                  <a:srgbClr val="009900"/>
                </a:solidFill>
              </a:rPr>
              <a:t>(</a:t>
            </a:r>
            <a:r>
              <a:rPr lang="en-US" sz="1600" dirty="0" smtClean="0">
                <a:solidFill>
                  <a:srgbClr val="009900"/>
                </a:solidFill>
              </a:rPr>
              <a:t>2013) 4002005</a:t>
            </a:r>
            <a:endParaRPr lang="en-US" sz="1600" dirty="0" smtClean="0"/>
          </a:p>
          <a:p>
            <a:pPr lvl="1" eaLnBrk="1" hangingPunct="1"/>
            <a:r>
              <a:rPr lang="en-US" dirty="0" smtClean="0"/>
              <a:t>World record of high field accelerator-type magnets 14.6 T</a:t>
            </a:r>
          </a:p>
          <a:p>
            <a:pPr lvl="1" eaLnBrk="1" hangingPunct="1"/>
            <a:r>
              <a:rPr lang="en-US" sz="1600" dirty="0" smtClean="0">
                <a:solidFill>
                  <a:srgbClr val="009900"/>
                </a:solidFill>
              </a:rPr>
              <a:t>G. </a:t>
            </a:r>
            <a:r>
              <a:rPr lang="en-US" sz="1600" dirty="0" err="1" smtClean="0">
                <a:solidFill>
                  <a:srgbClr val="009900"/>
                </a:solidFill>
              </a:rPr>
              <a:t>Willering</a:t>
            </a:r>
            <a:r>
              <a:rPr lang="en-US" sz="1600" dirty="0" smtClean="0">
                <a:solidFill>
                  <a:srgbClr val="009900"/>
                </a:solidFill>
              </a:rPr>
              <a:t> et al IEEE </a:t>
            </a:r>
            <a:r>
              <a:rPr lang="en-US" sz="1600" dirty="0">
                <a:solidFill>
                  <a:srgbClr val="009900"/>
                </a:solidFill>
              </a:rPr>
              <a:t>TAS </a:t>
            </a:r>
            <a:r>
              <a:rPr lang="en-US" sz="1600" dirty="0" smtClean="0">
                <a:solidFill>
                  <a:srgbClr val="009900"/>
                </a:solidFill>
              </a:rPr>
              <a:t>29 </a:t>
            </a:r>
            <a:r>
              <a:rPr lang="en-US" sz="1600" dirty="0">
                <a:solidFill>
                  <a:srgbClr val="009900"/>
                </a:solidFill>
              </a:rPr>
              <a:t>(</a:t>
            </a:r>
            <a:r>
              <a:rPr lang="en-US" sz="1600" dirty="0" smtClean="0">
                <a:solidFill>
                  <a:srgbClr val="009900"/>
                </a:solidFill>
              </a:rPr>
              <a:t>2019) 4004906</a:t>
            </a:r>
            <a:endParaRPr lang="en-US" sz="1600" dirty="0">
              <a:solidFill>
                <a:srgbClr val="009900"/>
              </a:solidFill>
            </a:endParaRPr>
          </a:p>
          <a:p>
            <a:pPr lvl="1"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Symbol" charset="2"/>
                <a:cs typeface="Symbol" charset="2"/>
              </a:rPr>
              <a:t>= 302000 </a:t>
            </a:r>
            <a:r>
              <a:rPr lang="en-US" dirty="0">
                <a:latin typeface="Times"/>
                <a:cs typeface="Times"/>
              </a:rPr>
              <a:t>m</a:t>
            </a:r>
            <a:r>
              <a:rPr lang="en-US" dirty="0" smtClean="0">
                <a:latin typeface="Times"/>
                <a:cs typeface="Times"/>
              </a:rPr>
              <a:t>m</a:t>
            </a:r>
            <a:r>
              <a:rPr lang="en-US" baseline="30000" dirty="0" smtClean="0">
                <a:latin typeface="Times"/>
                <a:cs typeface="Times"/>
              </a:rPr>
              <a:t>2</a:t>
            </a:r>
          </a:p>
          <a:p>
            <a:pPr lvl="1" eaLnBrk="1" hangingPunct="1"/>
            <a:r>
              <a:rPr lang="en-US" i="1" dirty="0">
                <a:latin typeface="Times"/>
                <a:cs typeface="Times"/>
              </a:rPr>
              <a:t>r</a:t>
            </a:r>
            <a:r>
              <a:rPr lang="en-US" dirty="0" smtClean="0">
                <a:latin typeface="Times"/>
                <a:cs typeface="Times"/>
              </a:rPr>
              <a:t>=50 mm</a:t>
            </a:r>
          </a:p>
          <a:p>
            <a:pPr lvl="1" eaLnBrk="1" hangingPunct="1"/>
            <a:r>
              <a:rPr lang="en-US" i="1" dirty="0" err="1" smtClean="0">
                <a:latin typeface="Times"/>
                <a:cs typeface="Times"/>
              </a:rPr>
              <a:t>w</a:t>
            </a:r>
            <a:r>
              <a:rPr lang="en-US" i="1" baseline="-25000" dirty="0" err="1" smtClean="0">
                <a:latin typeface="Times"/>
                <a:cs typeface="Times"/>
              </a:rPr>
              <a:t>eq</a:t>
            </a:r>
            <a:r>
              <a:rPr lang="en-US" dirty="0" smtClean="0">
                <a:latin typeface="Times"/>
                <a:cs typeface="Times"/>
              </a:rPr>
              <a:t>= 80.0 mm</a:t>
            </a:r>
          </a:p>
          <a:p>
            <a:pPr lvl="1" eaLnBrk="1" hangingPunct="1"/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baseline="-25000" dirty="0" err="1" smtClean="0"/>
              <a:t>c</a:t>
            </a:r>
            <a:r>
              <a:rPr lang="en-US" dirty="0" smtClean="0"/>
              <a:t>=6.10×</a:t>
            </a:r>
            <a:r>
              <a:rPr lang="en-US" dirty="0"/>
              <a:t>10</a:t>
            </a:r>
            <a:r>
              <a:rPr lang="en-US" baseline="30000" dirty="0"/>
              <a:t>-</a:t>
            </a:r>
            <a:r>
              <a:rPr lang="en-US" baseline="30000" dirty="0" smtClean="0"/>
              <a:t>4</a:t>
            </a:r>
          </a:p>
          <a:p>
            <a:pPr lvl="1" eaLnBrk="1" hangingPunct="1"/>
            <a:r>
              <a:rPr lang="en-US" dirty="0" smtClean="0"/>
              <a:t>Very close to sector coil benchmark (5%)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29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67" y="3312229"/>
            <a:ext cx="4572290" cy="2848155"/>
          </a:xfrm>
          <a:prstGeom prst="rect">
            <a:avLst/>
          </a:prstGeom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282735" y="6183062"/>
            <a:ext cx="28612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600" dirty="0" smtClean="0"/>
              <a:t>FrescaII crosss-section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68463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PERFECT DIPOLAR FIELDS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Perfect dipoles - 1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Wall-dipole</a:t>
            </a:r>
            <a:r>
              <a:rPr lang="en-US" dirty="0" smtClean="0"/>
              <a:t>: a uniform current density in two walls of infinite height produces a pure dipolar field</a:t>
            </a: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sym typeface="Symbol" pitchFamily="18" charset="2"/>
              </a:rPr>
              <a:t>	(as a solenoid, proof at the end of the slides)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15 </a:t>
            </a:r>
            <a:r>
              <a:rPr lang="en-US" dirty="0">
                <a:sym typeface="Symbol" pitchFamily="18" charset="2"/>
              </a:rPr>
              <a:t>mm width with 400 A/mm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gives 7.6 </a:t>
            </a:r>
            <a:r>
              <a:rPr lang="en-US" dirty="0" smtClean="0">
                <a:sym typeface="Symbol" pitchFamily="18" charset="2"/>
              </a:rPr>
              <a:t>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b="1" dirty="0" smtClean="0"/>
          </a:p>
          <a:p>
            <a:pPr lvl="2" eaLnBrk="1" hangingPunct="1">
              <a:buFontTx/>
              <a:buNone/>
            </a:pPr>
            <a:endParaRPr lang="en-US" sz="2000" b="1" dirty="0" smtClean="0"/>
          </a:p>
          <a:p>
            <a:pPr lvl="2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77" y="2335883"/>
            <a:ext cx="223996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3588209" y="4747074"/>
            <a:ext cx="1743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/>
              <a:t>A wall-dipole, cross-section</a:t>
            </a:r>
          </a:p>
        </p:txBody>
      </p:sp>
      <p:pic>
        <p:nvPicPr>
          <p:cNvPr id="6161" name="Picture 16" descr="dipole_w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532961"/>
            <a:ext cx="23780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992188" y="4701713"/>
            <a:ext cx="1614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 dirty="0"/>
              <a:t>A wall-dipole, artist view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87182" y="2017242"/>
            <a:ext cx="2656818" cy="4495212"/>
            <a:chOff x="6487182" y="2017242"/>
            <a:chExt cx="2656818" cy="449521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7869287" y="2017242"/>
              <a:ext cx="846696" cy="449521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6499633" y="2116859"/>
              <a:ext cx="0" cy="43955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487182" y="4457856"/>
              <a:ext cx="2490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487182" y="3287357"/>
              <a:ext cx="1830356" cy="11704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505223" y="2046111"/>
              <a:ext cx="400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endParaRPr lang="en-US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43256" y="4428066"/>
              <a:ext cx="400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9989" y="4411133"/>
              <a:ext cx="400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800000"/>
                  </a:solidFill>
                </a:rPr>
                <a:t>d</a:t>
              </a:r>
              <a:endParaRPr lang="en-US" i="1" dirty="0">
                <a:solidFill>
                  <a:srgbClr val="80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6604000" y="4840111"/>
              <a:ext cx="1199444" cy="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endCxn id="21" idx="3"/>
            </p:cNvCxnSpPr>
            <p:nvPr/>
          </p:nvCxnSpPr>
          <p:spPr bwMode="auto">
            <a:xfrm>
              <a:off x="7899400" y="4258734"/>
              <a:ext cx="816583" cy="61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088500" y="3801533"/>
              <a:ext cx="469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800000"/>
                  </a:solidFill>
                </a:rPr>
                <a:t>w</a:t>
              </a:r>
            </a:p>
          </p:txBody>
        </p:sp>
      </p:grpSp>
      <p:graphicFrame>
        <p:nvGraphicFramePr>
          <p:cNvPr id="3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46361"/>
              </p:ext>
            </p:extLst>
          </p:nvPr>
        </p:nvGraphicFramePr>
        <p:xfrm>
          <a:off x="1689100" y="5111750"/>
          <a:ext cx="3530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Equation" r:id="rId5" imgW="2260600" imgH="304800" progId="Equation.3">
                  <p:embed/>
                </p:oleObj>
              </mc:Choice>
              <mc:Fallback>
                <p:oleObj name="Equation" r:id="rId5" imgW="2260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111750"/>
                        <a:ext cx="35306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797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THE BLOCK LAYOUT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How field quality is optimization in a block layout ?</a:t>
            </a:r>
          </a:p>
          <a:p>
            <a:pPr lvl="1" eaLnBrk="1" hangingPunct="1"/>
            <a:r>
              <a:rPr lang="en-US" dirty="0" smtClean="0"/>
              <a:t>Three parameters</a:t>
            </a:r>
          </a:p>
          <a:p>
            <a:pPr lvl="1" eaLnBrk="1" hangingPunct="1"/>
            <a:r>
              <a:rPr lang="en-US" dirty="0" smtClean="0"/>
              <a:t>One used to increase the coil width</a:t>
            </a:r>
          </a:p>
          <a:p>
            <a:pPr lvl="1" eaLnBrk="1" hangingPunct="1"/>
            <a:r>
              <a:rPr lang="en-US" dirty="0" smtClean="0"/>
              <a:t>The other two to cancel b</a:t>
            </a:r>
            <a:r>
              <a:rPr lang="en-US" baseline="-25000" dirty="0" smtClean="0"/>
              <a:t>3</a:t>
            </a:r>
            <a:r>
              <a:rPr lang="en-US" dirty="0" smtClean="0"/>
              <a:t> and b</a:t>
            </a:r>
            <a:r>
              <a:rPr lang="en-US" baseline="-25000" dirty="0" smtClean="0"/>
              <a:t>5</a:t>
            </a:r>
          </a:p>
          <a:p>
            <a:pPr lvl="1" eaLnBrk="1" hangingPunct="1"/>
            <a:r>
              <a:rPr lang="en-US" dirty="0" smtClean="0"/>
              <a:t>Usually, large coils so wedges are not required</a:t>
            </a:r>
          </a:p>
          <a:p>
            <a:pPr lvl="1" eaLnBrk="1" hangingPunct="1"/>
            <a:r>
              <a:rPr lang="en-US" dirty="0" smtClean="0"/>
              <a:t>The upper stage has to come towards the aperture otherwise b3 cannot be corrected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30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76606" y="3602311"/>
            <a:ext cx="4444844" cy="2993290"/>
            <a:chOff x="3317434" y="2763373"/>
            <a:chExt cx="5675922" cy="39996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7434" y="2763373"/>
              <a:ext cx="5675922" cy="3999614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 bwMode="auto">
            <a:xfrm>
              <a:off x="5027984" y="4016967"/>
              <a:ext cx="0" cy="7774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232219" y="4985719"/>
              <a:ext cx="612166" cy="30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306866" y="3777533"/>
              <a:ext cx="2870089" cy="191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12142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We have shown how to 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generate a pure multipolar field</a:t>
            </a:r>
          </a:p>
          <a:p>
            <a:pPr lvl="1" eaLnBrk="1" hangingPunct="1"/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Sector coil </a:t>
            </a:r>
            <a:r>
              <a:rPr lang="en-US" dirty="0" smtClean="0">
                <a:sym typeface="Symbol" pitchFamily="18" charset="2"/>
              </a:rPr>
              <a:t>is the paradigm of the accelerator magnets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Equation for the field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2" eaLnBrk="1" hangingPunct="1"/>
            <a:r>
              <a:rPr lang="en-US" sz="1800" dirty="0">
                <a:sym typeface="Symbol" pitchFamily="18" charset="2"/>
              </a:rPr>
              <a:t>w</a:t>
            </a:r>
            <a:r>
              <a:rPr lang="en-US" sz="1800" dirty="0" smtClean="0">
                <a:sym typeface="Symbol" pitchFamily="18" charset="2"/>
              </a:rPr>
              <a:t>ith </a:t>
            </a:r>
            <a:r>
              <a:rPr lang="en-US" sz="1800" dirty="0" err="1" smtClean="0">
                <a:latin typeface="Symbol" charset="2"/>
                <a:cs typeface="Symbol" charset="2"/>
                <a:sym typeface="Symbol" pitchFamily="18" charset="2"/>
              </a:rPr>
              <a:t>g</a:t>
            </a:r>
            <a:r>
              <a:rPr lang="en-US" sz="1800" baseline="-25000" dirty="0" err="1" smtClean="0">
                <a:sym typeface="Symbol" pitchFamily="18" charset="2"/>
              </a:rPr>
              <a:t>c</a:t>
            </a:r>
            <a:r>
              <a:rPr lang="en-US" sz="1800" dirty="0" smtClean="0">
                <a:sym typeface="Symbol" pitchFamily="18" charset="2"/>
              </a:rPr>
              <a:t> around 6.3×10</a:t>
            </a:r>
            <a:r>
              <a:rPr lang="en-US" sz="1800" baseline="30000" dirty="0" smtClean="0">
                <a:sym typeface="Symbol" pitchFamily="18" charset="2"/>
              </a:rPr>
              <a:t>-4</a:t>
            </a:r>
            <a:r>
              <a:rPr lang="en-US" sz="1800" dirty="0" smtClean="0"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rgbClr val="CC3300"/>
                </a:solidFill>
                <a:sym typeface="Symbol" pitchFamily="18" charset="2"/>
              </a:rPr>
              <a:t>coil width </a:t>
            </a:r>
            <a:r>
              <a:rPr lang="en-US" sz="1800" i="1" dirty="0" smtClean="0">
                <a:solidFill>
                  <a:srgbClr val="CC3300"/>
                </a:solidFill>
                <a:sym typeface="Symbol" pitchFamily="18" charset="2"/>
              </a:rPr>
              <a:t>w</a:t>
            </a:r>
            <a:r>
              <a:rPr lang="en-US" sz="1800" dirty="0" smtClean="0">
                <a:solidFill>
                  <a:srgbClr val="CC3300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expressed in mm and </a:t>
            </a:r>
            <a:r>
              <a:rPr lang="en-US" sz="1800" i="1" dirty="0" smtClean="0">
                <a:sym typeface="Symbol" pitchFamily="18" charset="2"/>
              </a:rPr>
              <a:t>j</a:t>
            </a:r>
            <a:r>
              <a:rPr lang="en-US" sz="1800" dirty="0" smtClean="0">
                <a:sym typeface="Symbol" pitchFamily="18" charset="2"/>
              </a:rPr>
              <a:t> is the </a:t>
            </a:r>
            <a:r>
              <a:rPr lang="en-US" sz="1800" dirty="0" smtClean="0">
                <a:solidFill>
                  <a:srgbClr val="CC3300"/>
                </a:solidFill>
                <a:sym typeface="Symbol" pitchFamily="18" charset="2"/>
              </a:rPr>
              <a:t>overall current density </a:t>
            </a:r>
            <a:r>
              <a:rPr lang="en-US" sz="1800" dirty="0" smtClean="0">
                <a:sym typeface="Symbol" pitchFamily="18" charset="2"/>
              </a:rPr>
              <a:t>(including voids and insulation) in A/mm</a:t>
            </a:r>
            <a:r>
              <a:rPr lang="en-US" sz="1800" baseline="30000" dirty="0" smtClean="0">
                <a:sym typeface="Symbol" pitchFamily="18" charset="2"/>
              </a:rPr>
              <a:t>2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10 mm of coil width, with 400 A/mm</a:t>
            </a:r>
            <a:r>
              <a:rPr lang="en-US" sz="1800" baseline="30000" dirty="0" smtClean="0">
                <a:sym typeface="Symbol" pitchFamily="18" charset="2"/>
              </a:rPr>
              <a:t>2</a:t>
            </a:r>
            <a:r>
              <a:rPr lang="en-US" sz="1800" dirty="0" smtClean="0">
                <a:sym typeface="Symbol" pitchFamily="18" charset="2"/>
              </a:rPr>
              <a:t>, give 2.8 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As in the energy of an accelerator, one could say there are two ways</a:t>
            </a:r>
          </a:p>
          <a:p>
            <a:pPr lvl="2" eaLnBrk="1" hangingPunct="1"/>
            <a:r>
              <a:rPr lang="en-US" sz="1800" dirty="0" smtClean="0">
                <a:solidFill>
                  <a:srgbClr val="CC3300"/>
                </a:solidFill>
                <a:sym typeface="Symbol" pitchFamily="18" charset="2"/>
              </a:rPr>
              <a:t>Technological</a:t>
            </a:r>
            <a:r>
              <a:rPr lang="en-US" sz="1800" dirty="0" smtClean="0">
                <a:sym typeface="Symbol" pitchFamily="18" charset="2"/>
              </a:rPr>
              <a:t> way: larger </a:t>
            </a:r>
            <a:r>
              <a:rPr lang="en-US" sz="1800" i="1" dirty="0" smtClean="0">
                <a:sym typeface="Symbol" pitchFamily="18" charset="2"/>
              </a:rPr>
              <a:t>j </a:t>
            </a:r>
            <a:r>
              <a:rPr lang="en-US" sz="1800" dirty="0" smtClean="0">
                <a:sym typeface="Symbol" pitchFamily="18" charset="2"/>
              </a:rPr>
              <a:t>(but there are hard limits, we will come to this)</a:t>
            </a:r>
          </a:p>
          <a:p>
            <a:pPr lvl="2" eaLnBrk="1" hangingPunct="1"/>
            <a:r>
              <a:rPr lang="en-US" sz="1800" dirty="0" smtClean="0">
                <a:solidFill>
                  <a:srgbClr val="CC3300"/>
                </a:solidFill>
                <a:sym typeface="Symbol" pitchFamily="18" charset="2"/>
              </a:rPr>
              <a:t>Brute force</a:t>
            </a:r>
            <a:r>
              <a:rPr lang="en-US" sz="1800" dirty="0" smtClean="0">
                <a:sym typeface="Symbol" pitchFamily="18" charset="2"/>
              </a:rPr>
              <a:t>: larger </a:t>
            </a:r>
            <a:r>
              <a:rPr lang="en-US" sz="1800" i="1" dirty="0" smtClean="0">
                <a:sym typeface="Symbol" pitchFamily="18" charset="2"/>
              </a:rPr>
              <a:t>w </a:t>
            </a:r>
            <a:r>
              <a:rPr lang="en-US" sz="1800" dirty="0" smtClean="0">
                <a:sym typeface="Symbol" pitchFamily="18" charset="2"/>
              </a:rPr>
              <a:t>(but not so  brute indeed, large coils imply touching limits imposed from physics, as thermal contraction, etc.) – the problem is the higher cost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This analogy, as most analogies,  is only partially true</a:t>
            </a:r>
            <a:endParaRPr lang="en-US" dirty="0" smtClean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n-US" dirty="0" smtClean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31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24617"/>
              </p:ext>
            </p:extLst>
          </p:nvPr>
        </p:nvGraphicFramePr>
        <p:xfrm>
          <a:off x="6092563" y="2118321"/>
          <a:ext cx="12017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Equation" r:id="rId3" imgW="584200" imgH="241300" progId="Equation.3">
                  <p:embed/>
                </p:oleObj>
              </mc:Choice>
              <mc:Fallback>
                <p:oleObj name="Equation" r:id="rId3" imgW="584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563" y="2118321"/>
                        <a:ext cx="12017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065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We </a:t>
            </a:r>
            <a:r>
              <a:rPr lang="en-US" dirty="0" err="1" smtClean="0">
                <a:sym typeface="Symbol" pitchFamily="18" charset="2"/>
              </a:rPr>
              <a:t>analysed</a:t>
            </a:r>
            <a:r>
              <a:rPr lang="en-US" dirty="0" smtClean="0">
                <a:sym typeface="Symbol" pitchFamily="18" charset="2"/>
              </a:rPr>
              <a:t> the constraints for having a perfect field quality in a sector coil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Field quality comes nearly for free (5% loss in efficiency)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Equations for 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zeroing </a:t>
            </a:r>
            <a:r>
              <a:rPr lang="en-US" dirty="0" err="1" smtClean="0">
                <a:solidFill>
                  <a:srgbClr val="CC3300"/>
                </a:solidFill>
                <a:sym typeface="Symbol" pitchFamily="18" charset="2"/>
              </a:rPr>
              <a:t>multipoles</a:t>
            </a:r>
            <a:r>
              <a:rPr lang="en-US" dirty="0" smtClean="0">
                <a:sym typeface="Symbol" pitchFamily="18" charset="2"/>
              </a:rPr>
              <a:t> can be given</a:t>
            </a:r>
          </a:p>
          <a:p>
            <a:pPr lvl="1" eaLnBrk="1" hangingPunct="1"/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Lay-outs canceling field harmonics</a:t>
            </a:r>
            <a:r>
              <a:rPr lang="en-US" dirty="0" smtClean="0">
                <a:sym typeface="Symbol" pitchFamily="18" charset="2"/>
              </a:rPr>
              <a:t> can be found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Several built dipoles and </a:t>
            </a:r>
            <a:r>
              <a:rPr lang="en-US" dirty="0" err="1" smtClean="0">
                <a:sym typeface="Symbol" pitchFamily="18" charset="2"/>
              </a:rPr>
              <a:t>quadrupoles</a:t>
            </a:r>
            <a:r>
              <a:rPr lang="en-US" dirty="0" smtClean="0">
                <a:sym typeface="Symbol" pitchFamily="18" charset="2"/>
              </a:rPr>
              <a:t> can be understood with simple equations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We benchmarked two alternative layouts versus the sector coil</a:t>
            </a:r>
          </a:p>
          <a:p>
            <a:pPr lvl="1" eaLnBrk="1" hangingPunct="1"/>
            <a:r>
              <a:rPr lang="en-US" i="1" dirty="0">
                <a:sym typeface="Symbol" pitchFamily="18" charset="2"/>
              </a:rPr>
              <a:t>w</a:t>
            </a:r>
            <a:r>
              <a:rPr lang="en-US" dirty="0">
                <a:sym typeface="Symbol" pitchFamily="18" charset="2"/>
              </a:rPr>
              <a:t> is the coil width, it can be defined also for layouts different from sector coil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Canted </a:t>
            </a:r>
            <a:r>
              <a:rPr lang="en-US" dirty="0" err="1" smtClean="0">
                <a:solidFill>
                  <a:srgbClr val="CC3300"/>
                </a:solidFill>
                <a:sym typeface="Symbol" pitchFamily="18" charset="2"/>
              </a:rPr>
              <a:t>cos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 theta</a:t>
            </a:r>
            <a:r>
              <a:rPr lang="en-US" dirty="0" smtClean="0">
                <a:sym typeface="Symbol" pitchFamily="18" charset="2"/>
              </a:rPr>
              <a:t>, with non negligible loss of efficiency </a:t>
            </a:r>
          </a:p>
          <a:p>
            <a:pPr lvl="1" eaLnBrk="1" hangingPunct="1"/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Block coil</a:t>
            </a:r>
            <a:r>
              <a:rPr lang="en-US" dirty="0" smtClean="0">
                <a:sym typeface="Symbol" pitchFamily="18" charset="2"/>
              </a:rPr>
              <a:t>, with negligible loss of efficiency for large coil widths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32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60903"/>
              </p:ext>
            </p:extLst>
          </p:nvPr>
        </p:nvGraphicFramePr>
        <p:xfrm>
          <a:off x="4697306" y="4996272"/>
          <a:ext cx="1849755" cy="71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tion" r:id="rId3" imgW="1384300" imgH="533400" progId="Equation.3">
                  <p:embed/>
                </p:oleObj>
              </mc:Choice>
              <mc:Fallback>
                <p:oleObj name="Equation" r:id="rId3" imgW="1384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306" y="4996272"/>
                        <a:ext cx="1849755" cy="714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81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For </a:t>
            </a:r>
            <a:r>
              <a:rPr lang="en-US" dirty="0" err="1" smtClean="0">
                <a:sym typeface="Symbol" pitchFamily="18" charset="2"/>
              </a:rPr>
              <a:t>quadrupoles</a:t>
            </a:r>
            <a:r>
              <a:rPr lang="en-US" dirty="0" smtClean="0">
                <a:sym typeface="Symbol" pitchFamily="18" charset="2"/>
              </a:rPr>
              <a:t>, the gradient is still proportional to current density, but to a log of the ratio between coil width and aperture radius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 smtClean="0">
                <a:sym typeface="Symbol" pitchFamily="18" charset="2"/>
              </a:rPr>
              <a:t>With </a:t>
            </a:r>
            <a:r>
              <a:rPr lang="en-US" dirty="0" err="1" smtClean="0">
                <a:latin typeface="Symbol" charset="2"/>
                <a:cs typeface="Symbol" charset="2"/>
                <a:sym typeface="Symbol" pitchFamily="18" charset="2"/>
              </a:rPr>
              <a:t>g</a:t>
            </a:r>
            <a:r>
              <a:rPr lang="en-US" baseline="-25000" dirty="0" err="1" smtClean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around 0.63  T/m /(A/mm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The field quality constraints are the same, applying the transformation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Divide the angles by two</a:t>
            </a:r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Multiply by two the </a:t>
            </a:r>
            <a:r>
              <a:rPr lang="en-US" dirty="0" err="1" smtClean="0">
                <a:sym typeface="Symbol" pitchFamily="18" charset="2"/>
              </a:rPr>
              <a:t>multipole</a:t>
            </a:r>
            <a:r>
              <a:rPr lang="en-US" dirty="0" smtClean="0">
                <a:sym typeface="Symbol" pitchFamily="18" charset="2"/>
              </a:rPr>
              <a:t> order (b</a:t>
            </a:r>
            <a:r>
              <a:rPr lang="en-US" baseline="-25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 becomes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i="1" baseline="-25000" dirty="0" smtClean="0">
                <a:sym typeface="Symbol" pitchFamily="18" charset="2"/>
              </a:rPr>
              <a:t>6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i="1" baseline="-25000" dirty="0">
                <a:sym typeface="Symbol" pitchFamily="18" charset="2"/>
              </a:rPr>
              <a:t>5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becomes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i="1" baseline="-25000" dirty="0" smtClean="0">
                <a:sym typeface="Symbol" pitchFamily="18" charset="2"/>
              </a:rPr>
              <a:t>10</a:t>
            </a:r>
            <a:r>
              <a:rPr lang="en-US" dirty="0" smtClean="0">
                <a:sym typeface="Symbol" pitchFamily="18" charset="2"/>
              </a:rPr>
              <a:t>,  etc.)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33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37332"/>
              </p:ext>
            </p:extLst>
          </p:nvPr>
        </p:nvGraphicFramePr>
        <p:xfrm>
          <a:off x="4785008" y="2144733"/>
          <a:ext cx="2321551" cy="103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Equation" r:id="rId3" imgW="1066800" imgH="469900" progId="Equation.3">
                  <p:embed/>
                </p:oleObj>
              </mc:Choice>
              <mc:Fallback>
                <p:oleObj name="Equation" r:id="rId3" imgW="1066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008" y="2144733"/>
                        <a:ext cx="2321551" cy="1036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115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lvl="1" eaLnBrk="1" hangingPunct="1"/>
            <a:r>
              <a:rPr lang="en-US" dirty="0" smtClean="0">
                <a:sym typeface="Symbol" pitchFamily="18" charset="2"/>
              </a:rPr>
              <a:t>Field quality constraints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M. N. Wilson, Ch. 1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P. </a:t>
            </a:r>
            <a:r>
              <a:rPr lang="en-US" sz="1800" dirty="0" err="1" smtClean="0">
                <a:sym typeface="Symbol" pitchFamily="18" charset="2"/>
              </a:rPr>
              <a:t>Schmuser</a:t>
            </a:r>
            <a:r>
              <a:rPr lang="en-US" sz="1800" dirty="0" smtClean="0">
                <a:sym typeface="Symbol" pitchFamily="18" charset="2"/>
              </a:rPr>
              <a:t>, Ch. 4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A. </a:t>
            </a:r>
            <a:r>
              <a:rPr lang="en-US" sz="1800" dirty="0" err="1" smtClean="0">
                <a:sym typeface="Symbol" pitchFamily="18" charset="2"/>
              </a:rPr>
              <a:t>Asner</a:t>
            </a:r>
            <a:r>
              <a:rPr lang="en-US" sz="1800" dirty="0" smtClean="0">
                <a:sym typeface="Symbol" pitchFamily="18" charset="2"/>
              </a:rPr>
              <a:t>, Ch. 9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Classes given by A. </a:t>
            </a:r>
            <a:r>
              <a:rPr lang="en-US" sz="1800" dirty="0" err="1" smtClean="0">
                <a:sym typeface="Symbol" pitchFamily="18" charset="2"/>
              </a:rPr>
              <a:t>Devred</a:t>
            </a:r>
            <a:r>
              <a:rPr lang="en-US" sz="1800" dirty="0" smtClean="0">
                <a:sym typeface="Symbol" pitchFamily="18" charset="2"/>
              </a:rPr>
              <a:t> at USPAS in 2001</a:t>
            </a:r>
          </a:p>
          <a:p>
            <a:pPr lvl="2" eaLnBrk="1" hangingPunct="1">
              <a:buFontTx/>
              <a:buNone/>
            </a:pP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3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34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71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WALL DIPOLE PROOF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The wall dipole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Wall-dipole</a:t>
            </a:r>
            <a:r>
              <a:rPr lang="en-US" dirty="0" smtClean="0"/>
              <a:t>: a uniform current density in two walls of infinite height produces a pure dipolar field</a:t>
            </a:r>
          </a:p>
          <a:p>
            <a:pPr lvl="1" eaLnBrk="1" hangingPunct="1"/>
            <a:r>
              <a:rPr lang="en-US" dirty="0" smtClean="0"/>
              <a:t>Contribution of one wall:</a:t>
            </a:r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35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5" y="2867378"/>
            <a:ext cx="5720876" cy="11768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87182" y="2017242"/>
            <a:ext cx="2656818" cy="4495212"/>
            <a:chOff x="6487182" y="2017242"/>
            <a:chExt cx="2656818" cy="4495212"/>
          </a:xfrm>
        </p:grpSpPr>
        <p:sp>
          <p:nvSpPr>
            <p:cNvPr id="2" name="Rectangle 1"/>
            <p:cNvSpPr/>
            <p:nvPr/>
          </p:nvSpPr>
          <p:spPr bwMode="auto">
            <a:xfrm>
              <a:off x="7869287" y="2017242"/>
              <a:ext cx="846696" cy="449521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6499633" y="2116859"/>
              <a:ext cx="0" cy="43955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6487182" y="4457856"/>
              <a:ext cx="2490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487182" y="3287357"/>
              <a:ext cx="1830356" cy="11704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505223" y="2046111"/>
              <a:ext cx="400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43256" y="4428066"/>
              <a:ext cx="400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9989" y="4411133"/>
              <a:ext cx="400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800000"/>
                  </a:solidFill>
                </a:rPr>
                <a:t>d</a:t>
              </a:r>
              <a:endParaRPr lang="en-US" i="1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6604000" y="4840111"/>
              <a:ext cx="1199444" cy="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endCxn id="2" idx="3"/>
            </p:cNvCxnSpPr>
            <p:nvPr/>
          </p:nvCxnSpPr>
          <p:spPr bwMode="auto">
            <a:xfrm>
              <a:off x="7899400" y="4258734"/>
              <a:ext cx="816583" cy="61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8088500" y="3801533"/>
              <a:ext cx="469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800000"/>
                  </a:solidFill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584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PROOF INERSEPTING ELLIPSE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60848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Perfect dipoles - 2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0000"/>
                </a:solidFill>
              </a:rPr>
              <a:t>Proof</a:t>
            </a:r>
            <a:r>
              <a:rPr lang="en-US" dirty="0" smtClean="0"/>
              <a:t> that intersecting circles give perfect field</a:t>
            </a:r>
          </a:p>
          <a:p>
            <a:pPr lvl="2" eaLnBrk="1" hangingPunct="1"/>
            <a:r>
              <a:rPr lang="en-US" sz="1800" dirty="0" smtClean="0"/>
              <a:t>within a cylinder carrying uniform current </a:t>
            </a:r>
            <a:r>
              <a:rPr lang="en-US" sz="1800" i="1" dirty="0" smtClean="0"/>
              <a:t>j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, the field is perpendicular to the radial direction and proportional to the distance to the </a:t>
            </a:r>
            <a:r>
              <a:rPr lang="en-US" sz="1800" dirty="0" err="1" smtClean="0"/>
              <a:t>centre</a:t>
            </a:r>
            <a:r>
              <a:rPr lang="en-US" sz="1800" dirty="0" smtClean="0"/>
              <a:t> </a:t>
            </a:r>
            <a:r>
              <a:rPr lang="en-US" sz="1800" i="1" dirty="0" smtClean="0"/>
              <a:t>r</a:t>
            </a:r>
            <a:r>
              <a:rPr lang="en-US" sz="1800" dirty="0" smtClean="0"/>
              <a:t>:</a:t>
            </a:r>
          </a:p>
          <a:p>
            <a:pPr lvl="2" eaLnBrk="1" hangingPunct="1"/>
            <a:endParaRPr lang="en-US" sz="1800" i="1" dirty="0" smtClean="0"/>
          </a:p>
          <a:p>
            <a:pPr lvl="1" eaLnBrk="1" hangingPunct="1">
              <a:buFontTx/>
              <a:buNone/>
            </a:pPr>
            <a:r>
              <a:rPr lang="en-US" sz="1600" i="1" dirty="0" smtClean="0"/>
              <a:t>	</a:t>
            </a:r>
            <a:endParaRPr lang="en-US" sz="1600" dirty="0" smtClean="0"/>
          </a:p>
          <a:p>
            <a:pPr lvl="2" eaLnBrk="1" hangingPunct="1"/>
            <a:r>
              <a:rPr lang="en-US" sz="1800" dirty="0" smtClean="0"/>
              <a:t>Combining the effect of the two cylinders</a:t>
            </a:r>
          </a:p>
          <a:p>
            <a:pPr lvl="2" eaLnBrk="1" hangingPunct="1"/>
            <a:endParaRPr lang="en-US" sz="1800" dirty="0" smtClean="0"/>
          </a:p>
          <a:p>
            <a:pPr lvl="1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sz="1800" dirty="0" smtClean="0"/>
          </a:p>
          <a:p>
            <a:pPr lvl="2" eaLnBrk="1" hangingPunct="1"/>
            <a:r>
              <a:rPr lang="en-US" sz="1800" dirty="0" smtClean="0"/>
              <a:t>Similar proof for intersecting ellipses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231900"/>
            <a:ext cx="237331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4" descr="dipole_ie_mn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798888"/>
            <a:ext cx="24066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6962775" y="5991225"/>
            <a:ext cx="1670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009900"/>
                </a:solidFill>
              </a:rPr>
              <a:t>From M. N. Wilson, pg. 28</a:t>
            </a:r>
          </a:p>
        </p:txBody>
      </p:sp>
      <p:sp>
        <p:nvSpPr>
          <p:cNvPr id="8209" name="Rectangle 2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82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96378"/>
              </p:ext>
            </p:extLst>
          </p:nvPr>
        </p:nvGraphicFramePr>
        <p:xfrm>
          <a:off x="2881313" y="3149600"/>
          <a:ext cx="11287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7" name="Equation" r:id="rId5" imgW="723900" imgH="419100" progId="Equation.3">
                  <p:embed/>
                </p:oleObj>
              </mc:Choice>
              <mc:Fallback>
                <p:oleObj name="Equation" r:id="rId5" imgW="723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149600"/>
                        <a:ext cx="112871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82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41688"/>
              </p:ext>
            </p:extLst>
          </p:nvPr>
        </p:nvGraphicFramePr>
        <p:xfrm>
          <a:off x="2005013" y="5114925"/>
          <a:ext cx="3286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8" name="Equation" r:id="rId7" imgW="2501900" imgH="419100" progId="Equation.3">
                  <p:embed/>
                </p:oleObj>
              </mc:Choice>
              <mc:Fallback>
                <p:oleObj name="Equation" r:id="rId7" imgW="2501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114925"/>
                        <a:ext cx="3286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82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62091"/>
              </p:ext>
            </p:extLst>
          </p:nvPr>
        </p:nvGraphicFramePr>
        <p:xfrm>
          <a:off x="2187575" y="4464050"/>
          <a:ext cx="27400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9" name="Equation" r:id="rId9" imgW="2070100" imgH="419100" progId="Equation.3">
                  <p:embed/>
                </p:oleObj>
              </mc:Choice>
              <mc:Fallback>
                <p:oleObj name="Equation" r:id="rId9" imgW="207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4464050"/>
                        <a:ext cx="27400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36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4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2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QUADRUPOLES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recall the equations relative to a current line </a:t>
            </a:r>
          </a:p>
          <a:p>
            <a:pPr eaLnBrk="1" hangingPunct="1">
              <a:buFontTx/>
              <a:buNone/>
            </a:pPr>
            <a:r>
              <a:rPr lang="en-US" smtClean="0"/>
              <a:t>	we expand in a Taylor series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multipolar expansion is defined as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</a:t>
            </a:r>
            <a:r>
              <a:rPr lang="en-US" smtClean="0">
                <a:solidFill>
                  <a:srgbClr val="CC0000"/>
                </a:solidFill>
              </a:rPr>
              <a:t>main quadrupolar component</a:t>
            </a:r>
            <a:r>
              <a:rPr lang="en-US" smtClean="0"/>
              <a:t> 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non-normalized multipoles are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5610" name="Object 9"/>
          <p:cNvGraphicFramePr>
            <a:graphicFrameLocks noChangeAspect="1"/>
          </p:cNvGraphicFramePr>
          <p:nvPr/>
        </p:nvGraphicFramePr>
        <p:xfrm>
          <a:off x="6765925" y="1722438"/>
          <a:ext cx="19335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6" name="Equation" r:id="rId3" imgW="1205977" imgH="444307" progId="Equation.3">
                  <p:embed/>
                </p:oleObj>
              </mc:Choice>
              <mc:Fallback>
                <p:oleObj name="Equation" r:id="rId3" imgW="120597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722438"/>
                        <a:ext cx="19335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5612" name="Object 11"/>
          <p:cNvGraphicFramePr>
            <a:graphicFrameLocks noChangeAspect="1"/>
          </p:cNvGraphicFramePr>
          <p:nvPr/>
        </p:nvGraphicFramePr>
        <p:xfrm>
          <a:off x="1009650" y="2111375"/>
          <a:ext cx="49561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7" name="Equation" r:id="rId5" imgW="3162300" imgH="508000" progId="Equation.3">
                  <p:embed/>
                </p:oleObj>
              </mc:Choice>
              <mc:Fallback>
                <p:oleObj name="Equation" r:id="rId5" imgW="3162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111375"/>
                        <a:ext cx="495617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5614" name="Object 13"/>
          <p:cNvGraphicFramePr>
            <a:graphicFrameLocks noChangeAspect="1"/>
          </p:cNvGraphicFramePr>
          <p:nvPr/>
        </p:nvGraphicFramePr>
        <p:xfrm>
          <a:off x="1130300" y="3371850"/>
          <a:ext cx="4171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8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71850"/>
                        <a:ext cx="41719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6"/>
          <p:cNvGraphicFramePr>
            <a:graphicFrameLocks noChangeAspect="1"/>
          </p:cNvGraphicFramePr>
          <p:nvPr/>
        </p:nvGraphicFramePr>
        <p:xfrm>
          <a:off x="5153025" y="5532438"/>
          <a:ext cx="23129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9" name="Equation" r:id="rId9" imgW="1409088" imgH="520474" progId="Equation.3">
                  <p:embed/>
                </p:oleObj>
              </mc:Choice>
              <mc:Fallback>
                <p:oleObj name="Equation" r:id="rId9" imgW="1409088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532438"/>
                        <a:ext cx="2312988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6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603500"/>
            <a:ext cx="2576512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7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5618" name="Object 20"/>
          <p:cNvGraphicFramePr>
            <a:graphicFrameLocks noChangeAspect="1"/>
          </p:cNvGraphicFramePr>
          <p:nvPr/>
        </p:nvGraphicFramePr>
        <p:xfrm>
          <a:off x="1176338" y="4999038"/>
          <a:ext cx="36734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Equation" r:id="rId12" imgW="2590800" imgH="508000" progId="Equation.3">
                  <p:embed/>
                </p:oleObj>
              </mc:Choice>
              <mc:Fallback>
                <p:oleObj name="Equation" r:id="rId12" imgW="2590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999038"/>
                        <a:ext cx="36734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37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1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QUADRUPOLES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compute the central field given by a sector </a:t>
            </a:r>
            <a:r>
              <a:rPr lang="en-US" dirty="0" err="1" smtClean="0"/>
              <a:t>quadrupole</a:t>
            </a:r>
            <a:r>
              <a:rPr lang="en-US" dirty="0" smtClean="0"/>
              <a:t> with uniform current density </a:t>
            </a:r>
            <a:r>
              <a:rPr lang="en-US" i="1" dirty="0" smtClean="0"/>
              <a:t>j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Taking into account of current signs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The gradient is a function of </a:t>
            </a:r>
            <a:r>
              <a:rPr lang="en-US" i="1" dirty="0" smtClean="0">
                <a:solidFill>
                  <a:srgbClr val="CC0000"/>
                </a:solidFill>
              </a:rPr>
              <a:t>w/r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</a:p>
          <a:p>
            <a:pPr lvl="1" eaLnBrk="1" hangingPunct="1"/>
            <a:r>
              <a:rPr lang="en-US" dirty="0" smtClean="0"/>
              <a:t>For large </a:t>
            </a:r>
            <a:r>
              <a:rPr lang="en-US" i="1" dirty="0" smtClean="0"/>
              <a:t>w</a:t>
            </a:r>
            <a:r>
              <a:rPr lang="en-US" dirty="0" smtClean="0"/>
              <a:t>, the gradient </a:t>
            </a:r>
            <a:r>
              <a:rPr lang="en-US" dirty="0" smtClean="0">
                <a:solidFill>
                  <a:srgbClr val="CC0000"/>
                </a:solidFill>
              </a:rPr>
              <a:t>increases with log </a:t>
            </a:r>
            <a:r>
              <a:rPr lang="en-US" i="1" dirty="0" smtClean="0">
                <a:solidFill>
                  <a:srgbClr val="CC0000"/>
                </a:solidFill>
              </a:rPr>
              <a:t>w</a:t>
            </a:r>
            <a:endParaRPr lang="en-US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en-US" dirty="0" smtClean="0">
                <a:sym typeface="Symbol" pitchFamily="18" charset="2"/>
              </a:rPr>
              <a:t>Field gradient [T/m]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r>
              <a:rPr lang="en-US" dirty="0" smtClean="0">
                <a:sym typeface="Symbol" pitchFamily="18" charset="2"/>
              </a:rPr>
              <a:t>For a 30 degrees coil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Giving 6.93×10</a:t>
            </a:r>
            <a:r>
              <a:rPr lang="en-US" baseline="30000" dirty="0" smtClean="0">
                <a:sym typeface="Symbol" pitchFamily="18" charset="2"/>
              </a:rPr>
              <a:t>-7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[</a:t>
            </a:r>
            <a:r>
              <a:rPr lang="en-US" dirty="0" smtClean="0">
                <a:sym typeface="Symbol" pitchFamily="18" charset="2"/>
              </a:rPr>
              <a:t>T m/A]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66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42258"/>
              </p:ext>
            </p:extLst>
          </p:nvPr>
        </p:nvGraphicFramePr>
        <p:xfrm>
          <a:off x="4964113" y="2137938"/>
          <a:ext cx="15160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5"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2137938"/>
                        <a:ext cx="15160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664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722438"/>
            <a:ext cx="2259012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5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6" name="Rectangle 2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7" name="Rectangle 3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8" name="Rectangle 3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51" name="Rectangle 36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5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665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0681"/>
              </p:ext>
            </p:extLst>
          </p:nvPr>
        </p:nvGraphicFramePr>
        <p:xfrm>
          <a:off x="4793935" y="4623371"/>
          <a:ext cx="867316" cy="67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6" name="Equation" r:id="rId6" imgW="571252" imgH="444307" progId="Equation.3">
                  <p:embed/>
                </p:oleObj>
              </mc:Choice>
              <mc:Fallback>
                <p:oleObj name="Equation" r:id="rId6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935" y="4623371"/>
                        <a:ext cx="867316" cy="67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Rectangle 4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665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662835"/>
              </p:ext>
            </p:extLst>
          </p:nvPr>
        </p:nvGraphicFramePr>
        <p:xfrm>
          <a:off x="437726" y="3155649"/>
          <a:ext cx="5885801" cy="69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Equation" r:id="rId8" imgW="4165600" imgH="482600" progId="Equation.3">
                  <p:embed/>
                </p:oleObj>
              </mc:Choice>
              <mc:Fallback>
                <p:oleObj name="Equation" r:id="rId8" imgW="416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26" y="3155649"/>
                        <a:ext cx="5885801" cy="691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38167"/>
              </p:ext>
            </p:extLst>
          </p:nvPr>
        </p:nvGraphicFramePr>
        <p:xfrm>
          <a:off x="1124822" y="1998261"/>
          <a:ext cx="36734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8" name="Equation" r:id="rId10" imgW="2590800" imgH="508000" progId="Equation.3">
                  <p:embed/>
                </p:oleObj>
              </mc:Choice>
              <mc:Fallback>
                <p:oleObj name="Equation" r:id="rId10" imgW="2590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822" y="1998261"/>
                        <a:ext cx="36734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38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3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43275"/>
              </p:ext>
            </p:extLst>
          </p:nvPr>
        </p:nvGraphicFramePr>
        <p:xfrm>
          <a:off x="6539186" y="4363951"/>
          <a:ext cx="2321551" cy="103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Equation" r:id="rId12" imgW="1066800" imgH="469900" progId="Equation.3">
                  <p:embed/>
                </p:oleObj>
              </mc:Choice>
              <mc:Fallback>
                <p:oleObj name="Equation" r:id="rId12" imgW="1066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186" y="4363951"/>
                        <a:ext cx="2321551" cy="1036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63913"/>
              </p:ext>
            </p:extLst>
          </p:nvPr>
        </p:nvGraphicFramePr>
        <p:xfrm>
          <a:off x="5165725" y="5519738"/>
          <a:ext cx="2513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0" name="Equation" r:id="rId14" imgW="1485900" imgH="457200" progId="Equation.3">
                  <p:embed/>
                </p:oleObj>
              </mc:Choice>
              <mc:Fallback>
                <p:oleObj name="Equation" r:id="rId14" imgW="1485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5519738"/>
                        <a:ext cx="2513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579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QUADRUPOLES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For a 30 degrees coil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Giving </a:t>
            </a:r>
            <a:r>
              <a:rPr lang="en-US" dirty="0" err="1" smtClean="0">
                <a:latin typeface="Symbol" charset="2"/>
                <a:cs typeface="Symbol" charset="2"/>
                <a:sym typeface="Symbol" pitchFamily="18" charset="2"/>
              </a:rPr>
              <a:t>g</a:t>
            </a:r>
            <a:r>
              <a:rPr lang="en-US" baseline="-25000" dirty="0" err="1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=6.93×10</a:t>
            </a:r>
            <a:r>
              <a:rPr lang="en-US" baseline="30000" dirty="0" smtClean="0">
                <a:sym typeface="Symbol" pitchFamily="18" charset="2"/>
              </a:rPr>
              <a:t>-7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[</a:t>
            </a:r>
            <a:r>
              <a:rPr lang="en-US" dirty="0" smtClean="0">
                <a:sym typeface="Symbol" pitchFamily="18" charset="2"/>
              </a:rPr>
              <a:t>T m/A]</a:t>
            </a: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Going to more convenient but really  horrible  units, i.e. </a:t>
            </a:r>
            <a:r>
              <a:rPr lang="en-US" i="1" dirty="0" smtClean="0"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 in A/mm</a:t>
            </a:r>
            <a:r>
              <a:rPr lang="en-US" baseline="30000" dirty="0" smtClean="0">
                <a:sym typeface="Symbol" pitchFamily="18" charset="2"/>
              </a:rPr>
              <a:t>2 </a:t>
            </a:r>
            <a:r>
              <a:rPr lang="en-US" dirty="0" smtClean="0">
                <a:sym typeface="Symbol" pitchFamily="18" charset="2"/>
              </a:rPr>
              <a:t>but </a:t>
            </a:r>
            <a:r>
              <a:rPr lang="en-US" i="1" dirty="0" smtClean="0">
                <a:sym typeface="Symbol" pitchFamily="18" charset="2"/>
              </a:rPr>
              <a:t>G</a:t>
            </a:r>
            <a:r>
              <a:rPr lang="en-US" dirty="0" smtClean="0">
                <a:sym typeface="Symbol" pitchFamily="18" charset="2"/>
              </a:rPr>
              <a:t> in T/m, one gets </a:t>
            </a:r>
            <a:r>
              <a:rPr lang="en-US" dirty="0" err="1">
                <a:latin typeface="Symbol" charset="2"/>
                <a:cs typeface="Symbol" charset="2"/>
                <a:sym typeface="Symbol" pitchFamily="18" charset="2"/>
              </a:rPr>
              <a:t>g</a:t>
            </a:r>
            <a:r>
              <a:rPr lang="en-US" baseline="-25000" dirty="0" err="1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=0.693 </a:t>
            </a:r>
            <a:r>
              <a:rPr lang="en-US" dirty="0">
                <a:sym typeface="Symbol" pitchFamily="18" charset="2"/>
              </a:rPr>
              <a:t>[</a:t>
            </a:r>
            <a:r>
              <a:rPr lang="en-US" dirty="0" smtClean="0">
                <a:sym typeface="Symbol" pitchFamily="18" charset="2"/>
              </a:rPr>
              <a:t>T/m/(A/mm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)]</a:t>
            </a:r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Example: LHC </a:t>
            </a:r>
            <a:r>
              <a:rPr lang="en-US" dirty="0" err="1" smtClean="0">
                <a:sym typeface="Symbol" pitchFamily="18" charset="2"/>
              </a:rPr>
              <a:t>quadrupole</a:t>
            </a:r>
            <a:endParaRPr lang="en-US" dirty="0" smtClean="0">
              <a:sym typeface="Symbol" pitchFamily="18" charset="2"/>
            </a:endParaRPr>
          </a:p>
          <a:p>
            <a:pPr lvl="2" eaLnBrk="1" hangingPunct="1"/>
            <a:r>
              <a:rPr lang="en-US" sz="2000" i="1" dirty="0" smtClean="0"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= 11850 A   Ins. </a:t>
            </a:r>
            <a:r>
              <a:rPr lang="en-US" sz="2000" dirty="0">
                <a:sym typeface="Symbol" pitchFamily="18" charset="2"/>
              </a:rPr>
              <a:t>c</a:t>
            </a:r>
            <a:r>
              <a:rPr lang="en-US" sz="2000" dirty="0" smtClean="0">
                <a:sym typeface="Symbol" pitchFamily="18" charset="2"/>
              </a:rPr>
              <a:t>able x-sec  27 mm</a:t>
            </a:r>
            <a:r>
              <a:rPr lang="en-US" sz="2000" baseline="30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    </a:t>
            </a:r>
            <a:r>
              <a:rPr lang="en-US" sz="2000" i="1" dirty="0" smtClean="0">
                <a:sym typeface="Symbol" pitchFamily="18" charset="2"/>
              </a:rPr>
              <a:t>j</a:t>
            </a:r>
            <a:r>
              <a:rPr lang="en-US" sz="2000" dirty="0" smtClean="0">
                <a:sym typeface="Symbol" pitchFamily="18" charset="2"/>
              </a:rPr>
              <a:t>=440 A/mm</a:t>
            </a:r>
            <a:r>
              <a:rPr lang="en-US" sz="2000" baseline="30000" dirty="0" smtClean="0">
                <a:sym typeface="Symbol" pitchFamily="18" charset="2"/>
              </a:rPr>
              <a:t>2</a:t>
            </a:r>
          </a:p>
          <a:p>
            <a:pPr lvl="2" eaLnBrk="1" hangingPunct="1"/>
            <a:r>
              <a:rPr lang="en-US" sz="2000" i="1" dirty="0">
                <a:sym typeface="Symbol" pitchFamily="18" charset="2"/>
              </a:rPr>
              <a:t>w</a:t>
            </a:r>
            <a:r>
              <a:rPr lang="en-US" sz="2000" dirty="0" smtClean="0">
                <a:sym typeface="Symbol" pitchFamily="18" charset="2"/>
              </a:rPr>
              <a:t>=30 mm         </a:t>
            </a:r>
            <a:r>
              <a:rPr lang="en-US" sz="2000" i="1" dirty="0" smtClean="0">
                <a:sym typeface="Symbol" pitchFamily="18" charset="2"/>
              </a:rPr>
              <a:t>r</a:t>
            </a:r>
            <a:r>
              <a:rPr lang="en-US" sz="2000" dirty="0" smtClean="0">
                <a:sym typeface="Symbol" pitchFamily="18" charset="2"/>
              </a:rPr>
              <a:t>=28 mm             </a:t>
            </a:r>
            <a:r>
              <a:rPr lang="en-US" sz="2000" dirty="0" err="1" smtClean="0">
                <a:sym typeface="Symbol" pitchFamily="18" charset="2"/>
              </a:rPr>
              <a:t>ln</a:t>
            </a:r>
            <a:r>
              <a:rPr lang="en-US" sz="2000" dirty="0" smtClean="0">
                <a:sym typeface="Symbol" pitchFamily="18" charset="2"/>
              </a:rPr>
              <a:t>(1+</a:t>
            </a:r>
            <a:r>
              <a:rPr lang="en-US" sz="2000" i="1" dirty="0" smtClean="0">
                <a:sym typeface="Symbol" pitchFamily="18" charset="2"/>
              </a:rPr>
              <a:t>w</a:t>
            </a:r>
            <a:r>
              <a:rPr lang="en-US" sz="2000" dirty="0" smtClean="0">
                <a:sym typeface="Symbol" pitchFamily="18" charset="2"/>
              </a:rPr>
              <a:t>/</a:t>
            </a:r>
            <a:r>
              <a:rPr lang="en-US" sz="2000" i="1" dirty="0" smtClean="0">
                <a:sym typeface="Symbol" pitchFamily="18" charset="2"/>
              </a:rPr>
              <a:t>r</a:t>
            </a:r>
            <a:r>
              <a:rPr lang="en-US" sz="2000" dirty="0" smtClean="0">
                <a:sym typeface="Symbol" pitchFamily="18" charset="2"/>
              </a:rPr>
              <a:t>)=0.73</a:t>
            </a:r>
          </a:p>
          <a:p>
            <a:pPr lvl="2" eaLnBrk="1" hangingPunct="1"/>
            <a:r>
              <a:rPr lang="en-US" sz="2000" dirty="0" smtClean="0">
                <a:sym typeface="Symbol" pitchFamily="18" charset="2"/>
              </a:rPr>
              <a:t>0.693 × 440 × 0.73 = 222 T/m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664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68" y="1167634"/>
            <a:ext cx="2259012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5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6" name="Rectangle 2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7" name="Rectangle 3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8" name="Rectangle 3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4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51" name="Rectangle 36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5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55" name="Rectangle 4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39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3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31899"/>
              </p:ext>
            </p:extLst>
          </p:nvPr>
        </p:nvGraphicFramePr>
        <p:xfrm>
          <a:off x="633269" y="2144733"/>
          <a:ext cx="2321551" cy="103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Equation" r:id="rId4" imgW="1066800" imgH="469900" progId="Equation.3">
                  <p:embed/>
                </p:oleObj>
              </mc:Choice>
              <mc:Fallback>
                <p:oleObj name="Equation" r:id="rId4" imgW="1066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69" y="2144733"/>
                        <a:ext cx="2321551" cy="1036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52244"/>
              </p:ext>
            </p:extLst>
          </p:nvPr>
        </p:nvGraphicFramePr>
        <p:xfrm>
          <a:off x="3760141" y="2252556"/>
          <a:ext cx="2513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Equation" r:id="rId6" imgW="1485900" imgH="457200" progId="Equation.3">
                  <p:embed/>
                </p:oleObj>
              </mc:Choice>
              <mc:Fallback>
                <p:oleObj name="Equation" r:id="rId6" imgW="1485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141" y="2252556"/>
                        <a:ext cx="2513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771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PERFECT DIPOLAR FIELDS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Perfect dipoles - 2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Intersecting ellipses</a:t>
            </a:r>
            <a:r>
              <a:rPr lang="en-US" dirty="0" smtClean="0"/>
              <a:t>: a uniform current density in the area of two intersecting ellipses produces a pure dipolar field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b="1" dirty="0" smtClean="0"/>
          </a:p>
          <a:p>
            <a:pPr lvl="2" eaLnBrk="1" hangingPunct="1">
              <a:buFontTx/>
              <a:buNone/>
            </a:pPr>
            <a:endParaRPr lang="en-US" sz="1800" b="1" dirty="0" smtClean="0"/>
          </a:p>
          <a:p>
            <a:pPr lvl="2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59" y="2357881"/>
            <a:ext cx="2759344" cy="28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3843958" y="5255637"/>
            <a:ext cx="1293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/>
              <a:t>Intersecting ellipses</a:t>
            </a:r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4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570160"/>
              </p:ext>
            </p:extLst>
          </p:nvPr>
        </p:nvGraphicFramePr>
        <p:xfrm>
          <a:off x="1518433" y="5469235"/>
          <a:ext cx="11303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1" name="Equation" r:id="rId4" imgW="723900" imgH="419100" progId="Equation.3">
                  <p:embed/>
                </p:oleObj>
              </mc:Choice>
              <mc:Fallback>
                <p:oleObj name="Equation" r:id="rId4" imgW="723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433" y="5469235"/>
                        <a:ext cx="11303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79245"/>
              </p:ext>
            </p:extLst>
          </p:nvPr>
        </p:nvGraphicFramePr>
        <p:xfrm>
          <a:off x="3535363" y="5778500"/>
          <a:ext cx="35496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2" name="Equation" r:id="rId6" imgW="2273300" imgH="304800" progId="Equation.3">
                  <p:embed/>
                </p:oleObj>
              </mc:Choice>
              <mc:Fallback>
                <p:oleObj name="Equation" r:id="rId6" imgW="2273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5778500"/>
                        <a:ext cx="35496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4910063" y="3844335"/>
            <a:ext cx="5216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989440" y="4025779"/>
            <a:ext cx="38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C3300"/>
                </a:solidFill>
              </a:rPr>
              <a:t>w</a:t>
            </a:r>
            <a:endParaRPr lang="en-US" i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37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QUADRUPOLES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First allowed </a:t>
            </a:r>
            <a:r>
              <a:rPr lang="en-US" dirty="0" err="1" smtClean="0"/>
              <a:t>multipole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baseline="-25000" dirty="0" smtClean="0"/>
              <a:t>6 </a:t>
            </a:r>
            <a:r>
              <a:rPr lang="en-US" dirty="0" smtClean="0"/>
              <a:t>(</a:t>
            </a:r>
            <a:r>
              <a:rPr lang="en-US" dirty="0" err="1" smtClean="0"/>
              <a:t>dodecapole</a:t>
            </a:r>
            <a:r>
              <a:rPr lang="en-US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for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=</a:t>
            </a:r>
            <a:r>
              <a:rPr lang="en-US" dirty="0" smtClean="0">
                <a:sym typeface="Symbol" pitchFamily="18" charset="2"/>
              </a:rPr>
              <a:t></a:t>
            </a:r>
            <a:r>
              <a:rPr lang="en-US" dirty="0" smtClean="0"/>
              <a:t>/6 (i.e. a </a:t>
            </a:r>
            <a:r>
              <a:rPr lang="en-US" dirty="0" smtClean="0">
                <a:solidFill>
                  <a:srgbClr val="CC0000"/>
                </a:solidFill>
              </a:rPr>
              <a:t>30° sector coil) one has </a:t>
            </a:r>
            <a:r>
              <a:rPr lang="en-US" i="1" dirty="0" smtClean="0">
                <a:solidFill>
                  <a:srgbClr val="CC0000"/>
                </a:solidFill>
              </a:rPr>
              <a:t>B</a:t>
            </a:r>
            <a:r>
              <a:rPr lang="en-US" baseline="-25000" dirty="0" smtClean="0">
                <a:solidFill>
                  <a:srgbClr val="CC0000"/>
                </a:solidFill>
              </a:rPr>
              <a:t>6</a:t>
            </a:r>
            <a:r>
              <a:rPr lang="en-US" dirty="0" smtClean="0">
                <a:solidFill>
                  <a:srgbClr val="CC0000"/>
                </a:solidFill>
              </a:rPr>
              <a:t>=0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Second allowed </a:t>
            </a:r>
            <a:r>
              <a:rPr lang="en-US" dirty="0" err="1" smtClean="0"/>
              <a:t>multipole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baseline="-25000" dirty="0" smtClean="0"/>
              <a:t>10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for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=</a:t>
            </a:r>
            <a:r>
              <a:rPr lang="en-US" dirty="0" smtClean="0">
                <a:sym typeface="Symbol" pitchFamily="18" charset="2"/>
              </a:rPr>
              <a:t></a:t>
            </a:r>
            <a:r>
              <a:rPr lang="en-US" dirty="0" smtClean="0"/>
              <a:t>/10 (i.e. a 18° sector coil) or for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=</a:t>
            </a:r>
            <a:r>
              <a:rPr lang="en-US" dirty="0" smtClean="0">
                <a:sym typeface="Symbol" pitchFamily="18" charset="2"/>
              </a:rPr>
              <a:t></a:t>
            </a:r>
            <a:r>
              <a:rPr lang="en-US" dirty="0" smtClean="0"/>
              <a:t>/5 (i.e. a 36° sector coil)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one has </a:t>
            </a:r>
            <a:r>
              <a:rPr lang="en-US" i="1" dirty="0" smtClean="0"/>
              <a:t>B</a:t>
            </a:r>
            <a:r>
              <a:rPr lang="en-US" baseline="-25000" dirty="0" smtClean="0"/>
              <a:t>5</a:t>
            </a:r>
            <a:r>
              <a:rPr lang="en-US" dirty="0" smtClean="0"/>
              <a:t>=0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conditions look similar to the dipole case …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5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69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70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71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7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67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767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6707"/>
              </p:ext>
            </p:extLst>
          </p:nvPr>
        </p:nvGraphicFramePr>
        <p:xfrm>
          <a:off x="1637459" y="2812893"/>
          <a:ext cx="36464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Equation" r:id="rId3" imgW="2286000" imgH="482600" progId="Equation.3">
                  <p:embed/>
                </p:oleObj>
              </mc:Choice>
              <mc:Fallback>
                <p:oleObj name="Equation" r:id="rId3" imgW="2286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459" y="2812893"/>
                        <a:ext cx="36464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7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767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03660"/>
              </p:ext>
            </p:extLst>
          </p:nvPr>
        </p:nvGraphicFramePr>
        <p:xfrm>
          <a:off x="1211900" y="4360844"/>
          <a:ext cx="3494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Equation" r:id="rId5" imgW="2374900" imgH="482600" progId="Equation.3">
                  <p:embed/>
                </p:oleObj>
              </mc:Choice>
              <mc:Fallback>
                <p:oleObj name="Equation" r:id="rId5" imgW="2374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900" y="4360844"/>
                        <a:ext cx="3494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40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3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29001"/>
              </p:ext>
            </p:extLst>
          </p:nvPr>
        </p:nvGraphicFramePr>
        <p:xfrm>
          <a:off x="434520" y="1309623"/>
          <a:ext cx="4260776" cy="85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Equation" r:id="rId7" imgW="2717800" imgH="546100" progId="Equation.3">
                  <p:embed/>
                </p:oleObj>
              </mc:Choice>
              <mc:Fallback>
                <p:oleObj name="Equation" r:id="rId7" imgW="27178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20" y="1309623"/>
                        <a:ext cx="4260776" cy="85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652798"/>
              </p:ext>
            </p:extLst>
          </p:nvPr>
        </p:nvGraphicFramePr>
        <p:xfrm>
          <a:off x="5028895" y="1322502"/>
          <a:ext cx="3978051" cy="81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6" name="Equation" r:id="rId9" imgW="2616200" imgH="533400" progId="Equation.3">
                  <p:embed/>
                </p:oleObj>
              </mc:Choice>
              <mc:Fallback>
                <p:oleObj name="Equation" r:id="rId9" imgW="2616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895" y="1322502"/>
                        <a:ext cx="3978051" cy="811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271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QUADRUPOLES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a sector coil </a:t>
            </a:r>
            <a:r>
              <a:rPr lang="en-US" dirty="0" smtClean="0">
                <a:solidFill>
                  <a:srgbClr val="CC0000"/>
                </a:solidFill>
              </a:rPr>
              <a:t>with one layer</a:t>
            </a:r>
            <a:r>
              <a:rPr lang="en-US" dirty="0" smtClean="0"/>
              <a:t>, the same results of the dipole case hold with the following transformation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Angles</a:t>
            </a:r>
            <a:r>
              <a:rPr lang="en-US" dirty="0" smtClean="0"/>
              <a:t> have to be </a:t>
            </a:r>
            <a:r>
              <a:rPr lang="en-US" dirty="0" smtClean="0">
                <a:solidFill>
                  <a:srgbClr val="CC0000"/>
                </a:solidFill>
              </a:rPr>
              <a:t>divided by two </a:t>
            </a:r>
          </a:p>
          <a:p>
            <a:pPr lvl="1" eaLnBrk="1" hangingPunct="1"/>
            <a:r>
              <a:rPr lang="en-US" dirty="0" err="1" smtClean="0">
                <a:solidFill>
                  <a:srgbClr val="CC0000"/>
                </a:solidFill>
              </a:rPr>
              <a:t>Multipole</a:t>
            </a:r>
            <a:r>
              <a:rPr lang="en-US" dirty="0" smtClean="0">
                <a:solidFill>
                  <a:srgbClr val="CC0000"/>
                </a:solidFill>
              </a:rPr>
              <a:t> orders </a:t>
            </a:r>
            <a:r>
              <a:rPr lang="en-US" dirty="0" smtClean="0"/>
              <a:t>have to be </a:t>
            </a:r>
            <a:r>
              <a:rPr lang="en-US" dirty="0" smtClean="0">
                <a:solidFill>
                  <a:srgbClr val="CC0000"/>
                </a:solidFill>
              </a:rPr>
              <a:t>multiplied by two</a:t>
            </a:r>
          </a:p>
          <a:p>
            <a:pPr eaLnBrk="1" hangingPunct="1"/>
            <a:r>
              <a:rPr lang="en-US" dirty="0" smtClean="0"/>
              <a:t>Examples</a:t>
            </a:r>
          </a:p>
          <a:p>
            <a:pPr lvl="1" eaLnBrk="1" hangingPunct="1"/>
            <a:r>
              <a:rPr lang="en-US" dirty="0" smtClean="0"/>
              <a:t>One wedge coil: ~[0</a:t>
            </a:r>
            <a:r>
              <a:rPr lang="en-GB" dirty="0" smtClean="0"/>
              <a:t>°</a:t>
            </a:r>
            <a:r>
              <a:rPr lang="en-US" dirty="0" smtClean="0"/>
              <a:t>-48</a:t>
            </a:r>
            <a:r>
              <a:rPr lang="en-GB" dirty="0" smtClean="0"/>
              <a:t>°, 60°-72°</a:t>
            </a:r>
            <a:r>
              <a:rPr lang="en-US" dirty="0" smtClean="0"/>
              <a:t>]</a:t>
            </a:r>
            <a:r>
              <a:rPr lang="it-IT" dirty="0" smtClean="0"/>
              <a:t>  sets to zero b</a:t>
            </a:r>
            <a:r>
              <a:rPr lang="it-IT" baseline="-25000" dirty="0" smtClean="0"/>
              <a:t>3</a:t>
            </a:r>
            <a:r>
              <a:rPr lang="it-IT" dirty="0" smtClean="0"/>
              <a:t> and b</a:t>
            </a:r>
            <a:r>
              <a:rPr lang="it-IT" baseline="-25000" dirty="0" smtClean="0"/>
              <a:t>5</a:t>
            </a:r>
            <a:r>
              <a:rPr lang="it-IT" dirty="0" smtClean="0"/>
              <a:t> in dipoles</a:t>
            </a:r>
            <a:endParaRPr lang="en-US" dirty="0" smtClean="0"/>
          </a:p>
          <a:p>
            <a:pPr lvl="1" eaLnBrk="1" hangingPunct="1"/>
            <a:r>
              <a:rPr lang="en-US" dirty="0" smtClean="0"/>
              <a:t>One wedge coil: ~[0</a:t>
            </a:r>
            <a:r>
              <a:rPr lang="en-GB" dirty="0" smtClean="0"/>
              <a:t>°</a:t>
            </a:r>
            <a:r>
              <a:rPr lang="en-US" dirty="0" smtClean="0"/>
              <a:t>-24</a:t>
            </a:r>
            <a:r>
              <a:rPr lang="en-GB" dirty="0" smtClean="0"/>
              <a:t>°, 30°-36°</a:t>
            </a:r>
            <a:r>
              <a:rPr lang="en-US" dirty="0" smtClean="0"/>
              <a:t>]</a:t>
            </a:r>
            <a:r>
              <a:rPr lang="it-IT" dirty="0" smtClean="0"/>
              <a:t>  sets to zero b</a:t>
            </a:r>
            <a:r>
              <a:rPr lang="it-IT" baseline="-25000" dirty="0" smtClean="0"/>
              <a:t>6</a:t>
            </a:r>
            <a:r>
              <a:rPr lang="it-IT" dirty="0" smtClean="0"/>
              <a:t> and b</a:t>
            </a:r>
            <a:r>
              <a:rPr lang="it-IT" baseline="-25000" dirty="0" smtClean="0"/>
              <a:t>10</a:t>
            </a:r>
            <a:r>
              <a:rPr lang="it-IT" dirty="0" smtClean="0"/>
              <a:t> in quadrupoles</a:t>
            </a:r>
          </a:p>
          <a:p>
            <a:pPr lvl="2" eaLnBrk="1" hangingPunct="1"/>
            <a:r>
              <a:rPr lang="it-IT" sz="1800" dirty="0" smtClean="0"/>
              <a:t>The LHC main quadrupole is</a:t>
            </a:r>
          </a:p>
          <a:p>
            <a:pPr lvl="1" eaLnBrk="1" hangingPunct="1">
              <a:buFontTx/>
              <a:buNone/>
            </a:pPr>
            <a:r>
              <a:rPr lang="it-IT" sz="1800" dirty="0" smtClean="0"/>
              <a:t>		based on this lay-out: one wedge</a:t>
            </a:r>
          </a:p>
          <a:p>
            <a:pPr lvl="1" eaLnBrk="1" hangingPunct="1">
              <a:buFontTx/>
              <a:buNone/>
            </a:pPr>
            <a:r>
              <a:rPr lang="it-IT" sz="1800" dirty="0" smtClean="0"/>
              <a:t>		between 24</a:t>
            </a:r>
            <a:r>
              <a:rPr lang="en-GB" sz="1800" dirty="0" smtClean="0"/>
              <a:t>°</a:t>
            </a:r>
            <a:r>
              <a:rPr lang="it-IT" sz="1800" dirty="0" smtClean="0"/>
              <a:t> and 30</a:t>
            </a:r>
            <a:r>
              <a:rPr lang="en-GB" sz="1800" dirty="0" smtClean="0"/>
              <a:t>°, plus one on </a:t>
            </a:r>
          </a:p>
          <a:p>
            <a:pPr lvl="1" eaLnBrk="1" hangingPunct="1">
              <a:buFontTx/>
              <a:buNone/>
            </a:pPr>
            <a:r>
              <a:rPr lang="en-GB" sz="1800" dirty="0" smtClean="0"/>
              <a:t>		the outer layer for </a:t>
            </a:r>
            <a:r>
              <a:rPr lang="en-GB" sz="1800" dirty="0" err="1" smtClean="0"/>
              <a:t>keystoning</a:t>
            </a:r>
            <a:r>
              <a:rPr lang="en-GB" sz="1800" dirty="0" smtClean="0"/>
              <a:t> the</a:t>
            </a:r>
          </a:p>
          <a:p>
            <a:pPr lvl="1" eaLnBrk="1" hangingPunct="1">
              <a:buFontTx/>
              <a:buNone/>
            </a:pPr>
            <a:r>
              <a:rPr lang="en-GB" sz="1800" dirty="0" smtClean="0"/>
              <a:t>		coil</a:t>
            </a:r>
            <a:endParaRPr lang="en-US" sz="1800" dirty="0" smtClean="0"/>
          </a:p>
          <a:p>
            <a:pPr lvl="1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28677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8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9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0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1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2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3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8684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4186238"/>
            <a:ext cx="3228975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5" name="Text Box 32"/>
          <p:cNvSpPr txBox="1">
            <a:spLocks noChangeArrowheads="1"/>
          </p:cNvSpPr>
          <p:nvPr/>
        </p:nvSpPr>
        <p:spPr bwMode="auto">
          <a:xfrm>
            <a:off x="5535613" y="5965825"/>
            <a:ext cx="3122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/>
              <a:t>LHC main quadrupole</a:t>
            </a:r>
            <a:endParaRPr lang="it-IT" sz="100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41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6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SECTOR COILS FOR QUADRUPOLES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  <a:p>
            <a:pPr lvl="1" eaLnBrk="1" hangingPunct="1"/>
            <a:r>
              <a:rPr lang="en-US" dirty="0" smtClean="0"/>
              <a:t>One wedge coil: ~[0</a:t>
            </a:r>
            <a:r>
              <a:rPr lang="en-GB" dirty="0" smtClean="0"/>
              <a:t>°</a:t>
            </a:r>
            <a:r>
              <a:rPr lang="en-US" dirty="0" smtClean="0"/>
              <a:t>-12</a:t>
            </a:r>
            <a:r>
              <a:rPr lang="en-GB" dirty="0" smtClean="0"/>
              <a:t>°, 18°-30°</a:t>
            </a:r>
            <a:r>
              <a:rPr lang="en-US" dirty="0" smtClean="0"/>
              <a:t>]</a:t>
            </a:r>
            <a:r>
              <a:rPr lang="it-IT" dirty="0" smtClean="0"/>
              <a:t>  sets to zero b</a:t>
            </a:r>
            <a:r>
              <a:rPr lang="it-IT" baseline="-25000" dirty="0" smtClean="0"/>
              <a:t>6</a:t>
            </a:r>
            <a:r>
              <a:rPr lang="it-IT" dirty="0" smtClean="0"/>
              <a:t> and b</a:t>
            </a:r>
            <a:r>
              <a:rPr lang="it-IT" baseline="-25000" dirty="0" smtClean="0"/>
              <a:t>10</a:t>
            </a:r>
            <a:r>
              <a:rPr lang="it-IT" dirty="0" smtClean="0"/>
              <a:t> in quadrupoles </a:t>
            </a:r>
          </a:p>
          <a:p>
            <a:pPr lvl="2" eaLnBrk="1" hangingPunct="1"/>
            <a:r>
              <a:rPr lang="it-IT" sz="1600" dirty="0" smtClean="0"/>
              <a:t>The Tevatron main quadrupole is based on this lay-out: </a:t>
            </a:r>
            <a:r>
              <a:rPr lang="en-GB" sz="1600" dirty="0" smtClean="0"/>
              <a:t>a 30° sector coil with </a:t>
            </a:r>
            <a:r>
              <a:rPr lang="it-IT" sz="1600" dirty="0" smtClean="0"/>
              <a:t>one wedge between 12</a:t>
            </a:r>
            <a:r>
              <a:rPr lang="en-GB" sz="1600" dirty="0" smtClean="0"/>
              <a:t>°</a:t>
            </a:r>
            <a:r>
              <a:rPr lang="it-IT" sz="1600" dirty="0" smtClean="0"/>
              <a:t> and 18</a:t>
            </a:r>
            <a:r>
              <a:rPr lang="en-GB" sz="1600" dirty="0" smtClean="0"/>
              <a:t>° (inner layer) to zero </a:t>
            </a:r>
            <a:r>
              <a:rPr lang="it-IT" sz="1600" dirty="0" smtClean="0"/>
              <a:t>b</a:t>
            </a:r>
            <a:r>
              <a:rPr lang="it-IT" sz="1600" baseline="-25000" dirty="0" smtClean="0"/>
              <a:t>6</a:t>
            </a:r>
            <a:r>
              <a:rPr lang="it-IT" sz="1600" dirty="0" smtClean="0"/>
              <a:t> and b</a:t>
            </a:r>
            <a:r>
              <a:rPr lang="it-IT" sz="1600" baseline="-25000" dirty="0" smtClean="0"/>
              <a:t>10</a:t>
            </a:r>
            <a:r>
              <a:rPr lang="en-GB" sz="1600" dirty="0" smtClean="0"/>
              <a:t> – the outer layer can be at 30° without wedges since it does not affect much </a:t>
            </a:r>
            <a:r>
              <a:rPr lang="it-IT" sz="1600" dirty="0" smtClean="0"/>
              <a:t> b</a:t>
            </a:r>
            <a:r>
              <a:rPr lang="it-IT" sz="1600" baseline="-25000" dirty="0" smtClean="0"/>
              <a:t>10</a:t>
            </a:r>
            <a:r>
              <a:rPr lang="en-GB" sz="1600" dirty="0" smtClean="0"/>
              <a:t> </a:t>
            </a:r>
          </a:p>
          <a:p>
            <a:pPr lvl="1" eaLnBrk="1" hangingPunct="1"/>
            <a:r>
              <a:rPr lang="en-US" dirty="0" smtClean="0"/>
              <a:t>One wedge coil: ~[0</a:t>
            </a:r>
            <a:r>
              <a:rPr lang="en-GB" dirty="0" smtClean="0"/>
              <a:t>°</a:t>
            </a:r>
            <a:r>
              <a:rPr lang="en-US" dirty="0" smtClean="0"/>
              <a:t>-18</a:t>
            </a:r>
            <a:r>
              <a:rPr lang="en-GB" dirty="0" smtClean="0"/>
              <a:t>°, 22°-32°</a:t>
            </a:r>
            <a:r>
              <a:rPr lang="en-US" dirty="0" smtClean="0"/>
              <a:t>]</a:t>
            </a:r>
            <a:r>
              <a:rPr lang="it-IT" dirty="0" smtClean="0"/>
              <a:t>  sets to zero b</a:t>
            </a:r>
            <a:r>
              <a:rPr lang="it-IT" baseline="-25000" dirty="0" smtClean="0"/>
              <a:t>6</a:t>
            </a:r>
            <a:r>
              <a:rPr lang="it-IT" dirty="0" smtClean="0"/>
              <a:t> and b</a:t>
            </a:r>
            <a:r>
              <a:rPr lang="it-IT" baseline="-25000" dirty="0" smtClean="0"/>
              <a:t>10</a:t>
            </a:r>
            <a:r>
              <a:rPr lang="it-IT" dirty="0" smtClean="0"/>
              <a:t> </a:t>
            </a:r>
          </a:p>
          <a:p>
            <a:pPr lvl="2" eaLnBrk="1" hangingPunct="1"/>
            <a:r>
              <a:rPr lang="it-IT" sz="1800" dirty="0" smtClean="0"/>
              <a:t>The RHIC main quadrupole is </a:t>
            </a:r>
            <a:r>
              <a:rPr lang="it-IT" sz="1600" dirty="0" smtClean="0"/>
              <a:t>based on this lay-out – its is the solution with the smallest angular width of the wedge</a:t>
            </a:r>
            <a:endParaRPr lang="en-US" sz="1600" dirty="0" smtClean="0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5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6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7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8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9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2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22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2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2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92150" y="6219825"/>
            <a:ext cx="3122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/>
              <a:t>Tevatron main quadrupole</a:t>
            </a:r>
            <a:endParaRPr lang="it-IT" sz="1000"/>
          </a:p>
        </p:txBody>
      </p:sp>
      <p:pic>
        <p:nvPicPr>
          <p:cNvPr id="2972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103688"/>
            <a:ext cx="38131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561013" y="6211888"/>
            <a:ext cx="3122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/>
              <a:t>RHIC main quadrupole</a:t>
            </a:r>
            <a:endParaRPr lang="it-IT" sz="1000"/>
          </a:p>
        </p:txBody>
      </p:sp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105275"/>
            <a:ext cx="3824287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</a:t>
            </a:r>
            <a:r>
              <a:rPr lang="en-US" sz="1000" dirty="0">
                <a:solidFill>
                  <a:srgbClr val="3399FF"/>
                </a:solidFill>
              </a:rPr>
              <a:t>4</a:t>
            </a:r>
            <a:r>
              <a:rPr lang="en-US" sz="1000" dirty="0" smtClean="0">
                <a:solidFill>
                  <a:srgbClr val="3399FF"/>
                </a:solidFill>
              </a:rPr>
              <a:t>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42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46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  <p:bldP spid="29725" grpId="0"/>
      <p:bldP spid="297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BENCHMARKING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OF A CASE OF CANTED COS THETA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efficiency of the canted </a:t>
            </a:r>
            <a:r>
              <a:rPr lang="en-US" dirty="0" err="1" smtClean="0"/>
              <a:t>cos</a:t>
            </a:r>
            <a:r>
              <a:rPr lang="en-US" dirty="0" smtClean="0"/>
              <a:t> theta strongly depends on the angle</a:t>
            </a:r>
          </a:p>
          <a:p>
            <a:pPr lvl="1" eaLnBrk="1" hangingPunct="1"/>
            <a:r>
              <a:rPr lang="en-US" dirty="0" smtClean="0"/>
              <a:t>We consider here the case of the D2 corrector for HL-LHC</a:t>
            </a:r>
          </a:p>
          <a:p>
            <a:pPr lvl="1" eaLnBrk="1" hangingPunct="1"/>
            <a:r>
              <a:rPr lang="en-US" dirty="0" smtClean="0"/>
              <a:t>2.6 T magnet, 2.2 m long</a:t>
            </a:r>
          </a:p>
          <a:p>
            <a:pPr lvl="2" eaLnBrk="1" hangingPunct="1"/>
            <a:r>
              <a:rPr lang="en-US" sz="1800" dirty="0" smtClean="0"/>
              <a:t>Rather short, so heads cannot be long, so the angle was selected to 30</a:t>
            </a:r>
          </a:p>
          <a:p>
            <a:pPr lvl="1" eaLnBrk="1" hangingPunct="1"/>
            <a:r>
              <a:rPr lang="en-US" dirty="0" smtClean="0"/>
              <a:t>We compute the field with nominal current (392 A) and without iron: B=1.69 T</a:t>
            </a:r>
            <a:endParaRPr lang="en-US" dirty="0"/>
          </a:p>
          <a:p>
            <a:pPr lvl="2" eaLnBrk="1" hangingPunct="1"/>
            <a:r>
              <a:rPr lang="en-US" sz="1800" dirty="0" smtClean="0"/>
              <a:t>Conductor is a 0.825 mm diameter strand, that becomes 1-mm-strand with insulation</a:t>
            </a:r>
          </a:p>
          <a:p>
            <a:pPr lvl="2" eaLnBrk="1" hangingPunct="1"/>
            <a:r>
              <a:rPr lang="en-US" sz="1800" dirty="0" smtClean="0"/>
              <a:t>Current density is 392 A/mm2, since the current is spread over insulation and voids</a:t>
            </a:r>
          </a:p>
          <a:p>
            <a:pPr lvl="2" eaLnBrk="1" hangingPunct="1"/>
            <a:r>
              <a:rPr lang="en-US" sz="1800" dirty="0" smtClean="0"/>
              <a:t>Total length of strand is 4.4 km</a:t>
            </a:r>
            <a:endParaRPr lang="en-US" sz="1800" dirty="0"/>
          </a:p>
          <a:p>
            <a:pPr lvl="1" eaLnBrk="1" hangingPunct="1"/>
            <a:r>
              <a:rPr lang="en-US" i="1" dirty="0" smtClean="0">
                <a:latin typeface="Times"/>
                <a:cs typeface="Times"/>
              </a:rPr>
              <a:t>A</a:t>
            </a:r>
            <a:r>
              <a:rPr lang="en-US" dirty="0" smtClean="0">
                <a:latin typeface="Times"/>
                <a:cs typeface="Times"/>
              </a:rPr>
              <a:t>=2395 mm</a:t>
            </a:r>
            <a:r>
              <a:rPr lang="en-US" baseline="30000" dirty="0" smtClean="0">
                <a:latin typeface="Times"/>
                <a:cs typeface="Times"/>
              </a:rPr>
              <a:t>2</a:t>
            </a:r>
          </a:p>
          <a:p>
            <a:pPr lvl="1" eaLnBrk="1" hangingPunct="1"/>
            <a:r>
              <a:rPr lang="en-US" i="1" dirty="0" err="1" smtClean="0">
                <a:latin typeface="Times"/>
                <a:cs typeface="Times"/>
              </a:rPr>
              <a:t>w</a:t>
            </a:r>
            <a:r>
              <a:rPr lang="en-US" i="1" baseline="-25000" dirty="0" err="1" smtClean="0">
                <a:latin typeface="Times"/>
                <a:cs typeface="Times"/>
              </a:rPr>
              <a:t>eq</a:t>
            </a:r>
            <a:r>
              <a:rPr lang="en-US" dirty="0" smtClean="0">
                <a:latin typeface="Times"/>
                <a:cs typeface="Times"/>
              </a:rPr>
              <a:t>= 9.9 mm</a:t>
            </a:r>
          </a:p>
          <a:p>
            <a:pPr lvl="1" eaLnBrk="1" hangingPunct="1"/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baseline="-25000" dirty="0" err="1" smtClean="0"/>
              <a:t>c</a:t>
            </a:r>
            <a:r>
              <a:rPr lang="en-US" dirty="0" smtClean="0"/>
              <a:t>=4.33×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43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62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BENCHMARKING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OF A CASE OF CANTED COS THETA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Two ways of judging the efficiency: first one is the loss in field with the same conductor</a:t>
            </a:r>
            <a:endParaRPr lang="en-US" dirty="0" smtClean="0">
              <a:latin typeface="Times"/>
              <a:cs typeface="Times"/>
            </a:endParaRPr>
          </a:p>
          <a:p>
            <a:pPr lvl="1" eaLnBrk="1" hangingPunct="1"/>
            <a:r>
              <a:rPr lang="en-US" i="1" dirty="0" smtClean="0">
                <a:latin typeface="Times"/>
                <a:cs typeface="Times"/>
              </a:rPr>
              <a:t>B</a:t>
            </a:r>
            <a:r>
              <a:rPr lang="en-US" dirty="0" smtClean="0">
                <a:latin typeface="Times"/>
                <a:cs typeface="Times"/>
              </a:rPr>
              <a:t>=1.67 T, </a:t>
            </a:r>
            <a:r>
              <a:rPr lang="en-US" i="1" dirty="0" smtClean="0">
                <a:latin typeface="Times"/>
                <a:cs typeface="Times"/>
              </a:rPr>
              <a:t>j</a:t>
            </a:r>
            <a:r>
              <a:rPr lang="en-US" dirty="0" smtClean="0">
                <a:latin typeface="Times"/>
                <a:cs typeface="Times"/>
              </a:rPr>
              <a:t>= 392 A/mm</a:t>
            </a:r>
            <a:r>
              <a:rPr lang="en-US" baseline="30000" dirty="0" smtClean="0">
                <a:latin typeface="Times"/>
                <a:cs typeface="Times"/>
              </a:rPr>
              <a:t>2</a:t>
            </a:r>
            <a:r>
              <a:rPr lang="en-US" i="1" dirty="0" smtClean="0">
                <a:latin typeface="Times"/>
                <a:cs typeface="Times"/>
              </a:rPr>
              <a:t>, </a:t>
            </a:r>
            <a:r>
              <a:rPr lang="en-US" i="1" dirty="0" err="1" smtClean="0">
                <a:latin typeface="Times"/>
                <a:cs typeface="Times"/>
              </a:rPr>
              <a:t>w</a:t>
            </a:r>
            <a:r>
              <a:rPr lang="en-US" i="1" baseline="-25000" dirty="0" err="1" smtClean="0">
                <a:latin typeface="Times"/>
                <a:cs typeface="Times"/>
              </a:rPr>
              <a:t>eq</a:t>
            </a:r>
            <a:r>
              <a:rPr lang="en-US" dirty="0" smtClean="0">
                <a:latin typeface="Times"/>
                <a:cs typeface="Times"/>
              </a:rPr>
              <a:t>=9.9 mm, 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baseline="-25000" dirty="0" err="1" smtClean="0"/>
              <a:t>c</a:t>
            </a:r>
            <a:r>
              <a:rPr lang="en-US" dirty="0" smtClean="0"/>
              <a:t>=4.33×</a:t>
            </a:r>
            <a:r>
              <a:rPr lang="en-US" dirty="0"/>
              <a:t>10</a:t>
            </a:r>
            <a:r>
              <a:rPr lang="en-US" baseline="30000" dirty="0"/>
              <a:t>-</a:t>
            </a:r>
            <a:r>
              <a:rPr lang="en-US" baseline="30000" dirty="0" smtClean="0"/>
              <a:t>4</a:t>
            </a:r>
          </a:p>
          <a:p>
            <a:pPr lvl="1" eaLnBrk="1" hangingPunct="1"/>
            <a:r>
              <a:rPr lang="en-US" dirty="0" smtClean="0"/>
              <a:t>A sector coil with one wedge would give</a:t>
            </a:r>
          </a:p>
          <a:p>
            <a:pPr lvl="1" eaLnBrk="1" hangingPunct="1"/>
            <a:r>
              <a:rPr lang="en-US" i="1" dirty="0">
                <a:latin typeface="Times"/>
                <a:cs typeface="Times"/>
              </a:rPr>
              <a:t>B</a:t>
            </a:r>
            <a:r>
              <a:rPr lang="en-US" dirty="0" smtClean="0">
                <a:latin typeface="Times"/>
                <a:cs typeface="Times"/>
              </a:rPr>
              <a:t>=2.55 </a:t>
            </a:r>
            <a:r>
              <a:rPr lang="en-US" dirty="0">
                <a:latin typeface="Times"/>
                <a:cs typeface="Times"/>
              </a:rPr>
              <a:t>T,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>
                <a:latin typeface="Times"/>
                <a:cs typeface="Times"/>
              </a:rPr>
              <a:t>= 392 A/mm</a:t>
            </a:r>
            <a:r>
              <a:rPr lang="en-US" baseline="30000" dirty="0">
                <a:latin typeface="Times"/>
                <a:cs typeface="Times"/>
              </a:rPr>
              <a:t>2</a:t>
            </a:r>
            <a:r>
              <a:rPr lang="en-US" i="1" dirty="0">
                <a:latin typeface="Times"/>
                <a:cs typeface="Times"/>
              </a:rPr>
              <a:t>, </a:t>
            </a:r>
            <a:r>
              <a:rPr lang="en-US" i="1" dirty="0" err="1">
                <a:latin typeface="Times"/>
                <a:cs typeface="Times"/>
              </a:rPr>
              <a:t>w</a:t>
            </a:r>
            <a:r>
              <a:rPr lang="en-US" i="1" baseline="-25000" dirty="0" err="1">
                <a:latin typeface="Times"/>
                <a:cs typeface="Times"/>
              </a:rPr>
              <a:t>eq</a:t>
            </a:r>
            <a:r>
              <a:rPr lang="en-US" dirty="0">
                <a:latin typeface="Times"/>
                <a:cs typeface="Times"/>
              </a:rPr>
              <a:t>=9.9 mm, </a:t>
            </a:r>
            <a:r>
              <a:rPr lang="en-US" i="1" dirty="0" err="1">
                <a:latin typeface="Symbol" charset="2"/>
                <a:cs typeface="Symbol" charset="2"/>
              </a:rPr>
              <a:t>g</a:t>
            </a:r>
            <a:r>
              <a:rPr lang="en-US" i="1" baseline="-25000" dirty="0" err="1"/>
              <a:t>c</a:t>
            </a:r>
            <a:r>
              <a:rPr lang="en-US" dirty="0" smtClean="0"/>
              <a:t>=6.33×</a:t>
            </a:r>
            <a:r>
              <a:rPr lang="en-US" dirty="0"/>
              <a:t>10</a:t>
            </a:r>
            <a:r>
              <a:rPr lang="en-US" baseline="30000" dirty="0"/>
              <a:t>-4</a:t>
            </a:r>
          </a:p>
          <a:p>
            <a:pPr lvl="1" eaLnBrk="1" hangingPunct="1"/>
            <a:r>
              <a:rPr lang="en-US" dirty="0" smtClean="0"/>
              <a:t>Having the same coil width (quantity of superconductor) and overall current density you lose 35% of field (1.67 T instead of 2.55 T)</a:t>
            </a:r>
          </a:p>
          <a:p>
            <a:pPr eaLnBrk="1" hangingPunct="1"/>
            <a:r>
              <a:rPr lang="en-US" dirty="0" smtClean="0"/>
              <a:t>Two </a:t>
            </a:r>
            <a:r>
              <a:rPr lang="en-US" dirty="0"/>
              <a:t>ways of judging the efficiency: </a:t>
            </a:r>
            <a:r>
              <a:rPr lang="en-US" dirty="0" smtClean="0"/>
              <a:t>second </a:t>
            </a:r>
            <a:r>
              <a:rPr lang="en-US" dirty="0"/>
              <a:t>one is the </a:t>
            </a:r>
            <a:r>
              <a:rPr lang="en-US" dirty="0" smtClean="0"/>
              <a:t>increase </a:t>
            </a:r>
            <a:r>
              <a:rPr lang="en-US" dirty="0"/>
              <a:t>in </a:t>
            </a:r>
            <a:r>
              <a:rPr lang="en-US" dirty="0" smtClean="0"/>
              <a:t>conductor to get the same field</a:t>
            </a:r>
          </a:p>
          <a:p>
            <a:pPr lvl="1" eaLnBrk="1" hangingPunct="1"/>
            <a:r>
              <a:rPr lang="en-US" i="1" dirty="0">
                <a:latin typeface="Times"/>
                <a:cs typeface="Times"/>
              </a:rPr>
              <a:t>B</a:t>
            </a:r>
            <a:r>
              <a:rPr lang="en-US" dirty="0" smtClean="0">
                <a:latin typeface="Times"/>
                <a:cs typeface="Times"/>
              </a:rPr>
              <a:t>=2.55 </a:t>
            </a:r>
            <a:r>
              <a:rPr lang="en-US" dirty="0">
                <a:latin typeface="Times"/>
                <a:cs typeface="Times"/>
              </a:rPr>
              <a:t>T, </a:t>
            </a:r>
            <a:r>
              <a:rPr lang="en-US" i="1" dirty="0">
                <a:latin typeface="Times"/>
                <a:cs typeface="Times"/>
              </a:rPr>
              <a:t>j</a:t>
            </a:r>
            <a:r>
              <a:rPr lang="en-US" dirty="0">
                <a:latin typeface="Times"/>
                <a:cs typeface="Times"/>
              </a:rPr>
              <a:t>= 392 A/mm</a:t>
            </a:r>
            <a:r>
              <a:rPr lang="en-US" baseline="30000" dirty="0">
                <a:latin typeface="Times"/>
                <a:cs typeface="Times"/>
              </a:rPr>
              <a:t>2</a:t>
            </a:r>
            <a:r>
              <a:rPr lang="en-US" i="1" dirty="0">
                <a:latin typeface="Times"/>
                <a:cs typeface="Times"/>
              </a:rPr>
              <a:t>, </a:t>
            </a:r>
            <a:r>
              <a:rPr lang="en-US" i="1" dirty="0" err="1">
                <a:latin typeface="Times"/>
                <a:cs typeface="Times"/>
              </a:rPr>
              <a:t>w</a:t>
            </a:r>
            <a:r>
              <a:rPr lang="en-US" i="1" baseline="-25000" dirty="0" err="1">
                <a:latin typeface="Times"/>
                <a:cs typeface="Times"/>
              </a:rPr>
              <a:t>eq</a:t>
            </a:r>
            <a:r>
              <a:rPr lang="en-US" dirty="0" smtClean="0">
                <a:latin typeface="Times"/>
                <a:cs typeface="Times"/>
              </a:rPr>
              <a:t>=15.2 </a:t>
            </a:r>
            <a:r>
              <a:rPr lang="en-US" dirty="0">
                <a:latin typeface="Times"/>
                <a:cs typeface="Times"/>
              </a:rPr>
              <a:t>mm, </a:t>
            </a:r>
            <a:r>
              <a:rPr lang="en-US" i="1" dirty="0" err="1">
                <a:latin typeface="Symbol" charset="2"/>
                <a:cs typeface="Symbol" charset="2"/>
              </a:rPr>
              <a:t>g</a:t>
            </a:r>
            <a:r>
              <a:rPr lang="en-US" i="1" baseline="-25000" dirty="0" err="1"/>
              <a:t>c</a:t>
            </a:r>
            <a:r>
              <a:rPr lang="en-US" dirty="0"/>
              <a:t>=4.33×10</a:t>
            </a:r>
            <a:r>
              <a:rPr lang="en-US" baseline="30000" dirty="0"/>
              <a:t>-4</a:t>
            </a:r>
          </a:p>
          <a:p>
            <a:pPr lvl="1" eaLnBrk="1" hangingPunct="1"/>
            <a:r>
              <a:rPr lang="en-US" dirty="0" smtClean="0">
                <a:latin typeface="Times"/>
                <a:cs typeface="Times"/>
              </a:rPr>
              <a:t>But </a:t>
            </a:r>
            <a:r>
              <a:rPr lang="en-US" i="1" dirty="0" err="1" smtClean="0">
                <a:latin typeface="Times"/>
                <a:cs typeface="Times"/>
              </a:rPr>
              <a:t>w</a:t>
            </a:r>
            <a:r>
              <a:rPr lang="en-US" i="1" baseline="-25000" dirty="0" err="1" smtClean="0">
                <a:latin typeface="Times"/>
                <a:cs typeface="Times"/>
              </a:rPr>
              <a:t>eq</a:t>
            </a:r>
            <a:r>
              <a:rPr lang="en-US" dirty="0" smtClean="0">
                <a:latin typeface="Times"/>
                <a:cs typeface="Times"/>
              </a:rPr>
              <a:t>=15.2 mm has a coil surface of </a:t>
            </a:r>
            <a:r>
              <a:rPr lang="en-US" i="1" dirty="0" smtClean="0">
                <a:latin typeface="Times"/>
                <a:cs typeface="Times"/>
              </a:rPr>
              <a:t>A</a:t>
            </a:r>
            <a:r>
              <a:rPr lang="en-US" dirty="0" smtClean="0">
                <a:latin typeface="Times"/>
                <a:cs typeface="Times"/>
              </a:rPr>
              <a:t>=3770 mm</a:t>
            </a:r>
            <a:r>
              <a:rPr lang="en-US" baseline="30000" dirty="0" smtClean="0">
                <a:latin typeface="Times"/>
                <a:cs typeface="Times"/>
              </a:rPr>
              <a:t>2</a:t>
            </a:r>
            <a:r>
              <a:rPr lang="en-US" dirty="0" smtClean="0">
                <a:latin typeface="Times"/>
                <a:cs typeface="Times"/>
              </a:rPr>
              <a:t>, therefore 57% more conductor</a:t>
            </a:r>
          </a:p>
          <a:p>
            <a:pPr lvl="1" eaLnBrk="1" hangingPunct="1"/>
            <a:endParaRPr lang="en-US" dirty="0" smtClean="0">
              <a:latin typeface="Times"/>
              <a:cs typeface="Times"/>
            </a:endParaRPr>
          </a:p>
          <a:p>
            <a:pPr lvl="1" eaLnBrk="1" hangingPunct="1"/>
            <a:r>
              <a:rPr lang="en-US" dirty="0" smtClean="0">
                <a:latin typeface="Times"/>
                <a:cs typeface="Times"/>
              </a:rPr>
              <a:t>Note: here we do not deal with critical surface, margin </a:t>
            </a:r>
            <a:r>
              <a:rPr lang="en-US" dirty="0" err="1" smtClean="0">
                <a:latin typeface="Times"/>
                <a:cs typeface="Times"/>
              </a:rPr>
              <a:t>etc</a:t>
            </a:r>
            <a:r>
              <a:rPr lang="en-US" dirty="0" smtClean="0">
                <a:latin typeface="Times"/>
                <a:cs typeface="Times"/>
              </a:rPr>
              <a:t> – this will come in Unit 8 – here it is purely electromagnetic (fixed current density)</a:t>
            </a:r>
            <a:endParaRPr lang="en-US" dirty="0">
              <a:latin typeface="Times"/>
              <a:cs typeface="Times"/>
            </a:endParaRP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44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88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PERFECT DIPOLAR FIELDS</a:t>
            </a:r>
            <a:endParaRPr lang="en-US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Perfect dipoles - 3</a:t>
            </a:r>
          </a:p>
          <a:p>
            <a:pPr lvl="1" eaLnBrk="1" hangingPunct="1"/>
            <a:r>
              <a:rPr lang="en-US" u="sng" dirty="0" smtClean="0"/>
              <a:t>Cos theta</a:t>
            </a:r>
            <a:r>
              <a:rPr lang="en-US" dirty="0" smtClean="0"/>
              <a:t>: A current density distribution proportional to the angle </a:t>
            </a:r>
          </a:p>
          <a:p>
            <a:pPr lvl="1" eaLnBrk="1" hangingPunct="1"/>
            <a:r>
              <a:rPr lang="en-US" dirty="0" smtClean="0"/>
              <a:t>Academic case, impossible to realize with a real cable, but very popular in the literature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Looks funny … they all give the same</a:t>
            </a:r>
            <a:endParaRPr lang="en-US" dirty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2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219450"/>
            <a:ext cx="2595562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25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440973"/>
              </p:ext>
            </p:extLst>
          </p:nvPr>
        </p:nvGraphicFramePr>
        <p:xfrm>
          <a:off x="6447595" y="2551707"/>
          <a:ext cx="199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6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595" y="2551707"/>
                        <a:ext cx="1992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9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5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01165"/>
              </p:ext>
            </p:extLst>
          </p:nvPr>
        </p:nvGraphicFramePr>
        <p:xfrm>
          <a:off x="654392" y="3100175"/>
          <a:ext cx="469669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7" name="Equation" r:id="rId6" imgW="2743200" imgH="482600" progId="Equation.3">
                  <p:embed/>
                </p:oleObj>
              </mc:Choice>
              <mc:Fallback>
                <p:oleObj name="Equation" r:id="rId6" imgW="2743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2" y="3100175"/>
                        <a:ext cx="469669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45080"/>
              </p:ext>
            </p:extLst>
          </p:nvPr>
        </p:nvGraphicFramePr>
        <p:xfrm>
          <a:off x="1418791" y="4459810"/>
          <a:ext cx="35496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8" name="Equation" r:id="rId8" imgW="2273300" imgH="304800" progId="Equation.3">
                  <p:embed/>
                </p:oleObj>
              </mc:Choice>
              <mc:Fallback>
                <p:oleObj name="Equation" r:id="rId8" imgW="2273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91" y="4459810"/>
                        <a:ext cx="35496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718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PERFECT DIPOLAR FIELDS</a:t>
            </a:r>
            <a:endParaRPr lang="en-US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Perfect dipoles - 4</a:t>
            </a:r>
          </a:p>
          <a:p>
            <a:pPr lvl="1" eaLnBrk="1" hangingPunct="1"/>
            <a:endParaRPr lang="en-US" u="sng" dirty="0" smtClean="0"/>
          </a:p>
          <a:p>
            <a:pPr lvl="1" eaLnBrk="1" hangingPunct="1"/>
            <a:endParaRPr lang="en-US" u="sng" dirty="0"/>
          </a:p>
          <a:p>
            <a:pPr lvl="1" eaLnBrk="1" hangingPunct="1"/>
            <a:endParaRPr lang="en-US" u="sng" dirty="0" smtClean="0"/>
          </a:p>
          <a:p>
            <a:pPr lvl="1" eaLnBrk="1" hangingPunct="1"/>
            <a:r>
              <a:rPr lang="en-US" u="sng" dirty="0" smtClean="0"/>
              <a:t>Canted </a:t>
            </a:r>
            <a:r>
              <a:rPr lang="en-US" u="sng" dirty="0" err="1" smtClean="0"/>
              <a:t>cos</a:t>
            </a:r>
            <a:r>
              <a:rPr lang="en-US" u="sng" dirty="0" smtClean="0"/>
              <a:t> theta</a:t>
            </a:r>
            <a:endParaRPr lang="en-US" dirty="0" smtClean="0"/>
          </a:p>
          <a:p>
            <a:pPr lvl="1" eaLnBrk="1" hangingPunct="1"/>
            <a:r>
              <a:rPr lang="en-US" dirty="0" smtClean="0"/>
              <a:t>Also called </a:t>
            </a:r>
            <a:r>
              <a:rPr lang="en-US" u="sng" dirty="0" smtClean="0"/>
              <a:t>tilted solenoid</a:t>
            </a:r>
            <a:r>
              <a:rPr lang="en-US" dirty="0" smtClean="0"/>
              <a:t>, </a:t>
            </a:r>
            <a:r>
              <a:rPr lang="en-US" u="sng" dirty="0" smtClean="0"/>
              <a:t>double helix</a:t>
            </a:r>
            <a:endParaRPr lang="en-US" u="sng" dirty="0"/>
          </a:p>
          <a:p>
            <a:pPr lvl="1" eaLnBrk="1" hangingPunct="1"/>
            <a:r>
              <a:rPr lang="en-US" dirty="0" smtClean="0"/>
              <a:t>First proposed in the 70’s </a:t>
            </a:r>
          </a:p>
          <a:p>
            <a:pPr marL="457200" lvl="1" indent="0" eaLnBrk="1" hangingPunct="1">
              <a:buNone/>
            </a:pPr>
            <a:r>
              <a:rPr lang="en-US" sz="1600" dirty="0">
                <a:solidFill>
                  <a:srgbClr val="008000"/>
                </a:solidFill>
              </a:rPr>
              <a:t>	</a:t>
            </a:r>
            <a:r>
              <a:rPr lang="en-GB" sz="1600" dirty="0" smtClean="0">
                <a:solidFill>
                  <a:srgbClr val="008000"/>
                </a:solidFill>
              </a:rPr>
              <a:t>Meyer </a:t>
            </a:r>
            <a:r>
              <a:rPr lang="en-GB" sz="1600" dirty="0">
                <a:solidFill>
                  <a:srgbClr val="008000"/>
                </a:solidFill>
              </a:rPr>
              <a:t>D I and </a:t>
            </a:r>
            <a:r>
              <a:rPr lang="en-GB" sz="1600" dirty="0" err="1">
                <a:solidFill>
                  <a:srgbClr val="008000"/>
                </a:solidFill>
              </a:rPr>
              <a:t>Flasck</a:t>
            </a:r>
            <a:r>
              <a:rPr lang="en-GB" sz="1600" dirty="0">
                <a:solidFill>
                  <a:srgbClr val="008000"/>
                </a:solidFill>
              </a:rPr>
              <a:t> R 1970 </a:t>
            </a:r>
            <a:r>
              <a:rPr lang="en-GB" sz="1600" i="1" dirty="0">
                <a:solidFill>
                  <a:srgbClr val="008000"/>
                </a:solidFill>
              </a:rPr>
              <a:t>Nuclear Instruments and Methods</a:t>
            </a:r>
            <a:r>
              <a:rPr lang="en-GB" sz="1600" dirty="0">
                <a:solidFill>
                  <a:srgbClr val="008000"/>
                </a:solidFill>
              </a:rPr>
              <a:t> </a:t>
            </a:r>
            <a:r>
              <a:rPr lang="en-GB" sz="1600" b="1" dirty="0">
                <a:solidFill>
                  <a:srgbClr val="008000"/>
                </a:solidFill>
              </a:rPr>
              <a:t>80 </a:t>
            </a:r>
            <a:r>
              <a:rPr lang="en-GB" sz="1600" dirty="0">
                <a:solidFill>
                  <a:srgbClr val="008000"/>
                </a:solidFill>
              </a:rPr>
              <a:t>339-341. </a:t>
            </a:r>
            <a:endParaRPr lang="fr-CH" dirty="0">
              <a:solidFill>
                <a:srgbClr val="008000"/>
              </a:solidFill>
            </a:endParaRPr>
          </a:p>
          <a:p>
            <a:pPr lvl="1" eaLnBrk="1" hangingPunct="1"/>
            <a:r>
              <a:rPr lang="en-US" dirty="0" smtClean="0"/>
              <a:t>Industrialized in the USA by AML</a:t>
            </a:r>
          </a:p>
          <a:p>
            <a:pPr marL="457200" lvl="1" indent="0" eaLnBrk="1" hangingPunct="1">
              <a:buNone/>
            </a:pPr>
            <a:r>
              <a:rPr lang="en-GB" sz="1600" dirty="0" smtClean="0">
                <a:solidFill>
                  <a:srgbClr val="008000"/>
                </a:solidFill>
              </a:rPr>
              <a:t>	</a:t>
            </a:r>
            <a:r>
              <a:rPr lang="en-GB" sz="1600" dirty="0" err="1" smtClean="0">
                <a:solidFill>
                  <a:srgbClr val="008000"/>
                </a:solidFill>
              </a:rPr>
              <a:t>Goodzeit</a:t>
            </a: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C. L., et al 2003 </a:t>
            </a:r>
            <a:r>
              <a:rPr lang="en-GB" sz="1600" i="1" dirty="0">
                <a:solidFill>
                  <a:srgbClr val="008000"/>
                </a:solidFill>
              </a:rPr>
              <a:t>IEEE Transactions on Applied Superconductivity</a:t>
            </a:r>
            <a:r>
              <a:rPr lang="en-GB" sz="1600" dirty="0">
                <a:solidFill>
                  <a:srgbClr val="008000"/>
                </a:solidFill>
              </a:rPr>
              <a:t> </a:t>
            </a:r>
            <a:r>
              <a:rPr lang="en-GB" sz="1600" b="1" dirty="0">
                <a:solidFill>
                  <a:srgbClr val="008000"/>
                </a:solidFill>
              </a:rPr>
              <a:t>13</a:t>
            </a:r>
            <a:r>
              <a:rPr lang="en-GB" sz="1600" dirty="0">
                <a:solidFill>
                  <a:srgbClr val="008000"/>
                </a:solidFill>
              </a:rPr>
              <a:t> 1365-8 </a:t>
            </a:r>
            <a:endParaRPr lang="fr-CH" sz="1600" dirty="0">
              <a:solidFill>
                <a:srgbClr val="008000"/>
              </a:solidFill>
            </a:endParaRPr>
          </a:p>
          <a:p>
            <a:pPr lvl="1" eaLnBrk="1" hangingPunct="1"/>
            <a:r>
              <a:rPr lang="en-US" dirty="0" smtClean="0"/>
              <a:t>Proposed for high field magnets as a change of paradigm</a:t>
            </a:r>
          </a:p>
          <a:p>
            <a:pPr marL="457200" lvl="1" indent="0" eaLnBrk="1" hangingPunct="1">
              <a:buNone/>
            </a:pPr>
            <a:r>
              <a:rPr lang="en-GB" sz="1600" dirty="0" smtClean="0">
                <a:solidFill>
                  <a:srgbClr val="008000"/>
                </a:solidFill>
              </a:rPr>
              <a:t>	</a:t>
            </a:r>
            <a:r>
              <a:rPr lang="en-GB" sz="1600" dirty="0" err="1" smtClean="0">
                <a:solidFill>
                  <a:srgbClr val="008000"/>
                </a:solidFill>
              </a:rPr>
              <a:t>Caspi</a:t>
            </a: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S, et al 2014 </a:t>
            </a:r>
            <a:r>
              <a:rPr lang="en-GB" sz="1600" i="1" dirty="0">
                <a:solidFill>
                  <a:srgbClr val="008000"/>
                </a:solidFill>
              </a:rPr>
              <a:t>IEEE Transactions on Applied Superconductivity</a:t>
            </a:r>
            <a:r>
              <a:rPr lang="en-GB" sz="1600" dirty="0">
                <a:solidFill>
                  <a:srgbClr val="008000"/>
                </a:solidFill>
              </a:rPr>
              <a:t> </a:t>
            </a:r>
            <a:r>
              <a:rPr lang="en-GB" sz="1600" b="1" dirty="0">
                <a:solidFill>
                  <a:srgbClr val="008000"/>
                </a:solidFill>
              </a:rPr>
              <a:t>24</a:t>
            </a:r>
            <a:r>
              <a:rPr lang="en-GB" sz="1600" dirty="0">
                <a:solidFill>
                  <a:srgbClr val="008000"/>
                </a:solidFill>
              </a:rPr>
              <a:t> 4001804</a:t>
            </a:r>
            <a:r>
              <a:rPr lang="fr-CH" sz="1600" dirty="0">
                <a:solidFill>
                  <a:srgbClr val="008000"/>
                </a:solidFill>
              </a:rPr>
              <a:t> </a:t>
            </a:r>
            <a:endParaRPr lang="fr-CH" sz="1600" dirty="0" smtClean="0">
              <a:solidFill>
                <a:srgbClr val="008000"/>
              </a:solidFill>
            </a:endParaRPr>
          </a:p>
          <a:p>
            <a:pPr marL="457200" lvl="1" indent="0" eaLnBrk="1" hangingPunct="1">
              <a:buNone/>
            </a:pPr>
            <a:endParaRPr lang="fr-CH" sz="1600" dirty="0" smtClean="0"/>
          </a:p>
          <a:p>
            <a:pPr marL="457200" lvl="1" indent="0" eaLnBrk="1" hangingPunct="1">
              <a:buNone/>
            </a:pPr>
            <a:r>
              <a:rPr lang="fr-CH" sz="1600" dirty="0" smtClean="0"/>
              <a:t>High field magnets for accelerators being built in LBNL and PSI</a:t>
            </a:r>
          </a:p>
          <a:p>
            <a:pPr marL="457200" lvl="1" indent="0" eaLnBrk="1" hangingPunct="1">
              <a:buNone/>
            </a:pPr>
            <a:r>
              <a:rPr lang="fr-CH" sz="1600" dirty="0" smtClean="0"/>
              <a:t>Application to HL LHC for a low field corrector in Nb-Ti, in kind contribution from China to HL-LHC</a:t>
            </a:r>
            <a:endParaRPr lang="en-US" sz="1600" dirty="0" smtClean="0"/>
          </a:p>
          <a:p>
            <a:pPr lvl="2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9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6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 descr="AML-double-helix-co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8" y="1240448"/>
            <a:ext cx="3832805" cy="19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7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PERFECT DIPOLAR FIELDS</a:t>
            </a:r>
            <a:endParaRPr lang="en-US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Perfect dipoles - 4</a:t>
            </a:r>
          </a:p>
          <a:p>
            <a:pPr lvl="1" eaLnBrk="1" hangingPunct="1"/>
            <a:endParaRPr lang="en-US" u="sng" dirty="0" smtClean="0"/>
          </a:p>
          <a:p>
            <a:pPr lvl="1" eaLnBrk="1" hangingPunct="1"/>
            <a:endParaRPr lang="en-US" u="sng" dirty="0"/>
          </a:p>
          <a:p>
            <a:pPr lvl="1" eaLnBrk="1" hangingPunct="1"/>
            <a:endParaRPr lang="en-US" u="sng" dirty="0" smtClean="0"/>
          </a:p>
          <a:p>
            <a:pPr lvl="1" eaLnBrk="1" hangingPunct="1"/>
            <a:endParaRPr lang="fr-CH" dirty="0" smtClean="0"/>
          </a:p>
          <a:p>
            <a:pPr lvl="1" eaLnBrk="1" hangingPunct="1"/>
            <a:endParaRPr lang="fr-CH" dirty="0" smtClean="0"/>
          </a:p>
          <a:p>
            <a:pPr lvl="1" eaLnBrk="1" hangingPunct="1"/>
            <a:endParaRPr lang="fr-CH" dirty="0" smtClean="0"/>
          </a:p>
          <a:p>
            <a:pPr lvl="1" eaLnBrk="1" hangingPunct="1"/>
            <a:endParaRPr lang="fr-CH" dirty="0"/>
          </a:p>
          <a:p>
            <a:pPr lvl="1" eaLnBrk="1" hangingPunct="1"/>
            <a:r>
              <a:rPr lang="fr-CH" dirty="0" smtClean="0"/>
              <a:t>A solenoidal field is generated by each winding, and cancels out leacing a dipole field</a:t>
            </a:r>
          </a:p>
          <a:p>
            <a:pPr lvl="2" eaLnBrk="1" hangingPunct="1"/>
            <a:r>
              <a:rPr lang="fr-CH" sz="1800" dirty="0" smtClean="0"/>
              <a:t>So some conductor is wasted</a:t>
            </a:r>
          </a:p>
          <a:p>
            <a:pPr lvl="1" eaLnBrk="1" hangingPunct="1"/>
            <a:r>
              <a:rPr lang="fr-CH" dirty="0" smtClean="0"/>
              <a:t>Easily generalized to quadrupoles and higher orders</a:t>
            </a:r>
          </a:p>
          <a:p>
            <a:pPr lvl="1" eaLnBrk="1" hangingPunct="1"/>
            <a:r>
              <a:rPr lang="fr-CH" dirty="0" smtClean="0"/>
              <a:t>A former has grooves where the conductor (cable or wire) is wound</a:t>
            </a:r>
          </a:p>
          <a:p>
            <a:pPr lvl="1" eaLnBrk="1" hangingPunct="1"/>
            <a:r>
              <a:rPr lang="en-US" dirty="0" smtClean="0"/>
              <a:t>No tooling, no collaring but no </a:t>
            </a:r>
            <a:r>
              <a:rPr lang="en-US" dirty="0" err="1" smtClean="0"/>
              <a:t>prestress</a:t>
            </a:r>
            <a:r>
              <a:rPr lang="en-US" dirty="0" smtClean="0"/>
              <a:t> (we will come later to this point)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9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7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 descr="AML-double-helix-co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65" y="1872212"/>
            <a:ext cx="4240118" cy="2104697"/>
          </a:xfrm>
          <a:prstGeom prst="rect">
            <a:avLst/>
          </a:prstGeom>
        </p:spPr>
      </p:pic>
      <p:pic>
        <p:nvPicPr>
          <p:cNvPr id="3" name="Picture 2" descr="171001_win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69" y="1123328"/>
            <a:ext cx="2159311" cy="2878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3283" y="4001548"/>
            <a:ext cx="2640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HL-LHC D2 corrector, G. Kirby et al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81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CONTENTS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Lay-outs generating a a perfect dipole field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Sector dipoles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Going to large coils: the block coil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0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SECTOR COILS FOR DIPOLES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Sector dipoles: “the solution”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Approximation of the </a:t>
            </a:r>
            <a:r>
              <a:rPr lang="en-US" dirty="0" err="1" smtClean="0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-</a:t>
            </a:r>
            <a:r>
              <a:rPr lang="en-US" dirty="0" smtClean="0">
                <a:sym typeface="Symbol" pitchFamily="18" charset="2"/>
              </a:rPr>
              <a:t>theta layout by sectors with uniform current density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Self supporting structure, no need of internal support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Coil ends with saddle geometry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615593"/>
            <a:ext cx="20161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4" descr="wind_dip_mn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823556"/>
            <a:ext cx="1927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1028700" y="567934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/>
              <a:t>An ideal cos</a:t>
            </a:r>
            <a:r>
              <a:rPr lang="en-US" sz="1000">
                <a:sym typeface="Symbol" pitchFamily="18" charset="2"/>
              </a:rPr>
              <a:t>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2914650" y="5763481"/>
            <a:ext cx="1789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A practical winding with one layer and wedges</a:t>
            </a:r>
          </a:p>
          <a:p>
            <a:pPr algn="ctr"/>
            <a:r>
              <a:rPr lang="en-US" sz="1000">
                <a:solidFill>
                  <a:schemeClr val="hlink"/>
                </a:solidFill>
              </a:rPr>
              <a:t>[from M. N. Wilson, pg. 33]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5186363" y="5771418"/>
            <a:ext cx="17891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A practical winding with three layers and no wedges</a:t>
            </a:r>
          </a:p>
          <a:p>
            <a:pPr algn="ctr"/>
            <a:r>
              <a:rPr lang="en-US" sz="1000">
                <a:solidFill>
                  <a:schemeClr val="hlink"/>
                </a:solidFill>
              </a:rPr>
              <a:t>[from M. N. Wilson, pg. 33]</a:t>
            </a:r>
          </a:p>
        </p:txBody>
      </p:sp>
      <p:pic>
        <p:nvPicPr>
          <p:cNvPr id="9231" name="Picture 19" descr="dipole_xs_mn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810856"/>
            <a:ext cx="18256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4294188" y="3607656"/>
            <a:ext cx="4857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800"/>
              <a:t>wedge</a:t>
            </a:r>
          </a:p>
        </p:txBody>
      </p:sp>
      <p:sp>
        <p:nvSpPr>
          <p:cNvPr id="9233" name="Line 21"/>
          <p:cNvSpPr>
            <a:spLocks noChangeShapeType="1"/>
          </p:cNvSpPr>
          <p:nvPr/>
        </p:nvSpPr>
        <p:spPr bwMode="auto">
          <a:xfrm flipH="1">
            <a:off x="4413250" y="3821968"/>
            <a:ext cx="84138" cy="585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22"/>
          <p:cNvSpPr>
            <a:spLocks noChangeShapeType="1"/>
          </p:cNvSpPr>
          <p:nvPr/>
        </p:nvSpPr>
        <p:spPr bwMode="auto">
          <a:xfrm flipH="1">
            <a:off x="3116263" y="3815618"/>
            <a:ext cx="41275" cy="687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2871788" y="3629881"/>
            <a:ext cx="7096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800"/>
              <a:t>Cable block</a:t>
            </a:r>
          </a:p>
        </p:txBody>
      </p:sp>
      <p:pic>
        <p:nvPicPr>
          <p:cNvPr id="9236" name="Picture 24" descr="dipole_sk_mnw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114068"/>
            <a:ext cx="14557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208838" y="5822218"/>
            <a:ext cx="1789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Artist view of a cos</a:t>
            </a:r>
            <a:r>
              <a:rPr lang="en-US" sz="1000">
                <a:sym typeface="Symbol" pitchFamily="18" charset="2"/>
              </a:rPr>
              <a:t></a:t>
            </a:r>
            <a:r>
              <a:rPr lang="en-US" sz="1000"/>
              <a:t> magnet</a:t>
            </a:r>
          </a:p>
          <a:p>
            <a:pPr algn="ctr"/>
            <a:r>
              <a:rPr lang="en-US" sz="1000">
                <a:solidFill>
                  <a:schemeClr val="hlink"/>
                </a:solidFill>
              </a:rPr>
              <a:t>[from Schmuser]</a:t>
            </a:r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4 -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9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75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8" grpId="0"/>
      <p:bldP spid="9229" grpId="0"/>
      <p:bldP spid="9230" grpId="0"/>
      <p:bldP spid="9232" grpId="0"/>
      <p:bldP spid="9233" grpId="0" animBg="1"/>
      <p:bldP spid="9234" grpId="0" animBg="1"/>
      <p:bldP spid="9235" grpId="0"/>
      <p:bldP spid="9237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30426</TotalTime>
  <Words>3264</Words>
  <Application>Microsoft Macintosh PowerPoint</Application>
  <PresentationFormat>On-screen Show (4:3)</PresentationFormat>
  <Paragraphs>590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1_Default Design</vt:lpstr>
      <vt:lpstr>Custom Design</vt:lpstr>
      <vt:lpstr>Equation</vt:lpstr>
      <vt:lpstr>Équation</vt:lpstr>
      <vt:lpstr>Unit 11  How to make dipoles with current lines</vt:lpstr>
      <vt:lpstr>CONTENTS</vt:lpstr>
      <vt:lpstr>PERFECT DIPOLAR FIELDS</vt:lpstr>
      <vt:lpstr>PERFECT DIPOLAR FIELDS</vt:lpstr>
      <vt:lpstr>PERFECT DIPOLAR FIELDS</vt:lpstr>
      <vt:lpstr>PERFECT DIPOLAR FIELDS</vt:lpstr>
      <vt:lpstr>PERFECT DIPOLAR FIELDS</vt:lpstr>
      <vt:lpstr>CONTENTS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SECTOR COILS FOR DIPOLES</vt:lpstr>
      <vt:lpstr>CONTENTS</vt:lpstr>
      <vt:lpstr>COMPARING DIFFERENT LAYOUTS</vt:lpstr>
      <vt:lpstr>GOING TO LARGE COIL WIDTHS</vt:lpstr>
      <vt:lpstr>GOING TO LARGE COIL WIDTHS</vt:lpstr>
      <vt:lpstr>GOING TO LARGER COILD WIDTHS </vt:lpstr>
      <vt:lpstr>THE BLOCK LAYOUT</vt:lpstr>
      <vt:lpstr>THE BLOCK LAYOUT</vt:lpstr>
      <vt:lpstr>THE BLOCK LAYOUT</vt:lpstr>
      <vt:lpstr>CONCLUSIONS</vt:lpstr>
      <vt:lpstr>CONCLUSIONS</vt:lpstr>
      <vt:lpstr>CONCLUSIONS</vt:lpstr>
      <vt:lpstr>REFERENCES</vt:lpstr>
      <vt:lpstr>WALL DIPOLE PROOF</vt:lpstr>
      <vt:lpstr>PROOF INERSEPTING ELLIPSE</vt:lpstr>
      <vt:lpstr>SECTOR COILS FOR QUADRUPOLES</vt:lpstr>
      <vt:lpstr>SECTOR COILS FOR QUADRUPOLES</vt:lpstr>
      <vt:lpstr>SECTOR COILS FOR QUADRUPOLES</vt:lpstr>
      <vt:lpstr>SECTOR COILS FOR QUADRUPOLES</vt:lpstr>
      <vt:lpstr>SECTOR COILS FOR QUADRUPOLES</vt:lpstr>
      <vt:lpstr>SECTOR COILS FOR QUADRUPOLES</vt:lpstr>
      <vt:lpstr>BENCHMARKING  OF A CASE OF CANTED COS THETA</vt:lpstr>
      <vt:lpstr>BENCHMARKING  OF A CASE OF CANTED COS THETA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USPAS- Unit2</dc:title>
  <dc:creator>Ezio Todesco</dc:creator>
  <cp:lastModifiedBy>Ezio Todesco</cp:lastModifiedBy>
  <cp:revision>320</cp:revision>
  <dcterms:created xsi:type="dcterms:W3CDTF">2006-07-31T18:23:56Z</dcterms:created>
  <dcterms:modified xsi:type="dcterms:W3CDTF">2025-01-24T08:25:22Z</dcterms:modified>
</cp:coreProperties>
</file>