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11" r:id="rId3"/>
    <p:sldId id="312" r:id="rId4"/>
    <p:sldId id="374" r:id="rId5"/>
    <p:sldId id="329" r:id="rId6"/>
    <p:sldId id="331" r:id="rId7"/>
    <p:sldId id="332" r:id="rId8"/>
    <p:sldId id="376" r:id="rId9"/>
    <p:sldId id="1854" r:id="rId10"/>
    <p:sldId id="1855" r:id="rId11"/>
    <p:sldId id="1856" r:id="rId12"/>
    <p:sldId id="1857" r:id="rId13"/>
    <p:sldId id="1858" r:id="rId14"/>
    <p:sldId id="1859" r:id="rId15"/>
    <p:sldId id="333" r:id="rId16"/>
    <p:sldId id="334" r:id="rId17"/>
    <p:sldId id="335" r:id="rId18"/>
    <p:sldId id="1089" r:id="rId19"/>
    <p:sldId id="816" r:id="rId20"/>
    <p:sldId id="843" r:id="rId21"/>
    <p:sldId id="941" r:id="rId22"/>
    <p:sldId id="874" r:id="rId23"/>
    <p:sldId id="1093" r:id="rId24"/>
    <p:sldId id="1086" r:id="rId25"/>
    <p:sldId id="1090" r:id="rId26"/>
    <p:sldId id="1091" r:id="rId27"/>
    <p:sldId id="375" r:id="rId28"/>
    <p:sldId id="337" r:id="rId29"/>
    <p:sldId id="338" r:id="rId30"/>
    <p:sldId id="339" r:id="rId31"/>
    <p:sldId id="381" r:id="rId32"/>
    <p:sldId id="382" r:id="rId33"/>
    <p:sldId id="383" r:id="rId34"/>
    <p:sldId id="384" r:id="rId35"/>
    <p:sldId id="340" r:id="rId36"/>
    <p:sldId id="341" r:id="rId37"/>
    <p:sldId id="342" r:id="rId38"/>
    <p:sldId id="343" r:id="rId39"/>
    <p:sldId id="482" r:id="rId40"/>
    <p:sldId id="377" r:id="rId41"/>
    <p:sldId id="378" r:id="rId42"/>
    <p:sldId id="379" r:id="rId43"/>
    <p:sldId id="1092" r:id="rId44"/>
    <p:sldId id="344" r:id="rId45"/>
    <p:sldId id="345" r:id="rId46"/>
    <p:sldId id="349" r:id="rId47"/>
    <p:sldId id="347" r:id="rId48"/>
    <p:sldId id="348" r:id="rId49"/>
    <p:sldId id="350" r:id="rId50"/>
    <p:sldId id="351" r:id="rId51"/>
    <p:sldId id="352" r:id="rId52"/>
    <p:sldId id="355" r:id="rId53"/>
    <p:sldId id="353" r:id="rId54"/>
    <p:sldId id="354" r:id="rId55"/>
    <p:sldId id="356" r:id="rId56"/>
    <p:sldId id="357" r:id="rId57"/>
    <p:sldId id="358" r:id="rId58"/>
    <p:sldId id="361" r:id="rId59"/>
    <p:sldId id="359" r:id="rId60"/>
    <p:sldId id="360" r:id="rId61"/>
    <p:sldId id="362" r:id="rId62"/>
    <p:sldId id="364" r:id="rId63"/>
    <p:sldId id="363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620" autoAdjust="0"/>
    <p:restoredTop sz="94660"/>
  </p:normalViewPr>
  <p:slideViewPr>
    <p:cSldViewPr>
      <p:cViewPr varScale="1">
        <p:scale>
          <a:sx n="114" d="100"/>
          <a:sy n="114" d="100"/>
        </p:scale>
        <p:origin x="10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108.wmf"/><Relationship Id="rId7" Type="http://schemas.openxmlformats.org/officeDocument/2006/relationships/image" Target="../media/image87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4" Type="http://schemas.openxmlformats.org/officeDocument/2006/relationships/image" Target="../media/image12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127.wmf"/><Relationship Id="rId1" Type="http://schemas.openxmlformats.org/officeDocument/2006/relationships/image" Target="../media/image32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4" Type="http://schemas.openxmlformats.org/officeDocument/2006/relationships/image" Target="../media/image13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4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4" Type="http://schemas.openxmlformats.org/officeDocument/2006/relationships/image" Target="../media/image14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146.wmf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Relationship Id="rId4" Type="http://schemas.openxmlformats.org/officeDocument/2006/relationships/image" Target="../media/image15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83.wmf"/><Relationship Id="rId7" Type="http://schemas.openxmlformats.org/officeDocument/2006/relationships/image" Target="../media/image87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D764C6-8B66-40CB-B899-052DE30544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F79D1-C673-486A-B1A8-DB69EFEE45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ECD2B2-6A15-4C0A-A868-64A6FE5AF276}" type="datetimeFigureOut">
              <a:rPr lang="en-US"/>
              <a:pPr>
                <a:defRPr/>
              </a:pPr>
              <a:t>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48EA0-7BE6-4EAA-B64B-230E6C1342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E37AB-AF6C-4096-815C-5B9354A72C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6DB035-E2FF-44DA-9BE7-2F99868C9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0D2449-83EE-43BA-A497-CBDDE1D81A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A7B772-AE02-459C-A878-0B95B6756D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E78620-E9E7-4D07-9E15-AC9705A7FA2F}" type="datetimeFigureOut">
              <a:rPr lang="en-US"/>
              <a:pPr>
                <a:defRPr/>
              </a:pPr>
              <a:t>1/26/2025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FB2A50-8955-4BF9-84E8-E6CE4F0E77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FE59644-E126-472A-9F56-4742AA97E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4C050-BC50-4FFF-9D81-FA3BA37928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D6583-A1FE-41E8-8A76-7FA9E3A6E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F81A06-8C12-49E5-9B8D-A4612D79E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63D9F291-0E44-49CB-B2CA-7F8287A357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5AFEA7CE-A4E5-4A4C-9856-DB3C37990A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99539A5-9EBA-40F2-B860-535C2679E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D1006B-9619-4C6E-904B-769EF8E92570}" type="slidenum">
              <a:rPr lang="en-US" altLang="en-US" smtClean="0">
                <a:latin typeface="Calibri" panose="020F0502020204030204" pitchFamily="34" charset="0"/>
              </a:rPr>
              <a:pPr/>
              <a:t>35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E9EA2-3A08-4EC9-B97C-BAA16CF1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5AEF2-A46E-4CD2-8AA8-17FF08CB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85749-8FBD-49D8-B89F-6A26DC62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26853-F9DE-4E76-A7FF-DCADDF4366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21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133D5-1C96-4CD8-B6A5-60176ABB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2128D-D486-45E1-AF89-24F0C5F5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58F73-64CA-40FF-9838-531E000C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5628-F3CB-499C-8876-BE54A0A36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29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B485-BC6B-4DF9-B8DB-ABF9A6AD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575A-FB5C-45F8-A318-5C4081A8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3373-1A18-4188-8C1E-02E935FB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A76F0-2901-4921-B6C7-5CCDEEEDB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704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66700" y="1190625"/>
            <a:ext cx="4262438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1538" y="1190625"/>
            <a:ext cx="4262437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Unit 9: Electromagnetic design episode II – 9.</a:t>
            </a:r>
            <a:fld id="{65D51C5F-FC61-4AB8-AE2C-A4EAF8081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2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  <a:lvl3pPr>
              <a:buSzPct val="60000"/>
              <a:buFontTx/>
              <a:buBlip>
                <a:blip r:embed="rId4"/>
              </a:buBlip>
              <a:defRPr/>
            </a:lvl3pPr>
            <a:lvl4pPr>
              <a:buSzPct val="60000"/>
              <a:buFontTx/>
              <a:buBlip>
                <a:blip r:embed="rId5"/>
              </a:buBlip>
              <a:defRPr/>
            </a:lvl4pPr>
            <a:lvl5pPr>
              <a:buSzPct val="60000"/>
              <a:buFontTx/>
              <a:buBlip>
                <a:blip r:embed="rId6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78B1D-E079-4CA4-81E2-64B80AE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543675"/>
            <a:ext cx="3581400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85F96-2CD1-49DE-A2F1-17324948E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DFAF3-95E4-437B-93DF-55AE8E20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5AB8A-C91D-4F7D-94D5-62D0481588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49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C765F-32E9-4263-9A71-5461FD5D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2CEA0-756F-4E94-ADDA-22B69220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A484-878B-49B6-939C-96454C30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EC57-1F46-47A9-B812-AB0845AC3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99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6144DE-628E-4200-B13D-D47E9E19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3707B2-34C9-4AD5-A852-87683F92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D3FF13-80CF-4BB7-98FB-0BF223E7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BB2C-7529-49E5-88C8-4061382EA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5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1"/>
            <a:ext cx="4344988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981200"/>
            <a:ext cx="4344988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1"/>
            <a:ext cx="4346575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1200"/>
            <a:ext cx="4346575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7934EE-D3D0-4F77-887A-5FD172F9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13E40C-94B1-414B-B9AD-7DC9DB92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30952-E65C-4F95-9686-0192BE76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E7C02-EA8B-4F12-B114-C5B4B4E23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66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ED9832-872E-45DD-88BF-A673CD06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E9EE2-A443-4791-977E-B1469749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44C8B4-5699-420C-8ADD-E4FA0819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9419-A569-411C-987C-7ED852B5E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2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97774F-D352-4F59-AF78-A0BD4038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614CFD-9245-4DFB-8C6A-C2BDA1CC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6C5BAD-1251-4E59-B330-CD4433BE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8456-A8B2-4B12-91C9-D1E183C3B1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5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01DF77-44C9-4EF6-B3DD-3B9B84FC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FA7131-C1F9-4D51-BADB-0BC9C60E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9E97A7-EFA0-4991-8452-D398159B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D7AD2-A516-4632-9BCE-D59CA45E25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28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46D1A4-BEEA-40AB-8B56-9878D0D3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FD9E1B-3EEC-445B-ACDC-FE6669BC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FEF55A-28E2-441C-A894-0F494703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6438-E4DE-4BB1-9311-33CAF74F9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07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F85D71CF-3473-48B7-AF66-330F7B577A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7ED95-4D47-4A3D-AE9F-A6C8D8F35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" y="6543675"/>
            <a:ext cx="3581401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CFAFB-8D73-4A06-8CAD-D9CE0930E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48075" y="6535738"/>
            <a:ext cx="4760913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23802-CAD3-497A-B483-BFA89C69A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537325"/>
            <a:ext cx="457200" cy="231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EE1AAC41-E710-4415-90D6-B7643FC69E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550296B6-E304-47C5-90F3-B7DDA92B66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0450"/>
          </a:xfrm>
          <a:prstGeom prst="rect">
            <a:avLst/>
          </a:prstGeom>
          <a:solidFill>
            <a:srgbClr val="1F33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itchFamily="34" charset="0"/>
            </a:endParaRPr>
          </a:p>
        </p:txBody>
      </p:sp>
      <p:pic>
        <p:nvPicPr>
          <p:cNvPr id="1031" name="Picture 13">
            <a:extLst>
              <a:ext uri="{FF2B5EF4-FFF2-40B4-BE49-F238E27FC236}">
                <a16:creationId xmlns:a16="http://schemas.microsoft.com/office/drawing/2014/main" id="{393CDEAC-E59B-4630-8B65-DCBBD48F54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556625" y="469900"/>
            <a:ext cx="536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uspas">
            <a:extLst>
              <a:ext uri="{FF2B5EF4-FFF2-40B4-BE49-F238E27FC236}">
                <a16:creationId xmlns:a16="http://schemas.microsoft.com/office/drawing/2014/main" id="{33E71980-F3AE-40CF-9D37-92DE9597A2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3188"/>
            <a:ext cx="723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4" descr="logo_blue3">
            <a:extLst>
              <a:ext uri="{FF2B5EF4-FFF2-40B4-BE49-F238E27FC236}">
                <a16:creationId xmlns:a16="http://schemas.microsoft.com/office/drawing/2014/main" id="{627F38A9-717C-4DD3-B727-FB71C0A44C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" b="18542"/>
          <a:stretch>
            <a:fillRect/>
          </a:stretch>
        </p:blipFill>
        <p:spPr bwMode="auto">
          <a:xfrm>
            <a:off x="8556625" y="47625"/>
            <a:ext cx="5572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>
            <a:extLst>
              <a:ext uri="{FF2B5EF4-FFF2-40B4-BE49-F238E27FC236}">
                <a16:creationId xmlns:a16="http://schemas.microsoft.com/office/drawing/2014/main" id="{11865374-F02E-4E7E-8F1D-F60337DBCB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696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1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Book Antiqu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4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8"/>
        </a:buBlip>
        <a:defRPr sz="20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9"/>
        </a:buBlip>
        <a:defRPr kern="1200">
          <a:solidFill>
            <a:schemeClr val="tx1"/>
          </a:solidFill>
          <a:latin typeface="Book Antiqu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20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21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3.wmf"/><Relationship Id="rId17" Type="http://schemas.openxmlformats.org/officeDocument/2006/relationships/image" Target="../media/image35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6.png"/><Relationship Id="rId15" Type="http://schemas.openxmlformats.org/officeDocument/2006/relationships/image" Target="../media/image38.jpeg"/><Relationship Id="rId10" Type="http://schemas.openxmlformats.org/officeDocument/2006/relationships/image" Target="../media/image37.jpeg"/><Relationship Id="rId19" Type="http://schemas.openxmlformats.org/officeDocument/2006/relationships/image" Target="../media/image36.wmf"/><Relationship Id="rId4" Type="http://schemas.openxmlformats.org/officeDocument/2006/relationships/image" Target="../media/image5.png"/><Relationship Id="rId9" Type="http://schemas.openxmlformats.org/officeDocument/2006/relationships/image" Target="../media/image32.wmf"/><Relationship Id="rId14" Type="http://schemas.openxmlformats.org/officeDocument/2006/relationships/image" Target="../media/image3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emf"/><Relationship Id="rId7" Type="http://schemas.openxmlformats.org/officeDocument/2006/relationships/image" Target="../media/image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emf"/><Relationship Id="rId7" Type="http://schemas.openxmlformats.org/officeDocument/2006/relationships/image" Target="../media/image49.em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7.png"/><Relationship Id="rId5" Type="http://schemas.openxmlformats.org/officeDocument/2006/relationships/image" Target="../media/image48.e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emf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emf"/><Relationship Id="rId11" Type="http://schemas.openxmlformats.org/officeDocument/2006/relationships/image" Target="../media/image8.png"/><Relationship Id="rId5" Type="http://schemas.openxmlformats.org/officeDocument/2006/relationships/image" Target="../media/image49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4.jpeg"/><Relationship Id="rId4" Type="http://schemas.openxmlformats.org/officeDocument/2006/relationships/image" Target="../media/image6.pn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indico.cern.ch/category/124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70.jpeg"/><Relationship Id="rId5" Type="http://schemas.openxmlformats.org/officeDocument/2006/relationships/image" Target="../media/image7.png"/><Relationship Id="rId10" Type="http://schemas.openxmlformats.org/officeDocument/2006/relationships/image" Target="../media/image69.jpeg"/><Relationship Id="rId4" Type="http://schemas.openxmlformats.org/officeDocument/2006/relationships/image" Target="../media/image6.png"/><Relationship Id="rId9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.pn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.png"/><Relationship Id="rId7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17.bin"/><Relationship Id="rId3" Type="http://schemas.openxmlformats.org/officeDocument/2006/relationships/image" Target="../media/image4.png"/><Relationship Id="rId21" Type="http://schemas.openxmlformats.org/officeDocument/2006/relationships/image" Target="../media/image86.wmf"/><Relationship Id="rId7" Type="http://schemas.openxmlformats.org/officeDocument/2006/relationships/image" Target="../media/image8.png"/><Relationship Id="rId12" Type="http://schemas.openxmlformats.org/officeDocument/2006/relationships/image" Target="../media/image89.jpeg"/><Relationship Id="rId17" Type="http://schemas.openxmlformats.org/officeDocument/2006/relationships/image" Target="../media/image90.jpeg"/><Relationship Id="rId25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wmf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11" Type="http://schemas.openxmlformats.org/officeDocument/2006/relationships/image" Target="../media/image82.wmf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16.bin"/><Relationship Id="rId23" Type="http://schemas.openxmlformats.org/officeDocument/2006/relationships/image" Target="../media/image87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85.wmf"/><Relationship Id="rId4" Type="http://schemas.openxmlformats.org/officeDocument/2006/relationships/image" Target="../media/image5.png"/><Relationship Id="rId9" Type="http://schemas.openxmlformats.org/officeDocument/2006/relationships/image" Target="../media/image81.wmf"/><Relationship Id="rId14" Type="http://schemas.openxmlformats.org/officeDocument/2006/relationships/image" Target="../media/image83.wmf"/><Relationship Id="rId22" Type="http://schemas.openxmlformats.org/officeDocument/2006/relationships/oleObject" Target="../embeddings/oleObject1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3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6.png"/><Relationship Id="rId10" Type="http://schemas.openxmlformats.org/officeDocument/2006/relationships/image" Target="../media/image94.jpeg"/><Relationship Id="rId4" Type="http://schemas.openxmlformats.org/officeDocument/2006/relationships/image" Target="../media/image5.png"/><Relationship Id="rId9" Type="http://schemas.openxmlformats.org/officeDocument/2006/relationships/image" Target="../media/image91.wmf"/><Relationship Id="rId14" Type="http://schemas.openxmlformats.org/officeDocument/2006/relationships/image" Target="../media/image93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6.png"/><Relationship Id="rId10" Type="http://schemas.openxmlformats.org/officeDocument/2006/relationships/image" Target="../media/image95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97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oleObject" Target="../embeddings/oleObject29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9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10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11" Type="http://schemas.openxmlformats.org/officeDocument/2006/relationships/image" Target="../media/image105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5.png"/><Relationship Id="rId9" Type="http://schemas.openxmlformats.org/officeDocument/2006/relationships/image" Target="../media/image10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110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39.bin"/><Relationship Id="rId7" Type="http://schemas.openxmlformats.org/officeDocument/2006/relationships/image" Target="../media/image8.png"/><Relationship Id="rId12" Type="http://schemas.openxmlformats.org/officeDocument/2006/relationships/image" Target="../media/image112.jpeg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png"/><Relationship Id="rId11" Type="http://schemas.openxmlformats.org/officeDocument/2006/relationships/image" Target="../media/image107.wmf"/><Relationship Id="rId24" Type="http://schemas.openxmlformats.org/officeDocument/2006/relationships/image" Target="../media/image88.wmf"/><Relationship Id="rId5" Type="http://schemas.openxmlformats.org/officeDocument/2006/relationships/image" Target="../media/image6.png"/><Relationship Id="rId15" Type="http://schemas.openxmlformats.org/officeDocument/2006/relationships/oleObject" Target="../embeddings/oleObject36.bin"/><Relationship Id="rId23" Type="http://schemas.openxmlformats.org/officeDocument/2006/relationships/oleObject" Target="../embeddings/oleObject40.bin"/><Relationship Id="rId10" Type="http://schemas.openxmlformats.org/officeDocument/2006/relationships/oleObject" Target="../embeddings/oleObject34.bin"/><Relationship Id="rId19" Type="http://schemas.openxmlformats.org/officeDocument/2006/relationships/oleObject" Target="../embeddings/oleObject38.bin"/><Relationship Id="rId4" Type="http://schemas.openxmlformats.org/officeDocument/2006/relationships/image" Target="../media/image5.png"/><Relationship Id="rId9" Type="http://schemas.openxmlformats.org/officeDocument/2006/relationships/image" Target="../media/image106.wmf"/><Relationship Id="rId14" Type="http://schemas.openxmlformats.org/officeDocument/2006/relationships/image" Target="../media/image108.wmf"/><Relationship Id="rId22" Type="http://schemas.openxmlformats.org/officeDocument/2006/relationships/image" Target="../media/image87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oleObject" Target="../embeddings/oleObject43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6.png"/><Relationship Id="rId10" Type="http://schemas.openxmlformats.org/officeDocument/2006/relationships/image" Target="../media/image116.jpeg"/><Relationship Id="rId4" Type="http://schemas.openxmlformats.org/officeDocument/2006/relationships/image" Target="../media/image5.png"/><Relationship Id="rId9" Type="http://schemas.openxmlformats.org/officeDocument/2006/relationships/image" Target="../media/image113.wmf"/><Relationship Id="rId14" Type="http://schemas.openxmlformats.org/officeDocument/2006/relationships/image" Target="../media/image115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119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1.jpe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png"/><Relationship Id="rId11" Type="http://schemas.openxmlformats.org/officeDocument/2006/relationships/image" Target="../media/image118.wmf"/><Relationship Id="rId5" Type="http://schemas.openxmlformats.org/officeDocument/2006/relationships/image" Target="../media/image6.png"/><Relationship Id="rId15" Type="http://schemas.openxmlformats.org/officeDocument/2006/relationships/image" Target="../media/image120.wmf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5.png"/><Relationship Id="rId9" Type="http://schemas.openxmlformats.org/officeDocument/2006/relationships/image" Target="../media/image117.wmf"/><Relationship Id="rId14" Type="http://schemas.openxmlformats.org/officeDocument/2006/relationships/oleObject" Target="../embeddings/oleObject47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oleObject" Target="../embeddings/oleObject50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5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51.bin"/><Relationship Id="rId10" Type="http://schemas.openxmlformats.org/officeDocument/2006/relationships/image" Target="../media/image122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124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oleObject" Target="../embeddings/oleObject54.bin"/><Relationship Id="rId18" Type="http://schemas.openxmlformats.org/officeDocument/2006/relationships/oleObject" Target="../embeddings/oleObject56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7.wmf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55.bin"/><Relationship Id="rId10" Type="http://schemas.openxmlformats.org/officeDocument/2006/relationships/image" Target="../media/image37.jpeg"/><Relationship Id="rId19" Type="http://schemas.openxmlformats.org/officeDocument/2006/relationships/image" Target="../media/image35.wmf"/><Relationship Id="rId4" Type="http://schemas.openxmlformats.org/officeDocument/2006/relationships/image" Target="../media/image5.png"/><Relationship Id="rId9" Type="http://schemas.openxmlformats.org/officeDocument/2006/relationships/image" Target="../media/image32.wmf"/><Relationship Id="rId14" Type="http://schemas.openxmlformats.org/officeDocument/2006/relationships/image" Target="../media/image36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oleObject" Target="../embeddings/oleObject59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1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png"/><Relationship Id="rId11" Type="http://schemas.openxmlformats.org/officeDocument/2006/relationships/image" Target="../media/image129.wmf"/><Relationship Id="rId5" Type="http://schemas.openxmlformats.org/officeDocument/2006/relationships/image" Target="../media/image6.png"/><Relationship Id="rId15" Type="http://schemas.openxmlformats.org/officeDocument/2006/relationships/oleObject" Target="../embeddings/oleObject60.bin"/><Relationship Id="rId10" Type="http://schemas.openxmlformats.org/officeDocument/2006/relationships/oleObject" Target="../embeddings/oleObject58.bin"/><Relationship Id="rId4" Type="http://schemas.openxmlformats.org/officeDocument/2006/relationships/image" Target="../media/image5.png"/><Relationship Id="rId9" Type="http://schemas.openxmlformats.org/officeDocument/2006/relationships/image" Target="../media/image128.wmf"/><Relationship Id="rId14" Type="http://schemas.openxmlformats.org/officeDocument/2006/relationships/image" Target="../media/image130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87.wmf"/><Relationship Id="rId18" Type="http://schemas.openxmlformats.org/officeDocument/2006/relationships/oleObject" Target="../embeddings/oleObject66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63.bin"/><Relationship Id="rId17" Type="http://schemas.openxmlformats.org/officeDocument/2006/relationships/image" Target="../media/image13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5.bin"/><Relationship Id="rId20" Type="http://schemas.openxmlformats.org/officeDocument/2006/relationships/image" Target="../media/image137.jpe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png"/><Relationship Id="rId11" Type="http://schemas.openxmlformats.org/officeDocument/2006/relationships/image" Target="../media/image134.wmf"/><Relationship Id="rId5" Type="http://schemas.openxmlformats.org/officeDocument/2006/relationships/image" Target="../media/image6.png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62.bin"/><Relationship Id="rId19" Type="http://schemas.openxmlformats.org/officeDocument/2006/relationships/image" Target="../media/image136.wmf"/><Relationship Id="rId4" Type="http://schemas.openxmlformats.org/officeDocument/2006/relationships/image" Target="../media/image5.png"/><Relationship Id="rId9" Type="http://schemas.openxmlformats.org/officeDocument/2006/relationships/image" Target="../media/image133.wmf"/><Relationship Id="rId14" Type="http://schemas.openxmlformats.org/officeDocument/2006/relationships/oleObject" Target="../embeddings/oleObject6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oleObject" Target="../embeddings/oleObject69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1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68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138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140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73.bin"/><Relationship Id="rId18" Type="http://schemas.openxmlformats.org/officeDocument/2006/relationships/image" Target="../media/image145.wmf"/><Relationship Id="rId3" Type="http://schemas.openxmlformats.org/officeDocument/2006/relationships/image" Target="../media/image147.jpeg"/><Relationship Id="rId7" Type="http://schemas.openxmlformats.org/officeDocument/2006/relationships/image" Target="../media/image7.png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4.wmf"/><Relationship Id="rId20" Type="http://schemas.openxmlformats.org/officeDocument/2006/relationships/image" Target="../media/image146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72.bin"/><Relationship Id="rId5" Type="http://schemas.openxmlformats.org/officeDocument/2006/relationships/image" Target="../media/image5.png"/><Relationship Id="rId15" Type="http://schemas.openxmlformats.org/officeDocument/2006/relationships/oleObject" Target="../embeddings/oleObject74.bin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76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143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image" Target="../media/image150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153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52.jpe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.png"/><Relationship Id="rId11" Type="http://schemas.openxmlformats.org/officeDocument/2006/relationships/image" Target="../media/image149.wmf"/><Relationship Id="rId5" Type="http://schemas.openxmlformats.org/officeDocument/2006/relationships/image" Target="../media/image6.png"/><Relationship Id="rId15" Type="http://schemas.openxmlformats.org/officeDocument/2006/relationships/image" Target="../media/image151.wmf"/><Relationship Id="rId10" Type="http://schemas.openxmlformats.org/officeDocument/2006/relationships/oleObject" Target="../embeddings/oleObject78.bin"/><Relationship Id="rId4" Type="http://schemas.openxmlformats.org/officeDocument/2006/relationships/image" Target="../media/image5.png"/><Relationship Id="rId9" Type="http://schemas.openxmlformats.org/officeDocument/2006/relationships/image" Target="../media/image148.wmf"/><Relationship Id="rId14" Type="http://schemas.openxmlformats.org/officeDocument/2006/relationships/oleObject" Target="../embeddings/oleObject80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155.wmf"/><Relationship Id="rId18" Type="http://schemas.openxmlformats.org/officeDocument/2006/relationships/image" Target="../media/image157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82.bin"/><Relationship Id="rId1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1.jpeg"/><Relationship Id="rId20" Type="http://schemas.openxmlformats.org/officeDocument/2006/relationships/image" Target="../media/image158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.png"/><Relationship Id="rId11" Type="http://schemas.openxmlformats.org/officeDocument/2006/relationships/image" Target="../media/image160.jpeg"/><Relationship Id="rId5" Type="http://schemas.openxmlformats.org/officeDocument/2006/relationships/image" Target="../media/image6.png"/><Relationship Id="rId15" Type="http://schemas.openxmlformats.org/officeDocument/2006/relationships/image" Target="../media/image156.wmf"/><Relationship Id="rId10" Type="http://schemas.openxmlformats.org/officeDocument/2006/relationships/image" Target="../media/image159.jpeg"/><Relationship Id="rId19" Type="http://schemas.openxmlformats.org/officeDocument/2006/relationships/oleObject" Target="../embeddings/oleObject85.bin"/><Relationship Id="rId4" Type="http://schemas.openxmlformats.org/officeDocument/2006/relationships/image" Target="../media/image5.png"/><Relationship Id="rId9" Type="http://schemas.openxmlformats.org/officeDocument/2006/relationships/image" Target="../media/image154.wmf"/><Relationship Id="rId14" Type="http://schemas.openxmlformats.org/officeDocument/2006/relationships/oleObject" Target="../embeddings/oleObject8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7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6.wmf"/><Relationship Id="rId5" Type="http://schemas.openxmlformats.org/officeDocument/2006/relationships/image" Target="../media/image6.png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ED560D65-7F11-4408-A9F7-45E06CA89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209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Unit 12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Electro-magnetic forces and stresses in superconducting accelerator magnets</a:t>
            </a:r>
            <a:br>
              <a:rPr lang="en-US" altLang="en-US" dirty="0"/>
            </a:br>
            <a:r>
              <a:rPr lang="en-US" altLang="en-US" sz="2200" dirty="0"/>
              <a:t>Chapter II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4BE30603-11C5-4965-9707-2CD69D4E07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z="2000" b="1" u="sng" dirty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en-US" sz="2000" b="1" u="sng" dirty="0">
                <a:solidFill>
                  <a:schemeClr val="accent1"/>
                </a:solidFill>
              </a:rPr>
              <a:t>Paolo Ferracin </a:t>
            </a: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6BC5-1A0A-4AA1-A412-105B7824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9B22-B461-4A16-B45B-A4F93F08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Superconducting coil 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</a:t>
            </a:r>
          </a:p>
          <a:p>
            <a:pPr lvl="1" eaLnBrk="1" hangingPunct="1"/>
            <a:r>
              <a:rPr lang="en-US" dirty="0"/>
              <a:t>Also in this case, since it is non linear and has hysteresis</a:t>
            </a:r>
          </a:p>
          <a:p>
            <a:pPr lvl="1" eaLnBrk="1" hangingPunct="1"/>
            <a:r>
              <a:rPr lang="en-US" dirty="0"/>
              <a:t>The coil is harder since it is impregnated (20-40 </a:t>
            </a:r>
            <a:r>
              <a:rPr lang="en-US" dirty="0" err="1"/>
              <a:t>GPa</a:t>
            </a:r>
            <a:r>
              <a:rPr lang="en-US" dirty="0"/>
              <a:t>)</a:t>
            </a:r>
          </a:p>
          <a:p>
            <a:pPr lvl="1" eaLnBrk="1" hangingPunct="1"/>
            <a:r>
              <a:rPr lang="en-US" dirty="0"/>
              <a:t>The coil has a definite size at 0 MPa, contrary to </a:t>
            </a:r>
            <a:r>
              <a:rPr lang="en-US" dirty="0" err="1"/>
              <a:t>Nb-Ti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EBCE-A3CB-44DA-AAAE-D3879648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698F-EB54-4369-88F8-0292395D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F024-BB11-4055-B0F2-811E84EC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C4DEA6F1-751B-4357-8DF3-68946E83B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316" y="6176022"/>
            <a:ext cx="41347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sz="1200" dirty="0"/>
              <a:t>Stress-strain for Nb3Sn cable (</a:t>
            </a:r>
            <a:r>
              <a:rPr lang="en-US" sz="1200" dirty="0">
                <a:solidFill>
                  <a:srgbClr val="009900"/>
                </a:solidFill>
              </a:rPr>
              <a:t>G. </a:t>
            </a:r>
            <a:r>
              <a:rPr lang="en-US" sz="1200" dirty="0" err="1">
                <a:solidFill>
                  <a:srgbClr val="009900"/>
                </a:solidFill>
              </a:rPr>
              <a:t>Vallone</a:t>
            </a:r>
            <a:r>
              <a:rPr lang="en-US" sz="1200" dirty="0">
                <a:solidFill>
                  <a:srgbClr val="009900"/>
                </a:solidFill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23B37-FB38-4D2B-B9CC-7BA6F7AAC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199" y="2743199"/>
            <a:ext cx="4598909" cy="32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7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6BC5-1A0A-4AA1-A412-105B7824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9B22-B461-4A16-B45B-A4F93F08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Stress sensitivity and stress degradation of 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</a:t>
            </a:r>
          </a:p>
          <a:p>
            <a:pPr lvl="1" eaLnBrk="1" hangingPunct="1"/>
            <a:r>
              <a:rPr lang="en-US" dirty="0"/>
              <a:t>A reversible part (stress sensitivity) and an irreversible one (degradation)</a:t>
            </a:r>
            <a:endParaRPr lang="en-US" dirty="0">
              <a:solidFill>
                <a:srgbClr val="0099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EBCE-A3CB-44DA-AAAE-D3879648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698F-EB54-4369-88F8-0292395D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F024-BB11-4055-B0F2-811E84EC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9E356-B811-4982-98DF-774DAA9C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3172249"/>
            <a:ext cx="5486400" cy="2222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9B435-C3FC-4063-9151-3D6C10EEC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825" y="2971800"/>
            <a:ext cx="3411963" cy="2556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1889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6BC5-1A0A-4AA1-A412-105B7824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9B22-B461-4A16-B45B-A4F93F08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Stress sensitivity and stress degradation of 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</a:t>
            </a:r>
          </a:p>
          <a:p>
            <a:pPr lvl="1" eaLnBrk="1" hangingPunct="1"/>
            <a:r>
              <a:rPr lang="en-US" dirty="0"/>
              <a:t>Room temperature loading, then test at 4.2 K</a:t>
            </a:r>
            <a:endParaRPr lang="en-US" dirty="0">
              <a:solidFill>
                <a:srgbClr val="0099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EBCE-A3CB-44DA-AAAE-D3879648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698F-EB54-4369-88F8-0292395D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F024-BB11-4055-B0F2-811E84EC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4BE90-CC78-4737-BFBA-4A8831AF6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"/>
          <a:stretch/>
        </p:blipFill>
        <p:spPr>
          <a:xfrm>
            <a:off x="4572000" y="2314377"/>
            <a:ext cx="4370667" cy="28672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D97D6-A862-455F-8369-8B350015B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4074" r="11667" b="11482"/>
          <a:stretch/>
        </p:blipFill>
        <p:spPr>
          <a:xfrm>
            <a:off x="57266" y="2314377"/>
            <a:ext cx="4396409" cy="28672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5F2D6B15-EF58-47B7-A972-5E705305E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681" y="5885021"/>
            <a:ext cx="41347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sz="1200" dirty="0"/>
              <a:t>Degradation of critical current for Nb3Sn cable (</a:t>
            </a:r>
            <a:r>
              <a:rPr lang="en-US" sz="1200" dirty="0">
                <a:solidFill>
                  <a:srgbClr val="009900"/>
                </a:solidFill>
              </a:rPr>
              <a:t>J. </a:t>
            </a:r>
            <a:r>
              <a:rPr lang="en-US" sz="1200" dirty="0" err="1">
                <a:solidFill>
                  <a:srgbClr val="009900"/>
                </a:solidFill>
              </a:rPr>
              <a:t>Fleiter</a:t>
            </a:r>
            <a:r>
              <a:rPr lang="en-US" sz="1200" dirty="0">
                <a:solidFill>
                  <a:srgbClr val="0099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6652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6BC5-1A0A-4AA1-A412-105B7824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9B22-B461-4A16-B45B-A4F93F08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Stress sensitivity and stress degradation of 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</a:t>
            </a:r>
          </a:p>
          <a:p>
            <a:pPr lvl="1"/>
            <a:r>
              <a:rPr lang="en-US" dirty="0"/>
              <a:t>The MQXFS case</a:t>
            </a:r>
          </a:p>
          <a:p>
            <a:pPr lvl="2"/>
            <a:r>
              <a:rPr lang="en-US" dirty="0"/>
              <a:t>Impact of pre-stress at 1.9 K on maximum current studied with MQXFS7 (PIT and RRP)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EBCE-A3CB-44DA-AAAE-D3879648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698F-EB54-4369-88F8-0292395D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F024-BB11-4055-B0F2-811E84EC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BF1B752-3F08-433A-A9BA-EF2CBB93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10002" r="16666" b="10178"/>
          <a:stretch>
            <a:fillRect/>
          </a:stretch>
        </p:blipFill>
        <p:spPr bwMode="auto">
          <a:xfrm>
            <a:off x="1790700" y="2521423"/>
            <a:ext cx="5219700" cy="39857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4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6BC5-1A0A-4AA1-A412-105B7824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9B22-B461-4A16-B45B-A4F93F08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Stress sensitivity and stress degradation of 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</a:t>
            </a:r>
          </a:p>
          <a:p>
            <a:pPr lvl="1"/>
            <a:r>
              <a:rPr lang="en-US" dirty="0"/>
              <a:t>The MQXFS case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Some degradation appears in the PIT conductor in the 170-190 MPa range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No degradation observed in RRP up to 190 MPa in the 85% of </a:t>
            </a:r>
            <a:r>
              <a:rPr lang="en-US" dirty="0" err="1"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cs typeface="Times New Roman" panose="02020603050405020304" pitchFamily="18" charset="0"/>
              </a:rPr>
              <a:t>ss</a:t>
            </a:r>
            <a:r>
              <a:rPr lang="en-US" dirty="0">
                <a:cs typeface="Times New Roman" panose="02020603050405020304" pitchFamily="18" charset="0"/>
              </a:rPr>
              <a:t> level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Magnet above ultimate (and above 85% of </a:t>
            </a:r>
            <a:r>
              <a:rPr lang="en-US" dirty="0" err="1">
                <a:cs typeface="Times New Roman" panose="02020603050405020304" pitchFamily="18" charset="0"/>
              </a:rPr>
              <a:t>I</a:t>
            </a:r>
            <a:r>
              <a:rPr lang="en-US" baseline="-25000" dirty="0" err="1">
                <a:cs typeface="Times New Roman" panose="02020603050405020304" pitchFamily="18" charset="0"/>
              </a:rPr>
              <a:t>ss</a:t>
            </a:r>
            <a:r>
              <a:rPr lang="en-US" dirty="0">
                <a:cs typeface="Times New Roman" panose="02020603050405020304" pitchFamily="18" charset="0"/>
              </a:rPr>
              <a:t>) after 150 quenches, 600 power cycles, 14 thermal cycles, many re-loads up to 190 MPa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EBCE-A3CB-44DA-AAAE-D3879648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698F-EB54-4369-88F8-0292395D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F024-BB11-4055-B0F2-811E84EC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0FC90F-EE13-400E-8861-E109E810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86913"/>
            <a:ext cx="4200181" cy="27432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CA3A7C-A942-45FC-A5FC-7561A2B4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16" y="3486913"/>
            <a:ext cx="4200181" cy="27432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66EDD-C540-434B-AF77-F74815AB03DA}"/>
              </a:ext>
            </a:extLst>
          </p:cNvPr>
          <p:cNvSpPr txBox="1"/>
          <p:nvPr/>
        </p:nvSpPr>
        <p:spPr>
          <a:xfrm>
            <a:off x="479640" y="3532271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-116 MPa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328F1-8524-4E46-86AE-38843A82EBAF}"/>
              </a:ext>
            </a:extLst>
          </p:cNvPr>
          <p:cNvSpPr txBox="1"/>
          <p:nvPr/>
        </p:nvSpPr>
        <p:spPr>
          <a:xfrm>
            <a:off x="746280" y="3693045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-129 MPa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33C7A-6819-47E9-83DC-630FBC1C4288}"/>
              </a:ext>
            </a:extLst>
          </p:cNvPr>
          <p:cNvSpPr txBox="1"/>
          <p:nvPr/>
        </p:nvSpPr>
        <p:spPr>
          <a:xfrm>
            <a:off x="1049905" y="3532271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-148 MPa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1D3D0-C739-41D3-A041-D3948EEB0511}"/>
              </a:ext>
            </a:extLst>
          </p:cNvPr>
          <p:cNvSpPr txBox="1"/>
          <p:nvPr/>
        </p:nvSpPr>
        <p:spPr>
          <a:xfrm>
            <a:off x="1785133" y="3700041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-171 MPa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74343-9430-4FFE-B9FD-DF915BD61C11}"/>
              </a:ext>
            </a:extLst>
          </p:cNvPr>
          <p:cNvSpPr txBox="1"/>
          <p:nvPr/>
        </p:nvSpPr>
        <p:spPr>
          <a:xfrm>
            <a:off x="2698194" y="3700398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-190 MPa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7D0C8-4279-42EF-948C-57607A6521DE}"/>
              </a:ext>
            </a:extLst>
          </p:cNvPr>
          <p:cNvSpPr txBox="1"/>
          <p:nvPr/>
        </p:nvSpPr>
        <p:spPr>
          <a:xfrm>
            <a:off x="3660891" y="3700398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-90 MPa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D4085E-6944-4F76-8F84-0C8D20D41F91}"/>
              </a:ext>
            </a:extLst>
          </p:cNvPr>
          <p:cNvSpPr txBox="1"/>
          <p:nvPr/>
        </p:nvSpPr>
        <p:spPr>
          <a:xfrm>
            <a:off x="4848607" y="3276600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-116 MPa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ABAE38-7C33-4743-AA24-18164206824E}"/>
              </a:ext>
            </a:extLst>
          </p:cNvPr>
          <p:cNvSpPr txBox="1"/>
          <p:nvPr/>
        </p:nvSpPr>
        <p:spPr>
          <a:xfrm>
            <a:off x="5115247" y="3437374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-116 MPa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CA2C4F-FA68-44A7-B0C4-3697559563E7}"/>
              </a:ext>
            </a:extLst>
          </p:cNvPr>
          <p:cNvSpPr txBox="1"/>
          <p:nvPr/>
        </p:nvSpPr>
        <p:spPr>
          <a:xfrm>
            <a:off x="5418872" y="3276600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-148 MPa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09D26-FA55-4B3B-BBE6-61A2D618D638}"/>
              </a:ext>
            </a:extLst>
          </p:cNvPr>
          <p:cNvSpPr txBox="1"/>
          <p:nvPr/>
        </p:nvSpPr>
        <p:spPr>
          <a:xfrm>
            <a:off x="6154099" y="3444371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-171 MPa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78797-8E6E-400C-89CF-C7E9526F124F}"/>
              </a:ext>
            </a:extLst>
          </p:cNvPr>
          <p:cNvSpPr txBox="1"/>
          <p:nvPr/>
        </p:nvSpPr>
        <p:spPr>
          <a:xfrm>
            <a:off x="7067161" y="3444727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-190 MPa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0BAB5-1EFA-4D59-908F-D8DC27BD9502}"/>
              </a:ext>
            </a:extLst>
          </p:cNvPr>
          <p:cNvSpPr txBox="1"/>
          <p:nvPr/>
        </p:nvSpPr>
        <p:spPr>
          <a:xfrm>
            <a:off x="8029858" y="3444727"/>
            <a:ext cx="486053" cy="115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50" dirty="0">
                <a:solidFill>
                  <a:srgbClr val="FF0000"/>
                </a:solidFill>
              </a:rPr>
              <a:t>-90 MPa </a:t>
            </a:r>
          </a:p>
        </p:txBody>
      </p:sp>
    </p:spTree>
    <p:extLst>
      <p:ext uri="{BB962C8B-B14F-4D97-AF65-F5344CB8AC3E}">
        <p14:creationId xmlns:p14="http://schemas.microsoft.com/office/powerpoint/2010/main" val="80604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59B49125-D305-42B5-A219-344A6A5E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Mechanical 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777E-D1A1-404A-B167-8C7B419AA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 err="1">
                <a:solidFill>
                  <a:srgbClr val="FF0000"/>
                </a:solidFill>
              </a:rPr>
              <a:t>e.m</a:t>
            </a:r>
            <a:r>
              <a:rPr lang="en-US" b="1" dirty="0">
                <a:solidFill>
                  <a:srgbClr val="FF0000"/>
                </a:solidFill>
              </a:rPr>
              <a:t> forces </a:t>
            </a:r>
            <a:r>
              <a:rPr lang="en-US" dirty="0"/>
              <a:t>push the conductor towards mid-planes and supporting structure. 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resulting strain </a:t>
            </a:r>
            <a:r>
              <a:rPr lang="en-US" dirty="0"/>
              <a:t>is an indication of </a:t>
            </a:r>
          </a:p>
          <a:p>
            <a:pPr lvl="1">
              <a:defRPr/>
            </a:pPr>
            <a:r>
              <a:rPr lang="en-US" dirty="0"/>
              <a:t>a change in coil shape </a:t>
            </a:r>
          </a:p>
          <a:p>
            <a:pPr lvl="2">
              <a:defRPr/>
            </a:pPr>
            <a:r>
              <a:rPr lang="en-US" dirty="0"/>
              <a:t>effect on field quality</a:t>
            </a:r>
          </a:p>
          <a:p>
            <a:pPr lvl="1">
              <a:defRPr/>
            </a:pPr>
            <a:r>
              <a:rPr lang="en-US" dirty="0"/>
              <a:t>a displacement of the conductor</a:t>
            </a:r>
          </a:p>
          <a:p>
            <a:pPr lvl="2">
              <a:defRPr/>
            </a:pPr>
            <a:r>
              <a:rPr lang="en-US" dirty="0"/>
              <a:t>potential release of frictional energy and consequent quench of the magnet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resulting stress </a:t>
            </a:r>
            <a:r>
              <a:rPr lang="en-US" dirty="0"/>
              <a:t>must be carefully monitored </a:t>
            </a:r>
          </a:p>
          <a:p>
            <a:pPr lvl="1">
              <a:defRPr/>
            </a:pPr>
            <a:r>
              <a:rPr lang="en-US" dirty="0"/>
              <a:t>In </a:t>
            </a:r>
            <a:r>
              <a:rPr lang="en-US" dirty="0" err="1"/>
              <a:t>Nb-Ti</a:t>
            </a:r>
            <a:r>
              <a:rPr lang="en-US" dirty="0"/>
              <a:t> magnets, possible damage of </a:t>
            </a:r>
            <a:r>
              <a:rPr lang="en-US" dirty="0" err="1"/>
              <a:t>kapton</a:t>
            </a:r>
            <a:r>
              <a:rPr lang="en-US" dirty="0"/>
              <a:t> insulation at about 150-200 MPa.</a:t>
            </a:r>
          </a:p>
          <a:p>
            <a:pPr lvl="1">
              <a:defRPr/>
            </a:pPr>
            <a:r>
              <a:rPr lang="en-US" dirty="0"/>
              <a:t>In Nb</a:t>
            </a:r>
            <a:r>
              <a:rPr lang="en-US" baseline="-25000" dirty="0"/>
              <a:t>3</a:t>
            </a:r>
            <a:r>
              <a:rPr lang="en-US" dirty="0"/>
              <a:t>Sn magnets, possible conductor degradation at about 150-200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pPr lvl="1">
              <a:defRPr/>
            </a:pPr>
            <a:r>
              <a:rPr lang="en-US" dirty="0"/>
              <a:t>In general, al the components of the support structure must not exceed the stress limits.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Mechanical design </a:t>
            </a:r>
            <a:r>
              <a:rPr lang="en-US" dirty="0"/>
              <a:t>has to address all these issues.</a:t>
            </a:r>
          </a:p>
        </p:txBody>
      </p:sp>
      <p:sp>
        <p:nvSpPr>
          <p:cNvPr id="36868" name="Date Placeholder 3">
            <a:extLst>
              <a:ext uri="{FF2B5EF4-FFF2-40B4-BE49-F238E27FC236}">
                <a16:creationId xmlns:a16="http://schemas.microsoft.com/office/drawing/2014/main" id="{B397FC25-3885-42B2-8F42-7CA4237378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6869" name="Footer Placeholder 4">
            <a:extLst>
              <a:ext uri="{FF2B5EF4-FFF2-40B4-BE49-F238E27FC236}">
                <a16:creationId xmlns:a16="http://schemas.microsoft.com/office/drawing/2014/main" id="{1BFC200E-FABD-4F91-B50E-E72EABCE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6870" name="Slide Number Placeholder 5">
            <a:extLst>
              <a:ext uri="{FF2B5EF4-FFF2-40B4-BE49-F238E27FC236}">
                <a16:creationId xmlns:a16="http://schemas.microsoft.com/office/drawing/2014/main" id="{6C4E882E-26BE-4F51-A3B0-021867D8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8796980-9890-4D65-99B8-4ECD8CAC990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F63FC35D-573E-4B29-B39D-660E7731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Mechanical design principles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33BFE34D-278F-463C-AC89-95AD50DDE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		LHC dipole at 0 T			 LHC dipole at 9 T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Usually, in a dipole or quadrupole magnet, the </a:t>
            </a:r>
            <a:r>
              <a:rPr lang="en-US" altLang="en-US" b="1">
                <a:solidFill>
                  <a:srgbClr val="FF0000"/>
                </a:solidFill>
              </a:rPr>
              <a:t>highest stresses </a:t>
            </a:r>
            <a:r>
              <a:rPr lang="en-US" altLang="en-US"/>
              <a:t>are reached at the mid-plane, where all the azimuthal e.m. forces accumulate (over a small area).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37892" name="Date Placeholder 3">
            <a:extLst>
              <a:ext uri="{FF2B5EF4-FFF2-40B4-BE49-F238E27FC236}">
                <a16:creationId xmlns:a16="http://schemas.microsoft.com/office/drawing/2014/main" id="{4EF1E0E4-7FAA-48BF-83C5-B549B0E72E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7893" name="Footer Placeholder 4">
            <a:extLst>
              <a:ext uri="{FF2B5EF4-FFF2-40B4-BE49-F238E27FC236}">
                <a16:creationId xmlns:a16="http://schemas.microsoft.com/office/drawing/2014/main" id="{1143EAF5-6C79-4936-AC43-B370E2F2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7894" name="Slide Number Placeholder 5">
            <a:extLst>
              <a:ext uri="{FF2B5EF4-FFF2-40B4-BE49-F238E27FC236}">
                <a16:creationId xmlns:a16="http://schemas.microsoft.com/office/drawing/2014/main" id="{975C4E65-90E0-40C6-BF95-337CEC89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788BF-605D-4EA7-88BA-5A31A67C76A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7895" name="Picture 4" descr="LHC_9T">
            <a:extLst>
              <a:ext uri="{FF2B5EF4-FFF2-40B4-BE49-F238E27FC236}">
                <a16:creationId xmlns:a16="http://schemas.microsoft.com/office/drawing/2014/main" id="{9140BB49-C7A3-4786-BC6D-F4DBFFAC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2950"/>
            <a:ext cx="447992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5" descr="LHC_0T">
            <a:extLst>
              <a:ext uri="{FF2B5EF4-FFF2-40B4-BE49-F238E27FC236}">
                <a16:creationId xmlns:a16="http://schemas.microsoft.com/office/drawing/2014/main" id="{8BD2DDF4-B98A-4A55-82E7-D6C1B9C6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051050"/>
            <a:ext cx="44751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8">
            <a:extLst>
              <a:ext uri="{FF2B5EF4-FFF2-40B4-BE49-F238E27FC236}">
                <a16:creationId xmlns:a16="http://schemas.microsoft.com/office/drawing/2014/main" id="{A1EDF4F9-F17F-41C0-94D4-80D1BFED8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4398963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Displacement scaling = 50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E2A19027-C057-427A-948A-630ED1CC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Thick shell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60CFBF6-5197-4BCF-8F7B-072A902F0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1828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 	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8916" name="Date Placeholder 3">
            <a:extLst>
              <a:ext uri="{FF2B5EF4-FFF2-40B4-BE49-F238E27FC236}">
                <a16:creationId xmlns:a16="http://schemas.microsoft.com/office/drawing/2014/main" id="{585D02BF-19F3-4BE5-B555-E184B22BF8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8917" name="Footer Placeholder 4">
            <a:extLst>
              <a:ext uri="{FF2B5EF4-FFF2-40B4-BE49-F238E27FC236}">
                <a16:creationId xmlns:a16="http://schemas.microsoft.com/office/drawing/2014/main" id="{509FC97D-A9DD-4D34-B3A4-7AD72E633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8918" name="Slide Number Placeholder 5">
            <a:extLst>
              <a:ext uri="{FF2B5EF4-FFF2-40B4-BE49-F238E27FC236}">
                <a16:creationId xmlns:a16="http://schemas.microsoft.com/office/drawing/2014/main" id="{9D291064-9D8D-4F91-B389-DB8EB983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6E31C3E-93E5-4F0F-95CA-1F44431B0E2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38919" name="Object 2">
            <a:extLst>
              <a:ext uri="{FF2B5EF4-FFF2-40B4-BE49-F238E27FC236}">
                <a16:creationId xmlns:a16="http://schemas.microsoft.com/office/drawing/2014/main" id="{5D027872-1A3E-4D8E-8198-8B6F2BCC8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6800" y="1803400"/>
          <a:ext cx="55753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7" name="Equation" r:id="rId8" imgW="3975100" imgH="508000" progId="Equation.3">
                  <p:embed/>
                </p:oleObj>
              </mc:Choice>
              <mc:Fallback>
                <p:oleObj name="Equation" r:id="rId8" imgW="39751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1803400"/>
                        <a:ext cx="55753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0" name="Picture 9" descr="thick_shell_cross-section_a">
            <a:extLst>
              <a:ext uri="{FF2B5EF4-FFF2-40B4-BE49-F238E27FC236}">
                <a16:creationId xmlns:a16="http://schemas.microsoft.com/office/drawing/2014/main" id="{7566FFB9-A3AB-479C-A4AA-3AF4A726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4071938" y="4756150"/>
            <a:ext cx="142398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1" name="Object 3">
            <a:extLst>
              <a:ext uri="{FF2B5EF4-FFF2-40B4-BE49-F238E27FC236}">
                <a16:creationId xmlns:a16="http://schemas.microsoft.com/office/drawing/2014/main" id="{370E12A0-259B-42D3-B172-CCB76CE7CB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7125" y="1135063"/>
          <a:ext cx="4505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8" name="Equation" r:id="rId11" imgW="3213100" imgH="482600" progId="Equation.3">
                  <p:embed/>
                </p:oleObj>
              </mc:Choice>
              <mc:Fallback>
                <p:oleObj name="Equation" r:id="rId11" imgW="32131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1135063"/>
                        <a:ext cx="45053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5">
            <a:extLst>
              <a:ext uri="{FF2B5EF4-FFF2-40B4-BE49-F238E27FC236}">
                <a16:creationId xmlns:a16="http://schemas.microsoft.com/office/drawing/2014/main" id="{4F643395-1BAB-4664-B94B-5A2748ABC1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4106863"/>
          <a:ext cx="3189288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9" name="Mathcad" r:id="rId13" imgW="3857625" imgH="2971800" progId="Mathcad">
                  <p:embed/>
                </p:oleObj>
              </mc:Choice>
              <mc:Fallback>
                <p:oleObj name="Mathcad" r:id="rId13" imgW="3857625" imgH="2971800" progId="Mathca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06863"/>
                        <a:ext cx="3189288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3" name="Picture 13" descr="thick_shell_dipole_sy">
            <a:extLst>
              <a:ext uri="{FF2B5EF4-FFF2-40B4-BE49-F238E27FC236}">
                <a16:creationId xmlns:a16="http://schemas.microsoft.com/office/drawing/2014/main" id="{FC7F8BA7-77E7-4F79-94B8-4135E67C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4117975"/>
            <a:ext cx="31813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4" name="Object 6">
            <a:extLst>
              <a:ext uri="{FF2B5EF4-FFF2-40B4-BE49-F238E27FC236}">
                <a16:creationId xmlns:a16="http://schemas.microsoft.com/office/drawing/2014/main" id="{E55E4618-5583-41CF-82CC-5FD583942D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0675" y="3322638"/>
          <a:ext cx="56769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80" name="Equation" r:id="rId16" imgW="4051300" imgH="508000" progId="Equation.3">
                  <p:embed/>
                </p:oleObj>
              </mc:Choice>
              <mc:Fallback>
                <p:oleObj name="Equation" r:id="rId16" imgW="4051300" imgH="508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675" y="3322638"/>
                        <a:ext cx="56769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5" name="Text Box 16">
            <a:extLst>
              <a:ext uri="{FF2B5EF4-FFF2-40B4-BE49-F238E27FC236}">
                <a16:creationId xmlns:a16="http://schemas.microsoft.com/office/drawing/2014/main" id="{7B4DB50E-81C8-4175-8DDC-3C5C2977C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1281113"/>
            <a:ext cx="7032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 shear</a:t>
            </a:r>
          </a:p>
        </p:txBody>
      </p:sp>
      <p:graphicFrame>
        <p:nvGraphicFramePr>
          <p:cNvPr id="38926" name="Object 5">
            <a:extLst>
              <a:ext uri="{FF2B5EF4-FFF2-40B4-BE49-F238E27FC236}">
                <a16:creationId xmlns:a16="http://schemas.microsoft.com/office/drawing/2014/main" id="{84805F73-4E35-4BC8-8863-9473598642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2425" y="2670175"/>
          <a:ext cx="44878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81" name="Equation" r:id="rId18" imgW="3200400" imgH="482600" progId="Equation.3">
                  <p:embed/>
                </p:oleObj>
              </mc:Choice>
              <mc:Fallback>
                <p:oleObj name="Equation" r:id="rId18" imgW="32004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2670175"/>
                        <a:ext cx="44878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8E3D71-E46A-49D3-938D-8B1DF401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F5CDD5-1AB3-4959-BB17-306A9F48F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rgbClr val="FF0000"/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16.5 T at 1.9 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43742-2FD8-4BEC-9318-317381C0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86C8E-9601-4DFA-B55C-5A1DF3DE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C76FD-7C35-4D2E-B642-FE0E2E87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E59B49-3A7A-4D4E-94E0-7340D3D93D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74" r="1106" b="1308"/>
          <a:stretch>
            <a:fillRect/>
          </a:stretch>
        </p:blipFill>
        <p:spPr bwMode="auto">
          <a:xfrm>
            <a:off x="6301753" y="27432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i-2212 wire_transverse.tif">
            <a:extLst>
              <a:ext uri="{FF2B5EF4-FFF2-40B4-BE49-F238E27FC236}">
                <a16:creationId xmlns:a16="http://schemas.microsoft.com/office/drawing/2014/main" id="{96EF0452-5E36-47D7-B4DA-527DB4DBE4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" b="76"/>
          <a:stretch>
            <a:fillRect/>
          </a:stretch>
        </p:blipFill>
        <p:spPr bwMode="auto">
          <a:xfrm>
            <a:off x="6301753" y="4343399"/>
            <a:ext cx="1524000" cy="153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20B97D-03FD-46C0-BED3-7131E5EB4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743200"/>
            <a:ext cx="4754905" cy="345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2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January 27-31,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 II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464950" cy="4648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r>
              <a:rPr lang="en-US" dirty="0"/>
              <a:t>76 m total coil thickness</a:t>
            </a:r>
          </a:p>
          <a:p>
            <a:pPr lvl="1"/>
            <a:r>
              <a:rPr lang="en-US" dirty="0"/>
              <a:t>49 mm thick Bi2212 coil</a:t>
            </a:r>
          </a:p>
          <a:p>
            <a:pPr lvl="1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r>
              <a:rPr lang="en-US" dirty="0"/>
              <a:t>Area Bi2212: 2540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2470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r>
              <a:rPr lang="en-US" dirty="0"/>
              <a:t>Stored energy: 2.86 MJ/m (4 quadrants)</a:t>
            </a:r>
          </a:p>
          <a:p>
            <a:endParaRPr lang="en-US" b="1" dirty="0"/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13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7 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5760132" y="1883250"/>
            <a:ext cx="3294366" cy="3327949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6282564" y="342900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8352421" y="288894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Nb</a:t>
            </a:r>
            <a:r>
              <a:rPr lang="en-US" baseline="-25000" dirty="0">
                <a:latin typeface="Book Antiqua" panose="02040602050305030304" pitchFamily="18" charset="0"/>
              </a:rPr>
              <a:t>3</a:t>
            </a:r>
            <a:r>
              <a:rPr lang="en-US" dirty="0">
                <a:latin typeface="Book Antiqua" panose="02040602050305030304" pitchFamily="18" charset="0"/>
              </a:rPr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93007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E345549-A30B-45E7-ACF6-004C4033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F934-30BA-4129-A358-DC2E7F9AB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148" name="Date Placeholder 3">
            <a:extLst>
              <a:ext uri="{FF2B5EF4-FFF2-40B4-BE49-F238E27FC236}">
                <a16:creationId xmlns:a16="http://schemas.microsoft.com/office/drawing/2014/main" id="{F8A92540-A525-48B2-82D0-4C5D8108E9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149" name="Footer Placeholder 4">
            <a:extLst>
              <a:ext uri="{FF2B5EF4-FFF2-40B4-BE49-F238E27FC236}">
                <a16:creationId xmlns:a16="http://schemas.microsoft.com/office/drawing/2014/main" id="{E754734F-03EC-4E14-8827-3FD6ACC7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150" name="Slide Number Placeholder 5">
            <a:extLst>
              <a:ext uri="{FF2B5EF4-FFF2-40B4-BE49-F238E27FC236}">
                <a16:creationId xmlns:a16="http://schemas.microsoft.com/office/drawing/2014/main" id="{5FC0E19C-1841-43E4-8332-9FEFD7A0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D51B10D-4D67-4A52-B37F-511A405CE9C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January 27-31,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 II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C14E1-D39C-413C-827F-399FCEB9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35496" y="2261292"/>
            <a:ext cx="3294366" cy="3327949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508959" y="379671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2213271" y="282959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Nb</a:t>
            </a:r>
            <a:r>
              <a:rPr lang="en-US" baseline="-25000" dirty="0">
                <a:latin typeface="Book Antiqua" panose="02040602050305030304" pitchFamily="18" charset="0"/>
              </a:rPr>
              <a:t>3</a:t>
            </a:r>
            <a:r>
              <a:rPr lang="en-US" dirty="0">
                <a:latin typeface="Book Antiqua" panose="02040602050305030304" pitchFamily="18" charset="0"/>
              </a:rPr>
              <a:t>Sn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2C4FB-A864-4BC3-B873-52083F79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7345" r="25494" b="16918"/>
          <a:stretch/>
        </p:blipFill>
        <p:spPr>
          <a:xfrm>
            <a:off x="3329862" y="2837218"/>
            <a:ext cx="2274338" cy="2288333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3303065" y="3813821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Bi2212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3BE0D-2C38-42B1-9415-CC11286B315C}"/>
              </a:ext>
            </a:extLst>
          </p:cNvPr>
          <p:cNvSpPr txBox="1"/>
          <p:nvPr/>
        </p:nvSpPr>
        <p:spPr>
          <a:xfrm>
            <a:off x="6300192" y="372480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AA0A1-BD11-4D58-A0D0-82951991CCB5}"/>
              </a:ext>
            </a:extLst>
          </p:cNvPr>
          <p:cNvGrpSpPr/>
          <p:nvPr/>
        </p:nvGrpSpPr>
        <p:grpSpPr>
          <a:xfrm>
            <a:off x="5652120" y="2261292"/>
            <a:ext cx="3294366" cy="3327949"/>
            <a:chOff x="7536160" y="1872055"/>
            <a:chExt cx="4392488" cy="44372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101735-87AB-4A02-B317-0E36E70E8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7" r="14627" b="4398"/>
            <a:stretch/>
          </p:blipFill>
          <p:spPr>
            <a:xfrm>
              <a:off x="7536160" y="1872055"/>
              <a:ext cx="4392488" cy="4437265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EFB22A-1E14-4C1D-8F38-D9609916FE7A}"/>
                </a:ext>
              </a:extLst>
            </p:cNvPr>
            <p:cNvSpPr/>
            <p:nvPr/>
          </p:nvSpPr>
          <p:spPr>
            <a:xfrm>
              <a:off x="8216483" y="2681929"/>
              <a:ext cx="3019075" cy="3019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8139451" y="307903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Nb</a:t>
            </a:r>
            <a:r>
              <a:rPr lang="en-US" baseline="-25000" dirty="0">
                <a:latin typeface="Book Antiqua" panose="02040602050305030304" pitchFamily="18" charset="0"/>
              </a:rPr>
              <a:t>3</a:t>
            </a:r>
            <a:r>
              <a:rPr lang="en-US" dirty="0">
                <a:latin typeface="Book Antiqua" panose="02040602050305030304" pitchFamily="18" charset="0"/>
              </a:rPr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3708990" y="1469155"/>
            <a:ext cx="14927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OD: 146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W: 49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6548156" y="1447800"/>
            <a:ext cx="14927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ID: 146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W: 27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936320" y="1470372"/>
            <a:ext cx="14927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W: 76 mm</a:t>
            </a:r>
          </a:p>
        </p:txBody>
      </p:sp>
    </p:spTree>
    <p:extLst>
      <p:ext uri="{BB962C8B-B14F-4D97-AF65-F5344CB8AC3E}">
        <p14:creationId xmlns:p14="http://schemas.microsoft.com/office/powerpoint/2010/main" val="79559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FFEA-B1E7-4D97-AB3B-8DC1231F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F0379-31BF-4CAF-B6DC-62CDF7438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Operation 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coil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size</a:t>
            </a:r>
            <a:r>
              <a:rPr lang="en-US" dirty="0">
                <a:sym typeface="Wingdings" panose="05000000000000000000" pitchFamily="2" charset="2"/>
              </a:rPr>
              <a:t>  azimuthal and radial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stresses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51779-83F0-4B88-88D4-FFB31F88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January 27-31,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E8CD1-6FB1-4D02-99B0-1E14CFD8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 II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DE1F-F484-4710-B79A-EE4BBA4A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878119-8FA9-4B06-9671-4674EC1EA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0"/>
          <a:stretch/>
        </p:blipFill>
        <p:spPr>
          <a:xfrm>
            <a:off x="5257800" y="2362200"/>
            <a:ext cx="3874168" cy="29307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AD8E1B-E97A-4526-A8C0-2518D2018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950"/>
          <a:stretch/>
        </p:blipFill>
        <p:spPr>
          <a:xfrm>
            <a:off x="457200" y="2364205"/>
            <a:ext cx="3914274" cy="296107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43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C716-0672-4498-962C-9C4609D3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5223-DDDC-46C1-A280-D6E6FD490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14" y="4493457"/>
            <a:ext cx="8946486" cy="20397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We need to build a 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13-14 T HTS </a:t>
            </a:r>
            <a:r>
              <a:rPr lang="en-US" dirty="0">
                <a:sym typeface="Wingdings" panose="05000000000000000000" pitchFamily="2" charset="2"/>
              </a:rPr>
              <a:t>magnet (50 mm)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10-13 T LTS </a:t>
            </a:r>
            <a:r>
              <a:rPr lang="en-US" dirty="0"/>
              <a:t>magnet (large bore)</a:t>
            </a:r>
          </a:p>
          <a:p>
            <a:pPr lvl="2"/>
            <a:r>
              <a:rPr lang="en-US" dirty="0"/>
              <a:t>120 mm seems a good start, but we may need more</a:t>
            </a:r>
          </a:p>
          <a:p>
            <a:r>
              <a:rPr lang="en-US" dirty="0"/>
              <a:t>In hybrid 20 T, </a:t>
            </a:r>
            <a:r>
              <a:rPr lang="en-US" dirty="0">
                <a:solidFill>
                  <a:srgbClr val="FF0000"/>
                </a:solidFill>
              </a:rPr>
              <a:t>radial stress </a:t>
            </a:r>
            <a:r>
              <a:rPr lang="en-US" dirty="0"/>
              <a:t>seems higher  than azimuthal</a:t>
            </a:r>
          </a:p>
          <a:p>
            <a:pPr lvl="1"/>
            <a:r>
              <a:rPr lang="en-US" dirty="0"/>
              <a:t>When tested separately, very high azimuthal stress in 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DE41-312D-4268-ACBB-BC9BEB08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January 27-31,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D9FA-7A93-4EC6-9545-08F4ADAE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 II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E4C35-75F0-4097-81BB-80DDCD6F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537415-7314-443B-93DF-CF6D25AAA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"/>
          <a:stretch/>
        </p:blipFill>
        <p:spPr>
          <a:xfrm>
            <a:off x="2109302" y="2656720"/>
            <a:ext cx="5153996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F3E96E-89AA-4CEA-89F1-C030B842BFB5}"/>
              </a:ext>
            </a:extLst>
          </p:cNvPr>
          <p:cNvSpPr txBox="1"/>
          <p:nvPr/>
        </p:nvSpPr>
        <p:spPr>
          <a:xfrm>
            <a:off x="3944836" y="1131144"/>
            <a:ext cx="182934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W: 49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  <a:latin typeface="Book Antiqua" panose="02040602050305030304" pitchFamily="18" charset="0"/>
              </a:rPr>
              <a:t>B</a:t>
            </a:r>
            <a:r>
              <a:rPr lang="en-US" baseline="-25000" dirty="0" err="1">
                <a:solidFill>
                  <a:schemeClr val="tx2"/>
                </a:solidFill>
                <a:latin typeface="Book Antiqua" panose="02040602050305030304" pitchFamily="18" charset="0"/>
              </a:rPr>
              <a:t>_bore_op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 = 14.7 T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=128/122</a:t>
            </a:r>
            <a:endParaRPr lang="en-US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F8C0C-D5AE-45C3-ACD3-224470607E9F}"/>
              </a:ext>
            </a:extLst>
          </p:cNvPr>
          <p:cNvSpPr txBox="1"/>
          <p:nvPr/>
        </p:nvSpPr>
        <p:spPr>
          <a:xfrm>
            <a:off x="5818235" y="1133700"/>
            <a:ext cx="181652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W: 27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  <a:latin typeface="Book Antiqua" panose="02040602050305030304" pitchFamily="18" charset="0"/>
              </a:rPr>
              <a:t>B</a:t>
            </a:r>
            <a:r>
              <a:rPr lang="en-US" baseline="-25000" dirty="0" err="1">
                <a:solidFill>
                  <a:schemeClr val="tx2"/>
                </a:solidFill>
                <a:latin typeface="Book Antiqua" panose="02040602050305030304" pitchFamily="18" charset="0"/>
              </a:rPr>
              <a:t>_bore_op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 = 10.3 T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=232/77</a:t>
            </a:r>
            <a:endParaRPr lang="en-US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FCDDB-6799-4F1F-96DD-642CDACBAC3E}"/>
              </a:ext>
            </a:extLst>
          </p:cNvPr>
          <p:cNvSpPr txBox="1"/>
          <p:nvPr/>
        </p:nvSpPr>
        <p:spPr>
          <a:xfrm>
            <a:off x="2057400" y="1131144"/>
            <a:ext cx="182934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W: 76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  <a:latin typeface="Book Antiqua" panose="02040602050305030304" pitchFamily="18" charset="0"/>
              </a:rPr>
              <a:t>B</a:t>
            </a:r>
            <a:r>
              <a:rPr lang="en-US" baseline="-25000" dirty="0" err="1">
                <a:solidFill>
                  <a:schemeClr val="tx2"/>
                </a:solidFill>
                <a:latin typeface="Book Antiqua" panose="02040602050305030304" pitchFamily="18" charset="0"/>
              </a:rPr>
              <a:t>_bore_op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=188/206</a:t>
            </a:r>
            <a:endParaRPr lang="en-US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9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B7725-1124-4DDF-8B4C-07498CBF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dirty="0"/>
              <a:t>Azimuthal vs radial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E4C6-ED74-47B4-9442-59A569107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some analytical consideration</a:t>
            </a:r>
          </a:p>
          <a:p>
            <a:r>
              <a:rPr lang="en-US" dirty="0"/>
              <a:t>Let’s look again at field and stress profiles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EE71D-45FE-4701-A191-390AB43D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7E13E-BC15-4E6F-BFFA-154DE471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1FF48-CF9F-46C0-A335-22CD558C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2175B-4B67-445A-A539-4F9F86754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0"/>
          <a:stretch/>
        </p:blipFill>
        <p:spPr>
          <a:xfrm>
            <a:off x="6365824" y="3200400"/>
            <a:ext cx="2766144" cy="20925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84D2D-D273-4180-B038-6CA9C9EB7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950"/>
          <a:stretch/>
        </p:blipFill>
        <p:spPr>
          <a:xfrm>
            <a:off x="3281850" y="3202144"/>
            <a:ext cx="2808900" cy="21248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4401A-BFFF-4444-869F-2ABAF7C9B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2" y="3200400"/>
            <a:ext cx="2825306" cy="21248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B759C4-7976-4DBC-99AE-68DDF8B92803}"/>
              </a:ext>
            </a:extLst>
          </p:cNvPr>
          <p:cNvSpPr txBox="1"/>
          <p:nvPr/>
        </p:nvSpPr>
        <p:spPr>
          <a:xfrm>
            <a:off x="990600" y="2831068"/>
            <a:ext cx="1289135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Magnetic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F4E304-DAB5-4A9B-BB4C-BD061F6DA49A}"/>
              </a:ext>
            </a:extLst>
          </p:cNvPr>
          <p:cNvSpPr txBox="1"/>
          <p:nvPr/>
        </p:nvSpPr>
        <p:spPr>
          <a:xfrm>
            <a:off x="4041732" y="2818167"/>
            <a:ext cx="1021433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Coil stress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F3E51-EB71-4EDC-9EFA-85790EA46F6E}"/>
              </a:ext>
            </a:extLst>
          </p:cNvPr>
          <p:cNvSpPr txBox="1"/>
          <p:nvPr/>
        </p:nvSpPr>
        <p:spPr>
          <a:xfrm>
            <a:off x="7315200" y="2808402"/>
            <a:ext cx="1021433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Coil stress</a:t>
            </a:r>
          </a:p>
        </p:txBody>
      </p:sp>
    </p:spTree>
    <p:extLst>
      <p:ext uri="{BB962C8B-B14F-4D97-AF65-F5344CB8AC3E}">
        <p14:creationId xmlns:p14="http://schemas.microsoft.com/office/powerpoint/2010/main" val="202309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BB19-C0DC-4645-98B3-A89438CC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dirty="0"/>
              <a:t>Azimuthal vs radial stress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9298CC-6268-4DCF-BA2C-6DBE7495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533400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Azimuthal stress</a:t>
            </a:r>
          </a:p>
          <a:p>
            <a:pPr lvl="1"/>
            <a:r>
              <a:rPr lang="en-US" dirty="0"/>
              <a:t>Accumulation of stress on the edge of the coil of the azimuthal component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r>
              <a:rPr lang="en-US" sz="2200" dirty="0"/>
              <a:t>The midplane stress at the edge is</a:t>
            </a:r>
          </a:p>
          <a:p>
            <a:pPr lvl="1" eaLnBrk="1" hangingPunct="1"/>
            <a:r>
              <a:rPr lang="en-US" sz="1800" dirty="0"/>
              <a:t>Proportional to current density</a:t>
            </a:r>
          </a:p>
          <a:p>
            <a:pPr lvl="1" eaLnBrk="1" hangingPunct="1"/>
            <a:r>
              <a:rPr lang="en-US" sz="1800" dirty="0"/>
              <a:t>Proportional to field</a:t>
            </a:r>
          </a:p>
          <a:p>
            <a:pPr lvl="1" eaLnBrk="1" hangingPunct="1"/>
            <a:r>
              <a:rPr lang="en-US" sz="1800" dirty="0"/>
              <a:t>Proportional to aperture radius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6ECB-35D0-4656-9FF6-69BB2045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F5F79-7735-4E93-8177-688A0F9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30F0-10A7-482C-82B9-AF280718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4AB09-6DC7-427A-95DB-BEDA481034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45031"/>
            <a:ext cx="3484691" cy="322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FB7A6-7E50-4FD4-9273-F7B43E76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8" y="3200400"/>
            <a:ext cx="4086225" cy="838200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84C0B155-21A0-438C-868E-B707471F3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091" y="5185893"/>
            <a:ext cx="14478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</p:spTree>
    <p:extLst>
      <p:ext uri="{BB962C8B-B14F-4D97-AF65-F5344CB8AC3E}">
        <p14:creationId xmlns:p14="http://schemas.microsoft.com/office/powerpoint/2010/main" val="3120870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BB19-C0DC-4645-98B3-A89438CC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dirty="0"/>
              <a:t>Azimuthal vs radial stress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9298CC-6268-4DCF-BA2C-6DBE7495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3886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Radial stress</a:t>
            </a:r>
          </a:p>
          <a:p>
            <a:pPr lvl="1"/>
            <a:r>
              <a:rPr lang="en-US" dirty="0"/>
              <a:t>For the radial stress, we have to integrate along the midplane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 eaLnBrk="1" hangingPunct="1"/>
            <a:r>
              <a:rPr lang="en-US" dirty="0"/>
              <a:t>This equation can be rewritten, ignoring the iron contribution, in a form where the magnetic pressure is put in evidence</a:t>
            </a:r>
          </a:p>
          <a:p>
            <a:pPr lvl="1" eaLnBrk="1" hangingPunct="1"/>
            <a:r>
              <a:rPr lang="en-US" dirty="0"/>
              <a:t>Let’s assume that the By linearly decreases from B</a:t>
            </a:r>
            <a:r>
              <a:rPr lang="en-US" baseline="-25000" dirty="0"/>
              <a:t>1</a:t>
            </a:r>
            <a:r>
              <a:rPr lang="en-US" dirty="0"/>
              <a:t> to 0 from </a:t>
            </a:r>
            <a:r>
              <a:rPr lang="en-US" i="1" dirty="0"/>
              <a:t>r </a:t>
            </a:r>
            <a:r>
              <a:rPr lang="en-US" dirty="0"/>
              <a:t>to </a:t>
            </a:r>
            <a:r>
              <a:rPr lang="en-US" i="1" dirty="0" err="1"/>
              <a:t>r+w</a:t>
            </a:r>
            <a:r>
              <a:rPr lang="en-US" i="1" dirty="0"/>
              <a:t> </a:t>
            </a:r>
            <a:r>
              <a:rPr lang="en-US" dirty="0"/>
              <a:t>for a sector coil one has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6ECB-35D0-4656-9FF6-69BB2045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F5F79-7735-4E93-8177-688A0F9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30F0-10A7-482C-82B9-AF280718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4AB09-6DC7-427A-95DB-BEDA481034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45031"/>
            <a:ext cx="3484691" cy="32208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ct 44">
            <a:extLst>
              <a:ext uri="{FF2B5EF4-FFF2-40B4-BE49-F238E27FC236}">
                <a16:creationId xmlns:a16="http://schemas.microsoft.com/office/drawing/2014/main" id="{9585016A-2162-4367-ACD3-69AB8F443F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801894"/>
              </p:ext>
            </p:extLst>
          </p:nvPr>
        </p:nvGraphicFramePr>
        <p:xfrm>
          <a:off x="2133600" y="2390446"/>
          <a:ext cx="1766637" cy="8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56" name="Equation" r:id="rId4" imgW="965200" imgH="469900" progId="Equation.3">
                  <p:embed/>
                </p:oleObj>
              </mc:Choice>
              <mc:Fallback>
                <p:oleObj name="Equation" r:id="rId4" imgW="965200" imgH="469900" progId="Equation.3">
                  <p:embed/>
                  <p:pic>
                    <p:nvPicPr>
                      <p:cNvPr id="42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390446"/>
                        <a:ext cx="1766637" cy="8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4">
            <a:extLst>
              <a:ext uri="{FF2B5EF4-FFF2-40B4-BE49-F238E27FC236}">
                <a16:creationId xmlns:a16="http://schemas.microsoft.com/office/drawing/2014/main" id="{405B3D6C-DBA0-458A-8B41-8079B7AC4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927510"/>
              </p:ext>
            </p:extLst>
          </p:nvPr>
        </p:nvGraphicFramePr>
        <p:xfrm>
          <a:off x="323569" y="5575350"/>
          <a:ext cx="4915462" cy="8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57" name="Equation" r:id="rId6" imgW="2984500" imgH="520700" progId="Equation.3">
                  <p:embed/>
                </p:oleObj>
              </mc:Choice>
              <mc:Fallback>
                <p:oleObj name="Equation" r:id="rId6" imgW="2984500" imgH="520700" progId="Equation.3">
                  <p:embed/>
                  <p:pic>
                    <p:nvPicPr>
                      <p:cNvPr id="31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69" y="5575350"/>
                        <a:ext cx="4915462" cy="8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7">
            <a:extLst>
              <a:ext uri="{FF2B5EF4-FFF2-40B4-BE49-F238E27FC236}">
                <a16:creationId xmlns:a16="http://schemas.microsoft.com/office/drawing/2014/main" id="{74C1E6F9-8E74-49C6-971A-5AB4A27C2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091" y="5185893"/>
            <a:ext cx="14478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8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9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0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</p:spTree>
    <p:extLst>
      <p:ext uri="{BB962C8B-B14F-4D97-AF65-F5344CB8AC3E}">
        <p14:creationId xmlns:p14="http://schemas.microsoft.com/office/powerpoint/2010/main" val="3130109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BB19-C0DC-4645-98B3-A89438CC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dirty="0"/>
              <a:t>Azimuthal vs radial stress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9298CC-6268-4DCF-BA2C-6DBE7495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5334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Azimuthal stress</a:t>
            </a:r>
          </a:p>
          <a:p>
            <a:pPr lvl="1"/>
            <a:r>
              <a:rPr lang="en-US" dirty="0"/>
              <a:t>Can be cured by lower current density to get higher fields</a:t>
            </a:r>
          </a:p>
          <a:p>
            <a:pPr lvl="1"/>
            <a:r>
              <a:rPr lang="en-US" dirty="0"/>
              <a:t>Pay attention to the aperture</a:t>
            </a:r>
          </a:p>
          <a:p>
            <a:pPr lvl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Radial stress</a:t>
            </a:r>
          </a:p>
          <a:p>
            <a:pPr lvl="1" eaLnBrk="1" hangingPunct="1"/>
            <a:r>
              <a:rPr lang="en-US" dirty="0"/>
              <a:t>Not much you can do when you get to very high field </a:t>
            </a:r>
          </a:p>
          <a:p>
            <a:pPr lvl="2" eaLnBrk="1" hangingPunct="1"/>
            <a:r>
              <a:rPr lang="en-US" dirty="0"/>
              <a:t>(stress management)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6ECB-35D0-4656-9FF6-69BB2045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F5F79-7735-4E93-8177-688A0F9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30F0-10A7-482C-82B9-AF280718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4AB09-6DC7-427A-95DB-BEDA481034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45031"/>
            <a:ext cx="3484691" cy="32208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Object 44">
            <a:extLst>
              <a:ext uri="{FF2B5EF4-FFF2-40B4-BE49-F238E27FC236}">
                <a16:creationId xmlns:a16="http://schemas.microsoft.com/office/drawing/2014/main" id="{405B3D6C-DBA0-458A-8B41-8079B7AC4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442256"/>
              </p:ext>
            </p:extLst>
          </p:nvPr>
        </p:nvGraphicFramePr>
        <p:xfrm>
          <a:off x="323569" y="5611763"/>
          <a:ext cx="4915462" cy="8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29" name="Equation" r:id="rId4" imgW="2984500" imgH="520700" progId="Equation.3">
                  <p:embed/>
                </p:oleObj>
              </mc:Choice>
              <mc:Fallback>
                <p:oleObj name="Equation" r:id="rId4" imgW="2984500" imgH="520700" progId="Equation.3">
                  <p:embed/>
                  <p:pic>
                    <p:nvPicPr>
                      <p:cNvPr id="13" name="Object 44">
                        <a:extLst>
                          <a:ext uri="{FF2B5EF4-FFF2-40B4-BE49-F238E27FC236}">
                            <a16:creationId xmlns:a16="http://schemas.microsoft.com/office/drawing/2014/main" id="{405B3D6C-DBA0-458A-8B41-8079B7AC41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69" y="5611763"/>
                        <a:ext cx="4915462" cy="8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900A74E-67C9-4A1E-8A11-220FBF6B1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56" y="2764657"/>
            <a:ext cx="4086225" cy="83820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67AA2FA-3471-4856-A104-5E6F30C95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091" y="5185893"/>
            <a:ext cx="14478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7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8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9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10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</p:spTree>
    <p:extLst>
      <p:ext uri="{BB962C8B-B14F-4D97-AF65-F5344CB8AC3E}">
        <p14:creationId xmlns:p14="http://schemas.microsoft.com/office/powerpoint/2010/main" val="3995532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B50AC851-50C6-44E7-B92E-24C2AC40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E2FC-DC09-4032-B8AD-EE589383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0000"/>
                </a:solidFill>
              </a:rPr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9940" name="Date Placeholder 3">
            <a:extLst>
              <a:ext uri="{FF2B5EF4-FFF2-40B4-BE49-F238E27FC236}">
                <a16:creationId xmlns:a16="http://schemas.microsoft.com/office/drawing/2014/main" id="{CBDAADFC-56FC-42C5-8408-EF7F04679A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9941" name="Footer Placeholder 4">
            <a:extLst>
              <a:ext uri="{FF2B5EF4-FFF2-40B4-BE49-F238E27FC236}">
                <a16:creationId xmlns:a16="http://schemas.microsoft.com/office/drawing/2014/main" id="{180E6AFC-AAD8-400C-A135-5B41CEF0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9942" name="Slide Number Placeholder 5">
            <a:extLst>
              <a:ext uri="{FF2B5EF4-FFF2-40B4-BE49-F238E27FC236}">
                <a16:creationId xmlns:a16="http://schemas.microsoft.com/office/drawing/2014/main" id="{40E07793-6B4A-4536-BA29-63460683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D7831D8-63D0-4A23-8915-BEAFED9E0F4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9FCD1C67-CB2E-4F61-9068-15983251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6ADD87C9-DA1A-49D2-91A8-6DE646E79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40964" name="Date Placeholder 3">
            <a:extLst>
              <a:ext uri="{FF2B5EF4-FFF2-40B4-BE49-F238E27FC236}">
                <a16:creationId xmlns:a16="http://schemas.microsoft.com/office/drawing/2014/main" id="{E2EE3766-9C51-472F-9EAA-2DF408A289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0965" name="Footer Placeholder 4">
            <a:extLst>
              <a:ext uri="{FF2B5EF4-FFF2-40B4-BE49-F238E27FC236}">
                <a16:creationId xmlns:a16="http://schemas.microsoft.com/office/drawing/2014/main" id="{6BB0C1B3-C0B5-4378-814E-172D5EE7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0966" name="Slide Number Placeholder 5">
            <a:extLst>
              <a:ext uri="{FF2B5EF4-FFF2-40B4-BE49-F238E27FC236}">
                <a16:creationId xmlns:a16="http://schemas.microsoft.com/office/drawing/2014/main" id="{35FCA1C0-2AE1-41EA-B09C-71A769CB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7A7DDB9-E8E7-430D-BCE1-7E36FFC61D5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0967" name="Picture 4" descr="tollestrup_preload">
            <a:extLst>
              <a:ext uri="{FF2B5EF4-FFF2-40B4-BE49-F238E27FC236}">
                <a16:creationId xmlns:a16="http://schemas.microsoft.com/office/drawing/2014/main" id="{352B7BA9-A780-447B-902F-9A8E0493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/>
          <a:stretch>
            <a:fillRect/>
          </a:stretch>
        </p:blipFill>
        <p:spPr bwMode="auto">
          <a:xfrm>
            <a:off x="254000" y="1330325"/>
            <a:ext cx="86947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5">
            <a:extLst>
              <a:ext uri="{FF2B5EF4-FFF2-40B4-BE49-F238E27FC236}">
                <a16:creationId xmlns:a16="http://schemas.microsoft.com/office/drawing/2014/main" id="{EE47F38C-79B1-4D28-BEC4-C6BCF7A90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13" y="1179513"/>
            <a:ext cx="12969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A.V. Tollestrup, [3]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FE24526C-A28F-42F9-AECB-F9C3D01C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856F-842D-413D-BBDB-C41FCEB3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4800600" cy="2209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Let’s consider the case of the </a:t>
            </a:r>
            <a:r>
              <a:rPr lang="en-US" dirty="0" err="1"/>
              <a:t>Tevatron</a:t>
            </a:r>
            <a:r>
              <a:rPr lang="en-US" dirty="0"/>
              <a:t> main dipole (</a:t>
            </a:r>
            <a:r>
              <a:rPr lang="en-US" i="1" dirty="0" err="1"/>
              <a:t>B</a:t>
            </a:r>
            <a:r>
              <a:rPr lang="en-US" i="1" baseline="-25000" dirty="0" err="1"/>
              <a:t>nom</a:t>
            </a:r>
            <a:r>
              <a:rPr lang="en-US" dirty="0"/>
              <a:t>= 4.4 T).</a:t>
            </a:r>
          </a:p>
          <a:p>
            <a:pPr>
              <a:defRPr/>
            </a:pPr>
            <a:r>
              <a:rPr lang="en-US" dirty="0"/>
              <a:t>In a </a:t>
            </a:r>
            <a:r>
              <a:rPr lang="en-US" b="1" dirty="0">
                <a:solidFill>
                  <a:srgbClr val="FF0000"/>
                </a:solidFill>
              </a:rPr>
              <a:t>infinitely rigid structure </a:t>
            </a:r>
            <a:r>
              <a:rPr lang="en-US" dirty="0"/>
              <a:t>without pre-stress the pole would move of about </a:t>
            </a:r>
            <a:r>
              <a:rPr lang="en-US" b="1" dirty="0">
                <a:solidFill>
                  <a:srgbClr val="FF0000"/>
                </a:solidFill>
              </a:rPr>
              <a:t>-100 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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, with a stress on the mid-plane of -45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1988" name="Date Placeholder 3">
            <a:extLst>
              <a:ext uri="{FF2B5EF4-FFF2-40B4-BE49-F238E27FC236}">
                <a16:creationId xmlns:a16="http://schemas.microsoft.com/office/drawing/2014/main" id="{66720610-D2C2-494D-884B-FFAD03E953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1989" name="Footer Placeholder 4">
            <a:extLst>
              <a:ext uri="{FF2B5EF4-FFF2-40B4-BE49-F238E27FC236}">
                <a16:creationId xmlns:a16="http://schemas.microsoft.com/office/drawing/2014/main" id="{B2F56375-97BE-45B4-9493-3CDA55C0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1990" name="Slide Number Placeholder 5">
            <a:extLst>
              <a:ext uri="{FF2B5EF4-FFF2-40B4-BE49-F238E27FC236}">
                <a16:creationId xmlns:a16="http://schemas.microsoft.com/office/drawing/2014/main" id="{8795F7EA-BD18-4747-AFD5-4A017D12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E09B48C-E6E3-460C-B35C-31C0AFF30CB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1991" name="Picture 7" descr="tevatron_mech_undeformed">
            <a:extLst>
              <a:ext uri="{FF2B5EF4-FFF2-40B4-BE49-F238E27FC236}">
                <a16:creationId xmlns:a16="http://schemas.microsoft.com/office/drawing/2014/main" id="{1959FEBC-C073-41F0-858B-F93B9B9C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10683" r="20010" b="10614"/>
          <a:stretch>
            <a:fillRect/>
          </a:stretch>
        </p:blipFill>
        <p:spPr bwMode="auto">
          <a:xfrm>
            <a:off x="4897438" y="1198563"/>
            <a:ext cx="18367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tevatron_mech_deformed">
            <a:extLst>
              <a:ext uri="{FF2B5EF4-FFF2-40B4-BE49-F238E27FC236}">
                <a16:creationId xmlns:a16="http://schemas.microsoft.com/office/drawing/2014/main" id="{06EFCF7E-0396-40D8-9FAC-B2F70358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1441" r="20633" b="11096"/>
          <a:stretch>
            <a:fillRect/>
          </a:stretch>
        </p:blipFill>
        <p:spPr bwMode="auto">
          <a:xfrm>
            <a:off x="6911975" y="1190625"/>
            <a:ext cx="183673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5" descr="tevatron_mech_sy">
            <a:extLst>
              <a:ext uri="{FF2B5EF4-FFF2-40B4-BE49-F238E27FC236}">
                <a16:creationId xmlns:a16="http://schemas.microsoft.com/office/drawing/2014/main" id="{4A04646B-B727-4F71-9591-A11FCC24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132263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9" descr="tevatron_mech_uy">
            <a:extLst>
              <a:ext uri="{FF2B5EF4-FFF2-40B4-BE49-F238E27FC236}">
                <a16:creationId xmlns:a16="http://schemas.microsoft.com/office/drawing/2014/main" id="{8F7E1DEB-FA4E-4197-BBEC-7785F805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92488"/>
            <a:ext cx="40862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1492D4FB-856E-4F5E-930D-060FD40F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006A-8C50-4D4B-8DCE-EEF25B8B2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None/>
              <a:defRPr/>
            </a:pPr>
            <a:r>
              <a:rPr lang="en-US" dirty="0"/>
              <a:t>[1]	Y. </a:t>
            </a:r>
            <a:r>
              <a:rPr lang="en-US" dirty="0" err="1"/>
              <a:t>Iwasa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Case studies in superconducting magnets</a:t>
            </a:r>
            <a:r>
              <a:rPr lang="en-US" dirty="0"/>
              <a:t>”, New York, 	Plenum Press, 1994.</a:t>
            </a:r>
          </a:p>
          <a:p>
            <a:pPr>
              <a:buFontTx/>
              <a:buNone/>
              <a:defRPr/>
            </a:pPr>
            <a:r>
              <a:rPr lang="en-US" dirty="0"/>
              <a:t>[2] 	M. Wilson, “</a:t>
            </a:r>
            <a:r>
              <a:rPr lang="en-US" i="1" dirty="0">
                <a:solidFill>
                  <a:srgbClr val="FF0000"/>
                </a:solidFill>
              </a:rPr>
              <a:t>Superconducting magnets</a:t>
            </a:r>
            <a:r>
              <a:rPr lang="en-US" dirty="0"/>
              <a:t>”, Oxford UK: Clarendon 	Press, 1983.</a:t>
            </a:r>
          </a:p>
          <a:p>
            <a:pPr>
              <a:buFontTx/>
              <a:buNone/>
              <a:defRPr/>
            </a:pPr>
            <a:r>
              <a:rPr lang="en-US" dirty="0"/>
              <a:t>[3] 	A.V. </a:t>
            </a:r>
            <a:r>
              <a:rPr lang="en-US" dirty="0" err="1"/>
              <a:t>Tollestrup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Superconducting magnet technology for accelerators</a:t>
            </a:r>
            <a:r>
              <a:rPr lang="en-US" dirty="0"/>
              <a:t>”, Ann. Reo. </a:t>
            </a:r>
            <a:r>
              <a:rPr lang="en-US" dirty="0" err="1"/>
              <a:t>Nucl</a:t>
            </a:r>
            <a:r>
              <a:rPr lang="en-US" dirty="0"/>
              <a:t>. Part. Sci. 1984. 34, 247-84.</a:t>
            </a:r>
          </a:p>
          <a:p>
            <a:pPr>
              <a:buFontTx/>
              <a:buNone/>
              <a:defRPr/>
            </a:pPr>
            <a:r>
              <a:rPr lang="en-US" dirty="0"/>
              <a:t>[4] 	K. </a:t>
            </a:r>
            <a:r>
              <a:rPr lang="en-US" dirty="0" err="1"/>
              <a:t>Koepke</a:t>
            </a:r>
            <a:r>
              <a:rPr lang="en-US" dirty="0"/>
              <a:t>, et al., “</a:t>
            </a:r>
            <a:r>
              <a:rPr lang="en-US" i="1" dirty="0" err="1">
                <a:solidFill>
                  <a:srgbClr val="FF0000"/>
                </a:solidFill>
              </a:rPr>
              <a:t>Fermilab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doubler</a:t>
            </a:r>
            <a:r>
              <a:rPr lang="en-US" i="1" dirty="0">
                <a:solidFill>
                  <a:srgbClr val="FF0000"/>
                </a:solidFill>
              </a:rPr>
              <a:t> magnet design and fabrication 	techniques</a:t>
            </a:r>
            <a:r>
              <a:rPr lang="en-US" dirty="0"/>
              <a:t>”, IEEE Trans. </a:t>
            </a:r>
            <a:r>
              <a:rPr lang="en-US" dirty="0" err="1"/>
              <a:t>Magn</a:t>
            </a:r>
            <a:r>
              <a:rPr lang="en-US" dirty="0"/>
              <a:t>., Vol. MAG-15, No. l, January 1979.</a:t>
            </a:r>
          </a:p>
          <a:p>
            <a:pPr>
              <a:buFontTx/>
              <a:buNone/>
              <a:defRPr/>
            </a:pPr>
            <a:r>
              <a:rPr lang="en-US" dirty="0"/>
              <a:t>[5] 	S. Wolff, “</a:t>
            </a:r>
            <a:r>
              <a:rPr lang="en-US" i="1" dirty="0">
                <a:solidFill>
                  <a:srgbClr val="FF0000"/>
                </a:solidFill>
              </a:rPr>
              <a:t>Superconducting magnet design</a:t>
            </a:r>
            <a:r>
              <a:rPr lang="en-US" dirty="0"/>
              <a:t>”, AIP Conference 	Proceedings 	249, edited by M. Month and M. </a:t>
            </a:r>
            <a:r>
              <a:rPr lang="en-US" dirty="0" err="1"/>
              <a:t>Dienes</a:t>
            </a:r>
            <a:r>
              <a:rPr lang="en-US" dirty="0"/>
              <a:t>, 1992, pp. 	1160-1197.</a:t>
            </a:r>
          </a:p>
          <a:p>
            <a:pPr>
              <a:buFontTx/>
              <a:buNone/>
              <a:defRPr/>
            </a:pPr>
            <a:r>
              <a:rPr lang="en-US" dirty="0"/>
              <a:t>[6] 	A. </a:t>
            </a:r>
            <a:r>
              <a:rPr lang="en-US" dirty="0" err="1"/>
              <a:t>Devred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The mechanics of SSC dipole magnet prototypes</a:t>
            </a:r>
            <a:r>
              <a:rPr lang="en-US" dirty="0"/>
              <a:t>”, AIP 	Conference Proceedings 249, edited by M. Month and M. </a:t>
            </a:r>
            <a:r>
              <a:rPr lang="en-US" dirty="0" err="1"/>
              <a:t>Dienes</a:t>
            </a:r>
            <a:r>
              <a:rPr lang="en-US" dirty="0"/>
              <a:t>, 	1992, p. 1309-1372.</a:t>
            </a:r>
          </a:p>
          <a:p>
            <a:pPr>
              <a:buFontTx/>
              <a:buNone/>
              <a:defRPr/>
            </a:pPr>
            <a:r>
              <a:rPr lang="en-US" dirty="0"/>
              <a:t>[7] 	T. </a:t>
            </a:r>
            <a:r>
              <a:rPr lang="en-US" dirty="0" err="1"/>
              <a:t>Ogitsu</a:t>
            </a:r>
            <a:r>
              <a:rPr lang="en-US" dirty="0"/>
              <a:t>, et al., “</a:t>
            </a:r>
            <a:r>
              <a:rPr lang="en-US" i="1" dirty="0">
                <a:solidFill>
                  <a:srgbClr val="FF0000"/>
                </a:solidFill>
              </a:rPr>
              <a:t>Mechanical performance of 5-cm-aperture, 15-m-	long SSC dipole magnet prototypes</a:t>
            </a:r>
            <a:r>
              <a:rPr lang="en-US" dirty="0"/>
              <a:t>”, IEEE Trans. Appl. </a:t>
            </a:r>
            <a:r>
              <a:rPr lang="en-US" dirty="0" err="1"/>
              <a:t>Supercond</a:t>
            </a:r>
            <a:r>
              <a:rPr lang="en-US" dirty="0"/>
              <a:t>., 	Vol. 3, No. l, March 1993, p. 686-691.</a:t>
            </a:r>
          </a:p>
          <a:p>
            <a:pPr>
              <a:buFontTx/>
              <a:buNone/>
              <a:defRPr/>
            </a:pPr>
            <a:r>
              <a:rPr lang="en-US" dirty="0"/>
              <a:t>[8]	J. </a:t>
            </a:r>
            <a:r>
              <a:rPr lang="en-US" dirty="0" err="1"/>
              <a:t>Muratore</a:t>
            </a:r>
            <a:r>
              <a:rPr lang="en-US" dirty="0"/>
              <a:t>, BNL, private communications.</a:t>
            </a:r>
          </a:p>
          <a:p>
            <a:pPr>
              <a:buFontTx/>
              <a:buNone/>
              <a:defRPr/>
            </a:pPr>
            <a:r>
              <a:rPr lang="en-US" dirty="0"/>
              <a:t>[9]	“</a:t>
            </a:r>
            <a:r>
              <a:rPr lang="en-US" i="1" dirty="0">
                <a:solidFill>
                  <a:srgbClr val="FF0000"/>
                </a:solidFill>
              </a:rPr>
              <a:t>LHC design report v.1: the main LHC ring</a:t>
            </a:r>
            <a:r>
              <a:rPr lang="en-US" dirty="0"/>
              <a:t>”, CERN-2004-003-v-1, 2004.</a:t>
            </a:r>
          </a:p>
          <a:p>
            <a:pPr>
              <a:buFontTx/>
              <a:buNone/>
              <a:defRPr/>
            </a:pPr>
            <a:r>
              <a:rPr lang="en-US" dirty="0"/>
              <a:t>[10]A.V. </a:t>
            </a:r>
            <a:r>
              <a:rPr lang="en-US" dirty="0" err="1"/>
              <a:t>Tollestrup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Care and training in superconducting magnets</a:t>
            </a:r>
            <a:r>
              <a:rPr lang="en-US" dirty="0"/>
              <a:t>”, IEEE Trans. </a:t>
            </a:r>
            <a:r>
              <a:rPr lang="en-US" dirty="0" err="1"/>
              <a:t>Magn</a:t>
            </a:r>
            <a:r>
              <a:rPr lang="en-US" dirty="0"/>
              <a:t>.,Vol. MAGN-17, No. l, January 1981, p. 863-872.</a:t>
            </a:r>
          </a:p>
          <a:p>
            <a:pPr>
              <a:buFontTx/>
              <a:buNone/>
              <a:defRPr/>
            </a:pPr>
            <a:r>
              <a:rPr lang="en-US" dirty="0"/>
              <a:t>[11] N. Andreev, K. </a:t>
            </a:r>
            <a:r>
              <a:rPr lang="en-US" dirty="0" err="1"/>
              <a:t>Artoos</a:t>
            </a:r>
            <a:r>
              <a:rPr lang="en-US" dirty="0"/>
              <a:t>, E. </a:t>
            </a:r>
            <a:r>
              <a:rPr lang="en-US" dirty="0" err="1"/>
              <a:t>Casarejos</a:t>
            </a:r>
            <a:r>
              <a:rPr lang="en-US" dirty="0"/>
              <a:t>, T. </a:t>
            </a:r>
            <a:r>
              <a:rPr lang="en-US" dirty="0" err="1"/>
              <a:t>Kurtyka</a:t>
            </a:r>
            <a:r>
              <a:rPr lang="en-US" dirty="0"/>
              <a:t>, C. </a:t>
            </a:r>
            <a:r>
              <a:rPr lang="en-US" dirty="0" err="1"/>
              <a:t>Rathjen</a:t>
            </a:r>
            <a:r>
              <a:rPr lang="en-US" dirty="0"/>
              <a:t>, D. Perini, N. Siegel, D. </a:t>
            </a:r>
            <a:r>
              <a:rPr lang="en-US" dirty="0" err="1"/>
              <a:t>Tommasini</a:t>
            </a:r>
            <a:r>
              <a:rPr lang="en-US" dirty="0"/>
              <a:t>, I. </a:t>
            </a:r>
            <a:r>
              <a:rPr lang="en-US" dirty="0" err="1"/>
              <a:t>Vanenkov</a:t>
            </a:r>
            <a:r>
              <a:rPr lang="en-US" dirty="0"/>
              <a:t>,  MT 15 (1997) LHC PR 179.</a:t>
            </a:r>
          </a:p>
          <a:p>
            <a:pPr>
              <a:buNone/>
              <a:defRPr/>
            </a:pPr>
            <a:r>
              <a:rPr lang="en-GB" dirty="0"/>
              <a:t>[12]E. Todesco, “</a:t>
            </a:r>
            <a:r>
              <a:rPr lang="en-US" dirty="0">
                <a:solidFill>
                  <a:srgbClr val="FF0000"/>
                </a:solidFill>
              </a:rPr>
              <a:t>Masterclass - Design of superconducting magnets for particle accelerators</a:t>
            </a:r>
            <a:r>
              <a:rPr lang="en-US" dirty="0"/>
              <a:t>”, 	</a:t>
            </a:r>
            <a:r>
              <a:rPr lang="en-US" dirty="0">
                <a:hlinkClick r:id="rId2"/>
              </a:rPr>
              <a:t>https://indico.cern.ch/category/12408/</a:t>
            </a: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172" name="Date Placeholder 3">
            <a:extLst>
              <a:ext uri="{FF2B5EF4-FFF2-40B4-BE49-F238E27FC236}">
                <a16:creationId xmlns:a16="http://schemas.microsoft.com/office/drawing/2014/main" id="{C2754421-90F4-41CF-BC26-77ED5254889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173" name="Footer Placeholder 4">
            <a:extLst>
              <a:ext uri="{FF2B5EF4-FFF2-40B4-BE49-F238E27FC236}">
                <a16:creationId xmlns:a16="http://schemas.microsoft.com/office/drawing/2014/main" id="{0E661CC6-C81C-4463-BA9D-A2336180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7174" name="Slide Number Placeholder 5">
            <a:extLst>
              <a:ext uri="{FF2B5EF4-FFF2-40B4-BE49-F238E27FC236}">
                <a16:creationId xmlns:a16="http://schemas.microsoft.com/office/drawing/2014/main" id="{2FE4EACD-E0F5-4C54-8193-5396AD09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5ACFA23-9C92-4AA1-BE62-3C68EB9733F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90EF4751-9135-4DA0-ADE6-88DB07BC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E06A5-668C-4EC5-ADA9-3437BD116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486400" cy="2286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We can plot the displacement and the stress along a path moving from the mid-plane to the pole.</a:t>
            </a:r>
          </a:p>
          <a:p>
            <a:pPr>
              <a:defRPr/>
            </a:pPr>
            <a:r>
              <a:rPr lang="en-US" dirty="0"/>
              <a:t>In the case of </a:t>
            </a:r>
            <a:r>
              <a:rPr lang="en-US" b="1" dirty="0">
                <a:solidFill>
                  <a:srgbClr val="FF0000"/>
                </a:solidFill>
              </a:rPr>
              <a:t>no pre-stress</a:t>
            </a:r>
            <a:r>
              <a:rPr lang="en-US" dirty="0"/>
              <a:t>, the displacement of the pole during excitation is about -100 </a:t>
            </a:r>
            <a:r>
              <a:rPr lang="en-US" dirty="0">
                <a:sym typeface="Symbol"/>
              </a:rPr>
              <a:t></a:t>
            </a:r>
            <a:r>
              <a:rPr lang="en-US" dirty="0"/>
              <a:t>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3012" name="Date Placeholder 3">
            <a:extLst>
              <a:ext uri="{FF2B5EF4-FFF2-40B4-BE49-F238E27FC236}">
                <a16:creationId xmlns:a16="http://schemas.microsoft.com/office/drawing/2014/main" id="{670DA1F5-7A4A-47F6-BBDE-2EE9CB7227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3013" name="Footer Placeholder 4">
            <a:extLst>
              <a:ext uri="{FF2B5EF4-FFF2-40B4-BE49-F238E27FC236}">
                <a16:creationId xmlns:a16="http://schemas.microsoft.com/office/drawing/2014/main" id="{D7E4F4A0-F14C-427B-BB99-ABF4D5EB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3014" name="Slide Number Placeholder 5">
            <a:extLst>
              <a:ext uri="{FF2B5EF4-FFF2-40B4-BE49-F238E27FC236}">
                <a16:creationId xmlns:a16="http://schemas.microsoft.com/office/drawing/2014/main" id="{B834A541-5227-4734-9B6B-FAF9E373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9F60DF5-86EC-4077-8D70-B09D7B98748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3015" name="Picture 5" descr="tevatron_path">
            <a:extLst>
              <a:ext uri="{FF2B5EF4-FFF2-40B4-BE49-F238E27FC236}">
                <a16:creationId xmlns:a16="http://schemas.microsoft.com/office/drawing/2014/main" id="{5229E0E8-EC11-4F6C-BC78-FE7AD806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2922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>
            <a:extLst>
              <a:ext uri="{FF2B5EF4-FFF2-40B4-BE49-F238E27FC236}">
                <a16:creationId xmlns:a16="http://schemas.microsoft.com/office/drawing/2014/main" id="{C1992D0D-F50F-4B6B-A12B-81F28D6A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3084" r="13283" b="2467"/>
          <a:stretch>
            <a:fillRect/>
          </a:stretch>
        </p:blipFill>
        <p:spPr bwMode="auto">
          <a:xfrm>
            <a:off x="217488" y="3508375"/>
            <a:ext cx="388143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7">
            <a:extLst>
              <a:ext uri="{FF2B5EF4-FFF2-40B4-BE49-F238E27FC236}">
                <a16:creationId xmlns:a16="http://schemas.microsoft.com/office/drawing/2014/main" id="{F18C24EF-6164-42BA-83A5-88176E8B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4" b="1541"/>
          <a:stretch>
            <a:fillRect/>
          </a:stretch>
        </p:blipFill>
        <p:spPr bwMode="auto">
          <a:xfrm>
            <a:off x="4800600" y="3429000"/>
            <a:ext cx="395763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A01F2A34-86BB-4BE6-B66B-3BB9CDD4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No pre-stress, no e.m. force</a:t>
            </a:r>
          </a:p>
        </p:txBody>
      </p:sp>
      <p:sp>
        <p:nvSpPr>
          <p:cNvPr id="47107" name="Date Placeholder 3">
            <a:extLst>
              <a:ext uri="{FF2B5EF4-FFF2-40B4-BE49-F238E27FC236}">
                <a16:creationId xmlns:a16="http://schemas.microsoft.com/office/drawing/2014/main" id="{6FC97690-843A-45F7-AAFF-6E7264872D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7108" name="Footer Placeholder 4">
            <a:extLst>
              <a:ext uri="{FF2B5EF4-FFF2-40B4-BE49-F238E27FC236}">
                <a16:creationId xmlns:a16="http://schemas.microsoft.com/office/drawing/2014/main" id="{A7E14458-EE44-475A-AF62-524F65FF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7109" name="Slide Number Placeholder 5">
            <a:extLst>
              <a:ext uri="{FF2B5EF4-FFF2-40B4-BE49-F238E27FC236}">
                <a16:creationId xmlns:a16="http://schemas.microsoft.com/office/drawing/2014/main" id="{58D34158-72C0-46BB-A702-D9231C62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2B1A378-E759-49B4-AC7A-00BCE6D6B5E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7110" name="Content Placeholder 9">
            <a:extLst>
              <a:ext uri="{FF2B5EF4-FFF2-40B4-BE49-F238E27FC236}">
                <a16:creationId xmlns:a16="http://schemas.microsoft.com/office/drawing/2014/main" id="{7420DD5C-D37C-4012-8A1A-44280AD75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sp>
        <p:nvSpPr>
          <p:cNvPr id="47111" name="Text Box 8">
            <a:extLst>
              <a:ext uri="{FF2B5EF4-FFF2-40B4-BE49-F238E27FC236}">
                <a16:creationId xmlns:a16="http://schemas.microsoft.com/office/drawing/2014/main" id="{1DD8FDA2-7EFD-4D82-B951-8613E78E8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</p:spTree>
    <p:extLst>
      <p:ext uri="{BB962C8B-B14F-4D97-AF65-F5344CB8AC3E}">
        <p14:creationId xmlns:p14="http://schemas.microsoft.com/office/powerpoint/2010/main" val="1716915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1E2E9178-DB96-4588-B50F-2D131548A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No pre-stress, with e.m. force</a:t>
            </a:r>
          </a:p>
        </p:txBody>
      </p:sp>
      <p:sp>
        <p:nvSpPr>
          <p:cNvPr id="48131" name="Date Placeholder 3">
            <a:extLst>
              <a:ext uri="{FF2B5EF4-FFF2-40B4-BE49-F238E27FC236}">
                <a16:creationId xmlns:a16="http://schemas.microsoft.com/office/drawing/2014/main" id="{525818FA-D752-43F4-9DCB-5359170C62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8132" name="Footer Placeholder 4">
            <a:extLst>
              <a:ext uri="{FF2B5EF4-FFF2-40B4-BE49-F238E27FC236}">
                <a16:creationId xmlns:a16="http://schemas.microsoft.com/office/drawing/2014/main" id="{AF799D0F-98B3-410F-9684-A775AD8C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8133" name="Slide Number Placeholder 5">
            <a:extLst>
              <a:ext uri="{FF2B5EF4-FFF2-40B4-BE49-F238E27FC236}">
                <a16:creationId xmlns:a16="http://schemas.microsoft.com/office/drawing/2014/main" id="{2713CC5F-3C98-42EF-AD3B-4C37ECAD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1B8B2E8-4B5E-49AF-88C1-B926806F526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8134" name="Content Placeholder 8">
            <a:extLst>
              <a:ext uri="{FF2B5EF4-FFF2-40B4-BE49-F238E27FC236}">
                <a16:creationId xmlns:a16="http://schemas.microsoft.com/office/drawing/2014/main" id="{0D45AACD-F7BF-4AA2-9C66-0632DF7FC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sp>
        <p:nvSpPr>
          <p:cNvPr id="48135" name="Text Box 8">
            <a:extLst>
              <a:ext uri="{FF2B5EF4-FFF2-40B4-BE49-F238E27FC236}">
                <a16:creationId xmlns:a16="http://schemas.microsoft.com/office/drawing/2014/main" id="{B11627EF-B854-498B-93FC-E762B3B58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3BD7E193-D43F-4784-98AA-637E02BAC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5573713"/>
            <a:ext cx="2052637" cy="739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rgbClr val="FF0000"/>
                </a:solidFill>
              </a:rPr>
              <a:t>About 100 </a:t>
            </a:r>
            <a:r>
              <a:rPr lang="el-GR" altLang="en-US" sz="1400">
                <a:solidFill>
                  <a:srgbClr val="FF0000"/>
                </a:solidFill>
              </a:rPr>
              <a:t>μ</a:t>
            </a:r>
            <a:r>
              <a:rPr lang="en-GB" altLang="en-US" sz="1400">
                <a:solidFill>
                  <a:srgbClr val="FF0000"/>
                </a:solidFill>
              </a:rPr>
              <a:t>m for Tevatron main dipole (B</a:t>
            </a:r>
            <a:r>
              <a:rPr lang="en-GB" altLang="en-US" sz="1400" baseline="-25000">
                <a:solidFill>
                  <a:srgbClr val="FF0000"/>
                </a:solidFill>
              </a:rPr>
              <a:t>nom</a:t>
            </a:r>
            <a:r>
              <a:rPr lang="en-GB" altLang="en-US" sz="1400">
                <a:solidFill>
                  <a:srgbClr val="FF0000"/>
                </a:solidFill>
              </a:rPr>
              <a:t>= 4.4 T)</a:t>
            </a:r>
          </a:p>
        </p:txBody>
      </p:sp>
    </p:spTree>
    <p:extLst>
      <p:ext uri="{BB962C8B-B14F-4D97-AF65-F5344CB8AC3E}">
        <p14:creationId xmlns:p14="http://schemas.microsoft.com/office/powerpoint/2010/main" val="1741780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577B87A2-5D3A-4694-8337-BDDB90A9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Pre-stress, no e.m. force</a:t>
            </a:r>
          </a:p>
        </p:txBody>
      </p:sp>
      <p:sp>
        <p:nvSpPr>
          <p:cNvPr id="49155" name="Date Placeholder 3">
            <a:extLst>
              <a:ext uri="{FF2B5EF4-FFF2-40B4-BE49-F238E27FC236}">
                <a16:creationId xmlns:a16="http://schemas.microsoft.com/office/drawing/2014/main" id="{71769A4A-267F-4340-BB63-CDFD576F8D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9156" name="Footer Placeholder 4">
            <a:extLst>
              <a:ext uri="{FF2B5EF4-FFF2-40B4-BE49-F238E27FC236}">
                <a16:creationId xmlns:a16="http://schemas.microsoft.com/office/drawing/2014/main" id="{05B75A2A-8D04-4CFF-9E2D-788557DA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9157" name="Slide Number Placeholder 5">
            <a:extLst>
              <a:ext uri="{FF2B5EF4-FFF2-40B4-BE49-F238E27FC236}">
                <a16:creationId xmlns:a16="http://schemas.microsoft.com/office/drawing/2014/main" id="{4B6FB979-9545-4314-B9E1-ED23D6B9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B940799-651A-429B-9CC7-664F017FD2E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9158" name="Content Placeholder 8">
            <a:extLst>
              <a:ext uri="{FF2B5EF4-FFF2-40B4-BE49-F238E27FC236}">
                <a16:creationId xmlns:a16="http://schemas.microsoft.com/office/drawing/2014/main" id="{B6E13569-7C35-4993-AC50-6D33D2EC7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E32574-72A3-4F8E-B4DD-9692E7095ED0}"/>
              </a:ext>
            </a:extLst>
          </p:cNvPr>
          <p:cNvCxnSpPr/>
          <p:nvPr/>
        </p:nvCxnSpPr>
        <p:spPr>
          <a:xfrm>
            <a:off x="5062538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5F11F3-3FE7-4DC5-AA20-FA0F5FC3CA83}"/>
              </a:ext>
            </a:extLst>
          </p:cNvPr>
          <p:cNvCxnSpPr/>
          <p:nvPr/>
        </p:nvCxnSpPr>
        <p:spPr>
          <a:xfrm>
            <a:off x="3878263" y="5283200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60B36B-6445-40FE-91DD-4EC03C11AE83}"/>
              </a:ext>
            </a:extLst>
          </p:cNvPr>
          <p:cNvCxnSpPr/>
          <p:nvPr/>
        </p:nvCxnSpPr>
        <p:spPr>
          <a:xfrm flipV="1">
            <a:off x="3878263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497EC4-1B96-4B79-9621-82A55E6358DF}"/>
              </a:ext>
            </a:extLst>
          </p:cNvPr>
          <p:cNvCxnSpPr/>
          <p:nvPr/>
        </p:nvCxnSpPr>
        <p:spPr>
          <a:xfrm flipV="1">
            <a:off x="5059363" y="5291138"/>
            <a:ext cx="203200" cy="7620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060EC0-A35C-4805-9CC5-ADC6148454D9}"/>
              </a:ext>
            </a:extLst>
          </p:cNvPr>
          <p:cNvCxnSpPr/>
          <p:nvPr/>
        </p:nvCxnSpPr>
        <p:spPr>
          <a:xfrm flipV="1">
            <a:off x="2911475" y="2643188"/>
            <a:ext cx="96838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407F05-AD61-4A77-B1FC-6B0C549314B9}"/>
              </a:ext>
            </a:extLst>
          </p:cNvPr>
          <p:cNvCxnSpPr/>
          <p:nvPr/>
        </p:nvCxnSpPr>
        <p:spPr>
          <a:xfrm flipV="1">
            <a:off x="6115050" y="4867275"/>
            <a:ext cx="95250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2DC407-770B-4C39-90C3-0708FFF31302}"/>
              </a:ext>
            </a:extLst>
          </p:cNvPr>
          <p:cNvCxnSpPr/>
          <p:nvPr/>
        </p:nvCxnSpPr>
        <p:spPr>
          <a:xfrm>
            <a:off x="6145213" y="2635250"/>
            <a:ext cx="80962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CE093E-FA31-459D-B95E-88D3731D5C5A}"/>
              </a:ext>
            </a:extLst>
          </p:cNvPr>
          <p:cNvCxnSpPr/>
          <p:nvPr/>
        </p:nvCxnSpPr>
        <p:spPr>
          <a:xfrm>
            <a:off x="2905125" y="4867275"/>
            <a:ext cx="79375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41FE1EB-823D-4012-8328-6057D86173E1}"/>
              </a:ext>
            </a:extLst>
          </p:cNvPr>
          <p:cNvCxnSpPr/>
          <p:nvPr/>
        </p:nvCxnSpPr>
        <p:spPr>
          <a:xfrm>
            <a:off x="7391400" y="17526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8" name="Text Box 8">
            <a:extLst>
              <a:ext uri="{FF2B5EF4-FFF2-40B4-BE49-F238E27FC236}">
                <a16:creationId xmlns:a16="http://schemas.microsoft.com/office/drawing/2014/main" id="{BB2DDF14-F15F-4C60-82CC-E3BE0501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913" y="1828800"/>
            <a:ext cx="96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Pole shim</a:t>
            </a:r>
          </a:p>
        </p:txBody>
      </p:sp>
      <p:sp>
        <p:nvSpPr>
          <p:cNvPr id="49169" name="Text Box 8">
            <a:extLst>
              <a:ext uri="{FF2B5EF4-FFF2-40B4-BE49-F238E27FC236}">
                <a16:creationId xmlns:a16="http://schemas.microsoft.com/office/drawing/2014/main" id="{048F19AA-B205-42C2-89CE-7C090DBC5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</p:spTree>
    <p:extLst>
      <p:ext uri="{BB962C8B-B14F-4D97-AF65-F5344CB8AC3E}">
        <p14:creationId xmlns:p14="http://schemas.microsoft.com/office/powerpoint/2010/main" val="2546145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51B9A6BE-343C-49A8-8A73-4A0298D7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Pre-stress, with e.m. force</a:t>
            </a:r>
          </a:p>
        </p:txBody>
      </p:sp>
      <p:pic>
        <p:nvPicPr>
          <p:cNvPr id="50179" name="Content Placeholder 6">
            <a:extLst>
              <a:ext uri="{FF2B5EF4-FFF2-40B4-BE49-F238E27FC236}">
                <a16:creationId xmlns:a16="http://schemas.microsoft.com/office/drawing/2014/main" id="{46F5157A-A9A9-4E24-8EF3-97421918A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sp>
        <p:nvSpPr>
          <p:cNvPr id="50180" name="Date Placeholder 3">
            <a:extLst>
              <a:ext uri="{FF2B5EF4-FFF2-40B4-BE49-F238E27FC236}">
                <a16:creationId xmlns:a16="http://schemas.microsoft.com/office/drawing/2014/main" id="{8B2AE521-05AC-4062-9211-4B958F77CE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0181" name="Footer Placeholder 4">
            <a:extLst>
              <a:ext uri="{FF2B5EF4-FFF2-40B4-BE49-F238E27FC236}">
                <a16:creationId xmlns:a16="http://schemas.microsoft.com/office/drawing/2014/main" id="{95DEA7C0-BA9A-4463-9D93-01FC6EBF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0182" name="Slide Number Placeholder 5">
            <a:extLst>
              <a:ext uri="{FF2B5EF4-FFF2-40B4-BE49-F238E27FC236}">
                <a16:creationId xmlns:a16="http://schemas.microsoft.com/office/drawing/2014/main" id="{09B134C9-CAB9-401D-BD76-C5CFC28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A11C0B9-1303-4189-9F84-C147B083B28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1C88CF-9420-4B16-A25A-FC8265267657}"/>
              </a:ext>
            </a:extLst>
          </p:cNvPr>
          <p:cNvCxnSpPr/>
          <p:nvPr/>
        </p:nvCxnSpPr>
        <p:spPr>
          <a:xfrm>
            <a:off x="7391400" y="17526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4" name="Text Box 8">
            <a:extLst>
              <a:ext uri="{FF2B5EF4-FFF2-40B4-BE49-F238E27FC236}">
                <a16:creationId xmlns:a16="http://schemas.microsoft.com/office/drawing/2014/main" id="{5B0A4112-0E53-4891-82D2-6838CD1C6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913" y="1828800"/>
            <a:ext cx="96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Pole shim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346258-A627-4C3E-93F7-6976FBE1A751}"/>
              </a:ext>
            </a:extLst>
          </p:cNvPr>
          <p:cNvCxnSpPr/>
          <p:nvPr/>
        </p:nvCxnSpPr>
        <p:spPr>
          <a:xfrm>
            <a:off x="5062538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21CC88-64A5-44B6-B184-FA26D6D6F892}"/>
              </a:ext>
            </a:extLst>
          </p:cNvPr>
          <p:cNvCxnSpPr/>
          <p:nvPr/>
        </p:nvCxnSpPr>
        <p:spPr>
          <a:xfrm>
            <a:off x="3878263" y="5283200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0F8A77-C299-4998-921B-A2E7A196C2C5}"/>
              </a:ext>
            </a:extLst>
          </p:cNvPr>
          <p:cNvCxnSpPr/>
          <p:nvPr/>
        </p:nvCxnSpPr>
        <p:spPr>
          <a:xfrm flipV="1">
            <a:off x="3878263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CD9A39-B52B-4F9B-AC20-09353E28A036}"/>
              </a:ext>
            </a:extLst>
          </p:cNvPr>
          <p:cNvCxnSpPr/>
          <p:nvPr/>
        </p:nvCxnSpPr>
        <p:spPr>
          <a:xfrm flipV="1">
            <a:off x="5059363" y="5291138"/>
            <a:ext cx="203200" cy="7620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C7D38F-648C-4FFD-B1B4-DA191D584045}"/>
              </a:ext>
            </a:extLst>
          </p:cNvPr>
          <p:cNvCxnSpPr/>
          <p:nvPr/>
        </p:nvCxnSpPr>
        <p:spPr>
          <a:xfrm flipV="1">
            <a:off x="2911475" y="2643188"/>
            <a:ext cx="96838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51C1C0-AFA4-48B4-8653-B1669993B29F}"/>
              </a:ext>
            </a:extLst>
          </p:cNvPr>
          <p:cNvCxnSpPr/>
          <p:nvPr/>
        </p:nvCxnSpPr>
        <p:spPr>
          <a:xfrm flipV="1">
            <a:off x="6115050" y="4867275"/>
            <a:ext cx="95250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EEB04-6300-4FE6-A4D1-4F7125497290}"/>
              </a:ext>
            </a:extLst>
          </p:cNvPr>
          <p:cNvCxnSpPr/>
          <p:nvPr/>
        </p:nvCxnSpPr>
        <p:spPr>
          <a:xfrm>
            <a:off x="6145213" y="2635250"/>
            <a:ext cx="80962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131896-827D-4E02-B3EA-62D66E69390E}"/>
              </a:ext>
            </a:extLst>
          </p:cNvPr>
          <p:cNvCxnSpPr/>
          <p:nvPr/>
        </p:nvCxnSpPr>
        <p:spPr>
          <a:xfrm>
            <a:off x="2905125" y="4867275"/>
            <a:ext cx="79375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3" name="Text Box 8">
            <a:extLst>
              <a:ext uri="{FF2B5EF4-FFF2-40B4-BE49-F238E27FC236}">
                <a16:creationId xmlns:a16="http://schemas.microsoft.com/office/drawing/2014/main" id="{44E3F3DD-C260-431E-8B51-7B9F86DA5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  <p:sp>
        <p:nvSpPr>
          <p:cNvPr id="50194" name="Text Box 8">
            <a:extLst>
              <a:ext uri="{FF2B5EF4-FFF2-40B4-BE49-F238E27FC236}">
                <a16:creationId xmlns:a16="http://schemas.microsoft.com/office/drawing/2014/main" id="{10C372DF-48EC-4C46-924D-A397209C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5573713"/>
            <a:ext cx="2052637" cy="739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rgbClr val="FF0000"/>
                </a:solidFill>
              </a:rPr>
              <a:t>Coil pre-stress applied to all the accelerator dipole magnets</a:t>
            </a:r>
          </a:p>
        </p:txBody>
      </p:sp>
    </p:spTree>
    <p:extLst>
      <p:ext uri="{BB962C8B-B14F-4D97-AF65-F5344CB8AC3E}">
        <p14:creationId xmlns:p14="http://schemas.microsoft.com/office/powerpoint/2010/main" val="2935157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EA05A290-F886-4035-94AD-2CA2CD98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305D0-2F52-4E68-94B9-B76779587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334000" cy="2286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now apply to the coil a </a:t>
            </a:r>
            <a:r>
              <a:rPr lang="en-US" b="1" dirty="0">
                <a:solidFill>
                  <a:srgbClr val="FF0000"/>
                </a:solidFill>
              </a:rPr>
              <a:t>pre-stress</a:t>
            </a:r>
            <a:r>
              <a:rPr lang="en-US" dirty="0"/>
              <a:t> of about -33 </a:t>
            </a:r>
            <a:r>
              <a:rPr lang="en-US" dirty="0" err="1"/>
              <a:t>MPa</a:t>
            </a:r>
            <a:r>
              <a:rPr lang="en-US" dirty="0"/>
              <a:t>, so that no separation occurs at the pole region.</a:t>
            </a:r>
          </a:p>
          <a:p>
            <a:pPr>
              <a:defRPr/>
            </a:pPr>
            <a:r>
              <a:rPr lang="en-US" dirty="0"/>
              <a:t>The displacement at the pole during excitation is now </a:t>
            </a:r>
            <a:r>
              <a:rPr lang="en-US" b="1" dirty="0">
                <a:solidFill>
                  <a:srgbClr val="FF0000"/>
                </a:solidFill>
              </a:rPr>
              <a:t>negligible</a:t>
            </a:r>
            <a:r>
              <a:rPr lang="en-US" dirty="0"/>
              <a:t>, and, within the coil, the conductors move at most of -20 </a:t>
            </a:r>
            <a:r>
              <a:rPr lang="en-US" dirty="0">
                <a:sym typeface="Symbol"/>
              </a:rPr>
              <a:t></a:t>
            </a:r>
            <a:r>
              <a:rPr lang="en-US" dirty="0"/>
              <a:t>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4036" name="Date Placeholder 3">
            <a:extLst>
              <a:ext uri="{FF2B5EF4-FFF2-40B4-BE49-F238E27FC236}">
                <a16:creationId xmlns:a16="http://schemas.microsoft.com/office/drawing/2014/main" id="{DCBC8032-1F86-4F29-BC90-9677510CADB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4037" name="Footer Placeholder 4">
            <a:extLst>
              <a:ext uri="{FF2B5EF4-FFF2-40B4-BE49-F238E27FC236}">
                <a16:creationId xmlns:a16="http://schemas.microsoft.com/office/drawing/2014/main" id="{5DF72756-BBE9-4D8A-88DE-4B1C211E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4038" name="Slide Number Placeholder 5">
            <a:extLst>
              <a:ext uri="{FF2B5EF4-FFF2-40B4-BE49-F238E27FC236}">
                <a16:creationId xmlns:a16="http://schemas.microsoft.com/office/drawing/2014/main" id="{AA7DF444-B3B7-4BCA-BA1B-D6560105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D2D4915-44BC-48AC-9A79-8F3575A269A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4039" name="Picture 4" descr="tevatron_path">
            <a:extLst>
              <a:ext uri="{FF2B5EF4-FFF2-40B4-BE49-F238E27FC236}">
                <a16:creationId xmlns:a16="http://schemas.microsoft.com/office/drawing/2014/main" id="{57895823-918B-4016-95EE-56E42291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2922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7">
            <a:extLst>
              <a:ext uri="{FF2B5EF4-FFF2-40B4-BE49-F238E27FC236}">
                <a16:creationId xmlns:a16="http://schemas.microsoft.com/office/drawing/2014/main" id="{44C48EAC-CE1A-4240-A63B-0A04BDE2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3072"/>
          <a:stretch>
            <a:fillRect/>
          </a:stretch>
        </p:blipFill>
        <p:spPr bwMode="auto">
          <a:xfrm>
            <a:off x="338138" y="3541713"/>
            <a:ext cx="3921125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8">
            <a:extLst>
              <a:ext uri="{FF2B5EF4-FFF2-40B4-BE49-F238E27FC236}">
                <a16:creationId xmlns:a16="http://schemas.microsoft.com/office/drawing/2014/main" id="{6EFB56DB-D877-42F8-A401-F57F34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3283"/>
          <a:stretch>
            <a:fillRect/>
          </a:stretch>
        </p:blipFill>
        <p:spPr bwMode="auto">
          <a:xfrm>
            <a:off x="4779963" y="3552825"/>
            <a:ext cx="39131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1C27D01D-9F1C-4162-9721-240CFD08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4981-A743-4B9E-BF26-7247B46B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334000" cy="2209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We focus now on the stress and displacement of the pole turn (high field region) in different pre-stress conditions.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total displacement </a:t>
            </a:r>
            <a:r>
              <a:rPr lang="en-US" dirty="0"/>
              <a:t>of the pole turn is proportional to the pre-stress.</a:t>
            </a:r>
          </a:p>
          <a:p>
            <a:pPr lvl="1">
              <a:defRPr/>
            </a:pPr>
            <a:r>
              <a:rPr lang="en-US" dirty="0"/>
              <a:t>A full pre-stress condition minimizes the displacements.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6084" name="Date Placeholder 3">
            <a:extLst>
              <a:ext uri="{FF2B5EF4-FFF2-40B4-BE49-F238E27FC236}">
                <a16:creationId xmlns:a16="http://schemas.microsoft.com/office/drawing/2014/main" id="{88DE3BE7-95B4-46AC-A4F9-D004A3E9B5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6085" name="Footer Placeholder 4">
            <a:extLst>
              <a:ext uri="{FF2B5EF4-FFF2-40B4-BE49-F238E27FC236}">
                <a16:creationId xmlns:a16="http://schemas.microsoft.com/office/drawing/2014/main" id="{C0F91B7D-1FA9-47F4-900A-961BBCE7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46086" name="Slide Number Placeholder 5">
            <a:extLst>
              <a:ext uri="{FF2B5EF4-FFF2-40B4-BE49-F238E27FC236}">
                <a16:creationId xmlns:a16="http://schemas.microsoft.com/office/drawing/2014/main" id="{11456418-1000-421C-9036-0BD943C4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5F62B45-AF86-4B08-92A8-11DFCDDAC9D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6087" name="Picture 4" descr="tevatron_path">
            <a:extLst>
              <a:ext uri="{FF2B5EF4-FFF2-40B4-BE49-F238E27FC236}">
                <a16:creationId xmlns:a16="http://schemas.microsoft.com/office/drawing/2014/main" id="{E38F746D-ECD7-46E2-9486-9C8FC40CD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1779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>
            <a:extLst>
              <a:ext uri="{FF2B5EF4-FFF2-40B4-BE49-F238E27FC236}">
                <a16:creationId xmlns:a16="http://schemas.microsoft.com/office/drawing/2014/main" id="{FCCC7DE1-35A8-4B3F-A642-2E8B542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2776" r="19713"/>
          <a:stretch>
            <a:fillRect/>
          </a:stretch>
        </p:blipFill>
        <p:spPr bwMode="auto">
          <a:xfrm>
            <a:off x="298450" y="3332163"/>
            <a:ext cx="384333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>
            <a:extLst>
              <a:ext uri="{FF2B5EF4-FFF2-40B4-BE49-F238E27FC236}">
                <a16:creationId xmlns:a16="http://schemas.microsoft.com/office/drawing/2014/main" id="{1FD12816-2B3B-4174-A5A1-2902E178B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9713"/>
          <a:stretch>
            <a:fillRect/>
          </a:stretch>
        </p:blipFill>
        <p:spPr bwMode="auto">
          <a:xfrm>
            <a:off x="4900613" y="3297238"/>
            <a:ext cx="39036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5C30C61B-5D64-41C5-9B96-916641F7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</a:t>
            </a:r>
            <a:br>
              <a:rPr lang="en-US" altLang="en-US"/>
            </a:br>
            <a:r>
              <a:rPr lang="en-US" altLang="en-US"/>
              <a:t>Overview of accelerator dipole magnets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D38BCA-32BD-496A-BA2E-C1FF407602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The practice of pre-stressing the coil has been </a:t>
            </a:r>
            <a:r>
              <a:rPr lang="en-US" b="1" dirty="0">
                <a:solidFill>
                  <a:srgbClr val="FF0000"/>
                </a:solidFill>
              </a:rPr>
              <a:t>applied to all the accelerator dipole magnets</a:t>
            </a:r>
          </a:p>
          <a:p>
            <a:pPr lvl="1">
              <a:defRPr/>
            </a:pPr>
            <a:r>
              <a:rPr lang="en-US" dirty="0" err="1"/>
              <a:t>Tevatron</a:t>
            </a:r>
            <a:r>
              <a:rPr lang="en-US" dirty="0"/>
              <a:t> [4]</a:t>
            </a:r>
          </a:p>
          <a:p>
            <a:pPr lvl="1">
              <a:defRPr/>
            </a:pPr>
            <a:r>
              <a:rPr lang="en-US" dirty="0"/>
              <a:t>HERA [5]</a:t>
            </a:r>
          </a:p>
          <a:p>
            <a:pPr lvl="1">
              <a:defRPr/>
            </a:pPr>
            <a:r>
              <a:rPr lang="en-US" dirty="0"/>
              <a:t>SSC [6]-[7]</a:t>
            </a:r>
          </a:p>
          <a:p>
            <a:pPr lvl="1">
              <a:defRPr/>
            </a:pPr>
            <a:r>
              <a:rPr lang="en-US" dirty="0"/>
              <a:t>RHIC [8]</a:t>
            </a:r>
          </a:p>
          <a:p>
            <a:pPr lvl="1">
              <a:defRPr/>
            </a:pPr>
            <a:r>
              <a:rPr lang="en-US" dirty="0"/>
              <a:t>LHC [9]</a:t>
            </a:r>
          </a:p>
          <a:p>
            <a:pPr>
              <a:defRPr/>
            </a:pPr>
            <a:r>
              <a:rPr lang="en-US" dirty="0"/>
              <a:t>The pre-stress is chosen in such a way that the coil remains in contact with the pole at nominal field, sometime with a </a:t>
            </a:r>
            <a:r>
              <a:rPr lang="en-US" b="1" dirty="0">
                <a:solidFill>
                  <a:srgbClr val="FF0000"/>
                </a:solidFill>
              </a:rPr>
              <a:t>“mechanical margin”</a:t>
            </a:r>
            <a:r>
              <a:rPr lang="en-US" dirty="0"/>
              <a:t> of more than 20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56609BA-47FE-4571-9676-4AF497141C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1205" name="Date Placeholder 3">
            <a:extLst>
              <a:ext uri="{FF2B5EF4-FFF2-40B4-BE49-F238E27FC236}">
                <a16:creationId xmlns:a16="http://schemas.microsoft.com/office/drawing/2014/main" id="{DCF090A9-831C-423F-8B3A-1B1DB6DB3D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1206" name="Footer Placeholder 4">
            <a:extLst>
              <a:ext uri="{FF2B5EF4-FFF2-40B4-BE49-F238E27FC236}">
                <a16:creationId xmlns:a16="http://schemas.microsoft.com/office/drawing/2014/main" id="{535B94C8-3538-4D56-AB0A-297CE7F6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1207" name="Slide Number Placeholder 5">
            <a:extLst>
              <a:ext uri="{FF2B5EF4-FFF2-40B4-BE49-F238E27FC236}">
                <a16:creationId xmlns:a16="http://schemas.microsoft.com/office/drawing/2014/main" id="{B6788893-0C75-4FA4-BA20-2C765242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5973905-C18D-4E3B-B93E-DA3C39DBD02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1208" name="Picture 4">
            <a:extLst>
              <a:ext uri="{FF2B5EF4-FFF2-40B4-BE49-F238E27FC236}">
                <a16:creationId xmlns:a16="http://schemas.microsoft.com/office/drawing/2014/main" id="{0FBBD608-53DF-42E7-A264-C34E2B2A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9397"/>
          <a:stretch>
            <a:fillRect/>
          </a:stretch>
        </p:blipFill>
        <p:spPr bwMode="auto">
          <a:xfrm>
            <a:off x="4800600" y="3182938"/>
            <a:ext cx="3921125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5" descr="LHC_dipole_II">
            <a:extLst>
              <a:ext uri="{FF2B5EF4-FFF2-40B4-BE49-F238E27FC236}">
                <a16:creationId xmlns:a16="http://schemas.microsoft.com/office/drawing/2014/main" id="{6FAA7B71-01FD-474F-AA41-8B16E5EB5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5096" r="1607"/>
          <a:stretch>
            <a:fillRect/>
          </a:stretch>
        </p:blipFill>
        <p:spPr bwMode="auto">
          <a:xfrm>
            <a:off x="7321550" y="1239838"/>
            <a:ext cx="9636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6" descr="Tevatron_dipole_II">
            <a:extLst>
              <a:ext uri="{FF2B5EF4-FFF2-40B4-BE49-F238E27FC236}">
                <a16:creationId xmlns:a16="http://schemas.microsoft.com/office/drawing/2014/main" id="{0DBA280B-77C2-4F62-B45A-421BA70A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255713"/>
            <a:ext cx="1309688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7" descr="SSC_dipole_II">
            <a:extLst>
              <a:ext uri="{FF2B5EF4-FFF2-40B4-BE49-F238E27FC236}">
                <a16:creationId xmlns:a16="http://schemas.microsoft.com/office/drawing/2014/main" id="{59CAA74B-F840-4DCE-86BD-F51F7EAD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2675" r="22234"/>
          <a:stretch>
            <a:fillRect/>
          </a:stretch>
        </p:blipFill>
        <p:spPr bwMode="auto">
          <a:xfrm>
            <a:off x="6503988" y="2233613"/>
            <a:ext cx="952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8" descr="HERA_dipole_2">
            <a:extLst>
              <a:ext uri="{FF2B5EF4-FFF2-40B4-BE49-F238E27FC236}">
                <a16:creationId xmlns:a16="http://schemas.microsoft.com/office/drawing/2014/main" id="{9E85F132-BE03-4B51-8BFB-B7807DB0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2230438"/>
            <a:ext cx="9779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9" descr="RHIC_dipole_2">
            <a:extLst>
              <a:ext uri="{FF2B5EF4-FFF2-40B4-BE49-F238E27FC236}">
                <a16:creationId xmlns:a16="http://schemas.microsoft.com/office/drawing/2014/main" id="{590C7A8F-C233-40A6-B4CE-7372E269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2255838"/>
            <a:ext cx="960437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402ED55B-CD43-4B83-92E3-33B8B94E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General considerations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B8D3D9-1AE9-4A22-93D3-1F87AC05A7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As we pointed out, the pre-stress </a:t>
            </a:r>
            <a:r>
              <a:rPr lang="en-US" b="1" dirty="0">
                <a:solidFill>
                  <a:srgbClr val="FF0000"/>
                </a:solidFill>
              </a:rPr>
              <a:t>reduces</a:t>
            </a:r>
            <a:r>
              <a:rPr lang="en-US" dirty="0"/>
              <a:t> the coil motion during excitation.</a:t>
            </a:r>
          </a:p>
          <a:p>
            <a:pPr>
              <a:defRPr/>
            </a:pPr>
            <a:r>
              <a:rPr lang="en-US" dirty="0"/>
              <a:t>This ensure that the coil boundaries will not change as we ramp the field, and, as a results, </a:t>
            </a:r>
            <a:r>
              <a:rPr lang="en-US" b="1" dirty="0">
                <a:solidFill>
                  <a:srgbClr val="FF0000"/>
                </a:solidFill>
              </a:rPr>
              <a:t>minor field quality perturbations </a:t>
            </a:r>
            <a:r>
              <a:rPr lang="en-US" dirty="0"/>
              <a:t>will occur.</a:t>
            </a:r>
          </a:p>
          <a:p>
            <a:pPr>
              <a:defRPr/>
            </a:pPr>
            <a:r>
              <a:rPr lang="en-US" dirty="0"/>
              <a:t>What about the effect of pre-stress on </a:t>
            </a:r>
            <a:r>
              <a:rPr lang="en-US" b="1" dirty="0">
                <a:solidFill>
                  <a:srgbClr val="FF0000"/>
                </a:solidFill>
              </a:rPr>
              <a:t>quench performance</a:t>
            </a:r>
            <a:r>
              <a:rPr lang="en-US" dirty="0"/>
              <a:t>?</a:t>
            </a:r>
          </a:p>
          <a:p>
            <a:pPr lvl="1">
              <a:defRPr/>
            </a:pPr>
            <a:r>
              <a:rPr lang="en-US" dirty="0"/>
              <a:t>In principle less motion means less frictional energy dissipation or resin fracture.</a:t>
            </a:r>
          </a:p>
          <a:p>
            <a:pPr lvl="1">
              <a:defRPr/>
            </a:pPr>
            <a:r>
              <a:rPr lang="en-US" dirty="0"/>
              <a:t>Nevertheless the impact of pre-stress on quench initiation remains controversial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2F71B0-8174-48AC-A6A9-3CB6ED4A37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2229" name="Date Placeholder 3">
            <a:extLst>
              <a:ext uri="{FF2B5EF4-FFF2-40B4-BE49-F238E27FC236}">
                <a16:creationId xmlns:a16="http://schemas.microsoft.com/office/drawing/2014/main" id="{7900B52B-3DB9-4231-B910-FEC519FE3D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2230" name="Footer Placeholder 4">
            <a:extLst>
              <a:ext uri="{FF2B5EF4-FFF2-40B4-BE49-F238E27FC236}">
                <a16:creationId xmlns:a16="http://schemas.microsoft.com/office/drawing/2014/main" id="{B031C4DE-3FA5-4E59-9AFD-605277347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2231" name="Slide Number Placeholder 5">
            <a:extLst>
              <a:ext uri="{FF2B5EF4-FFF2-40B4-BE49-F238E27FC236}">
                <a16:creationId xmlns:a16="http://schemas.microsoft.com/office/drawing/2014/main" id="{58E97798-4EAB-4A12-9172-B35A6DAE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8A4F996-402A-4228-AB52-AF2789B4A9D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2232" name="Picture 6" descr="tevatron_path">
            <a:extLst>
              <a:ext uri="{FF2B5EF4-FFF2-40B4-BE49-F238E27FC236}">
                <a16:creationId xmlns:a16="http://schemas.microsoft.com/office/drawing/2014/main" id="{48E11A05-A538-40A2-BD28-D0D52A13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1779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7">
            <a:extLst>
              <a:ext uri="{FF2B5EF4-FFF2-40B4-BE49-F238E27FC236}">
                <a16:creationId xmlns:a16="http://schemas.microsoft.com/office/drawing/2014/main" id="{E29ED429-A4D0-457D-BEF6-BD8664F9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9713"/>
          <a:stretch>
            <a:fillRect/>
          </a:stretch>
        </p:blipFill>
        <p:spPr bwMode="auto">
          <a:xfrm>
            <a:off x="4776788" y="3297238"/>
            <a:ext cx="39036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General considerations</a:t>
            </a:r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190625"/>
            <a:ext cx="8609013" cy="5240338"/>
          </a:xfrm>
        </p:spPr>
        <p:txBody>
          <a:bodyPr/>
          <a:lstStyle/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paradigm </a:t>
            </a:r>
            <a:r>
              <a:rPr lang="en-US" sz="2000" dirty="0"/>
              <a:t>is still used today, requiring no detachment of the coil at nominal current</a:t>
            </a:r>
          </a:p>
          <a:p>
            <a:pPr lvl="1" eaLnBrk="1" hangingPunct="1"/>
            <a:r>
              <a:rPr lang="en-US" sz="1600" dirty="0"/>
              <a:t>On the other hand there are several examples magnets operating with pole detachment </a:t>
            </a:r>
          </a:p>
          <a:p>
            <a:pPr eaLnBrk="1" hangingPunct="1"/>
            <a:r>
              <a:rPr lang="en-US" sz="2000" dirty="0"/>
              <a:t>The paradigm is always used </a:t>
            </a:r>
            <a:r>
              <a:rPr lang="en-US" sz="2000" dirty="0">
                <a:solidFill>
                  <a:srgbClr val="FF0000"/>
                </a:solidFill>
              </a:rPr>
              <a:t>in design </a:t>
            </a:r>
            <a:r>
              <a:rPr lang="en-US" sz="2000" dirty="0"/>
              <a:t>and not always followed </a:t>
            </a:r>
            <a:r>
              <a:rPr lang="en-US" sz="2000" dirty="0">
                <a:solidFill>
                  <a:srgbClr val="FF0000"/>
                </a:solidFill>
              </a:rPr>
              <a:t>in reality</a:t>
            </a:r>
          </a:p>
          <a:p>
            <a:pPr lvl="1" eaLnBrk="1" hangingPunct="1"/>
            <a:r>
              <a:rPr lang="en-US" sz="1600" dirty="0"/>
              <a:t> Typically, for the first models and prototypes one speaks of “conservative” loading, meaning that the preload is lower than what required to avoid pole unloading in operational conditions</a:t>
            </a:r>
          </a:p>
          <a:p>
            <a:pPr lvl="1" eaLnBrk="1" hangingPunct="1"/>
            <a:r>
              <a:rPr lang="en-US" sz="1600" dirty="0"/>
              <a:t>The fear is to break something of degrade the conductor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8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9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80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3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40325" y="6524625"/>
            <a:ext cx="3794125" cy="33337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9pPr>
          </a:lstStyle>
          <a:p>
            <a:r>
              <a:rPr lang="en-US" sz="1000" dirty="0">
                <a:solidFill>
                  <a:srgbClr val="3399FF"/>
                </a:solidFill>
              </a:rPr>
              <a:t>Unit 8 - </a:t>
            </a:r>
            <a:fld id="{5EB007E4-0664-47E5-98E4-80300662FEAF}" type="slidenum">
              <a:rPr lang="en-US" sz="1000" smtClean="0">
                <a:solidFill>
                  <a:srgbClr val="3399FF"/>
                </a:solidFill>
              </a:rPr>
              <a:pPr/>
              <a:t>39</a:t>
            </a:fld>
            <a:endParaRPr lang="en-US" sz="10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69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CE9C9CC2-44C8-44F1-B3D3-E2870135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DA7B6-9523-4F9C-836D-B2B784281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0000"/>
                </a:solidFill>
              </a:rPr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1748" name="Date Placeholder 3">
            <a:extLst>
              <a:ext uri="{FF2B5EF4-FFF2-40B4-BE49-F238E27FC236}">
                <a16:creationId xmlns:a16="http://schemas.microsoft.com/office/drawing/2014/main" id="{7A75102D-F538-49CA-A7BE-068B5DA8D4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1749" name="Footer Placeholder 4">
            <a:extLst>
              <a:ext uri="{FF2B5EF4-FFF2-40B4-BE49-F238E27FC236}">
                <a16:creationId xmlns:a16="http://schemas.microsoft.com/office/drawing/2014/main" id="{B13B7775-23C6-43AF-86BD-620CE0CE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1750" name="Slide Number Placeholder 5">
            <a:extLst>
              <a:ext uri="{FF2B5EF4-FFF2-40B4-BE49-F238E27FC236}">
                <a16:creationId xmlns:a16="http://schemas.microsoft.com/office/drawing/2014/main" id="{A130D06D-99D5-4F1C-9EBA-84B12823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F85689B-BDCD-475A-8367-C0252402C74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7">
            <a:extLst>
              <a:ext uri="{FF2B5EF4-FFF2-40B4-BE49-F238E27FC236}">
                <a16:creationId xmlns:a16="http://schemas.microsoft.com/office/drawing/2014/main" id="{CCC316BD-DF3F-4AA2-9506-1B7DA7FD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Experience in </a:t>
            </a:r>
            <a:r>
              <a:rPr lang="en-US" altLang="en-US" dirty="0" err="1"/>
              <a:t>Tevatron</a:t>
            </a:r>
            <a:endParaRPr lang="en-GB" altLang="en-US" dirty="0"/>
          </a:p>
        </p:txBody>
      </p:sp>
      <p:sp>
        <p:nvSpPr>
          <p:cNvPr id="53251" name="Content Placeholder 8">
            <a:extLst>
              <a:ext uri="{FF2B5EF4-FFF2-40B4-BE49-F238E27FC236}">
                <a16:creationId xmlns:a16="http://schemas.microsoft.com/office/drawing/2014/main" id="{37456603-E2C7-4EC3-A7DF-36EB59EB3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53252" name="Date Placeholder 4">
            <a:extLst>
              <a:ext uri="{FF2B5EF4-FFF2-40B4-BE49-F238E27FC236}">
                <a16:creationId xmlns:a16="http://schemas.microsoft.com/office/drawing/2014/main" id="{27BCE1FB-B467-4AA3-B5FF-E65C495A06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3253" name="Footer Placeholder 5">
            <a:extLst>
              <a:ext uri="{FF2B5EF4-FFF2-40B4-BE49-F238E27FC236}">
                <a16:creationId xmlns:a16="http://schemas.microsoft.com/office/drawing/2014/main" id="{9A4A114E-BB60-4499-9B67-3B16309C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3254" name="Slide Number Placeholder 6">
            <a:extLst>
              <a:ext uri="{FF2B5EF4-FFF2-40B4-BE49-F238E27FC236}">
                <a16:creationId xmlns:a16="http://schemas.microsoft.com/office/drawing/2014/main" id="{14C6D242-F898-46EB-9DF7-A2A8A2F8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892EFEC-BE5D-4059-9859-F4304A08A14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3255" name="Picture 19" descr="tevatron_stress.JPG">
            <a:extLst>
              <a:ext uri="{FF2B5EF4-FFF2-40B4-BE49-F238E27FC236}">
                <a16:creationId xmlns:a16="http://schemas.microsoft.com/office/drawing/2014/main" id="{460C6AAE-D681-4475-A8EF-F8E98EF0B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97497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310BE222-1800-4F88-9FB9-F02744584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25" y="1663700"/>
            <a:ext cx="54832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r>
              <a:rPr lang="en-US" sz="2000" kern="0" dirty="0">
                <a:latin typeface="Book Antiqua" pitchFamily="18" charset="0"/>
                <a:sym typeface="Symbol" pitchFamily="18" charset="2"/>
              </a:rPr>
              <a:t>Above movements of 0.1 mm, there is a correlation between performance and movement: the larger the movement, the longer the training</a:t>
            </a: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fr-CH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fr-CH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fr-CH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r>
              <a:rPr lang="fr-CH" sz="2000" kern="0" dirty="0">
                <a:latin typeface="Book Antiqua" pitchFamily="18" charset="0"/>
                <a:sym typeface="Symbol" pitchFamily="18" charset="2"/>
              </a:rPr>
              <a:t>Conclusion: one has to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pre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-stress to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avoid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movements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that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can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limit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performance</a:t>
            </a:r>
            <a:endParaRPr lang="en-US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en-US" sz="2000" kern="0" dirty="0">
              <a:latin typeface="Book Antiqua" pitchFamily="18" charset="0"/>
              <a:sym typeface="Symbol" pitchFamily="18" charset="2"/>
            </a:endParaRPr>
          </a:p>
        </p:txBody>
      </p:sp>
      <p:cxnSp>
        <p:nvCxnSpPr>
          <p:cNvPr id="53257" name="Straight Connector 21">
            <a:extLst>
              <a:ext uri="{FF2B5EF4-FFF2-40B4-BE49-F238E27FC236}">
                <a16:creationId xmlns:a16="http://schemas.microsoft.com/office/drawing/2014/main" id="{A571B1FD-E521-46A8-90F4-F916C6FD0D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1375" y="4581525"/>
            <a:ext cx="2220913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8" name="TextBox 22">
            <a:extLst>
              <a:ext uri="{FF2B5EF4-FFF2-40B4-BE49-F238E27FC236}">
                <a16:creationId xmlns:a16="http://schemas.microsoft.com/office/drawing/2014/main" id="{226FF54A-208B-4F9C-A164-F405E5C30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4276725"/>
            <a:ext cx="854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en-US" sz="1600">
                <a:solidFill>
                  <a:srgbClr val="C00000"/>
                </a:solidFill>
                <a:latin typeface="Arial" panose="020B0604020202020204" pitchFamily="34" charset="0"/>
              </a:rPr>
              <a:t>0.1 mm</a:t>
            </a:r>
            <a:endParaRPr lang="en-US" altLang="en-US" sz="16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3259" name="Picture 23" descr="toll_cit1.JPG">
            <a:extLst>
              <a:ext uri="{FF2B5EF4-FFF2-40B4-BE49-F238E27FC236}">
                <a16:creationId xmlns:a16="http://schemas.microsoft.com/office/drawing/2014/main" id="{72135BB6-FE98-4617-AEE0-061A3AA8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068638"/>
            <a:ext cx="37576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24" descr="toll_cit2.JPG">
            <a:extLst>
              <a:ext uri="{FF2B5EF4-FFF2-40B4-BE49-F238E27FC236}">
                <a16:creationId xmlns:a16="http://schemas.microsoft.com/office/drawing/2014/main" id="{BA6E026B-F9B5-4157-90CE-36511642B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035550"/>
            <a:ext cx="3273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Text Box 5">
            <a:extLst>
              <a:ext uri="{FF2B5EF4-FFF2-40B4-BE49-F238E27FC236}">
                <a16:creationId xmlns:a16="http://schemas.microsoft.com/office/drawing/2014/main" id="{ED3F8A3C-AD60-4F4B-9767-4E9E65F7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5322888"/>
            <a:ext cx="130333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A.V. Tollestrup, [10]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02B4A30D-ABBD-4F83-8806-1118D97C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</a:t>
            </a:r>
            <a:br>
              <a:rPr lang="en-US" altLang="en-US"/>
            </a:br>
            <a:r>
              <a:rPr lang="en-US" altLang="en-US"/>
              <a:t>Experience in LHC short dipoles</a:t>
            </a:r>
            <a:endParaRPr lang="en-GB" altLang="en-US"/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10D9F02F-9722-418A-9D42-46D016F1F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/>
              <a:t>Study of variation of pre-stress in several models – evidence of unloading at 75% of nominal, but </a:t>
            </a:r>
            <a:r>
              <a:rPr lang="en-GB" altLang="en-US" b="1" dirty="0">
                <a:solidFill>
                  <a:srgbClr val="FF0000"/>
                </a:solidFill>
              </a:rPr>
              <a:t>no quench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r>
              <a:rPr lang="en-GB" altLang="en-US" dirty="0"/>
              <a:t>“</a:t>
            </a:r>
            <a:r>
              <a:rPr lang="en-GB" altLang="en-US" i="1" dirty="0"/>
              <a:t>It is worth pointing out that, in spite of the complete unloading of the inner layer at low currents, both low pre-stress magnets showed correct performance and quenched only at much higher fields</a:t>
            </a:r>
            <a:r>
              <a:rPr lang="en-GB" altLang="en-US" dirty="0"/>
              <a:t>” </a:t>
            </a:r>
          </a:p>
        </p:txBody>
      </p:sp>
      <p:sp>
        <p:nvSpPr>
          <p:cNvPr id="54276" name="Date Placeholder 3">
            <a:extLst>
              <a:ext uri="{FF2B5EF4-FFF2-40B4-BE49-F238E27FC236}">
                <a16:creationId xmlns:a16="http://schemas.microsoft.com/office/drawing/2014/main" id="{E68DC191-0924-40BD-B0E5-7D37DE6B18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4277" name="Footer Placeholder 4">
            <a:extLst>
              <a:ext uri="{FF2B5EF4-FFF2-40B4-BE49-F238E27FC236}">
                <a16:creationId xmlns:a16="http://schemas.microsoft.com/office/drawing/2014/main" id="{8B2FA9E1-D19D-4F56-BC6E-BF2CDB4B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4278" name="Slide Number Placeholder 5">
            <a:extLst>
              <a:ext uri="{FF2B5EF4-FFF2-40B4-BE49-F238E27FC236}">
                <a16:creationId xmlns:a16="http://schemas.microsoft.com/office/drawing/2014/main" id="{D810DB34-8C60-486D-BD00-05493649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28FDAAC-BCB7-4A58-BC5B-C6E54DDF5D0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4279" name="Picture 4" descr="C:\Users\ET\Pictures\Toolbox\2011-02-16\Image0010.JPG">
            <a:extLst>
              <a:ext uri="{FF2B5EF4-FFF2-40B4-BE49-F238E27FC236}">
                <a16:creationId xmlns:a16="http://schemas.microsoft.com/office/drawing/2014/main" id="{7FD5E262-2335-40BC-A224-CC9B35B7A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70088"/>
            <a:ext cx="43799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5">
            <a:extLst>
              <a:ext uri="{FF2B5EF4-FFF2-40B4-BE49-F238E27FC236}">
                <a16:creationId xmlns:a16="http://schemas.microsoft.com/office/drawing/2014/main" id="{DCB47830-8FFA-41AC-BCB1-47ADDF7ED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886200"/>
            <a:ext cx="11049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N. Andreev, [11]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816D0F39-B27B-4F85-A70A-D6903685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Experience in LARP TQ quadrupole</a:t>
            </a:r>
            <a:endParaRPr lang="en-GB" altLang="en-US" dirty="0"/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90A2B1AE-05A8-4EFC-B6A9-003FBBFE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With low pre-stress, unloading but still good quench performance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/>
              <a:t>With high pre-stress, stable plateau but small degradation</a:t>
            </a:r>
          </a:p>
        </p:txBody>
      </p:sp>
      <p:sp>
        <p:nvSpPr>
          <p:cNvPr id="55300" name="Date Placeholder 3">
            <a:extLst>
              <a:ext uri="{FF2B5EF4-FFF2-40B4-BE49-F238E27FC236}">
                <a16:creationId xmlns:a16="http://schemas.microsoft.com/office/drawing/2014/main" id="{5F6AC6F7-06EB-454D-9788-AE6BD57A31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5301" name="Footer Placeholder 4">
            <a:extLst>
              <a:ext uri="{FF2B5EF4-FFF2-40B4-BE49-F238E27FC236}">
                <a16:creationId xmlns:a16="http://schemas.microsoft.com/office/drawing/2014/main" id="{EB26A668-54A9-46F2-9AC0-015156A4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5302" name="Slide Number Placeholder 5">
            <a:extLst>
              <a:ext uri="{FF2B5EF4-FFF2-40B4-BE49-F238E27FC236}">
                <a16:creationId xmlns:a16="http://schemas.microsoft.com/office/drawing/2014/main" id="{5B315729-16AE-4BC4-8B68-71546339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E7819D7-D487-4BF7-A375-68FE0728974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55303" name="Group 16">
            <a:extLst>
              <a:ext uri="{FF2B5EF4-FFF2-40B4-BE49-F238E27FC236}">
                <a16:creationId xmlns:a16="http://schemas.microsoft.com/office/drawing/2014/main" id="{2D85E495-33C5-45E1-9D60-2D61CDAF2E7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865438"/>
            <a:ext cx="3830638" cy="2697162"/>
            <a:chOff x="678807" y="3521248"/>
            <a:chExt cx="3830637" cy="2697163"/>
          </a:xfrm>
        </p:grpSpPr>
        <p:pic>
          <p:nvPicPr>
            <p:cNvPr id="55308" name="Picture 4" descr="C:\Users\ET\Pictures\Toolbox\2011-02-16\Image0016.JPG">
              <a:extLst>
                <a:ext uri="{FF2B5EF4-FFF2-40B4-BE49-F238E27FC236}">
                  <a16:creationId xmlns:a16="http://schemas.microsoft.com/office/drawing/2014/main" id="{D6A5397F-8E69-4E5A-A73D-9F6810198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07" y="3521248"/>
              <a:ext cx="3830637" cy="269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9" name="TextBox 12">
              <a:extLst>
                <a:ext uri="{FF2B5EF4-FFF2-40B4-BE49-F238E27FC236}">
                  <a16:creationId xmlns:a16="http://schemas.microsoft.com/office/drawing/2014/main" id="{DD48F0B4-B8CC-4C81-8F9D-623395C92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10432">
              <a:off x="1596455" y="5156887"/>
              <a:ext cx="164981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TQS03b high prestress</a:t>
              </a:r>
            </a:p>
          </p:txBody>
        </p:sp>
        <p:sp>
          <p:nvSpPr>
            <p:cNvPr id="55310" name="TextBox 13">
              <a:extLst>
                <a:ext uri="{FF2B5EF4-FFF2-40B4-BE49-F238E27FC236}">
                  <a16:creationId xmlns:a16="http://schemas.microsoft.com/office/drawing/2014/main" id="{B5DE45A5-BE61-4A21-9BBC-75A680190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10432">
              <a:off x="1051755" y="4007709"/>
              <a:ext cx="157767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TQS03a low prestress</a:t>
              </a:r>
            </a:p>
          </p:txBody>
        </p:sp>
      </p:grpSp>
      <p:grpSp>
        <p:nvGrpSpPr>
          <p:cNvPr id="55304" name="Group 17">
            <a:extLst>
              <a:ext uri="{FF2B5EF4-FFF2-40B4-BE49-F238E27FC236}">
                <a16:creationId xmlns:a16="http://schemas.microsoft.com/office/drawing/2014/main" id="{B7878128-9BB3-4BA4-BF80-4B2C4287CB0F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2819400"/>
            <a:ext cx="3690938" cy="2687638"/>
            <a:chOff x="4877530" y="3525795"/>
            <a:chExt cx="3690085" cy="2688453"/>
          </a:xfrm>
        </p:grpSpPr>
        <p:pic>
          <p:nvPicPr>
            <p:cNvPr id="55305" name="Picture 3" descr="C:\Users\ET\Pictures\Toolbox\2011-02-16\Image0015.JPG">
              <a:extLst>
                <a:ext uri="{FF2B5EF4-FFF2-40B4-BE49-F238E27FC236}">
                  <a16:creationId xmlns:a16="http://schemas.microsoft.com/office/drawing/2014/main" id="{1B0971FE-9DEF-4753-9B1B-03EBD4954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530" y="3525795"/>
              <a:ext cx="3690085" cy="2688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14">
              <a:extLst>
                <a:ext uri="{FF2B5EF4-FFF2-40B4-BE49-F238E27FC236}">
                  <a16:creationId xmlns:a16="http://schemas.microsoft.com/office/drawing/2014/main" id="{CDB411F1-3E65-4E5B-8E57-89E8B3787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458" y="3641125"/>
              <a:ext cx="157767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TQS03a low prestress</a:t>
              </a:r>
            </a:p>
          </p:txBody>
        </p:sp>
        <p:sp>
          <p:nvSpPr>
            <p:cNvPr id="55307" name="TextBox 15">
              <a:extLst>
                <a:ext uri="{FF2B5EF4-FFF2-40B4-BE49-F238E27FC236}">
                  <a16:creationId xmlns:a16="http://schemas.microsoft.com/office/drawing/2014/main" id="{7FC79D78-E14A-4CA8-844A-2C2F981A4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9497" y="4123038"/>
              <a:ext cx="164981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TQS03b high prestress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6D07-3911-4A6F-9E46-AEAF67ABE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Experience in MQXFS quadrupole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CC28F-1722-4C41-B1FD-235E6B1F9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</a:t>
            </a:r>
            <a:r>
              <a:rPr lang="en-US" i="1" dirty="0"/>
              <a:t>The experiment proves that (</a:t>
            </a:r>
            <a:r>
              <a:rPr lang="en-US" i="1" dirty="0" err="1"/>
              <a:t>i</a:t>
            </a:r>
            <a:r>
              <a:rPr lang="en-US" i="1" dirty="0"/>
              <a:t>) a </a:t>
            </a:r>
            <a:r>
              <a:rPr lang="en-US" i="1" dirty="0">
                <a:solidFill>
                  <a:srgbClr val="FF0000"/>
                </a:solidFill>
              </a:rPr>
              <a:t>preload to 60% </a:t>
            </a:r>
            <a:r>
              <a:rPr lang="en-US" i="1" dirty="0"/>
              <a:t>of short sample allows operating the magnet at </a:t>
            </a:r>
            <a:r>
              <a:rPr lang="en-US" i="1" dirty="0">
                <a:solidFill>
                  <a:srgbClr val="FF0000"/>
                </a:solidFill>
              </a:rPr>
              <a:t>85% of short sample </a:t>
            </a:r>
            <a:r>
              <a:rPr lang="en-US" i="1" dirty="0"/>
              <a:t>without significant training and (ii) a </a:t>
            </a:r>
            <a:r>
              <a:rPr lang="en-US" i="1" dirty="0">
                <a:solidFill>
                  <a:srgbClr val="FF0000"/>
                </a:solidFill>
              </a:rPr>
              <a:t>preload at 80% </a:t>
            </a:r>
            <a:r>
              <a:rPr lang="en-US" i="1" dirty="0"/>
              <a:t>of short sample allows to expand the operational field of the magnet from </a:t>
            </a:r>
            <a:r>
              <a:rPr lang="en-US" i="1" dirty="0">
                <a:solidFill>
                  <a:srgbClr val="FF0000"/>
                </a:solidFill>
              </a:rPr>
              <a:t>90% to 95% of short sample current</a:t>
            </a:r>
            <a:r>
              <a:rPr lang="en-US" i="1" dirty="0"/>
              <a:t>, and to reduce the training</a:t>
            </a:r>
            <a:r>
              <a:rPr lang="en-US" dirty="0"/>
              <a:t>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8147B-06AC-4F11-B136-15826579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0308-D53D-40FB-A75C-F5C5BF75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3EC64-CBDB-4CA4-ABD6-AC8D47CB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55C34-6376-46F7-82A4-E7F8015C7F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r="34679" b="32498"/>
          <a:stretch>
            <a:fillRect/>
          </a:stretch>
        </p:blipFill>
        <p:spPr bwMode="auto">
          <a:xfrm>
            <a:off x="76200" y="4038600"/>
            <a:ext cx="280035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3D3C7-76ED-4619-A890-C2DCFA5E34D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r="38503" b="32094"/>
          <a:stretch/>
        </p:blipFill>
        <p:spPr bwMode="auto">
          <a:xfrm>
            <a:off x="2809340" y="3962400"/>
            <a:ext cx="5993765" cy="2440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8852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D8A6F6E-A927-4F22-99B7-EA44CDEF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8.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2A80-768A-4805-B3D8-12975C270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 presented the </a:t>
            </a:r>
            <a:r>
              <a:rPr lang="en-US" b="1" dirty="0">
                <a:solidFill>
                  <a:srgbClr val="FF0000"/>
                </a:solidFill>
              </a:rPr>
              <a:t>force profiles </a:t>
            </a:r>
            <a:r>
              <a:rPr lang="en-US" dirty="0"/>
              <a:t>in superconducting magnets</a:t>
            </a:r>
          </a:p>
          <a:p>
            <a:pPr lvl="1">
              <a:defRPr/>
            </a:pPr>
            <a:r>
              <a:rPr lang="en-US" dirty="0"/>
              <a:t>A solenoid case can be well represented as a pressure vessel</a:t>
            </a:r>
          </a:p>
          <a:p>
            <a:pPr lvl="1">
              <a:defRPr/>
            </a:pPr>
            <a:r>
              <a:rPr lang="en-US" dirty="0"/>
              <a:t>In dipole and quadrupole magnets, the forces are directed towards the mid-plane and outwardly.</a:t>
            </a:r>
          </a:p>
          <a:p>
            <a:pPr lvl="2">
              <a:defRPr/>
            </a:pPr>
            <a:r>
              <a:rPr lang="en-US" dirty="0"/>
              <a:t>They tend to separate the coil from the pole and compress the mid-plane region</a:t>
            </a:r>
          </a:p>
          <a:p>
            <a:pPr lvl="2">
              <a:defRPr/>
            </a:pPr>
            <a:r>
              <a:rPr lang="en-US" dirty="0"/>
              <a:t>Axially they tend to stretch the windings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 provided a series of </a:t>
            </a:r>
            <a:r>
              <a:rPr lang="en-US" b="1" dirty="0">
                <a:solidFill>
                  <a:srgbClr val="FF0000"/>
                </a:solidFill>
              </a:rPr>
              <a:t>analytical formulas </a:t>
            </a:r>
            <a:r>
              <a:rPr lang="en-US" dirty="0"/>
              <a:t>to determine in first approximation forces and stresses.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importance of the </a:t>
            </a:r>
            <a:r>
              <a:rPr lang="en-US" b="1" dirty="0">
                <a:solidFill>
                  <a:srgbClr val="FF0000"/>
                </a:solidFill>
              </a:rPr>
              <a:t>coil pre-stress </a:t>
            </a:r>
            <a:r>
              <a:rPr lang="en-US" dirty="0"/>
              <a:t>has been pointed out, as a technique to minimize the conductor motion during excitation. </a:t>
            </a:r>
          </a:p>
        </p:txBody>
      </p:sp>
      <p:sp>
        <p:nvSpPr>
          <p:cNvPr id="56324" name="Date Placeholder 3">
            <a:extLst>
              <a:ext uri="{FF2B5EF4-FFF2-40B4-BE49-F238E27FC236}">
                <a16:creationId xmlns:a16="http://schemas.microsoft.com/office/drawing/2014/main" id="{7A22C438-2A9B-436A-92BF-B1E3DAFDAB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6325" name="Footer Placeholder 4">
            <a:extLst>
              <a:ext uri="{FF2B5EF4-FFF2-40B4-BE49-F238E27FC236}">
                <a16:creationId xmlns:a16="http://schemas.microsoft.com/office/drawing/2014/main" id="{2C7ED74D-EE93-4DB0-9997-41ED7642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6326" name="Slide Number Placeholder 5">
            <a:extLst>
              <a:ext uri="{FF2B5EF4-FFF2-40B4-BE49-F238E27FC236}">
                <a16:creationId xmlns:a16="http://schemas.microsoft.com/office/drawing/2014/main" id="{10E13219-EC2C-4642-B49F-AE8C64E8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B50D628-A154-4894-AA1F-EBB1E754073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7F2710C-62FD-476B-B09E-95ABA0E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</a:t>
            </a:r>
            <a:br>
              <a:rPr lang="en-US" altLang="en-US"/>
            </a:br>
            <a:r>
              <a:rPr lang="en-US" altLang="en-US"/>
              <a:t>Thin shell approximation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2690B167-19AD-4468-B085-43318C4ED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7348" name="Date Placeholder 3">
            <a:extLst>
              <a:ext uri="{FF2B5EF4-FFF2-40B4-BE49-F238E27FC236}">
                <a16:creationId xmlns:a16="http://schemas.microsoft.com/office/drawing/2014/main" id="{50D97915-2288-4916-9EF6-9B8FA8A1BF3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7349" name="Footer Placeholder 4">
            <a:extLst>
              <a:ext uri="{FF2B5EF4-FFF2-40B4-BE49-F238E27FC236}">
                <a16:creationId xmlns:a16="http://schemas.microsoft.com/office/drawing/2014/main" id="{7DB42AB1-F8BC-4D7C-9703-0942653B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7350" name="Slide Number Placeholder 5">
            <a:extLst>
              <a:ext uri="{FF2B5EF4-FFF2-40B4-BE49-F238E27FC236}">
                <a16:creationId xmlns:a16="http://schemas.microsoft.com/office/drawing/2014/main" id="{17BBB737-A355-46F1-A7F1-EE0D0210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96E10D9-9805-4C6B-828B-96C7654C481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E0FC12A3-0BDB-4D0C-952C-B5569859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I: thin shell approximation</a:t>
            </a:r>
            <a:br>
              <a:rPr lang="en-US" altLang="en-US"/>
            </a:br>
            <a:r>
              <a:rPr lang="en-US" altLang="en-US"/>
              <a:t>Field and forces: general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B7137-A341-4BBF-BFE5-565A6DBC4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  </a:t>
            </a:r>
            <a:r>
              <a:rPr lang="en-US" dirty="0"/>
              <a:t>where 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dirty="0"/>
              <a:t> [A/m]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to the cross-section plane</a:t>
            </a:r>
          </a:p>
          <a:p>
            <a:pPr lvl="1">
              <a:defRPr/>
            </a:pPr>
            <a:r>
              <a:rPr lang="en-US" dirty="0"/>
              <a:t>Radius of the shell/coil = </a:t>
            </a:r>
            <a:r>
              <a:rPr lang="en-US" i="1" dirty="0"/>
              <a:t>a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average field in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acting on the coil [N/m</a:t>
            </a:r>
            <a:r>
              <a:rPr lang="en-US" baseline="30000" dirty="0"/>
              <a:t>2</a:t>
            </a:r>
            <a:r>
              <a:rPr lang="en-US" dirty="0"/>
              <a:t>] is</a:t>
            </a:r>
          </a:p>
        </p:txBody>
      </p:sp>
      <p:sp>
        <p:nvSpPr>
          <p:cNvPr id="58372" name="Date Placeholder 3">
            <a:extLst>
              <a:ext uri="{FF2B5EF4-FFF2-40B4-BE49-F238E27FC236}">
                <a16:creationId xmlns:a16="http://schemas.microsoft.com/office/drawing/2014/main" id="{51666F6A-D6CA-4C72-974E-9FCA2A5744C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8373" name="Footer Placeholder 4">
            <a:extLst>
              <a:ext uri="{FF2B5EF4-FFF2-40B4-BE49-F238E27FC236}">
                <a16:creationId xmlns:a16="http://schemas.microsoft.com/office/drawing/2014/main" id="{63DE82A5-0918-4DA3-8843-FD9FB8B6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8374" name="Slide Number Placeholder 5">
            <a:extLst>
              <a:ext uri="{FF2B5EF4-FFF2-40B4-BE49-F238E27FC236}">
                <a16:creationId xmlns:a16="http://schemas.microsoft.com/office/drawing/2014/main" id="{ACCC59A1-2593-4B20-840F-510AA8FC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16A7984-3B46-41D7-BDB2-852AB6BDC3F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58375" name="Object 2">
            <a:extLst>
              <a:ext uri="{FF2B5EF4-FFF2-40B4-BE49-F238E27FC236}">
                <a16:creationId xmlns:a16="http://schemas.microsoft.com/office/drawing/2014/main" id="{0BA01DBC-1BFF-4FD1-BD80-A45C982AE0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7038" y="2822575"/>
          <a:ext cx="30210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5" name="Equation" r:id="rId8" imgW="1511300" imgH="419100" progId="Equation.3">
                  <p:embed/>
                </p:oleObj>
              </mc:Choice>
              <mc:Fallback>
                <p:oleObj name="Equation" r:id="rId8" imgW="15113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038" y="2822575"/>
                        <a:ext cx="302101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6" name="Object 3">
            <a:extLst>
              <a:ext uri="{FF2B5EF4-FFF2-40B4-BE49-F238E27FC236}">
                <a16:creationId xmlns:a16="http://schemas.microsoft.com/office/drawing/2014/main" id="{BC8F63B1-0299-4BE5-BA9F-CBF1429337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663" y="2819400"/>
          <a:ext cx="2998787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6" name="Equation" r:id="rId10" imgW="1498600" imgH="419100" progId="Equation.3">
                  <p:embed/>
                </p:oleObj>
              </mc:Choice>
              <mc:Fallback>
                <p:oleObj name="Equation" r:id="rId10" imgW="14986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2819400"/>
                        <a:ext cx="2998787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7" name="Picture 13" descr="thin_shell_cross-section_a">
            <a:extLst>
              <a:ext uri="{FF2B5EF4-FFF2-40B4-BE49-F238E27FC236}">
                <a16:creationId xmlns:a16="http://schemas.microsoft.com/office/drawing/2014/main" id="{85BBB934-15B9-4EDC-B4E7-A507B6FF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7440613" y="2147888"/>
            <a:ext cx="13636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8" name="Object 4">
            <a:extLst>
              <a:ext uri="{FF2B5EF4-FFF2-40B4-BE49-F238E27FC236}">
                <a16:creationId xmlns:a16="http://schemas.microsoft.com/office/drawing/2014/main" id="{857CC621-C551-40F2-ACA3-3D4F11E1C3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263" y="3957638"/>
          <a:ext cx="2374900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7" name="Equation" r:id="rId13" imgW="1180588" imgH="393529" progId="Equation.3">
                  <p:embed/>
                </p:oleObj>
              </mc:Choice>
              <mc:Fallback>
                <p:oleObj name="Equation" r:id="rId13" imgW="1180588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3957638"/>
                        <a:ext cx="2374900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5">
            <a:extLst>
              <a:ext uri="{FF2B5EF4-FFF2-40B4-BE49-F238E27FC236}">
                <a16:creationId xmlns:a16="http://schemas.microsoft.com/office/drawing/2014/main" id="{37C20BDE-3409-425C-A989-B4EBBAD67F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6875" y="4195763"/>
          <a:ext cx="785813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8" name="Equation" r:id="rId15" imgW="393529" imgH="190417" progId="Equation.3">
                  <p:embed/>
                </p:oleObj>
              </mc:Choice>
              <mc:Fallback>
                <p:oleObj name="Equation" r:id="rId15" imgW="393529" imgH="19041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4195763"/>
                        <a:ext cx="785813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80" name="Picture 23" descr="thin_shell_fluxlinezoom">
            <a:extLst>
              <a:ext uri="{FF2B5EF4-FFF2-40B4-BE49-F238E27FC236}">
                <a16:creationId xmlns:a16="http://schemas.microsoft.com/office/drawing/2014/main" id="{14F5D1F5-7EE0-4BFC-9D18-69E86381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4117" r="26842" b="4817"/>
          <a:stretch>
            <a:fillRect/>
          </a:stretch>
        </p:blipFill>
        <p:spPr bwMode="auto">
          <a:xfrm>
            <a:off x="7229475" y="4195763"/>
            <a:ext cx="1743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81" name="Object 6">
            <a:extLst>
              <a:ext uri="{FF2B5EF4-FFF2-40B4-BE49-F238E27FC236}">
                <a16:creationId xmlns:a16="http://schemas.microsoft.com/office/drawing/2014/main" id="{901EA27D-C7BB-4366-AA63-4C57654725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7838" y="5075238"/>
          <a:ext cx="39608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9" name="Equation" r:id="rId18" imgW="1981200" imgH="393700" progId="Equation.3">
                  <p:embed/>
                </p:oleObj>
              </mc:Choice>
              <mc:Fallback>
                <p:oleObj name="Equation" r:id="rId18" imgW="19812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5075238"/>
                        <a:ext cx="396081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2" name="Object 7">
            <a:extLst>
              <a:ext uri="{FF2B5EF4-FFF2-40B4-BE49-F238E27FC236}">
                <a16:creationId xmlns:a16="http://schemas.microsoft.com/office/drawing/2014/main" id="{CEBF1656-E34E-406F-85B1-56779CE140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850" y="5313363"/>
          <a:ext cx="16240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10" name="Equation" r:id="rId20" imgW="812447" imgH="190417" progId="Equation.3">
                  <p:embed/>
                </p:oleObj>
              </mc:Choice>
              <mc:Fallback>
                <p:oleObj name="Equation" r:id="rId20" imgW="812447" imgH="19041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5313363"/>
                        <a:ext cx="16240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3" name="Object 8">
            <a:extLst>
              <a:ext uri="{FF2B5EF4-FFF2-40B4-BE49-F238E27FC236}">
                <a16:creationId xmlns:a16="http://schemas.microsoft.com/office/drawing/2014/main" id="{1A794DF4-57F4-49AF-9963-2DBC23EA2F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" y="5981700"/>
          <a:ext cx="2514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11" name="Equation" r:id="rId22" imgW="1257300" imgH="190500" progId="Equation.3">
                  <p:embed/>
                </p:oleObj>
              </mc:Choice>
              <mc:Fallback>
                <p:oleObj name="Equation" r:id="rId22" imgW="1257300" imgH="190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5981700"/>
                        <a:ext cx="25146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4" name="Object 9">
            <a:extLst>
              <a:ext uri="{FF2B5EF4-FFF2-40B4-BE49-F238E27FC236}">
                <a16:creationId xmlns:a16="http://schemas.microsoft.com/office/drawing/2014/main" id="{7EB5AE93-8840-42E8-A9C4-FFD5759350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9650" y="5965825"/>
          <a:ext cx="25384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12" name="Equation" r:id="rId24" imgW="1269449" imgH="215806" progId="Equation.3">
                  <p:embed/>
                </p:oleObj>
              </mc:Choice>
              <mc:Fallback>
                <p:oleObj name="Equation" r:id="rId24" imgW="1269449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0" y="5965825"/>
                        <a:ext cx="25384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D5738057-30A6-4E2C-9FBB-3D93FDB7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I: thin shell approximation 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0995-1A70-42C2-979F-2C2C208BD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In a dipole, the field inside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total force acting on the coil [N/m]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on a dipole coil varies </a:t>
            </a:r>
          </a:p>
          <a:p>
            <a:pPr lvl="1">
              <a:defRPr/>
            </a:pPr>
            <a:r>
              <a:rPr lang="en-US" dirty="0"/>
              <a:t>with the square of the bore field </a:t>
            </a:r>
          </a:p>
          <a:p>
            <a:pPr lvl="1">
              <a:defRPr/>
            </a:pPr>
            <a:r>
              <a:rPr lang="en-US" dirty="0"/>
              <a:t>linearly with the magnetic pressure</a:t>
            </a:r>
          </a:p>
          <a:p>
            <a:pPr lvl="1">
              <a:defRPr/>
            </a:pPr>
            <a:r>
              <a:rPr lang="en-US" dirty="0"/>
              <a:t>linearly with the bore radius.</a:t>
            </a:r>
          </a:p>
          <a:p>
            <a:pPr>
              <a:defRPr/>
            </a:pPr>
            <a:r>
              <a:rPr lang="en-US" dirty="0"/>
              <a:t>In a rigid structure, the force determines an </a:t>
            </a:r>
            <a:r>
              <a:rPr lang="en-US" dirty="0" err="1"/>
              <a:t>azimuthal</a:t>
            </a:r>
            <a:r>
              <a:rPr lang="en-US" dirty="0"/>
              <a:t> displacement of the coil and creates a separation at the pole.</a:t>
            </a:r>
          </a:p>
          <a:p>
            <a:pPr>
              <a:defRPr/>
            </a:pPr>
            <a:r>
              <a:rPr lang="en-US" dirty="0"/>
              <a:t>The structure sees 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dirty="0"/>
              <a:t>.</a:t>
            </a:r>
          </a:p>
        </p:txBody>
      </p:sp>
      <p:sp>
        <p:nvSpPr>
          <p:cNvPr id="59396" name="Date Placeholder 3">
            <a:extLst>
              <a:ext uri="{FF2B5EF4-FFF2-40B4-BE49-F238E27FC236}">
                <a16:creationId xmlns:a16="http://schemas.microsoft.com/office/drawing/2014/main" id="{442CFC9F-AD77-4082-87C8-8F09048827B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9397" name="Footer Placeholder 4">
            <a:extLst>
              <a:ext uri="{FF2B5EF4-FFF2-40B4-BE49-F238E27FC236}">
                <a16:creationId xmlns:a16="http://schemas.microsoft.com/office/drawing/2014/main" id="{C07E72D0-7B4F-4B89-BBA8-08B455BD9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7D03B09E-9D3D-43E6-BD07-55D5BC3B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0813995-1264-4181-A6A5-3CD4310C2CC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59399" name="Object 2">
            <a:extLst>
              <a:ext uri="{FF2B5EF4-FFF2-40B4-BE49-F238E27FC236}">
                <a16:creationId xmlns:a16="http://schemas.microsoft.com/office/drawing/2014/main" id="{DFE6AA5A-87C4-454D-82A6-909FC94DAA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1088" y="1600200"/>
          <a:ext cx="14970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73" name="Equation" r:id="rId8" imgW="748975" imgH="342751" progId="Equation.3">
                  <p:embed/>
                </p:oleObj>
              </mc:Choice>
              <mc:Fallback>
                <p:oleObj name="Equation" r:id="rId8" imgW="748975" imgH="34275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8" y="1600200"/>
                        <a:ext cx="14970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00" name="Picture 28" descr="thin_shell_displ">
            <a:extLst>
              <a:ext uri="{FF2B5EF4-FFF2-40B4-BE49-F238E27FC236}">
                <a16:creationId xmlns:a16="http://schemas.microsoft.com/office/drawing/2014/main" id="{ED7F6D53-A8B5-4CB0-8E2D-0EE50D6C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3705" r="27708" b="3006"/>
          <a:stretch>
            <a:fillRect/>
          </a:stretch>
        </p:blipFill>
        <p:spPr bwMode="auto">
          <a:xfrm>
            <a:off x="6415088" y="1247775"/>
            <a:ext cx="2551112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401" name="Object 3">
            <a:extLst>
              <a:ext uri="{FF2B5EF4-FFF2-40B4-BE49-F238E27FC236}">
                <a16:creationId xmlns:a16="http://schemas.microsoft.com/office/drawing/2014/main" id="{02800A1D-7965-4E96-8DAD-3B632751BB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6950" y="3048000"/>
          <a:ext cx="15224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74" name="Equation" r:id="rId11" imgW="761669" imgH="431613" progId="Equation.3">
                  <p:embed/>
                </p:oleObj>
              </mc:Choice>
              <mc:Fallback>
                <p:oleObj name="Equation" r:id="rId11" imgW="761669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048000"/>
                        <a:ext cx="15224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2" name="Object 4">
            <a:extLst>
              <a:ext uri="{FF2B5EF4-FFF2-40B4-BE49-F238E27FC236}">
                <a16:creationId xmlns:a16="http://schemas.microsoft.com/office/drawing/2014/main" id="{3B033D81-D792-4EED-8000-B2934C85F1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3057525"/>
          <a:ext cx="17256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75" name="Equation" r:id="rId13" imgW="863225" imgH="431613" progId="Equation.3">
                  <p:embed/>
                </p:oleObj>
              </mc:Choice>
              <mc:Fallback>
                <p:oleObj name="Equation" r:id="rId13" imgW="863225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057525"/>
                        <a:ext cx="17256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2EF77D90-4AB5-4143-B289-066D8AD2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I: thin shell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6A133-306C-40E8-8A0A-0B375DD0F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334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In a quadrupole, the gradient [T/m] inside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total force acting on the coil [N/m]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on a quadrupole coil varies </a:t>
            </a:r>
          </a:p>
          <a:p>
            <a:pPr lvl="1">
              <a:defRPr/>
            </a:pPr>
            <a:r>
              <a:rPr lang="en-US" dirty="0"/>
              <a:t>with the square of the gradient or coil peak field </a:t>
            </a:r>
          </a:p>
          <a:p>
            <a:pPr lvl="1">
              <a:defRPr/>
            </a:pPr>
            <a:r>
              <a:rPr lang="en-US" dirty="0"/>
              <a:t>with the cube of the aperture radius (for a fixed gradient).</a:t>
            </a:r>
          </a:p>
          <a:p>
            <a:pPr>
              <a:defRPr/>
            </a:pPr>
            <a:r>
              <a:rPr lang="en-US" dirty="0"/>
              <a:t>Keeping the peak field constant, the force is proportional to the aperture.</a:t>
            </a: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AE6CE206-8F7D-4766-99BE-9C628216927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247A353F-F349-4607-8D24-DD8F5627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989CA362-8410-4C84-83A7-E2BFE2C6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4804225-E302-4BA3-ACE4-5F1B5911BE0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0423" name="Picture 29" descr="thin_shell_quad_displ">
            <a:extLst>
              <a:ext uri="{FF2B5EF4-FFF2-40B4-BE49-F238E27FC236}">
                <a16:creationId xmlns:a16="http://schemas.microsoft.com/office/drawing/2014/main" id="{D7D0AE57-052B-43E4-AA7D-AEFA72A08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3745" r="30725" b="4161"/>
          <a:stretch>
            <a:fillRect/>
          </a:stretch>
        </p:blipFill>
        <p:spPr bwMode="auto">
          <a:xfrm>
            <a:off x="6705600" y="2516188"/>
            <a:ext cx="211137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24" name="Object 2">
            <a:extLst>
              <a:ext uri="{FF2B5EF4-FFF2-40B4-BE49-F238E27FC236}">
                <a16:creationId xmlns:a16="http://schemas.microsoft.com/office/drawing/2014/main" id="{F788E8E3-0D59-41FD-B903-F5FB09280A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5063" y="1600200"/>
          <a:ext cx="15605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97" name="Equation" r:id="rId9" imgW="1040948" imgH="355446" progId="Equation.3">
                  <p:embed/>
                </p:oleObj>
              </mc:Choice>
              <mc:Fallback>
                <p:oleObj name="Equation" r:id="rId9" imgW="1040948" imgH="35544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063" y="1600200"/>
                        <a:ext cx="15605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3">
            <a:extLst>
              <a:ext uri="{FF2B5EF4-FFF2-40B4-BE49-F238E27FC236}">
                <a16:creationId xmlns:a16="http://schemas.microsoft.com/office/drawing/2014/main" id="{6FBC96C1-8EC4-4884-8E26-62D4E5792C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5913" y="2819400"/>
          <a:ext cx="26082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98" name="Equation" r:id="rId11" imgW="1739900" imgH="431800" progId="Equation.3">
                  <p:embed/>
                </p:oleObj>
              </mc:Choice>
              <mc:Fallback>
                <p:oleObj name="Equation" r:id="rId11" imgW="17399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3" y="2819400"/>
                        <a:ext cx="260826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6" name="Object 4">
            <a:extLst>
              <a:ext uri="{FF2B5EF4-FFF2-40B4-BE49-F238E27FC236}">
                <a16:creationId xmlns:a16="http://schemas.microsoft.com/office/drawing/2014/main" id="{20188819-EC8C-427C-90A6-C2E9165E2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3606800"/>
          <a:ext cx="35036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99" name="Equation" r:id="rId13" imgW="2336800" imgH="431800" progId="Equation.3">
                  <p:embed/>
                </p:oleObj>
              </mc:Choice>
              <mc:Fallback>
                <p:oleObj name="Equation" r:id="rId13" imgW="23368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606800"/>
                        <a:ext cx="350361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39D8-EA56-4550-A250-F2DD2D25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I: thin shell approximation </a:t>
            </a:r>
            <a:br>
              <a:rPr lang="en-US" dirty="0"/>
            </a:br>
            <a:r>
              <a:rPr lang="en-US" dirty="0"/>
              <a:t>Stored energy and end forces: dipole and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6123C-5EC5-4002-8A33-E5FCA1ADB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For a dipole, the vector potential within the thin shell is  </a:t>
            </a:r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and, therefore,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The axial force on a dipole coil varies </a:t>
            </a:r>
          </a:p>
          <a:p>
            <a:pPr lvl="2">
              <a:defRPr/>
            </a:pPr>
            <a:r>
              <a:rPr lang="en-US" dirty="0"/>
              <a:t>with the square of the bore field </a:t>
            </a:r>
          </a:p>
          <a:p>
            <a:pPr lvl="2">
              <a:defRPr/>
            </a:pPr>
            <a:r>
              <a:rPr lang="en-US" dirty="0"/>
              <a:t>linearly with the magnetic pressure</a:t>
            </a:r>
          </a:p>
          <a:p>
            <a:pPr lvl="2">
              <a:defRPr/>
            </a:pPr>
            <a:r>
              <a:rPr lang="en-US" dirty="0"/>
              <a:t>with the square of the bore radius.</a:t>
            </a:r>
          </a:p>
          <a:p>
            <a:pPr>
              <a:defRPr/>
            </a:pPr>
            <a:r>
              <a:rPr lang="en-US" dirty="0"/>
              <a:t>For a quadrupole, the vector potential within the thin shell is </a:t>
            </a:r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and, therefore,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Being the peak field the same, a quadrupole has half the </a:t>
            </a:r>
            <a:r>
              <a:rPr lang="en-US" i="1" dirty="0" err="1"/>
              <a:t>F</a:t>
            </a:r>
            <a:r>
              <a:rPr lang="en-US" i="1" baseline="-25000" dirty="0" err="1"/>
              <a:t>z</a:t>
            </a:r>
            <a:r>
              <a:rPr lang="en-US" dirty="0"/>
              <a:t> of a dipole.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1444" name="Date Placeholder 3">
            <a:extLst>
              <a:ext uri="{FF2B5EF4-FFF2-40B4-BE49-F238E27FC236}">
                <a16:creationId xmlns:a16="http://schemas.microsoft.com/office/drawing/2014/main" id="{A2638D1E-671B-45B9-BE9D-CD3B44E30F5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1445" name="Footer Placeholder 4">
            <a:extLst>
              <a:ext uri="{FF2B5EF4-FFF2-40B4-BE49-F238E27FC236}">
                <a16:creationId xmlns:a16="http://schemas.microsoft.com/office/drawing/2014/main" id="{A43C5AB5-5F07-4324-95C5-D0749687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1446" name="Slide Number Placeholder 5">
            <a:extLst>
              <a:ext uri="{FF2B5EF4-FFF2-40B4-BE49-F238E27FC236}">
                <a16:creationId xmlns:a16="http://schemas.microsoft.com/office/drawing/2014/main" id="{F0AD0E51-CD4F-4682-AC81-2523B489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207E650-ECAB-4138-941A-CD70088293B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1447" name="Picture 8" descr="thin_shell_cross-section_a">
            <a:extLst>
              <a:ext uri="{FF2B5EF4-FFF2-40B4-BE49-F238E27FC236}">
                <a16:creationId xmlns:a16="http://schemas.microsoft.com/office/drawing/2014/main" id="{EAFE6C63-3AE9-4582-A01B-BD08E787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7032625" y="1831975"/>
            <a:ext cx="19383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8" name="Object 2">
            <a:extLst>
              <a:ext uri="{FF2B5EF4-FFF2-40B4-BE49-F238E27FC236}">
                <a16:creationId xmlns:a16="http://schemas.microsoft.com/office/drawing/2014/main" id="{061E4CB0-E536-4897-B157-E598800DF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0150" y="1524000"/>
          <a:ext cx="16700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2" name="Equation" r:id="rId9" imgW="1193800" imgH="393700" progId="Equation.3">
                  <p:embed/>
                </p:oleObj>
              </mc:Choice>
              <mc:Fallback>
                <p:oleObj name="Equation" r:id="rId9" imgW="11938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1524000"/>
                        <a:ext cx="16700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9" name="Object 3">
            <a:extLst>
              <a:ext uri="{FF2B5EF4-FFF2-40B4-BE49-F238E27FC236}">
                <a16:creationId xmlns:a16="http://schemas.microsoft.com/office/drawing/2014/main" id="{66520F81-4DFA-49F4-89BF-545E348ADE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7150" y="2190750"/>
          <a:ext cx="1262063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3" name="Equation" r:id="rId11" imgW="901309" imgH="469696" progId="Equation.3">
                  <p:embed/>
                </p:oleObj>
              </mc:Choice>
              <mc:Fallback>
                <p:oleObj name="Equation" r:id="rId11" imgW="901309" imgH="46969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2190750"/>
                        <a:ext cx="1262063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0" name="Object 4">
            <a:extLst>
              <a:ext uri="{FF2B5EF4-FFF2-40B4-BE49-F238E27FC236}">
                <a16:creationId xmlns:a16="http://schemas.microsoft.com/office/drawing/2014/main" id="{EA8A3904-2D2E-4D3C-8C10-76F1F45FD9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9663" y="4592638"/>
          <a:ext cx="1830387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4" name="Equation" r:id="rId13" imgW="1307532" imgH="393529" progId="Equation.3">
                  <p:embed/>
                </p:oleObj>
              </mc:Choice>
              <mc:Fallback>
                <p:oleObj name="Equation" r:id="rId13" imgW="1307532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663" y="4592638"/>
                        <a:ext cx="1830387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1" name="Object 5">
            <a:extLst>
              <a:ext uri="{FF2B5EF4-FFF2-40B4-BE49-F238E27FC236}">
                <a16:creationId xmlns:a16="http://schemas.microsoft.com/office/drawing/2014/main" id="{E8A3884D-BF9C-4949-8046-B7FB48607E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6475" y="5362575"/>
          <a:ext cx="216852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5" name="Equation" r:id="rId15" imgW="1549400" imgH="457200" progId="Equation.3">
                  <p:embed/>
                </p:oleObj>
              </mc:Choice>
              <mc:Fallback>
                <p:oleObj name="Equation" r:id="rId15" imgW="15494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6475" y="5362575"/>
                        <a:ext cx="2168525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90E32357-FA46-454D-B35F-4079C61C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</a:t>
            </a:r>
            <a:br>
              <a:rPr lang="en-US" altLang="en-US"/>
            </a:br>
            <a:r>
              <a:rPr lang="en-US" altLang="en-US"/>
              <a:t> Definitions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791A23D4-7BDA-4758-B26E-EA2EEC071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A </a:t>
            </a:r>
            <a:r>
              <a:rPr lang="en-US" altLang="en-US" b="1">
                <a:solidFill>
                  <a:srgbClr val="FF0000"/>
                </a:solidFill>
              </a:rPr>
              <a:t>stress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en-US" altLang="en-US" b="1">
                <a:solidFill>
                  <a:srgbClr val="FF0000"/>
                </a:solidFill>
              </a:rPr>
              <a:t> or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</a:t>
            </a:r>
            <a:r>
              <a:rPr lang="en-US" altLang="en-US" b="1" i="1">
                <a:solidFill>
                  <a:srgbClr val="FF0000"/>
                </a:solidFill>
              </a:rPr>
              <a:t> </a:t>
            </a:r>
            <a:r>
              <a:rPr lang="en-US" altLang="en-US"/>
              <a:t>[Pa] is an internal distribution of force [N] per unit area [m</a:t>
            </a:r>
            <a:r>
              <a:rPr lang="en-US" altLang="en-US" baseline="30000"/>
              <a:t>2</a:t>
            </a:r>
            <a:r>
              <a:rPr lang="en-US" altLang="en-US"/>
              <a:t>].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When the forces are perpendicular to the plane the stress is called </a:t>
            </a:r>
            <a:r>
              <a:rPr lang="en-US" altLang="en-US" b="1">
                <a:solidFill>
                  <a:srgbClr val="FF0000"/>
                </a:solidFill>
              </a:rPr>
              <a:t>normal stress </a:t>
            </a:r>
            <a:r>
              <a:rPr lang="en-US" altLang="en-US"/>
              <a:t>(</a:t>
            </a:r>
            <a:r>
              <a:rPr lang="en-US" altLang="en-US" i="1">
                <a:sym typeface="Symbol" panose="05050102010706020507" pitchFamily="18" charset="2"/>
              </a:rPr>
              <a:t></a:t>
            </a:r>
            <a:r>
              <a:rPr lang="en-US" altLang="en-US"/>
              <a:t>) ; when the forces are parallel to the plane the stress is called </a:t>
            </a:r>
            <a:r>
              <a:rPr lang="en-US" altLang="en-US" b="1">
                <a:solidFill>
                  <a:srgbClr val="FF0000"/>
                </a:solidFill>
              </a:rPr>
              <a:t>shear stress </a:t>
            </a:r>
            <a:r>
              <a:rPr lang="en-US" altLang="en-US"/>
              <a:t>(</a:t>
            </a:r>
            <a:r>
              <a:rPr lang="en-US" altLang="en-US" i="1">
                <a:sym typeface="Symbol" panose="05050102010706020507" pitchFamily="18" charset="2"/>
              </a:rPr>
              <a:t></a:t>
            </a:r>
            <a:r>
              <a:rPr lang="en-US" altLang="en-US"/>
              <a:t>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Stresses can be seen as way of a body to resist the action (compression, tension, sliding) of an external force.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A </a:t>
            </a:r>
            <a:r>
              <a:rPr lang="en-US" altLang="en-US" b="1">
                <a:solidFill>
                  <a:srgbClr val="FF0000"/>
                </a:solidFill>
              </a:rPr>
              <a:t>strain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</a:t>
            </a:r>
            <a:r>
              <a:rPr lang="en-US" altLang="en-US" b="1" i="1">
                <a:solidFill>
                  <a:srgbClr val="FF0000"/>
                </a:solidFill>
              </a:rPr>
              <a:t> </a:t>
            </a:r>
            <a:r>
              <a:rPr lang="en-US" altLang="en-US"/>
              <a:t>(</a:t>
            </a:r>
            <a:r>
              <a:rPr lang="en-US" altLang="en-US" i="1">
                <a:sym typeface="Symbol" panose="05050102010706020507" pitchFamily="18" charset="2"/>
              </a:rPr>
              <a:t></a:t>
            </a:r>
            <a:r>
              <a:rPr lang="en-US" altLang="en-US" i="1"/>
              <a:t>l/l</a:t>
            </a:r>
            <a:r>
              <a:rPr lang="en-US" altLang="en-US" i="1" baseline="-25000"/>
              <a:t>0</a:t>
            </a:r>
            <a:r>
              <a:rPr lang="en-US" altLang="en-US"/>
              <a:t>) is a forced change dimension </a:t>
            </a:r>
            <a:r>
              <a:rPr lang="en-US" altLang="en-US" i="1">
                <a:sym typeface="Symbol" panose="05050102010706020507" pitchFamily="18" charset="2"/>
              </a:rPr>
              <a:t></a:t>
            </a:r>
            <a:r>
              <a:rPr lang="en-US" altLang="en-US" i="1"/>
              <a:t>l</a:t>
            </a:r>
            <a:r>
              <a:rPr lang="en-US" altLang="en-US"/>
              <a:t> of a body whose initial dimension is </a:t>
            </a:r>
            <a:r>
              <a:rPr lang="en-US" altLang="en-US" i="1"/>
              <a:t>l</a:t>
            </a:r>
            <a:r>
              <a:rPr lang="en-US" altLang="en-US" i="1" baseline="-25000"/>
              <a:t>0</a:t>
            </a:r>
            <a:r>
              <a:rPr lang="en-US" altLang="en-US"/>
              <a:t>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 stretch or a shortening are respectively a tensile or compressive strain; an angular distortion is a shear strain.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32772" name="Date Placeholder 3">
            <a:extLst>
              <a:ext uri="{FF2B5EF4-FFF2-40B4-BE49-F238E27FC236}">
                <a16:creationId xmlns:a16="http://schemas.microsoft.com/office/drawing/2014/main" id="{D9A6F8BE-C41A-4731-A7AC-29AB9F21630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2773" name="Footer Placeholder 4">
            <a:extLst>
              <a:ext uri="{FF2B5EF4-FFF2-40B4-BE49-F238E27FC236}">
                <a16:creationId xmlns:a16="http://schemas.microsoft.com/office/drawing/2014/main" id="{FB6B22AE-3595-4E86-9970-DCD6FDD4F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2774" name="Slide Number Placeholder 5">
            <a:extLst>
              <a:ext uri="{FF2B5EF4-FFF2-40B4-BE49-F238E27FC236}">
                <a16:creationId xmlns:a16="http://schemas.microsoft.com/office/drawing/2014/main" id="{F4E22F40-E773-4EF6-BECC-1C0EE561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2270583-3C0F-40BD-9250-A68C97403D2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2775" name="Picture 8" descr="Stress">
            <a:extLst>
              <a:ext uri="{FF2B5EF4-FFF2-40B4-BE49-F238E27FC236}">
                <a16:creationId xmlns:a16="http://schemas.microsoft.com/office/drawing/2014/main" id="{1B2D21CB-6341-4B91-AA86-E41A1FA7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4085" r="16731" b="5922"/>
          <a:stretch>
            <a:fillRect/>
          </a:stretch>
        </p:blipFill>
        <p:spPr bwMode="auto">
          <a:xfrm>
            <a:off x="3844925" y="3649663"/>
            <a:ext cx="14255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E675-1E23-4EFF-B961-5CB9F5CC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I: thin shell approximation </a:t>
            </a:r>
            <a:br>
              <a:rPr lang="en-US" dirty="0"/>
            </a:br>
            <a:r>
              <a:rPr lang="en-US" dirty="0"/>
              <a:t> Total force on the mid-plane: dipole and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D3850-592A-452D-85D0-63B70C435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If we assume a “roman arch” condition, where all the </a:t>
            </a:r>
            <a:r>
              <a:rPr lang="en-US" i="1" dirty="0"/>
              <a:t>f</a:t>
            </a:r>
            <a:r>
              <a:rPr lang="el-GR" i="1" baseline="-25000" dirty="0"/>
              <a:t>θ</a:t>
            </a:r>
            <a:r>
              <a:rPr lang="en-US" dirty="0"/>
              <a:t>  accumulates on the mid-plane, we can compute a total force transmitted on the mid-plane </a:t>
            </a:r>
            <a:r>
              <a:rPr lang="en-US" i="1" dirty="0"/>
              <a:t>F</a:t>
            </a:r>
            <a:r>
              <a:rPr lang="el-GR" i="1" baseline="-25000" dirty="0"/>
              <a:t>θ</a:t>
            </a:r>
            <a:r>
              <a:rPr lang="en-US" dirty="0"/>
              <a:t>  [N/m]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Being the peak field the same, a quadrupole has half the </a:t>
            </a:r>
            <a:r>
              <a:rPr lang="en-US" i="1" dirty="0"/>
              <a:t>F</a:t>
            </a:r>
            <a:r>
              <a:rPr lang="el-GR" i="1" baseline="-25000" dirty="0"/>
              <a:t>θ</a:t>
            </a:r>
            <a:r>
              <a:rPr lang="en-US" dirty="0"/>
              <a:t> of a dipole.</a:t>
            </a:r>
          </a:p>
          <a:p>
            <a:pPr lvl="1">
              <a:defRPr/>
            </a:pPr>
            <a:r>
              <a:rPr lang="en-US" dirty="0"/>
              <a:t>Keeping the peak field constant, the force is proportional to the aperture.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2468" name="Date Placeholder 3">
            <a:extLst>
              <a:ext uri="{FF2B5EF4-FFF2-40B4-BE49-F238E27FC236}">
                <a16:creationId xmlns:a16="http://schemas.microsoft.com/office/drawing/2014/main" id="{420142B7-F2F0-4555-AB1C-C5CF9343AB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2469" name="Footer Placeholder 4">
            <a:extLst>
              <a:ext uri="{FF2B5EF4-FFF2-40B4-BE49-F238E27FC236}">
                <a16:creationId xmlns:a16="http://schemas.microsoft.com/office/drawing/2014/main" id="{120ABD0F-D32F-47A5-B710-FF1470F3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2470" name="Slide Number Placeholder 5">
            <a:extLst>
              <a:ext uri="{FF2B5EF4-FFF2-40B4-BE49-F238E27FC236}">
                <a16:creationId xmlns:a16="http://schemas.microsoft.com/office/drawing/2014/main" id="{4C0540DE-09CA-432E-AFD4-9431BA1C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3CA4823-AE08-4C23-A4EF-3C4C54279B3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2471" name="Object 2">
            <a:extLst>
              <a:ext uri="{FF2B5EF4-FFF2-40B4-BE49-F238E27FC236}">
                <a16:creationId xmlns:a16="http://schemas.microsoft.com/office/drawing/2014/main" id="{F6DB96E2-557F-4777-996D-4BAF0E5655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1338" y="2833688"/>
          <a:ext cx="2239962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4" name="Equation" r:id="rId8" imgW="1600200" imgH="469900" progId="Equation.3">
                  <p:embed/>
                </p:oleObj>
              </mc:Choice>
              <mc:Fallback>
                <p:oleObj name="Equation" r:id="rId8" imgW="1600200" imgH="469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338" y="2833688"/>
                        <a:ext cx="2239962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3">
            <a:extLst>
              <a:ext uri="{FF2B5EF4-FFF2-40B4-BE49-F238E27FC236}">
                <a16:creationId xmlns:a16="http://schemas.microsoft.com/office/drawing/2014/main" id="{49B84E3D-D308-4111-B828-A0CD402525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8425" y="4470400"/>
          <a:ext cx="31464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5" name="Equation" r:id="rId10" imgW="2247900" imgH="469900" progId="Equation.3">
                  <p:embed/>
                </p:oleObj>
              </mc:Choice>
              <mc:Fallback>
                <p:oleObj name="Equation" r:id="rId10" imgW="2247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425" y="4470400"/>
                        <a:ext cx="31464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3" name="Picture 8" descr="thin_shell_cross-section_a">
            <a:extLst>
              <a:ext uri="{FF2B5EF4-FFF2-40B4-BE49-F238E27FC236}">
                <a16:creationId xmlns:a16="http://schemas.microsoft.com/office/drawing/2014/main" id="{54A8B096-6884-42E5-8C18-4A1121F9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6891338" y="2724150"/>
            <a:ext cx="19383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4BA4F4FE-8169-41A4-8F43-65CB16F8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</a:t>
            </a:r>
            <a:br>
              <a:rPr lang="en-US" altLang="en-US"/>
            </a:br>
            <a:r>
              <a:rPr lang="en-US" altLang="en-US"/>
              <a:t>Thick shell approximation</a:t>
            </a:r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id="{F3F66755-AAC1-4CEF-A830-5A02DC4ED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63492" name="Date Placeholder 3">
            <a:extLst>
              <a:ext uri="{FF2B5EF4-FFF2-40B4-BE49-F238E27FC236}">
                <a16:creationId xmlns:a16="http://schemas.microsoft.com/office/drawing/2014/main" id="{78CF1E39-5AE0-465E-96A6-DA216DE4C0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3493" name="Footer Placeholder 4">
            <a:extLst>
              <a:ext uri="{FF2B5EF4-FFF2-40B4-BE49-F238E27FC236}">
                <a16:creationId xmlns:a16="http://schemas.microsoft.com/office/drawing/2014/main" id="{F75DE173-71DC-42DA-8752-3C6DB0399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3494" name="Slide Number Placeholder 5">
            <a:extLst>
              <a:ext uri="{FF2B5EF4-FFF2-40B4-BE49-F238E27FC236}">
                <a16:creationId xmlns:a16="http://schemas.microsoft.com/office/drawing/2014/main" id="{C195DA2E-9414-4782-A9EE-B1649823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33F0E5C-64C2-4839-B61F-FC162E1291D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DC99A4B8-70A5-4C41-B32F-7D98D355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II: thick shell approximation</a:t>
            </a:r>
            <a:br>
              <a:rPr lang="en-US" altLang="en-US"/>
            </a:br>
            <a:r>
              <a:rPr lang="en-US" altLang="en-US"/>
              <a:t> Field and forces: general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69694-EF5A-4AB2-AA77-E36DC9BF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962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  </a:t>
            </a:r>
            <a:r>
              <a:rPr lang="en-US" dirty="0"/>
              <a:t>where 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dirty="0"/>
              <a:t> [A/m</a:t>
            </a:r>
            <a:r>
              <a:rPr lang="en-US" baseline="30000" dirty="0"/>
              <a:t>2</a:t>
            </a:r>
            <a:r>
              <a:rPr lang="en-US" dirty="0"/>
              <a:t>]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to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 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acting on the coil [N/m</a:t>
            </a:r>
            <a:r>
              <a:rPr lang="en-US" baseline="30000" dirty="0"/>
              <a:t>3</a:t>
            </a:r>
            <a:r>
              <a:rPr lang="en-US" dirty="0"/>
              <a:t>] is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4516" name="Date Placeholder 3">
            <a:extLst>
              <a:ext uri="{FF2B5EF4-FFF2-40B4-BE49-F238E27FC236}">
                <a16:creationId xmlns:a16="http://schemas.microsoft.com/office/drawing/2014/main" id="{BD92565E-AC1D-4E85-88D4-AB0F9239F5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4517" name="Footer Placeholder 4">
            <a:extLst>
              <a:ext uri="{FF2B5EF4-FFF2-40B4-BE49-F238E27FC236}">
                <a16:creationId xmlns:a16="http://schemas.microsoft.com/office/drawing/2014/main" id="{520A7E21-D7D8-4E75-94E7-4B4E5415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4518" name="Slide Number Placeholder 5">
            <a:extLst>
              <a:ext uri="{FF2B5EF4-FFF2-40B4-BE49-F238E27FC236}">
                <a16:creationId xmlns:a16="http://schemas.microsoft.com/office/drawing/2014/main" id="{08E88B8E-41B4-4875-9334-986869E6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AD98EB6-6689-467D-8942-672623CE3CD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4519" name="Object 2">
            <a:extLst>
              <a:ext uri="{FF2B5EF4-FFF2-40B4-BE49-F238E27FC236}">
                <a16:creationId xmlns:a16="http://schemas.microsoft.com/office/drawing/2014/main" id="{AE6F8A5E-4074-4017-9039-C1C9281CCB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775" y="3011488"/>
          <a:ext cx="25130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48" name="Equation" r:id="rId8" imgW="2094591" imgH="444307" progId="Equation.3">
                  <p:embed/>
                </p:oleObj>
              </mc:Choice>
              <mc:Fallback>
                <p:oleObj name="Equation" r:id="rId8" imgW="2094591" imgH="444307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775" y="3011488"/>
                        <a:ext cx="25130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0" name="Object 3">
            <a:extLst>
              <a:ext uri="{FF2B5EF4-FFF2-40B4-BE49-F238E27FC236}">
                <a16:creationId xmlns:a16="http://schemas.microsoft.com/office/drawing/2014/main" id="{5AE13D06-346A-4C44-B499-7F3B503E4E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2088" y="2976563"/>
          <a:ext cx="2544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49" name="Equation" r:id="rId10" imgW="2120900" imgH="444500" progId="Equation.3">
                  <p:embed/>
                </p:oleObj>
              </mc:Choice>
              <mc:Fallback>
                <p:oleObj name="Equation" r:id="rId10" imgW="21209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088" y="2976563"/>
                        <a:ext cx="2544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21" name="Picture 16" descr="thick_shell_cross-section_a">
            <a:extLst>
              <a:ext uri="{FF2B5EF4-FFF2-40B4-BE49-F238E27FC236}">
                <a16:creationId xmlns:a16="http://schemas.microsoft.com/office/drawing/2014/main" id="{41F341D8-C370-4580-BB3C-3BA215297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7008813" y="2001838"/>
            <a:ext cx="17462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22" name="Object 4">
            <a:extLst>
              <a:ext uri="{FF2B5EF4-FFF2-40B4-BE49-F238E27FC236}">
                <a16:creationId xmlns:a16="http://schemas.microsoft.com/office/drawing/2014/main" id="{487F28D8-950A-4FC3-B293-F758C872FE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4035425"/>
          <a:ext cx="399097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0" name="Equation" r:id="rId13" imgW="3327400" imgH="520700" progId="Equation.3">
                  <p:embed/>
                </p:oleObj>
              </mc:Choice>
              <mc:Fallback>
                <p:oleObj name="Equation" r:id="rId13" imgW="3327400" imgH="520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4035425"/>
                        <a:ext cx="3990975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" name="Object 5">
            <a:extLst>
              <a:ext uri="{FF2B5EF4-FFF2-40B4-BE49-F238E27FC236}">
                <a16:creationId xmlns:a16="http://schemas.microsoft.com/office/drawing/2014/main" id="{D56EC1F6-EC74-4F40-8C08-E5DB2661B4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2838" y="4027488"/>
          <a:ext cx="4022725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1" name="Equation" r:id="rId15" imgW="3352800" imgH="520700" progId="Equation.3">
                  <p:embed/>
                </p:oleObj>
              </mc:Choice>
              <mc:Fallback>
                <p:oleObj name="Equation" r:id="rId15" imgW="3352800" imgH="520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838" y="4027488"/>
                        <a:ext cx="4022725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4" name="Object 6">
            <a:extLst>
              <a:ext uri="{FF2B5EF4-FFF2-40B4-BE49-F238E27FC236}">
                <a16:creationId xmlns:a16="http://schemas.microsoft.com/office/drawing/2014/main" id="{C29F5280-4BF5-449E-80D0-238DF22C76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5122863"/>
          <a:ext cx="451008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2" name="Equation" r:id="rId17" imgW="3759200" imgH="520700" progId="Equation.3">
                  <p:embed/>
                </p:oleObj>
              </mc:Choice>
              <mc:Fallback>
                <p:oleObj name="Equation" r:id="rId17" imgW="3759200" imgH="520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5122863"/>
                        <a:ext cx="4510087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5" name="Object 7">
            <a:extLst>
              <a:ext uri="{FF2B5EF4-FFF2-40B4-BE49-F238E27FC236}">
                <a16:creationId xmlns:a16="http://schemas.microsoft.com/office/drawing/2014/main" id="{28D52ECF-E2F7-4275-8B43-CFAC51DB21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5805488"/>
          <a:ext cx="484505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3" name="Equation" r:id="rId19" imgW="4038600" imgH="520700" progId="Equation.3">
                  <p:embed/>
                </p:oleObj>
              </mc:Choice>
              <mc:Fallback>
                <p:oleObj name="Equation" r:id="rId19" imgW="4038600" imgH="520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805488"/>
                        <a:ext cx="4845050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6" name="Object 8">
            <a:extLst>
              <a:ext uri="{FF2B5EF4-FFF2-40B4-BE49-F238E27FC236}">
                <a16:creationId xmlns:a16="http://schemas.microsoft.com/office/drawing/2014/main" id="{023A2DE1-DA82-4FDA-A571-24A7415C3C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7013" y="5307013"/>
          <a:ext cx="15081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4" name="Equation" r:id="rId21" imgW="1257300" imgH="190500" progId="Equation.3">
                  <p:embed/>
                </p:oleObj>
              </mc:Choice>
              <mc:Fallback>
                <p:oleObj name="Equation" r:id="rId21" imgW="1257300" imgH="190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5307013"/>
                        <a:ext cx="1508125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7" name="Object 9">
            <a:extLst>
              <a:ext uri="{FF2B5EF4-FFF2-40B4-BE49-F238E27FC236}">
                <a16:creationId xmlns:a16="http://schemas.microsoft.com/office/drawing/2014/main" id="{1CFD5DBA-DBED-4222-AA7D-0BD19C830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025" y="5913438"/>
          <a:ext cx="1522413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5" name="Equation" r:id="rId23" imgW="1269449" imgH="215806" progId="Equation.3">
                  <p:embed/>
                </p:oleObj>
              </mc:Choice>
              <mc:Fallback>
                <p:oleObj name="Equation" r:id="rId23" imgW="1269449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5913438"/>
                        <a:ext cx="1522413" cy="25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2E8A7B15-1690-4E33-BD7F-617894EC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II: thick shell approximation 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EA06F34E-A1B5-4BCB-90E0-8F26F56964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In a dipole, the field inside the coil is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The total force acting on the coil [N/m] is</a:t>
            </a:r>
          </a:p>
          <a:p>
            <a:endParaRPr lang="en-US" altLang="en-US"/>
          </a:p>
        </p:txBody>
      </p:sp>
      <p:sp>
        <p:nvSpPr>
          <p:cNvPr id="65540" name="Content Placeholder 10">
            <a:extLst>
              <a:ext uri="{FF2B5EF4-FFF2-40B4-BE49-F238E27FC236}">
                <a16:creationId xmlns:a16="http://schemas.microsoft.com/office/drawing/2014/main" id="{05CD896F-4D80-4E2B-B6C0-DF0CE9C656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541" name="Date Placeholder 3">
            <a:extLst>
              <a:ext uri="{FF2B5EF4-FFF2-40B4-BE49-F238E27FC236}">
                <a16:creationId xmlns:a16="http://schemas.microsoft.com/office/drawing/2014/main" id="{936CEA06-0F0B-488C-9F9E-CE4D6C34F9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5542" name="Footer Placeholder 4">
            <a:extLst>
              <a:ext uri="{FF2B5EF4-FFF2-40B4-BE49-F238E27FC236}">
                <a16:creationId xmlns:a16="http://schemas.microsoft.com/office/drawing/2014/main" id="{9C02408F-C519-4876-9D3F-CE206F68D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5543" name="Slide Number Placeholder 5">
            <a:extLst>
              <a:ext uri="{FF2B5EF4-FFF2-40B4-BE49-F238E27FC236}">
                <a16:creationId xmlns:a16="http://schemas.microsoft.com/office/drawing/2014/main" id="{36E4004C-F3EB-46F0-A6BE-2577F344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00A58CF-3A27-4ACB-8742-4727815FB1B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5544" name="Object 2">
            <a:extLst>
              <a:ext uri="{FF2B5EF4-FFF2-40B4-BE49-F238E27FC236}">
                <a16:creationId xmlns:a16="http://schemas.microsoft.com/office/drawing/2014/main" id="{D868FB21-EEFD-4EC6-9863-D2AAC03AAB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6225" y="2039938"/>
          <a:ext cx="1795463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18" name="Equation" r:id="rId8" imgW="1282700" imgH="393700" progId="Equation.3">
                  <p:embed/>
                </p:oleObj>
              </mc:Choice>
              <mc:Fallback>
                <p:oleObj name="Equation" r:id="rId8" imgW="12827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5" y="2039938"/>
                        <a:ext cx="1795463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5" name="Picture 10" descr="thick_shell_dipole_dipole_displ">
            <a:extLst>
              <a:ext uri="{FF2B5EF4-FFF2-40B4-BE49-F238E27FC236}">
                <a16:creationId xmlns:a16="http://schemas.microsoft.com/office/drawing/2014/main" id="{B9DEA9D4-684C-4003-8A12-2454745E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4323" r="28018" b="4364"/>
          <a:stretch>
            <a:fillRect/>
          </a:stretch>
        </p:blipFill>
        <p:spPr bwMode="auto">
          <a:xfrm>
            <a:off x="5870575" y="2570163"/>
            <a:ext cx="292576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46" name="Object 3">
            <a:extLst>
              <a:ext uri="{FF2B5EF4-FFF2-40B4-BE49-F238E27FC236}">
                <a16:creationId xmlns:a16="http://schemas.microsoft.com/office/drawing/2014/main" id="{ECC2FC6E-5AF2-46E1-B7B1-7192515DD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4300" y="3841750"/>
          <a:ext cx="3962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19" name="Equation" r:id="rId11" imgW="2832100" imgH="508000" progId="Equation.3">
                  <p:embed/>
                </p:oleObj>
              </mc:Choice>
              <mc:Fallback>
                <p:oleObj name="Equation" r:id="rId11" imgW="2832100" imgH="508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3841750"/>
                        <a:ext cx="39624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7" name="Object 4">
            <a:extLst>
              <a:ext uri="{FF2B5EF4-FFF2-40B4-BE49-F238E27FC236}">
                <a16:creationId xmlns:a16="http://schemas.microsoft.com/office/drawing/2014/main" id="{F2CCC77E-27AF-4BCC-A886-A4CA354E37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09713" y="5080000"/>
          <a:ext cx="33051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20" name="Equation" r:id="rId13" imgW="2362200" imgH="508000" progId="Equation.3">
                  <p:embed/>
                </p:oleObj>
              </mc:Choice>
              <mc:Fallback>
                <p:oleObj name="Equation" r:id="rId13" imgW="23622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713" y="5080000"/>
                        <a:ext cx="3305175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64B747CC-42A2-40BA-B9BC-57EB1D4F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II: thick shell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66563" name="Content Placeholder 11">
            <a:extLst>
              <a:ext uri="{FF2B5EF4-FFF2-40B4-BE49-F238E27FC236}">
                <a16:creationId xmlns:a16="http://schemas.microsoft.com/office/drawing/2014/main" id="{62024AEA-C437-4351-A7BE-82D0E8E25A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In a quadrupole, the field inside the coil is</a:t>
            </a:r>
          </a:p>
          <a:p>
            <a:endParaRPr lang="en-US" altLang="en-US"/>
          </a:p>
          <a:p>
            <a:pPr>
              <a:buFontTx/>
              <a:buNone/>
            </a:pPr>
            <a:r>
              <a:rPr lang="en-US" altLang="en-US"/>
              <a:t>				being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r>
              <a:rPr lang="en-US" altLang="en-US"/>
              <a:t>The total force acting on the coil [N/m] is</a:t>
            </a:r>
          </a:p>
          <a:p>
            <a:endParaRPr lang="en-US" altLang="en-US"/>
          </a:p>
        </p:txBody>
      </p:sp>
      <p:sp>
        <p:nvSpPr>
          <p:cNvPr id="66564" name="Content Placeholder 12">
            <a:extLst>
              <a:ext uri="{FF2B5EF4-FFF2-40B4-BE49-F238E27FC236}">
                <a16:creationId xmlns:a16="http://schemas.microsoft.com/office/drawing/2014/main" id="{887909E6-A76D-4139-9602-4E309C0322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6565" name="Date Placeholder 3">
            <a:extLst>
              <a:ext uri="{FF2B5EF4-FFF2-40B4-BE49-F238E27FC236}">
                <a16:creationId xmlns:a16="http://schemas.microsoft.com/office/drawing/2014/main" id="{9CFEAE47-6B75-4370-AC94-2FA031CA33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6566" name="Footer Placeholder 4">
            <a:extLst>
              <a:ext uri="{FF2B5EF4-FFF2-40B4-BE49-F238E27FC236}">
                <a16:creationId xmlns:a16="http://schemas.microsoft.com/office/drawing/2014/main" id="{230A2986-E0AB-4EE0-9506-7990E0ED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6567" name="Slide Number Placeholder 5">
            <a:extLst>
              <a:ext uri="{FF2B5EF4-FFF2-40B4-BE49-F238E27FC236}">
                <a16:creationId xmlns:a16="http://schemas.microsoft.com/office/drawing/2014/main" id="{B2A6B147-0CBD-4A10-A2F4-3D6F514D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8DE5BE7-1E9D-4DBB-8CE4-45105FC09B0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6568" name="Object 2">
            <a:extLst>
              <a:ext uri="{FF2B5EF4-FFF2-40B4-BE49-F238E27FC236}">
                <a16:creationId xmlns:a16="http://schemas.microsoft.com/office/drawing/2014/main" id="{D4394F95-A13A-42C1-919D-FF2D7E1071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332038"/>
          <a:ext cx="163512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3" name="Equation" r:id="rId8" imgW="1168400" imgH="457200" progId="Equation.3">
                  <p:embed/>
                </p:oleObj>
              </mc:Choice>
              <mc:Fallback>
                <p:oleObj name="Equation" r:id="rId8" imgW="11684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332038"/>
                        <a:ext cx="1635125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ct 3">
            <a:extLst>
              <a:ext uri="{FF2B5EF4-FFF2-40B4-BE49-F238E27FC236}">
                <a16:creationId xmlns:a16="http://schemas.microsoft.com/office/drawing/2014/main" id="{69D80E89-6FCE-4CAC-B26F-4A4D5B20E7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2349500"/>
          <a:ext cx="195421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4" name="Equation" r:id="rId10" imgW="1396394" imgH="444307" progId="Equation.3">
                  <p:embed/>
                </p:oleObj>
              </mc:Choice>
              <mc:Fallback>
                <p:oleObj name="Equation" r:id="rId10" imgW="1396394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349500"/>
                        <a:ext cx="195421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0" name="Object 4">
            <a:extLst>
              <a:ext uri="{FF2B5EF4-FFF2-40B4-BE49-F238E27FC236}">
                <a16:creationId xmlns:a16="http://schemas.microsoft.com/office/drawing/2014/main" id="{BD9D612A-8628-437A-A53C-72B17A3C78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450" y="4189413"/>
          <a:ext cx="44259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5" name="Equation" r:id="rId12" imgW="3162300" imgH="508000" progId="Equation.3">
                  <p:embed/>
                </p:oleObj>
              </mc:Choice>
              <mc:Fallback>
                <p:oleObj name="Equation" r:id="rId12" imgW="31623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4189413"/>
                        <a:ext cx="44259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1" name="Object 5">
            <a:extLst>
              <a:ext uri="{FF2B5EF4-FFF2-40B4-BE49-F238E27FC236}">
                <a16:creationId xmlns:a16="http://schemas.microsoft.com/office/drawing/2014/main" id="{16AAEB7F-C017-47AD-A840-8D8C578FE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275" y="5468938"/>
          <a:ext cx="726916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36" name="Equation" r:id="rId14" imgW="5194300" imgH="533400" progId="Equation.3">
                  <p:embed/>
                </p:oleObj>
              </mc:Choice>
              <mc:Fallback>
                <p:oleObj name="Equation" r:id="rId14" imgW="5194300" imgH="533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5468938"/>
                        <a:ext cx="7269163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72" name="Picture 18" descr="thick_shell_quad_displ">
            <a:extLst>
              <a:ext uri="{FF2B5EF4-FFF2-40B4-BE49-F238E27FC236}">
                <a16:creationId xmlns:a16="http://schemas.microsoft.com/office/drawing/2014/main" id="{18187AC2-AFE4-443F-8711-D1182F276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010" r="27338" b="6216"/>
          <a:stretch>
            <a:fillRect/>
          </a:stretch>
        </p:blipFill>
        <p:spPr bwMode="auto">
          <a:xfrm>
            <a:off x="6113463" y="2586038"/>
            <a:ext cx="281146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E64E-D159-4C19-917A-84B43AAD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II: thick shell approximation </a:t>
            </a:r>
            <a:br>
              <a:rPr lang="en-US" dirty="0"/>
            </a:br>
            <a:r>
              <a:rPr lang="en-US" dirty="0"/>
              <a:t> Stored energy, end forces: dipole and quadrupole</a:t>
            </a:r>
          </a:p>
        </p:txBody>
      </p:sp>
      <p:sp>
        <p:nvSpPr>
          <p:cNvPr id="67587" name="Content Placeholder 7">
            <a:extLst>
              <a:ext uri="{FF2B5EF4-FFF2-40B4-BE49-F238E27FC236}">
                <a16:creationId xmlns:a16="http://schemas.microsoft.com/office/drawing/2014/main" id="{E38E43B9-4EA0-464E-8D73-57CE82DE8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For a dipole, 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For a quadrupole, 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</p:txBody>
      </p:sp>
      <p:sp>
        <p:nvSpPr>
          <p:cNvPr id="67588" name="Date Placeholder 4">
            <a:extLst>
              <a:ext uri="{FF2B5EF4-FFF2-40B4-BE49-F238E27FC236}">
                <a16:creationId xmlns:a16="http://schemas.microsoft.com/office/drawing/2014/main" id="{87140CED-692B-4880-B91E-F3819705F3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7589" name="Footer Placeholder 5">
            <a:extLst>
              <a:ext uri="{FF2B5EF4-FFF2-40B4-BE49-F238E27FC236}">
                <a16:creationId xmlns:a16="http://schemas.microsoft.com/office/drawing/2014/main" id="{A00013B5-93F8-4F8B-8260-218D7F32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7590" name="Slide Number Placeholder 6">
            <a:extLst>
              <a:ext uri="{FF2B5EF4-FFF2-40B4-BE49-F238E27FC236}">
                <a16:creationId xmlns:a16="http://schemas.microsoft.com/office/drawing/2014/main" id="{7CEDF549-59B0-424F-BCE8-5BD21E5D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912A555-9797-4592-A055-BCF62C1ECE0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7591" name="Picture 10" descr="thick_shell_cross-section_a">
            <a:extLst>
              <a:ext uri="{FF2B5EF4-FFF2-40B4-BE49-F238E27FC236}">
                <a16:creationId xmlns:a16="http://schemas.microsoft.com/office/drawing/2014/main" id="{B180F8B2-C701-488D-82F4-2CD2E8D73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7008813" y="2825750"/>
            <a:ext cx="188595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7592" name="Object 2">
            <a:extLst>
              <a:ext uri="{FF2B5EF4-FFF2-40B4-BE49-F238E27FC236}">
                <a16:creationId xmlns:a16="http://schemas.microsoft.com/office/drawing/2014/main" id="{7FC7B4C4-1D93-460E-B6C4-CABDFAD145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78163" y="1635125"/>
          <a:ext cx="3235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56" name="Equation" r:id="rId9" imgW="2311400" imgH="482600" progId="Equation.3">
                  <p:embed/>
                </p:oleObj>
              </mc:Choice>
              <mc:Fallback>
                <p:oleObj name="Equation" r:id="rId9" imgW="23114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163" y="1635125"/>
                        <a:ext cx="32353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3" name="Object 3">
            <a:extLst>
              <a:ext uri="{FF2B5EF4-FFF2-40B4-BE49-F238E27FC236}">
                <a16:creationId xmlns:a16="http://schemas.microsoft.com/office/drawing/2014/main" id="{876433EF-581D-4918-9899-6A92420A3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9450" y="2790825"/>
          <a:ext cx="29146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57" name="Equation" r:id="rId11" imgW="2082800" imgH="482600" progId="Equation.3">
                  <p:embed/>
                </p:oleObj>
              </mc:Choice>
              <mc:Fallback>
                <p:oleObj name="Equation" r:id="rId11" imgW="20828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2790825"/>
                        <a:ext cx="291465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4" name="Object 4">
            <a:extLst>
              <a:ext uri="{FF2B5EF4-FFF2-40B4-BE49-F238E27FC236}">
                <a16:creationId xmlns:a16="http://schemas.microsoft.com/office/drawing/2014/main" id="{4999C890-7F26-4327-8233-28AAB87F91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5613" y="4216400"/>
          <a:ext cx="33750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58" name="Equation" r:id="rId13" imgW="2413000" imgH="482600" progId="Equation.3">
                  <p:embed/>
                </p:oleObj>
              </mc:Choice>
              <mc:Fallback>
                <p:oleObj name="Equation" r:id="rId13" imgW="24130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4216400"/>
                        <a:ext cx="3375025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5" name="Object 5">
            <a:extLst>
              <a:ext uri="{FF2B5EF4-FFF2-40B4-BE49-F238E27FC236}">
                <a16:creationId xmlns:a16="http://schemas.microsoft.com/office/drawing/2014/main" id="{26B515BA-7A42-4666-B577-E865C6CB8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2775" y="5537200"/>
          <a:ext cx="30924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59" name="Equation" r:id="rId15" imgW="2209800" imgH="508000" progId="Equation.3">
                  <p:embed/>
                </p:oleObj>
              </mc:Choice>
              <mc:Fallback>
                <p:oleObj name="Equation" r:id="rId15" imgW="22098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75" y="5537200"/>
                        <a:ext cx="30924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EF2E-1309-4E7B-9580-615FB040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II: thick shell approximation </a:t>
            </a:r>
            <a:br>
              <a:rPr lang="en-US" dirty="0"/>
            </a:br>
            <a:r>
              <a:rPr lang="en-US" dirty="0"/>
              <a:t> Stress on the mid-plane: dipole and quadrupole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2697EE-58A3-424F-9FDF-B86A01AE5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3352800" cy="1828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</a:t>
            </a:r>
          </a:p>
        </p:txBody>
      </p:sp>
      <p:sp>
        <p:nvSpPr>
          <p:cNvPr id="68612" name="Date Placeholder 4">
            <a:extLst>
              <a:ext uri="{FF2B5EF4-FFF2-40B4-BE49-F238E27FC236}">
                <a16:creationId xmlns:a16="http://schemas.microsoft.com/office/drawing/2014/main" id="{7D89CB7C-3493-4736-A1BE-FAA0E8EAAD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8613" name="Footer Placeholder 5">
            <a:extLst>
              <a:ext uri="{FF2B5EF4-FFF2-40B4-BE49-F238E27FC236}">
                <a16:creationId xmlns:a16="http://schemas.microsoft.com/office/drawing/2014/main" id="{64297746-238C-4FAC-A284-642F7407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8614" name="Slide Number Placeholder 6">
            <a:extLst>
              <a:ext uri="{FF2B5EF4-FFF2-40B4-BE49-F238E27FC236}">
                <a16:creationId xmlns:a16="http://schemas.microsoft.com/office/drawing/2014/main" id="{42077F5F-C6FD-41A6-8BB8-6055D00D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00247E9-26B0-4287-9E78-6ADC4054586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8615" name="Object 2">
            <a:extLst>
              <a:ext uri="{FF2B5EF4-FFF2-40B4-BE49-F238E27FC236}">
                <a16:creationId xmlns:a16="http://schemas.microsoft.com/office/drawing/2014/main" id="{651980BD-8D4A-453C-B0A6-692B9843AD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6800" y="1803400"/>
          <a:ext cx="55753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3" name="Equation" r:id="rId8" imgW="3975100" imgH="508000" progId="Equation.3">
                  <p:embed/>
                </p:oleObj>
              </mc:Choice>
              <mc:Fallback>
                <p:oleObj name="Equation" r:id="rId8" imgW="39751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1803400"/>
                        <a:ext cx="55753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6" name="Picture 9" descr="thick_shell_cross-section_a">
            <a:extLst>
              <a:ext uri="{FF2B5EF4-FFF2-40B4-BE49-F238E27FC236}">
                <a16:creationId xmlns:a16="http://schemas.microsoft.com/office/drawing/2014/main" id="{72774E2E-7E3E-45D0-8852-097C9693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4071938" y="4756150"/>
            <a:ext cx="142398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7" name="Object 3">
            <a:extLst>
              <a:ext uri="{FF2B5EF4-FFF2-40B4-BE49-F238E27FC236}">
                <a16:creationId xmlns:a16="http://schemas.microsoft.com/office/drawing/2014/main" id="{2BC39B7C-B172-4295-B930-3E75813B3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7125" y="1135063"/>
          <a:ext cx="4505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4" name="Equation" r:id="rId11" imgW="3213100" imgH="482600" progId="Equation.3">
                  <p:embed/>
                </p:oleObj>
              </mc:Choice>
              <mc:Fallback>
                <p:oleObj name="Equation" r:id="rId11" imgW="32131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1135063"/>
                        <a:ext cx="45053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8" name="Object 4">
            <a:extLst>
              <a:ext uri="{FF2B5EF4-FFF2-40B4-BE49-F238E27FC236}">
                <a16:creationId xmlns:a16="http://schemas.microsoft.com/office/drawing/2014/main" id="{C895F291-7513-4156-9392-592C38CF2C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2425" y="2670175"/>
          <a:ext cx="44878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5" name="Equation" r:id="rId13" imgW="3200400" imgH="482600" progId="Equation.3">
                  <p:embed/>
                </p:oleObj>
              </mc:Choice>
              <mc:Fallback>
                <p:oleObj name="Equation" r:id="rId13" imgW="32004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2670175"/>
                        <a:ext cx="44878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9" name="Object 5">
            <a:extLst>
              <a:ext uri="{FF2B5EF4-FFF2-40B4-BE49-F238E27FC236}">
                <a16:creationId xmlns:a16="http://schemas.microsoft.com/office/drawing/2014/main" id="{1C48CA95-23D6-4022-B971-89D76A7A4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4108450"/>
          <a:ext cx="3189288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6" name="Mathcad" r:id="rId15" imgW="3857625" imgH="2971800" progId="Mathcad">
                  <p:embed/>
                </p:oleObj>
              </mc:Choice>
              <mc:Fallback>
                <p:oleObj name="Mathcad" r:id="rId15" imgW="3857625" imgH="2971800" progId="Mathca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08450"/>
                        <a:ext cx="3189288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20" name="Picture 13" descr="thick_shell_dipole_sy">
            <a:extLst>
              <a:ext uri="{FF2B5EF4-FFF2-40B4-BE49-F238E27FC236}">
                <a16:creationId xmlns:a16="http://schemas.microsoft.com/office/drawing/2014/main" id="{87BD1C60-886D-4296-BDE1-26B7952C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4117975"/>
            <a:ext cx="31813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21" name="Object 6">
            <a:extLst>
              <a:ext uri="{FF2B5EF4-FFF2-40B4-BE49-F238E27FC236}">
                <a16:creationId xmlns:a16="http://schemas.microsoft.com/office/drawing/2014/main" id="{52B103CB-F000-443A-8C5C-3B3FCC36A6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0675" y="3322638"/>
          <a:ext cx="56769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7" name="Equation" r:id="rId18" imgW="4051300" imgH="508000" progId="Equation.3">
                  <p:embed/>
                </p:oleObj>
              </mc:Choice>
              <mc:Fallback>
                <p:oleObj name="Equation" r:id="rId18" imgW="4051300" imgH="508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675" y="3322638"/>
                        <a:ext cx="56769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22" name="Text Box 19">
            <a:extLst>
              <a:ext uri="{FF2B5EF4-FFF2-40B4-BE49-F238E27FC236}">
                <a16:creationId xmlns:a16="http://schemas.microsoft.com/office/drawing/2014/main" id="{EC29680A-6BA8-4783-B5D5-5BEF42005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1281113"/>
            <a:ext cx="7032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 shear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7">
            <a:extLst>
              <a:ext uri="{FF2B5EF4-FFF2-40B4-BE49-F238E27FC236}">
                <a16:creationId xmlns:a16="http://schemas.microsoft.com/office/drawing/2014/main" id="{65B5BAFC-7915-4CBE-BABB-48666EE3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</a:t>
            </a:r>
            <a:br>
              <a:rPr lang="en-US" altLang="en-US"/>
            </a:br>
            <a:r>
              <a:rPr lang="en-US" altLang="en-US"/>
              <a:t>Sector approximation</a:t>
            </a:r>
          </a:p>
        </p:txBody>
      </p:sp>
      <p:sp>
        <p:nvSpPr>
          <p:cNvPr id="69635" name="Content Placeholder 8">
            <a:extLst>
              <a:ext uri="{FF2B5EF4-FFF2-40B4-BE49-F238E27FC236}">
                <a16:creationId xmlns:a16="http://schemas.microsoft.com/office/drawing/2014/main" id="{0EAA58AA-2BAC-4167-977B-06E49B3E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69636" name="Date Placeholder 4">
            <a:extLst>
              <a:ext uri="{FF2B5EF4-FFF2-40B4-BE49-F238E27FC236}">
                <a16:creationId xmlns:a16="http://schemas.microsoft.com/office/drawing/2014/main" id="{DBB429C6-85D5-4153-AC14-316B75B219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9637" name="Footer Placeholder 5">
            <a:extLst>
              <a:ext uri="{FF2B5EF4-FFF2-40B4-BE49-F238E27FC236}">
                <a16:creationId xmlns:a16="http://schemas.microsoft.com/office/drawing/2014/main" id="{E2E9AE90-3E57-4FD6-9BC1-4175C90E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69638" name="Slide Number Placeholder 6">
            <a:extLst>
              <a:ext uri="{FF2B5EF4-FFF2-40B4-BE49-F238E27FC236}">
                <a16:creationId xmlns:a16="http://schemas.microsoft.com/office/drawing/2014/main" id="{4A365272-E755-4BA8-A46A-F0F42FE8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FE5610-9582-4DF9-AC37-CBD0CBEBDFC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D4746F5F-18B7-4356-B18A-F7434C03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4DF6C-8386-45CC-9BB3-5E26249CC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8862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J=J</a:t>
            </a:r>
            <a:r>
              <a:rPr lang="en-US" i="1" baseline="-25000" dirty="0"/>
              <a:t>0</a:t>
            </a:r>
            <a:r>
              <a:rPr lang="en-US" dirty="0"/>
              <a:t>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</a:t>
            </a:r>
          </a:p>
          <a:p>
            <a:pPr lvl="1">
              <a:defRPr/>
            </a:pPr>
            <a:r>
              <a:rPr lang="en-US" dirty="0"/>
              <a:t>Angle </a:t>
            </a:r>
            <a:r>
              <a:rPr lang="en-US" i="1" dirty="0">
                <a:sym typeface="Symbol"/>
              </a:rPr>
              <a:t></a:t>
            </a:r>
            <a:r>
              <a:rPr lang="en-US" dirty="0"/>
              <a:t> = 60º (third harmonic term is null)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</p:txBody>
      </p:sp>
      <p:sp>
        <p:nvSpPr>
          <p:cNvPr id="70660" name="Date Placeholder 3">
            <a:extLst>
              <a:ext uri="{FF2B5EF4-FFF2-40B4-BE49-F238E27FC236}">
                <a16:creationId xmlns:a16="http://schemas.microsoft.com/office/drawing/2014/main" id="{06837E6C-FB32-495B-908F-108F2B4D13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0661" name="Footer Placeholder 4">
            <a:extLst>
              <a:ext uri="{FF2B5EF4-FFF2-40B4-BE49-F238E27FC236}">
                <a16:creationId xmlns:a16="http://schemas.microsoft.com/office/drawing/2014/main" id="{FCB57999-5F58-4729-8424-393E4C921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70662" name="Slide Number Placeholder 5">
            <a:extLst>
              <a:ext uri="{FF2B5EF4-FFF2-40B4-BE49-F238E27FC236}">
                <a16:creationId xmlns:a16="http://schemas.microsoft.com/office/drawing/2014/main" id="{B0511AC7-037D-46A1-B034-703C483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A6FCB91-1A9D-4AE4-80AA-3553A83B029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0663" name="Object 2">
            <a:extLst>
              <a:ext uri="{FF2B5EF4-FFF2-40B4-BE49-F238E27FC236}">
                <a16:creationId xmlns:a16="http://schemas.microsoft.com/office/drawing/2014/main" id="{D970715A-6438-42D3-9CE3-1B95B62D51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088" y="4962525"/>
          <a:ext cx="72755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28" name="Equation" r:id="rId8" imgW="4851400" imgH="520700" progId="Equation.3">
                  <p:embed/>
                </p:oleObj>
              </mc:Choice>
              <mc:Fallback>
                <p:oleObj name="Equation" r:id="rId8" imgW="4851400" imgH="520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4962525"/>
                        <a:ext cx="727551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4" name="Object 3">
            <a:extLst>
              <a:ext uri="{FF2B5EF4-FFF2-40B4-BE49-F238E27FC236}">
                <a16:creationId xmlns:a16="http://schemas.microsoft.com/office/drawing/2014/main" id="{2EE23F74-51FB-4693-BADA-DDF21FCCE0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7863" y="5753100"/>
          <a:ext cx="73326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29" name="Equation" r:id="rId10" imgW="4889500" imgH="520700" progId="Equation.3">
                  <p:embed/>
                </p:oleObj>
              </mc:Choice>
              <mc:Fallback>
                <p:oleObj name="Equation" r:id="rId10" imgW="4889500" imgH="520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5753100"/>
                        <a:ext cx="733266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5" name="Picture 7" descr="sector_cross-section_a">
            <a:extLst>
              <a:ext uri="{FF2B5EF4-FFF2-40B4-BE49-F238E27FC236}">
                <a16:creationId xmlns:a16="http://schemas.microsoft.com/office/drawing/2014/main" id="{989742AE-FBA3-4358-9790-C202CB5D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972" r="27472" b="11349"/>
          <a:stretch>
            <a:fillRect/>
          </a:stretch>
        </p:blipFill>
        <p:spPr bwMode="auto">
          <a:xfrm>
            <a:off x="7042150" y="1285875"/>
            <a:ext cx="19780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666" name="Object 4">
            <a:extLst>
              <a:ext uri="{FF2B5EF4-FFF2-40B4-BE49-F238E27FC236}">
                <a16:creationId xmlns:a16="http://schemas.microsoft.com/office/drawing/2014/main" id="{E42D7B37-D143-45C8-8DE9-013743C638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138" y="3168650"/>
          <a:ext cx="73517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30" name="Equation" r:id="rId13" imgW="4902200" imgH="469900" progId="Equation.3">
                  <p:embed/>
                </p:oleObj>
              </mc:Choice>
              <mc:Fallback>
                <p:oleObj name="Equation" r:id="rId13" imgW="49022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3168650"/>
                        <a:ext cx="73517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7" name="Object 5">
            <a:extLst>
              <a:ext uri="{FF2B5EF4-FFF2-40B4-BE49-F238E27FC236}">
                <a16:creationId xmlns:a16="http://schemas.microsoft.com/office/drawing/2014/main" id="{21026AF7-42AD-49DD-934B-CA003E399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088" y="3873500"/>
          <a:ext cx="74279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31" name="Equation" r:id="rId15" imgW="4953000" imgH="469900" progId="Equation.3">
                  <p:embed/>
                </p:oleObj>
              </mc:Choice>
              <mc:Fallback>
                <p:oleObj name="Equation" r:id="rId15" imgW="49530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3873500"/>
                        <a:ext cx="74279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901BCDA8-4D4E-4667-A8B3-8D79E274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 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296D6F0A-A636-4D11-9435-B19355DD4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The Lorentz force acting on the coil [N/m</a:t>
            </a:r>
            <a:r>
              <a:rPr lang="en-US" altLang="en-US" baseline="30000"/>
              <a:t>3</a:t>
            </a:r>
            <a:r>
              <a:rPr lang="en-US" altLang="en-US"/>
              <a:t>], considering the basic term, is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The total force acting on the coil [N/m] is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32B06884-2991-45F8-BE73-5C96349D3B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1685" name="Footer Placeholder 4">
            <a:extLst>
              <a:ext uri="{FF2B5EF4-FFF2-40B4-BE49-F238E27FC236}">
                <a16:creationId xmlns:a16="http://schemas.microsoft.com/office/drawing/2014/main" id="{5DCA2693-D328-4506-9324-2E8D6A775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71686" name="Slide Number Placeholder 5">
            <a:extLst>
              <a:ext uri="{FF2B5EF4-FFF2-40B4-BE49-F238E27FC236}">
                <a16:creationId xmlns:a16="http://schemas.microsoft.com/office/drawing/2014/main" id="{030E994C-F800-4779-9A2D-FECE1384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FF1DD6B-8468-4FD2-BF07-4709B8B171E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1687" name="Object 2">
            <a:extLst>
              <a:ext uri="{FF2B5EF4-FFF2-40B4-BE49-F238E27FC236}">
                <a16:creationId xmlns:a16="http://schemas.microsoft.com/office/drawing/2014/main" id="{66E6DB3E-DE60-422D-AD47-639D807A67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188" y="1951038"/>
          <a:ext cx="41703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4" name="Equation" r:id="rId8" imgW="2781300" imgH="444500" progId="Equation.3">
                  <p:embed/>
                </p:oleObj>
              </mc:Choice>
              <mc:Fallback>
                <p:oleObj name="Equation" r:id="rId8" imgW="27813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1951038"/>
                        <a:ext cx="417036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3">
            <a:extLst>
              <a:ext uri="{FF2B5EF4-FFF2-40B4-BE49-F238E27FC236}">
                <a16:creationId xmlns:a16="http://schemas.microsoft.com/office/drawing/2014/main" id="{EF8E039D-31BC-4140-98C1-2AACBFC73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188" y="2617788"/>
          <a:ext cx="40370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5" name="Equation" r:id="rId10" imgW="2692400" imgH="444500" progId="Equation.3">
                  <p:embed/>
                </p:oleObj>
              </mc:Choice>
              <mc:Fallback>
                <p:oleObj name="Equation" r:id="rId10" imgW="26924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617788"/>
                        <a:ext cx="40370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4">
            <a:extLst>
              <a:ext uri="{FF2B5EF4-FFF2-40B4-BE49-F238E27FC236}">
                <a16:creationId xmlns:a16="http://schemas.microsoft.com/office/drawing/2014/main" id="{8CB584B1-989D-47D5-BD69-BCC3DC540C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6563" y="2122488"/>
          <a:ext cx="18859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6" name="Equation" r:id="rId12" imgW="1257300" imgH="190500" progId="Equation.3">
                  <p:embed/>
                </p:oleObj>
              </mc:Choice>
              <mc:Fallback>
                <p:oleObj name="Equation" r:id="rId12" imgW="1257300" imgH="190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563" y="2122488"/>
                        <a:ext cx="188595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5">
            <a:extLst>
              <a:ext uri="{FF2B5EF4-FFF2-40B4-BE49-F238E27FC236}">
                <a16:creationId xmlns:a16="http://schemas.microsoft.com/office/drawing/2014/main" id="{3BD83F28-D615-4F26-8672-E6A32339C2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9738" y="2817813"/>
          <a:ext cx="19034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7" name="Equation" r:id="rId14" imgW="1269449" imgH="215806" progId="Equation.3">
                  <p:embed/>
                </p:oleObj>
              </mc:Choice>
              <mc:Fallback>
                <p:oleObj name="Equation" r:id="rId14" imgW="1269449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2817813"/>
                        <a:ext cx="190341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1" name="Object 6">
            <a:extLst>
              <a:ext uri="{FF2B5EF4-FFF2-40B4-BE49-F238E27FC236}">
                <a16:creationId xmlns:a16="http://schemas.microsoft.com/office/drawing/2014/main" id="{710A7A4D-DEEF-4743-82BA-18DA94A09E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888" y="4133850"/>
          <a:ext cx="54086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8" name="Equation" r:id="rId16" imgW="3606800" imgH="444500" progId="Equation.3">
                  <p:embed/>
                </p:oleObj>
              </mc:Choice>
              <mc:Fallback>
                <p:oleObj name="Equation" r:id="rId16" imgW="36068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4133850"/>
                        <a:ext cx="54086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2" name="Object 7">
            <a:extLst>
              <a:ext uri="{FF2B5EF4-FFF2-40B4-BE49-F238E27FC236}">
                <a16:creationId xmlns:a16="http://schemas.microsoft.com/office/drawing/2014/main" id="{BD265EEF-5571-4827-806E-B4B10B85BF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063" y="5072063"/>
          <a:ext cx="41306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9" name="Equation" r:id="rId18" imgW="2755900" imgH="482600" progId="Equation.3">
                  <p:embed/>
                </p:oleObj>
              </mc:Choice>
              <mc:Fallback>
                <p:oleObj name="Equation" r:id="rId18" imgW="27559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5072063"/>
                        <a:ext cx="41306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93" name="Picture 19" descr="sector_dipole_displ">
            <a:extLst>
              <a:ext uri="{FF2B5EF4-FFF2-40B4-BE49-F238E27FC236}">
                <a16:creationId xmlns:a16="http://schemas.microsoft.com/office/drawing/2014/main" id="{F651B79E-7DC2-4533-939B-3B2B955F2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4158" r="28050" b="4364"/>
          <a:stretch>
            <a:fillRect/>
          </a:stretch>
        </p:blipFill>
        <p:spPr bwMode="auto">
          <a:xfrm>
            <a:off x="6280150" y="3743325"/>
            <a:ext cx="27130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B3F09DD5-A26E-4C13-86DB-70E41AE4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Definitions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4BB7DE81-6F49-4DC3-B403-29B53A41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The </a:t>
            </a:r>
            <a:r>
              <a:rPr lang="en-US" altLang="en-US" b="1" i="1">
                <a:solidFill>
                  <a:srgbClr val="FF0000"/>
                </a:solidFill>
              </a:rPr>
              <a:t>elastic modulus </a:t>
            </a:r>
            <a:r>
              <a:rPr lang="en-US" altLang="en-US"/>
              <a:t>(or Young modulus, or modulus of elasticity) </a:t>
            </a:r>
            <a:r>
              <a:rPr lang="en-US" altLang="en-US" b="1" i="1">
                <a:solidFill>
                  <a:srgbClr val="FF0000"/>
                </a:solidFill>
              </a:rPr>
              <a:t>E</a:t>
            </a:r>
            <a:r>
              <a:rPr lang="en-US" altLang="en-US" i="1"/>
              <a:t> </a:t>
            </a:r>
            <a:r>
              <a:rPr lang="en-US" altLang="en-US"/>
              <a:t>[Pa] is a parameter that defines the stiffness of a given material. It can be expressed as the rate of change in stress with respect to strain (Hook’s law): 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>
                <a:sym typeface="Symbol" panose="05050102010706020507" pitchFamily="18" charset="2"/>
              </a:rPr>
              <a:t>					</a:t>
            </a:r>
            <a:r>
              <a:rPr lang="en-US" altLang="en-US" i="1">
                <a:sym typeface="Symbol" panose="05050102010706020507" pitchFamily="18" charset="2"/>
              </a:rPr>
              <a:t></a:t>
            </a:r>
            <a:r>
              <a:rPr lang="en-US" altLang="en-US"/>
              <a:t> = </a:t>
            </a:r>
            <a:r>
              <a:rPr lang="en-US" altLang="en-US" i="1">
                <a:sym typeface="Symbol" panose="05050102010706020507" pitchFamily="18" charset="2"/>
              </a:rPr>
              <a:t> </a:t>
            </a:r>
            <a:r>
              <a:rPr lang="en-US" altLang="en-US"/>
              <a:t>/E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The </a:t>
            </a:r>
            <a:r>
              <a:rPr lang="en-US" altLang="en-US" b="1">
                <a:solidFill>
                  <a:srgbClr val="FF0000"/>
                </a:solidFill>
              </a:rPr>
              <a:t>Poisson’s ratio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r>
              <a:rPr lang="en-US" altLang="en-US" b="1">
                <a:solidFill>
                  <a:srgbClr val="FF0000"/>
                </a:solidFill>
              </a:rPr>
              <a:t> </a:t>
            </a:r>
            <a:r>
              <a:rPr lang="en-US" altLang="en-US"/>
              <a:t>is the ratio between “axial” to “transversal” strain. When a body is compressed in one direction, it tends to elongate in the other direction. Vice versa, when a body is elongated in one direction, it tends to get thinner in the other direction.</a:t>
            </a:r>
          </a:p>
          <a:p>
            <a:pPr>
              <a:buFontTx/>
              <a:buNone/>
            </a:pPr>
            <a:r>
              <a:rPr lang="en-US" altLang="en-US" i="1">
                <a:sym typeface="Symbol" panose="05050102010706020507" pitchFamily="18" charset="2"/>
              </a:rPr>
              <a:t>					</a:t>
            </a:r>
            <a:r>
              <a:rPr lang="en-US" altLang="en-US" i="1"/>
              <a:t> </a:t>
            </a:r>
            <a:r>
              <a:rPr lang="en-US" altLang="en-US"/>
              <a:t>= </a:t>
            </a:r>
            <a:r>
              <a:rPr lang="en-US" altLang="en-US" i="1"/>
              <a:t>-</a:t>
            </a:r>
            <a:r>
              <a:rPr lang="en-US" altLang="en-US" i="1">
                <a:sym typeface="Symbol" panose="05050102010706020507" pitchFamily="18" charset="2"/>
              </a:rPr>
              <a:t></a:t>
            </a:r>
            <a:r>
              <a:rPr lang="en-US" altLang="en-US" i="1" baseline="-25000"/>
              <a:t>axial</a:t>
            </a:r>
            <a:r>
              <a:rPr lang="en-US" altLang="en-US" i="1"/>
              <a:t>/ </a:t>
            </a:r>
            <a:r>
              <a:rPr lang="en-US" altLang="en-US" i="1">
                <a:sym typeface="Symbol" panose="05050102010706020507" pitchFamily="18" charset="2"/>
              </a:rPr>
              <a:t></a:t>
            </a:r>
            <a:r>
              <a:rPr lang="en-US" altLang="en-US" i="1" baseline="-25000"/>
              <a:t>trans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33796" name="Date Placeholder 3">
            <a:extLst>
              <a:ext uri="{FF2B5EF4-FFF2-40B4-BE49-F238E27FC236}">
                <a16:creationId xmlns:a16="http://schemas.microsoft.com/office/drawing/2014/main" id="{C591EDE3-C1A5-46D8-AB3F-547C2E14A9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3797" name="Footer Placeholder 4">
            <a:extLst>
              <a:ext uri="{FF2B5EF4-FFF2-40B4-BE49-F238E27FC236}">
                <a16:creationId xmlns:a16="http://schemas.microsoft.com/office/drawing/2014/main" id="{7541AD90-DD05-451A-9DBA-FD6CEE43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3798" name="Slide Number Placeholder 5">
            <a:extLst>
              <a:ext uri="{FF2B5EF4-FFF2-40B4-BE49-F238E27FC236}">
                <a16:creationId xmlns:a16="http://schemas.microsoft.com/office/drawing/2014/main" id="{DB7A3FCA-9F0B-493D-93CE-D4623F67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B7B0EB8-7E84-41C8-B23C-2A4793BE4F4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C9686468-07A6-42F2-9BFD-837A120B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FABF3-55F9-4FAD-BF21-0C7CC53A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038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J=J</a:t>
            </a:r>
            <a:r>
              <a:rPr lang="en-US" i="1" baseline="-25000" dirty="0"/>
              <a:t>0</a:t>
            </a:r>
            <a:r>
              <a:rPr lang="en-US" dirty="0"/>
              <a:t>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</a:t>
            </a:r>
          </a:p>
          <a:p>
            <a:pPr lvl="1">
              <a:defRPr/>
            </a:pPr>
            <a:r>
              <a:rPr lang="en-US" dirty="0"/>
              <a:t>Angle </a:t>
            </a:r>
            <a:r>
              <a:rPr lang="en-US" i="1" dirty="0">
                <a:sym typeface="Symbol"/>
              </a:rPr>
              <a:t></a:t>
            </a:r>
            <a:r>
              <a:rPr lang="en-US" dirty="0"/>
              <a:t> = 30º (third harmonic term is null)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2708" name="Date Placeholder 3">
            <a:extLst>
              <a:ext uri="{FF2B5EF4-FFF2-40B4-BE49-F238E27FC236}">
                <a16:creationId xmlns:a16="http://schemas.microsoft.com/office/drawing/2014/main" id="{2B7754B8-DA12-4336-8CA8-F091D8D3117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2709" name="Footer Placeholder 4">
            <a:extLst>
              <a:ext uri="{FF2B5EF4-FFF2-40B4-BE49-F238E27FC236}">
                <a16:creationId xmlns:a16="http://schemas.microsoft.com/office/drawing/2014/main" id="{ADC81FD7-7FCB-4703-9A89-1E5C68B5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72710" name="Slide Number Placeholder 5">
            <a:extLst>
              <a:ext uri="{FF2B5EF4-FFF2-40B4-BE49-F238E27FC236}">
                <a16:creationId xmlns:a16="http://schemas.microsoft.com/office/drawing/2014/main" id="{F6E896D8-8306-4340-B255-87F02DB4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8453E86-CAE6-48BC-90BE-5829B3FD649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72711" name="Picture 5" descr="sector_quad_cross-section_a">
            <a:extLst>
              <a:ext uri="{FF2B5EF4-FFF2-40B4-BE49-F238E27FC236}">
                <a16:creationId xmlns:a16="http://schemas.microsoft.com/office/drawing/2014/main" id="{65DDA594-33AD-4ACA-B040-65D7EC5F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4158" r="15944" b="3911"/>
          <a:stretch>
            <a:fillRect/>
          </a:stretch>
        </p:blipFill>
        <p:spPr bwMode="auto">
          <a:xfrm>
            <a:off x="7091363" y="1157288"/>
            <a:ext cx="1884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12" name="Object 2">
            <a:extLst>
              <a:ext uri="{FF2B5EF4-FFF2-40B4-BE49-F238E27FC236}">
                <a16:creationId xmlns:a16="http://schemas.microsoft.com/office/drawing/2014/main" id="{DB040663-823D-4CC7-A47E-C503153C80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" y="3181350"/>
          <a:ext cx="76358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6" name="Equation" r:id="rId9" imgW="5092700" imgH="520700" progId="Equation.3">
                  <p:embed/>
                </p:oleObj>
              </mc:Choice>
              <mc:Fallback>
                <p:oleObj name="Equation" r:id="rId9" imgW="5092700" imgH="520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181350"/>
                        <a:ext cx="7635875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3" name="Object 3">
            <a:extLst>
              <a:ext uri="{FF2B5EF4-FFF2-40B4-BE49-F238E27FC236}">
                <a16:creationId xmlns:a16="http://schemas.microsoft.com/office/drawing/2014/main" id="{9A5E22C9-47E1-4437-9036-66AF003D3A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" y="3943350"/>
          <a:ext cx="77120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7" name="Equation" r:id="rId11" imgW="5143500" imgH="520700" progId="Equation.3">
                  <p:embed/>
                </p:oleObj>
              </mc:Choice>
              <mc:Fallback>
                <p:oleObj name="Equation" r:id="rId11" imgW="5143500" imgH="520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943350"/>
                        <a:ext cx="7712075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4" name="Object 4">
            <a:extLst>
              <a:ext uri="{FF2B5EF4-FFF2-40B4-BE49-F238E27FC236}">
                <a16:creationId xmlns:a16="http://schemas.microsoft.com/office/drawing/2014/main" id="{C4492459-007E-4F09-9042-1763DAC90F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613" y="5026025"/>
          <a:ext cx="700881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8" name="Equation" r:id="rId13" imgW="4673600" imgH="520700" progId="Equation.3">
                  <p:embed/>
                </p:oleObj>
              </mc:Choice>
              <mc:Fallback>
                <p:oleObj name="Equation" r:id="rId13" imgW="4673600" imgH="520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5026025"/>
                        <a:ext cx="7008812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5" name="Object 5">
            <a:extLst>
              <a:ext uri="{FF2B5EF4-FFF2-40B4-BE49-F238E27FC236}">
                <a16:creationId xmlns:a16="http://schemas.microsoft.com/office/drawing/2014/main" id="{FBBA9E61-4AA8-46DB-8BAB-4BF0A00616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1038" y="5768975"/>
          <a:ext cx="706596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79" name="Equation" r:id="rId15" imgW="4711700" imgH="520700" progId="Equation.3">
                  <p:embed/>
                </p:oleObj>
              </mc:Choice>
              <mc:Fallback>
                <p:oleObj name="Equation" r:id="rId15" imgW="4711700" imgH="520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5768975"/>
                        <a:ext cx="7065962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8" descr="sector_quad_mech_displ">
            <a:extLst>
              <a:ext uri="{FF2B5EF4-FFF2-40B4-BE49-F238E27FC236}">
                <a16:creationId xmlns:a16="http://schemas.microsoft.com/office/drawing/2014/main" id="{81470ABC-0C08-47BC-A919-AABA14C5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6628" r="27492" b="6422"/>
          <a:stretch>
            <a:fillRect/>
          </a:stretch>
        </p:blipFill>
        <p:spPr bwMode="auto">
          <a:xfrm>
            <a:off x="6427788" y="3373438"/>
            <a:ext cx="266858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>
            <a:extLst>
              <a:ext uri="{FF2B5EF4-FFF2-40B4-BE49-F238E27FC236}">
                <a16:creationId xmlns:a16="http://schemas.microsoft.com/office/drawing/2014/main" id="{CF508A21-FEE5-4193-86D9-8A70712E0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73732" name="Content Placeholder 2">
            <a:extLst>
              <a:ext uri="{FF2B5EF4-FFF2-40B4-BE49-F238E27FC236}">
                <a16:creationId xmlns:a16="http://schemas.microsoft.com/office/drawing/2014/main" id="{38ADBAA1-2FEB-449F-B332-6BBA3E10B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4"/>
              </a:buBlip>
            </a:pPr>
            <a:r>
              <a:rPr lang="en-US" altLang="en-US"/>
              <a:t>The Lorentz force acting on the coil [N/m</a:t>
            </a:r>
            <a:r>
              <a:rPr lang="en-US" altLang="en-US" baseline="30000"/>
              <a:t>3</a:t>
            </a:r>
            <a:r>
              <a:rPr lang="en-US" altLang="en-US"/>
              <a:t>], considering the basic term, is</a:t>
            </a:r>
          </a:p>
          <a:p>
            <a:pPr>
              <a:buFontTx/>
              <a:buBlip>
                <a:blip r:embed="rId4"/>
              </a:buBlip>
            </a:pPr>
            <a:endParaRPr lang="en-US" altLang="en-US"/>
          </a:p>
          <a:p>
            <a:pPr>
              <a:buFontTx/>
              <a:buBlip>
                <a:blip r:embed="rId4"/>
              </a:buBlip>
            </a:pPr>
            <a:endParaRPr lang="en-US" altLang="en-US"/>
          </a:p>
          <a:p>
            <a:pPr>
              <a:buFontTx/>
              <a:buBlip>
                <a:blip r:embed="rId4"/>
              </a:buBlip>
            </a:pPr>
            <a:endParaRPr lang="en-US" altLang="en-US"/>
          </a:p>
          <a:p>
            <a:pPr>
              <a:buFontTx/>
              <a:buBlip>
                <a:blip r:embed="rId4"/>
              </a:buBlip>
            </a:pPr>
            <a:r>
              <a:rPr lang="en-US" altLang="en-US"/>
              <a:t>The total force acting on the coil [N/m] per octant is</a:t>
            </a:r>
          </a:p>
        </p:txBody>
      </p:sp>
      <p:sp>
        <p:nvSpPr>
          <p:cNvPr id="73733" name="Date Placeholder 3">
            <a:extLst>
              <a:ext uri="{FF2B5EF4-FFF2-40B4-BE49-F238E27FC236}">
                <a16:creationId xmlns:a16="http://schemas.microsoft.com/office/drawing/2014/main" id="{868B680A-3AF3-4DE8-B74C-C0770F901F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3734" name="Footer Placeholder 4">
            <a:extLst>
              <a:ext uri="{FF2B5EF4-FFF2-40B4-BE49-F238E27FC236}">
                <a16:creationId xmlns:a16="http://schemas.microsoft.com/office/drawing/2014/main" id="{0F4C3A2F-C755-4EDD-AED8-2C4492EC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73735" name="Slide Number Placeholder 5">
            <a:extLst>
              <a:ext uri="{FF2B5EF4-FFF2-40B4-BE49-F238E27FC236}">
                <a16:creationId xmlns:a16="http://schemas.microsoft.com/office/drawing/2014/main" id="{ADEBC323-F904-4179-AFB7-B95AA597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3E3F6F2-4380-4E0C-A1BC-112370F15FC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3736" name="Object 2">
            <a:extLst>
              <a:ext uri="{FF2B5EF4-FFF2-40B4-BE49-F238E27FC236}">
                <a16:creationId xmlns:a16="http://schemas.microsoft.com/office/drawing/2014/main" id="{269DB39F-0BA3-4B65-B7D0-AEFE030661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6563" y="2122488"/>
          <a:ext cx="18859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2" name="Equation" r:id="rId9" imgW="1257300" imgH="190500" progId="Equation.3">
                  <p:embed/>
                </p:oleObj>
              </mc:Choice>
              <mc:Fallback>
                <p:oleObj name="Equation" r:id="rId9" imgW="1257300" imgH="190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563" y="2122488"/>
                        <a:ext cx="188595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7" name="Object 3">
            <a:extLst>
              <a:ext uri="{FF2B5EF4-FFF2-40B4-BE49-F238E27FC236}">
                <a16:creationId xmlns:a16="http://schemas.microsoft.com/office/drawing/2014/main" id="{57BA0277-3C3F-4DA7-9EE3-C156DB6B48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9738" y="2817813"/>
          <a:ext cx="19034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3" name="Equation" r:id="rId11" imgW="1269449" imgH="215806" progId="Equation.3">
                  <p:embed/>
                </p:oleObj>
              </mc:Choice>
              <mc:Fallback>
                <p:oleObj name="Equation" r:id="rId11" imgW="1269449" imgH="21580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2817813"/>
                        <a:ext cx="190341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8" name="Object 4">
            <a:extLst>
              <a:ext uri="{FF2B5EF4-FFF2-40B4-BE49-F238E27FC236}">
                <a16:creationId xmlns:a16="http://schemas.microsoft.com/office/drawing/2014/main" id="{BA0B9CBB-D74D-4560-9420-74F7550B01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150" y="1960563"/>
          <a:ext cx="43799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4" name="Equation" r:id="rId13" imgW="2921000" imgH="444500" progId="Equation.3">
                  <p:embed/>
                </p:oleObj>
              </mc:Choice>
              <mc:Fallback>
                <p:oleObj name="Equation" r:id="rId13" imgW="29210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960563"/>
                        <a:ext cx="43799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9" name="Object 5">
            <a:extLst>
              <a:ext uri="{FF2B5EF4-FFF2-40B4-BE49-F238E27FC236}">
                <a16:creationId xmlns:a16="http://schemas.microsoft.com/office/drawing/2014/main" id="{15A4AD99-6D7B-47A7-BDD3-C8578A674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138" y="2628900"/>
          <a:ext cx="42465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5" name="Equation" r:id="rId15" imgW="2832100" imgH="444500" progId="Equation.3">
                  <p:embed/>
                </p:oleObj>
              </mc:Choice>
              <mc:Fallback>
                <p:oleObj name="Equation" r:id="rId15" imgW="28321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628900"/>
                        <a:ext cx="424656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0" name="Object 6">
            <a:extLst>
              <a:ext uri="{FF2B5EF4-FFF2-40B4-BE49-F238E27FC236}">
                <a16:creationId xmlns:a16="http://schemas.microsoft.com/office/drawing/2014/main" id="{5523D54F-FBF7-413D-8B2A-429A1C093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975" y="4154488"/>
          <a:ext cx="42465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6" name="Equation" r:id="rId17" imgW="2832100" imgH="444500" progId="Equation.3">
                  <p:embed/>
                </p:oleObj>
              </mc:Choice>
              <mc:Fallback>
                <p:oleObj name="Equation" r:id="rId17" imgW="28321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4154488"/>
                        <a:ext cx="42465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1" name="Object 7">
            <a:extLst>
              <a:ext uri="{FF2B5EF4-FFF2-40B4-BE49-F238E27FC236}">
                <a16:creationId xmlns:a16="http://schemas.microsoft.com/office/drawing/2014/main" id="{815BD655-5370-4FF4-8746-E73B2313A2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050" y="5159375"/>
          <a:ext cx="59039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87" name="Equation" r:id="rId19" imgW="3937000" imgH="469900" progId="Equation.3">
                  <p:embed/>
                </p:oleObj>
              </mc:Choice>
              <mc:Fallback>
                <p:oleObj name="Equation" r:id="rId19" imgW="3937000" imgH="469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5159375"/>
                        <a:ext cx="5903913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7B0C-FD0F-4999-BB0A-8F899072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III: sector approximation </a:t>
            </a:r>
            <a:br>
              <a:rPr lang="en-US" dirty="0"/>
            </a:br>
            <a:r>
              <a:rPr lang="en-US" dirty="0"/>
              <a:t> Stored energy, end forces: dipole and quadrupole</a:t>
            </a:r>
          </a:p>
        </p:txBody>
      </p:sp>
      <p:sp>
        <p:nvSpPr>
          <p:cNvPr id="74755" name="Content Placeholder 2">
            <a:extLst>
              <a:ext uri="{FF2B5EF4-FFF2-40B4-BE49-F238E27FC236}">
                <a16:creationId xmlns:a16="http://schemas.microsoft.com/office/drawing/2014/main" id="{E7B3022C-CB24-4819-818C-FC3F779CDD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For a dipole, </a:t>
            </a:r>
          </a:p>
          <a:p>
            <a:endParaRPr lang="en-US" altLang="en-US"/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For a quadrupole, 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</p:txBody>
      </p:sp>
      <p:sp>
        <p:nvSpPr>
          <p:cNvPr id="74756" name="Content Placeholder 12">
            <a:extLst>
              <a:ext uri="{FF2B5EF4-FFF2-40B4-BE49-F238E27FC236}">
                <a16:creationId xmlns:a16="http://schemas.microsoft.com/office/drawing/2014/main" id="{81A979B3-CB6C-4FFC-AA67-8271E68106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7" name="Date Placeholder 3">
            <a:extLst>
              <a:ext uri="{FF2B5EF4-FFF2-40B4-BE49-F238E27FC236}">
                <a16:creationId xmlns:a16="http://schemas.microsoft.com/office/drawing/2014/main" id="{3BD8E392-4076-4BDF-915A-BBAE8D6918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4758" name="Footer Placeholder 4">
            <a:extLst>
              <a:ext uri="{FF2B5EF4-FFF2-40B4-BE49-F238E27FC236}">
                <a16:creationId xmlns:a16="http://schemas.microsoft.com/office/drawing/2014/main" id="{82160911-17B6-4230-8604-3B98F27F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74759" name="Slide Number Placeholder 5">
            <a:extLst>
              <a:ext uri="{FF2B5EF4-FFF2-40B4-BE49-F238E27FC236}">
                <a16:creationId xmlns:a16="http://schemas.microsoft.com/office/drawing/2014/main" id="{B58AB220-C3D5-44C6-AA0F-E6E26E79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7901A24-BB22-4735-AE30-E9050BCB7A1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4760" name="Object 2">
            <a:extLst>
              <a:ext uri="{FF2B5EF4-FFF2-40B4-BE49-F238E27FC236}">
                <a16:creationId xmlns:a16="http://schemas.microsoft.com/office/drawing/2014/main" id="{74DEA36E-AAD9-4028-9057-300CACD281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8600" y="1831975"/>
          <a:ext cx="37496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6" name="Equation" r:id="rId8" imgW="2679700" imgH="482600" progId="Equation.3">
                  <p:embed/>
                </p:oleObj>
              </mc:Choice>
              <mc:Fallback>
                <p:oleObj name="Equation" r:id="rId8" imgW="26797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600" y="1831975"/>
                        <a:ext cx="3749675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1" name="Object 3">
            <a:extLst>
              <a:ext uri="{FF2B5EF4-FFF2-40B4-BE49-F238E27FC236}">
                <a16:creationId xmlns:a16="http://schemas.microsoft.com/office/drawing/2014/main" id="{D5885221-846A-4866-A884-AC8095F469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25" y="2990850"/>
          <a:ext cx="30210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7" name="Equation" r:id="rId10" imgW="2159000" imgH="482600" progId="Equation.3">
                  <p:embed/>
                </p:oleObj>
              </mc:Choice>
              <mc:Fallback>
                <p:oleObj name="Equation" r:id="rId10" imgW="21590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25" y="2990850"/>
                        <a:ext cx="3021013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2" name="Object 4">
            <a:extLst>
              <a:ext uri="{FF2B5EF4-FFF2-40B4-BE49-F238E27FC236}">
                <a16:creationId xmlns:a16="http://schemas.microsoft.com/office/drawing/2014/main" id="{44D53BC4-C21C-4187-8630-F57F16969A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9388" y="4264025"/>
          <a:ext cx="39989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8" name="Equation" r:id="rId12" imgW="2857500" imgH="482600" progId="Equation.3">
                  <p:embed/>
                </p:oleObj>
              </mc:Choice>
              <mc:Fallback>
                <p:oleObj name="Equation" r:id="rId12" imgW="28575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388" y="4264025"/>
                        <a:ext cx="3998912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3" name="Object 5">
            <a:extLst>
              <a:ext uri="{FF2B5EF4-FFF2-40B4-BE49-F238E27FC236}">
                <a16:creationId xmlns:a16="http://schemas.microsoft.com/office/drawing/2014/main" id="{EEFE4CCE-F627-4FA4-B5E8-A940D091B2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8800" y="5548313"/>
          <a:ext cx="32527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9" name="Equation" r:id="rId14" imgW="2324100" imgH="508000" progId="Equation.3">
                  <p:embed/>
                </p:oleObj>
              </mc:Choice>
              <mc:Fallback>
                <p:oleObj name="Equation" r:id="rId14" imgW="23241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00" y="5548313"/>
                        <a:ext cx="3252788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64" name="Picture 16" descr="sector_quad_cross-section_a">
            <a:extLst>
              <a:ext uri="{FF2B5EF4-FFF2-40B4-BE49-F238E27FC236}">
                <a16:creationId xmlns:a16="http://schemas.microsoft.com/office/drawing/2014/main" id="{083A8233-FBB5-4A3F-B74F-57B370A5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4158" r="15944" b="3911"/>
          <a:stretch>
            <a:fillRect/>
          </a:stretch>
        </p:blipFill>
        <p:spPr bwMode="auto">
          <a:xfrm>
            <a:off x="7394575" y="4595813"/>
            <a:ext cx="154463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17" descr="sector_cross-section_a">
            <a:extLst>
              <a:ext uri="{FF2B5EF4-FFF2-40B4-BE49-F238E27FC236}">
                <a16:creationId xmlns:a16="http://schemas.microsoft.com/office/drawing/2014/main" id="{B821D05E-D487-48CC-8996-AF17F4F6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972" r="27472" b="11349"/>
          <a:stretch>
            <a:fillRect/>
          </a:stretch>
        </p:blipFill>
        <p:spPr bwMode="auto">
          <a:xfrm>
            <a:off x="7370763" y="1943100"/>
            <a:ext cx="15827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903E-6B2E-4231-A8CF-B268C995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III: sector approximation </a:t>
            </a:r>
            <a:br>
              <a:rPr lang="en-US" dirty="0"/>
            </a:br>
            <a:r>
              <a:rPr lang="en-US" dirty="0"/>
              <a:t> Stress on the mid-plane: dipole and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8ECB-7200-43BE-8C93-20D14027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752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5780" name="Date Placeholder 3">
            <a:extLst>
              <a:ext uri="{FF2B5EF4-FFF2-40B4-BE49-F238E27FC236}">
                <a16:creationId xmlns:a16="http://schemas.microsoft.com/office/drawing/2014/main" id="{0FD349FF-4B21-4FA7-AD3E-01EE044838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5781" name="Footer Placeholder 4">
            <a:extLst>
              <a:ext uri="{FF2B5EF4-FFF2-40B4-BE49-F238E27FC236}">
                <a16:creationId xmlns:a16="http://schemas.microsoft.com/office/drawing/2014/main" id="{7CFB16B1-A980-411B-A3C3-E6E5B6CE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75782" name="Slide Number Placeholder 5">
            <a:extLst>
              <a:ext uri="{FF2B5EF4-FFF2-40B4-BE49-F238E27FC236}">
                <a16:creationId xmlns:a16="http://schemas.microsoft.com/office/drawing/2014/main" id="{22629BA0-7BBC-4F16-9B46-E3047948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F041722-E7B7-49F1-9B38-FF5795E66CE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5783" name="Object 6">
            <a:extLst>
              <a:ext uri="{FF2B5EF4-FFF2-40B4-BE49-F238E27FC236}">
                <a16:creationId xmlns:a16="http://schemas.microsoft.com/office/drawing/2014/main" id="{DD73B32C-2528-4DAD-9BC7-5F6F53E6FB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0" y="4130675"/>
          <a:ext cx="330200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42" name="Mathcad" r:id="rId8" imgW="3857625" imgH="2971800" progId="Mathcad">
                  <p:embed/>
                </p:oleObj>
              </mc:Choice>
              <mc:Fallback>
                <p:oleObj name="Mathcad" r:id="rId8" imgW="3857625" imgH="2971800" progId="Mathca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4130675"/>
                        <a:ext cx="3302000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4" name="Picture 9" descr="sector_quad_cross-section_a">
            <a:extLst>
              <a:ext uri="{FF2B5EF4-FFF2-40B4-BE49-F238E27FC236}">
                <a16:creationId xmlns:a16="http://schemas.microsoft.com/office/drawing/2014/main" id="{0232F1F9-5CD5-4550-B0E6-D9FDDA179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4158" r="15944" b="3911"/>
          <a:stretch>
            <a:fillRect/>
          </a:stretch>
        </p:blipFill>
        <p:spPr bwMode="auto">
          <a:xfrm>
            <a:off x="4116388" y="5421313"/>
            <a:ext cx="10255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sector_cross-section_a">
            <a:extLst>
              <a:ext uri="{FF2B5EF4-FFF2-40B4-BE49-F238E27FC236}">
                <a16:creationId xmlns:a16="http://schemas.microsoft.com/office/drawing/2014/main" id="{9C3F94CF-8965-4DE1-81D7-E0F727EE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972" r="27472" b="11349"/>
          <a:stretch>
            <a:fillRect/>
          </a:stretch>
        </p:blipFill>
        <p:spPr bwMode="auto">
          <a:xfrm>
            <a:off x="4119563" y="4244975"/>
            <a:ext cx="109696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786" name="Object 7">
            <a:extLst>
              <a:ext uri="{FF2B5EF4-FFF2-40B4-BE49-F238E27FC236}">
                <a16:creationId xmlns:a16="http://schemas.microsoft.com/office/drawing/2014/main" id="{4D142B67-A194-4CC8-87DB-AB39CE6F9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2363" y="1146175"/>
          <a:ext cx="48514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43" name="Equation" r:id="rId12" imgW="3467100" imgH="482600" progId="Equation.3">
                  <p:embed/>
                </p:oleObj>
              </mc:Choice>
              <mc:Fallback>
                <p:oleObj name="Equation" r:id="rId12" imgW="34671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2363" y="1146175"/>
                        <a:ext cx="48514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7" name="Object 8">
            <a:extLst>
              <a:ext uri="{FF2B5EF4-FFF2-40B4-BE49-F238E27FC236}">
                <a16:creationId xmlns:a16="http://schemas.microsoft.com/office/drawing/2014/main" id="{49BD6F48-8C13-43E6-B8A3-A6CFAC20C5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9413" y="2622550"/>
          <a:ext cx="48339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44" name="Equation" r:id="rId14" imgW="3454400" imgH="482600" progId="Equation.3">
                  <p:embed/>
                </p:oleObj>
              </mc:Choice>
              <mc:Fallback>
                <p:oleObj name="Equation" r:id="rId14" imgW="3454400" imgH="482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3" y="2622550"/>
                        <a:ext cx="4833937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8" name="Picture 14" descr="sector_dipole_sy">
            <a:extLst>
              <a:ext uri="{FF2B5EF4-FFF2-40B4-BE49-F238E27FC236}">
                <a16:creationId xmlns:a16="http://schemas.microsoft.com/office/drawing/2014/main" id="{0EB32DC4-0BEF-4FCD-964A-FD9EC251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4191000"/>
            <a:ext cx="31813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789" name="Object 9">
            <a:extLst>
              <a:ext uri="{FF2B5EF4-FFF2-40B4-BE49-F238E27FC236}">
                <a16:creationId xmlns:a16="http://schemas.microsoft.com/office/drawing/2014/main" id="{9587EC63-AF88-489A-A5CC-BBC8661EFA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7913" y="1741488"/>
          <a:ext cx="58293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45" name="Equation" r:id="rId17" imgW="4165600" imgH="508000" progId="Equation.3">
                  <p:embed/>
                </p:oleObj>
              </mc:Choice>
              <mc:Fallback>
                <p:oleObj name="Equation" r:id="rId17" imgW="4165600" imgH="508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1741488"/>
                        <a:ext cx="58293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90" name="Object 10">
            <a:extLst>
              <a:ext uri="{FF2B5EF4-FFF2-40B4-BE49-F238E27FC236}">
                <a16:creationId xmlns:a16="http://schemas.microsoft.com/office/drawing/2014/main" id="{45041403-DA2A-4F1B-BB4B-890D0BCC34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7663" y="3297238"/>
          <a:ext cx="590073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46" name="Equation" r:id="rId19" imgW="4216400" imgH="508000" progId="Equation.3">
                  <p:embed/>
                </p:oleObj>
              </mc:Choice>
              <mc:Fallback>
                <p:oleObj name="Equation" r:id="rId19" imgW="4216400" imgH="508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3297238"/>
                        <a:ext cx="590073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91" name="Text Box 19">
            <a:extLst>
              <a:ext uri="{FF2B5EF4-FFF2-40B4-BE49-F238E27FC236}">
                <a16:creationId xmlns:a16="http://schemas.microsoft.com/office/drawing/2014/main" id="{102D741B-13D5-40BD-937D-D6D46C507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1281113"/>
            <a:ext cx="7032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 shear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44521881-79E0-4193-9BD6-728E988A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CF4C8-3F34-4DE2-91BB-5F2C735EB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By combining the previous definitions, for a biaxial stress state we get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Compressive</a:t>
            </a:r>
            <a:r>
              <a:rPr lang="en-US" dirty="0"/>
              <a:t> stress is </a:t>
            </a:r>
            <a:r>
              <a:rPr lang="en-US" b="1" dirty="0">
                <a:solidFill>
                  <a:srgbClr val="FF0000"/>
                </a:solidFill>
              </a:rPr>
              <a:t>negative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tensile</a:t>
            </a:r>
            <a:r>
              <a:rPr lang="en-US" dirty="0"/>
              <a:t> stress is </a:t>
            </a:r>
            <a:r>
              <a:rPr lang="en-US" b="1" dirty="0">
                <a:solidFill>
                  <a:srgbClr val="FF0000"/>
                </a:solidFill>
              </a:rPr>
              <a:t>positive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The Poisson’s ration couples the two directions</a:t>
            </a:r>
          </a:p>
          <a:p>
            <a:pPr lvl="1">
              <a:defRPr/>
            </a:pPr>
            <a:r>
              <a:rPr lang="en-US" dirty="0"/>
              <a:t>A stress/strain in </a:t>
            </a:r>
            <a:r>
              <a:rPr lang="en-US" i="1" dirty="0"/>
              <a:t>x </a:t>
            </a:r>
            <a:r>
              <a:rPr lang="en-US" dirty="0"/>
              <a:t>also has an effect in </a:t>
            </a:r>
            <a:r>
              <a:rPr lang="en-US" i="1" dirty="0"/>
              <a:t>y.</a:t>
            </a:r>
          </a:p>
          <a:p>
            <a:pPr>
              <a:defRPr/>
            </a:pPr>
            <a:r>
              <a:rPr lang="en-US" dirty="0"/>
              <a:t>For a given stress, the higher the elastic modulus, the smaller the strain and displacement.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4820" name="Date Placeholder 3">
            <a:extLst>
              <a:ext uri="{FF2B5EF4-FFF2-40B4-BE49-F238E27FC236}">
                <a16:creationId xmlns:a16="http://schemas.microsoft.com/office/drawing/2014/main" id="{0AA34264-0650-47A5-8425-831E9EA7D8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4821" name="Footer Placeholder 4">
            <a:extLst>
              <a:ext uri="{FF2B5EF4-FFF2-40B4-BE49-F238E27FC236}">
                <a16:creationId xmlns:a16="http://schemas.microsoft.com/office/drawing/2014/main" id="{75A5A59B-A154-4A97-8DEF-61976E51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4822" name="Slide Number Placeholder 5">
            <a:extLst>
              <a:ext uri="{FF2B5EF4-FFF2-40B4-BE49-F238E27FC236}">
                <a16:creationId xmlns:a16="http://schemas.microsoft.com/office/drawing/2014/main" id="{9B927054-C294-4F45-9F3C-FA6A0C33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2C73A8-FA99-4CC9-BFB6-E5B3FBF3682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34823" name="Object 2">
            <a:extLst>
              <a:ext uri="{FF2B5EF4-FFF2-40B4-BE49-F238E27FC236}">
                <a16:creationId xmlns:a16="http://schemas.microsoft.com/office/drawing/2014/main" id="{FDE157F2-6DC1-4010-BA97-B6F9B5AC67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2688" y="1981200"/>
          <a:ext cx="16446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7" name="Equation" r:id="rId8" imgW="850531" imgH="355446" progId="Equation.3">
                  <p:embed/>
                </p:oleObj>
              </mc:Choice>
              <mc:Fallback>
                <p:oleObj name="Equation" r:id="rId8" imgW="850531" imgH="35544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1981200"/>
                        <a:ext cx="164465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3">
            <a:extLst>
              <a:ext uri="{FF2B5EF4-FFF2-40B4-BE49-F238E27FC236}">
                <a16:creationId xmlns:a16="http://schemas.microsoft.com/office/drawing/2014/main" id="{BDA1DEDC-4638-4AC6-B8CA-607D610FF6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8588" y="1992313"/>
          <a:ext cx="17272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8" name="Equation" r:id="rId10" imgW="863225" imgH="355446" progId="Equation.3">
                  <p:embed/>
                </p:oleObj>
              </mc:Choice>
              <mc:Fallback>
                <p:oleObj name="Equation" r:id="rId10" imgW="863225" imgH="35544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588" y="1992313"/>
                        <a:ext cx="17272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5" name="Object 4">
            <a:extLst>
              <a:ext uri="{FF2B5EF4-FFF2-40B4-BE49-F238E27FC236}">
                <a16:creationId xmlns:a16="http://schemas.microsoft.com/office/drawing/2014/main" id="{5CB4E0E2-C1A2-4DD3-BA61-9297FB3A3A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7263" y="3444875"/>
          <a:ext cx="22098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9" name="Equation" r:id="rId12" imgW="1143000" imgH="355600" progId="Equation.3">
                  <p:embed/>
                </p:oleObj>
              </mc:Choice>
              <mc:Fallback>
                <p:oleObj name="Equation" r:id="rId12" imgW="1143000" imgH="355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263" y="3444875"/>
                        <a:ext cx="22098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6" name="Object 5">
            <a:extLst>
              <a:ext uri="{FF2B5EF4-FFF2-40B4-BE49-F238E27FC236}">
                <a16:creationId xmlns:a16="http://schemas.microsoft.com/office/drawing/2014/main" id="{F80E05E3-D61B-49D4-AA3C-65061DA053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2225" y="3408363"/>
          <a:ext cx="22701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90" name="Equation" r:id="rId14" imgW="1155199" imgH="355446" progId="Equation.3">
                  <p:embed/>
                </p:oleObj>
              </mc:Choice>
              <mc:Fallback>
                <p:oleObj name="Equation" r:id="rId14" imgW="1155199" imgH="35544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2225" y="3408363"/>
                        <a:ext cx="2270125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CECCCFA4-C2FB-423C-85A5-17FFA05D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Failure/yield criteria</a:t>
            </a:r>
          </a:p>
        </p:txBody>
      </p:sp>
      <p:sp>
        <p:nvSpPr>
          <p:cNvPr id="35843" name="Date Placeholder 3">
            <a:extLst>
              <a:ext uri="{FF2B5EF4-FFF2-40B4-BE49-F238E27FC236}">
                <a16:creationId xmlns:a16="http://schemas.microsoft.com/office/drawing/2014/main" id="{F67443AD-87DF-441F-A55C-6CE1F7B258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5844" name="Footer Placeholder 4">
            <a:extLst>
              <a:ext uri="{FF2B5EF4-FFF2-40B4-BE49-F238E27FC236}">
                <a16:creationId xmlns:a16="http://schemas.microsoft.com/office/drawing/2014/main" id="{C889A169-42EC-4632-BD75-740C66EE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 II</a:t>
            </a:r>
          </a:p>
        </p:txBody>
      </p:sp>
      <p:sp>
        <p:nvSpPr>
          <p:cNvPr id="35845" name="Slide Number Placeholder 5">
            <a:extLst>
              <a:ext uri="{FF2B5EF4-FFF2-40B4-BE49-F238E27FC236}">
                <a16:creationId xmlns:a16="http://schemas.microsoft.com/office/drawing/2014/main" id="{103D91CC-88BD-4636-9697-238B8FBC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65254B0-C897-4835-894C-EEAA2E3BED3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35846" name="Content Placeholder 7">
            <a:extLst>
              <a:ext uri="{FF2B5EF4-FFF2-40B4-BE49-F238E27FC236}">
                <a16:creationId xmlns:a16="http://schemas.microsoft.com/office/drawing/2014/main" id="{EB4D46F9-0AE5-465E-A752-3EE54C33D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The proportionality between </a:t>
            </a:r>
            <a:r>
              <a:rPr lang="en-US" altLang="en-US" b="1">
                <a:solidFill>
                  <a:srgbClr val="FF0000"/>
                </a:solidFill>
              </a:rPr>
              <a:t>stress and strain </a:t>
            </a:r>
            <a:r>
              <a:rPr lang="en-US" altLang="en-US"/>
              <a:t>is more complicated than the Hook’s law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A: limit of proportionality (Hook’s law)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B: yield point</a:t>
            </a:r>
          </a:p>
          <a:p>
            <a:pPr lvl="2">
              <a:buFontTx/>
              <a:buBlip>
                <a:blip r:embed="rId5"/>
              </a:buBlip>
            </a:pPr>
            <a:r>
              <a:rPr lang="en-US" altLang="en-US"/>
              <a:t>Permanent deformation of 0.2 %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C: ultimate strength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D: fracture point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Several failure criteria are defined to estimate the failure/yield of structural components, as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Equivalent (Von Mises) stress </a:t>
            </a:r>
            <a:r>
              <a:rPr lang="en-US" altLang="en-US" i="1">
                <a:sym typeface="Symbol" panose="05050102010706020507" pitchFamily="18" charset="2"/>
              </a:rPr>
              <a:t></a:t>
            </a:r>
            <a:r>
              <a:rPr lang="en-US" altLang="en-US" i="1" baseline="-25000">
                <a:sym typeface="Symbol" panose="05050102010706020507" pitchFamily="18" charset="2"/>
              </a:rPr>
              <a:t>v</a:t>
            </a:r>
            <a:r>
              <a:rPr lang="en-US" altLang="en-US" baseline="-25000">
                <a:sym typeface="Symbol" panose="05050102010706020507" pitchFamily="18" charset="2"/>
              </a:rPr>
              <a:t> </a:t>
            </a:r>
            <a:r>
              <a:rPr lang="en-US" altLang="en-US">
                <a:sym typeface="Symbol" panose="05050102010706020507" pitchFamily="18" charset="2"/>
              </a:rPr>
              <a:t> </a:t>
            </a:r>
            <a:r>
              <a:rPr lang="en-US" altLang="en-US" i="1">
                <a:sym typeface="Symbol" panose="05050102010706020507" pitchFamily="18" charset="2"/>
              </a:rPr>
              <a:t></a:t>
            </a:r>
            <a:r>
              <a:rPr lang="en-US" altLang="en-US" i="1" baseline="-25000">
                <a:sym typeface="Symbol" panose="05050102010706020507" pitchFamily="18" charset="2"/>
              </a:rPr>
              <a:t>yield </a:t>
            </a:r>
            <a:r>
              <a:rPr lang="en-US" altLang="en-US" i="1">
                <a:sym typeface="Symbol" panose="05050102010706020507" pitchFamily="18" charset="2"/>
              </a:rPr>
              <a:t>, </a:t>
            </a:r>
            <a:r>
              <a:rPr lang="en-US" altLang="en-US">
                <a:sym typeface="Symbol" panose="05050102010706020507" pitchFamily="18" charset="2"/>
              </a:rPr>
              <a:t>where</a:t>
            </a:r>
            <a:endParaRPr lang="en-US" altLang="en-US" baseline="-25000">
              <a:sym typeface="Symbol" panose="05050102010706020507" pitchFamily="18" charset="2"/>
            </a:endParaRPr>
          </a:p>
          <a:p>
            <a:pPr lvl="1">
              <a:buFontTx/>
              <a:buBlip>
                <a:blip r:embed="rId4"/>
              </a:buBlip>
            </a:pPr>
            <a:endParaRPr lang="en-US" altLang="en-US" i="1">
              <a:sym typeface="Symbol" panose="05050102010706020507" pitchFamily="18" charset="2"/>
            </a:endParaRPr>
          </a:p>
        </p:txBody>
      </p:sp>
      <p:pic>
        <p:nvPicPr>
          <p:cNvPr id="35847" name="Picture 8" descr="s-e.TIF">
            <a:extLst>
              <a:ext uri="{FF2B5EF4-FFF2-40B4-BE49-F238E27FC236}">
                <a16:creationId xmlns:a16="http://schemas.microsoft.com/office/drawing/2014/main" id="{C9232F8D-E728-40F7-81AE-4FF298F61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7" b="46951"/>
          <a:stretch>
            <a:fillRect/>
          </a:stretch>
        </p:blipFill>
        <p:spPr bwMode="auto">
          <a:xfrm>
            <a:off x="5791200" y="1524000"/>
            <a:ext cx="31623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8" name="Object 2">
            <a:extLst>
              <a:ext uri="{FF2B5EF4-FFF2-40B4-BE49-F238E27FC236}">
                <a16:creationId xmlns:a16="http://schemas.microsoft.com/office/drawing/2014/main" id="{0BF3195C-283E-4707-AEA0-CF3B3D0A26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486400"/>
          <a:ext cx="4440238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1" name="Equation" r:id="rId9" imgW="2260600" imgH="419100" progId="Equation.3">
                  <p:embed/>
                </p:oleObj>
              </mc:Choice>
              <mc:Fallback>
                <p:oleObj name="Equation" r:id="rId9" imgW="22606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86400"/>
                        <a:ext cx="4440238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9" name="TextBox 10">
            <a:extLst>
              <a:ext uri="{FF2B5EF4-FFF2-40B4-BE49-F238E27FC236}">
                <a16:creationId xmlns:a16="http://schemas.microsoft.com/office/drawing/2014/main" id="{538B2CD4-151C-4F49-9BF1-53B954070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600200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5850" name="TextBox 11">
            <a:extLst>
              <a:ext uri="{FF2B5EF4-FFF2-40B4-BE49-F238E27FC236}">
                <a16:creationId xmlns:a16="http://schemas.microsoft.com/office/drawing/2014/main" id="{CB97BF29-56B8-487E-9009-C5842B8D0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886200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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6BC5-1A0A-4AA1-A412-105B7824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9B22-B461-4A16-B45B-A4F93F08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Superconducting coil </a:t>
            </a:r>
            <a:r>
              <a:rPr lang="en-US" dirty="0" err="1">
                <a:solidFill>
                  <a:srgbClr val="FF0000"/>
                </a:solidFill>
              </a:rPr>
              <a:t>Nb-Ti</a:t>
            </a:r>
            <a:r>
              <a:rPr lang="en-US" dirty="0"/>
              <a:t>: non trivial to characterize, since it is non linear and has hysteresis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EBCE-A3CB-44DA-AAAE-D3879648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698F-EB54-4369-88F8-0292395D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F024-BB11-4055-B0F2-811E84EC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4B6C8E60-ABE5-4CA1-AE78-3F7EBB321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359" y="5938582"/>
            <a:ext cx="3727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sz="1200" dirty="0"/>
              <a:t>Stress-strain relation for </a:t>
            </a:r>
            <a:r>
              <a:rPr lang="en-US" sz="1200" dirty="0" err="1"/>
              <a:t>Nb</a:t>
            </a:r>
            <a:r>
              <a:rPr lang="en-US" sz="1200" dirty="0"/>
              <a:t>-Ti coil of the HL-LHC D1 dipole </a:t>
            </a:r>
            <a:r>
              <a:rPr lang="en-US" sz="1200" dirty="0">
                <a:solidFill>
                  <a:srgbClr val="009900"/>
                </a:solidFill>
              </a:rPr>
              <a:t>(M. Sugano, et al.)</a:t>
            </a:r>
          </a:p>
        </p:txBody>
      </p:sp>
      <p:pic>
        <p:nvPicPr>
          <p:cNvPr id="8" name="図 19">
            <a:extLst>
              <a:ext uri="{FF2B5EF4-FFF2-40B4-BE49-F238E27FC236}">
                <a16:creationId xmlns:a16="http://schemas.microsoft.com/office/drawing/2014/main" id="{986597E2-A967-4E10-A7D0-23AB9C42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24060" r="25679" b="11521"/>
          <a:stretch/>
        </p:blipFill>
        <p:spPr>
          <a:xfrm>
            <a:off x="2133600" y="2054562"/>
            <a:ext cx="4389247" cy="37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78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23566</TotalTime>
  <Words>4903</Words>
  <Application>Microsoft Office PowerPoint</Application>
  <PresentationFormat>On-screen Show (4:3)</PresentationFormat>
  <Paragraphs>704</Paragraphs>
  <Slides>63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MS PGothic</vt:lpstr>
      <vt:lpstr>Arial</vt:lpstr>
      <vt:lpstr>Book Antiqua</vt:lpstr>
      <vt:lpstr>Calibri</vt:lpstr>
      <vt:lpstr>Mathematica1</vt:lpstr>
      <vt:lpstr>Symbol</vt:lpstr>
      <vt:lpstr>Times New Roman</vt:lpstr>
      <vt:lpstr>Wingdings</vt:lpstr>
      <vt:lpstr>Office Theme</vt:lpstr>
      <vt:lpstr>Equation</vt:lpstr>
      <vt:lpstr>Mathcad</vt:lpstr>
      <vt:lpstr>Unit 12  Electro-magnetic forces and stresses in superconducting accelerator magnets Chapter II</vt:lpstr>
      <vt:lpstr>Outline</vt:lpstr>
      <vt:lpstr>References</vt:lpstr>
      <vt:lpstr>Outline</vt:lpstr>
      <vt:lpstr>6. Stress and strain  Definitions</vt:lpstr>
      <vt:lpstr>6. Stress and strain  Definitions</vt:lpstr>
      <vt:lpstr>6. Stress and strain  Definitions</vt:lpstr>
      <vt:lpstr>6. Stress and strain  Failure/yield criteria</vt:lpstr>
      <vt:lpstr>6. Stress and strain  Mechanical properties</vt:lpstr>
      <vt:lpstr>6. Stress and strain  Mechanical properties</vt:lpstr>
      <vt:lpstr>6. Stress and strain  Mechanical properties</vt:lpstr>
      <vt:lpstr>6. Stress and strain  Mechanical properties</vt:lpstr>
      <vt:lpstr>6. Stress and strain  Mechanical properties</vt:lpstr>
      <vt:lpstr>6. Stress and strain  Mechanical properties</vt:lpstr>
      <vt:lpstr>6. Stress and strain  Mechanical design principles</vt:lpstr>
      <vt:lpstr>6. Stress and strain  Mechanical design principles</vt:lpstr>
      <vt:lpstr>6. Stress and strain   Thick shell</vt:lpstr>
      <vt:lpstr>6. Stress and strain   A practical example: 20 T hybrid dipole</vt:lpstr>
      <vt:lpstr>6. Stress and strain   A practical example: 20 T hybrid dipole</vt:lpstr>
      <vt:lpstr>6. Stress and strain   A practical example: 20 T hybrid dipole</vt:lpstr>
      <vt:lpstr>6. Stress and strain   A practical example: 20 T hybrid dipole</vt:lpstr>
      <vt:lpstr>Summary</vt:lpstr>
      <vt:lpstr>6. Stress and strain  Azimuthal vs radial stress</vt:lpstr>
      <vt:lpstr>6. Stress and strain  Azimuthal vs radial stress</vt:lpstr>
      <vt:lpstr>6. Stress and strain  Azimuthal vs radial stress</vt:lpstr>
      <vt:lpstr>6. Stress and strain  Azimuthal vs radial stress</vt:lpstr>
      <vt:lpstr>Outline</vt:lpstr>
      <vt:lpstr>7. Pre-stress</vt:lpstr>
      <vt:lpstr>7. Pre-stress  Tevatron main dipole</vt:lpstr>
      <vt:lpstr>7. Pre-stress  Tevatron main dipole</vt:lpstr>
      <vt:lpstr>No pre-stress, no e.m. force</vt:lpstr>
      <vt:lpstr>No pre-stress, with e.m. force</vt:lpstr>
      <vt:lpstr>Pre-stress, no e.m. force</vt:lpstr>
      <vt:lpstr>Pre-stress, with e.m. force</vt:lpstr>
      <vt:lpstr>7. Pre-stress  Tevatron main dipole</vt:lpstr>
      <vt:lpstr>7. Pre-stress  Tevatron main dipole</vt:lpstr>
      <vt:lpstr>7. Pre-stress Overview of accelerator dipole magnets</vt:lpstr>
      <vt:lpstr>7. Pre-stress General considerations</vt:lpstr>
      <vt:lpstr>7. Pre-stress General considerations</vt:lpstr>
      <vt:lpstr>7. Pre-stress Experience in Tevatron</vt:lpstr>
      <vt:lpstr>7. Pre-stress Experience in LHC short dipoles</vt:lpstr>
      <vt:lpstr>7. Pre-stress Experience in LARP TQ quadrupole</vt:lpstr>
      <vt:lpstr>7. Pre-stress Experience in MQXFS quadrupole</vt:lpstr>
      <vt:lpstr>8. Conclusions</vt:lpstr>
      <vt:lpstr>Appendix I Thin shell approximation</vt:lpstr>
      <vt:lpstr>Appendix I: thin shell approximation Field and forces: general case</vt:lpstr>
      <vt:lpstr>Appendix I: thin shell approximation   Field and forces: dipole</vt:lpstr>
      <vt:lpstr>Appendix I: thin shell approximation   Field and forces: quadrupole</vt:lpstr>
      <vt:lpstr>Appendix I: thin shell approximation  Stored energy and end forces: dipole and quadrupole</vt:lpstr>
      <vt:lpstr>Appendix I: thin shell approximation   Total force on the mid-plane: dipole and quadrupole</vt:lpstr>
      <vt:lpstr>Appendix II Thick shell approximation</vt:lpstr>
      <vt:lpstr>Appendix II: thick shell approximation  Field and forces: general case</vt:lpstr>
      <vt:lpstr>Appendix II: thick shell approximation   Field and forces: dipole</vt:lpstr>
      <vt:lpstr>Appendix II: thick shell approximation   Field and forces: quadrupole</vt:lpstr>
      <vt:lpstr>Appendix II: thick shell approximation   Stored energy, end forces: dipole and quadrupole</vt:lpstr>
      <vt:lpstr>Appendix II: thick shell approximation   Stress on the mid-plane: dipole and quadrupole</vt:lpstr>
      <vt:lpstr>Appendix III Sector approximation</vt:lpstr>
      <vt:lpstr>Appendix III: sector approximation  Field and forces: dipole</vt:lpstr>
      <vt:lpstr>Appendix III: sector approximation   Field and forces: dipole</vt:lpstr>
      <vt:lpstr>Appendix III: sector approximation   Field and forces: quadrupole</vt:lpstr>
      <vt:lpstr>Appendix III: sector approximation   Field and forces: quadrupole</vt:lpstr>
      <vt:lpstr>Appendix III: sector approximation   Stored energy, end forces: dipole and quadrupole</vt:lpstr>
      <vt:lpstr>Appendix III: sector approximation   Stress on the mid-plane: dipole and quadrupole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PFerracin</dc:creator>
  <cp:lastModifiedBy>Paolo Ferracin</cp:lastModifiedBy>
  <cp:revision>470</cp:revision>
  <dcterms:created xsi:type="dcterms:W3CDTF">2009-03-14T19:19:23Z</dcterms:created>
  <dcterms:modified xsi:type="dcterms:W3CDTF">2025-01-26T23:17:03Z</dcterms:modified>
</cp:coreProperties>
</file>