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9"/>
  </p:notesMasterIdLst>
  <p:handoutMasterIdLst>
    <p:handoutMasterId r:id="rId50"/>
  </p:handoutMasterIdLst>
  <p:sldIdLst>
    <p:sldId id="256" r:id="rId2"/>
    <p:sldId id="313" r:id="rId3"/>
    <p:sldId id="314" r:id="rId4"/>
    <p:sldId id="317" r:id="rId5"/>
    <p:sldId id="344" r:id="rId6"/>
    <p:sldId id="348" r:id="rId7"/>
    <p:sldId id="935" r:id="rId8"/>
    <p:sldId id="318" r:id="rId9"/>
    <p:sldId id="346" r:id="rId10"/>
    <p:sldId id="326" r:id="rId11"/>
    <p:sldId id="327" r:id="rId12"/>
    <p:sldId id="347" r:id="rId13"/>
    <p:sldId id="322" r:id="rId14"/>
    <p:sldId id="320" r:id="rId15"/>
    <p:sldId id="379" r:id="rId16"/>
    <p:sldId id="370" r:id="rId17"/>
    <p:sldId id="351" r:id="rId18"/>
    <p:sldId id="352" r:id="rId19"/>
    <p:sldId id="325" r:id="rId20"/>
    <p:sldId id="380" r:id="rId21"/>
    <p:sldId id="371" r:id="rId22"/>
    <p:sldId id="330" r:id="rId23"/>
    <p:sldId id="332" r:id="rId24"/>
    <p:sldId id="384" r:id="rId25"/>
    <p:sldId id="355" r:id="rId26"/>
    <p:sldId id="383" r:id="rId27"/>
    <p:sldId id="335" r:id="rId28"/>
    <p:sldId id="372" r:id="rId29"/>
    <p:sldId id="356" r:id="rId30"/>
    <p:sldId id="357" r:id="rId31"/>
    <p:sldId id="373" r:id="rId32"/>
    <p:sldId id="358" r:id="rId33"/>
    <p:sldId id="360" r:id="rId34"/>
    <p:sldId id="359" r:id="rId35"/>
    <p:sldId id="361" r:id="rId36"/>
    <p:sldId id="328" r:id="rId37"/>
    <p:sldId id="374" r:id="rId38"/>
    <p:sldId id="365" r:id="rId39"/>
    <p:sldId id="362" r:id="rId40"/>
    <p:sldId id="375" r:id="rId41"/>
    <p:sldId id="350" r:id="rId42"/>
    <p:sldId id="376" r:id="rId43"/>
    <p:sldId id="364" r:id="rId44"/>
    <p:sldId id="367" r:id="rId45"/>
    <p:sldId id="378" r:id="rId46"/>
    <p:sldId id="366" r:id="rId47"/>
    <p:sldId id="257" r:id="rId4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20" autoAdjust="0"/>
    <p:restoredTop sz="94660"/>
  </p:normalViewPr>
  <p:slideViewPr>
    <p:cSldViewPr>
      <p:cViewPr varScale="1">
        <p:scale>
          <a:sx n="114" d="100"/>
          <a:sy n="114" d="100"/>
        </p:scale>
        <p:origin x="1638"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D764C6-8B66-40CB-B899-052DE30544D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634F79D1-C673-486A-B1A8-DB69EFEE453C}"/>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5ECD2B2-6A15-4C0A-A868-64A6FE5AF276}" type="datetimeFigureOut">
              <a:rPr lang="en-US"/>
              <a:pPr>
                <a:defRPr/>
              </a:pPr>
              <a:t>1/26/2025</a:t>
            </a:fld>
            <a:endParaRPr lang="en-US"/>
          </a:p>
        </p:txBody>
      </p:sp>
      <p:sp>
        <p:nvSpPr>
          <p:cNvPr id="4" name="Footer Placeholder 3">
            <a:extLst>
              <a:ext uri="{FF2B5EF4-FFF2-40B4-BE49-F238E27FC236}">
                <a16:creationId xmlns:a16="http://schemas.microsoft.com/office/drawing/2014/main" id="{19C48EA0-7BE6-4EAA-B64B-230E6C134237}"/>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A1CE37AB-AF6C-4096-815C-5B9354A72C0D}"/>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86DB035-E2FF-44DA-9BE7-2F99868C96A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0D2449-83EE-43BA-A497-CBDDE1D81A1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AA7B772-AE02-459C-A878-0B95B6756DD2}"/>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DE78620-E9E7-4D07-9E15-AC9705A7FA2F}" type="datetimeFigureOut">
              <a:rPr lang="en-US"/>
              <a:pPr>
                <a:defRPr/>
              </a:pPr>
              <a:t>1/26/2025</a:t>
            </a:fld>
            <a:endParaRPr lang="en-US"/>
          </a:p>
        </p:txBody>
      </p:sp>
      <p:sp>
        <p:nvSpPr>
          <p:cNvPr id="4" name="Slide Image Placeholder 3">
            <a:extLst>
              <a:ext uri="{FF2B5EF4-FFF2-40B4-BE49-F238E27FC236}">
                <a16:creationId xmlns:a16="http://schemas.microsoft.com/office/drawing/2014/main" id="{20FB2A50-8955-4BF9-84E8-E6CE4F0E776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FE59644-E126-472A-9F56-4742AA97EB2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214C050-BC50-4FFF-9D81-FA3BA379281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5C7D6583-A1FE-41E8-8A76-7FA9E3A6EFD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8F81A06-8C12-49E5-9B8D-A4612D79EA0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BA1783E-E334-43D7-811C-7BE21CA9E480}"/>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972C21C5-2123-4B26-8DED-2E9D8FAD10C5}"/>
              </a:ext>
            </a:extLst>
          </p:cNvPr>
          <p:cNvSpPr>
            <a:spLocks noGrp="1"/>
          </p:cNvSpPr>
          <p:nvPr>
            <p:ph type="body" idx="1"/>
          </p:nvPr>
        </p:nvSpPr>
        <p:spPr>
          <a:noFill/>
        </p:spPr>
        <p:txBody>
          <a:bodyPr/>
          <a:lstStyle/>
          <a:p>
            <a:endParaRPr lang="en-GB" altLang="en-US"/>
          </a:p>
        </p:txBody>
      </p:sp>
      <p:sp>
        <p:nvSpPr>
          <p:cNvPr id="19460" name="Slide Number Placeholder 3">
            <a:extLst>
              <a:ext uri="{FF2B5EF4-FFF2-40B4-BE49-F238E27FC236}">
                <a16:creationId xmlns:a16="http://schemas.microsoft.com/office/drawing/2014/main" id="{775C77CC-59DA-45D6-B004-7D0BF01FC4F3}"/>
              </a:ext>
            </a:extLst>
          </p:cNvPr>
          <p:cNvSpPr>
            <a:spLocks noGrp="1"/>
          </p:cNvSpPr>
          <p:nvPr>
            <p:ph type="sldNum" sz="quarter" idx="5"/>
          </p:nvPr>
        </p:nvSpPr>
        <p:spPr>
          <a:noFill/>
        </p:spPr>
        <p:txBody>
          <a:bodyPr/>
          <a:lstStyle>
            <a:lvl1pPr>
              <a:defRPr sz="2400" b="1">
                <a:solidFill>
                  <a:schemeClr val="tx1"/>
                </a:solidFill>
                <a:latin typeface="Book Antiqua" panose="02040602050305030304" pitchFamily="18" charset="0"/>
                <a:ea typeface="MS PGothic" panose="020B0600070205080204" pitchFamily="34" charset="-128"/>
              </a:defRPr>
            </a:lvl1pPr>
            <a:lvl2pPr marL="742950" indent="-285750">
              <a:defRPr sz="2400" b="1">
                <a:solidFill>
                  <a:schemeClr val="tx1"/>
                </a:solidFill>
                <a:latin typeface="Book Antiqua" panose="02040602050305030304" pitchFamily="18" charset="0"/>
                <a:ea typeface="MS PGothic" panose="020B0600070205080204" pitchFamily="34" charset="-128"/>
              </a:defRPr>
            </a:lvl2pPr>
            <a:lvl3pPr marL="1143000" indent="-228600">
              <a:defRPr sz="2400" b="1">
                <a:solidFill>
                  <a:schemeClr val="tx1"/>
                </a:solidFill>
                <a:latin typeface="Book Antiqua" panose="02040602050305030304" pitchFamily="18" charset="0"/>
                <a:ea typeface="MS PGothic" panose="020B0600070205080204" pitchFamily="34" charset="-128"/>
              </a:defRPr>
            </a:lvl3pPr>
            <a:lvl4pPr marL="1600200" indent="-228600">
              <a:defRPr sz="2400" b="1">
                <a:solidFill>
                  <a:schemeClr val="tx1"/>
                </a:solidFill>
                <a:latin typeface="Book Antiqua" panose="02040602050305030304" pitchFamily="18" charset="0"/>
                <a:ea typeface="MS PGothic" panose="020B0600070205080204" pitchFamily="34" charset="-128"/>
              </a:defRPr>
            </a:lvl4pPr>
            <a:lvl5pPr marL="2057400" indent="-228600">
              <a:defRPr sz="2400" b="1">
                <a:solidFill>
                  <a:schemeClr val="tx1"/>
                </a:solidFill>
                <a:latin typeface="Book Antiqua" panose="0204060205030503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Book Antiqua" panose="0204060205030503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Book Antiqua" panose="0204060205030503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Book Antiqua" panose="0204060205030503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Book Antiqua" panose="02040602050305030304" pitchFamily="18" charset="0"/>
                <a:ea typeface="MS PGothic" panose="020B0600070205080204" pitchFamily="34" charset="-128"/>
              </a:defRPr>
            </a:lvl9pPr>
          </a:lstStyle>
          <a:p>
            <a:fld id="{734E2147-B8B7-45C9-8F84-07BF4C9C1C7C}" type="slidenum">
              <a:rPr lang="en-US" altLang="en-US" sz="1200" b="0" smtClean="0">
                <a:latin typeface="Arial" panose="020B0604020202020204" pitchFamily="34" charset="0"/>
              </a:rPr>
              <a:pPr/>
              <a:t>2</a:t>
            </a:fld>
            <a:endParaRPr lang="en-US" altLang="en-US" sz="1200" b="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Master" Target="../slideMasters/slideMaster1.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1"/>
            <a:ext cx="7772400" cy="2000250"/>
          </a:xfrm>
        </p:spPr>
        <p:txBody>
          <a:bodyPr>
            <a:normAutofit/>
          </a:bodyPr>
          <a:lstStyle>
            <a:lvl1pPr>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22E9EA2-3A08-4EC9-B97C-BAA16CF164A7}"/>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5" name="Footer Placeholder 4">
            <a:extLst>
              <a:ext uri="{FF2B5EF4-FFF2-40B4-BE49-F238E27FC236}">
                <a16:creationId xmlns:a16="http://schemas.microsoft.com/office/drawing/2014/main" id="{D125AEF2-A46E-4CD2-8AA8-17FF08CB9C79}"/>
              </a:ext>
            </a:extLst>
          </p:cNvPr>
          <p:cNvSpPr>
            <a:spLocks noGrp="1"/>
          </p:cNvSpPr>
          <p:nvPr>
            <p:ph type="ftr" sz="quarter" idx="11"/>
          </p:nvPr>
        </p:nvSpPr>
        <p:spPr/>
        <p:txBody>
          <a:bodyPr/>
          <a:lstStyle>
            <a:lvl1pPr>
              <a:defRPr/>
            </a:lvl1pPr>
          </a:lstStyle>
          <a:p>
            <a:pPr>
              <a:defRPr/>
            </a:pPr>
            <a:r>
              <a:rPr lang="en-US"/>
              <a:t>Construction methods and support structures I</a:t>
            </a:r>
            <a:endParaRPr lang="en-US" dirty="0"/>
          </a:p>
        </p:txBody>
      </p:sp>
      <p:sp>
        <p:nvSpPr>
          <p:cNvPr id="6" name="Slide Number Placeholder 5">
            <a:extLst>
              <a:ext uri="{FF2B5EF4-FFF2-40B4-BE49-F238E27FC236}">
                <a16:creationId xmlns:a16="http://schemas.microsoft.com/office/drawing/2014/main" id="{C7085749-8FBD-49D8-B89F-6A26DC62D372}"/>
              </a:ext>
            </a:extLst>
          </p:cNvPr>
          <p:cNvSpPr>
            <a:spLocks noGrp="1"/>
          </p:cNvSpPr>
          <p:nvPr>
            <p:ph type="sldNum" sz="quarter" idx="12"/>
          </p:nvPr>
        </p:nvSpPr>
        <p:spPr/>
        <p:txBody>
          <a:bodyPr/>
          <a:lstStyle>
            <a:lvl1pPr>
              <a:defRPr/>
            </a:lvl1pPr>
          </a:lstStyle>
          <a:p>
            <a:pPr>
              <a:defRPr/>
            </a:pPr>
            <a:fld id="{CE826853-F9DE-4E76-A7FF-DCADDF436638}" type="slidenum">
              <a:rPr lang="en-US" altLang="en-US"/>
              <a:pPr>
                <a:defRPr/>
              </a:pPr>
              <a:t>‹#›</a:t>
            </a:fld>
            <a:endParaRPr lang="en-US" altLang="en-US"/>
          </a:p>
        </p:txBody>
      </p:sp>
    </p:spTree>
    <p:extLst>
      <p:ext uri="{BB962C8B-B14F-4D97-AF65-F5344CB8AC3E}">
        <p14:creationId xmlns:p14="http://schemas.microsoft.com/office/powerpoint/2010/main" val="3648216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133D5-1C96-4CD8-B6A5-60176ABB3B92}"/>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5" name="Footer Placeholder 4">
            <a:extLst>
              <a:ext uri="{FF2B5EF4-FFF2-40B4-BE49-F238E27FC236}">
                <a16:creationId xmlns:a16="http://schemas.microsoft.com/office/drawing/2014/main" id="{E3E2128D-D486-45E1-AF89-24F0C5F55275}"/>
              </a:ext>
            </a:extLst>
          </p:cNvPr>
          <p:cNvSpPr>
            <a:spLocks noGrp="1"/>
          </p:cNvSpPr>
          <p:nvPr>
            <p:ph type="ftr" sz="quarter" idx="11"/>
          </p:nvPr>
        </p:nvSpPr>
        <p:spPr/>
        <p:txBody>
          <a:bodyPr/>
          <a:lstStyle>
            <a:lvl1pPr>
              <a:defRPr/>
            </a:lvl1pPr>
          </a:lstStyle>
          <a:p>
            <a:pPr>
              <a:defRPr/>
            </a:pPr>
            <a:r>
              <a:rPr lang="en-US"/>
              <a:t>Construction methods and support structures I</a:t>
            </a:r>
            <a:endParaRPr lang="en-US" dirty="0"/>
          </a:p>
        </p:txBody>
      </p:sp>
      <p:sp>
        <p:nvSpPr>
          <p:cNvPr id="6" name="Slide Number Placeholder 5">
            <a:extLst>
              <a:ext uri="{FF2B5EF4-FFF2-40B4-BE49-F238E27FC236}">
                <a16:creationId xmlns:a16="http://schemas.microsoft.com/office/drawing/2014/main" id="{DF258F73-64CA-40FF-9838-531E000C670B}"/>
              </a:ext>
            </a:extLst>
          </p:cNvPr>
          <p:cNvSpPr>
            <a:spLocks noGrp="1"/>
          </p:cNvSpPr>
          <p:nvPr>
            <p:ph type="sldNum" sz="quarter" idx="12"/>
          </p:nvPr>
        </p:nvSpPr>
        <p:spPr/>
        <p:txBody>
          <a:bodyPr/>
          <a:lstStyle>
            <a:lvl1pPr>
              <a:defRPr/>
            </a:lvl1pPr>
          </a:lstStyle>
          <a:p>
            <a:pPr>
              <a:defRPr/>
            </a:pPr>
            <a:fld id="{1A5D5628-F3CB-499C-8876-BE54A0A36B61}" type="slidenum">
              <a:rPr lang="en-US" altLang="en-US"/>
              <a:pPr>
                <a:defRPr/>
              </a:pPr>
              <a:t>‹#›</a:t>
            </a:fld>
            <a:endParaRPr lang="en-US" altLang="en-US"/>
          </a:p>
        </p:txBody>
      </p:sp>
    </p:spTree>
    <p:extLst>
      <p:ext uri="{BB962C8B-B14F-4D97-AF65-F5344CB8AC3E}">
        <p14:creationId xmlns:p14="http://schemas.microsoft.com/office/powerpoint/2010/main" val="2014295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BB485-BC6B-4DF9-B8DB-ABF9A6AD53F9}"/>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5" name="Footer Placeholder 4">
            <a:extLst>
              <a:ext uri="{FF2B5EF4-FFF2-40B4-BE49-F238E27FC236}">
                <a16:creationId xmlns:a16="http://schemas.microsoft.com/office/drawing/2014/main" id="{850D575A-FB5C-45F8-A318-5C4081A84CEE}"/>
              </a:ext>
            </a:extLst>
          </p:cNvPr>
          <p:cNvSpPr>
            <a:spLocks noGrp="1"/>
          </p:cNvSpPr>
          <p:nvPr>
            <p:ph type="ftr" sz="quarter" idx="11"/>
          </p:nvPr>
        </p:nvSpPr>
        <p:spPr/>
        <p:txBody>
          <a:bodyPr/>
          <a:lstStyle>
            <a:lvl1pPr>
              <a:defRPr/>
            </a:lvl1pPr>
          </a:lstStyle>
          <a:p>
            <a:pPr>
              <a:defRPr/>
            </a:pPr>
            <a:r>
              <a:rPr lang="en-US"/>
              <a:t>Construction methods and support structures I</a:t>
            </a:r>
            <a:endParaRPr lang="en-US" dirty="0"/>
          </a:p>
        </p:txBody>
      </p:sp>
      <p:sp>
        <p:nvSpPr>
          <p:cNvPr id="6" name="Slide Number Placeholder 5">
            <a:extLst>
              <a:ext uri="{FF2B5EF4-FFF2-40B4-BE49-F238E27FC236}">
                <a16:creationId xmlns:a16="http://schemas.microsoft.com/office/drawing/2014/main" id="{D7673373-1A18-4188-8C1E-02E935FB6278}"/>
              </a:ext>
            </a:extLst>
          </p:cNvPr>
          <p:cNvSpPr>
            <a:spLocks noGrp="1"/>
          </p:cNvSpPr>
          <p:nvPr>
            <p:ph type="sldNum" sz="quarter" idx="12"/>
          </p:nvPr>
        </p:nvSpPr>
        <p:spPr/>
        <p:txBody>
          <a:bodyPr/>
          <a:lstStyle>
            <a:lvl1pPr>
              <a:defRPr/>
            </a:lvl1pPr>
          </a:lstStyle>
          <a:p>
            <a:pPr>
              <a:defRPr/>
            </a:pPr>
            <a:fld id="{C1BA76F0-2901-4921-B6C7-5CCDEEEDB45F}" type="slidenum">
              <a:rPr lang="en-US" altLang="en-US"/>
              <a:pPr>
                <a:defRPr/>
              </a:pPr>
              <a:t>‹#›</a:t>
            </a:fld>
            <a:endParaRPr lang="en-US" altLang="en-US"/>
          </a:p>
        </p:txBody>
      </p:sp>
    </p:spTree>
    <p:extLst>
      <p:ext uri="{BB962C8B-B14F-4D97-AF65-F5344CB8AC3E}">
        <p14:creationId xmlns:p14="http://schemas.microsoft.com/office/powerpoint/2010/main" val="432704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SzPct val="60000"/>
              <a:buFontTx/>
              <a:buBlip>
                <a:blip r:embed="rId2"/>
              </a:buBlip>
              <a:defRPr/>
            </a:lvl1pPr>
            <a:lvl2pPr>
              <a:buSzPct val="60000"/>
              <a:buFontTx/>
              <a:buBlip>
                <a:blip r:embed="rId3"/>
              </a:buBlip>
              <a:defRPr/>
            </a:lvl2pPr>
            <a:lvl3pPr>
              <a:buSzPct val="60000"/>
              <a:buFontTx/>
              <a:buBlip>
                <a:blip r:embed="rId4"/>
              </a:buBlip>
              <a:defRPr/>
            </a:lvl3pPr>
            <a:lvl4pPr>
              <a:buSzPct val="60000"/>
              <a:buFontTx/>
              <a:buBlip>
                <a:blip r:embed="rId5"/>
              </a:buBlip>
              <a:defRPr/>
            </a:lvl4pPr>
            <a:lvl5pPr>
              <a:buSzPct val="60000"/>
              <a:buFontTx/>
              <a:buBlip>
                <a:blip r:embed="rId6"/>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C478B1D-E079-4CA4-81E2-64B80AEF0441}"/>
              </a:ext>
            </a:extLst>
          </p:cNvPr>
          <p:cNvSpPr>
            <a:spLocks noGrp="1"/>
          </p:cNvSpPr>
          <p:nvPr>
            <p:ph type="dt" sz="half" idx="10"/>
          </p:nvPr>
        </p:nvSpPr>
        <p:spPr>
          <a:xfrm>
            <a:off x="152400" y="6543675"/>
            <a:ext cx="3581400" cy="238125"/>
          </a:xfrm>
        </p:spPr>
        <p:txBody>
          <a:bodyPr/>
          <a:lstStyle>
            <a:lvl1pPr>
              <a:defRPr/>
            </a:lvl1pPr>
          </a:lstStyle>
          <a:p>
            <a:pPr>
              <a:defRPr/>
            </a:pPr>
            <a:r>
              <a:rPr lang="en-US"/>
              <a:t>Superconducting Accelerator Magnets, January 27-30, 2025</a:t>
            </a:r>
          </a:p>
        </p:txBody>
      </p:sp>
      <p:sp>
        <p:nvSpPr>
          <p:cNvPr id="5" name="Footer Placeholder 4">
            <a:extLst>
              <a:ext uri="{FF2B5EF4-FFF2-40B4-BE49-F238E27FC236}">
                <a16:creationId xmlns:a16="http://schemas.microsoft.com/office/drawing/2014/main" id="{C1485F96-2CD1-49DE-A2F1-17324948E408}"/>
              </a:ext>
            </a:extLst>
          </p:cNvPr>
          <p:cNvSpPr>
            <a:spLocks noGrp="1"/>
          </p:cNvSpPr>
          <p:nvPr>
            <p:ph type="ftr" sz="quarter" idx="11"/>
          </p:nvPr>
        </p:nvSpPr>
        <p:spPr/>
        <p:txBody>
          <a:bodyPr/>
          <a:lstStyle>
            <a:lvl1pPr>
              <a:defRPr/>
            </a:lvl1pPr>
          </a:lstStyle>
          <a:p>
            <a:pPr>
              <a:defRPr/>
            </a:pPr>
            <a:r>
              <a:rPr lang="en-US"/>
              <a:t>Construction methods and support structures I</a:t>
            </a:r>
            <a:endParaRPr lang="en-US" dirty="0"/>
          </a:p>
        </p:txBody>
      </p:sp>
      <p:sp>
        <p:nvSpPr>
          <p:cNvPr id="6" name="Slide Number Placeholder 5">
            <a:extLst>
              <a:ext uri="{FF2B5EF4-FFF2-40B4-BE49-F238E27FC236}">
                <a16:creationId xmlns:a16="http://schemas.microsoft.com/office/drawing/2014/main" id="{2F7DFAF3-95E4-437B-93DF-55AE8E2055AA}"/>
              </a:ext>
            </a:extLst>
          </p:cNvPr>
          <p:cNvSpPr>
            <a:spLocks noGrp="1"/>
          </p:cNvSpPr>
          <p:nvPr>
            <p:ph type="sldNum" sz="quarter" idx="12"/>
          </p:nvPr>
        </p:nvSpPr>
        <p:spPr/>
        <p:txBody>
          <a:bodyPr/>
          <a:lstStyle>
            <a:lvl1pPr>
              <a:defRPr/>
            </a:lvl1pPr>
          </a:lstStyle>
          <a:p>
            <a:pPr>
              <a:defRPr/>
            </a:pPr>
            <a:fld id="{A8C5AB8A-C91D-4F7D-94D5-62D0481588EB}" type="slidenum">
              <a:rPr lang="en-US" altLang="en-US"/>
              <a:pPr>
                <a:defRPr/>
              </a:pPr>
              <a:t>‹#›</a:t>
            </a:fld>
            <a:endParaRPr lang="en-US" altLang="en-US"/>
          </a:p>
        </p:txBody>
      </p:sp>
    </p:spTree>
    <p:extLst>
      <p:ext uri="{BB962C8B-B14F-4D97-AF65-F5344CB8AC3E}">
        <p14:creationId xmlns:p14="http://schemas.microsoft.com/office/powerpoint/2010/main" val="2787492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CC765F-32E9-4263-9A71-5461FD5DF40E}"/>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5" name="Footer Placeholder 4">
            <a:extLst>
              <a:ext uri="{FF2B5EF4-FFF2-40B4-BE49-F238E27FC236}">
                <a16:creationId xmlns:a16="http://schemas.microsoft.com/office/drawing/2014/main" id="{7D52CEA0-756F-4E94-ADDA-22B692204FE0}"/>
              </a:ext>
            </a:extLst>
          </p:cNvPr>
          <p:cNvSpPr>
            <a:spLocks noGrp="1"/>
          </p:cNvSpPr>
          <p:nvPr>
            <p:ph type="ftr" sz="quarter" idx="11"/>
          </p:nvPr>
        </p:nvSpPr>
        <p:spPr/>
        <p:txBody>
          <a:bodyPr/>
          <a:lstStyle>
            <a:lvl1pPr>
              <a:defRPr/>
            </a:lvl1pPr>
          </a:lstStyle>
          <a:p>
            <a:pPr>
              <a:defRPr/>
            </a:pPr>
            <a:r>
              <a:rPr lang="en-US"/>
              <a:t>Construction methods and support structures I</a:t>
            </a:r>
            <a:endParaRPr lang="en-US" dirty="0"/>
          </a:p>
        </p:txBody>
      </p:sp>
      <p:sp>
        <p:nvSpPr>
          <p:cNvPr id="6" name="Slide Number Placeholder 5">
            <a:extLst>
              <a:ext uri="{FF2B5EF4-FFF2-40B4-BE49-F238E27FC236}">
                <a16:creationId xmlns:a16="http://schemas.microsoft.com/office/drawing/2014/main" id="{BF3AA484-878B-49B6-939C-96454C30FAFD}"/>
              </a:ext>
            </a:extLst>
          </p:cNvPr>
          <p:cNvSpPr>
            <a:spLocks noGrp="1"/>
          </p:cNvSpPr>
          <p:nvPr>
            <p:ph type="sldNum" sz="quarter" idx="12"/>
          </p:nvPr>
        </p:nvSpPr>
        <p:spPr/>
        <p:txBody>
          <a:bodyPr/>
          <a:lstStyle>
            <a:lvl1pPr>
              <a:defRPr/>
            </a:lvl1pPr>
          </a:lstStyle>
          <a:p>
            <a:pPr>
              <a:defRPr/>
            </a:pPr>
            <a:fld id="{525CEC57-1F46-47A9-B812-AB0845AC3A69}" type="slidenum">
              <a:rPr lang="en-US" altLang="en-US"/>
              <a:pPr>
                <a:defRPr/>
              </a:pPr>
              <a:t>‹#›</a:t>
            </a:fld>
            <a:endParaRPr lang="en-US" altLang="en-US"/>
          </a:p>
        </p:txBody>
      </p:sp>
    </p:spTree>
    <p:extLst>
      <p:ext uri="{BB962C8B-B14F-4D97-AF65-F5344CB8AC3E}">
        <p14:creationId xmlns:p14="http://schemas.microsoft.com/office/powerpoint/2010/main" val="1002999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1143000"/>
            <a:ext cx="4343400" cy="53340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3000"/>
            <a:ext cx="4343400" cy="53340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8E6144DE-628E-4200-B13D-D47E9E192FA7}"/>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6" name="Footer Placeholder 4">
            <a:extLst>
              <a:ext uri="{FF2B5EF4-FFF2-40B4-BE49-F238E27FC236}">
                <a16:creationId xmlns:a16="http://schemas.microsoft.com/office/drawing/2014/main" id="{9A3707B2-34C9-4AD5-A852-87683F9211BA}"/>
              </a:ext>
            </a:extLst>
          </p:cNvPr>
          <p:cNvSpPr>
            <a:spLocks noGrp="1"/>
          </p:cNvSpPr>
          <p:nvPr>
            <p:ph type="ftr" sz="quarter" idx="11"/>
          </p:nvPr>
        </p:nvSpPr>
        <p:spPr/>
        <p:txBody>
          <a:bodyPr/>
          <a:lstStyle>
            <a:lvl1pPr>
              <a:defRPr/>
            </a:lvl1pPr>
          </a:lstStyle>
          <a:p>
            <a:pPr>
              <a:defRPr/>
            </a:pPr>
            <a:r>
              <a:rPr lang="en-US"/>
              <a:t>Construction methods and support structures I</a:t>
            </a:r>
            <a:endParaRPr lang="en-US" dirty="0"/>
          </a:p>
        </p:txBody>
      </p:sp>
      <p:sp>
        <p:nvSpPr>
          <p:cNvPr id="7" name="Slide Number Placeholder 5">
            <a:extLst>
              <a:ext uri="{FF2B5EF4-FFF2-40B4-BE49-F238E27FC236}">
                <a16:creationId xmlns:a16="http://schemas.microsoft.com/office/drawing/2014/main" id="{D9D3FF13-80CF-4BB7-98FB-0BF223E7805F}"/>
              </a:ext>
            </a:extLst>
          </p:cNvPr>
          <p:cNvSpPr>
            <a:spLocks noGrp="1"/>
          </p:cNvSpPr>
          <p:nvPr>
            <p:ph type="sldNum" sz="quarter" idx="12"/>
          </p:nvPr>
        </p:nvSpPr>
        <p:spPr/>
        <p:txBody>
          <a:bodyPr/>
          <a:lstStyle>
            <a:lvl1pPr>
              <a:defRPr/>
            </a:lvl1pPr>
          </a:lstStyle>
          <a:p>
            <a:pPr>
              <a:defRPr/>
            </a:pPr>
            <a:fld id="{EFEABB2C-7529-49E5-88C8-4061382EA6AE}" type="slidenum">
              <a:rPr lang="en-US" altLang="en-US"/>
              <a:pPr>
                <a:defRPr/>
              </a:pPr>
              <a:t>‹#›</a:t>
            </a:fld>
            <a:endParaRPr lang="en-US" altLang="en-US"/>
          </a:p>
        </p:txBody>
      </p:sp>
    </p:spTree>
    <p:extLst>
      <p:ext uri="{BB962C8B-B14F-4D97-AF65-F5344CB8AC3E}">
        <p14:creationId xmlns:p14="http://schemas.microsoft.com/office/powerpoint/2010/main" val="2031655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400" y="1143001"/>
            <a:ext cx="4344988" cy="762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981200"/>
            <a:ext cx="4344988" cy="44957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43001"/>
            <a:ext cx="4346575" cy="762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81200"/>
            <a:ext cx="4346575" cy="44957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837934EE-D3D0-4F77-887A-5FD172F95F42}"/>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8" name="Footer Placeholder 4">
            <a:extLst>
              <a:ext uri="{FF2B5EF4-FFF2-40B4-BE49-F238E27FC236}">
                <a16:creationId xmlns:a16="http://schemas.microsoft.com/office/drawing/2014/main" id="{8B13E40C-94B1-414B-B9AD-7DC9DB9203AE}"/>
              </a:ext>
            </a:extLst>
          </p:cNvPr>
          <p:cNvSpPr>
            <a:spLocks noGrp="1"/>
          </p:cNvSpPr>
          <p:nvPr>
            <p:ph type="ftr" sz="quarter" idx="11"/>
          </p:nvPr>
        </p:nvSpPr>
        <p:spPr/>
        <p:txBody>
          <a:bodyPr/>
          <a:lstStyle>
            <a:lvl1pPr>
              <a:defRPr/>
            </a:lvl1pPr>
          </a:lstStyle>
          <a:p>
            <a:pPr>
              <a:defRPr/>
            </a:pPr>
            <a:r>
              <a:rPr lang="en-US"/>
              <a:t>Construction methods and support structures I</a:t>
            </a:r>
            <a:endParaRPr lang="en-US" dirty="0"/>
          </a:p>
        </p:txBody>
      </p:sp>
      <p:sp>
        <p:nvSpPr>
          <p:cNvPr id="9" name="Slide Number Placeholder 5">
            <a:extLst>
              <a:ext uri="{FF2B5EF4-FFF2-40B4-BE49-F238E27FC236}">
                <a16:creationId xmlns:a16="http://schemas.microsoft.com/office/drawing/2014/main" id="{54D30952-E65C-4F95-9686-0192BE76653B}"/>
              </a:ext>
            </a:extLst>
          </p:cNvPr>
          <p:cNvSpPr>
            <a:spLocks noGrp="1"/>
          </p:cNvSpPr>
          <p:nvPr>
            <p:ph type="sldNum" sz="quarter" idx="12"/>
          </p:nvPr>
        </p:nvSpPr>
        <p:spPr/>
        <p:txBody>
          <a:bodyPr/>
          <a:lstStyle>
            <a:lvl1pPr>
              <a:defRPr/>
            </a:lvl1pPr>
          </a:lstStyle>
          <a:p>
            <a:pPr>
              <a:defRPr/>
            </a:pPr>
            <a:fld id="{DA7E7C02-EA8B-4F12-B114-C5B4B4E23CD9}" type="slidenum">
              <a:rPr lang="en-US" altLang="en-US"/>
              <a:pPr>
                <a:defRPr/>
              </a:pPr>
              <a:t>‹#›</a:t>
            </a:fld>
            <a:endParaRPr lang="en-US" altLang="en-US"/>
          </a:p>
        </p:txBody>
      </p:sp>
    </p:spTree>
    <p:extLst>
      <p:ext uri="{BB962C8B-B14F-4D97-AF65-F5344CB8AC3E}">
        <p14:creationId xmlns:p14="http://schemas.microsoft.com/office/powerpoint/2010/main" val="2933663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4ED9832-872E-45DD-88BF-A673CD068494}"/>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4" name="Footer Placeholder 4">
            <a:extLst>
              <a:ext uri="{FF2B5EF4-FFF2-40B4-BE49-F238E27FC236}">
                <a16:creationId xmlns:a16="http://schemas.microsoft.com/office/drawing/2014/main" id="{207E9EE2-A443-4791-977E-B14697497593}"/>
              </a:ext>
            </a:extLst>
          </p:cNvPr>
          <p:cNvSpPr>
            <a:spLocks noGrp="1"/>
          </p:cNvSpPr>
          <p:nvPr>
            <p:ph type="ftr" sz="quarter" idx="11"/>
          </p:nvPr>
        </p:nvSpPr>
        <p:spPr/>
        <p:txBody>
          <a:bodyPr/>
          <a:lstStyle>
            <a:lvl1pPr>
              <a:defRPr/>
            </a:lvl1pPr>
          </a:lstStyle>
          <a:p>
            <a:pPr>
              <a:defRPr/>
            </a:pPr>
            <a:r>
              <a:rPr lang="en-US"/>
              <a:t>Construction methods and support structures I</a:t>
            </a:r>
            <a:endParaRPr lang="en-US" dirty="0"/>
          </a:p>
        </p:txBody>
      </p:sp>
      <p:sp>
        <p:nvSpPr>
          <p:cNvPr id="5" name="Slide Number Placeholder 5">
            <a:extLst>
              <a:ext uri="{FF2B5EF4-FFF2-40B4-BE49-F238E27FC236}">
                <a16:creationId xmlns:a16="http://schemas.microsoft.com/office/drawing/2014/main" id="{D444C8B4-5699-420C-8ADD-E4FA0819366C}"/>
              </a:ext>
            </a:extLst>
          </p:cNvPr>
          <p:cNvSpPr>
            <a:spLocks noGrp="1"/>
          </p:cNvSpPr>
          <p:nvPr>
            <p:ph type="sldNum" sz="quarter" idx="12"/>
          </p:nvPr>
        </p:nvSpPr>
        <p:spPr/>
        <p:txBody>
          <a:bodyPr/>
          <a:lstStyle>
            <a:lvl1pPr>
              <a:defRPr/>
            </a:lvl1pPr>
          </a:lstStyle>
          <a:p>
            <a:pPr>
              <a:defRPr/>
            </a:pPr>
            <a:fld id="{2EE79419-A569-411C-987C-7ED852B5EE27}" type="slidenum">
              <a:rPr lang="en-US" altLang="en-US"/>
              <a:pPr>
                <a:defRPr/>
              </a:pPr>
              <a:t>‹#›</a:t>
            </a:fld>
            <a:endParaRPr lang="en-US" altLang="en-US"/>
          </a:p>
        </p:txBody>
      </p:sp>
    </p:spTree>
    <p:extLst>
      <p:ext uri="{BB962C8B-B14F-4D97-AF65-F5344CB8AC3E}">
        <p14:creationId xmlns:p14="http://schemas.microsoft.com/office/powerpoint/2010/main" val="712238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197774F-D352-4F59-AF78-A0BD4038D5A4}"/>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3" name="Footer Placeholder 4">
            <a:extLst>
              <a:ext uri="{FF2B5EF4-FFF2-40B4-BE49-F238E27FC236}">
                <a16:creationId xmlns:a16="http://schemas.microsoft.com/office/drawing/2014/main" id="{32614CFD-9245-4DFB-8C6A-C2BDA1CC11CC}"/>
              </a:ext>
            </a:extLst>
          </p:cNvPr>
          <p:cNvSpPr>
            <a:spLocks noGrp="1"/>
          </p:cNvSpPr>
          <p:nvPr>
            <p:ph type="ftr" sz="quarter" idx="11"/>
          </p:nvPr>
        </p:nvSpPr>
        <p:spPr/>
        <p:txBody>
          <a:bodyPr/>
          <a:lstStyle>
            <a:lvl1pPr>
              <a:defRPr/>
            </a:lvl1pPr>
          </a:lstStyle>
          <a:p>
            <a:pPr>
              <a:defRPr/>
            </a:pPr>
            <a:r>
              <a:rPr lang="en-US"/>
              <a:t>Construction methods and support structures I</a:t>
            </a:r>
            <a:endParaRPr lang="en-US" dirty="0"/>
          </a:p>
        </p:txBody>
      </p:sp>
      <p:sp>
        <p:nvSpPr>
          <p:cNvPr id="4" name="Slide Number Placeholder 5">
            <a:extLst>
              <a:ext uri="{FF2B5EF4-FFF2-40B4-BE49-F238E27FC236}">
                <a16:creationId xmlns:a16="http://schemas.microsoft.com/office/drawing/2014/main" id="{F16C5BAD-1251-4E59-B330-CD4433BE473C}"/>
              </a:ext>
            </a:extLst>
          </p:cNvPr>
          <p:cNvSpPr>
            <a:spLocks noGrp="1"/>
          </p:cNvSpPr>
          <p:nvPr>
            <p:ph type="sldNum" sz="quarter" idx="12"/>
          </p:nvPr>
        </p:nvSpPr>
        <p:spPr/>
        <p:txBody>
          <a:bodyPr/>
          <a:lstStyle>
            <a:lvl1pPr>
              <a:defRPr/>
            </a:lvl1pPr>
          </a:lstStyle>
          <a:p>
            <a:pPr>
              <a:defRPr/>
            </a:pPr>
            <a:fld id="{9B0E8456-A8B2-4B12-91C9-D1E183C3B163}" type="slidenum">
              <a:rPr lang="en-US" altLang="en-US"/>
              <a:pPr>
                <a:defRPr/>
              </a:pPr>
              <a:t>‹#›</a:t>
            </a:fld>
            <a:endParaRPr lang="en-US" altLang="en-US"/>
          </a:p>
        </p:txBody>
      </p:sp>
    </p:spTree>
    <p:extLst>
      <p:ext uri="{BB962C8B-B14F-4D97-AF65-F5344CB8AC3E}">
        <p14:creationId xmlns:p14="http://schemas.microsoft.com/office/powerpoint/2010/main" val="2432251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701DF77-44C9-4EF6-B3DD-3B9B84FC6315}"/>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6" name="Footer Placeholder 4">
            <a:extLst>
              <a:ext uri="{FF2B5EF4-FFF2-40B4-BE49-F238E27FC236}">
                <a16:creationId xmlns:a16="http://schemas.microsoft.com/office/drawing/2014/main" id="{02FA7131-C1F9-4D51-BADB-0BC9C60E52B4}"/>
              </a:ext>
            </a:extLst>
          </p:cNvPr>
          <p:cNvSpPr>
            <a:spLocks noGrp="1"/>
          </p:cNvSpPr>
          <p:nvPr>
            <p:ph type="ftr" sz="quarter" idx="11"/>
          </p:nvPr>
        </p:nvSpPr>
        <p:spPr/>
        <p:txBody>
          <a:bodyPr/>
          <a:lstStyle>
            <a:lvl1pPr>
              <a:defRPr/>
            </a:lvl1pPr>
          </a:lstStyle>
          <a:p>
            <a:pPr>
              <a:defRPr/>
            </a:pPr>
            <a:r>
              <a:rPr lang="en-US"/>
              <a:t>Construction methods and support structures I</a:t>
            </a:r>
            <a:endParaRPr lang="en-US" dirty="0"/>
          </a:p>
        </p:txBody>
      </p:sp>
      <p:sp>
        <p:nvSpPr>
          <p:cNvPr id="7" name="Slide Number Placeholder 5">
            <a:extLst>
              <a:ext uri="{FF2B5EF4-FFF2-40B4-BE49-F238E27FC236}">
                <a16:creationId xmlns:a16="http://schemas.microsoft.com/office/drawing/2014/main" id="{739E97A7-EFA0-4991-8452-D398159B80C9}"/>
              </a:ext>
            </a:extLst>
          </p:cNvPr>
          <p:cNvSpPr>
            <a:spLocks noGrp="1"/>
          </p:cNvSpPr>
          <p:nvPr>
            <p:ph type="sldNum" sz="quarter" idx="12"/>
          </p:nvPr>
        </p:nvSpPr>
        <p:spPr/>
        <p:txBody>
          <a:bodyPr/>
          <a:lstStyle>
            <a:lvl1pPr>
              <a:defRPr/>
            </a:lvl1pPr>
          </a:lstStyle>
          <a:p>
            <a:pPr>
              <a:defRPr/>
            </a:pPr>
            <a:fld id="{F7BD7AD2-A516-4632-9BCE-D59CA45E2518}" type="slidenum">
              <a:rPr lang="en-US" altLang="en-US"/>
              <a:pPr>
                <a:defRPr/>
              </a:pPr>
              <a:t>‹#›</a:t>
            </a:fld>
            <a:endParaRPr lang="en-US" altLang="en-US"/>
          </a:p>
        </p:txBody>
      </p:sp>
    </p:spTree>
    <p:extLst>
      <p:ext uri="{BB962C8B-B14F-4D97-AF65-F5344CB8AC3E}">
        <p14:creationId xmlns:p14="http://schemas.microsoft.com/office/powerpoint/2010/main" val="2426281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C46D1A4-BEEA-40AB-8B56-9878D0D34AA0}"/>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6" name="Footer Placeholder 4">
            <a:extLst>
              <a:ext uri="{FF2B5EF4-FFF2-40B4-BE49-F238E27FC236}">
                <a16:creationId xmlns:a16="http://schemas.microsoft.com/office/drawing/2014/main" id="{C7FD9E1B-3EEC-445B-ACDC-FE6669BC717F}"/>
              </a:ext>
            </a:extLst>
          </p:cNvPr>
          <p:cNvSpPr>
            <a:spLocks noGrp="1"/>
          </p:cNvSpPr>
          <p:nvPr>
            <p:ph type="ftr" sz="quarter" idx="11"/>
          </p:nvPr>
        </p:nvSpPr>
        <p:spPr/>
        <p:txBody>
          <a:bodyPr/>
          <a:lstStyle>
            <a:lvl1pPr>
              <a:defRPr/>
            </a:lvl1pPr>
          </a:lstStyle>
          <a:p>
            <a:pPr>
              <a:defRPr/>
            </a:pPr>
            <a:r>
              <a:rPr lang="en-US"/>
              <a:t>Construction methods and support structures I</a:t>
            </a:r>
            <a:endParaRPr lang="en-US" dirty="0"/>
          </a:p>
        </p:txBody>
      </p:sp>
      <p:sp>
        <p:nvSpPr>
          <p:cNvPr id="7" name="Slide Number Placeholder 5">
            <a:extLst>
              <a:ext uri="{FF2B5EF4-FFF2-40B4-BE49-F238E27FC236}">
                <a16:creationId xmlns:a16="http://schemas.microsoft.com/office/drawing/2014/main" id="{8FFEF55A-28E2-441C-A894-0F4947035166}"/>
              </a:ext>
            </a:extLst>
          </p:cNvPr>
          <p:cNvSpPr>
            <a:spLocks noGrp="1"/>
          </p:cNvSpPr>
          <p:nvPr>
            <p:ph type="sldNum" sz="quarter" idx="12"/>
          </p:nvPr>
        </p:nvSpPr>
        <p:spPr/>
        <p:txBody>
          <a:bodyPr/>
          <a:lstStyle>
            <a:lvl1pPr>
              <a:defRPr/>
            </a:lvl1pPr>
          </a:lstStyle>
          <a:p>
            <a:pPr>
              <a:defRPr/>
            </a:pPr>
            <a:fld id="{C7DC6438-E4DE-4BB1-9311-33CAF74F9CEE}" type="slidenum">
              <a:rPr lang="en-US" altLang="en-US"/>
              <a:pPr>
                <a:defRPr/>
              </a:pPr>
              <a:t>‹#›</a:t>
            </a:fld>
            <a:endParaRPr lang="en-US" altLang="en-US"/>
          </a:p>
        </p:txBody>
      </p:sp>
    </p:spTree>
    <p:extLst>
      <p:ext uri="{BB962C8B-B14F-4D97-AF65-F5344CB8AC3E}">
        <p14:creationId xmlns:p14="http://schemas.microsoft.com/office/powerpoint/2010/main" val="1406076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F85D71CF-3473-48B7-AF66-330F7B577AA9}"/>
              </a:ext>
            </a:extLst>
          </p:cNvPr>
          <p:cNvSpPr>
            <a:spLocks noGrp="1"/>
          </p:cNvSpPr>
          <p:nvPr>
            <p:ph type="body" idx="1"/>
          </p:nvPr>
        </p:nvSpPr>
        <p:spPr bwMode="auto">
          <a:xfrm>
            <a:off x="152400" y="1143000"/>
            <a:ext cx="8839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DA7ED95-4D47-4A3D-AE9F-A6C8D8F35C7B}"/>
              </a:ext>
            </a:extLst>
          </p:cNvPr>
          <p:cNvSpPr>
            <a:spLocks noGrp="1"/>
          </p:cNvSpPr>
          <p:nvPr>
            <p:ph type="dt" sz="half" idx="2"/>
          </p:nvPr>
        </p:nvSpPr>
        <p:spPr>
          <a:xfrm>
            <a:off x="152399" y="6543675"/>
            <a:ext cx="3581401" cy="222250"/>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accent1"/>
                </a:solidFill>
                <a:latin typeface="Book Antiqua" pitchFamily="18" charset="0"/>
              </a:defRPr>
            </a:lvl1pPr>
          </a:lstStyle>
          <a:p>
            <a:pPr>
              <a:defRPr/>
            </a:pPr>
            <a:r>
              <a:rPr lang="en-US"/>
              <a:t>Superconducting Accelerator Magnets, January 27-30, 2025</a:t>
            </a:r>
            <a:endParaRPr lang="en-US" dirty="0"/>
          </a:p>
        </p:txBody>
      </p:sp>
      <p:sp>
        <p:nvSpPr>
          <p:cNvPr id="5" name="Footer Placeholder 4">
            <a:extLst>
              <a:ext uri="{FF2B5EF4-FFF2-40B4-BE49-F238E27FC236}">
                <a16:creationId xmlns:a16="http://schemas.microsoft.com/office/drawing/2014/main" id="{BBDCFAFB-8D73-4A06-8CAD-D9CE0930E1AA}"/>
              </a:ext>
            </a:extLst>
          </p:cNvPr>
          <p:cNvSpPr>
            <a:spLocks noGrp="1"/>
          </p:cNvSpPr>
          <p:nvPr>
            <p:ph type="ftr" sz="quarter" idx="3"/>
          </p:nvPr>
        </p:nvSpPr>
        <p:spPr>
          <a:xfrm>
            <a:off x="3648075" y="6535738"/>
            <a:ext cx="4760913" cy="234950"/>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accent1"/>
                </a:solidFill>
                <a:latin typeface="Book Antiqua" pitchFamily="18" charset="0"/>
              </a:defRPr>
            </a:lvl1pPr>
          </a:lstStyle>
          <a:p>
            <a:pPr>
              <a:defRPr/>
            </a:pPr>
            <a:r>
              <a:rPr lang="en-US"/>
              <a:t>Construction methods and support structures I</a:t>
            </a:r>
            <a:endParaRPr lang="en-US" dirty="0"/>
          </a:p>
        </p:txBody>
      </p:sp>
      <p:sp>
        <p:nvSpPr>
          <p:cNvPr id="6" name="Slide Number Placeholder 5">
            <a:extLst>
              <a:ext uri="{FF2B5EF4-FFF2-40B4-BE49-F238E27FC236}">
                <a16:creationId xmlns:a16="http://schemas.microsoft.com/office/drawing/2014/main" id="{72023802-CAD3-497A-B483-BFA89C69A85D}"/>
              </a:ext>
            </a:extLst>
          </p:cNvPr>
          <p:cNvSpPr>
            <a:spLocks noGrp="1"/>
          </p:cNvSpPr>
          <p:nvPr>
            <p:ph type="sldNum" sz="quarter" idx="4"/>
          </p:nvPr>
        </p:nvSpPr>
        <p:spPr>
          <a:xfrm>
            <a:off x="8534400" y="6537325"/>
            <a:ext cx="457200" cy="2317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Book Antiqua" panose="02040602050305030304" pitchFamily="18" charset="0"/>
              </a:defRPr>
            </a:lvl1pPr>
          </a:lstStyle>
          <a:p>
            <a:pPr>
              <a:defRPr/>
            </a:pPr>
            <a:fld id="{EE1AAC41-E710-4415-90D6-B7643FC69E4B}" type="slidenum">
              <a:rPr lang="en-US" altLang="en-US"/>
              <a:pPr>
                <a:defRPr/>
              </a:pPr>
              <a:t>‹#›</a:t>
            </a:fld>
            <a:endParaRPr lang="en-US" altLang="en-US"/>
          </a:p>
        </p:txBody>
      </p:sp>
      <p:sp>
        <p:nvSpPr>
          <p:cNvPr id="1030" name="Rectangle 2">
            <a:extLst>
              <a:ext uri="{FF2B5EF4-FFF2-40B4-BE49-F238E27FC236}">
                <a16:creationId xmlns:a16="http://schemas.microsoft.com/office/drawing/2014/main" id="{550296B6-E304-47C5-90F3-B7DDA92B6663}"/>
              </a:ext>
            </a:extLst>
          </p:cNvPr>
          <p:cNvSpPr>
            <a:spLocks noChangeArrowheads="1"/>
          </p:cNvSpPr>
          <p:nvPr userDrawn="1"/>
        </p:nvSpPr>
        <p:spPr bwMode="auto">
          <a:xfrm>
            <a:off x="0" y="0"/>
            <a:ext cx="9144000" cy="1060450"/>
          </a:xfrm>
          <a:prstGeom prst="rect">
            <a:avLst/>
          </a:prstGeom>
          <a:solidFill>
            <a:srgbClr val="1F336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latin typeface="Calibri" pitchFamily="34" charset="0"/>
            </a:endParaRPr>
          </a:p>
        </p:txBody>
      </p:sp>
      <p:pic>
        <p:nvPicPr>
          <p:cNvPr id="1031" name="Picture 13">
            <a:extLst>
              <a:ext uri="{FF2B5EF4-FFF2-40B4-BE49-F238E27FC236}">
                <a16:creationId xmlns:a16="http://schemas.microsoft.com/office/drawing/2014/main" id="{393CDEAC-E59B-4630-8B65-DCBBD48F54D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r="1060" b="1387"/>
          <a:stretch>
            <a:fillRect/>
          </a:stretch>
        </p:blipFill>
        <p:spPr bwMode="auto">
          <a:xfrm>
            <a:off x="8556625" y="469900"/>
            <a:ext cx="5365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4" descr="uspas">
            <a:extLst>
              <a:ext uri="{FF2B5EF4-FFF2-40B4-BE49-F238E27FC236}">
                <a16:creationId xmlns:a16="http://schemas.microsoft.com/office/drawing/2014/main" id="{33E71980-F3AE-40CF-9D37-92DE9597A239}"/>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25" y="103188"/>
            <a:ext cx="7239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4" descr="logo_blue3">
            <a:extLst>
              <a:ext uri="{FF2B5EF4-FFF2-40B4-BE49-F238E27FC236}">
                <a16:creationId xmlns:a16="http://schemas.microsoft.com/office/drawing/2014/main" id="{627F38A9-717C-4DD3-B727-FB71C0A44C34}"/>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r="6929" b="18542"/>
          <a:stretch>
            <a:fillRect/>
          </a:stretch>
        </p:blipFill>
        <p:spPr bwMode="auto">
          <a:xfrm>
            <a:off x="8556625" y="47625"/>
            <a:ext cx="557213"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a:extLst>
              <a:ext uri="{FF2B5EF4-FFF2-40B4-BE49-F238E27FC236}">
                <a16:creationId xmlns:a16="http://schemas.microsoft.com/office/drawing/2014/main" id="{11865374-F02E-4E7E-8F1D-F60337DBCBD8}"/>
              </a:ext>
            </a:extLst>
          </p:cNvPr>
          <p:cNvSpPr>
            <a:spLocks noGrp="1"/>
          </p:cNvSpPr>
          <p:nvPr>
            <p:ph type="title"/>
          </p:nvPr>
        </p:nvSpPr>
        <p:spPr bwMode="auto">
          <a:xfrm>
            <a:off x="838200" y="0"/>
            <a:ext cx="769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805" r:id="rId1"/>
    <p:sldLayoutId id="214748381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hdr="0"/>
  <p:txStyles>
    <p:titleStyle>
      <a:lvl1pPr algn="ctr" rtl="0" eaLnBrk="0" fontAlgn="base" hangingPunct="0">
        <a:spcBef>
          <a:spcPct val="0"/>
        </a:spcBef>
        <a:spcAft>
          <a:spcPct val="0"/>
        </a:spcAft>
        <a:defRPr sz="2800" kern="1200">
          <a:solidFill>
            <a:schemeClr val="bg1"/>
          </a:solidFill>
          <a:latin typeface="Book Antiqua" pitchFamily="18" charset="0"/>
          <a:ea typeface="+mj-ea"/>
          <a:cs typeface="+mj-cs"/>
        </a:defRPr>
      </a:lvl1pPr>
      <a:lvl2pPr algn="ctr" rtl="0" eaLnBrk="0" fontAlgn="base" hangingPunct="0">
        <a:spcBef>
          <a:spcPct val="0"/>
        </a:spcBef>
        <a:spcAft>
          <a:spcPct val="0"/>
        </a:spcAft>
        <a:defRPr sz="2800">
          <a:solidFill>
            <a:schemeClr val="bg1"/>
          </a:solidFill>
          <a:latin typeface="Book Antiqua" pitchFamily="18" charset="0"/>
        </a:defRPr>
      </a:lvl2pPr>
      <a:lvl3pPr algn="ctr" rtl="0" eaLnBrk="0" fontAlgn="base" hangingPunct="0">
        <a:spcBef>
          <a:spcPct val="0"/>
        </a:spcBef>
        <a:spcAft>
          <a:spcPct val="0"/>
        </a:spcAft>
        <a:defRPr sz="2800">
          <a:solidFill>
            <a:schemeClr val="bg1"/>
          </a:solidFill>
          <a:latin typeface="Book Antiqua" pitchFamily="18" charset="0"/>
        </a:defRPr>
      </a:lvl3pPr>
      <a:lvl4pPr algn="ctr" rtl="0" eaLnBrk="0" fontAlgn="base" hangingPunct="0">
        <a:spcBef>
          <a:spcPct val="0"/>
        </a:spcBef>
        <a:spcAft>
          <a:spcPct val="0"/>
        </a:spcAft>
        <a:defRPr sz="2800">
          <a:solidFill>
            <a:schemeClr val="bg1"/>
          </a:solidFill>
          <a:latin typeface="Book Antiqua" pitchFamily="18" charset="0"/>
        </a:defRPr>
      </a:lvl4pPr>
      <a:lvl5pPr algn="ctr" rtl="0" eaLnBrk="0" fontAlgn="base" hangingPunct="0">
        <a:spcBef>
          <a:spcPct val="0"/>
        </a:spcBef>
        <a:spcAft>
          <a:spcPct val="0"/>
        </a:spcAft>
        <a:defRPr sz="2800">
          <a:solidFill>
            <a:schemeClr val="bg1"/>
          </a:solidFill>
          <a:latin typeface="Book Antiqua" pitchFamily="18" charset="0"/>
        </a:defRPr>
      </a:lvl5pPr>
      <a:lvl6pPr marL="457200" algn="ctr" rtl="0" fontAlgn="base">
        <a:spcBef>
          <a:spcPct val="0"/>
        </a:spcBef>
        <a:spcAft>
          <a:spcPct val="0"/>
        </a:spcAft>
        <a:defRPr sz="2800">
          <a:solidFill>
            <a:schemeClr val="bg1"/>
          </a:solidFill>
          <a:latin typeface="Book Antiqua" pitchFamily="18" charset="0"/>
        </a:defRPr>
      </a:lvl6pPr>
      <a:lvl7pPr marL="914400" algn="ctr" rtl="0" fontAlgn="base">
        <a:spcBef>
          <a:spcPct val="0"/>
        </a:spcBef>
        <a:spcAft>
          <a:spcPct val="0"/>
        </a:spcAft>
        <a:defRPr sz="2800">
          <a:solidFill>
            <a:schemeClr val="bg1"/>
          </a:solidFill>
          <a:latin typeface="Book Antiqua" pitchFamily="18" charset="0"/>
        </a:defRPr>
      </a:lvl7pPr>
      <a:lvl8pPr marL="1371600" algn="ctr" rtl="0" fontAlgn="base">
        <a:spcBef>
          <a:spcPct val="0"/>
        </a:spcBef>
        <a:spcAft>
          <a:spcPct val="0"/>
        </a:spcAft>
        <a:defRPr sz="2800">
          <a:solidFill>
            <a:schemeClr val="bg1"/>
          </a:solidFill>
          <a:latin typeface="Book Antiqua" pitchFamily="18" charset="0"/>
        </a:defRPr>
      </a:lvl8pPr>
      <a:lvl9pPr marL="1828800" algn="ctr" rtl="0" fontAlgn="base">
        <a:spcBef>
          <a:spcPct val="0"/>
        </a:spcBef>
        <a:spcAft>
          <a:spcPct val="0"/>
        </a:spcAft>
        <a:defRPr sz="2800">
          <a:solidFill>
            <a:schemeClr val="bg1"/>
          </a:solidFill>
          <a:latin typeface="Book Antiqua" pitchFamily="18" charset="0"/>
        </a:defRPr>
      </a:lvl9pPr>
    </p:titleStyle>
    <p:bodyStyle>
      <a:lvl1pPr marL="342900" indent="-342900" algn="l" rtl="0" eaLnBrk="0" fontAlgn="base" hangingPunct="0">
        <a:spcBef>
          <a:spcPct val="20000"/>
        </a:spcBef>
        <a:spcAft>
          <a:spcPct val="0"/>
        </a:spcAft>
        <a:buSzPct val="60000"/>
        <a:buBlip>
          <a:blip r:embed="rId16"/>
        </a:buBlip>
        <a:defRPr sz="2400" kern="1200">
          <a:solidFill>
            <a:schemeClr val="tx1"/>
          </a:solidFill>
          <a:latin typeface="Book Antiqua" pitchFamily="18" charset="0"/>
          <a:ea typeface="+mn-ea"/>
          <a:cs typeface="+mn-cs"/>
        </a:defRPr>
      </a:lvl1pPr>
      <a:lvl2pPr marL="742950" indent="-285750" algn="l" rtl="0" eaLnBrk="0" fontAlgn="base" hangingPunct="0">
        <a:spcBef>
          <a:spcPct val="20000"/>
        </a:spcBef>
        <a:spcAft>
          <a:spcPct val="0"/>
        </a:spcAft>
        <a:buSzPct val="60000"/>
        <a:buBlip>
          <a:blip r:embed="rId17"/>
        </a:buBlip>
        <a:defRPr sz="2000" kern="1200">
          <a:solidFill>
            <a:schemeClr val="tx1"/>
          </a:solidFill>
          <a:latin typeface="Book Antiqua" pitchFamily="18" charset="0"/>
          <a:ea typeface="+mn-ea"/>
          <a:cs typeface="+mn-cs"/>
        </a:defRPr>
      </a:lvl2pPr>
      <a:lvl3pPr marL="1143000" indent="-228600" algn="l" rtl="0" eaLnBrk="0" fontAlgn="base" hangingPunct="0">
        <a:spcBef>
          <a:spcPct val="20000"/>
        </a:spcBef>
        <a:spcAft>
          <a:spcPct val="0"/>
        </a:spcAft>
        <a:buSzPct val="60000"/>
        <a:buBlip>
          <a:blip r:embed="rId18"/>
        </a:buBlip>
        <a:defRPr kern="1200">
          <a:solidFill>
            <a:schemeClr val="tx1"/>
          </a:solidFill>
          <a:latin typeface="Book Antiqua" pitchFamily="18" charset="0"/>
          <a:ea typeface="+mn-ea"/>
          <a:cs typeface="+mn-cs"/>
        </a:defRPr>
      </a:lvl3pPr>
      <a:lvl4pPr marL="1600200" indent="-228600" algn="l" rtl="0" eaLnBrk="0" fontAlgn="base" hangingPunct="0">
        <a:spcBef>
          <a:spcPct val="20000"/>
        </a:spcBef>
        <a:spcAft>
          <a:spcPct val="0"/>
        </a:spcAft>
        <a:buSzPct val="60000"/>
        <a:buBlip>
          <a:blip r:embed="rId19"/>
        </a:buBlip>
        <a:defRPr sz="1600" kern="1200">
          <a:solidFill>
            <a:schemeClr val="tx1"/>
          </a:solidFill>
          <a:latin typeface="Book Antiqua" pitchFamily="18" charset="0"/>
          <a:ea typeface="+mn-ea"/>
          <a:cs typeface="+mn-cs"/>
        </a:defRPr>
      </a:lvl4pPr>
      <a:lvl5pPr marL="2057400" indent="-228600" algn="l" rtl="0" eaLnBrk="0" fontAlgn="base" hangingPunct="0">
        <a:spcBef>
          <a:spcPct val="20000"/>
        </a:spcBef>
        <a:spcAft>
          <a:spcPct val="0"/>
        </a:spcAft>
        <a:buSzPct val="60000"/>
        <a:buBlip>
          <a:blip r:embed="rId20"/>
        </a:buBlip>
        <a:defRPr sz="1600" kern="120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png"/><Relationship Id="rId11" Type="http://schemas.openxmlformats.org/officeDocument/2006/relationships/image" Target="../media/image5.png"/><Relationship Id="rId5" Type="http://schemas.openxmlformats.org/officeDocument/2006/relationships/oleObject" Target="../embeddings/oleObject2.bin"/><Relationship Id="rId10" Type="http://schemas.openxmlformats.org/officeDocument/2006/relationships/image" Target="../media/image6.png"/><Relationship Id="rId4" Type="http://schemas.openxmlformats.org/officeDocument/2006/relationships/image" Target="../media/image30.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15.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5.png"/><Relationship Id="rId5" Type="http://schemas.openxmlformats.org/officeDocument/2006/relationships/oleObject" Target="../embeddings/oleObject5.bin"/><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0.jpeg"/><Relationship Id="rId7" Type="http://schemas.openxmlformats.org/officeDocument/2006/relationships/image" Target="../media/image5.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3.jpeg"/><Relationship Id="rId7" Type="http://schemas.openxmlformats.org/officeDocument/2006/relationships/image" Target="../media/image5.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6.jpeg"/><Relationship Id="rId7" Type="http://schemas.openxmlformats.org/officeDocument/2006/relationships/image" Target="../media/image5.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75.jpeg"/><Relationship Id="rId7" Type="http://schemas.openxmlformats.org/officeDocument/2006/relationships/image" Target="../media/image15.png"/><Relationship Id="rId12"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png"/><Relationship Id="rId11" Type="http://schemas.openxmlformats.org/officeDocument/2006/relationships/image" Target="../media/image74.wmf"/><Relationship Id="rId5" Type="http://schemas.openxmlformats.org/officeDocument/2006/relationships/image" Target="../media/image6.png"/><Relationship Id="rId10" Type="http://schemas.openxmlformats.org/officeDocument/2006/relationships/oleObject" Target="../embeddings/oleObject9.bin"/><Relationship Id="rId4" Type="http://schemas.openxmlformats.org/officeDocument/2006/relationships/image" Target="../media/image4.png"/><Relationship Id="rId9" Type="http://schemas.openxmlformats.org/officeDocument/2006/relationships/image" Target="../media/image73.wmf"/></Relationships>
</file>

<file path=ppt/slides/_rels/slide3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4.png"/><Relationship Id="rId7"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1.jpeg"/><Relationship Id="rId7" Type="http://schemas.openxmlformats.org/officeDocument/2006/relationships/image" Target="../media/image5.pn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15.png"/><Relationship Id="rId2" Type="http://schemas.openxmlformats.org/officeDocument/2006/relationships/image" Target="../media/image87.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5.png"/><Relationship Id="rId7"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6.png"/><Relationship Id="rId7"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png"/><Relationship Id="rId7"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ED560D65-7F11-4408-A9F7-45E06CA89540}"/>
              </a:ext>
            </a:extLst>
          </p:cNvPr>
          <p:cNvSpPr>
            <a:spLocks noGrp="1"/>
          </p:cNvSpPr>
          <p:nvPr>
            <p:ph type="ctrTitle"/>
          </p:nvPr>
        </p:nvSpPr>
        <p:spPr>
          <a:xfrm>
            <a:off x="685800" y="1600200"/>
            <a:ext cx="7772400" cy="2209800"/>
          </a:xfrm>
        </p:spPr>
        <p:txBody>
          <a:bodyPr>
            <a:normAutofit fontScale="90000"/>
          </a:bodyPr>
          <a:lstStyle/>
          <a:p>
            <a:pPr eaLnBrk="1" hangingPunct="1"/>
            <a:r>
              <a:rPr lang="en-US" altLang="en-US" dirty="0"/>
              <a:t>Unit 13</a:t>
            </a:r>
            <a:br>
              <a:rPr lang="en-US" altLang="en-US" dirty="0"/>
            </a:br>
            <a:br>
              <a:rPr lang="en-US" altLang="en-US" dirty="0"/>
            </a:br>
            <a:r>
              <a:rPr lang="en-US" altLang="en-US" dirty="0"/>
              <a:t>Construction methods and support structures</a:t>
            </a:r>
            <a:br>
              <a:rPr lang="en-US" altLang="en-US" dirty="0"/>
            </a:br>
            <a:r>
              <a:rPr lang="en-US" altLang="en-US" sz="2200" dirty="0"/>
              <a:t>Chapter I</a:t>
            </a:r>
          </a:p>
        </p:txBody>
      </p:sp>
      <p:sp>
        <p:nvSpPr>
          <p:cNvPr id="5123" name="Subtitle 2">
            <a:extLst>
              <a:ext uri="{FF2B5EF4-FFF2-40B4-BE49-F238E27FC236}">
                <a16:creationId xmlns:a16="http://schemas.microsoft.com/office/drawing/2014/main" id="{4BE30603-11C5-4965-9707-2CD69D4E07E6}"/>
              </a:ext>
            </a:extLst>
          </p:cNvPr>
          <p:cNvSpPr>
            <a:spLocks noGrp="1"/>
          </p:cNvSpPr>
          <p:nvPr>
            <p:ph type="subTitle" idx="1"/>
          </p:nvPr>
        </p:nvSpPr>
        <p:spPr/>
        <p:txBody>
          <a:bodyPr/>
          <a:lstStyle/>
          <a:p>
            <a:pPr eaLnBrk="1" hangingPunct="1"/>
            <a:endParaRPr lang="en-US" altLang="en-US" sz="2000" b="1" u="sng" dirty="0">
              <a:solidFill>
                <a:schemeClr val="accent1"/>
              </a:solidFill>
            </a:endParaRPr>
          </a:p>
          <a:p>
            <a:pPr eaLnBrk="1" hangingPunct="1"/>
            <a:r>
              <a:rPr lang="en-US" altLang="en-US" sz="2000" b="1" u="sng" dirty="0">
                <a:solidFill>
                  <a:schemeClr val="accent1"/>
                </a:solidFill>
              </a:rPr>
              <a:t>Paolo Ferracin </a:t>
            </a:r>
          </a:p>
          <a:p>
            <a:pPr eaLnBrk="1" hangingPunct="1"/>
            <a:r>
              <a:rPr lang="en-US" altLang="en-US" sz="2000" dirty="0"/>
              <a:t>Lawrence Berkeley National Laboratory (LBNL)</a:t>
            </a:r>
          </a:p>
          <a:p>
            <a:pPr eaLnBrk="1" hangingPunct="1"/>
            <a:endParaRPr lang="en-US" altLang="en-US" sz="2000" b="1" u="sng"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a:extLst>
              <a:ext uri="{FF2B5EF4-FFF2-40B4-BE49-F238E27FC236}">
                <a16:creationId xmlns:a16="http://schemas.microsoft.com/office/drawing/2014/main" id="{A12B55C5-30F4-4A69-B452-6015F121DDE5}"/>
              </a:ext>
            </a:extLst>
          </p:cNvPr>
          <p:cNvSpPr>
            <a:spLocks noGrp="1" noChangeArrowheads="1"/>
          </p:cNvSpPr>
          <p:nvPr>
            <p:ph type="title"/>
          </p:nvPr>
        </p:nvSpPr>
        <p:spPr/>
        <p:txBody>
          <a:bodyPr/>
          <a:lstStyle/>
          <a:p>
            <a:pPr eaLnBrk="1" hangingPunct="1"/>
            <a:r>
              <a:rPr lang="en-US" altLang="en-US" sz="2400"/>
              <a:t>2. Coil winding and curing </a:t>
            </a:r>
            <a:br>
              <a:rPr lang="en-US" altLang="en-US" sz="2400"/>
            </a:br>
            <a:r>
              <a:rPr lang="en-US" altLang="en-US" sz="2400"/>
              <a:t>Ends</a:t>
            </a:r>
          </a:p>
        </p:txBody>
      </p:sp>
      <p:sp>
        <p:nvSpPr>
          <p:cNvPr id="26628" name="Rectangle 3">
            <a:extLst>
              <a:ext uri="{FF2B5EF4-FFF2-40B4-BE49-F238E27FC236}">
                <a16:creationId xmlns:a16="http://schemas.microsoft.com/office/drawing/2014/main" id="{0C09FBB9-0C0C-4B9A-8EA4-FA20AF23E2ED}"/>
              </a:ext>
            </a:extLst>
          </p:cNvPr>
          <p:cNvSpPr>
            <a:spLocks noGrp="1" noChangeArrowheads="1"/>
          </p:cNvSpPr>
          <p:nvPr>
            <p:ph type="body" idx="1"/>
          </p:nvPr>
        </p:nvSpPr>
        <p:spPr>
          <a:xfrm>
            <a:off x="266700" y="1190625"/>
            <a:ext cx="8729663" cy="2965450"/>
          </a:xfrm>
        </p:spPr>
        <p:txBody>
          <a:bodyPr/>
          <a:lstStyle/>
          <a:p>
            <a:pPr eaLnBrk="1" hangingPunct="1">
              <a:lnSpc>
                <a:spcPct val="90000"/>
              </a:lnSpc>
            </a:pPr>
            <a:r>
              <a:rPr lang="en-US" altLang="en-US" sz="2000"/>
              <a:t>In the </a:t>
            </a:r>
            <a:r>
              <a:rPr lang="en-US" altLang="en-US" sz="2000" b="1">
                <a:solidFill>
                  <a:srgbClr val="FF0000"/>
                </a:solidFill>
              </a:rPr>
              <a:t>end region</a:t>
            </a:r>
            <a:r>
              <a:rPr lang="en-US" altLang="en-US" sz="2000"/>
              <a:t>, it is more difficult to constrain the turn which is bent over the narrow edge while moving around the mandrel.</a:t>
            </a:r>
          </a:p>
          <a:p>
            <a:pPr eaLnBrk="1" hangingPunct="1">
              <a:lnSpc>
                <a:spcPct val="90000"/>
              </a:lnSpc>
            </a:pPr>
            <a:r>
              <a:rPr lang="en-US" altLang="en-US" sz="2000"/>
              <a:t>To improve the mechanical stability of the ends (and to reduce the peak field), spacers are precisely designed, using the constant </a:t>
            </a:r>
            <a:r>
              <a:rPr lang="en-US" altLang="en-US" sz="2000" b="1">
                <a:solidFill>
                  <a:srgbClr val="FF0000"/>
                </a:solidFill>
              </a:rPr>
              <a:t>perimeter approach</a:t>
            </a:r>
            <a:r>
              <a:rPr lang="en-US" altLang="en-US" sz="2000"/>
              <a:t>.</a:t>
            </a:r>
          </a:p>
          <a:p>
            <a:pPr lvl="1" eaLnBrk="1" hangingPunct="1">
              <a:lnSpc>
                <a:spcPct val="90000"/>
              </a:lnSpc>
            </a:pPr>
            <a:r>
              <a:rPr lang="en-US" altLang="en-US" sz="1800"/>
              <a:t>The two narrow edges of the turn in the ends follow curves of equal lengths.</a:t>
            </a:r>
          </a:p>
          <a:p>
            <a:pPr eaLnBrk="1" hangingPunct="1">
              <a:lnSpc>
                <a:spcPct val="90000"/>
              </a:lnSpc>
            </a:pPr>
            <a:r>
              <a:rPr lang="en-US" altLang="en-US" sz="2000"/>
              <a:t>In Nb-Ti magnets, end spacers are produced by 5-axis machining of </a:t>
            </a:r>
            <a:r>
              <a:rPr lang="en-US" altLang="en-US" sz="2000" b="1">
                <a:solidFill>
                  <a:srgbClr val="FF0000"/>
                </a:solidFill>
              </a:rPr>
              <a:t>epoxy impregnated fiberglass</a:t>
            </a:r>
            <a:r>
              <a:rPr lang="en-US" altLang="en-US" sz="2000"/>
              <a:t>. Remaining voids are then filled by injection of loaded resins.</a:t>
            </a:r>
          </a:p>
        </p:txBody>
      </p:sp>
      <p:graphicFrame>
        <p:nvGraphicFramePr>
          <p:cNvPr id="26629" name="Object 9">
            <a:extLst>
              <a:ext uri="{FF2B5EF4-FFF2-40B4-BE49-F238E27FC236}">
                <a16:creationId xmlns:a16="http://schemas.microsoft.com/office/drawing/2014/main" id="{E7B47C9D-1927-4935-B218-D3D04B00404A}"/>
              </a:ext>
            </a:extLst>
          </p:cNvPr>
          <p:cNvGraphicFramePr>
            <a:graphicFrameLocks noChangeAspect="1"/>
          </p:cNvGraphicFramePr>
          <p:nvPr/>
        </p:nvGraphicFramePr>
        <p:xfrm>
          <a:off x="0" y="4008438"/>
          <a:ext cx="3352800" cy="2438400"/>
        </p:xfrm>
        <a:graphic>
          <a:graphicData uri="http://schemas.openxmlformats.org/presentationml/2006/ole">
            <mc:AlternateContent xmlns:mc="http://schemas.openxmlformats.org/markup-compatibility/2006">
              <mc:Choice xmlns:v="urn:schemas-microsoft-com:vml" Requires="v">
                <p:oleObj spid="_x0000_s98339" name="CorelPhotoPaint.Image.10" r:id="rId3" imgW="3352381" imgH="2438095" progId="CorelPhotoPaint.Image.10">
                  <p:embed/>
                </p:oleObj>
              </mc:Choice>
              <mc:Fallback>
                <p:oleObj name="CorelPhotoPaint.Image.10" r:id="rId3" imgW="3352381" imgH="2438095" progId="CorelPhotoPaint.Image.10">
                  <p:embed/>
                  <p:pic>
                    <p:nvPicPr>
                      <p:cNvPr id="26629" name="Object 9">
                        <a:extLst>
                          <a:ext uri="{FF2B5EF4-FFF2-40B4-BE49-F238E27FC236}">
                            <a16:creationId xmlns:a16="http://schemas.microsoft.com/office/drawing/2014/main" id="{E7B47C9D-1927-4935-B218-D3D04B00404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008438"/>
                        <a:ext cx="3352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0" name="Object 10">
            <a:extLst>
              <a:ext uri="{FF2B5EF4-FFF2-40B4-BE49-F238E27FC236}">
                <a16:creationId xmlns:a16="http://schemas.microsoft.com/office/drawing/2014/main" id="{AECB74F7-A2EB-465B-B682-CF9CFA55E8A5}"/>
              </a:ext>
            </a:extLst>
          </p:cNvPr>
          <p:cNvGraphicFramePr>
            <a:graphicFrameLocks noChangeAspect="1"/>
          </p:cNvGraphicFramePr>
          <p:nvPr/>
        </p:nvGraphicFramePr>
        <p:xfrm>
          <a:off x="2647950" y="3924300"/>
          <a:ext cx="3848100" cy="2600325"/>
        </p:xfrm>
        <a:graphic>
          <a:graphicData uri="http://schemas.openxmlformats.org/presentationml/2006/ole">
            <mc:AlternateContent xmlns:mc="http://schemas.openxmlformats.org/markup-compatibility/2006">
              <mc:Choice xmlns:v="urn:schemas-microsoft-com:vml" Requires="v">
                <p:oleObj spid="_x0000_s98340" name="CorelPhotoPaint.Image.10" r:id="rId5" imgW="3847619" imgH="2600000" progId="CorelPhotoPaint.Image.10">
                  <p:embed/>
                </p:oleObj>
              </mc:Choice>
              <mc:Fallback>
                <p:oleObj name="CorelPhotoPaint.Image.10" r:id="rId5" imgW="3847619" imgH="2600000" progId="CorelPhotoPaint.Image.10">
                  <p:embed/>
                  <p:pic>
                    <p:nvPicPr>
                      <p:cNvPr id="26630" name="Object 10">
                        <a:extLst>
                          <a:ext uri="{FF2B5EF4-FFF2-40B4-BE49-F238E27FC236}">
                            <a16:creationId xmlns:a16="http://schemas.microsoft.com/office/drawing/2014/main" id="{AECB74F7-A2EB-465B-B682-CF9CFA55E8A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7950" y="3924300"/>
                        <a:ext cx="384810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1" name="Object 12">
            <a:extLst>
              <a:ext uri="{FF2B5EF4-FFF2-40B4-BE49-F238E27FC236}">
                <a16:creationId xmlns:a16="http://schemas.microsoft.com/office/drawing/2014/main" id="{87E94C82-4EA9-4A3C-9B6C-B51868826D4A}"/>
              </a:ext>
            </a:extLst>
          </p:cNvPr>
          <p:cNvGraphicFramePr>
            <a:graphicFrameLocks noChangeAspect="1"/>
          </p:cNvGraphicFramePr>
          <p:nvPr/>
        </p:nvGraphicFramePr>
        <p:xfrm>
          <a:off x="5521325" y="4006850"/>
          <a:ext cx="4019550" cy="2600325"/>
        </p:xfrm>
        <a:graphic>
          <a:graphicData uri="http://schemas.openxmlformats.org/presentationml/2006/ole">
            <mc:AlternateContent xmlns:mc="http://schemas.openxmlformats.org/markup-compatibility/2006">
              <mc:Choice xmlns:v="urn:schemas-microsoft-com:vml" Requires="v">
                <p:oleObj spid="_x0000_s98341" name="CorelPhotoPaint.Image.10" r:id="rId7" imgW="4019048" imgH="2600000" progId="CorelPhotoPaint.Image.10">
                  <p:embed/>
                </p:oleObj>
              </mc:Choice>
              <mc:Fallback>
                <p:oleObj name="CorelPhotoPaint.Image.10" r:id="rId7" imgW="4019048" imgH="2600000" progId="CorelPhotoPaint.Image.10">
                  <p:embed/>
                  <p:pic>
                    <p:nvPicPr>
                      <p:cNvPr id="26631" name="Object 12">
                        <a:extLst>
                          <a:ext uri="{FF2B5EF4-FFF2-40B4-BE49-F238E27FC236}">
                            <a16:creationId xmlns:a16="http://schemas.microsoft.com/office/drawing/2014/main" id="{87E94C82-4EA9-4A3C-9B6C-B51868826D4A}"/>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1325" y="4006850"/>
                        <a:ext cx="401955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2" name="Text Box 16">
            <a:extLst>
              <a:ext uri="{FF2B5EF4-FFF2-40B4-BE49-F238E27FC236}">
                <a16:creationId xmlns:a16="http://schemas.microsoft.com/office/drawing/2014/main" id="{71F98958-1B1F-4B0F-9E1C-895346B7A9A5}"/>
              </a:ext>
            </a:extLst>
          </p:cNvPr>
          <p:cNvSpPr txBox="1">
            <a:spLocks noChangeArrowheads="1"/>
          </p:cNvSpPr>
          <p:nvPr/>
        </p:nvSpPr>
        <p:spPr bwMode="auto">
          <a:xfrm>
            <a:off x="8077200" y="6130925"/>
            <a:ext cx="85725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9"/>
              </a:buBlip>
              <a:defRPr sz="2400">
                <a:solidFill>
                  <a:schemeClr val="tx1"/>
                </a:solidFill>
                <a:latin typeface="Book Antiqua" panose="02040602050305030304" pitchFamily="18" charset="0"/>
              </a:defRPr>
            </a:lvl1pPr>
            <a:lvl2pPr marL="742950" indent="-285750">
              <a:spcBef>
                <a:spcPct val="20000"/>
              </a:spcBef>
              <a:buSzPct val="65000"/>
              <a:buBlip>
                <a:blip r:embed="rId10"/>
              </a:buBlip>
              <a:defRPr sz="2000">
                <a:solidFill>
                  <a:schemeClr val="tx1"/>
                </a:solidFill>
                <a:latin typeface="Book Antiqua" panose="02040602050305030304" pitchFamily="18" charset="0"/>
              </a:defRPr>
            </a:lvl2pPr>
            <a:lvl3pPr marL="1143000" indent="-228600">
              <a:spcBef>
                <a:spcPct val="20000"/>
              </a:spcBef>
              <a:buSzPct val="65000"/>
              <a:buBlip>
                <a:blip r:embed="rId11"/>
              </a:buBlip>
              <a:defRPr>
                <a:solidFill>
                  <a:schemeClr val="tx1"/>
                </a:solidFill>
                <a:latin typeface="Book Antiqua" panose="02040602050305030304" pitchFamily="18" charset="0"/>
              </a:defRPr>
            </a:lvl3pPr>
            <a:lvl4pPr marL="1600200" indent="-228600">
              <a:spcBef>
                <a:spcPct val="20000"/>
              </a:spcBef>
              <a:buSzPct val="65000"/>
              <a:buBlip>
                <a:blip r:embed="rId12"/>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sz="1000"/>
              <a:t>L. Rossi, [1]</a:t>
            </a:r>
          </a:p>
        </p:txBody>
      </p:sp>
      <p:sp>
        <p:nvSpPr>
          <p:cNvPr id="26633" name="Text Box 18">
            <a:extLst>
              <a:ext uri="{FF2B5EF4-FFF2-40B4-BE49-F238E27FC236}">
                <a16:creationId xmlns:a16="http://schemas.microsoft.com/office/drawing/2014/main" id="{91FEBDB5-92A1-49B2-BC37-B82551E01068}"/>
              </a:ext>
            </a:extLst>
          </p:cNvPr>
          <p:cNvSpPr txBox="1">
            <a:spLocks noChangeArrowheads="1"/>
          </p:cNvSpPr>
          <p:nvPr/>
        </p:nvSpPr>
        <p:spPr bwMode="auto">
          <a:xfrm>
            <a:off x="530225" y="4449763"/>
            <a:ext cx="736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9"/>
              </a:buBlip>
              <a:defRPr sz="2400">
                <a:solidFill>
                  <a:schemeClr val="tx1"/>
                </a:solidFill>
                <a:latin typeface="Book Antiqua" panose="02040602050305030304" pitchFamily="18" charset="0"/>
              </a:defRPr>
            </a:lvl1pPr>
            <a:lvl2pPr marL="742950" indent="-285750">
              <a:spcBef>
                <a:spcPct val="20000"/>
              </a:spcBef>
              <a:buSzPct val="65000"/>
              <a:buBlip>
                <a:blip r:embed="rId10"/>
              </a:buBlip>
              <a:defRPr sz="2000">
                <a:solidFill>
                  <a:schemeClr val="tx1"/>
                </a:solidFill>
                <a:latin typeface="Book Antiqua" panose="02040602050305030304" pitchFamily="18" charset="0"/>
              </a:defRPr>
            </a:lvl2pPr>
            <a:lvl3pPr marL="1143000" indent="-228600">
              <a:spcBef>
                <a:spcPct val="20000"/>
              </a:spcBef>
              <a:buSzPct val="65000"/>
              <a:buBlip>
                <a:blip r:embed="rId11"/>
              </a:buBlip>
              <a:defRPr>
                <a:solidFill>
                  <a:schemeClr val="tx1"/>
                </a:solidFill>
                <a:latin typeface="Book Antiqua" panose="02040602050305030304" pitchFamily="18" charset="0"/>
              </a:defRPr>
            </a:lvl3pPr>
            <a:lvl4pPr marL="1600200" indent="-228600">
              <a:spcBef>
                <a:spcPct val="20000"/>
              </a:spcBef>
              <a:buSzPct val="65000"/>
              <a:buBlip>
                <a:blip r:embed="rId12"/>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sz="1600">
                <a:solidFill>
                  <a:srgbClr val="FF3300"/>
                </a:solidFill>
              </a:rPr>
              <a:t>Turns</a:t>
            </a:r>
          </a:p>
        </p:txBody>
      </p:sp>
      <p:sp>
        <p:nvSpPr>
          <p:cNvPr id="26634" name="Text Box 19">
            <a:extLst>
              <a:ext uri="{FF2B5EF4-FFF2-40B4-BE49-F238E27FC236}">
                <a16:creationId xmlns:a16="http://schemas.microsoft.com/office/drawing/2014/main" id="{8D6C53D1-EBF8-4AE8-9B3B-4311A2EF4034}"/>
              </a:ext>
            </a:extLst>
          </p:cNvPr>
          <p:cNvSpPr txBox="1">
            <a:spLocks noChangeArrowheads="1"/>
          </p:cNvSpPr>
          <p:nvPr/>
        </p:nvSpPr>
        <p:spPr bwMode="auto">
          <a:xfrm>
            <a:off x="6513513" y="4432300"/>
            <a:ext cx="1069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9"/>
              </a:buBlip>
              <a:defRPr sz="2400">
                <a:solidFill>
                  <a:schemeClr val="tx1"/>
                </a:solidFill>
                <a:latin typeface="Book Antiqua" panose="02040602050305030304" pitchFamily="18" charset="0"/>
              </a:defRPr>
            </a:lvl1pPr>
            <a:lvl2pPr marL="742950" indent="-285750">
              <a:spcBef>
                <a:spcPct val="20000"/>
              </a:spcBef>
              <a:buSzPct val="65000"/>
              <a:buBlip>
                <a:blip r:embed="rId10"/>
              </a:buBlip>
              <a:defRPr sz="2000">
                <a:solidFill>
                  <a:schemeClr val="tx1"/>
                </a:solidFill>
                <a:latin typeface="Book Antiqua" panose="02040602050305030304" pitchFamily="18" charset="0"/>
              </a:defRPr>
            </a:lvl2pPr>
            <a:lvl3pPr marL="1143000" indent="-228600">
              <a:spcBef>
                <a:spcPct val="20000"/>
              </a:spcBef>
              <a:buSzPct val="65000"/>
              <a:buBlip>
                <a:blip r:embed="rId11"/>
              </a:buBlip>
              <a:defRPr>
                <a:solidFill>
                  <a:schemeClr val="tx1"/>
                </a:solidFill>
                <a:latin typeface="Book Antiqua" panose="02040602050305030304" pitchFamily="18" charset="0"/>
              </a:defRPr>
            </a:lvl3pPr>
            <a:lvl4pPr marL="1600200" indent="-228600">
              <a:spcBef>
                <a:spcPct val="20000"/>
              </a:spcBef>
              <a:buSzPct val="65000"/>
              <a:buBlip>
                <a:blip r:embed="rId12"/>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sz="1600">
                <a:solidFill>
                  <a:srgbClr val="FF3300"/>
                </a:solidFill>
              </a:rPr>
              <a:t>Coil ends</a:t>
            </a:r>
          </a:p>
        </p:txBody>
      </p:sp>
      <p:sp>
        <p:nvSpPr>
          <p:cNvPr id="26635" name="Text Box 20">
            <a:extLst>
              <a:ext uri="{FF2B5EF4-FFF2-40B4-BE49-F238E27FC236}">
                <a16:creationId xmlns:a16="http://schemas.microsoft.com/office/drawing/2014/main" id="{773497E6-9239-4B89-B518-05C6063866D4}"/>
              </a:ext>
            </a:extLst>
          </p:cNvPr>
          <p:cNvSpPr txBox="1">
            <a:spLocks noChangeArrowheads="1"/>
          </p:cNvSpPr>
          <p:nvPr/>
        </p:nvSpPr>
        <p:spPr bwMode="auto">
          <a:xfrm>
            <a:off x="3378200" y="4437063"/>
            <a:ext cx="12842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9"/>
              </a:buBlip>
              <a:defRPr sz="2400">
                <a:solidFill>
                  <a:schemeClr val="tx1"/>
                </a:solidFill>
                <a:latin typeface="Book Antiqua" panose="02040602050305030304" pitchFamily="18" charset="0"/>
              </a:defRPr>
            </a:lvl1pPr>
            <a:lvl2pPr marL="742950" indent="-285750">
              <a:spcBef>
                <a:spcPct val="20000"/>
              </a:spcBef>
              <a:buSzPct val="65000"/>
              <a:buBlip>
                <a:blip r:embed="rId10"/>
              </a:buBlip>
              <a:defRPr sz="2000">
                <a:solidFill>
                  <a:schemeClr val="tx1"/>
                </a:solidFill>
                <a:latin typeface="Book Antiqua" panose="02040602050305030304" pitchFamily="18" charset="0"/>
              </a:defRPr>
            </a:lvl2pPr>
            <a:lvl3pPr marL="1143000" indent="-228600">
              <a:spcBef>
                <a:spcPct val="20000"/>
              </a:spcBef>
              <a:buSzPct val="65000"/>
              <a:buBlip>
                <a:blip r:embed="rId11"/>
              </a:buBlip>
              <a:defRPr>
                <a:solidFill>
                  <a:schemeClr val="tx1"/>
                </a:solidFill>
                <a:latin typeface="Book Antiqua" panose="02040602050305030304" pitchFamily="18" charset="0"/>
              </a:defRPr>
            </a:lvl3pPr>
            <a:lvl4pPr marL="1600200" indent="-228600">
              <a:spcBef>
                <a:spcPct val="20000"/>
              </a:spcBef>
              <a:buSzPct val="65000"/>
              <a:buBlip>
                <a:blip r:embed="rId12"/>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sz="1600">
                <a:solidFill>
                  <a:srgbClr val="FF3300"/>
                </a:solidFill>
              </a:rPr>
              <a:t>End spacers</a:t>
            </a:r>
          </a:p>
        </p:txBody>
      </p:sp>
      <p:sp>
        <p:nvSpPr>
          <p:cNvPr id="26636" name="Text Box 23">
            <a:extLst>
              <a:ext uri="{FF2B5EF4-FFF2-40B4-BE49-F238E27FC236}">
                <a16:creationId xmlns:a16="http://schemas.microsoft.com/office/drawing/2014/main" id="{6952039D-421C-4DFE-90BB-A3445CC3F77F}"/>
              </a:ext>
            </a:extLst>
          </p:cNvPr>
          <p:cNvSpPr txBox="1">
            <a:spLocks noChangeArrowheads="1"/>
          </p:cNvSpPr>
          <p:nvPr/>
        </p:nvSpPr>
        <p:spPr bwMode="auto">
          <a:xfrm>
            <a:off x="7967663" y="5715000"/>
            <a:ext cx="1100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65000"/>
              <a:buBlip>
                <a:blip r:embed="rId9"/>
              </a:buBlip>
              <a:defRPr sz="2400">
                <a:solidFill>
                  <a:schemeClr val="tx1"/>
                </a:solidFill>
                <a:latin typeface="Book Antiqua" panose="02040602050305030304" pitchFamily="18" charset="0"/>
              </a:defRPr>
            </a:lvl1pPr>
            <a:lvl2pPr marL="742950" indent="-285750">
              <a:spcBef>
                <a:spcPct val="20000"/>
              </a:spcBef>
              <a:buSzPct val="65000"/>
              <a:buBlip>
                <a:blip r:embed="rId10"/>
              </a:buBlip>
              <a:defRPr sz="2000">
                <a:solidFill>
                  <a:schemeClr val="tx1"/>
                </a:solidFill>
                <a:latin typeface="Book Antiqua" panose="02040602050305030304" pitchFamily="18" charset="0"/>
              </a:defRPr>
            </a:lvl2pPr>
            <a:lvl3pPr marL="1143000" indent="-228600">
              <a:spcBef>
                <a:spcPct val="20000"/>
              </a:spcBef>
              <a:buSzPct val="65000"/>
              <a:buBlip>
                <a:blip r:embed="rId11"/>
              </a:buBlip>
              <a:defRPr>
                <a:solidFill>
                  <a:schemeClr val="tx1"/>
                </a:solidFill>
                <a:latin typeface="Book Antiqua" panose="02040602050305030304" pitchFamily="18" charset="0"/>
              </a:defRPr>
            </a:lvl3pPr>
            <a:lvl4pPr marL="1600200" indent="-228600">
              <a:spcBef>
                <a:spcPct val="20000"/>
              </a:spcBef>
              <a:buSzPct val="65000"/>
              <a:buBlip>
                <a:blip r:embed="rId12"/>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eaLnBrk="1" hangingPunct="1">
              <a:spcBef>
                <a:spcPct val="50000"/>
              </a:spcBef>
              <a:buSzTx/>
              <a:buFontTx/>
              <a:buNone/>
            </a:pPr>
            <a:r>
              <a:rPr lang="en-US" altLang="en-US" sz="2000" b="0">
                <a:solidFill>
                  <a:schemeClr val="bg1"/>
                </a:solidFill>
                <a:latin typeface="Times New Roman" panose="02020603050405020304" pitchFamily="18" charset="0"/>
              </a:rPr>
              <a:t>200</a:t>
            </a:r>
          </a:p>
        </p:txBody>
      </p:sp>
      <p:sp>
        <p:nvSpPr>
          <p:cNvPr id="2" name="Date Placeholder 1">
            <a:extLst>
              <a:ext uri="{FF2B5EF4-FFF2-40B4-BE49-F238E27FC236}">
                <a16:creationId xmlns:a16="http://schemas.microsoft.com/office/drawing/2014/main" id="{4F7171BA-0E22-4FF7-938C-2681BDA5D74A}"/>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3A661CF3-1F99-4D17-9A63-344DABFBA5A0}"/>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096111F8-9040-4C83-8E08-7E69097D3654}"/>
              </a:ext>
            </a:extLst>
          </p:cNvPr>
          <p:cNvSpPr>
            <a:spLocks noGrp="1"/>
          </p:cNvSpPr>
          <p:nvPr>
            <p:ph type="sldNum" sz="quarter" idx="12"/>
          </p:nvPr>
        </p:nvSpPr>
        <p:spPr/>
        <p:txBody>
          <a:bodyPr/>
          <a:lstStyle/>
          <a:p>
            <a:pPr>
              <a:defRPr/>
            </a:pPr>
            <a:fld id="{A8C5AB8A-C91D-4F7D-94D5-62D0481588EB}" type="slidenum">
              <a:rPr lang="en-US" altLang="en-US" smtClean="0"/>
              <a:pPr>
                <a:defRPr/>
              </a:pPr>
              <a:t>10</a:t>
            </a:fld>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a:extLst>
              <a:ext uri="{FF2B5EF4-FFF2-40B4-BE49-F238E27FC236}">
                <a16:creationId xmlns:a16="http://schemas.microsoft.com/office/drawing/2014/main" id="{CC0F824A-256F-437E-BB27-291096A29B8A}"/>
              </a:ext>
            </a:extLst>
          </p:cNvPr>
          <p:cNvSpPr>
            <a:spLocks noGrp="1" noChangeArrowheads="1"/>
          </p:cNvSpPr>
          <p:nvPr>
            <p:ph type="title"/>
          </p:nvPr>
        </p:nvSpPr>
        <p:spPr/>
        <p:txBody>
          <a:bodyPr/>
          <a:lstStyle/>
          <a:p>
            <a:pPr eaLnBrk="1" hangingPunct="1"/>
            <a:r>
              <a:rPr lang="en-US" altLang="en-US" sz="2400"/>
              <a:t>2. Coil winding and curing </a:t>
            </a:r>
            <a:br>
              <a:rPr lang="en-US" altLang="en-US" sz="2400"/>
            </a:br>
            <a:r>
              <a:rPr lang="en-US" altLang="en-US" sz="2400"/>
              <a:t>Ends</a:t>
            </a:r>
          </a:p>
        </p:txBody>
      </p:sp>
      <p:sp>
        <p:nvSpPr>
          <p:cNvPr id="27652" name="Rectangle 3">
            <a:extLst>
              <a:ext uri="{FF2B5EF4-FFF2-40B4-BE49-F238E27FC236}">
                <a16:creationId xmlns:a16="http://schemas.microsoft.com/office/drawing/2014/main" id="{E4E96474-CF18-482A-A2D1-88D252D4B9B2}"/>
              </a:ext>
            </a:extLst>
          </p:cNvPr>
          <p:cNvSpPr>
            <a:spLocks noGrp="1" noChangeArrowheads="1"/>
          </p:cNvSpPr>
          <p:nvPr>
            <p:ph type="body" idx="1"/>
          </p:nvPr>
        </p:nvSpPr>
        <p:spPr>
          <a:xfrm>
            <a:off x="266700" y="1290638"/>
            <a:ext cx="8651875" cy="1025525"/>
          </a:xfrm>
        </p:spPr>
        <p:txBody>
          <a:bodyPr/>
          <a:lstStyle/>
          <a:p>
            <a:pPr eaLnBrk="1" hangingPunct="1"/>
            <a:r>
              <a:rPr lang="en-US" altLang="en-US"/>
              <a:t>In Nb</a:t>
            </a:r>
            <a:r>
              <a:rPr lang="en-US" altLang="en-US" baseline="-25000"/>
              <a:t>3</a:t>
            </a:r>
            <a:r>
              <a:rPr lang="en-US" altLang="en-US"/>
              <a:t>Sn magnets, end spacers are produced by 5-axis machining of </a:t>
            </a:r>
            <a:r>
              <a:rPr lang="en-US" altLang="en-US" b="1">
                <a:solidFill>
                  <a:srgbClr val="FF0000"/>
                </a:solidFill>
              </a:rPr>
              <a:t>aluminum bronze or stainless steel</a:t>
            </a:r>
            <a:r>
              <a:rPr lang="en-US" altLang="en-US"/>
              <a:t>.</a:t>
            </a:r>
          </a:p>
        </p:txBody>
      </p:sp>
      <p:pic>
        <p:nvPicPr>
          <p:cNvPr id="27653" name="Picture 7">
            <a:extLst>
              <a:ext uri="{FF2B5EF4-FFF2-40B4-BE49-F238E27FC236}">
                <a16:creationId xmlns:a16="http://schemas.microsoft.com/office/drawing/2014/main" id="{8F6008C9-2BD8-4968-8E0C-0ED9D3E7D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051" r="8134"/>
          <a:stretch>
            <a:fillRect/>
          </a:stretch>
        </p:blipFill>
        <p:spPr bwMode="auto">
          <a:xfrm>
            <a:off x="153988" y="2416175"/>
            <a:ext cx="3700462" cy="381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2">
            <a:extLst>
              <a:ext uri="{FF2B5EF4-FFF2-40B4-BE49-F238E27FC236}">
                <a16:creationId xmlns:a16="http://schemas.microsoft.com/office/drawing/2014/main" id="{42075681-658A-49BD-BBF3-DEAAF2D41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150" y="2411413"/>
            <a:ext cx="4776788" cy="3817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AEE02753-F983-4A1A-89F2-7F3E33065138}"/>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00FE07C6-1C80-4CD5-A826-58449C7C73AB}"/>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4FBBB427-0321-4ACE-AB0B-348D1058F73B}"/>
              </a:ext>
            </a:extLst>
          </p:cNvPr>
          <p:cNvSpPr>
            <a:spLocks noGrp="1"/>
          </p:cNvSpPr>
          <p:nvPr>
            <p:ph type="sldNum" sz="quarter" idx="12"/>
          </p:nvPr>
        </p:nvSpPr>
        <p:spPr/>
        <p:txBody>
          <a:bodyPr/>
          <a:lstStyle/>
          <a:p>
            <a:pPr>
              <a:defRPr/>
            </a:pPr>
            <a:fld id="{A8C5AB8A-C91D-4F7D-94D5-62D0481588EB}" type="slidenum">
              <a:rPr lang="en-US" altLang="en-US" smtClean="0"/>
              <a:pPr>
                <a:defRPr/>
              </a:pPr>
              <a:t>11</a:t>
            </a:fld>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a:extLst>
              <a:ext uri="{FF2B5EF4-FFF2-40B4-BE49-F238E27FC236}">
                <a16:creationId xmlns:a16="http://schemas.microsoft.com/office/drawing/2014/main" id="{3EB146F0-556B-4B50-8CB9-FCBA2AC86B40}"/>
              </a:ext>
            </a:extLst>
          </p:cNvPr>
          <p:cNvSpPr>
            <a:spLocks noGrp="1" noChangeArrowheads="1"/>
          </p:cNvSpPr>
          <p:nvPr>
            <p:ph type="title"/>
          </p:nvPr>
        </p:nvSpPr>
        <p:spPr/>
        <p:txBody>
          <a:bodyPr/>
          <a:lstStyle/>
          <a:p>
            <a:pPr eaLnBrk="1" hangingPunct="1"/>
            <a:r>
              <a:rPr lang="en-US" altLang="en-US" sz="2400"/>
              <a:t>2. Coil winding and curing </a:t>
            </a:r>
            <a:br>
              <a:rPr lang="en-US" altLang="en-US" sz="2400"/>
            </a:br>
            <a:r>
              <a:rPr lang="en-US" altLang="en-US" sz="2400"/>
              <a:t>Ends</a:t>
            </a:r>
          </a:p>
        </p:txBody>
      </p:sp>
      <p:sp>
        <p:nvSpPr>
          <p:cNvPr id="28676" name="Rectangle 3">
            <a:extLst>
              <a:ext uri="{FF2B5EF4-FFF2-40B4-BE49-F238E27FC236}">
                <a16:creationId xmlns:a16="http://schemas.microsoft.com/office/drawing/2014/main" id="{AAD16DCD-1514-40B5-A1A9-498913EA9EC1}"/>
              </a:ext>
            </a:extLst>
          </p:cNvPr>
          <p:cNvSpPr>
            <a:spLocks noGrp="1" noChangeArrowheads="1"/>
          </p:cNvSpPr>
          <p:nvPr>
            <p:ph type="body" sz="half" idx="1"/>
          </p:nvPr>
        </p:nvSpPr>
        <p:spPr>
          <a:xfrm>
            <a:off x="266700" y="1190625"/>
            <a:ext cx="5035550" cy="5240338"/>
          </a:xfrm>
        </p:spPr>
        <p:txBody>
          <a:bodyPr/>
          <a:lstStyle/>
          <a:p>
            <a:pPr eaLnBrk="1" hangingPunct="1"/>
            <a:r>
              <a:rPr lang="en-US" altLang="en-US" sz="1800"/>
              <a:t>There is a </a:t>
            </a:r>
            <a:r>
              <a:rPr lang="en-US" altLang="en-US" sz="1800" b="1">
                <a:solidFill>
                  <a:srgbClr val="FF0000"/>
                </a:solidFill>
              </a:rPr>
              <a:t>minimum bending radius</a:t>
            </a:r>
            <a:r>
              <a:rPr lang="en-US" altLang="en-US" sz="1800"/>
              <a:t>, which depends on the cable dimensions.</a:t>
            </a:r>
          </a:p>
          <a:p>
            <a:pPr lvl="1" eaLnBrk="1" hangingPunct="1"/>
            <a:r>
              <a:rPr lang="en-US" altLang="en-US" sz="1600"/>
              <a:t>Is there a general rule? No, but usually the bending radius is 10-15 times the cable thickness.</a:t>
            </a:r>
          </a:p>
          <a:p>
            <a:pPr lvl="1" eaLnBrk="1" hangingPunct="1"/>
            <a:r>
              <a:rPr lang="en-US" altLang="en-US" sz="1600"/>
              <a:t>The cable must be constantly monitored during winding.</a:t>
            </a:r>
          </a:p>
          <a:p>
            <a:pPr eaLnBrk="1" hangingPunct="1"/>
            <a:r>
              <a:rPr lang="en-US" altLang="en-US" sz="1800"/>
              <a:t>If the bending radius is too small</a:t>
            </a:r>
          </a:p>
          <a:p>
            <a:pPr lvl="1" eaLnBrk="1" hangingPunct="1"/>
            <a:r>
              <a:rPr lang="en-US" altLang="en-US" sz="1600" b="1">
                <a:solidFill>
                  <a:srgbClr val="FF0000"/>
                </a:solidFill>
              </a:rPr>
              <a:t>De-cabling</a:t>
            </a:r>
            <a:r>
              <a:rPr lang="en-US" altLang="en-US" sz="1600"/>
              <a:t> during winding;</a:t>
            </a:r>
          </a:p>
          <a:p>
            <a:pPr lvl="1" eaLnBrk="1" hangingPunct="1"/>
            <a:r>
              <a:rPr lang="en-US" altLang="en-US" sz="1600"/>
              <a:t>Strands “</a:t>
            </a:r>
            <a:r>
              <a:rPr lang="en-US" altLang="en-US" sz="1600" b="1">
                <a:solidFill>
                  <a:srgbClr val="FF0000"/>
                </a:solidFill>
              </a:rPr>
              <a:t>pop-out</a:t>
            </a:r>
            <a:r>
              <a:rPr lang="en-US" altLang="en-US" sz="1600"/>
              <a:t>”.</a:t>
            </a:r>
          </a:p>
          <a:p>
            <a:pPr eaLnBrk="1" hangingPunct="1"/>
            <a:r>
              <a:rPr lang="en-US" altLang="en-US" sz="1800"/>
              <a:t>There is no difference in minimum bending radius between Nb-Ti and Nb</a:t>
            </a:r>
            <a:r>
              <a:rPr lang="en-US" altLang="en-US" sz="1800" baseline="-25000"/>
              <a:t>3</a:t>
            </a:r>
            <a:r>
              <a:rPr lang="en-US" altLang="en-US" sz="1800"/>
              <a:t>Sn, if the cable is reacted after winding (“wind-and-react technique”).</a:t>
            </a:r>
          </a:p>
          <a:p>
            <a:pPr eaLnBrk="1" hangingPunct="1"/>
            <a:r>
              <a:rPr lang="en-US" altLang="en-US" sz="1800"/>
              <a:t>If the cable is reacted before winding (“react-and-wind” technique), a much larger bending radius is required.</a:t>
            </a:r>
          </a:p>
        </p:txBody>
      </p:sp>
      <p:pic>
        <p:nvPicPr>
          <p:cNvPr id="28677" name="Picture 6" descr="DSC00262">
            <a:extLst>
              <a:ext uri="{FF2B5EF4-FFF2-40B4-BE49-F238E27FC236}">
                <a16:creationId xmlns:a16="http://schemas.microsoft.com/office/drawing/2014/main" id="{6665427B-AA56-42E7-A1B8-48C830AA2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7513" y="1176338"/>
            <a:ext cx="343535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7" descr="DSC00261">
            <a:extLst>
              <a:ext uri="{FF2B5EF4-FFF2-40B4-BE49-F238E27FC236}">
                <a16:creationId xmlns:a16="http://schemas.microsoft.com/office/drawing/2014/main" id="{FA10E04D-20A5-4217-AD27-F660FBBA7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8" y="3863975"/>
            <a:ext cx="3424237"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AC99812F-D574-4EF3-9A40-624F56D47DA9}"/>
              </a:ext>
            </a:extLst>
          </p:cNvPr>
          <p:cNvSpPr>
            <a:spLocks noGrp="1"/>
          </p:cNvSpPr>
          <p:nvPr>
            <p:ph type="dt" sz="half" idx="10"/>
          </p:nvPr>
        </p:nvSpPr>
        <p:spPr/>
        <p:txBody>
          <a:bodyPr/>
          <a:lstStyle/>
          <a:p>
            <a:pPr>
              <a:defRPr/>
            </a:pPr>
            <a:r>
              <a:rPr lang="en-US"/>
              <a:t>Superconducting Accelerator Magnets, January 27-30, 2025</a:t>
            </a:r>
            <a:endParaRPr lang="en-US" dirty="0"/>
          </a:p>
        </p:txBody>
      </p:sp>
      <p:sp>
        <p:nvSpPr>
          <p:cNvPr id="3" name="Footer Placeholder 2">
            <a:extLst>
              <a:ext uri="{FF2B5EF4-FFF2-40B4-BE49-F238E27FC236}">
                <a16:creationId xmlns:a16="http://schemas.microsoft.com/office/drawing/2014/main" id="{D0F07F55-198C-40EA-898B-A42676B3BF23}"/>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4188BC53-E6B4-4AA0-B40C-948D3DF835EE}"/>
              </a:ext>
            </a:extLst>
          </p:cNvPr>
          <p:cNvSpPr>
            <a:spLocks noGrp="1"/>
          </p:cNvSpPr>
          <p:nvPr>
            <p:ph type="sldNum" sz="quarter" idx="12"/>
          </p:nvPr>
        </p:nvSpPr>
        <p:spPr/>
        <p:txBody>
          <a:bodyPr/>
          <a:lstStyle/>
          <a:p>
            <a:pPr>
              <a:defRPr/>
            </a:pPr>
            <a:fld id="{EFEABB2C-7529-49E5-88C8-4061382EA6AE}" type="slidenum">
              <a:rPr lang="en-US" altLang="en-US" smtClean="0"/>
              <a:pPr>
                <a:defRPr/>
              </a:pPr>
              <a:t>12</a:t>
            </a:fld>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a:extLst>
              <a:ext uri="{FF2B5EF4-FFF2-40B4-BE49-F238E27FC236}">
                <a16:creationId xmlns:a16="http://schemas.microsoft.com/office/drawing/2014/main" id="{1A8DFD5A-0F9E-4A22-8B47-C2AE225C6619}"/>
              </a:ext>
            </a:extLst>
          </p:cNvPr>
          <p:cNvSpPr>
            <a:spLocks noGrp="1" noChangeArrowheads="1"/>
          </p:cNvSpPr>
          <p:nvPr>
            <p:ph type="title"/>
          </p:nvPr>
        </p:nvSpPr>
        <p:spPr/>
        <p:txBody>
          <a:bodyPr/>
          <a:lstStyle/>
          <a:p>
            <a:pPr eaLnBrk="1" hangingPunct="1"/>
            <a:r>
              <a:rPr lang="en-US" altLang="en-US" sz="2400"/>
              <a:t>2. Coil winding and curing</a:t>
            </a:r>
            <a:br>
              <a:rPr lang="en-US" altLang="en-US" sz="2400"/>
            </a:br>
            <a:r>
              <a:rPr lang="en-US" altLang="en-US" sz="2400"/>
              <a:t>NbTi coil curing</a:t>
            </a:r>
          </a:p>
        </p:txBody>
      </p:sp>
      <p:sp>
        <p:nvSpPr>
          <p:cNvPr id="29700" name="Rectangle 3">
            <a:extLst>
              <a:ext uri="{FF2B5EF4-FFF2-40B4-BE49-F238E27FC236}">
                <a16:creationId xmlns:a16="http://schemas.microsoft.com/office/drawing/2014/main" id="{57A687C1-327A-4371-B0D1-47FB328BD7B1}"/>
              </a:ext>
            </a:extLst>
          </p:cNvPr>
          <p:cNvSpPr>
            <a:spLocks noGrp="1" noChangeArrowheads="1"/>
          </p:cNvSpPr>
          <p:nvPr>
            <p:ph type="body" idx="1"/>
          </p:nvPr>
        </p:nvSpPr>
        <p:spPr>
          <a:xfrm>
            <a:off x="266700" y="1190625"/>
            <a:ext cx="5337175" cy="5240338"/>
          </a:xfrm>
        </p:spPr>
        <p:txBody>
          <a:bodyPr/>
          <a:lstStyle/>
          <a:p>
            <a:pPr eaLnBrk="1" hangingPunct="1"/>
            <a:r>
              <a:rPr lang="en-US" altLang="en-US" sz="2000"/>
              <a:t>The aim of the </a:t>
            </a:r>
            <a:r>
              <a:rPr lang="en-US" altLang="en-US" sz="2000" b="1">
                <a:solidFill>
                  <a:srgbClr val="FF0000"/>
                </a:solidFill>
              </a:rPr>
              <a:t>curing</a:t>
            </a:r>
            <a:r>
              <a:rPr lang="en-US" altLang="en-US" sz="2000"/>
              <a:t> operation is to:</a:t>
            </a:r>
          </a:p>
          <a:p>
            <a:pPr lvl="1" eaLnBrk="1" hangingPunct="1"/>
            <a:r>
              <a:rPr lang="en-US" altLang="en-US" sz="1800"/>
              <a:t>Glue the turns together in order to facilitating coil </a:t>
            </a:r>
            <a:r>
              <a:rPr lang="en-US" altLang="en-US" sz="1800" b="1">
                <a:solidFill>
                  <a:srgbClr val="FF0000"/>
                </a:solidFill>
              </a:rPr>
              <a:t>handling </a:t>
            </a:r>
            <a:r>
              <a:rPr lang="en-US" altLang="en-US" sz="1800"/>
              <a:t>during magnet assembly and define the mechanical </a:t>
            </a:r>
            <a:r>
              <a:rPr lang="en-US" altLang="en-US" sz="1800" b="1">
                <a:solidFill>
                  <a:srgbClr val="FF0000"/>
                </a:solidFill>
              </a:rPr>
              <a:t>dimensions</a:t>
            </a:r>
            <a:r>
              <a:rPr lang="en-US" altLang="en-US" sz="1800"/>
              <a:t> of the coils. </a:t>
            </a:r>
          </a:p>
          <a:p>
            <a:pPr lvl="2" eaLnBrk="1" hangingPunct="1"/>
            <a:r>
              <a:rPr lang="en-US" altLang="en-US" sz="1600"/>
              <a:t>For the LHC, coil dimensions must respect a tolerance of ± 0.05 mm, with the average value having ± 0.03 mm.</a:t>
            </a:r>
          </a:p>
          <a:p>
            <a:pPr eaLnBrk="1" hangingPunct="1"/>
            <a:r>
              <a:rPr lang="en-US" altLang="en-US" sz="2000"/>
              <a:t>While still lying on the mandrels, coils are placed in the </a:t>
            </a:r>
            <a:r>
              <a:rPr lang="en-US" altLang="en-US" sz="2000" b="1">
                <a:solidFill>
                  <a:srgbClr val="FF0000"/>
                </a:solidFill>
              </a:rPr>
              <a:t>curing mold </a:t>
            </a:r>
            <a:r>
              <a:rPr lang="en-US" altLang="en-US" sz="2000"/>
              <a:t>equipped with a heating system, and compressed in curing press.</a:t>
            </a:r>
          </a:p>
          <a:p>
            <a:pPr eaLnBrk="1" hangingPunct="1"/>
            <a:r>
              <a:rPr lang="en-US" altLang="en-US" sz="2000"/>
              <a:t>Nb-Ti coils are cured up to 190±3 °C under a maximum pressure of 80-90 MPa (LHC main dipoles). The high temperature </a:t>
            </a:r>
            <a:r>
              <a:rPr lang="en-US" altLang="en-US" sz="2000" b="1">
                <a:solidFill>
                  <a:srgbClr val="FF0000"/>
                </a:solidFill>
              </a:rPr>
              <a:t>activates the resin </a:t>
            </a:r>
            <a:r>
              <a:rPr lang="en-US" altLang="en-US" sz="2000"/>
              <a:t>present on the 3rd insulation layer.</a:t>
            </a:r>
          </a:p>
        </p:txBody>
      </p:sp>
      <p:pic>
        <p:nvPicPr>
          <p:cNvPr id="29701" name="Picture 7" descr="ssc_insulation">
            <a:extLst>
              <a:ext uri="{FF2B5EF4-FFF2-40B4-BE49-F238E27FC236}">
                <a16:creationId xmlns:a16="http://schemas.microsoft.com/office/drawing/2014/main" id="{E25B220C-CD35-4EDB-820B-2BB622F4A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6459" b="51389"/>
          <a:stretch>
            <a:fillRect/>
          </a:stretch>
        </p:blipFill>
        <p:spPr bwMode="auto">
          <a:xfrm>
            <a:off x="5672138" y="4800600"/>
            <a:ext cx="323532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8" descr="ssc_curing">
            <a:extLst>
              <a:ext uri="{FF2B5EF4-FFF2-40B4-BE49-F238E27FC236}">
                <a16:creationId xmlns:a16="http://schemas.microsoft.com/office/drawing/2014/main" id="{398E01D7-53D3-4DA8-A39C-3AF6BBFDA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5655" b="35318"/>
          <a:stretch>
            <a:fillRect/>
          </a:stretch>
        </p:blipFill>
        <p:spPr bwMode="auto">
          <a:xfrm>
            <a:off x="5664200" y="1165225"/>
            <a:ext cx="3262313"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 Box 9">
            <a:extLst>
              <a:ext uri="{FF2B5EF4-FFF2-40B4-BE49-F238E27FC236}">
                <a16:creationId xmlns:a16="http://schemas.microsoft.com/office/drawing/2014/main" id="{2D352C4A-3E90-4A5A-8BDB-89A3B88731A9}"/>
              </a:ext>
            </a:extLst>
          </p:cNvPr>
          <p:cNvSpPr txBox="1">
            <a:spLocks noChangeArrowheads="1"/>
          </p:cNvSpPr>
          <p:nvPr/>
        </p:nvSpPr>
        <p:spPr bwMode="auto">
          <a:xfrm>
            <a:off x="7693025" y="4638675"/>
            <a:ext cx="1223963"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4"/>
              </a:buBlip>
              <a:defRPr sz="2400">
                <a:solidFill>
                  <a:schemeClr val="tx1"/>
                </a:solidFill>
                <a:latin typeface="Book Antiqua" panose="02040602050305030304" pitchFamily="18" charset="0"/>
              </a:defRPr>
            </a:lvl1pPr>
            <a:lvl2pPr marL="742950" indent="-285750">
              <a:spcBef>
                <a:spcPct val="20000"/>
              </a:spcBef>
              <a:buSzPct val="65000"/>
              <a:buBlip>
                <a:blip r:embed="rId5"/>
              </a:buBlip>
              <a:defRPr sz="2000">
                <a:solidFill>
                  <a:schemeClr val="tx1"/>
                </a:solidFill>
                <a:latin typeface="Book Antiqua" panose="02040602050305030304" pitchFamily="18" charset="0"/>
              </a:defRPr>
            </a:lvl2pPr>
            <a:lvl3pPr marL="1143000" indent="-228600">
              <a:spcBef>
                <a:spcPct val="20000"/>
              </a:spcBef>
              <a:buSzPct val="65000"/>
              <a:buBlip>
                <a:blip r:embed="rId6"/>
              </a:buBlip>
              <a:defRPr>
                <a:solidFill>
                  <a:schemeClr val="tx1"/>
                </a:solidFill>
                <a:latin typeface="Book Antiqua" panose="02040602050305030304" pitchFamily="18" charset="0"/>
              </a:defRPr>
            </a:lvl3pPr>
            <a:lvl4pPr marL="1600200" indent="-228600">
              <a:spcBef>
                <a:spcPct val="20000"/>
              </a:spcBef>
              <a:buSzPct val="65000"/>
              <a:buBlip>
                <a:blip r:embed="rId7"/>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sz="1000"/>
              <a:t>MJB Plus, Inc., [2]</a:t>
            </a:r>
          </a:p>
        </p:txBody>
      </p:sp>
      <p:sp>
        <p:nvSpPr>
          <p:cNvPr id="2" name="Date Placeholder 1">
            <a:extLst>
              <a:ext uri="{FF2B5EF4-FFF2-40B4-BE49-F238E27FC236}">
                <a16:creationId xmlns:a16="http://schemas.microsoft.com/office/drawing/2014/main" id="{7EF5D2D1-A9F7-48D1-9A01-2D989922FE2D}"/>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16234DA6-01DA-406B-B040-FCA9E4DED70F}"/>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5B31D8AD-6B4D-4C76-BA3E-20F45FE66D1C}"/>
              </a:ext>
            </a:extLst>
          </p:cNvPr>
          <p:cNvSpPr>
            <a:spLocks noGrp="1"/>
          </p:cNvSpPr>
          <p:nvPr>
            <p:ph type="sldNum" sz="quarter" idx="12"/>
          </p:nvPr>
        </p:nvSpPr>
        <p:spPr/>
        <p:txBody>
          <a:bodyPr/>
          <a:lstStyle/>
          <a:p>
            <a:pPr>
              <a:defRPr/>
            </a:pPr>
            <a:fld id="{A8C5AB8A-C91D-4F7D-94D5-62D0481588EB}" type="slidenum">
              <a:rPr lang="en-US" altLang="en-US" smtClean="0"/>
              <a:pPr>
                <a:defRPr/>
              </a:pPr>
              <a:t>13</a:t>
            </a:fld>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a:extLst>
              <a:ext uri="{FF2B5EF4-FFF2-40B4-BE49-F238E27FC236}">
                <a16:creationId xmlns:a16="http://schemas.microsoft.com/office/drawing/2014/main" id="{14644E61-9F8E-4866-96CC-32EF540E7692}"/>
              </a:ext>
            </a:extLst>
          </p:cNvPr>
          <p:cNvSpPr>
            <a:spLocks noGrp="1" noChangeArrowheads="1"/>
          </p:cNvSpPr>
          <p:nvPr>
            <p:ph type="title"/>
          </p:nvPr>
        </p:nvSpPr>
        <p:spPr/>
        <p:txBody>
          <a:bodyPr/>
          <a:lstStyle/>
          <a:p>
            <a:pPr eaLnBrk="1" hangingPunct="1"/>
            <a:r>
              <a:rPr lang="en-US" altLang="en-US" sz="2400"/>
              <a:t>2. Coil winding and curing</a:t>
            </a:r>
            <a:br>
              <a:rPr lang="en-US" altLang="en-US" sz="2400"/>
            </a:br>
            <a:r>
              <a:rPr lang="en-US" altLang="en-US" sz="2400"/>
              <a:t> Nb</a:t>
            </a:r>
            <a:r>
              <a:rPr lang="en-US" altLang="en-US" sz="2400" baseline="-25000"/>
              <a:t>3</a:t>
            </a:r>
            <a:r>
              <a:rPr lang="en-US" altLang="en-US" sz="2400"/>
              <a:t>Sn coil curing</a:t>
            </a:r>
          </a:p>
        </p:txBody>
      </p:sp>
      <p:sp>
        <p:nvSpPr>
          <p:cNvPr id="30724" name="Rectangle 4">
            <a:extLst>
              <a:ext uri="{FF2B5EF4-FFF2-40B4-BE49-F238E27FC236}">
                <a16:creationId xmlns:a16="http://schemas.microsoft.com/office/drawing/2014/main" id="{B134B984-2340-4E9F-A83D-00C11FC8CD43}"/>
              </a:ext>
            </a:extLst>
          </p:cNvPr>
          <p:cNvSpPr>
            <a:spLocks noGrp="1" noChangeArrowheads="1"/>
          </p:cNvSpPr>
          <p:nvPr>
            <p:ph type="body" sz="half" idx="1"/>
          </p:nvPr>
        </p:nvSpPr>
        <p:spPr>
          <a:xfrm>
            <a:off x="266700" y="1190625"/>
            <a:ext cx="3675063" cy="5240338"/>
          </a:xfrm>
        </p:spPr>
        <p:txBody>
          <a:bodyPr/>
          <a:lstStyle/>
          <a:p>
            <a:pPr>
              <a:spcBef>
                <a:spcPct val="0"/>
              </a:spcBef>
              <a:buSzTx/>
              <a:buFontTx/>
              <a:buChar char="•"/>
            </a:pPr>
            <a:r>
              <a:rPr lang="en-US" altLang="en-US" sz="2000"/>
              <a:t>Similarly to Nb-Ti coils, in </a:t>
            </a:r>
            <a:r>
              <a:rPr lang="en-US" altLang="en-US" sz="2000" b="1">
                <a:solidFill>
                  <a:srgbClr val="FF0000"/>
                </a:solidFill>
              </a:rPr>
              <a:t>Nb</a:t>
            </a:r>
            <a:r>
              <a:rPr lang="en-US" altLang="en-US" sz="2000" b="1" baseline="-25000">
                <a:solidFill>
                  <a:srgbClr val="FF0000"/>
                </a:solidFill>
              </a:rPr>
              <a:t>3</a:t>
            </a:r>
            <a:r>
              <a:rPr lang="en-US" altLang="en-US" sz="2000" b="1">
                <a:solidFill>
                  <a:srgbClr val="FF0000"/>
                </a:solidFill>
              </a:rPr>
              <a:t>Sn coils </a:t>
            </a:r>
            <a:r>
              <a:rPr lang="en-US" altLang="en-US" sz="2000"/>
              <a:t>curing is done to set the coil size for reaction, as well as allow the coils to be easily handled, facilitating insertion into the reaction fixture without damage.</a:t>
            </a:r>
          </a:p>
          <a:p>
            <a:pPr>
              <a:spcBef>
                <a:spcPct val="0"/>
              </a:spcBef>
              <a:buSzTx/>
              <a:buFontTx/>
              <a:buChar char="•"/>
            </a:pPr>
            <a:r>
              <a:rPr lang="en-US" altLang="en-US" sz="2000"/>
              <a:t>After winding, cable insulation is injected with </a:t>
            </a:r>
            <a:r>
              <a:rPr lang="en-US" altLang="en-US" sz="2000" b="1">
                <a:solidFill>
                  <a:srgbClr val="FF0000"/>
                </a:solidFill>
              </a:rPr>
              <a:t>ceramic binder</a:t>
            </a:r>
            <a:r>
              <a:rPr lang="en-US" altLang="en-US" sz="2000"/>
              <a:t>. Then coils are cured at 150</a:t>
            </a:r>
            <a:r>
              <a:rPr lang="en-US" altLang="en-US" sz="2000">
                <a:sym typeface="Symbol" panose="05050102010706020507" pitchFamily="18" charset="2"/>
              </a:rPr>
              <a:t>° </a:t>
            </a:r>
            <a:r>
              <a:rPr lang="en-US" altLang="en-US" sz="2000"/>
              <a:t>C for 30 minutes, subjected to an azimuthal pressure of approximately 5 to 35 MPa.  </a:t>
            </a:r>
          </a:p>
          <a:p>
            <a:pPr eaLnBrk="1" hangingPunct="1">
              <a:buFontTx/>
              <a:buNone/>
            </a:pPr>
            <a:endParaRPr lang="en-US" altLang="en-US" sz="2000"/>
          </a:p>
        </p:txBody>
      </p:sp>
      <p:sp>
        <p:nvSpPr>
          <p:cNvPr id="30725" name="Rectangle 8">
            <a:extLst>
              <a:ext uri="{FF2B5EF4-FFF2-40B4-BE49-F238E27FC236}">
                <a16:creationId xmlns:a16="http://schemas.microsoft.com/office/drawing/2014/main" id="{FA092B25-D90A-4E2C-A566-94DE3AABD3DD}"/>
              </a:ext>
            </a:extLst>
          </p:cNvPr>
          <p:cNvSpPr>
            <a:spLocks noGrp="1" noChangeArrowheads="1"/>
          </p:cNvSpPr>
          <p:nvPr>
            <p:ph type="body" sz="half" idx="2"/>
          </p:nvPr>
        </p:nvSpPr>
        <p:spPr/>
        <p:txBody>
          <a:bodyPr/>
          <a:lstStyle/>
          <a:p>
            <a:pPr eaLnBrk="1" hangingPunct="1"/>
            <a:endParaRPr lang="en-US" altLang="en-US" sz="2000"/>
          </a:p>
        </p:txBody>
      </p:sp>
      <p:pic>
        <p:nvPicPr>
          <p:cNvPr id="30726" name="Picture 9">
            <a:extLst>
              <a:ext uri="{FF2B5EF4-FFF2-40B4-BE49-F238E27FC236}">
                <a16:creationId xmlns:a16="http://schemas.microsoft.com/office/drawing/2014/main" id="{61B57016-D4BF-4306-9C44-B796E3504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605"/>
          <a:stretch>
            <a:fillRect/>
          </a:stretch>
        </p:blipFill>
        <p:spPr bwMode="auto">
          <a:xfrm>
            <a:off x="3963988" y="1425575"/>
            <a:ext cx="4932362"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10">
            <a:extLst>
              <a:ext uri="{FF2B5EF4-FFF2-40B4-BE49-F238E27FC236}">
                <a16:creationId xmlns:a16="http://schemas.microsoft.com/office/drawing/2014/main" id="{7F82410E-3D59-4BC8-8D41-5FCA02025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00" t="12331" r="5341" b="10754"/>
          <a:stretch>
            <a:fillRect/>
          </a:stretch>
        </p:blipFill>
        <p:spPr bwMode="auto">
          <a:xfrm>
            <a:off x="7213600" y="4070350"/>
            <a:ext cx="1671638" cy="18891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068E1868-9D79-492B-9519-9C65ACCEC263}"/>
              </a:ext>
            </a:extLst>
          </p:cNvPr>
          <p:cNvSpPr>
            <a:spLocks noGrp="1"/>
          </p:cNvSpPr>
          <p:nvPr>
            <p:ph type="dt" sz="half" idx="10"/>
          </p:nvPr>
        </p:nvSpPr>
        <p:spPr/>
        <p:txBody>
          <a:bodyPr/>
          <a:lstStyle/>
          <a:p>
            <a:pPr>
              <a:defRPr/>
            </a:pPr>
            <a:r>
              <a:rPr lang="en-US"/>
              <a:t>Superconducting Accelerator Magnets, January 27-30, 2025</a:t>
            </a:r>
            <a:endParaRPr lang="en-US" dirty="0"/>
          </a:p>
        </p:txBody>
      </p:sp>
      <p:sp>
        <p:nvSpPr>
          <p:cNvPr id="3" name="Footer Placeholder 2">
            <a:extLst>
              <a:ext uri="{FF2B5EF4-FFF2-40B4-BE49-F238E27FC236}">
                <a16:creationId xmlns:a16="http://schemas.microsoft.com/office/drawing/2014/main" id="{A70A57A5-C10B-4D8F-99CB-25F7BFEAFDEC}"/>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27A07FC3-B444-4B4A-998E-16E2AFE46089}"/>
              </a:ext>
            </a:extLst>
          </p:cNvPr>
          <p:cNvSpPr>
            <a:spLocks noGrp="1"/>
          </p:cNvSpPr>
          <p:nvPr>
            <p:ph type="sldNum" sz="quarter" idx="12"/>
          </p:nvPr>
        </p:nvSpPr>
        <p:spPr/>
        <p:txBody>
          <a:bodyPr/>
          <a:lstStyle/>
          <a:p>
            <a:pPr>
              <a:defRPr/>
            </a:pPr>
            <a:fld id="{EFEABB2C-7529-49E5-88C8-4061382EA6AE}" type="slidenum">
              <a:rPr lang="en-US" altLang="en-US" smtClean="0"/>
              <a:pPr>
                <a:defRPr/>
              </a:pPr>
              <a:t>14</a:t>
            </a:fld>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5">
            <a:extLst>
              <a:ext uri="{FF2B5EF4-FFF2-40B4-BE49-F238E27FC236}">
                <a16:creationId xmlns:a16="http://schemas.microsoft.com/office/drawing/2014/main" id="{A3810608-66F4-4E7A-8E2D-18FA080D7574}"/>
              </a:ext>
            </a:extLst>
          </p:cNvPr>
          <p:cNvSpPr>
            <a:spLocks noGrp="1"/>
          </p:cNvSpPr>
          <p:nvPr>
            <p:ph type="title"/>
          </p:nvPr>
        </p:nvSpPr>
        <p:spPr/>
        <p:txBody>
          <a:bodyPr/>
          <a:lstStyle/>
          <a:p>
            <a:r>
              <a:rPr lang="en-US" altLang="en-US"/>
              <a:t>2. Coil winding and curing</a:t>
            </a:r>
            <a:br>
              <a:rPr lang="en-US" altLang="en-US"/>
            </a:br>
            <a:r>
              <a:rPr lang="en-US" altLang="en-US"/>
              <a:t> Nb</a:t>
            </a:r>
            <a:r>
              <a:rPr lang="en-US" altLang="en-US" baseline="-25000"/>
              <a:t>3</a:t>
            </a:r>
            <a:r>
              <a:rPr lang="en-US" altLang="en-US"/>
              <a:t>Sn coil curing</a:t>
            </a:r>
            <a:endParaRPr lang="en-GB" altLang="en-US"/>
          </a:p>
        </p:txBody>
      </p:sp>
      <p:sp>
        <p:nvSpPr>
          <p:cNvPr id="31747" name="Content Placeholder 6">
            <a:extLst>
              <a:ext uri="{FF2B5EF4-FFF2-40B4-BE49-F238E27FC236}">
                <a16:creationId xmlns:a16="http://schemas.microsoft.com/office/drawing/2014/main" id="{C6FCE6CF-9C7E-4506-8B9F-A0913364F3FB}"/>
              </a:ext>
            </a:extLst>
          </p:cNvPr>
          <p:cNvSpPr>
            <a:spLocks noGrp="1"/>
          </p:cNvSpPr>
          <p:nvPr>
            <p:ph idx="1"/>
          </p:nvPr>
        </p:nvSpPr>
        <p:spPr/>
        <p:txBody>
          <a:bodyPr/>
          <a:lstStyle/>
          <a:p>
            <a:endParaRPr lang="en-GB" altLang="en-US"/>
          </a:p>
        </p:txBody>
      </p:sp>
      <p:pic>
        <p:nvPicPr>
          <p:cNvPr id="31749" name="Picture 2">
            <a:extLst>
              <a:ext uri="{FF2B5EF4-FFF2-40B4-BE49-F238E27FC236}">
                <a16:creationId xmlns:a16="http://schemas.microsoft.com/office/drawing/2014/main" id="{F5F2F415-629C-4537-B850-363E64D3F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63" y="2159000"/>
            <a:ext cx="4695825" cy="312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0" name="Picture 2">
            <a:extLst>
              <a:ext uri="{FF2B5EF4-FFF2-40B4-BE49-F238E27FC236}">
                <a16:creationId xmlns:a16="http://schemas.microsoft.com/office/drawing/2014/main" id="{93204A99-175C-44B1-B851-70B1439C9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288" y="2176463"/>
            <a:ext cx="3683000"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8C0D3EA6-6487-4E37-874B-CB8AEED2985E}"/>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4CDABEB9-7760-4912-8B49-9761107CA82E}"/>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2FE22810-DFA9-4720-BA8E-D4DDD5FC3964}"/>
              </a:ext>
            </a:extLst>
          </p:cNvPr>
          <p:cNvSpPr>
            <a:spLocks noGrp="1"/>
          </p:cNvSpPr>
          <p:nvPr>
            <p:ph type="sldNum" sz="quarter" idx="12"/>
          </p:nvPr>
        </p:nvSpPr>
        <p:spPr/>
        <p:txBody>
          <a:bodyPr/>
          <a:lstStyle/>
          <a:p>
            <a:pPr>
              <a:defRPr/>
            </a:pPr>
            <a:fld id="{A8C5AB8A-C91D-4F7D-94D5-62D0481588EB}" type="slidenum">
              <a:rPr lang="en-US" altLang="en-US" smtClean="0"/>
              <a:pPr>
                <a:defRPr/>
              </a:pPr>
              <a:t>15</a:t>
            </a:fld>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a:extLst>
              <a:ext uri="{FF2B5EF4-FFF2-40B4-BE49-F238E27FC236}">
                <a16:creationId xmlns:a16="http://schemas.microsoft.com/office/drawing/2014/main" id="{BFB16C79-BDDB-4516-B21D-F3F5D99564D6}"/>
              </a:ext>
            </a:extLst>
          </p:cNvPr>
          <p:cNvSpPr>
            <a:spLocks noGrp="1" noChangeArrowheads="1"/>
          </p:cNvSpPr>
          <p:nvPr>
            <p:ph type="title"/>
          </p:nvPr>
        </p:nvSpPr>
        <p:spPr/>
        <p:txBody>
          <a:bodyPr/>
          <a:lstStyle/>
          <a:p>
            <a:pPr eaLnBrk="1" hangingPunct="1"/>
            <a:r>
              <a:rPr lang="en-US" altLang="en-US"/>
              <a:t>Outline</a:t>
            </a:r>
          </a:p>
        </p:txBody>
      </p:sp>
      <p:sp>
        <p:nvSpPr>
          <p:cNvPr id="32772" name="Rectangle 3">
            <a:extLst>
              <a:ext uri="{FF2B5EF4-FFF2-40B4-BE49-F238E27FC236}">
                <a16:creationId xmlns:a16="http://schemas.microsoft.com/office/drawing/2014/main" id="{9E148F92-3C69-4102-B868-68379EF58E0E}"/>
              </a:ext>
            </a:extLst>
          </p:cNvPr>
          <p:cNvSpPr>
            <a:spLocks noGrp="1" noChangeArrowheads="1"/>
          </p:cNvSpPr>
          <p:nvPr>
            <p:ph type="body" idx="1"/>
          </p:nvPr>
        </p:nvSpPr>
        <p:spPr/>
        <p:txBody>
          <a:bodyPr/>
          <a:lstStyle/>
          <a:p>
            <a:pPr marL="457200" indent="-457200" eaLnBrk="1" hangingPunct="1">
              <a:buSzTx/>
              <a:buFontTx/>
              <a:buAutoNum type="arabicPeriod"/>
            </a:pPr>
            <a:r>
              <a:rPr lang="en-US" altLang="en-US"/>
              <a:t>Introduction</a:t>
            </a:r>
          </a:p>
          <a:p>
            <a:pPr marL="457200" indent="-457200" eaLnBrk="1" hangingPunct="1">
              <a:buSzTx/>
              <a:buFontTx/>
              <a:buAutoNum type="arabicPeriod"/>
            </a:pPr>
            <a:r>
              <a:rPr lang="en-US" altLang="en-US"/>
              <a:t>Coil winding and curing		</a:t>
            </a:r>
          </a:p>
          <a:p>
            <a:pPr marL="457200" indent="-457200" eaLnBrk="1" hangingPunct="1">
              <a:buSzTx/>
              <a:buFontTx/>
              <a:buAutoNum type="arabicPeriod"/>
            </a:pPr>
            <a:r>
              <a:rPr lang="en-US" altLang="en-US" b="1" u="sng">
                <a:solidFill>
                  <a:srgbClr val="FF0000"/>
                </a:solidFill>
              </a:rPr>
              <a:t>Reaction of Nb</a:t>
            </a:r>
            <a:r>
              <a:rPr lang="en-US" altLang="en-US" b="1" u="sng" baseline="-25000">
                <a:solidFill>
                  <a:srgbClr val="FF0000"/>
                </a:solidFill>
              </a:rPr>
              <a:t>3</a:t>
            </a:r>
            <a:r>
              <a:rPr lang="en-US" altLang="en-US" b="1" u="sng">
                <a:solidFill>
                  <a:srgbClr val="FF0000"/>
                </a:solidFill>
              </a:rPr>
              <a:t>Sn coils</a:t>
            </a:r>
          </a:p>
          <a:p>
            <a:pPr marL="457200" indent="-457200" eaLnBrk="1" hangingPunct="1">
              <a:buSzTx/>
              <a:buFontTx/>
              <a:buAutoNum type="arabicPeriod"/>
            </a:pPr>
            <a:r>
              <a:rPr lang="en-US" altLang="en-US"/>
              <a:t>Vacuum impregnation of Nb</a:t>
            </a:r>
            <a:r>
              <a:rPr lang="en-US" altLang="en-US" baseline="-25000"/>
              <a:t>3</a:t>
            </a:r>
            <a:r>
              <a:rPr lang="en-US" altLang="en-US"/>
              <a:t>Sn coils</a:t>
            </a:r>
          </a:p>
          <a:p>
            <a:pPr marL="457200" indent="-457200" eaLnBrk="1" hangingPunct="1">
              <a:buSzTx/>
              <a:buFontTx/>
              <a:buAutoNum type="arabicPeriod"/>
            </a:pPr>
            <a:r>
              <a:rPr lang="en-US" altLang="en-US"/>
              <a:t>“React &amp; Wind” approach</a:t>
            </a:r>
          </a:p>
          <a:p>
            <a:pPr marL="457200" indent="-457200" eaLnBrk="1" hangingPunct="1">
              <a:buSzTx/>
              <a:buFontTx/>
              <a:buAutoNum type="arabicPeriod"/>
            </a:pPr>
            <a:r>
              <a:rPr lang="en-US" altLang="en-US"/>
              <a:t>Instrumentation and measurements</a:t>
            </a:r>
          </a:p>
          <a:p>
            <a:pPr marL="457200" indent="-457200" eaLnBrk="1" hangingPunct="1">
              <a:buSzTx/>
              <a:buFontTx/>
              <a:buAutoNum type="arabicPeriod"/>
            </a:pPr>
            <a:r>
              <a:rPr lang="en-US" altLang="en-US"/>
              <a:t>Nb-Ti – Nb-Ti and Nb</a:t>
            </a:r>
            <a:r>
              <a:rPr lang="en-US" altLang="en-US" baseline="-25000"/>
              <a:t>3</a:t>
            </a:r>
            <a:r>
              <a:rPr lang="en-US" altLang="en-US"/>
              <a:t>Sn – Nb-Ti splices</a:t>
            </a:r>
          </a:p>
          <a:p>
            <a:pPr marL="457200" indent="-457200" eaLnBrk="1" hangingPunct="1">
              <a:buSzTx/>
              <a:buFontTx/>
              <a:buAutoNum type="arabicPeriod"/>
            </a:pPr>
            <a:r>
              <a:rPr lang="en-US" altLang="en-US"/>
              <a:t>Final assembly</a:t>
            </a:r>
          </a:p>
          <a:p>
            <a:pPr marL="457200" indent="-457200" eaLnBrk="1" hangingPunct="1">
              <a:buSzTx/>
              <a:buFontTx/>
              <a:buAutoNum type="arabicPeriod"/>
            </a:pPr>
            <a:r>
              <a:rPr lang="en-US" altLang="en-US"/>
              <a:t>Practical examples</a:t>
            </a:r>
          </a:p>
          <a:p>
            <a:pPr marL="457200" indent="-457200" eaLnBrk="1" hangingPunct="1">
              <a:buSzTx/>
              <a:buFontTx/>
              <a:buAutoNum type="arabicPeriod"/>
            </a:pPr>
            <a:r>
              <a:rPr lang="en-US" altLang="en-US"/>
              <a:t>Conclusions</a:t>
            </a:r>
          </a:p>
        </p:txBody>
      </p:sp>
      <p:sp>
        <p:nvSpPr>
          <p:cNvPr id="2" name="Date Placeholder 1">
            <a:extLst>
              <a:ext uri="{FF2B5EF4-FFF2-40B4-BE49-F238E27FC236}">
                <a16:creationId xmlns:a16="http://schemas.microsoft.com/office/drawing/2014/main" id="{43BB2E4E-4F2C-40F9-8DB0-6E2E5E1702FA}"/>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8A34FEF4-8C61-45B8-A95A-FE1A42D867E0}"/>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F39270ED-ADCB-4BE9-A04A-01C9A09135EA}"/>
              </a:ext>
            </a:extLst>
          </p:cNvPr>
          <p:cNvSpPr>
            <a:spLocks noGrp="1"/>
          </p:cNvSpPr>
          <p:nvPr>
            <p:ph type="sldNum" sz="quarter" idx="12"/>
          </p:nvPr>
        </p:nvSpPr>
        <p:spPr/>
        <p:txBody>
          <a:bodyPr/>
          <a:lstStyle/>
          <a:p>
            <a:pPr>
              <a:defRPr/>
            </a:pPr>
            <a:fld id="{A8C5AB8A-C91D-4F7D-94D5-62D0481588EB}" type="slidenum">
              <a:rPr lang="en-US" altLang="en-US" smtClean="0"/>
              <a:pPr>
                <a:defRPr/>
              </a:pPr>
              <a:t>16</a:t>
            </a:fld>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F5D17E-05A1-445A-BD5D-490A124074D3}"/>
              </a:ext>
            </a:extLst>
          </p:cNvPr>
          <p:cNvSpPr>
            <a:spLocks noGrp="1"/>
          </p:cNvSpPr>
          <p:nvPr>
            <p:ph type="dt" sz="half" idx="10"/>
          </p:nvPr>
        </p:nvSpPr>
        <p:spPr/>
        <p:txBody>
          <a:bodyPr/>
          <a:lstStyle/>
          <a:p>
            <a:pPr>
              <a:defRPr/>
            </a:pPr>
            <a:r>
              <a:rPr lang="en-US"/>
              <a:t>Superconducting Accelerator Magnets, January 27-30, 2025</a:t>
            </a:r>
            <a:endParaRPr lang="en-US" dirty="0"/>
          </a:p>
        </p:txBody>
      </p:sp>
      <p:sp>
        <p:nvSpPr>
          <p:cNvPr id="33795" name="Rectangle 2">
            <a:extLst>
              <a:ext uri="{FF2B5EF4-FFF2-40B4-BE49-F238E27FC236}">
                <a16:creationId xmlns:a16="http://schemas.microsoft.com/office/drawing/2014/main" id="{6470E528-286A-4B81-B495-A3838D58D14E}"/>
              </a:ext>
            </a:extLst>
          </p:cNvPr>
          <p:cNvSpPr>
            <a:spLocks noGrp="1" noChangeArrowheads="1"/>
          </p:cNvSpPr>
          <p:nvPr>
            <p:ph type="title"/>
          </p:nvPr>
        </p:nvSpPr>
        <p:spPr/>
        <p:txBody>
          <a:bodyPr/>
          <a:lstStyle/>
          <a:p>
            <a:pPr eaLnBrk="1" hangingPunct="1"/>
            <a:r>
              <a:rPr lang="en-US" altLang="en-US"/>
              <a:t>3. Reaction of Nb</a:t>
            </a:r>
            <a:r>
              <a:rPr lang="en-US" altLang="en-US" baseline="-25000"/>
              <a:t>3</a:t>
            </a:r>
            <a:r>
              <a:rPr lang="en-US" altLang="en-US"/>
              <a:t>Sn coils</a:t>
            </a:r>
          </a:p>
        </p:txBody>
      </p:sp>
      <p:sp>
        <p:nvSpPr>
          <p:cNvPr id="32772" name="Rectangle 5">
            <a:extLst>
              <a:ext uri="{FF2B5EF4-FFF2-40B4-BE49-F238E27FC236}">
                <a16:creationId xmlns:a16="http://schemas.microsoft.com/office/drawing/2014/main" id="{8DBFC33F-03B3-438B-A660-E9BD5EC001BB}"/>
              </a:ext>
            </a:extLst>
          </p:cNvPr>
          <p:cNvSpPr>
            <a:spLocks noGrp="1" noChangeArrowheads="1"/>
          </p:cNvSpPr>
          <p:nvPr>
            <p:ph type="body" sz="half" idx="1"/>
          </p:nvPr>
        </p:nvSpPr>
        <p:spPr/>
        <p:txBody>
          <a:bodyPr>
            <a:normAutofit/>
          </a:bodyPr>
          <a:lstStyle/>
          <a:p>
            <a:pPr eaLnBrk="1" hangingPunct="1">
              <a:defRPr/>
            </a:pPr>
            <a:r>
              <a:rPr lang="en-US" altLang="en-US" sz="2000" dirty="0"/>
              <a:t>During the “</a:t>
            </a:r>
            <a:r>
              <a:rPr lang="en-US" altLang="en-US" sz="2000" b="1" dirty="0">
                <a:solidFill>
                  <a:srgbClr val="FF0000"/>
                </a:solidFill>
              </a:rPr>
              <a:t>reaction</a:t>
            </a:r>
            <a:r>
              <a:rPr lang="en-US" altLang="en-US" sz="2000" dirty="0"/>
              <a:t>” process, the </a:t>
            </a:r>
            <a:r>
              <a:rPr lang="en-US" altLang="en-US" sz="2000" dirty="0" err="1"/>
              <a:t>CuSn</a:t>
            </a:r>
            <a:r>
              <a:rPr lang="en-US" altLang="en-US" sz="2000" dirty="0"/>
              <a:t> and </a:t>
            </a:r>
            <a:r>
              <a:rPr lang="en-US" altLang="en-US" sz="2000" dirty="0" err="1"/>
              <a:t>Nb</a:t>
            </a:r>
            <a:r>
              <a:rPr lang="en-US" altLang="en-US" sz="2000" dirty="0"/>
              <a:t> are heated to about 650-700 C in vacuum or inert gas (argon) atmosphere, and the Sn diffuses in </a:t>
            </a:r>
            <a:r>
              <a:rPr lang="en-US" altLang="en-US" sz="2000" dirty="0" err="1"/>
              <a:t>Nb</a:t>
            </a:r>
            <a:r>
              <a:rPr lang="en-US" altLang="en-US" sz="2000" dirty="0"/>
              <a:t> and reacts </a:t>
            </a:r>
            <a:r>
              <a:rPr lang="en-US" altLang="en-US" sz="2000" b="1" dirty="0">
                <a:solidFill>
                  <a:srgbClr val="FF0000"/>
                </a:solidFill>
              </a:rPr>
              <a:t>to form Nb</a:t>
            </a:r>
            <a:r>
              <a:rPr lang="en-US" altLang="en-US" sz="2000" b="1" baseline="-25000" dirty="0">
                <a:solidFill>
                  <a:srgbClr val="FF0000"/>
                </a:solidFill>
              </a:rPr>
              <a:t>3</a:t>
            </a:r>
            <a:r>
              <a:rPr lang="en-US" altLang="en-US" sz="2000" b="1" dirty="0">
                <a:solidFill>
                  <a:srgbClr val="FF0000"/>
                </a:solidFill>
              </a:rPr>
              <a:t>Sn</a:t>
            </a:r>
            <a:r>
              <a:rPr lang="en-US" altLang="en-US" sz="2000" dirty="0"/>
              <a:t>.</a:t>
            </a:r>
          </a:p>
          <a:p>
            <a:pPr eaLnBrk="1" hangingPunct="1">
              <a:defRPr/>
            </a:pPr>
            <a:r>
              <a:rPr lang="en-US" altLang="en-US" sz="2000" dirty="0"/>
              <a:t>A cable of Nb</a:t>
            </a:r>
            <a:r>
              <a:rPr lang="en-US" altLang="en-US" sz="2000" baseline="-25000" dirty="0"/>
              <a:t>3</a:t>
            </a:r>
            <a:r>
              <a:rPr lang="en-US" altLang="en-US" sz="2000" dirty="0"/>
              <a:t>Sn is </a:t>
            </a:r>
            <a:r>
              <a:rPr lang="en-US" altLang="en-US" sz="2000" b="1" dirty="0">
                <a:solidFill>
                  <a:srgbClr val="FF0000"/>
                </a:solidFill>
              </a:rPr>
              <a:t>brittle</a:t>
            </a:r>
            <a:r>
              <a:rPr lang="en-US" altLang="en-US" sz="2000" dirty="0"/>
              <a:t>, thus it cannot be bent to a small radius.</a:t>
            </a:r>
          </a:p>
          <a:p>
            <a:pPr eaLnBrk="1" hangingPunct="1">
              <a:defRPr/>
            </a:pPr>
            <a:r>
              <a:rPr lang="en-US" altLang="en-US" sz="2000" dirty="0"/>
              <a:t>In the “</a:t>
            </a:r>
            <a:r>
              <a:rPr lang="en-US" altLang="en-US" sz="2000" b="1" dirty="0">
                <a:solidFill>
                  <a:srgbClr val="FF0000"/>
                </a:solidFill>
              </a:rPr>
              <a:t>Wind &amp; React</a:t>
            </a:r>
            <a:r>
              <a:rPr lang="en-US" altLang="en-US" sz="2000" dirty="0"/>
              <a:t>” approach, the coil is wound un-reacted: then the entire coil undergoes the reaction process.</a:t>
            </a:r>
          </a:p>
          <a:p>
            <a:pPr eaLnBrk="1" hangingPunct="1">
              <a:defRPr/>
            </a:pPr>
            <a:r>
              <a:rPr lang="en-US" altLang="en-US" sz="2000" dirty="0"/>
              <a:t>The reaction is characterized by three temperature steps.</a:t>
            </a:r>
          </a:p>
          <a:p>
            <a:pPr eaLnBrk="1" hangingPunct="1">
              <a:defRPr/>
            </a:pPr>
            <a:r>
              <a:rPr lang="en-US" altLang="en-US" sz="2000" dirty="0"/>
              <a:t>The required temperature homogeneity is of about </a:t>
            </a:r>
            <a:r>
              <a:rPr lang="en-US" altLang="en-US" sz="2000" dirty="0">
                <a:sym typeface="Symbol" panose="05050102010706020507" pitchFamily="18" charset="2"/>
              </a:rPr>
              <a:t> 3 °C.</a:t>
            </a:r>
          </a:p>
          <a:p>
            <a:pPr eaLnBrk="1" hangingPunct="1">
              <a:buFontTx/>
              <a:buNone/>
              <a:defRPr/>
            </a:pPr>
            <a:endParaRPr lang="en-US" altLang="en-US" sz="2000" dirty="0"/>
          </a:p>
        </p:txBody>
      </p:sp>
      <p:sp>
        <p:nvSpPr>
          <p:cNvPr id="33797" name="Rectangle 6">
            <a:extLst>
              <a:ext uri="{FF2B5EF4-FFF2-40B4-BE49-F238E27FC236}">
                <a16:creationId xmlns:a16="http://schemas.microsoft.com/office/drawing/2014/main" id="{38857A37-6FAA-4C2A-B398-B10C2C57C29E}"/>
              </a:ext>
            </a:extLst>
          </p:cNvPr>
          <p:cNvSpPr>
            <a:spLocks noGrp="1" noChangeArrowheads="1"/>
          </p:cNvSpPr>
          <p:nvPr>
            <p:ph type="body" sz="half" idx="2"/>
          </p:nvPr>
        </p:nvSpPr>
        <p:spPr/>
        <p:txBody>
          <a:bodyPr/>
          <a:lstStyle/>
          <a:p>
            <a:pPr eaLnBrk="1" hangingPunct="1">
              <a:lnSpc>
                <a:spcPct val="90000"/>
              </a:lnSpc>
            </a:pPr>
            <a:endParaRPr lang="en-US" altLang="en-US" sz="2000"/>
          </a:p>
        </p:txBody>
      </p:sp>
      <p:pic>
        <p:nvPicPr>
          <p:cNvPr id="33798" name="Picture 4" descr="tempVStime-coils 07-08">
            <a:extLst>
              <a:ext uri="{FF2B5EF4-FFF2-40B4-BE49-F238E27FC236}">
                <a16:creationId xmlns:a16="http://schemas.microsoft.com/office/drawing/2014/main" id="{723C98D2-75EB-47AB-A2CA-45D8A4455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546" t="2942" b="5556"/>
          <a:stretch>
            <a:fillRect/>
          </a:stretch>
        </p:blipFill>
        <p:spPr bwMode="auto">
          <a:xfrm>
            <a:off x="4637088" y="1981200"/>
            <a:ext cx="4302125"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7BD47C66-1DE6-4264-BAF1-66517A321BB3}"/>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E3933474-B935-48C0-9C68-7F395572C665}"/>
              </a:ext>
            </a:extLst>
          </p:cNvPr>
          <p:cNvSpPr>
            <a:spLocks noGrp="1"/>
          </p:cNvSpPr>
          <p:nvPr>
            <p:ph type="sldNum" sz="quarter" idx="12"/>
          </p:nvPr>
        </p:nvSpPr>
        <p:spPr/>
        <p:txBody>
          <a:bodyPr/>
          <a:lstStyle/>
          <a:p>
            <a:pPr>
              <a:defRPr/>
            </a:pPr>
            <a:fld id="{EFEABB2C-7529-49E5-88C8-4061382EA6AE}" type="slidenum">
              <a:rPr lang="en-US" altLang="en-US" smtClean="0"/>
              <a:pPr>
                <a:defRPr/>
              </a:pPr>
              <a:t>17</a:t>
            </a:fld>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a:extLst>
              <a:ext uri="{FF2B5EF4-FFF2-40B4-BE49-F238E27FC236}">
                <a16:creationId xmlns:a16="http://schemas.microsoft.com/office/drawing/2014/main" id="{D3C0F4B9-46D4-45BE-811C-69EE1D527402}"/>
              </a:ext>
            </a:extLst>
          </p:cNvPr>
          <p:cNvSpPr>
            <a:spLocks noGrp="1" noChangeArrowheads="1"/>
          </p:cNvSpPr>
          <p:nvPr>
            <p:ph type="title"/>
          </p:nvPr>
        </p:nvSpPr>
        <p:spPr/>
        <p:txBody>
          <a:bodyPr/>
          <a:lstStyle/>
          <a:p>
            <a:pPr eaLnBrk="1" hangingPunct="1"/>
            <a:r>
              <a:rPr lang="en-US" altLang="en-US"/>
              <a:t>3. Reaction of Nb</a:t>
            </a:r>
            <a:r>
              <a:rPr lang="en-US" altLang="en-US" baseline="-25000"/>
              <a:t>3</a:t>
            </a:r>
            <a:r>
              <a:rPr lang="en-US" altLang="en-US"/>
              <a:t>Sn coils</a:t>
            </a:r>
          </a:p>
        </p:txBody>
      </p:sp>
      <p:sp>
        <p:nvSpPr>
          <p:cNvPr id="34820" name="Rectangle 3">
            <a:extLst>
              <a:ext uri="{FF2B5EF4-FFF2-40B4-BE49-F238E27FC236}">
                <a16:creationId xmlns:a16="http://schemas.microsoft.com/office/drawing/2014/main" id="{118DA64C-3F1A-4400-8402-E26B592D7F98}"/>
              </a:ext>
            </a:extLst>
          </p:cNvPr>
          <p:cNvSpPr>
            <a:spLocks noGrp="1" noChangeArrowheads="1"/>
          </p:cNvSpPr>
          <p:nvPr>
            <p:ph type="body" idx="1"/>
          </p:nvPr>
        </p:nvSpPr>
        <p:spPr>
          <a:xfrm>
            <a:off x="266700" y="1190625"/>
            <a:ext cx="8677275" cy="1671638"/>
          </a:xfrm>
        </p:spPr>
        <p:txBody>
          <a:bodyPr/>
          <a:lstStyle/>
          <a:p>
            <a:pPr eaLnBrk="1" hangingPunct="1">
              <a:lnSpc>
                <a:spcPct val="90000"/>
              </a:lnSpc>
            </a:pPr>
            <a:r>
              <a:rPr lang="en-US" altLang="en-US" sz="2000"/>
              <a:t>Coils are clamped in a </a:t>
            </a:r>
            <a:r>
              <a:rPr lang="en-US" altLang="en-US" sz="2000" b="1">
                <a:solidFill>
                  <a:srgbClr val="FF0000"/>
                </a:solidFill>
              </a:rPr>
              <a:t>reaction fixture </a:t>
            </a:r>
            <a:r>
              <a:rPr lang="en-US" altLang="en-US" sz="2000"/>
              <a:t>made of stainless steel mold blocks.</a:t>
            </a:r>
          </a:p>
          <a:p>
            <a:pPr lvl="1" eaLnBrk="1" hangingPunct="1">
              <a:lnSpc>
                <a:spcPct val="90000"/>
              </a:lnSpc>
            </a:pPr>
            <a:r>
              <a:rPr lang="en-US" altLang="en-US" sz="1800"/>
              <a:t>The pressure on the coil is minimal to reduce risk of degradation. </a:t>
            </a:r>
          </a:p>
          <a:p>
            <a:pPr eaLnBrk="1" hangingPunct="1">
              <a:lnSpc>
                <a:spcPct val="90000"/>
              </a:lnSpc>
            </a:pPr>
            <a:r>
              <a:rPr lang="en-US" altLang="en-US" sz="2000"/>
              <a:t>Layers of fiberglass, MICA, stainless steel are placed between coil and mold blocks.</a:t>
            </a:r>
          </a:p>
        </p:txBody>
      </p:sp>
      <p:graphicFrame>
        <p:nvGraphicFramePr>
          <p:cNvPr id="34821" name="Object 4">
            <a:extLst>
              <a:ext uri="{FF2B5EF4-FFF2-40B4-BE49-F238E27FC236}">
                <a16:creationId xmlns:a16="http://schemas.microsoft.com/office/drawing/2014/main" id="{85C7F5DD-7F5B-4ABA-ABE6-0430E76FE32E}"/>
              </a:ext>
            </a:extLst>
          </p:cNvPr>
          <p:cNvGraphicFramePr>
            <a:graphicFrameLocks noChangeAspect="1"/>
          </p:cNvGraphicFramePr>
          <p:nvPr/>
        </p:nvGraphicFramePr>
        <p:xfrm>
          <a:off x="1600200" y="2894013"/>
          <a:ext cx="3871913" cy="3490912"/>
        </p:xfrm>
        <a:graphic>
          <a:graphicData uri="http://schemas.openxmlformats.org/presentationml/2006/ole">
            <mc:AlternateContent xmlns:mc="http://schemas.openxmlformats.org/markup-compatibility/2006">
              <mc:Choice xmlns:v="urn:schemas-microsoft-com:vml" Requires="v">
                <p:oleObj spid="_x0000_s99363" name="Photo Editor Photo" r:id="rId3" imgW="14628571" imgH="9752381" progId="MSPhotoEd.3">
                  <p:embed/>
                </p:oleObj>
              </mc:Choice>
              <mc:Fallback>
                <p:oleObj name="Photo Editor Photo" r:id="rId3" imgW="14628571" imgH="9752381" progId="MSPhotoEd.3">
                  <p:embed/>
                  <p:pic>
                    <p:nvPicPr>
                      <p:cNvPr id="34821" name="Object 4">
                        <a:extLst>
                          <a:ext uri="{FF2B5EF4-FFF2-40B4-BE49-F238E27FC236}">
                            <a16:creationId xmlns:a16="http://schemas.microsoft.com/office/drawing/2014/main" id="{85C7F5DD-7F5B-4ABA-ABE6-0430E76FE3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348" r="11690"/>
                      <a:stretch>
                        <a:fillRect/>
                      </a:stretch>
                    </p:blipFill>
                    <p:spPr bwMode="auto">
                      <a:xfrm>
                        <a:off x="1600200" y="2894013"/>
                        <a:ext cx="3871913" cy="349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2" name="Object 5">
            <a:extLst>
              <a:ext uri="{FF2B5EF4-FFF2-40B4-BE49-F238E27FC236}">
                <a16:creationId xmlns:a16="http://schemas.microsoft.com/office/drawing/2014/main" id="{98935B83-6F90-4246-A214-3ED1E30DB9D0}"/>
              </a:ext>
            </a:extLst>
          </p:cNvPr>
          <p:cNvGraphicFramePr>
            <a:graphicFrameLocks noChangeAspect="1"/>
          </p:cNvGraphicFramePr>
          <p:nvPr/>
        </p:nvGraphicFramePr>
        <p:xfrm>
          <a:off x="5535613" y="2890838"/>
          <a:ext cx="3359150" cy="3490912"/>
        </p:xfrm>
        <a:graphic>
          <a:graphicData uri="http://schemas.openxmlformats.org/presentationml/2006/ole">
            <mc:AlternateContent xmlns:mc="http://schemas.openxmlformats.org/markup-compatibility/2006">
              <mc:Choice xmlns:v="urn:schemas-microsoft-com:vml" Requires="v">
                <p:oleObj spid="_x0000_s99364" name="Photo Editor Photo" r:id="rId5" imgW="14628571" imgH="9752381" progId="MSPhotoEd.3">
                  <p:embed/>
                </p:oleObj>
              </mc:Choice>
              <mc:Fallback>
                <p:oleObj name="Photo Editor Photo" r:id="rId5" imgW="14628571" imgH="9752381" progId="MSPhotoEd.3">
                  <p:embed/>
                  <p:pic>
                    <p:nvPicPr>
                      <p:cNvPr id="34822" name="Object 5">
                        <a:extLst>
                          <a:ext uri="{FF2B5EF4-FFF2-40B4-BE49-F238E27FC236}">
                            <a16:creationId xmlns:a16="http://schemas.microsoft.com/office/drawing/2014/main" id="{98935B83-6F90-4246-A214-3ED1E30DB9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998" t="6131" r="24785"/>
                      <a:stretch>
                        <a:fillRect/>
                      </a:stretch>
                    </p:blipFill>
                    <p:spPr bwMode="auto">
                      <a:xfrm>
                        <a:off x="5535613" y="2890838"/>
                        <a:ext cx="3359150" cy="349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3" name="Object 9">
            <a:extLst>
              <a:ext uri="{FF2B5EF4-FFF2-40B4-BE49-F238E27FC236}">
                <a16:creationId xmlns:a16="http://schemas.microsoft.com/office/drawing/2014/main" id="{8AF668C4-1CE7-45D0-B08E-1EE4779DEA70}"/>
              </a:ext>
            </a:extLst>
          </p:cNvPr>
          <p:cNvGraphicFramePr>
            <a:graphicFrameLocks noGrp="1" noChangeAspect="1"/>
          </p:cNvGraphicFramePr>
          <p:nvPr>
            <p:ph sz="half" idx="4294967295"/>
          </p:nvPr>
        </p:nvGraphicFramePr>
        <p:xfrm>
          <a:off x="250825" y="2901950"/>
          <a:ext cx="1279525" cy="3502025"/>
        </p:xfrm>
        <a:graphic>
          <a:graphicData uri="http://schemas.openxmlformats.org/presentationml/2006/ole">
            <mc:AlternateContent xmlns:mc="http://schemas.openxmlformats.org/markup-compatibility/2006">
              <mc:Choice xmlns:v="urn:schemas-microsoft-com:vml" Requires="v">
                <p:oleObj spid="_x0000_s99365" name="Photo Editor Photo" r:id="rId7" imgW="9752381" imgH="14628571" progId="MSPhotoEd.3">
                  <p:embed/>
                </p:oleObj>
              </mc:Choice>
              <mc:Fallback>
                <p:oleObj name="Photo Editor Photo" r:id="rId7" imgW="9752381" imgH="14628571" progId="MSPhotoEd.3">
                  <p:embed/>
                  <p:pic>
                    <p:nvPicPr>
                      <p:cNvPr id="34823" name="Object 9">
                        <a:extLst>
                          <a:ext uri="{FF2B5EF4-FFF2-40B4-BE49-F238E27FC236}">
                            <a16:creationId xmlns:a16="http://schemas.microsoft.com/office/drawing/2014/main" id="{8AF668C4-1CE7-45D0-B08E-1EE4779DEA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0399" r="24808"/>
                      <a:stretch>
                        <a:fillRect/>
                      </a:stretch>
                    </p:blipFill>
                    <p:spPr bwMode="auto">
                      <a:xfrm>
                        <a:off x="250825" y="2901950"/>
                        <a:ext cx="1279525" cy="350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2EF48EEC-BED4-4854-9B43-143BC56C766B}"/>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2FDBE4B2-DE47-4445-B5EB-80B209645CDA}"/>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749B703B-7BB5-46DC-84D6-669772CEBA89}"/>
              </a:ext>
            </a:extLst>
          </p:cNvPr>
          <p:cNvSpPr>
            <a:spLocks noGrp="1"/>
          </p:cNvSpPr>
          <p:nvPr>
            <p:ph type="sldNum" sz="quarter" idx="12"/>
          </p:nvPr>
        </p:nvSpPr>
        <p:spPr/>
        <p:txBody>
          <a:bodyPr/>
          <a:lstStyle/>
          <a:p>
            <a:pPr>
              <a:defRPr/>
            </a:pPr>
            <a:fld id="{A8C5AB8A-C91D-4F7D-94D5-62D0481588EB}" type="slidenum">
              <a:rPr lang="en-US" altLang="en-US" smtClean="0"/>
              <a:pPr>
                <a:defRPr/>
              </a:pPr>
              <a:t>18</a:t>
            </a:fld>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a:extLst>
              <a:ext uri="{FF2B5EF4-FFF2-40B4-BE49-F238E27FC236}">
                <a16:creationId xmlns:a16="http://schemas.microsoft.com/office/drawing/2014/main" id="{35FC70D1-ED60-45D8-9E23-6EC5AF05FA83}"/>
              </a:ext>
            </a:extLst>
          </p:cNvPr>
          <p:cNvSpPr>
            <a:spLocks noGrp="1" noChangeArrowheads="1"/>
          </p:cNvSpPr>
          <p:nvPr>
            <p:ph type="title"/>
          </p:nvPr>
        </p:nvSpPr>
        <p:spPr/>
        <p:txBody>
          <a:bodyPr/>
          <a:lstStyle/>
          <a:p>
            <a:pPr eaLnBrk="1" hangingPunct="1"/>
            <a:r>
              <a:rPr lang="en-US" altLang="en-US"/>
              <a:t>3. Reaction of Nb</a:t>
            </a:r>
            <a:r>
              <a:rPr lang="en-US" altLang="en-US" baseline="-25000"/>
              <a:t>3</a:t>
            </a:r>
            <a:r>
              <a:rPr lang="en-US" altLang="en-US"/>
              <a:t>Sn coils</a:t>
            </a:r>
          </a:p>
        </p:txBody>
      </p:sp>
      <p:sp>
        <p:nvSpPr>
          <p:cNvPr id="35844" name="Rectangle 12">
            <a:extLst>
              <a:ext uri="{FF2B5EF4-FFF2-40B4-BE49-F238E27FC236}">
                <a16:creationId xmlns:a16="http://schemas.microsoft.com/office/drawing/2014/main" id="{B7DC46A7-078B-437C-B739-200902CDFC78}"/>
              </a:ext>
            </a:extLst>
          </p:cNvPr>
          <p:cNvSpPr>
            <a:spLocks noGrp="1" noChangeArrowheads="1"/>
          </p:cNvSpPr>
          <p:nvPr>
            <p:ph type="body" idx="1"/>
          </p:nvPr>
        </p:nvSpPr>
        <p:spPr>
          <a:xfrm>
            <a:off x="266700" y="1190625"/>
            <a:ext cx="8677275" cy="1177925"/>
          </a:xfrm>
        </p:spPr>
        <p:txBody>
          <a:bodyPr/>
          <a:lstStyle/>
          <a:p>
            <a:pPr eaLnBrk="1" hangingPunct="1"/>
            <a:r>
              <a:rPr lang="en-US" altLang="en-US" sz="2000"/>
              <a:t>Reaction fixture is placed in the </a:t>
            </a:r>
            <a:r>
              <a:rPr lang="en-US" altLang="en-US" sz="2000" b="1">
                <a:solidFill>
                  <a:srgbClr val="FF0000"/>
                </a:solidFill>
              </a:rPr>
              <a:t>oven and argon gas flow </a:t>
            </a:r>
            <a:r>
              <a:rPr lang="en-US" altLang="en-US" sz="2000"/>
              <a:t>connected.</a:t>
            </a:r>
          </a:p>
          <a:p>
            <a:pPr eaLnBrk="1" hangingPunct="1"/>
            <a:r>
              <a:rPr lang="en-US" altLang="en-US" sz="2000"/>
              <a:t>The argon flows in the reaction fixture in contact with the conductor and fills the oven (welded).</a:t>
            </a:r>
          </a:p>
        </p:txBody>
      </p:sp>
      <p:graphicFrame>
        <p:nvGraphicFramePr>
          <p:cNvPr id="35845" name="Object 9">
            <a:extLst>
              <a:ext uri="{FF2B5EF4-FFF2-40B4-BE49-F238E27FC236}">
                <a16:creationId xmlns:a16="http://schemas.microsoft.com/office/drawing/2014/main" id="{0C877428-AA49-4D62-ADFF-B9E6AA28D50C}"/>
              </a:ext>
            </a:extLst>
          </p:cNvPr>
          <p:cNvGraphicFramePr>
            <a:graphicFrameLocks noChangeAspect="1"/>
          </p:cNvGraphicFramePr>
          <p:nvPr/>
        </p:nvGraphicFramePr>
        <p:xfrm>
          <a:off x="593725" y="2392363"/>
          <a:ext cx="2889250" cy="1925637"/>
        </p:xfrm>
        <a:graphic>
          <a:graphicData uri="http://schemas.openxmlformats.org/presentationml/2006/ole">
            <mc:AlternateContent xmlns:mc="http://schemas.openxmlformats.org/markup-compatibility/2006">
              <mc:Choice xmlns:v="urn:schemas-microsoft-com:vml" Requires="v">
                <p:oleObj spid="_x0000_s100365" name="Photo Editor Photo" r:id="rId3" imgW="14628571" imgH="9752381" progId="MSPhotoEd.3">
                  <p:embed/>
                </p:oleObj>
              </mc:Choice>
              <mc:Fallback>
                <p:oleObj name="Photo Editor Photo" r:id="rId3" imgW="14628571" imgH="9752381" progId="MSPhotoEd.3">
                  <p:embed/>
                  <p:pic>
                    <p:nvPicPr>
                      <p:cNvPr id="35845" name="Object 9">
                        <a:extLst>
                          <a:ext uri="{FF2B5EF4-FFF2-40B4-BE49-F238E27FC236}">
                            <a16:creationId xmlns:a16="http://schemas.microsoft.com/office/drawing/2014/main" id="{0C877428-AA49-4D62-ADFF-B9E6AA28D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25" y="2392363"/>
                        <a:ext cx="2889250" cy="192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5846" name="Picture 13" descr="In oven">
            <a:extLst>
              <a:ext uri="{FF2B5EF4-FFF2-40B4-BE49-F238E27FC236}">
                <a16:creationId xmlns:a16="http://schemas.microsoft.com/office/drawing/2014/main" id="{2B5A83C5-2700-4FEC-8710-852DD0AFE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639"/>
          <a:stretch>
            <a:fillRect/>
          </a:stretch>
        </p:blipFill>
        <p:spPr bwMode="auto">
          <a:xfrm>
            <a:off x="3705225" y="2379663"/>
            <a:ext cx="5148263" cy="406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7" name="Picture 14">
            <a:extLst>
              <a:ext uri="{FF2B5EF4-FFF2-40B4-BE49-F238E27FC236}">
                <a16:creationId xmlns:a16="http://schemas.microsoft.com/office/drawing/2014/main" id="{3705C2F6-57ED-4C7D-B634-37CF52E35E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4529"/>
          <a:stretch>
            <a:fillRect/>
          </a:stretch>
        </p:blipFill>
        <p:spPr bwMode="auto">
          <a:xfrm>
            <a:off x="582613" y="4433888"/>
            <a:ext cx="2903537" cy="200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F8E3C5B5-6C14-4755-9DC1-57C6C68BECB6}"/>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B8EFADD3-E571-41E3-B3C6-D8C9D73BC3B7}"/>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561B8882-5E49-45CC-A0E3-B259CBC6C009}"/>
              </a:ext>
            </a:extLst>
          </p:cNvPr>
          <p:cNvSpPr>
            <a:spLocks noGrp="1"/>
          </p:cNvSpPr>
          <p:nvPr>
            <p:ph type="sldNum" sz="quarter" idx="12"/>
          </p:nvPr>
        </p:nvSpPr>
        <p:spPr/>
        <p:txBody>
          <a:bodyPr/>
          <a:lstStyle/>
          <a:p>
            <a:pPr>
              <a:defRPr/>
            </a:pPr>
            <a:fld id="{A8C5AB8A-C91D-4F7D-94D5-62D0481588EB}" type="slidenum">
              <a:rPr lang="en-US" altLang="en-US" smtClean="0"/>
              <a:pPr>
                <a:defRPr/>
              </a:pPr>
              <a:t>19</a:t>
            </a:fld>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a:extLst>
              <a:ext uri="{FF2B5EF4-FFF2-40B4-BE49-F238E27FC236}">
                <a16:creationId xmlns:a16="http://schemas.microsoft.com/office/drawing/2014/main" id="{09FFAEEC-C6DA-4550-86CD-52C56C35BE75}"/>
              </a:ext>
            </a:extLst>
          </p:cNvPr>
          <p:cNvSpPr>
            <a:spLocks noGrp="1" noChangeArrowheads="1"/>
          </p:cNvSpPr>
          <p:nvPr>
            <p:ph type="title"/>
          </p:nvPr>
        </p:nvSpPr>
        <p:spPr/>
        <p:txBody>
          <a:bodyPr/>
          <a:lstStyle/>
          <a:p>
            <a:pPr eaLnBrk="1" hangingPunct="1"/>
            <a:r>
              <a:rPr lang="en-US" altLang="en-US"/>
              <a:t>Outline</a:t>
            </a:r>
          </a:p>
        </p:txBody>
      </p:sp>
      <p:sp>
        <p:nvSpPr>
          <p:cNvPr id="18436" name="Rectangle 3">
            <a:extLst>
              <a:ext uri="{FF2B5EF4-FFF2-40B4-BE49-F238E27FC236}">
                <a16:creationId xmlns:a16="http://schemas.microsoft.com/office/drawing/2014/main" id="{7CD758E6-7C7C-4211-A474-E7CA507B75B8}"/>
              </a:ext>
            </a:extLst>
          </p:cNvPr>
          <p:cNvSpPr>
            <a:spLocks noGrp="1" noChangeArrowheads="1"/>
          </p:cNvSpPr>
          <p:nvPr>
            <p:ph type="body" idx="1"/>
          </p:nvPr>
        </p:nvSpPr>
        <p:spPr/>
        <p:txBody>
          <a:bodyPr/>
          <a:lstStyle/>
          <a:p>
            <a:pPr marL="457200" indent="-457200" eaLnBrk="1" hangingPunct="1">
              <a:buSzTx/>
              <a:buFontTx/>
              <a:buAutoNum type="arabicPeriod"/>
            </a:pPr>
            <a:r>
              <a:rPr lang="en-US" altLang="en-US"/>
              <a:t>Introduction</a:t>
            </a:r>
          </a:p>
          <a:p>
            <a:pPr marL="457200" indent="-457200" eaLnBrk="1" hangingPunct="1">
              <a:buSzTx/>
              <a:buFontTx/>
              <a:buAutoNum type="arabicPeriod"/>
            </a:pPr>
            <a:r>
              <a:rPr lang="en-US" altLang="en-US"/>
              <a:t>Coil winding and curing		</a:t>
            </a:r>
          </a:p>
          <a:p>
            <a:pPr marL="457200" indent="-457200" eaLnBrk="1" hangingPunct="1">
              <a:buSzTx/>
              <a:buFontTx/>
              <a:buAutoNum type="arabicPeriod"/>
            </a:pPr>
            <a:r>
              <a:rPr lang="en-US" altLang="en-US"/>
              <a:t>Reaction of Nb</a:t>
            </a:r>
            <a:r>
              <a:rPr lang="en-US" altLang="en-US" baseline="-25000"/>
              <a:t>3</a:t>
            </a:r>
            <a:r>
              <a:rPr lang="en-US" altLang="en-US"/>
              <a:t>Sn coils</a:t>
            </a:r>
          </a:p>
          <a:p>
            <a:pPr marL="457200" indent="-457200" eaLnBrk="1" hangingPunct="1">
              <a:buSzTx/>
              <a:buFontTx/>
              <a:buAutoNum type="arabicPeriod"/>
            </a:pPr>
            <a:r>
              <a:rPr lang="en-US" altLang="en-US"/>
              <a:t>Vacuum impregnation of Nb</a:t>
            </a:r>
            <a:r>
              <a:rPr lang="en-US" altLang="en-US" baseline="-25000"/>
              <a:t>3</a:t>
            </a:r>
            <a:r>
              <a:rPr lang="en-US" altLang="en-US"/>
              <a:t>Sn coils</a:t>
            </a:r>
          </a:p>
          <a:p>
            <a:pPr marL="457200" indent="-457200" eaLnBrk="1" hangingPunct="1">
              <a:buSzTx/>
              <a:buFontTx/>
              <a:buAutoNum type="arabicPeriod"/>
            </a:pPr>
            <a:r>
              <a:rPr lang="en-US" altLang="en-US"/>
              <a:t>“React &amp; Wind” approach</a:t>
            </a:r>
          </a:p>
          <a:p>
            <a:pPr marL="457200" indent="-457200" eaLnBrk="1" hangingPunct="1">
              <a:buSzTx/>
              <a:buFontTx/>
              <a:buAutoNum type="arabicPeriod"/>
            </a:pPr>
            <a:r>
              <a:rPr lang="en-US" altLang="en-US"/>
              <a:t>Instrumentation and measurements</a:t>
            </a:r>
          </a:p>
          <a:p>
            <a:pPr marL="457200" indent="-457200" eaLnBrk="1" hangingPunct="1">
              <a:buSzTx/>
              <a:buFontTx/>
              <a:buAutoNum type="arabicPeriod"/>
            </a:pPr>
            <a:r>
              <a:rPr lang="en-US" altLang="en-US"/>
              <a:t>Nb-Ti – Nb-Ti and Nb</a:t>
            </a:r>
            <a:r>
              <a:rPr lang="en-US" altLang="en-US" baseline="-25000"/>
              <a:t>3</a:t>
            </a:r>
            <a:r>
              <a:rPr lang="en-US" altLang="en-US"/>
              <a:t>Sn – Nb-Ti splices</a:t>
            </a:r>
          </a:p>
          <a:p>
            <a:pPr marL="457200" indent="-457200" eaLnBrk="1" hangingPunct="1">
              <a:buSzTx/>
              <a:buFontTx/>
              <a:buAutoNum type="arabicPeriod"/>
            </a:pPr>
            <a:r>
              <a:rPr lang="en-US" altLang="en-US"/>
              <a:t>Final assembly</a:t>
            </a:r>
          </a:p>
          <a:p>
            <a:pPr marL="457200" indent="-457200" eaLnBrk="1" hangingPunct="1">
              <a:buSzTx/>
              <a:buFontTx/>
              <a:buAutoNum type="arabicPeriod"/>
            </a:pPr>
            <a:r>
              <a:rPr lang="en-US" altLang="en-US"/>
              <a:t>Practical examples</a:t>
            </a:r>
          </a:p>
          <a:p>
            <a:pPr marL="457200" indent="-457200" eaLnBrk="1" hangingPunct="1">
              <a:buSzTx/>
              <a:buFontTx/>
              <a:buAutoNum type="arabicPeriod"/>
            </a:pPr>
            <a:r>
              <a:rPr lang="en-US" altLang="en-US"/>
              <a:t>Conclusions</a:t>
            </a:r>
          </a:p>
        </p:txBody>
      </p:sp>
      <p:sp>
        <p:nvSpPr>
          <p:cNvPr id="3" name="Footer Placeholder 2">
            <a:extLst>
              <a:ext uri="{FF2B5EF4-FFF2-40B4-BE49-F238E27FC236}">
                <a16:creationId xmlns:a16="http://schemas.microsoft.com/office/drawing/2014/main" id="{4B86AD30-B456-4933-9D20-20F3D23791AB}"/>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7" name="Date Placeholder 1">
            <a:extLst>
              <a:ext uri="{FF2B5EF4-FFF2-40B4-BE49-F238E27FC236}">
                <a16:creationId xmlns:a16="http://schemas.microsoft.com/office/drawing/2014/main" id="{58A6EC92-428E-420D-91E0-D906B44FCC8C}"/>
              </a:ext>
            </a:extLst>
          </p:cNvPr>
          <p:cNvSpPr>
            <a:spLocks noGrp="1"/>
          </p:cNvSpPr>
          <p:nvPr>
            <p:ph type="dt" sz="half" idx="10"/>
          </p:nvPr>
        </p:nvSpPr>
        <p:spPr>
          <a:xfrm>
            <a:off x="152400" y="6543675"/>
            <a:ext cx="3581400" cy="238125"/>
          </a:xfrm>
        </p:spPr>
        <p:txBody>
          <a:bodyPr/>
          <a:lstStyle/>
          <a:p>
            <a:pPr>
              <a:defRPr/>
            </a:pPr>
            <a:r>
              <a:rPr lang="en-US" dirty="0"/>
              <a:t>Superconducting Accelerator Magnets, January 27-30, 2025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48D375E3-4C7C-495F-ABB5-F815FC5F39E8}"/>
              </a:ext>
            </a:extLst>
          </p:cNvPr>
          <p:cNvSpPr>
            <a:spLocks noGrp="1"/>
          </p:cNvSpPr>
          <p:nvPr>
            <p:ph type="title"/>
          </p:nvPr>
        </p:nvSpPr>
        <p:spPr/>
        <p:txBody>
          <a:bodyPr/>
          <a:lstStyle/>
          <a:p>
            <a:r>
              <a:rPr lang="en-US" altLang="en-US"/>
              <a:t>3. Reaction of Nb</a:t>
            </a:r>
            <a:r>
              <a:rPr lang="en-US" altLang="en-US" baseline="-25000"/>
              <a:t>3</a:t>
            </a:r>
            <a:r>
              <a:rPr lang="en-US" altLang="en-US"/>
              <a:t>Sn coils</a:t>
            </a:r>
            <a:endParaRPr lang="en-GB" altLang="en-US"/>
          </a:p>
        </p:txBody>
      </p:sp>
      <p:sp>
        <p:nvSpPr>
          <p:cNvPr id="36867" name="Content Placeholder 2">
            <a:extLst>
              <a:ext uri="{FF2B5EF4-FFF2-40B4-BE49-F238E27FC236}">
                <a16:creationId xmlns:a16="http://schemas.microsoft.com/office/drawing/2014/main" id="{6C989A15-6EE7-48D7-9FC6-2ABB80AD0E56}"/>
              </a:ext>
            </a:extLst>
          </p:cNvPr>
          <p:cNvSpPr>
            <a:spLocks noGrp="1"/>
          </p:cNvSpPr>
          <p:nvPr>
            <p:ph idx="1"/>
          </p:nvPr>
        </p:nvSpPr>
        <p:spPr/>
        <p:txBody>
          <a:bodyPr/>
          <a:lstStyle/>
          <a:p>
            <a:endParaRPr lang="en-GB" altLang="en-US"/>
          </a:p>
        </p:txBody>
      </p:sp>
      <p:pic>
        <p:nvPicPr>
          <p:cNvPr id="36869" name="Picture 4">
            <a:extLst>
              <a:ext uri="{FF2B5EF4-FFF2-40B4-BE49-F238E27FC236}">
                <a16:creationId xmlns:a16="http://schemas.microsoft.com/office/drawing/2014/main" id="{BAEF5160-1ED4-4AB3-9802-E6C7013DBA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863" y="2046288"/>
            <a:ext cx="4330700"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Content Placeholder 6">
            <a:extLst>
              <a:ext uri="{FF2B5EF4-FFF2-40B4-BE49-F238E27FC236}">
                <a16:creationId xmlns:a16="http://schemas.microsoft.com/office/drawing/2014/main" id="{A26D301F-FDA1-4BA9-9EE9-77A28956BF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0" y="2046288"/>
            <a:ext cx="4330700" cy="32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1" name="Picture 6">
            <a:extLst>
              <a:ext uri="{FF2B5EF4-FFF2-40B4-BE49-F238E27FC236}">
                <a16:creationId xmlns:a16="http://schemas.microsoft.com/office/drawing/2014/main" id="{E28BBA19-4A86-4C3C-9C8F-D1C563AB2B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3750" y="2046288"/>
            <a:ext cx="592138" cy="790575"/>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77A27736-1FC5-47A7-94F9-0B30C2242A2D}"/>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2E7FC0F7-2D35-4EA7-A5F4-F0D3855E10E1}"/>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4104E7D7-6624-4F72-AEC3-2750316688FE}"/>
              </a:ext>
            </a:extLst>
          </p:cNvPr>
          <p:cNvSpPr>
            <a:spLocks noGrp="1"/>
          </p:cNvSpPr>
          <p:nvPr>
            <p:ph type="sldNum" sz="quarter" idx="12"/>
          </p:nvPr>
        </p:nvSpPr>
        <p:spPr/>
        <p:txBody>
          <a:bodyPr/>
          <a:lstStyle/>
          <a:p>
            <a:pPr>
              <a:defRPr/>
            </a:pPr>
            <a:fld id="{A8C5AB8A-C91D-4F7D-94D5-62D0481588EB}" type="slidenum">
              <a:rPr lang="en-US" altLang="en-US" smtClean="0"/>
              <a:pPr>
                <a:defRPr/>
              </a:pPr>
              <a:t>20</a:t>
            </a:fld>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a:extLst>
              <a:ext uri="{FF2B5EF4-FFF2-40B4-BE49-F238E27FC236}">
                <a16:creationId xmlns:a16="http://schemas.microsoft.com/office/drawing/2014/main" id="{E68113B2-16B4-4552-8B4F-6FF3520146FE}"/>
              </a:ext>
            </a:extLst>
          </p:cNvPr>
          <p:cNvSpPr>
            <a:spLocks noGrp="1" noChangeArrowheads="1"/>
          </p:cNvSpPr>
          <p:nvPr>
            <p:ph type="title"/>
          </p:nvPr>
        </p:nvSpPr>
        <p:spPr/>
        <p:txBody>
          <a:bodyPr/>
          <a:lstStyle/>
          <a:p>
            <a:pPr eaLnBrk="1" hangingPunct="1"/>
            <a:r>
              <a:rPr lang="en-US" altLang="en-US"/>
              <a:t>Outline</a:t>
            </a:r>
          </a:p>
        </p:txBody>
      </p:sp>
      <p:sp>
        <p:nvSpPr>
          <p:cNvPr id="37892" name="Rectangle 3">
            <a:extLst>
              <a:ext uri="{FF2B5EF4-FFF2-40B4-BE49-F238E27FC236}">
                <a16:creationId xmlns:a16="http://schemas.microsoft.com/office/drawing/2014/main" id="{BCC47863-1A32-4FFE-A762-75FCD6A694DE}"/>
              </a:ext>
            </a:extLst>
          </p:cNvPr>
          <p:cNvSpPr>
            <a:spLocks noGrp="1" noChangeArrowheads="1"/>
          </p:cNvSpPr>
          <p:nvPr>
            <p:ph type="body" idx="1"/>
          </p:nvPr>
        </p:nvSpPr>
        <p:spPr/>
        <p:txBody>
          <a:bodyPr/>
          <a:lstStyle/>
          <a:p>
            <a:pPr marL="457200" indent="-457200" eaLnBrk="1" hangingPunct="1">
              <a:buSzTx/>
              <a:buFontTx/>
              <a:buAutoNum type="arabicPeriod"/>
            </a:pPr>
            <a:r>
              <a:rPr lang="en-US" altLang="en-US"/>
              <a:t>Introduction</a:t>
            </a:r>
          </a:p>
          <a:p>
            <a:pPr marL="457200" indent="-457200" eaLnBrk="1" hangingPunct="1">
              <a:buSzTx/>
              <a:buFontTx/>
              <a:buAutoNum type="arabicPeriod"/>
            </a:pPr>
            <a:r>
              <a:rPr lang="en-US" altLang="en-US"/>
              <a:t>Coil winding and curing		</a:t>
            </a:r>
          </a:p>
          <a:p>
            <a:pPr marL="457200" indent="-457200" eaLnBrk="1" hangingPunct="1">
              <a:buSzTx/>
              <a:buFontTx/>
              <a:buAutoNum type="arabicPeriod"/>
            </a:pPr>
            <a:r>
              <a:rPr lang="en-US" altLang="en-US"/>
              <a:t>Reaction of Nb</a:t>
            </a:r>
            <a:r>
              <a:rPr lang="en-US" altLang="en-US" baseline="-25000"/>
              <a:t>3</a:t>
            </a:r>
            <a:r>
              <a:rPr lang="en-US" altLang="en-US"/>
              <a:t>Sn coils</a:t>
            </a:r>
          </a:p>
          <a:p>
            <a:pPr marL="457200" indent="-457200" eaLnBrk="1" hangingPunct="1">
              <a:buSzTx/>
              <a:buFontTx/>
              <a:buAutoNum type="arabicPeriod"/>
            </a:pPr>
            <a:r>
              <a:rPr lang="en-US" altLang="en-US" b="1" u="sng">
                <a:solidFill>
                  <a:srgbClr val="FF0000"/>
                </a:solidFill>
              </a:rPr>
              <a:t>Vacuum impregnation of Nb</a:t>
            </a:r>
            <a:r>
              <a:rPr lang="en-US" altLang="en-US" b="1" u="sng" baseline="-25000">
                <a:solidFill>
                  <a:srgbClr val="FF0000"/>
                </a:solidFill>
              </a:rPr>
              <a:t>3</a:t>
            </a:r>
            <a:r>
              <a:rPr lang="en-US" altLang="en-US" b="1" u="sng">
                <a:solidFill>
                  <a:srgbClr val="FF0000"/>
                </a:solidFill>
              </a:rPr>
              <a:t>Sn coils</a:t>
            </a:r>
          </a:p>
          <a:p>
            <a:pPr marL="457200" indent="-457200" eaLnBrk="1" hangingPunct="1">
              <a:buSzTx/>
              <a:buFontTx/>
              <a:buAutoNum type="arabicPeriod"/>
            </a:pPr>
            <a:r>
              <a:rPr lang="en-US" altLang="en-US"/>
              <a:t>“React &amp; Wind” approach</a:t>
            </a:r>
          </a:p>
          <a:p>
            <a:pPr marL="457200" indent="-457200" eaLnBrk="1" hangingPunct="1">
              <a:buSzTx/>
              <a:buFontTx/>
              <a:buAutoNum type="arabicPeriod"/>
            </a:pPr>
            <a:r>
              <a:rPr lang="en-US" altLang="en-US"/>
              <a:t>Instrumentation and measurements</a:t>
            </a:r>
          </a:p>
          <a:p>
            <a:pPr marL="457200" indent="-457200" eaLnBrk="1" hangingPunct="1">
              <a:buSzTx/>
              <a:buFontTx/>
              <a:buAutoNum type="arabicPeriod"/>
            </a:pPr>
            <a:r>
              <a:rPr lang="en-US" altLang="en-US"/>
              <a:t>Nb-Ti – Nb-Ti and Nb</a:t>
            </a:r>
            <a:r>
              <a:rPr lang="en-US" altLang="en-US" baseline="-25000"/>
              <a:t>3</a:t>
            </a:r>
            <a:r>
              <a:rPr lang="en-US" altLang="en-US"/>
              <a:t>Sn – Nb-Ti splices </a:t>
            </a:r>
          </a:p>
          <a:p>
            <a:pPr marL="457200" indent="-457200" eaLnBrk="1" hangingPunct="1">
              <a:buSzTx/>
              <a:buFontTx/>
              <a:buAutoNum type="arabicPeriod"/>
            </a:pPr>
            <a:r>
              <a:rPr lang="en-US" altLang="en-US"/>
              <a:t>Final assembly</a:t>
            </a:r>
          </a:p>
          <a:p>
            <a:pPr marL="457200" indent="-457200" eaLnBrk="1" hangingPunct="1">
              <a:buSzTx/>
              <a:buFontTx/>
              <a:buAutoNum type="arabicPeriod"/>
            </a:pPr>
            <a:r>
              <a:rPr lang="en-US" altLang="en-US"/>
              <a:t>Practical examples</a:t>
            </a:r>
          </a:p>
          <a:p>
            <a:pPr marL="457200" indent="-457200" eaLnBrk="1" hangingPunct="1">
              <a:buSzTx/>
              <a:buFontTx/>
              <a:buAutoNum type="arabicPeriod"/>
            </a:pPr>
            <a:r>
              <a:rPr lang="en-US" altLang="en-US"/>
              <a:t>Conclusions</a:t>
            </a:r>
          </a:p>
        </p:txBody>
      </p:sp>
      <p:sp>
        <p:nvSpPr>
          <p:cNvPr id="2" name="Date Placeholder 1">
            <a:extLst>
              <a:ext uri="{FF2B5EF4-FFF2-40B4-BE49-F238E27FC236}">
                <a16:creationId xmlns:a16="http://schemas.microsoft.com/office/drawing/2014/main" id="{DCB74D4E-78E0-44F6-A61A-15C9D54F3F44}"/>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76FDED5E-7F2D-46A9-8B3E-E15450FBEAB7}"/>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C77B6435-7AB9-46AA-B788-EFA5A63D25E8}"/>
              </a:ext>
            </a:extLst>
          </p:cNvPr>
          <p:cNvSpPr>
            <a:spLocks noGrp="1"/>
          </p:cNvSpPr>
          <p:nvPr>
            <p:ph type="sldNum" sz="quarter" idx="12"/>
          </p:nvPr>
        </p:nvSpPr>
        <p:spPr/>
        <p:txBody>
          <a:bodyPr/>
          <a:lstStyle/>
          <a:p>
            <a:pPr>
              <a:defRPr/>
            </a:pPr>
            <a:fld id="{A8C5AB8A-C91D-4F7D-94D5-62D0481588EB}" type="slidenum">
              <a:rPr lang="en-US" altLang="en-US" smtClean="0"/>
              <a:pPr>
                <a:defRPr/>
              </a:pPr>
              <a:t>21</a:t>
            </a:fld>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1BDDE5AF-A537-4FFC-92E5-154C3988F6A7}"/>
              </a:ext>
            </a:extLst>
          </p:cNvPr>
          <p:cNvSpPr>
            <a:spLocks noGrp="1" noChangeArrowheads="1"/>
          </p:cNvSpPr>
          <p:nvPr>
            <p:ph type="title"/>
          </p:nvPr>
        </p:nvSpPr>
        <p:spPr/>
        <p:txBody>
          <a:bodyPr/>
          <a:lstStyle/>
          <a:p>
            <a:pPr eaLnBrk="1" hangingPunct="1"/>
            <a:r>
              <a:rPr lang="en-US" altLang="en-US"/>
              <a:t>4. Vacuum impregnation of Nb</a:t>
            </a:r>
            <a:r>
              <a:rPr lang="en-US" altLang="en-US" baseline="-25000"/>
              <a:t>3</a:t>
            </a:r>
            <a:r>
              <a:rPr lang="en-US" altLang="en-US"/>
              <a:t>Sn coils</a:t>
            </a:r>
          </a:p>
        </p:txBody>
      </p:sp>
      <p:sp>
        <p:nvSpPr>
          <p:cNvPr id="38916" name="Rectangle 3">
            <a:extLst>
              <a:ext uri="{FF2B5EF4-FFF2-40B4-BE49-F238E27FC236}">
                <a16:creationId xmlns:a16="http://schemas.microsoft.com/office/drawing/2014/main" id="{CEE3D882-D5B1-438F-8965-CE28A1781406}"/>
              </a:ext>
            </a:extLst>
          </p:cNvPr>
          <p:cNvSpPr>
            <a:spLocks noGrp="1" noChangeArrowheads="1"/>
          </p:cNvSpPr>
          <p:nvPr>
            <p:ph type="body" idx="1"/>
          </p:nvPr>
        </p:nvSpPr>
        <p:spPr>
          <a:xfrm>
            <a:off x="266700" y="1190625"/>
            <a:ext cx="5140325" cy="2497138"/>
          </a:xfrm>
        </p:spPr>
        <p:txBody>
          <a:bodyPr/>
          <a:lstStyle/>
          <a:p>
            <a:pPr eaLnBrk="1" hangingPunct="1">
              <a:lnSpc>
                <a:spcPct val="80000"/>
              </a:lnSpc>
            </a:pPr>
            <a:r>
              <a:rPr lang="en-US" altLang="en-US" sz="2000"/>
              <a:t>After reaction, Nb</a:t>
            </a:r>
            <a:r>
              <a:rPr lang="en-US" altLang="en-US" sz="2000" baseline="-25000"/>
              <a:t>3</a:t>
            </a:r>
            <a:r>
              <a:rPr lang="en-US" altLang="en-US" sz="2000"/>
              <a:t>Sn coil are </a:t>
            </a:r>
            <a:r>
              <a:rPr lang="en-US" altLang="en-US" sz="2000" b="1">
                <a:solidFill>
                  <a:srgbClr val="FF0000"/>
                </a:solidFill>
              </a:rPr>
              <a:t>vacuum impregnated</a:t>
            </a:r>
            <a:r>
              <a:rPr lang="en-US" altLang="en-US" sz="2000"/>
              <a:t> (potted) with epoxy.</a:t>
            </a:r>
          </a:p>
          <a:p>
            <a:pPr lvl="1" eaLnBrk="1" hangingPunct="1">
              <a:lnSpc>
                <a:spcPct val="80000"/>
              </a:lnSpc>
            </a:pPr>
            <a:r>
              <a:rPr lang="en-US" altLang="en-US" sz="1800"/>
              <a:t>Resin creates a solid block, thus distributing the stress.</a:t>
            </a:r>
          </a:p>
          <a:p>
            <a:pPr eaLnBrk="1" hangingPunct="1">
              <a:lnSpc>
                <a:spcPct val="80000"/>
              </a:lnSpc>
            </a:pPr>
            <a:r>
              <a:rPr lang="en-US" altLang="en-US" sz="2000"/>
              <a:t>Coil is placed in a </a:t>
            </a:r>
            <a:r>
              <a:rPr lang="en-US" altLang="en-US" sz="2000" b="1">
                <a:solidFill>
                  <a:srgbClr val="FF0000"/>
                </a:solidFill>
              </a:rPr>
              <a:t>fixture</a:t>
            </a:r>
            <a:r>
              <a:rPr lang="en-US" altLang="en-US" sz="2000"/>
              <a:t> (potting fixture) in tight contact with the winding in order to minimize voids.</a:t>
            </a:r>
          </a:p>
          <a:p>
            <a:pPr eaLnBrk="1" hangingPunct="1">
              <a:lnSpc>
                <a:spcPct val="80000"/>
              </a:lnSpc>
            </a:pPr>
            <a:r>
              <a:rPr lang="en-US" altLang="en-US" sz="2000"/>
              <a:t>The fixture is inserted in a </a:t>
            </a:r>
            <a:r>
              <a:rPr lang="en-US" altLang="en-US" sz="2000" b="1">
                <a:solidFill>
                  <a:srgbClr val="FF0000"/>
                </a:solidFill>
              </a:rPr>
              <a:t>vacuum tank </a:t>
            </a:r>
            <a:r>
              <a:rPr lang="en-US" altLang="en-US" sz="2000"/>
              <a:t>and evacuated.</a:t>
            </a:r>
          </a:p>
          <a:p>
            <a:pPr eaLnBrk="1" hangingPunct="1">
              <a:lnSpc>
                <a:spcPct val="80000"/>
              </a:lnSpc>
            </a:pPr>
            <a:endParaRPr lang="en-US" altLang="en-US" sz="2000"/>
          </a:p>
        </p:txBody>
      </p:sp>
      <p:pic>
        <p:nvPicPr>
          <p:cNvPr id="38917" name="Picture 4" descr="Potting Fixture">
            <a:extLst>
              <a:ext uri="{FF2B5EF4-FFF2-40B4-BE49-F238E27FC236}">
                <a16:creationId xmlns:a16="http://schemas.microsoft.com/office/drawing/2014/main" id="{769C80E6-BD8A-4551-BF03-9C9AD62DB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50" y="3687763"/>
            <a:ext cx="4062413"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descr="Potting Stand">
            <a:extLst>
              <a:ext uri="{FF2B5EF4-FFF2-40B4-BE49-F238E27FC236}">
                <a16:creationId xmlns:a16="http://schemas.microsoft.com/office/drawing/2014/main" id="{C29A6620-1136-4F70-9A45-5464089D5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25" y="1166813"/>
            <a:ext cx="348773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6EFC78CD-A0A1-4E39-AC4E-D6D4FDFA4EFD}"/>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887BDD57-9D21-4EDF-AC62-86FE33DB621D}"/>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E8718CDA-8522-4CCA-BCA1-DDF0E0C64682}"/>
              </a:ext>
            </a:extLst>
          </p:cNvPr>
          <p:cNvSpPr>
            <a:spLocks noGrp="1"/>
          </p:cNvSpPr>
          <p:nvPr>
            <p:ph type="sldNum" sz="quarter" idx="12"/>
          </p:nvPr>
        </p:nvSpPr>
        <p:spPr/>
        <p:txBody>
          <a:bodyPr/>
          <a:lstStyle/>
          <a:p>
            <a:pPr>
              <a:defRPr/>
            </a:pPr>
            <a:fld id="{A8C5AB8A-C91D-4F7D-94D5-62D0481588EB}" type="slidenum">
              <a:rPr lang="en-US" altLang="en-US" smtClean="0"/>
              <a:pPr>
                <a:defRPr/>
              </a:pPr>
              <a:t>22</a:t>
            </a:fld>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a:extLst>
              <a:ext uri="{FF2B5EF4-FFF2-40B4-BE49-F238E27FC236}">
                <a16:creationId xmlns:a16="http://schemas.microsoft.com/office/drawing/2014/main" id="{1369A05E-BE73-4278-811F-22FBEB545210}"/>
              </a:ext>
            </a:extLst>
          </p:cNvPr>
          <p:cNvSpPr>
            <a:spLocks noGrp="1" noChangeArrowheads="1"/>
          </p:cNvSpPr>
          <p:nvPr>
            <p:ph type="title"/>
          </p:nvPr>
        </p:nvSpPr>
        <p:spPr/>
        <p:txBody>
          <a:bodyPr/>
          <a:lstStyle/>
          <a:p>
            <a:pPr eaLnBrk="1" hangingPunct="1"/>
            <a:r>
              <a:rPr lang="en-US" altLang="en-US"/>
              <a:t>4. Vacuum impregnation of Nb</a:t>
            </a:r>
            <a:r>
              <a:rPr lang="en-US" altLang="en-US" baseline="-25000"/>
              <a:t>3</a:t>
            </a:r>
            <a:r>
              <a:rPr lang="en-US" altLang="en-US"/>
              <a:t>Sn coils</a:t>
            </a:r>
          </a:p>
        </p:txBody>
      </p:sp>
      <p:pic>
        <p:nvPicPr>
          <p:cNvPr id="39940" name="Picture 3" descr="tempVStime">
            <a:extLst>
              <a:ext uri="{FF2B5EF4-FFF2-40B4-BE49-F238E27FC236}">
                <a16:creationId xmlns:a16="http://schemas.microsoft.com/office/drawing/2014/main" id="{2143FA48-5EC1-4FDF-93B7-0315E88A6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30" t="13072" r="6061" b="7190"/>
          <a:stretch>
            <a:fillRect/>
          </a:stretch>
        </p:blipFill>
        <p:spPr bwMode="auto">
          <a:xfrm>
            <a:off x="4667250" y="3660775"/>
            <a:ext cx="4238625"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4">
            <a:extLst>
              <a:ext uri="{FF2B5EF4-FFF2-40B4-BE49-F238E27FC236}">
                <a16:creationId xmlns:a16="http://schemas.microsoft.com/office/drawing/2014/main" id="{BD2729F7-7EB2-48FA-AA71-1E9087F03777}"/>
              </a:ext>
            </a:extLst>
          </p:cNvPr>
          <p:cNvSpPr>
            <a:spLocks noGrp="1" noChangeArrowheads="1"/>
          </p:cNvSpPr>
          <p:nvPr>
            <p:ph type="body" idx="1"/>
          </p:nvPr>
        </p:nvSpPr>
        <p:spPr>
          <a:xfrm>
            <a:off x="266700" y="1238250"/>
            <a:ext cx="8677275" cy="2074863"/>
          </a:xfrm>
        </p:spPr>
        <p:txBody>
          <a:bodyPr>
            <a:normAutofit fontScale="92500" lnSpcReduction="10000"/>
          </a:bodyPr>
          <a:lstStyle/>
          <a:p>
            <a:pPr eaLnBrk="1" hangingPunct="1">
              <a:defRPr/>
            </a:pPr>
            <a:r>
              <a:rPr lang="en-US" altLang="en-US" sz="2000" dirty="0"/>
              <a:t>Reservoirs are connected to the fixture. </a:t>
            </a:r>
          </a:p>
          <a:p>
            <a:pPr eaLnBrk="1" hangingPunct="1">
              <a:defRPr/>
            </a:pPr>
            <a:r>
              <a:rPr lang="en-US" altLang="en-US" sz="2000" dirty="0"/>
              <a:t>Epoxy has high viscosity at room temperature. At about 60 °C, when it has </a:t>
            </a:r>
            <a:r>
              <a:rPr lang="en-US" altLang="en-US" sz="2000" b="1" dirty="0">
                <a:solidFill>
                  <a:srgbClr val="FF0000"/>
                </a:solidFill>
              </a:rPr>
              <a:t>low viscosity</a:t>
            </a:r>
            <a:r>
              <a:rPr lang="en-US" altLang="en-US" sz="2000" dirty="0"/>
              <a:t>, atmospheric pressure is applied to drive the epoxy inside the </a:t>
            </a:r>
            <a:r>
              <a:rPr lang="en-US" altLang="en-US" sz="2000" dirty="0" err="1"/>
              <a:t>mould</a:t>
            </a:r>
            <a:r>
              <a:rPr lang="en-US" altLang="en-US" sz="2000" dirty="0"/>
              <a:t>.</a:t>
            </a:r>
          </a:p>
          <a:p>
            <a:pPr lvl="1" eaLnBrk="1" hangingPunct="1">
              <a:defRPr/>
            </a:pPr>
            <a:r>
              <a:rPr lang="en-US" altLang="en-US" sz="1600" dirty="0"/>
              <a:t>Fixture must be leak tight</a:t>
            </a:r>
          </a:p>
          <a:p>
            <a:pPr eaLnBrk="1" hangingPunct="1">
              <a:defRPr/>
            </a:pPr>
            <a:r>
              <a:rPr lang="en-US" altLang="en-US" sz="2000" dirty="0"/>
              <a:t>Then, the further increase of temperature </a:t>
            </a:r>
            <a:r>
              <a:rPr lang="en-US" altLang="en-US" sz="2000" b="1" dirty="0">
                <a:solidFill>
                  <a:srgbClr val="FF0000"/>
                </a:solidFill>
              </a:rPr>
              <a:t>cures the epoxy </a:t>
            </a:r>
            <a:r>
              <a:rPr lang="en-US" altLang="en-US" sz="2000" dirty="0"/>
              <a:t>which becomes solid.  </a:t>
            </a:r>
          </a:p>
        </p:txBody>
      </p:sp>
      <p:pic>
        <p:nvPicPr>
          <p:cNvPr id="39942" name="Picture 6" descr="Potting Top">
            <a:extLst>
              <a:ext uri="{FF2B5EF4-FFF2-40B4-BE49-F238E27FC236}">
                <a16:creationId xmlns:a16="http://schemas.microsoft.com/office/drawing/2014/main" id="{D63EF91E-F62D-424D-BDEA-765E4F393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3635375"/>
            <a:ext cx="42148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E1BC8BEE-9FD8-4F47-B7A5-1E92ED97FFD5}"/>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B16465CC-724B-4EAF-B098-DEB390A66BB4}"/>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B80FD23E-43FF-43DC-A04B-010DC924D5D5}"/>
              </a:ext>
            </a:extLst>
          </p:cNvPr>
          <p:cNvSpPr>
            <a:spLocks noGrp="1"/>
          </p:cNvSpPr>
          <p:nvPr>
            <p:ph type="sldNum" sz="quarter" idx="12"/>
          </p:nvPr>
        </p:nvSpPr>
        <p:spPr/>
        <p:txBody>
          <a:bodyPr/>
          <a:lstStyle/>
          <a:p>
            <a:pPr>
              <a:defRPr/>
            </a:pPr>
            <a:fld id="{A8C5AB8A-C91D-4F7D-94D5-62D0481588EB}" type="slidenum">
              <a:rPr lang="en-US" altLang="en-US" smtClean="0"/>
              <a:pPr>
                <a:defRPr/>
              </a:pPr>
              <a:t>23</a:t>
            </a:fld>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AEAE23CF-3BE5-4329-887C-686ABC5D2AB0}"/>
              </a:ext>
            </a:extLst>
          </p:cNvPr>
          <p:cNvSpPr>
            <a:spLocks noGrp="1"/>
          </p:cNvSpPr>
          <p:nvPr>
            <p:ph type="title"/>
          </p:nvPr>
        </p:nvSpPr>
        <p:spPr/>
        <p:txBody>
          <a:bodyPr/>
          <a:lstStyle/>
          <a:p>
            <a:r>
              <a:rPr lang="en-US" altLang="en-US"/>
              <a:t>4. Vacuum impregnation of Nb</a:t>
            </a:r>
            <a:r>
              <a:rPr lang="en-US" altLang="en-US" baseline="-25000"/>
              <a:t>3</a:t>
            </a:r>
            <a:r>
              <a:rPr lang="en-US" altLang="en-US"/>
              <a:t>Sn coils</a:t>
            </a:r>
            <a:endParaRPr lang="en-GB" altLang="en-US"/>
          </a:p>
        </p:txBody>
      </p:sp>
      <p:pic>
        <p:nvPicPr>
          <p:cNvPr id="40964" name="Content Placeholder 3" descr="C:\Users\rgauthie\AppData\Local\Microsoft\Windows\Temporary Internet Files\Content.Word\IMG_0228.jpg">
            <a:extLst>
              <a:ext uri="{FF2B5EF4-FFF2-40B4-BE49-F238E27FC236}">
                <a16:creationId xmlns:a16="http://schemas.microsoft.com/office/drawing/2014/main" id="{09EDC517-234E-45F0-8D8A-DBB912172D0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519238" y="1439863"/>
            <a:ext cx="6172200" cy="4743450"/>
          </a:xfrm>
        </p:spPr>
      </p:pic>
      <p:sp>
        <p:nvSpPr>
          <p:cNvPr id="2" name="Date Placeholder 1">
            <a:extLst>
              <a:ext uri="{FF2B5EF4-FFF2-40B4-BE49-F238E27FC236}">
                <a16:creationId xmlns:a16="http://schemas.microsoft.com/office/drawing/2014/main" id="{6787FAE9-D84C-49DC-B946-4BA06F602554}"/>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A2D6E101-7A97-4AD6-BF00-3A605E295AC9}"/>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3995FECF-0B14-4A35-8359-C550442C5D06}"/>
              </a:ext>
            </a:extLst>
          </p:cNvPr>
          <p:cNvSpPr>
            <a:spLocks noGrp="1"/>
          </p:cNvSpPr>
          <p:nvPr>
            <p:ph type="sldNum" sz="quarter" idx="12"/>
          </p:nvPr>
        </p:nvSpPr>
        <p:spPr/>
        <p:txBody>
          <a:bodyPr/>
          <a:lstStyle/>
          <a:p>
            <a:pPr>
              <a:defRPr/>
            </a:pPr>
            <a:fld id="{A8C5AB8A-C91D-4F7D-94D5-62D0481588EB}" type="slidenum">
              <a:rPr lang="en-US" altLang="en-US" smtClean="0"/>
              <a:pPr>
                <a:defRPr/>
              </a:pPr>
              <a:t>24</a:t>
            </a:fld>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a:extLst>
              <a:ext uri="{FF2B5EF4-FFF2-40B4-BE49-F238E27FC236}">
                <a16:creationId xmlns:a16="http://schemas.microsoft.com/office/drawing/2014/main" id="{1A24FD73-00C0-4E99-B5BF-3D3FF195662C}"/>
              </a:ext>
            </a:extLst>
          </p:cNvPr>
          <p:cNvSpPr>
            <a:spLocks noGrp="1" noChangeArrowheads="1"/>
          </p:cNvSpPr>
          <p:nvPr>
            <p:ph type="title"/>
          </p:nvPr>
        </p:nvSpPr>
        <p:spPr/>
        <p:txBody>
          <a:bodyPr/>
          <a:lstStyle/>
          <a:p>
            <a:pPr eaLnBrk="1" hangingPunct="1"/>
            <a:r>
              <a:rPr lang="en-US" altLang="en-US"/>
              <a:t>4. Vacuum impregnation of Nb</a:t>
            </a:r>
            <a:r>
              <a:rPr lang="en-US" altLang="en-US" baseline="-25000"/>
              <a:t>3</a:t>
            </a:r>
            <a:r>
              <a:rPr lang="en-US" altLang="en-US"/>
              <a:t>Sn coils</a:t>
            </a:r>
          </a:p>
        </p:txBody>
      </p:sp>
      <p:sp>
        <p:nvSpPr>
          <p:cNvPr id="41988" name="Rectangle 3">
            <a:extLst>
              <a:ext uri="{FF2B5EF4-FFF2-40B4-BE49-F238E27FC236}">
                <a16:creationId xmlns:a16="http://schemas.microsoft.com/office/drawing/2014/main" id="{C8A71610-1ACA-4931-807B-CB29A719FEA7}"/>
              </a:ext>
            </a:extLst>
          </p:cNvPr>
          <p:cNvSpPr>
            <a:spLocks noGrp="1" noChangeArrowheads="1"/>
          </p:cNvSpPr>
          <p:nvPr>
            <p:ph type="body" idx="1"/>
          </p:nvPr>
        </p:nvSpPr>
        <p:spPr>
          <a:xfrm>
            <a:off x="266700" y="1190625"/>
            <a:ext cx="5105400" cy="5240338"/>
          </a:xfrm>
        </p:spPr>
        <p:txBody>
          <a:bodyPr/>
          <a:lstStyle/>
          <a:p>
            <a:pPr eaLnBrk="1" hangingPunct="1"/>
            <a:r>
              <a:rPr lang="en-US" altLang="en-US" sz="2000" dirty="0"/>
              <a:t>Once the fixture is brought to room temperature again, the coil can be inspected.</a:t>
            </a:r>
          </a:p>
          <a:p>
            <a:pPr eaLnBrk="1" hangingPunct="1"/>
            <a:r>
              <a:rPr lang="en-US" altLang="en-US" sz="2000" dirty="0"/>
              <a:t>While for Nb</a:t>
            </a:r>
            <a:r>
              <a:rPr lang="en-US" altLang="en-US" sz="2000" baseline="-25000" dirty="0"/>
              <a:t>3</a:t>
            </a:r>
            <a:r>
              <a:rPr lang="en-US" altLang="en-US" sz="2000" dirty="0"/>
              <a:t>Sn coils the impregnation is mandatory due to the brittleness of the superconductor, in most cases </a:t>
            </a:r>
            <a:r>
              <a:rPr lang="en-US" altLang="en-US" sz="2000" dirty="0" err="1"/>
              <a:t>NbTi</a:t>
            </a:r>
            <a:r>
              <a:rPr lang="en-US" altLang="en-US" sz="2000" dirty="0"/>
              <a:t> coils are not potted.</a:t>
            </a:r>
          </a:p>
          <a:p>
            <a:pPr eaLnBrk="1" hangingPunct="1"/>
            <a:r>
              <a:rPr lang="en-US" altLang="en-US" sz="2000" dirty="0"/>
              <a:t>Porous coils, with overlapping polyimide layers, allow the helium to get in contact with the conductor providing higher stabilization.</a:t>
            </a:r>
            <a:endParaRPr lang="en-US" altLang="en-US" sz="2000" dirty="0">
              <a:solidFill>
                <a:srgbClr val="CC0000"/>
              </a:solidFill>
            </a:endParaRPr>
          </a:p>
          <a:p>
            <a:pPr eaLnBrk="1" hangingPunct="1"/>
            <a:r>
              <a:rPr lang="en-US" altLang="en-US" sz="2000" dirty="0"/>
              <a:t>Furthermore, because of its high thermal contraction with respect to the strands resin may fracture.</a:t>
            </a:r>
          </a:p>
          <a:p>
            <a:pPr eaLnBrk="1" hangingPunct="1"/>
            <a:r>
              <a:rPr lang="en-US" altLang="en-US" sz="2000" dirty="0"/>
              <a:t>An energy release is associated to epoxy fracture.</a:t>
            </a:r>
          </a:p>
        </p:txBody>
      </p:sp>
      <p:pic>
        <p:nvPicPr>
          <p:cNvPr id="41989" name="Picture 4" descr="Potted Coils">
            <a:extLst>
              <a:ext uri="{FF2B5EF4-FFF2-40B4-BE49-F238E27FC236}">
                <a16:creationId xmlns:a16="http://schemas.microsoft.com/office/drawing/2014/main" id="{F46FC1B9-DFC3-459A-B66B-82C255A87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025" y="1171575"/>
            <a:ext cx="3527425" cy="529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F7F86221-2B42-48A3-B426-82FC637A7A24}"/>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9C1FA9EA-0F83-4FAB-909E-908B83E79DCC}"/>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C029C260-00EC-4CB9-A3D1-799411B38D62}"/>
              </a:ext>
            </a:extLst>
          </p:cNvPr>
          <p:cNvSpPr>
            <a:spLocks noGrp="1"/>
          </p:cNvSpPr>
          <p:nvPr>
            <p:ph type="sldNum" sz="quarter" idx="12"/>
          </p:nvPr>
        </p:nvSpPr>
        <p:spPr/>
        <p:txBody>
          <a:bodyPr/>
          <a:lstStyle/>
          <a:p>
            <a:pPr>
              <a:defRPr/>
            </a:pPr>
            <a:fld id="{A8C5AB8A-C91D-4F7D-94D5-62D0481588EB}" type="slidenum">
              <a:rPr lang="en-US" altLang="en-US" smtClean="0"/>
              <a:pPr>
                <a:defRPr/>
              </a:pPr>
              <a:t>25</a:t>
            </a:fld>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FE8AE3D5-CB4B-4C88-9DB1-40670C2E18B2}"/>
              </a:ext>
            </a:extLst>
          </p:cNvPr>
          <p:cNvSpPr>
            <a:spLocks noGrp="1"/>
          </p:cNvSpPr>
          <p:nvPr>
            <p:ph type="title"/>
          </p:nvPr>
        </p:nvSpPr>
        <p:spPr/>
        <p:txBody>
          <a:bodyPr/>
          <a:lstStyle/>
          <a:p>
            <a:r>
              <a:rPr lang="en-US" altLang="en-US"/>
              <a:t>Overview of Nb</a:t>
            </a:r>
            <a:r>
              <a:rPr lang="en-US" altLang="en-US" baseline="-25000"/>
              <a:t>3</a:t>
            </a:r>
            <a:r>
              <a:rPr lang="en-US" altLang="en-US"/>
              <a:t>Sn coil fabrication stages</a:t>
            </a:r>
            <a:endParaRPr lang="en-GB" altLang="en-US"/>
          </a:p>
        </p:txBody>
      </p:sp>
      <p:sp>
        <p:nvSpPr>
          <p:cNvPr id="43011" name="Content Placeholder 2">
            <a:extLst>
              <a:ext uri="{FF2B5EF4-FFF2-40B4-BE49-F238E27FC236}">
                <a16:creationId xmlns:a16="http://schemas.microsoft.com/office/drawing/2014/main" id="{1398979A-42DE-49D6-8E16-2A4304651818}"/>
              </a:ext>
            </a:extLst>
          </p:cNvPr>
          <p:cNvSpPr>
            <a:spLocks noGrp="1"/>
          </p:cNvSpPr>
          <p:nvPr>
            <p:ph idx="1"/>
          </p:nvPr>
        </p:nvSpPr>
        <p:spPr/>
        <p:txBody>
          <a:bodyPr/>
          <a:lstStyle/>
          <a:p>
            <a:endParaRPr lang="en-GB" altLang="en-US"/>
          </a:p>
        </p:txBody>
      </p:sp>
      <p:pic>
        <p:nvPicPr>
          <p:cNvPr id="43013" name="Picture 8" descr="G:\Workspaces\s\shortmod\Develop\labo 927\HFM\MQXF\MQXFS\Magnets_Construction\MQXFS_Coils\HCMQXFS136-CR000103\09_Post_Impregnation\P1090728.JPG">
            <a:extLst>
              <a:ext uri="{FF2B5EF4-FFF2-40B4-BE49-F238E27FC236}">
                <a16:creationId xmlns:a16="http://schemas.microsoft.com/office/drawing/2014/main" id="{E8E1250E-F29A-49B9-B9AB-7E9A939B3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685" t="3918" r="12988"/>
          <a:stretch>
            <a:fillRect/>
          </a:stretch>
        </p:blipFill>
        <p:spPr bwMode="auto">
          <a:xfrm>
            <a:off x="6269038" y="1219200"/>
            <a:ext cx="2189162" cy="4572000"/>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9" descr="G:\Workspaces\s\shortmod\Develop\labo 927\HFM\MQXF\MQXFS\Magnets_Construction\MQXFS_Coils\HCMQXFS136-CR000103\06_Reaction\Apres_reaction\IMG-20150225-WA0002.jpg">
            <a:extLst>
              <a:ext uri="{FF2B5EF4-FFF2-40B4-BE49-F238E27FC236}">
                <a16:creationId xmlns:a16="http://schemas.microsoft.com/office/drawing/2014/main" id="{F6F72DBA-601B-4F88-BC74-BEE6BC6873BE}"/>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l="27199" t="8105" r="33688" b="20226"/>
          <a:stretch>
            <a:fillRect/>
          </a:stretch>
        </p:blipFill>
        <p:spPr bwMode="auto">
          <a:xfrm>
            <a:off x="3690938" y="1217613"/>
            <a:ext cx="1871662" cy="4573587"/>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3015" name="Picture 10" descr="G:\Workspaces\s\shortmod\Develop\labo 927\HFM\MQXF\MQXFS\Magnets_Construction\MQXFS_Coils\HCMQXFS136-CR000104\06_Reaction\Mise_en_reaction\DSCN1021.JPG">
            <a:extLst>
              <a:ext uri="{FF2B5EF4-FFF2-40B4-BE49-F238E27FC236}">
                <a16:creationId xmlns:a16="http://schemas.microsoft.com/office/drawing/2014/main" id="{0AB576E7-64C1-4272-945F-4BFD9D34D9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081" t="22923" r="31837" b="13840"/>
          <a:stretch>
            <a:fillRect/>
          </a:stretch>
        </p:blipFill>
        <p:spPr bwMode="auto">
          <a:xfrm>
            <a:off x="712788" y="1217613"/>
            <a:ext cx="1847850" cy="4573587"/>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3016" name="Text Box 7">
            <a:extLst>
              <a:ext uri="{FF2B5EF4-FFF2-40B4-BE49-F238E27FC236}">
                <a16:creationId xmlns:a16="http://schemas.microsoft.com/office/drawing/2014/main" id="{E22B8A8E-BCD4-4C93-A7FE-C2A3AC5039BE}"/>
              </a:ext>
            </a:extLst>
          </p:cNvPr>
          <p:cNvSpPr txBox="1">
            <a:spLocks noChangeArrowheads="1"/>
          </p:cNvSpPr>
          <p:nvPr/>
        </p:nvSpPr>
        <p:spPr bwMode="auto">
          <a:xfrm>
            <a:off x="28575" y="5829300"/>
            <a:ext cx="31908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5"/>
              </a:buBlip>
              <a:defRPr sz="2400">
                <a:solidFill>
                  <a:schemeClr val="tx1"/>
                </a:solidFill>
                <a:latin typeface="Book Antiqua" panose="02040602050305030304" pitchFamily="18" charset="0"/>
              </a:defRPr>
            </a:lvl1pPr>
            <a:lvl2pPr marL="742950" indent="-285750">
              <a:spcBef>
                <a:spcPct val="20000"/>
              </a:spcBef>
              <a:buSzPct val="65000"/>
              <a:buBlip>
                <a:blip r:embed="rId6"/>
              </a:buBlip>
              <a:defRPr sz="2000">
                <a:solidFill>
                  <a:schemeClr val="tx1"/>
                </a:solidFill>
                <a:latin typeface="Book Antiqua" panose="02040602050305030304" pitchFamily="18" charset="0"/>
              </a:defRPr>
            </a:lvl2pPr>
            <a:lvl3pPr marL="1143000" indent="-228600">
              <a:spcBef>
                <a:spcPct val="20000"/>
              </a:spcBef>
              <a:buSzPct val="65000"/>
              <a:buBlip>
                <a:blip r:embed="rId7"/>
              </a:buBlip>
              <a:defRPr>
                <a:solidFill>
                  <a:schemeClr val="tx1"/>
                </a:solidFill>
                <a:latin typeface="Book Antiqua" panose="02040602050305030304" pitchFamily="18" charset="0"/>
              </a:defRPr>
            </a:lvl3pPr>
            <a:lvl4pPr marL="1600200" indent="-228600">
              <a:spcBef>
                <a:spcPct val="20000"/>
              </a:spcBef>
              <a:buSzPct val="65000"/>
              <a:buBlip>
                <a:blip r:embed="rId8"/>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a:t>After winding/curing</a:t>
            </a:r>
          </a:p>
        </p:txBody>
      </p:sp>
      <p:sp>
        <p:nvSpPr>
          <p:cNvPr id="43017" name="Text Box 8">
            <a:extLst>
              <a:ext uri="{FF2B5EF4-FFF2-40B4-BE49-F238E27FC236}">
                <a16:creationId xmlns:a16="http://schemas.microsoft.com/office/drawing/2014/main" id="{3B31C377-729F-4AA3-902E-6FEBCEB53FBE}"/>
              </a:ext>
            </a:extLst>
          </p:cNvPr>
          <p:cNvSpPr txBox="1">
            <a:spLocks noChangeArrowheads="1"/>
          </p:cNvSpPr>
          <p:nvPr/>
        </p:nvSpPr>
        <p:spPr bwMode="auto">
          <a:xfrm>
            <a:off x="3497263" y="5827713"/>
            <a:ext cx="2106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5"/>
              </a:buBlip>
              <a:defRPr sz="2400">
                <a:solidFill>
                  <a:schemeClr val="tx1"/>
                </a:solidFill>
                <a:latin typeface="Book Antiqua" panose="02040602050305030304" pitchFamily="18" charset="0"/>
              </a:defRPr>
            </a:lvl1pPr>
            <a:lvl2pPr marL="742950" indent="-285750">
              <a:spcBef>
                <a:spcPct val="20000"/>
              </a:spcBef>
              <a:buSzPct val="65000"/>
              <a:buBlip>
                <a:blip r:embed="rId6"/>
              </a:buBlip>
              <a:defRPr sz="2000">
                <a:solidFill>
                  <a:schemeClr val="tx1"/>
                </a:solidFill>
                <a:latin typeface="Book Antiqua" panose="02040602050305030304" pitchFamily="18" charset="0"/>
              </a:defRPr>
            </a:lvl2pPr>
            <a:lvl3pPr marL="1143000" indent="-228600">
              <a:spcBef>
                <a:spcPct val="20000"/>
              </a:spcBef>
              <a:buSzPct val="65000"/>
              <a:buBlip>
                <a:blip r:embed="rId7"/>
              </a:buBlip>
              <a:defRPr>
                <a:solidFill>
                  <a:schemeClr val="tx1"/>
                </a:solidFill>
                <a:latin typeface="Book Antiqua" panose="02040602050305030304" pitchFamily="18" charset="0"/>
              </a:defRPr>
            </a:lvl3pPr>
            <a:lvl4pPr marL="1600200" indent="-228600">
              <a:spcBef>
                <a:spcPct val="20000"/>
              </a:spcBef>
              <a:buSzPct val="65000"/>
              <a:buBlip>
                <a:blip r:embed="rId8"/>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a:t>After reaction</a:t>
            </a:r>
          </a:p>
        </p:txBody>
      </p:sp>
      <p:sp>
        <p:nvSpPr>
          <p:cNvPr id="43018" name="Text Box 9">
            <a:extLst>
              <a:ext uri="{FF2B5EF4-FFF2-40B4-BE49-F238E27FC236}">
                <a16:creationId xmlns:a16="http://schemas.microsoft.com/office/drawing/2014/main" id="{D7763F08-366E-4550-B9F0-8C5D952EA667}"/>
              </a:ext>
            </a:extLst>
          </p:cNvPr>
          <p:cNvSpPr txBox="1">
            <a:spLocks noChangeArrowheads="1"/>
          </p:cNvSpPr>
          <p:nvPr/>
        </p:nvSpPr>
        <p:spPr bwMode="auto">
          <a:xfrm>
            <a:off x="6061075" y="5797550"/>
            <a:ext cx="2886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5"/>
              </a:buBlip>
              <a:defRPr sz="2400">
                <a:solidFill>
                  <a:schemeClr val="tx1"/>
                </a:solidFill>
                <a:latin typeface="Book Antiqua" panose="02040602050305030304" pitchFamily="18" charset="0"/>
              </a:defRPr>
            </a:lvl1pPr>
            <a:lvl2pPr marL="742950" indent="-285750">
              <a:spcBef>
                <a:spcPct val="20000"/>
              </a:spcBef>
              <a:buSzPct val="65000"/>
              <a:buBlip>
                <a:blip r:embed="rId6"/>
              </a:buBlip>
              <a:defRPr sz="2000">
                <a:solidFill>
                  <a:schemeClr val="tx1"/>
                </a:solidFill>
                <a:latin typeface="Book Antiqua" panose="02040602050305030304" pitchFamily="18" charset="0"/>
              </a:defRPr>
            </a:lvl2pPr>
            <a:lvl3pPr marL="1143000" indent="-228600">
              <a:spcBef>
                <a:spcPct val="20000"/>
              </a:spcBef>
              <a:buSzPct val="65000"/>
              <a:buBlip>
                <a:blip r:embed="rId7"/>
              </a:buBlip>
              <a:defRPr>
                <a:solidFill>
                  <a:schemeClr val="tx1"/>
                </a:solidFill>
                <a:latin typeface="Book Antiqua" panose="02040602050305030304" pitchFamily="18" charset="0"/>
              </a:defRPr>
            </a:lvl3pPr>
            <a:lvl4pPr marL="1600200" indent="-228600">
              <a:spcBef>
                <a:spcPct val="20000"/>
              </a:spcBef>
              <a:buSzPct val="65000"/>
              <a:buBlip>
                <a:blip r:embed="rId8"/>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a:t>After impregnation</a:t>
            </a:r>
          </a:p>
        </p:txBody>
      </p:sp>
      <p:sp>
        <p:nvSpPr>
          <p:cNvPr id="2" name="Date Placeholder 1">
            <a:extLst>
              <a:ext uri="{FF2B5EF4-FFF2-40B4-BE49-F238E27FC236}">
                <a16:creationId xmlns:a16="http://schemas.microsoft.com/office/drawing/2014/main" id="{D7C0114B-A528-4045-AD35-74D7367BDE7D}"/>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53FE75F2-8151-4F9A-81F7-F9D464EA3042}"/>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85DF76E1-8F9E-48E3-AFD2-DB0B957BE995}"/>
              </a:ext>
            </a:extLst>
          </p:cNvPr>
          <p:cNvSpPr>
            <a:spLocks noGrp="1"/>
          </p:cNvSpPr>
          <p:nvPr>
            <p:ph type="sldNum" sz="quarter" idx="12"/>
          </p:nvPr>
        </p:nvSpPr>
        <p:spPr/>
        <p:txBody>
          <a:bodyPr/>
          <a:lstStyle/>
          <a:p>
            <a:pPr>
              <a:defRPr/>
            </a:pPr>
            <a:fld id="{A8C5AB8A-C91D-4F7D-94D5-62D0481588EB}" type="slidenum">
              <a:rPr lang="en-US" altLang="en-US" smtClean="0"/>
              <a:pPr>
                <a:defRPr/>
              </a:pPr>
              <a:t>26</a:t>
            </a:fld>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a:extLst>
              <a:ext uri="{FF2B5EF4-FFF2-40B4-BE49-F238E27FC236}">
                <a16:creationId xmlns:a16="http://schemas.microsoft.com/office/drawing/2014/main" id="{6AA75759-4C4A-4D31-80D1-203141109CF0}"/>
              </a:ext>
            </a:extLst>
          </p:cNvPr>
          <p:cNvSpPr>
            <a:spLocks noGrp="1" noChangeArrowheads="1"/>
          </p:cNvSpPr>
          <p:nvPr>
            <p:ph type="title"/>
          </p:nvPr>
        </p:nvSpPr>
        <p:spPr/>
        <p:txBody>
          <a:bodyPr/>
          <a:lstStyle/>
          <a:p>
            <a:pPr eaLnBrk="1" hangingPunct="1"/>
            <a:r>
              <a:rPr lang="en-US" altLang="en-US"/>
              <a:t>Overview of Nb</a:t>
            </a:r>
            <a:r>
              <a:rPr lang="en-US" altLang="en-US" baseline="-25000"/>
              <a:t>3</a:t>
            </a:r>
            <a:r>
              <a:rPr lang="en-US" altLang="en-US"/>
              <a:t>Sn coil fabrication stages</a:t>
            </a:r>
          </a:p>
        </p:txBody>
      </p:sp>
      <p:pic>
        <p:nvPicPr>
          <p:cNvPr id="44036" name="Picture 3" descr="End Cure Cut">
            <a:extLst>
              <a:ext uri="{FF2B5EF4-FFF2-40B4-BE49-F238E27FC236}">
                <a16:creationId xmlns:a16="http://schemas.microsoft.com/office/drawing/2014/main" id="{5AF039C9-73C9-44CD-AF5A-26C649D02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281940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descr="End React Cut">
            <a:extLst>
              <a:ext uri="{FF2B5EF4-FFF2-40B4-BE49-F238E27FC236}">
                <a16:creationId xmlns:a16="http://schemas.microsoft.com/office/drawing/2014/main" id="{3AF2B886-9C0E-411C-9AD0-FFD744944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62200"/>
            <a:ext cx="27432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End Pot Cut">
            <a:extLst>
              <a:ext uri="{FF2B5EF4-FFF2-40B4-BE49-F238E27FC236}">
                <a16:creationId xmlns:a16="http://schemas.microsoft.com/office/drawing/2014/main" id="{7F15C321-441F-472B-B828-D83CAE2AD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362200"/>
            <a:ext cx="28194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6">
            <a:extLst>
              <a:ext uri="{FF2B5EF4-FFF2-40B4-BE49-F238E27FC236}">
                <a16:creationId xmlns:a16="http://schemas.microsoft.com/office/drawing/2014/main" id="{EB466D91-C288-44FA-A5FB-EB735D8728D0}"/>
              </a:ext>
            </a:extLst>
          </p:cNvPr>
          <p:cNvSpPr txBox="1">
            <a:spLocks noChangeArrowheads="1"/>
          </p:cNvSpPr>
          <p:nvPr/>
        </p:nvSpPr>
        <p:spPr bwMode="auto">
          <a:xfrm>
            <a:off x="228600" y="51816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65000"/>
              <a:buBlip>
                <a:blip r:embed="rId5"/>
              </a:buBlip>
              <a:defRPr sz="2400">
                <a:solidFill>
                  <a:schemeClr val="tx1"/>
                </a:solidFill>
                <a:latin typeface="Book Antiqua" panose="02040602050305030304" pitchFamily="18" charset="0"/>
              </a:defRPr>
            </a:lvl1pPr>
            <a:lvl2pPr marL="742950" indent="-285750">
              <a:spcBef>
                <a:spcPct val="20000"/>
              </a:spcBef>
              <a:buSzPct val="65000"/>
              <a:buBlip>
                <a:blip r:embed="rId6"/>
              </a:buBlip>
              <a:defRPr sz="2000">
                <a:solidFill>
                  <a:schemeClr val="tx1"/>
                </a:solidFill>
                <a:latin typeface="Book Antiqua" panose="02040602050305030304" pitchFamily="18" charset="0"/>
              </a:defRPr>
            </a:lvl2pPr>
            <a:lvl3pPr marL="1143000" indent="-228600">
              <a:spcBef>
                <a:spcPct val="20000"/>
              </a:spcBef>
              <a:buSzPct val="65000"/>
              <a:buBlip>
                <a:blip r:embed="rId7"/>
              </a:buBlip>
              <a:defRPr>
                <a:solidFill>
                  <a:schemeClr val="tx1"/>
                </a:solidFill>
                <a:latin typeface="Book Antiqua" panose="02040602050305030304" pitchFamily="18" charset="0"/>
              </a:defRPr>
            </a:lvl3pPr>
            <a:lvl4pPr marL="1600200" indent="-228600">
              <a:spcBef>
                <a:spcPct val="20000"/>
              </a:spcBef>
              <a:buSzPct val="65000"/>
              <a:buBlip>
                <a:blip r:embed="rId8"/>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lgn="ctr">
              <a:spcBef>
                <a:spcPct val="0"/>
              </a:spcBef>
              <a:buClr>
                <a:schemeClr val="tx1"/>
              </a:buClr>
              <a:buSzTx/>
              <a:buFontTx/>
              <a:buNone/>
            </a:pPr>
            <a:r>
              <a:rPr lang="en-US" altLang="en-US" b="0">
                <a:solidFill>
                  <a:schemeClr val="bg1"/>
                </a:solidFill>
                <a:latin typeface="Times New Roman" panose="02020603050405020304" pitchFamily="18" charset="0"/>
              </a:rPr>
              <a:t>Cured with matrix                    Reacted                  Epoxy impregnated</a:t>
            </a:r>
          </a:p>
        </p:txBody>
      </p:sp>
      <p:sp>
        <p:nvSpPr>
          <p:cNvPr id="44040" name="Text Box 7">
            <a:extLst>
              <a:ext uri="{FF2B5EF4-FFF2-40B4-BE49-F238E27FC236}">
                <a16:creationId xmlns:a16="http://schemas.microsoft.com/office/drawing/2014/main" id="{731107B9-8311-4533-88D5-7B40E2634618}"/>
              </a:ext>
            </a:extLst>
          </p:cNvPr>
          <p:cNvSpPr txBox="1">
            <a:spLocks noChangeArrowheads="1"/>
          </p:cNvSpPr>
          <p:nvPr/>
        </p:nvSpPr>
        <p:spPr bwMode="auto">
          <a:xfrm>
            <a:off x="28575" y="1766888"/>
            <a:ext cx="31908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5"/>
              </a:buBlip>
              <a:defRPr sz="2400">
                <a:solidFill>
                  <a:schemeClr val="tx1"/>
                </a:solidFill>
                <a:latin typeface="Book Antiqua" panose="02040602050305030304" pitchFamily="18" charset="0"/>
              </a:defRPr>
            </a:lvl1pPr>
            <a:lvl2pPr marL="742950" indent="-285750">
              <a:spcBef>
                <a:spcPct val="20000"/>
              </a:spcBef>
              <a:buSzPct val="65000"/>
              <a:buBlip>
                <a:blip r:embed="rId6"/>
              </a:buBlip>
              <a:defRPr sz="2000">
                <a:solidFill>
                  <a:schemeClr val="tx1"/>
                </a:solidFill>
                <a:latin typeface="Book Antiqua" panose="02040602050305030304" pitchFamily="18" charset="0"/>
              </a:defRPr>
            </a:lvl2pPr>
            <a:lvl3pPr marL="1143000" indent="-228600">
              <a:spcBef>
                <a:spcPct val="20000"/>
              </a:spcBef>
              <a:buSzPct val="65000"/>
              <a:buBlip>
                <a:blip r:embed="rId7"/>
              </a:buBlip>
              <a:defRPr>
                <a:solidFill>
                  <a:schemeClr val="tx1"/>
                </a:solidFill>
                <a:latin typeface="Book Antiqua" panose="02040602050305030304" pitchFamily="18" charset="0"/>
              </a:defRPr>
            </a:lvl3pPr>
            <a:lvl4pPr marL="1600200" indent="-228600">
              <a:spcBef>
                <a:spcPct val="20000"/>
              </a:spcBef>
              <a:buSzPct val="65000"/>
              <a:buBlip>
                <a:blip r:embed="rId8"/>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a:t>After winding/curing</a:t>
            </a:r>
          </a:p>
        </p:txBody>
      </p:sp>
      <p:sp>
        <p:nvSpPr>
          <p:cNvPr id="44041" name="Text Box 8">
            <a:extLst>
              <a:ext uri="{FF2B5EF4-FFF2-40B4-BE49-F238E27FC236}">
                <a16:creationId xmlns:a16="http://schemas.microsoft.com/office/drawing/2014/main" id="{0113A857-508A-4BF9-AFC6-A2AE0BCF09CC}"/>
              </a:ext>
            </a:extLst>
          </p:cNvPr>
          <p:cNvSpPr txBox="1">
            <a:spLocks noChangeArrowheads="1"/>
          </p:cNvSpPr>
          <p:nvPr/>
        </p:nvSpPr>
        <p:spPr bwMode="auto">
          <a:xfrm>
            <a:off x="3497263" y="1765300"/>
            <a:ext cx="2106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5"/>
              </a:buBlip>
              <a:defRPr sz="2400">
                <a:solidFill>
                  <a:schemeClr val="tx1"/>
                </a:solidFill>
                <a:latin typeface="Book Antiqua" panose="02040602050305030304" pitchFamily="18" charset="0"/>
              </a:defRPr>
            </a:lvl1pPr>
            <a:lvl2pPr marL="742950" indent="-285750">
              <a:spcBef>
                <a:spcPct val="20000"/>
              </a:spcBef>
              <a:buSzPct val="65000"/>
              <a:buBlip>
                <a:blip r:embed="rId6"/>
              </a:buBlip>
              <a:defRPr sz="2000">
                <a:solidFill>
                  <a:schemeClr val="tx1"/>
                </a:solidFill>
                <a:latin typeface="Book Antiqua" panose="02040602050305030304" pitchFamily="18" charset="0"/>
              </a:defRPr>
            </a:lvl2pPr>
            <a:lvl3pPr marL="1143000" indent="-228600">
              <a:spcBef>
                <a:spcPct val="20000"/>
              </a:spcBef>
              <a:buSzPct val="65000"/>
              <a:buBlip>
                <a:blip r:embed="rId7"/>
              </a:buBlip>
              <a:defRPr>
                <a:solidFill>
                  <a:schemeClr val="tx1"/>
                </a:solidFill>
                <a:latin typeface="Book Antiqua" panose="02040602050305030304" pitchFamily="18" charset="0"/>
              </a:defRPr>
            </a:lvl3pPr>
            <a:lvl4pPr marL="1600200" indent="-228600">
              <a:spcBef>
                <a:spcPct val="20000"/>
              </a:spcBef>
              <a:buSzPct val="65000"/>
              <a:buBlip>
                <a:blip r:embed="rId8"/>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a:t>After reaction</a:t>
            </a:r>
          </a:p>
        </p:txBody>
      </p:sp>
      <p:sp>
        <p:nvSpPr>
          <p:cNvPr id="44042" name="Text Box 9">
            <a:extLst>
              <a:ext uri="{FF2B5EF4-FFF2-40B4-BE49-F238E27FC236}">
                <a16:creationId xmlns:a16="http://schemas.microsoft.com/office/drawing/2014/main" id="{3BB8FC5C-349F-4F18-B072-F9D67A1B729A}"/>
              </a:ext>
            </a:extLst>
          </p:cNvPr>
          <p:cNvSpPr txBox="1">
            <a:spLocks noChangeArrowheads="1"/>
          </p:cNvSpPr>
          <p:nvPr/>
        </p:nvSpPr>
        <p:spPr bwMode="auto">
          <a:xfrm>
            <a:off x="6061075" y="1735138"/>
            <a:ext cx="2886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5"/>
              </a:buBlip>
              <a:defRPr sz="2400">
                <a:solidFill>
                  <a:schemeClr val="tx1"/>
                </a:solidFill>
                <a:latin typeface="Book Antiqua" panose="02040602050305030304" pitchFamily="18" charset="0"/>
              </a:defRPr>
            </a:lvl1pPr>
            <a:lvl2pPr marL="742950" indent="-285750">
              <a:spcBef>
                <a:spcPct val="20000"/>
              </a:spcBef>
              <a:buSzPct val="65000"/>
              <a:buBlip>
                <a:blip r:embed="rId6"/>
              </a:buBlip>
              <a:defRPr sz="2000">
                <a:solidFill>
                  <a:schemeClr val="tx1"/>
                </a:solidFill>
                <a:latin typeface="Book Antiqua" panose="02040602050305030304" pitchFamily="18" charset="0"/>
              </a:defRPr>
            </a:lvl2pPr>
            <a:lvl3pPr marL="1143000" indent="-228600">
              <a:spcBef>
                <a:spcPct val="20000"/>
              </a:spcBef>
              <a:buSzPct val="65000"/>
              <a:buBlip>
                <a:blip r:embed="rId7"/>
              </a:buBlip>
              <a:defRPr>
                <a:solidFill>
                  <a:schemeClr val="tx1"/>
                </a:solidFill>
                <a:latin typeface="Book Antiqua" panose="02040602050305030304" pitchFamily="18" charset="0"/>
              </a:defRPr>
            </a:lvl3pPr>
            <a:lvl4pPr marL="1600200" indent="-228600">
              <a:spcBef>
                <a:spcPct val="20000"/>
              </a:spcBef>
              <a:buSzPct val="65000"/>
              <a:buBlip>
                <a:blip r:embed="rId8"/>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a:t>After impregnation</a:t>
            </a:r>
          </a:p>
        </p:txBody>
      </p:sp>
      <p:sp>
        <p:nvSpPr>
          <p:cNvPr id="2" name="Date Placeholder 1">
            <a:extLst>
              <a:ext uri="{FF2B5EF4-FFF2-40B4-BE49-F238E27FC236}">
                <a16:creationId xmlns:a16="http://schemas.microsoft.com/office/drawing/2014/main" id="{C080920A-D32B-4CF7-A430-296D8795AC33}"/>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51EB18B0-1FFE-407F-A53B-5161E1AE19F4}"/>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6137C752-5C5A-4FC9-8A1F-45E851C1537E}"/>
              </a:ext>
            </a:extLst>
          </p:cNvPr>
          <p:cNvSpPr>
            <a:spLocks noGrp="1"/>
          </p:cNvSpPr>
          <p:nvPr>
            <p:ph type="sldNum" sz="quarter" idx="12"/>
          </p:nvPr>
        </p:nvSpPr>
        <p:spPr/>
        <p:txBody>
          <a:bodyPr/>
          <a:lstStyle/>
          <a:p>
            <a:pPr>
              <a:defRPr/>
            </a:pPr>
            <a:fld id="{A8C5AB8A-C91D-4F7D-94D5-62D0481588EB}" type="slidenum">
              <a:rPr lang="en-US" altLang="en-US" smtClean="0"/>
              <a:pPr>
                <a:defRPr/>
              </a:pPr>
              <a:t>27</a:t>
            </a:fld>
            <a:endParaRPr lang="en-U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a:extLst>
              <a:ext uri="{FF2B5EF4-FFF2-40B4-BE49-F238E27FC236}">
                <a16:creationId xmlns:a16="http://schemas.microsoft.com/office/drawing/2014/main" id="{C515F0AD-B413-4C43-82AD-6A9300D68E5E}"/>
              </a:ext>
            </a:extLst>
          </p:cNvPr>
          <p:cNvSpPr>
            <a:spLocks noGrp="1" noChangeArrowheads="1"/>
          </p:cNvSpPr>
          <p:nvPr>
            <p:ph type="title"/>
          </p:nvPr>
        </p:nvSpPr>
        <p:spPr/>
        <p:txBody>
          <a:bodyPr/>
          <a:lstStyle/>
          <a:p>
            <a:pPr eaLnBrk="1" hangingPunct="1"/>
            <a:r>
              <a:rPr lang="en-US" altLang="en-US"/>
              <a:t>Outline</a:t>
            </a:r>
          </a:p>
        </p:txBody>
      </p:sp>
      <p:sp>
        <p:nvSpPr>
          <p:cNvPr id="45060" name="Rectangle 3">
            <a:extLst>
              <a:ext uri="{FF2B5EF4-FFF2-40B4-BE49-F238E27FC236}">
                <a16:creationId xmlns:a16="http://schemas.microsoft.com/office/drawing/2014/main" id="{9736BA4A-6501-4A3B-A82D-35E24A8D5671}"/>
              </a:ext>
            </a:extLst>
          </p:cNvPr>
          <p:cNvSpPr>
            <a:spLocks noGrp="1" noChangeArrowheads="1"/>
          </p:cNvSpPr>
          <p:nvPr>
            <p:ph type="body" idx="1"/>
          </p:nvPr>
        </p:nvSpPr>
        <p:spPr/>
        <p:txBody>
          <a:bodyPr/>
          <a:lstStyle/>
          <a:p>
            <a:pPr marL="457200" indent="-457200" eaLnBrk="1" hangingPunct="1">
              <a:buSzTx/>
              <a:buFontTx/>
              <a:buAutoNum type="arabicPeriod"/>
            </a:pPr>
            <a:r>
              <a:rPr lang="en-US" altLang="en-US"/>
              <a:t>Introduction</a:t>
            </a:r>
          </a:p>
          <a:p>
            <a:pPr marL="457200" indent="-457200" eaLnBrk="1" hangingPunct="1">
              <a:buSzTx/>
              <a:buFontTx/>
              <a:buAutoNum type="arabicPeriod"/>
            </a:pPr>
            <a:r>
              <a:rPr lang="en-US" altLang="en-US"/>
              <a:t>Coil winding and curing		</a:t>
            </a:r>
          </a:p>
          <a:p>
            <a:pPr marL="457200" indent="-457200" eaLnBrk="1" hangingPunct="1">
              <a:buSzTx/>
              <a:buFontTx/>
              <a:buAutoNum type="arabicPeriod"/>
            </a:pPr>
            <a:r>
              <a:rPr lang="en-US" altLang="en-US"/>
              <a:t>Reaction of Nb</a:t>
            </a:r>
            <a:r>
              <a:rPr lang="en-US" altLang="en-US" baseline="-25000"/>
              <a:t>3</a:t>
            </a:r>
            <a:r>
              <a:rPr lang="en-US" altLang="en-US"/>
              <a:t>Sn coils</a:t>
            </a:r>
          </a:p>
          <a:p>
            <a:pPr marL="457200" indent="-457200" eaLnBrk="1" hangingPunct="1">
              <a:buSzTx/>
              <a:buFontTx/>
              <a:buAutoNum type="arabicPeriod"/>
            </a:pPr>
            <a:r>
              <a:rPr lang="en-US" altLang="en-US"/>
              <a:t>Vacuum impregnation of Nb</a:t>
            </a:r>
            <a:r>
              <a:rPr lang="en-US" altLang="en-US" baseline="-25000"/>
              <a:t>3</a:t>
            </a:r>
            <a:r>
              <a:rPr lang="en-US" altLang="en-US"/>
              <a:t>Sn coils</a:t>
            </a:r>
          </a:p>
          <a:p>
            <a:pPr marL="457200" indent="-457200" eaLnBrk="1" hangingPunct="1">
              <a:buSzTx/>
              <a:buFontTx/>
              <a:buAutoNum type="arabicPeriod"/>
            </a:pPr>
            <a:r>
              <a:rPr lang="en-US" altLang="en-US" b="1" u="sng">
                <a:solidFill>
                  <a:srgbClr val="FF0000"/>
                </a:solidFill>
              </a:rPr>
              <a:t>“React &amp; Wind” approach</a:t>
            </a:r>
          </a:p>
          <a:p>
            <a:pPr marL="457200" indent="-457200" eaLnBrk="1" hangingPunct="1">
              <a:buSzTx/>
              <a:buFontTx/>
              <a:buAutoNum type="arabicPeriod"/>
            </a:pPr>
            <a:r>
              <a:rPr lang="en-US" altLang="en-US"/>
              <a:t>Instrumentation and measurements</a:t>
            </a:r>
          </a:p>
          <a:p>
            <a:pPr marL="457200" indent="-457200" eaLnBrk="1" hangingPunct="1">
              <a:buSzTx/>
              <a:buFontTx/>
              <a:buAutoNum type="arabicPeriod"/>
            </a:pPr>
            <a:r>
              <a:rPr lang="en-US" altLang="en-US"/>
              <a:t>Nb-Ti – Nb-Ti and Nb</a:t>
            </a:r>
            <a:r>
              <a:rPr lang="en-US" altLang="en-US" baseline="-25000"/>
              <a:t>3</a:t>
            </a:r>
            <a:r>
              <a:rPr lang="en-US" altLang="en-US"/>
              <a:t>Sn – Nb-Ti splices </a:t>
            </a:r>
          </a:p>
          <a:p>
            <a:pPr marL="457200" indent="-457200" eaLnBrk="1" hangingPunct="1">
              <a:buSzTx/>
              <a:buFontTx/>
              <a:buAutoNum type="arabicPeriod"/>
            </a:pPr>
            <a:r>
              <a:rPr lang="en-US" altLang="en-US"/>
              <a:t>Final assembly</a:t>
            </a:r>
          </a:p>
          <a:p>
            <a:pPr marL="457200" indent="-457200" eaLnBrk="1" hangingPunct="1">
              <a:buSzTx/>
              <a:buFontTx/>
              <a:buAutoNum type="arabicPeriod"/>
            </a:pPr>
            <a:r>
              <a:rPr lang="en-US" altLang="en-US"/>
              <a:t>Practical examples</a:t>
            </a:r>
          </a:p>
          <a:p>
            <a:pPr marL="457200" indent="-457200" eaLnBrk="1" hangingPunct="1">
              <a:buSzTx/>
              <a:buFontTx/>
              <a:buAutoNum type="arabicPeriod"/>
            </a:pPr>
            <a:r>
              <a:rPr lang="en-US" altLang="en-US"/>
              <a:t>Conclusions</a:t>
            </a:r>
          </a:p>
        </p:txBody>
      </p:sp>
      <p:sp>
        <p:nvSpPr>
          <p:cNvPr id="2" name="Date Placeholder 1">
            <a:extLst>
              <a:ext uri="{FF2B5EF4-FFF2-40B4-BE49-F238E27FC236}">
                <a16:creationId xmlns:a16="http://schemas.microsoft.com/office/drawing/2014/main" id="{6D99616D-F1A8-4C91-8C8B-5CD83369B49B}"/>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120A7C3A-4682-4230-BBEA-57F9EAB5F9D0}"/>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BA993A61-3E58-485F-85BC-0A09DC2AC628}"/>
              </a:ext>
            </a:extLst>
          </p:cNvPr>
          <p:cNvSpPr>
            <a:spLocks noGrp="1"/>
          </p:cNvSpPr>
          <p:nvPr>
            <p:ph type="sldNum" sz="quarter" idx="12"/>
          </p:nvPr>
        </p:nvSpPr>
        <p:spPr/>
        <p:txBody>
          <a:bodyPr/>
          <a:lstStyle/>
          <a:p>
            <a:pPr>
              <a:defRPr/>
            </a:pPr>
            <a:fld id="{A8C5AB8A-C91D-4F7D-94D5-62D0481588EB}" type="slidenum">
              <a:rPr lang="en-US" altLang="en-US" smtClean="0"/>
              <a:pPr>
                <a:defRPr/>
              </a:pPr>
              <a:t>28</a:t>
            </a:fld>
            <a:endParaRPr lang="en-US"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a:extLst>
              <a:ext uri="{FF2B5EF4-FFF2-40B4-BE49-F238E27FC236}">
                <a16:creationId xmlns:a16="http://schemas.microsoft.com/office/drawing/2014/main" id="{55C67F23-B981-4E95-80C5-3154C52B15A9}"/>
              </a:ext>
            </a:extLst>
          </p:cNvPr>
          <p:cNvSpPr>
            <a:spLocks noGrp="1" noChangeArrowheads="1"/>
          </p:cNvSpPr>
          <p:nvPr>
            <p:ph type="title"/>
          </p:nvPr>
        </p:nvSpPr>
        <p:spPr/>
        <p:txBody>
          <a:bodyPr/>
          <a:lstStyle/>
          <a:p>
            <a:pPr eaLnBrk="1" hangingPunct="1"/>
            <a:r>
              <a:rPr lang="en-US" altLang="en-US"/>
              <a:t>5. “React &amp; Wind” approach</a:t>
            </a:r>
          </a:p>
        </p:txBody>
      </p:sp>
      <p:sp>
        <p:nvSpPr>
          <p:cNvPr id="46084" name="Rectangle 3">
            <a:extLst>
              <a:ext uri="{FF2B5EF4-FFF2-40B4-BE49-F238E27FC236}">
                <a16:creationId xmlns:a16="http://schemas.microsoft.com/office/drawing/2014/main" id="{AD923140-DD7B-4313-B850-FCED21B861DA}"/>
              </a:ext>
            </a:extLst>
          </p:cNvPr>
          <p:cNvSpPr>
            <a:spLocks noGrp="1" noChangeArrowheads="1"/>
          </p:cNvSpPr>
          <p:nvPr>
            <p:ph type="body" idx="1"/>
          </p:nvPr>
        </p:nvSpPr>
        <p:spPr/>
        <p:txBody>
          <a:bodyPr/>
          <a:lstStyle/>
          <a:p>
            <a:pPr eaLnBrk="1" hangingPunct="1"/>
            <a:r>
              <a:rPr lang="en-US" altLang="en-US" sz="2000"/>
              <a:t>An alternative construction process for Nb</a:t>
            </a:r>
            <a:r>
              <a:rPr lang="en-US" altLang="en-US" sz="2000" baseline="-25000"/>
              <a:t>3</a:t>
            </a:r>
            <a:r>
              <a:rPr lang="en-US" altLang="en-US" sz="2000"/>
              <a:t>Sn coils is the “</a:t>
            </a:r>
            <a:r>
              <a:rPr lang="en-US" altLang="en-US" sz="2000" b="1">
                <a:solidFill>
                  <a:srgbClr val="FF0000"/>
                </a:solidFill>
              </a:rPr>
              <a:t>React &amp; Wind</a:t>
            </a:r>
            <a:r>
              <a:rPr lang="en-US" altLang="en-US" sz="2000"/>
              <a:t>”.</a:t>
            </a:r>
          </a:p>
          <a:p>
            <a:pPr lvl="1" eaLnBrk="1" hangingPunct="1"/>
            <a:r>
              <a:rPr lang="en-US" altLang="en-US" sz="1800"/>
              <a:t>First react the conductor and second wind the coil</a:t>
            </a:r>
          </a:p>
          <a:p>
            <a:pPr eaLnBrk="1" hangingPunct="1"/>
            <a:r>
              <a:rPr lang="en-US" altLang="en-US" sz="2000"/>
              <a:t>On the one hand, since the conductor is brittle, small bending radius and complex end geometries (like in cos</a:t>
            </a:r>
            <a:r>
              <a:rPr lang="en-US" altLang="en-US" sz="2000" i="1">
                <a:sym typeface="Symbol" panose="05050102010706020507" pitchFamily="18" charset="2"/>
              </a:rPr>
              <a:t></a:t>
            </a:r>
            <a:r>
              <a:rPr lang="en-US" altLang="en-US" sz="2000">
                <a:sym typeface="Symbol" panose="05050102010706020507" pitchFamily="18" charset="2"/>
              </a:rPr>
              <a:t> magnets) are </a:t>
            </a:r>
            <a:r>
              <a:rPr lang="en-US" altLang="en-US" sz="2000" b="1">
                <a:solidFill>
                  <a:srgbClr val="FF0000"/>
                </a:solidFill>
                <a:sym typeface="Symbol" panose="05050102010706020507" pitchFamily="18" charset="2"/>
              </a:rPr>
              <a:t>not allowed</a:t>
            </a:r>
            <a:r>
              <a:rPr lang="en-US" altLang="en-US" sz="2000">
                <a:sym typeface="Symbol" panose="05050102010706020507" pitchFamily="18" charset="2"/>
              </a:rPr>
              <a:t>.</a:t>
            </a:r>
          </a:p>
          <a:p>
            <a:pPr eaLnBrk="1" hangingPunct="1"/>
            <a:r>
              <a:rPr lang="en-US" altLang="en-US" sz="2000">
                <a:sym typeface="Symbol" panose="05050102010706020507" pitchFamily="18" charset="2"/>
              </a:rPr>
              <a:t>On the other hand, the process may look attractive for long magnets</a:t>
            </a:r>
          </a:p>
          <a:p>
            <a:pPr lvl="1" eaLnBrk="1" hangingPunct="1"/>
            <a:endParaRPr lang="en-US" altLang="en-US" sz="1800">
              <a:sym typeface="Symbol" panose="05050102010706020507" pitchFamily="18" charset="2"/>
            </a:endParaRPr>
          </a:p>
          <a:p>
            <a:pPr lvl="1" eaLnBrk="1" hangingPunct="1"/>
            <a:endParaRPr lang="en-US" altLang="en-US" sz="1800">
              <a:sym typeface="Symbol" panose="05050102010706020507" pitchFamily="18" charset="2"/>
            </a:endParaRPr>
          </a:p>
          <a:p>
            <a:pPr lvl="1" eaLnBrk="1" hangingPunct="1"/>
            <a:r>
              <a:rPr lang="en-US" altLang="en-US" sz="1800">
                <a:sym typeface="Symbol" panose="05050102010706020507" pitchFamily="18" charset="2"/>
              </a:rPr>
              <a:t>“In the “Wind &amp; React” approach, the integrated build-up of differential thermal expansion of various materials during the high temperature heat treatment may result in large accumulated strain in the ends of the magnets. Magnets with complex end geometries are more prone to degradation/damage due to this large local strain. Since the integral build-up is proportional to length, this issue becomes more critical in “Wind &amp; React” as magnets get longer” [5].</a:t>
            </a:r>
          </a:p>
          <a:p>
            <a:pPr lvl="1" eaLnBrk="1" hangingPunct="1"/>
            <a:endParaRPr lang="en-US" altLang="en-US" sz="1800">
              <a:sym typeface="Symbol" panose="05050102010706020507" pitchFamily="18" charset="2"/>
            </a:endParaRPr>
          </a:p>
        </p:txBody>
      </p:sp>
      <p:sp>
        <p:nvSpPr>
          <p:cNvPr id="2" name="Date Placeholder 1">
            <a:extLst>
              <a:ext uri="{FF2B5EF4-FFF2-40B4-BE49-F238E27FC236}">
                <a16:creationId xmlns:a16="http://schemas.microsoft.com/office/drawing/2014/main" id="{D910DE27-E854-4F0D-9DF5-70DE3569A54A}"/>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8650E18C-F1A4-4F80-8875-08B0CB360862}"/>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D2E3BC6B-2B29-4E40-94D0-0552496E3F6B}"/>
              </a:ext>
            </a:extLst>
          </p:cNvPr>
          <p:cNvSpPr>
            <a:spLocks noGrp="1"/>
          </p:cNvSpPr>
          <p:nvPr>
            <p:ph type="sldNum" sz="quarter" idx="12"/>
          </p:nvPr>
        </p:nvSpPr>
        <p:spPr/>
        <p:txBody>
          <a:bodyPr/>
          <a:lstStyle/>
          <a:p>
            <a:pPr>
              <a:defRPr/>
            </a:pPr>
            <a:fld id="{A8C5AB8A-C91D-4F7D-94D5-62D0481588EB}" type="slidenum">
              <a:rPr lang="en-US" altLang="en-US" smtClean="0"/>
              <a:pPr>
                <a:defRPr/>
              </a:pPr>
              <a:t>29</a:t>
            </a:fld>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a:extLst>
              <a:ext uri="{FF2B5EF4-FFF2-40B4-BE49-F238E27FC236}">
                <a16:creationId xmlns:a16="http://schemas.microsoft.com/office/drawing/2014/main" id="{1AFDD372-C926-4BAC-AA59-6298E9A6B9C7}"/>
              </a:ext>
            </a:extLst>
          </p:cNvPr>
          <p:cNvSpPr>
            <a:spLocks noGrp="1" noChangeArrowheads="1"/>
          </p:cNvSpPr>
          <p:nvPr>
            <p:ph type="title"/>
          </p:nvPr>
        </p:nvSpPr>
        <p:spPr/>
        <p:txBody>
          <a:bodyPr/>
          <a:lstStyle/>
          <a:p>
            <a:pPr eaLnBrk="1" hangingPunct="1"/>
            <a:r>
              <a:rPr lang="en-US" altLang="en-US"/>
              <a:t>References</a:t>
            </a:r>
          </a:p>
        </p:txBody>
      </p:sp>
      <p:sp>
        <p:nvSpPr>
          <p:cNvPr id="20484" name="Rectangle 3">
            <a:extLst>
              <a:ext uri="{FF2B5EF4-FFF2-40B4-BE49-F238E27FC236}">
                <a16:creationId xmlns:a16="http://schemas.microsoft.com/office/drawing/2014/main" id="{4C836D18-FDB6-4200-AA97-34E2A40C7ABE}"/>
              </a:ext>
            </a:extLst>
          </p:cNvPr>
          <p:cNvSpPr>
            <a:spLocks noGrp="1" noChangeArrowheads="1"/>
          </p:cNvSpPr>
          <p:nvPr>
            <p:ph type="body" idx="1"/>
          </p:nvPr>
        </p:nvSpPr>
        <p:spPr/>
        <p:txBody>
          <a:bodyPr>
            <a:normAutofit lnSpcReduction="10000"/>
          </a:bodyPr>
          <a:lstStyle/>
          <a:p>
            <a:pPr marL="457200" indent="-457200" eaLnBrk="1" hangingPunct="1">
              <a:buSzTx/>
              <a:buFontTx/>
              <a:buNone/>
              <a:defRPr/>
            </a:pPr>
            <a:endParaRPr lang="en-US" altLang="en-US" sz="2000" dirty="0"/>
          </a:p>
          <a:p>
            <a:pPr marL="457200" indent="-457200" eaLnBrk="1" hangingPunct="1">
              <a:buSzTx/>
              <a:buFontTx/>
              <a:buNone/>
              <a:defRPr/>
            </a:pPr>
            <a:endParaRPr lang="en-US" altLang="en-US" sz="2000" dirty="0"/>
          </a:p>
          <a:p>
            <a:pPr marL="457200" indent="-457200" eaLnBrk="1" hangingPunct="1">
              <a:buSzTx/>
              <a:buFontTx/>
              <a:buNone/>
              <a:defRPr/>
            </a:pPr>
            <a:r>
              <a:rPr lang="en-US" altLang="en-US" sz="2000" dirty="0"/>
              <a:t>[1]	L. Rossi, “</a:t>
            </a:r>
            <a:r>
              <a:rPr lang="en-US" altLang="en-US" sz="2000" i="1" dirty="0">
                <a:solidFill>
                  <a:srgbClr val="FF0000"/>
                </a:solidFill>
              </a:rPr>
              <a:t>Superconducting Magnets</a:t>
            </a:r>
            <a:r>
              <a:rPr lang="en-US" altLang="en-US" sz="2000" dirty="0"/>
              <a:t>”, CERN Academic Training, 15-18 May 2000.</a:t>
            </a:r>
          </a:p>
          <a:p>
            <a:pPr marL="457200" indent="-457200" eaLnBrk="1" hangingPunct="1">
              <a:buSzTx/>
              <a:buFontTx/>
              <a:buNone/>
              <a:defRPr/>
            </a:pPr>
            <a:r>
              <a:rPr lang="en-US" altLang="en-US" sz="2000" dirty="0"/>
              <a:t>[2]  MJB Plus, Inc. “</a:t>
            </a:r>
            <a:r>
              <a:rPr lang="en-US" altLang="en-US" sz="2000" i="1" dirty="0">
                <a:solidFill>
                  <a:srgbClr val="FF0000"/>
                </a:solidFill>
              </a:rPr>
              <a:t>Superconducting Accelerator Magnets</a:t>
            </a:r>
            <a:r>
              <a:rPr lang="en-US" altLang="en-US" sz="2000" dirty="0"/>
              <a:t>”, an interactive tutorial. </a:t>
            </a:r>
          </a:p>
          <a:p>
            <a:pPr marL="457200" indent="-457200" eaLnBrk="1" hangingPunct="1">
              <a:buSzTx/>
              <a:buFontTx/>
              <a:buNone/>
              <a:defRPr/>
            </a:pPr>
            <a:r>
              <a:rPr lang="en-US" altLang="en-US" sz="2000" dirty="0"/>
              <a:t>[3]  K.-H. Mess, P. </a:t>
            </a:r>
            <a:r>
              <a:rPr lang="en-US" altLang="en-US" sz="2000" dirty="0" err="1"/>
              <a:t>Schmuser</a:t>
            </a:r>
            <a:r>
              <a:rPr lang="en-US" altLang="en-US" sz="2000" dirty="0"/>
              <a:t>, S. Wolff, “</a:t>
            </a:r>
            <a:r>
              <a:rPr lang="en-US" altLang="en-US" sz="2000" i="1" dirty="0">
                <a:solidFill>
                  <a:srgbClr val="FF0000"/>
                </a:solidFill>
              </a:rPr>
              <a:t>Superconducting accelerator magnets</a:t>
            </a:r>
            <a:r>
              <a:rPr lang="en-US" altLang="en-US" sz="2000" dirty="0"/>
              <a:t>”, Singapore: World Scientific, 1996.</a:t>
            </a:r>
          </a:p>
          <a:p>
            <a:pPr marL="457200" indent="-457200" eaLnBrk="1" hangingPunct="1">
              <a:buSzTx/>
              <a:buFontTx/>
              <a:buNone/>
              <a:defRPr/>
            </a:pPr>
            <a:r>
              <a:rPr lang="en-US" altLang="en-US" sz="2000" dirty="0"/>
              <a:t>[4]	“</a:t>
            </a:r>
            <a:r>
              <a:rPr lang="en-US" altLang="en-US" sz="2000" i="1" dirty="0">
                <a:solidFill>
                  <a:srgbClr val="FF0000"/>
                </a:solidFill>
              </a:rPr>
              <a:t>LHC design report v.1: the main LHC ring</a:t>
            </a:r>
            <a:r>
              <a:rPr lang="en-US" altLang="en-US" sz="2000" dirty="0"/>
              <a:t>”, CERN-2004-003-v-1, 2004.</a:t>
            </a:r>
          </a:p>
          <a:p>
            <a:pPr marL="457200" indent="-457200" eaLnBrk="1" hangingPunct="1">
              <a:buSzTx/>
              <a:buFontTx/>
              <a:buNone/>
              <a:defRPr/>
            </a:pPr>
            <a:r>
              <a:rPr lang="en-US" altLang="en-US" sz="2000" dirty="0"/>
              <a:t>[5]  R. Gupta, </a:t>
            </a:r>
            <a:r>
              <a:rPr lang="en-US" altLang="en-US" sz="2000" i="1" dirty="0"/>
              <a:t>et al., </a:t>
            </a:r>
            <a:r>
              <a:rPr lang="en-US" altLang="en-US" sz="2000" dirty="0"/>
              <a:t>“</a:t>
            </a:r>
            <a:r>
              <a:rPr lang="en-US" altLang="en-US" sz="2000" i="1" dirty="0">
                <a:solidFill>
                  <a:srgbClr val="FF0000"/>
                </a:solidFill>
              </a:rPr>
              <a:t>React and wind common coil dipole</a:t>
            </a:r>
            <a:r>
              <a:rPr lang="en-US" altLang="en-US" sz="2000" dirty="0"/>
              <a:t>”, talk at </a:t>
            </a:r>
            <a:r>
              <a:rPr lang="en-US" altLang="en-US" sz="2000" i="1" dirty="0"/>
              <a:t>Applied Superconductivity Conference 2006, </a:t>
            </a:r>
            <a:r>
              <a:rPr lang="en-US" altLang="en-US" sz="2000" dirty="0"/>
              <a:t>Seattle, WA, Aug. 27 - Sept. 1,  2006.</a:t>
            </a:r>
          </a:p>
          <a:p>
            <a:pPr marL="457200" indent="-457200" eaLnBrk="1" hangingPunct="1">
              <a:buSzTx/>
              <a:buFontTx/>
              <a:buNone/>
              <a:defRPr/>
            </a:pPr>
            <a:r>
              <a:rPr lang="en-US" altLang="en-US" sz="2000" dirty="0"/>
              <a:t>[6] Slides from J. C. Perez on coil fabrication process in MDT section at CERN.</a:t>
            </a:r>
          </a:p>
          <a:p>
            <a:pPr marL="457200" indent="-457200" eaLnBrk="1" hangingPunct="1">
              <a:buFontTx/>
              <a:buNone/>
              <a:defRPr/>
            </a:pPr>
            <a:endParaRPr lang="en-US" altLang="en-US" sz="2000" dirty="0"/>
          </a:p>
          <a:p>
            <a:pPr marL="457200" indent="-457200" eaLnBrk="1" hangingPunct="1">
              <a:buFontTx/>
              <a:buNone/>
              <a:defRPr/>
            </a:pPr>
            <a:endParaRPr lang="en-US" altLang="en-US" sz="2000" dirty="0"/>
          </a:p>
          <a:p>
            <a:pPr marL="457200" indent="-457200" eaLnBrk="1" hangingPunct="1">
              <a:buFontTx/>
              <a:buNone/>
              <a:defRPr/>
            </a:pPr>
            <a:r>
              <a:rPr lang="en-US" altLang="en-US" sz="2000" dirty="0"/>
              <a:t> </a:t>
            </a:r>
          </a:p>
        </p:txBody>
      </p:sp>
      <p:sp>
        <p:nvSpPr>
          <p:cNvPr id="2" name="Date Placeholder 1">
            <a:extLst>
              <a:ext uri="{FF2B5EF4-FFF2-40B4-BE49-F238E27FC236}">
                <a16:creationId xmlns:a16="http://schemas.microsoft.com/office/drawing/2014/main" id="{1FDAD2E1-0BCB-4E32-A642-3C261F321BBC}"/>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7B201A58-003B-485D-AE7E-32F6A961444F}"/>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43DD82CC-39B5-4942-9E3D-60D22225D054}"/>
              </a:ext>
            </a:extLst>
          </p:cNvPr>
          <p:cNvSpPr>
            <a:spLocks noGrp="1"/>
          </p:cNvSpPr>
          <p:nvPr>
            <p:ph type="sldNum" sz="quarter" idx="12"/>
          </p:nvPr>
        </p:nvSpPr>
        <p:spPr/>
        <p:txBody>
          <a:bodyPr/>
          <a:lstStyle/>
          <a:p>
            <a:pPr>
              <a:defRPr/>
            </a:pPr>
            <a:fld id="{A8C5AB8A-C91D-4F7D-94D5-62D0481588EB}" type="slidenum">
              <a:rPr lang="en-US" altLang="en-US" smtClean="0"/>
              <a:pPr>
                <a:defRPr/>
              </a:pPr>
              <a:t>3</a:t>
            </a:fld>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a:extLst>
              <a:ext uri="{FF2B5EF4-FFF2-40B4-BE49-F238E27FC236}">
                <a16:creationId xmlns:a16="http://schemas.microsoft.com/office/drawing/2014/main" id="{65181E70-DA03-487A-8A8F-7F9A152312F1}"/>
              </a:ext>
            </a:extLst>
          </p:cNvPr>
          <p:cNvSpPr>
            <a:spLocks noGrp="1" noChangeArrowheads="1"/>
          </p:cNvSpPr>
          <p:nvPr>
            <p:ph type="title"/>
          </p:nvPr>
        </p:nvSpPr>
        <p:spPr/>
        <p:txBody>
          <a:bodyPr/>
          <a:lstStyle/>
          <a:p>
            <a:pPr eaLnBrk="1" hangingPunct="1"/>
            <a:r>
              <a:rPr lang="en-US" altLang="en-US"/>
              <a:t>5. “React &amp; Wind” approach</a:t>
            </a:r>
          </a:p>
        </p:txBody>
      </p:sp>
      <p:sp>
        <p:nvSpPr>
          <p:cNvPr id="47108" name="Rectangle 3">
            <a:extLst>
              <a:ext uri="{FF2B5EF4-FFF2-40B4-BE49-F238E27FC236}">
                <a16:creationId xmlns:a16="http://schemas.microsoft.com/office/drawing/2014/main" id="{0385114F-28A6-458A-8C0A-0F72C1C2232C}"/>
              </a:ext>
            </a:extLst>
          </p:cNvPr>
          <p:cNvSpPr>
            <a:spLocks noGrp="1" noChangeArrowheads="1"/>
          </p:cNvSpPr>
          <p:nvPr>
            <p:ph type="body" idx="1"/>
          </p:nvPr>
        </p:nvSpPr>
        <p:spPr>
          <a:xfrm>
            <a:off x="266700" y="1190625"/>
            <a:ext cx="5318125" cy="3036888"/>
          </a:xfrm>
        </p:spPr>
        <p:txBody>
          <a:bodyPr/>
          <a:lstStyle/>
          <a:p>
            <a:pPr eaLnBrk="1" hangingPunct="1"/>
            <a:r>
              <a:rPr lang="en-US" altLang="en-US" sz="2000"/>
              <a:t>Conductor is </a:t>
            </a:r>
            <a:r>
              <a:rPr lang="en-US" altLang="en-US" sz="2000" b="1">
                <a:solidFill>
                  <a:srgbClr val="FF0000"/>
                </a:solidFill>
              </a:rPr>
              <a:t>reacted on a spool</a:t>
            </a:r>
            <a:r>
              <a:rPr lang="en-US" altLang="en-US" sz="2000"/>
              <a:t> with large radius.</a:t>
            </a:r>
          </a:p>
          <a:p>
            <a:pPr eaLnBrk="1" hangingPunct="1"/>
            <a:r>
              <a:rPr lang="en-US" altLang="en-US" sz="2000"/>
              <a:t>Coil geometry must be simple conductor friendly</a:t>
            </a:r>
          </a:p>
          <a:p>
            <a:pPr lvl="1" eaLnBrk="1" hangingPunct="1"/>
            <a:r>
              <a:rPr lang="en-US" altLang="en-US" sz="1800" b="1">
                <a:solidFill>
                  <a:srgbClr val="FF0000"/>
                </a:solidFill>
              </a:rPr>
              <a:t>Common coil design </a:t>
            </a:r>
            <a:r>
              <a:rPr lang="en-US" altLang="en-US" sz="1800"/>
              <a:t>is a particular suitable design due to the large bending radius in the ends </a:t>
            </a:r>
          </a:p>
          <a:p>
            <a:pPr eaLnBrk="1" hangingPunct="1"/>
            <a:r>
              <a:rPr lang="en-US" altLang="en-US" sz="2000"/>
              <a:t>Strain is minimized during winding.</a:t>
            </a:r>
          </a:p>
          <a:p>
            <a:pPr lvl="1" eaLnBrk="1" hangingPunct="1"/>
            <a:endParaRPr lang="en-US" altLang="en-US" sz="1800"/>
          </a:p>
        </p:txBody>
      </p:sp>
      <p:pic>
        <p:nvPicPr>
          <p:cNvPr id="47109" name="Picture 4" descr="R&amp;W_geometry">
            <a:extLst>
              <a:ext uri="{FF2B5EF4-FFF2-40B4-BE49-F238E27FC236}">
                <a16:creationId xmlns:a16="http://schemas.microsoft.com/office/drawing/2014/main" id="{E6722694-FA21-48DF-8FD6-8D5E1E223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6250"/>
          <a:stretch>
            <a:fillRect/>
          </a:stretch>
        </p:blipFill>
        <p:spPr bwMode="auto">
          <a:xfrm>
            <a:off x="5578475" y="1131888"/>
            <a:ext cx="3400425"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5" descr="R&amp;W_cond">
            <a:extLst>
              <a:ext uri="{FF2B5EF4-FFF2-40B4-BE49-F238E27FC236}">
                <a16:creationId xmlns:a16="http://schemas.microsoft.com/office/drawing/2014/main" id="{5B3AB223-47F1-4CAB-86BB-76B1F0CDD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3958" b="44722"/>
          <a:stretch>
            <a:fillRect/>
          </a:stretch>
        </p:blipFill>
        <p:spPr bwMode="auto">
          <a:xfrm>
            <a:off x="279400" y="4267200"/>
            <a:ext cx="2392363"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6" descr="R&amp;W_coil">
            <a:extLst>
              <a:ext uri="{FF2B5EF4-FFF2-40B4-BE49-F238E27FC236}">
                <a16:creationId xmlns:a16="http://schemas.microsoft.com/office/drawing/2014/main" id="{C11C87EE-0281-4517-AFE5-40B401018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791" b="47897"/>
          <a:stretch>
            <a:fillRect/>
          </a:stretch>
        </p:blipFill>
        <p:spPr bwMode="auto">
          <a:xfrm>
            <a:off x="2746375" y="4268788"/>
            <a:ext cx="2789238"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 Box 7">
            <a:extLst>
              <a:ext uri="{FF2B5EF4-FFF2-40B4-BE49-F238E27FC236}">
                <a16:creationId xmlns:a16="http://schemas.microsoft.com/office/drawing/2014/main" id="{94379318-1B5F-4D54-ADBF-8A794307A71B}"/>
              </a:ext>
            </a:extLst>
          </p:cNvPr>
          <p:cNvSpPr txBox="1">
            <a:spLocks noChangeArrowheads="1"/>
          </p:cNvSpPr>
          <p:nvPr/>
        </p:nvSpPr>
        <p:spPr bwMode="auto">
          <a:xfrm>
            <a:off x="5583238" y="6237288"/>
            <a:ext cx="92075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5"/>
              </a:buBlip>
              <a:defRPr sz="2400">
                <a:solidFill>
                  <a:schemeClr val="tx1"/>
                </a:solidFill>
                <a:latin typeface="Book Antiqua" panose="02040602050305030304" pitchFamily="18" charset="0"/>
              </a:defRPr>
            </a:lvl1pPr>
            <a:lvl2pPr marL="742950" indent="-285750">
              <a:spcBef>
                <a:spcPct val="20000"/>
              </a:spcBef>
              <a:buSzPct val="65000"/>
              <a:buBlip>
                <a:blip r:embed="rId6"/>
              </a:buBlip>
              <a:defRPr sz="2000">
                <a:solidFill>
                  <a:schemeClr val="tx1"/>
                </a:solidFill>
                <a:latin typeface="Book Antiqua" panose="02040602050305030304" pitchFamily="18" charset="0"/>
              </a:defRPr>
            </a:lvl2pPr>
            <a:lvl3pPr marL="1143000" indent="-228600">
              <a:spcBef>
                <a:spcPct val="20000"/>
              </a:spcBef>
              <a:buSzPct val="65000"/>
              <a:buBlip>
                <a:blip r:embed="rId7"/>
              </a:buBlip>
              <a:defRPr>
                <a:solidFill>
                  <a:schemeClr val="tx1"/>
                </a:solidFill>
                <a:latin typeface="Book Antiqua" panose="02040602050305030304" pitchFamily="18" charset="0"/>
              </a:defRPr>
            </a:lvl3pPr>
            <a:lvl4pPr marL="1600200" indent="-228600">
              <a:spcBef>
                <a:spcPct val="20000"/>
              </a:spcBef>
              <a:buSzPct val="65000"/>
              <a:buBlip>
                <a:blip r:embed="rId8"/>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sz="1000"/>
              <a:t>R. Gupta, [5]</a:t>
            </a:r>
          </a:p>
        </p:txBody>
      </p:sp>
      <p:sp>
        <p:nvSpPr>
          <p:cNvPr id="2" name="Date Placeholder 1">
            <a:extLst>
              <a:ext uri="{FF2B5EF4-FFF2-40B4-BE49-F238E27FC236}">
                <a16:creationId xmlns:a16="http://schemas.microsoft.com/office/drawing/2014/main" id="{C09B2413-01A6-4E62-A29E-A6B8C93FDA03}"/>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B73E5E52-0564-4895-975E-90BC6D33D7A1}"/>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2CB8CB63-BD4F-4239-83B7-B8C396FE7A10}"/>
              </a:ext>
            </a:extLst>
          </p:cNvPr>
          <p:cNvSpPr>
            <a:spLocks noGrp="1"/>
          </p:cNvSpPr>
          <p:nvPr>
            <p:ph type="sldNum" sz="quarter" idx="12"/>
          </p:nvPr>
        </p:nvSpPr>
        <p:spPr/>
        <p:txBody>
          <a:bodyPr/>
          <a:lstStyle/>
          <a:p>
            <a:pPr>
              <a:defRPr/>
            </a:pPr>
            <a:fld id="{A8C5AB8A-C91D-4F7D-94D5-62D0481588EB}" type="slidenum">
              <a:rPr lang="en-US" altLang="en-US" smtClean="0"/>
              <a:pPr>
                <a:defRPr/>
              </a:pPr>
              <a:t>30</a:t>
            </a:fld>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a:extLst>
              <a:ext uri="{FF2B5EF4-FFF2-40B4-BE49-F238E27FC236}">
                <a16:creationId xmlns:a16="http://schemas.microsoft.com/office/drawing/2014/main" id="{30CB8CB6-CDAE-4D98-95C4-91F9F9833A23}"/>
              </a:ext>
            </a:extLst>
          </p:cNvPr>
          <p:cNvSpPr>
            <a:spLocks noGrp="1" noChangeArrowheads="1"/>
          </p:cNvSpPr>
          <p:nvPr>
            <p:ph type="title"/>
          </p:nvPr>
        </p:nvSpPr>
        <p:spPr/>
        <p:txBody>
          <a:bodyPr/>
          <a:lstStyle/>
          <a:p>
            <a:pPr eaLnBrk="1" hangingPunct="1"/>
            <a:r>
              <a:rPr lang="en-US" altLang="en-US"/>
              <a:t>Outline</a:t>
            </a:r>
          </a:p>
        </p:txBody>
      </p:sp>
      <p:sp>
        <p:nvSpPr>
          <p:cNvPr id="48132" name="Rectangle 3">
            <a:extLst>
              <a:ext uri="{FF2B5EF4-FFF2-40B4-BE49-F238E27FC236}">
                <a16:creationId xmlns:a16="http://schemas.microsoft.com/office/drawing/2014/main" id="{08038443-7CFA-4D32-9BB0-805795341325}"/>
              </a:ext>
            </a:extLst>
          </p:cNvPr>
          <p:cNvSpPr>
            <a:spLocks noGrp="1" noChangeArrowheads="1"/>
          </p:cNvSpPr>
          <p:nvPr>
            <p:ph type="body" idx="1"/>
          </p:nvPr>
        </p:nvSpPr>
        <p:spPr/>
        <p:txBody>
          <a:bodyPr/>
          <a:lstStyle/>
          <a:p>
            <a:pPr marL="457200" indent="-457200" eaLnBrk="1" hangingPunct="1">
              <a:buSzTx/>
              <a:buFontTx/>
              <a:buAutoNum type="arabicPeriod"/>
            </a:pPr>
            <a:r>
              <a:rPr lang="en-US" altLang="en-US"/>
              <a:t>Introduction</a:t>
            </a:r>
          </a:p>
          <a:p>
            <a:pPr marL="457200" indent="-457200" eaLnBrk="1" hangingPunct="1">
              <a:buSzTx/>
              <a:buFontTx/>
              <a:buAutoNum type="arabicPeriod"/>
            </a:pPr>
            <a:r>
              <a:rPr lang="en-US" altLang="en-US"/>
              <a:t>Coil winding and curing		</a:t>
            </a:r>
          </a:p>
          <a:p>
            <a:pPr marL="457200" indent="-457200" eaLnBrk="1" hangingPunct="1">
              <a:buSzTx/>
              <a:buFontTx/>
              <a:buAutoNum type="arabicPeriod"/>
            </a:pPr>
            <a:r>
              <a:rPr lang="en-US" altLang="en-US"/>
              <a:t>Reaction of Nb</a:t>
            </a:r>
            <a:r>
              <a:rPr lang="en-US" altLang="en-US" baseline="-25000"/>
              <a:t>3</a:t>
            </a:r>
            <a:r>
              <a:rPr lang="en-US" altLang="en-US"/>
              <a:t>Sn coils</a:t>
            </a:r>
          </a:p>
          <a:p>
            <a:pPr marL="457200" indent="-457200" eaLnBrk="1" hangingPunct="1">
              <a:buSzTx/>
              <a:buFontTx/>
              <a:buAutoNum type="arabicPeriod"/>
            </a:pPr>
            <a:r>
              <a:rPr lang="en-US" altLang="en-US"/>
              <a:t>Vacuum impregnation of Nb</a:t>
            </a:r>
            <a:r>
              <a:rPr lang="en-US" altLang="en-US" baseline="-25000"/>
              <a:t>3</a:t>
            </a:r>
            <a:r>
              <a:rPr lang="en-US" altLang="en-US"/>
              <a:t>Sn coils</a:t>
            </a:r>
          </a:p>
          <a:p>
            <a:pPr marL="457200" indent="-457200" eaLnBrk="1" hangingPunct="1">
              <a:buSzTx/>
              <a:buFontTx/>
              <a:buAutoNum type="arabicPeriod"/>
            </a:pPr>
            <a:r>
              <a:rPr lang="en-US" altLang="en-US"/>
              <a:t>“React &amp; Wind” approach</a:t>
            </a:r>
          </a:p>
          <a:p>
            <a:pPr marL="457200" indent="-457200" eaLnBrk="1" hangingPunct="1">
              <a:buSzTx/>
              <a:buFontTx/>
              <a:buAutoNum type="arabicPeriod"/>
            </a:pPr>
            <a:r>
              <a:rPr lang="en-US" altLang="en-US" b="1" u="sng">
                <a:solidFill>
                  <a:srgbClr val="FF0000"/>
                </a:solidFill>
              </a:rPr>
              <a:t>Instrumentation and measurements</a:t>
            </a:r>
          </a:p>
          <a:p>
            <a:pPr marL="457200" indent="-457200" eaLnBrk="1" hangingPunct="1">
              <a:buSzTx/>
              <a:buFontTx/>
              <a:buAutoNum type="arabicPeriod"/>
            </a:pPr>
            <a:r>
              <a:rPr lang="en-US" altLang="en-US"/>
              <a:t>Nb-Ti – Nb-Ti and Nb</a:t>
            </a:r>
            <a:r>
              <a:rPr lang="en-US" altLang="en-US" baseline="-25000"/>
              <a:t>3</a:t>
            </a:r>
            <a:r>
              <a:rPr lang="en-US" altLang="en-US"/>
              <a:t>Sn – Nb-Ti splices </a:t>
            </a:r>
          </a:p>
          <a:p>
            <a:pPr marL="457200" indent="-457200" eaLnBrk="1" hangingPunct="1">
              <a:buSzTx/>
              <a:buFontTx/>
              <a:buAutoNum type="arabicPeriod"/>
            </a:pPr>
            <a:r>
              <a:rPr lang="en-US" altLang="en-US"/>
              <a:t>Final assembly</a:t>
            </a:r>
          </a:p>
          <a:p>
            <a:pPr marL="457200" indent="-457200" eaLnBrk="1" hangingPunct="1">
              <a:buSzTx/>
              <a:buFontTx/>
              <a:buAutoNum type="arabicPeriod"/>
            </a:pPr>
            <a:r>
              <a:rPr lang="en-US" altLang="en-US"/>
              <a:t>Practical examples</a:t>
            </a:r>
          </a:p>
          <a:p>
            <a:pPr marL="457200" indent="-457200" eaLnBrk="1" hangingPunct="1">
              <a:buSzTx/>
              <a:buFontTx/>
              <a:buAutoNum type="arabicPeriod"/>
            </a:pPr>
            <a:r>
              <a:rPr lang="en-US" altLang="en-US"/>
              <a:t>Coils for solenoids</a:t>
            </a:r>
          </a:p>
          <a:p>
            <a:pPr marL="457200" indent="-457200" eaLnBrk="1" hangingPunct="1">
              <a:buSzTx/>
              <a:buFontTx/>
              <a:buAutoNum type="arabicPeriod"/>
            </a:pPr>
            <a:r>
              <a:rPr lang="en-US" altLang="en-US"/>
              <a:t>Conclusions</a:t>
            </a:r>
          </a:p>
        </p:txBody>
      </p:sp>
      <p:sp>
        <p:nvSpPr>
          <p:cNvPr id="2" name="Date Placeholder 1">
            <a:extLst>
              <a:ext uri="{FF2B5EF4-FFF2-40B4-BE49-F238E27FC236}">
                <a16:creationId xmlns:a16="http://schemas.microsoft.com/office/drawing/2014/main" id="{144945CD-0C16-4B04-A079-FB1FAEA79170}"/>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DED64C26-CD4E-48C2-AF7E-920E53F2CD22}"/>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B7A0D05E-7395-4E8B-8514-691F402B95CC}"/>
              </a:ext>
            </a:extLst>
          </p:cNvPr>
          <p:cNvSpPr>
            <a:spLocks noGrp="1"/>
          </p:cNvSpPr>
          <p:nvPr>
            <p:ph type="sldNum" sz="quarter" idx="12"/>
          </p:nvPr>
        </p:nvSpPr>
        <p:spPr/>
        <p:txBody>
          <a:bodyPr/>
          <a:lstStyle/>
          <a:p>
            <a:pPr>
              <a:defRPr/>
            </a:pPr>
            <a:fld id="{A8C5AB8A-C91D-4F7D-94D5-62D0481588EB}" type="slidenum">
              <a:rPr lang="en-US" altLang="en-US" smtClean="0"/>
              <a:pPr>
                <a:defRPr/>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a:extLst>
              <a:ext uri="{FF2B5EF4-FFF2-40B4-BE49-F238E27FC236}">
                <a16:creationId xmlns:a16="http://schemas.microsoft.com/office/drawing/2014/main" id="{62330A56-30DC-44B8-AEB6-0C67388DE93C}"/>
              </a:ext>
            </a:extLst>
          </p:cNvPr>
          <p:cNvSpPr>
            <a:spLocks noGrp="1" noChangeArrowheads="1"/>
          </p:cNvSpPr>
          <p:nvPr>
            <p:ph type="title"/>
          </p:nvPr>
        </p:nvSpPr>
        <p:spPr/>
        <p:txBody>
          <a:bodyPr/>
          <a:lstStyle/>
          <a:p>
            <a:pPr eaLnBrk="1" hangingPunct="1"/>
            <a:r>
              <a:rPr lang="en-US" altLang="en-US"/>
              <a:t>6. Instrumentation and measurements</a:t>
            </a:r>
          </a:p>
        </p:txBody>
      </p:sp>
      <p:sp>
        <p:nvSpPr>
          <p:cNvPr id="49156" name="Rectangle 3">
            <a:extLst>
              <a:ext uri="{FF2B5EF4-FFF2-40B4-BE49-F238E27FC236}">
                <a16:creationId xmlns:a16="http://schemas.microsoft.com/office/drawing/2014/main" id="{2B2DD41A-A098-4EB4-9BE1-7B579111A8F8}"/>
              </a:ext>
            </a:extLst>
          </p:cNvPr>
          <p:cNvSpPr>
            <a:spLocks noGrp="1" noChangeArrowheads="1"/>
          </p:cNvSpPr>
          <p:nvPr>
            <p:ph type="body" idx="1"/>
          </p:nvPr>
        </p:nvSpPr>
        <p:spPr/>
        <p:txBody>
          <a:bodyPr/>
          <a:lstStyle/>
          <a:p>
            <a:pPr eaLnBrk="1" hangingPunct="1"/>
            <a:r>
              <a:rPr lang="en-US" altLang="en-US"/>
              <a:t>Quench heaters</a:t>
            </a:r>
          </a:p>
          <a:p>
            <a:pPr lvl="1" eaLnBrk="1" hangingPunct="1"/>
            <a:r>
              <a:rPr lang="en-US" altLang="en-US"/>
              <a:t>When a quench occurs, quench heaters </a:t>
            </a:r>
            <a:r>
              <a:rPr lang="en-US" altLang="en-US" b="1">
                <a:solidFill>
                  <a:srgbClr val="FF0000"/>
                </a:solidFill>
              </a:rPr>
              <a:t>raise the temperature </a:t>
            </a:r>
            <a:r>
              <a:rPr lang="en-US" altLang="en-US"/>
              <a:t>of the entire coil, bringing it to the normal state. By dissipating the stored energy in the whole coil volume, peak temperature after a quench is minimized</a:t>
            </a:r>
          </a:p>
        </p:txBody>
      </p:sp>
      <p:pic>
        <p:nvPicPr>
          <p:cNvPr id="49157" name="Picture 4" descr="Trace on">
            <a:extLst>
              <a:ext uri="{FF2B5EF4-FFF2-40B4-BE49-F238E27FC236}">
                <a16:creationId xmlns:a16="http://schemas.microsoft.com/office/drawing/2014/main" id="{394D04D3-8F82-4DD0-835E-484F61CF0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916" r="11926" b="17220"/>
          <a:stretch>
            <a:fillRect/>
          </a:stretch>
        </p:blipFill>
        <p:spPr bwMode="auto">
          <a:xfrm>
            <a:off x="4630738" y="3000375"/>
            <a:ext cx="4241800"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5" descr="Traces">
            <a:extLst>
              <a:ext uri="{FF2B5EF4-FFF2-40B4-BE49-F238E27FC236}">
                <a16:creationId xmlns:a16="http://schemas.microsoft.com/office/drawing/2014/main" id="{33B6B7FD-DC68-4261-8252-EB56D687F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0363"/>
          <a:stretch>
            <a:fillRect/>
          </a:stretch>
        </p:blipFill>
        <p:spPr bwMode="auto">
          <a:xfrm>
            <a:off x="288925" y="2981325"/>
            <a:ext cx="413702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15F48D95-407B-4731-84E6-20D5887C0100}"/>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6C204421-7946-457C-B45C-F89356610CB7}"/>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F695123E-494F-4723-AB6C-2D97296513C6}"/>
              </a:ext>
            </a:extLst>
          </p:cNvPr>
          <p:cNvSpPr>
            <a:spLocks noGrp="1"/>
          </p:cNvSpPr>
          <p:nvPr>
            <p:ph type="sldNum" sz="quarter" idx="12"/>
          </p:nvPr>
        </p:nvSpPr>
        <p:spPr/>
        <p:txBody>
          <a:bodyPr/>
          <a:lstStyle/>
          <a:p>
            <a:pPr>
              <a:defRPr/>
            </a:pPr>
            <a:fld id="{A8C5AB8A-C91D-4F7D-94D5-62D0481588EB}" type="slidenum">
              <a:rPr lang="en-US" altLang="en-US" smtClean="0"/>
              <a:pPr>
                <a:defRPr/>
              </a:pPr>
              <a:t>32</a:t>
            </a:fld>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a:extLst>
              <a:ext uri="{FF2B5EF4-FFF2-40B4-BE49-F238E27FC236}">
                <a16:creationId xmlns:a16="http://schemas.microsoft.com/office/drawing/2014/main" id="{75C54978-2B64-43B7-BBF1-6FE5468CE28A}"/>
              </a:ext>
            </a:extLst>
          </p:cNvPr>
          <p:cNvSpPr>
            <a:spLocks noGrp="1" noChangeArrowheads="1"/>
          </p:cNvSpPr>
          <p:nvPr>
            <p:ph type="title"/>
          </p:nvPr>
        </p:nvSpPr>
        <p:spPr/>
        <p:txBody>
          <a:bodyPr/>
          <a:lstStyle/>
          <a:p>
            <a:pPr eaLnBrk="1" hangingPunct="1"/>
            <a:r>
              <a:rPr lang="en-US" altLang="en-US"/>
              <a:t>6. Instrumentation and measurements</a:t>
            </a:r>
          </a:p>
        </p:txBody>
      </p:sp>
      <p:sp>
        <p:nvSpPr>
          <p:cNvPr id="50180" name="Rectangle 3">
            <a:extLst>
              <a:ext uri="{FF2B5EF4-FFF2-40B4-BE49-F238E27FC236}">
                <a16:creationId xmlns:a16="http://schemas.microsoft.com/office/drawing/2014/main" id="{E772D702-A13C-4CEB-B113-1375403C7256}"/>
              </a:ext>
            </a:extLst>
          </p:cNvPr>
          <p:cNvSpPr>
            <a:spLocks noGrp="1" noChangeArrowheads="1"/>
          </p:cNvSpPr>
          <p:nvPr>
            <p:ph type="body" idx="1"/>
          </p:nvPr>
        </p:nvSpPr>
        <p:spPr/>
        <p:txBody>
          <a:bodyPr/>
          <a:lstStyle/>
          <a:p>
            <a:pPr eaLnBrk="1" hangingPunct="1"/>
            <a:r>
              <a:rPr lang="en-US" altLang="en-US"/>
              <a:t>Spot heaters</a:t>
            </a:r>
          </a:p>
          <a:p>
            <a:pPr lvl="1" eaLnBrk="1" hangingPunct="1"/>
            <a:r>
              <a:rPr lang="en-US" altLang="en-US"/>
              <a:t>By </a:t>
            </a:r>
            <a:r>
              <a:rPr lang="en-US" altLang="en-US" b="1">
                <a:solidFill>
                  <a:srgbClr val="FF0000"/>
                </a:solidFill>
              </a:rPr>
              <a:t>initiating a quench </a:t>
            </a:r>
            <a:r>
              <a:rPr lang="en-US" altLang="en-US"/>
              <a:t>in a particular turn/location, they allow investigating quench velocities, peak temperature, and voltages as a function of current and field.</a:t>
            </a:r>
          </a:p>
        </p:txBody>
      </p:sp>
      <p:pic>
        <p:nvPicPr>
          <p:cNvPr id="50181" name="Picture 4">
            <a:extLst>
              <a:ext uri="{FF2B5EF4-FFF2-40B4-BE49-F238E27FC236}">
                <a16:creationId xmlns:a16="http://schemas.microsoft.com/office/drawing/2014/main" id="{E06556D4-187D-40A6-8AF2-A94E57A68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21" b="4173"/>
          <a:stretch>
            <a:fillRect/>
          </a:stretch>
        </p:blipFill>
        <p:spPr bwMode="auto">
          <a:xfrm>
            <a:off x="957263" y="2730500"/>
            <a:ext cx="7405687" cy="369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709E2095-F31B-48C9-9E95-4377F5B3A300}"/>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06E09A83-7570-453E-B4F9-96C1E0571F9D}"/>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F1BFFC02-862C-45A7-8E09-9A21267BD76A}"/>
              </a:ext>
            </a:extLst>
          </p:cNvPr>
          <p:cNvSpPr>
            <a:spLocks noGrp="1"/>
          </p:cNvSpPr>
          <p:nvPr>
            <p:ph type="sldNum" sz="quarter" idx="12"/>
          </p:nvPr>
        </p:nvSpPr>
        <p:spPr/>
        <p:txBody>
          <a:bodyPr/>
          <a:lstStyle/>
          <a:p>
            <a:pPr>
              <a:defRPr/>
            </a:pPr>
            <a:fld id="{A8C5AB8A-C91D-4F7D-94D5-62D0481588EB}" type="slidenum">
              <a:rPr lang="en-US" altLang="en-US" smtClean="0"/>
              <a:pPr>
                <a:defRPr/>
              </a:pPr>
              <a:t>33</a:t>
            </a:fld>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a:extLst>
              <a:ext uri="{FF2B5EF4-FFF2-40B4-BE49-F238E27FC236}">
                <a16:creationId xmlns:a16="http://schemas.microsoft.com/office/drawing/2014/main" id="{CF699F7D-F972-4FBC-A69C-241B44FB2D8F}"/>
              </a:ext>
            </a:extLst>
          </p:cNvPr>
          <p:cNvSpPr>
            <a:spLocks noGrp="1" noChangeArrowheads="1"/>
          </p:cNvSpPr>
          <p:nvPr>
            <p:ph type="title"/>
          </p:nvPr>
        </p:nvSpPr>
        <p:spPr/>
        <p:txBody>
          <a:bodyPr/>
          <a:lstStyle/>
          <a:p>
            <a:pPr eaLnBrk="1" hangingPunct="1"/>
            <a:r>
              <a:rPr lang="en-US" altLang="en-US"/>
              <a:t>6. Instrumentation and measurements</a:t>
            </a:r>
          </a:p>
        </p:txBody>
      </p:sp>
      <p:sp>
        <p:nvSpPr>
          <p:cNvPr id="51204" name="Rectangle 3">
            <a:extLst>
              <a:ext uri="{FF2B5EF4-FFF2-40B4-BE49-F238E27FC236}">
                <a16:creationId xmlns:a16="http://schemas.microsoft.com/office/drawing/2014/main" id="{DE5D8507-729A-4139-BDDA-5DD11F393492}"/>
              </a:ext>
            </a:extLst>
          </p:cNvPr>
          <p:cNvSpPr>
            <a:spLocks noGrp="1" noChangeArrowheads="1"/>
          </p:cNvSpPr>
          <p:nvPr>
            <p:ph type="body" idx="1"/>
          </p:nvPr>
        </p:nvSpPr>
        <p:spPr/>
        <p:txBody>
          <a:bodyPr/>
          <a:lstStyle/>
          <a:p>
            <a:pPr eaLnBrk="1" hangingPunct="1"/>
            <a:r>
              <a:rPr lang="en-US" altLang="en-US"/>
              <a:t>Voltage taps</a:t>
            </a:r>
          </a:p>
          <a:p>
            <a:pPr lvl="1" eaLnBrk="1" hangingPunct="1"/>
            <a:r>
              <a:rPr lang="en-US" altLang="en-US"/>
              <a:t>By providing a </a:t>
            </a:r>
            <a:r>
              <a:rPr lang="en-US" altLang="en-US" b="1">
                <a:solidFill>
                  <a:srgbClr val="FF0000"/>
                </a:solidFill>
              </a:rPr>
              <a:t>measurement of the voltage </a:t>
            </a:r>
            <a:r>
              <a:rPr lang="en-US" altLang="en-US"/>
              <a:t>across a conductor segment, they allow monitoring in which turn/location a quench occurred, and how it propagated along the turn and from turn to turn. </a:t>
            </a:r>
          </a:p>
        </p:txBody>
      </p:sp>
      <p:pic>
        <p:nvPicPr>
          <p:cNvPr id="51205" name="Picture 4" descr="taps">
            <a:extLst>
              <a:ext uri="{FF2B5EF4-FFF2-40B4-BE49-F238E27FC236}">
                <a16:creationId xmlns:a16="http://schemas.microsoft.com/office/drawing/2014/main" id="{A93A3A29-E5EC-4CE4-BE48-3B311AC6F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577" t="7697" r="14267" b="22464"/>
          <a:stretch>
            <a:fillRect/>
          </a:stretch>
        </p:blipFill>
        <p:spPr bwMode="auto">
          <a:xfrm>
            <a:off x="282575" y="3116263"/>
            <a:ext cx="46228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descr="End Pot Cut">
            <a:extLst>
              <a:ext uri="{FF2B5EF4-FFF2-40B4-BE49-F238E27FC236}">
                <a16:creationId xmlns:a16="http://schemas.microsoft.com/office/drawing/2014/main" id="{5B9AC9C7-65EA-4570-B6B9-0A3571308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3013" y="3108325"/>
            <a:ext cx="380682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A2DB12F5-1F15-463C-964C-9C37F81C3B8C}"/>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046C0D91-93E9-4C47-8D81-FE517CB22F10}"/>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1A434C73-8BAB-4A5D-ABC8-BC34D4572955}"/>
              </a:ext>
            </a:extLst>
          </p:cNvPr>
          <p:cNvSpPr>
            <a:spLocks noGrp="1"/>
          </p:cNvSpPr>
          <p:nvPr>
            <p:ph type="sldNum" sz="quarter" idx="12"/>
          </p:nvPr>
        </p:nvSpPr>
        <p:spPr/>
        <p:txBody>
          <a:bodyPr/>
          <a:lstStyle/>
          <a:p>
            <a:pPr>
              <a:defRPr/>
            </a:pPr>
            <a:fld id="{A8C5AB8A-C91D-4F7D-94D5-62D0481588EB}" type="slidenum">
              <a:rPr lang="en-US" altLang="en-US" smtClean="0"/>
              <a:pPr>
                <a:defRPr/>
              </a:pPr>
              <a:t>34</a:t>
            </a:fld>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a:extLst>
              <a:ext uri="{FF2B5EF4-FFF2-40B4-BE49-F238E27FC236}">
                <a16:creationId xmlns:a16="http://schemas.microsoft.com/office/drawing/2014/main" id="{A969ABC1-6D3D-44CC-B421-C70725347088}"/>
              </a:ext>
            </a:extLst>
          </p:cNvPr>
          <p:cNvSpPr>
            <a:spLocks noGrp="1" noChangeArrowheads="1"/>
          </p:cNvSpPr>
          <p:nvPr>
            <p:ph type="title"/>
          </p:nvPr>
        </p:nvSpPr>
        <p:spPr/>
        <p:txBody>
          <a:bodyPr/>
          <a:lstStyle/>
          <a:p>
            <a:pPr eaLnBrk="1" hangingPunct="1"/>
            <a:r>
              <a:rPr lang="en-US" altLang="en-US"/>
              <a:t>6. Instrumentation and measurements</a:t>
            </a:r>
          </a:p>
        </p:txBody>
      </p:sp>
      <p:sp>
        <p:nvSpPr>
          <p:cNvPr id="52228" name="Rectangle 3">
            <a:extLst>
              <a:ext uri="{FF2B5EF4-FFF2-40B4-BE49-F238E27FC236}">
                <a16:creationId xmlns:a16="http://schemas.microsoft.com/office/drawing/2014/main" id="{EA95061F-C268-4A46-8EA7-65587411D543}"/>
              </a:ext>
            </a:extLst>
          </p:cNvPr>
          <p:cNvSpPr>
            <a:spLocks noGrp="1" noChangeArrowheads="1"/>
          </p:cNvSpPr>
          <p:nvPr>
            <p:ph type="body" idx="1"/>
          </p:nvPr>
        </p:nvSpPr>
        <p:spPr/>
        <p:txBody>
          <a:bodyPr/>
          <a:lstStyle/>
          <a:p>
            <a:pPr eaLnBrk="1" hangingPunct="1"/>
            <a:r>
              <a:rPr lang="en-US" altLang="en-US"/>
              <a:t>Strain gauges</a:t>
            </a:r>
          </a:p>
          <a:p>
            <a:pPr lvl="1" eaLnBrk="1" hangingPunct="1"/>
            <a:r>
              <a:rPr lang="en-US" altLang="en-US"/>
              <a:t>By </a:t>
            </a:r>
            <a:r>
              <a:rPr lang="en-US" altLang="en-US" b="1">
                <a:solidFill>
                  <a:srgbClr val="FF0000"/>
                </a:solidFill>
              </a:rPr>
              <a:t>measuring strain</a:t>
            </a:r>
            <a:r>
              <a:rPr lang="en-US" altLang="en-US"/>
              <a:t>, they provide information about the stress status of coil and components (see Unit 19).</a:t>
            </a:r>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buFontTx/>
              <a:buNone/>
            </a:pPr>
            <a:endParaRPr lang="en-US" altLang="en-US"/>
          </a:p>
        </p:txBody>
      </p:sp>
      <p:grpSp>
        <p:nvGrpSpPr>
          <p:cNvPr id="52229" name="Group 4">
            <a:extLst>
              <a:ext uri="{FF2B5EF4-FFF2-40B4-BE49-F238E27FC236}">
                <a16:creationId xmlns:a16="http://schemas.microsoft.com/office/drawing/2014/main" id="{68DD5E30-5FF2-498D-B34A-22EBA1691D56}"/>
              </a:ext>
            </a:extLst>
          </p:cNvPr>
          <p:cNvGrpSpPr>
            <a:grpSpLocks noChangeAspect="1"/>
          </p:cNvGrpSpPr>
          <p:nvPr/>
        </p:nvGrpSpPr>
        <p:grpSpPr bwMode="auto">
          <a:xfrm>
            <a:off x="249238" y="3578225"/>
            <a:ext cx="3784600" cy="2825750"/>
            <a:chOff x="240" y="1200"/>
            <a:chExt cx="3408" cy="2544"/>
          </a:xfrm>
        </p:grpSpPr>
        <p:pic>
          <p:nvPicPr>
            <p:cNvPr id="52233" name="Picture 5" descr="DSC00495">
              <a:extLst>
                <a:ext uri="{FF2B5EF4-FFF2-40B4-BE49-F238E27FC236}">
                  <a16:creationId xmlns:a16="http://schemas.microsoft.com/office/drawing/2014/main" id="{9DE7617C-D8B1-49BC-B393-90AA94EC6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595" t="25121" r="36957" b="23671"/>
            <a:stretch>
              <a:fillRect/>
            </a:stretch>
          </p:blipFill>
          <p:spPr bwMode="auto">
            <a:xfrm>
              <a:off x="240" y="1200"/>
              <a:ext cx="3408"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Text Box 6">
              <a:extLst>
                <a:ext uri="{FF2B5EF4-FFF2-40B4-BE49-F238E27FC236}">
                  <a16:creationId xmlns:a16="http://schemas.microsoft.com/office/drawing/2014/main" id="{58DED24A-F524-4B5C-8FDB-4C0A9F1EDFB2}"/>
                </a:ext>
              </a:extLst>
            </p:cNvPr>
            <p:cNvSpPr txBox="1">
              <a:spLocks noChangeAspect="1" noChangeArrowheads="1"/>
            </p:cNvSpPr>
            <p:nvPr/>
          </p:nvSpPr>
          <p:spPr bwMode="auto">
            <a:xfrm>
              <a:off x="289" y="3457"/>
              <a:ext cx="336" cy="207"/>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spAutoFit/>
            </a:bodyPr>
            <a:lstStyle>
              <a:lvl1pPr defTabSz="1306513">
                <a:spcBef>
                  <a:spcPct val="20000"/>
                </a:spcBef>
                <a:buSzPct val="65000"/>
                <a:buBlip>
                  <a:blip r:embed="rId4"/>
                </a:buBlip>
                <a:defRPr sz="2400">
                  <a:solidFill>
                    <a:schemeClr val="tx1"/>
                  </a:solidFill>
                  <a:latin typeface="Book Antiqua" panose="02040602050305030304" pitchFamily="18" charset="0"/>
                </a:defRPr>
              </a:lvl1pPr>
              <a:lvl2pPr marL="742950" indent="-285750" defTabSz="1306513">
                <a:spcBef>
                  <a:spcPct val="20000"/>
                </a:spcBef>
                <a:buSzPct val="65000"/>
                <a:buBlip>
                  <a:blip r:embed="rId5"/>
                </a:buBlip>
                <a:defRPr sz="2000">
                  <a:solidFill>
                    <a:schemeClr val="tx1"/>
                  </a:solidFill>
                  <a:latin typeface="Book Antiqua" panose="02040602050305030304" pitchFamily="18" charset="0"/>
                </a:defRPr>
              </a:lvl2pPr>
              <a:lvl3pPr marL="1143000" indent="-228600" defTabSz="1306513">
                <a:spcBef>
                  <a:spcPct val="20000"/>
                </a:spcBef>
                <a:buSzPct val="65000"/>
                <a:buBlip>
                  <a:blip r:embed="rId6"/>
                </a:buBlip>
                <a:defRPr>
                  <a:solidFill>
                    <a:schemeClr val="tx1"/>
                  </a:solidFill>
                  <a:latin typeface="Book Antiqua" panose="02040602050305030304" pitchFamily="18" charset="0"/>
                </a:defRPr>
              </a:lvl3pPr>
              <a:lvl4pPr marL="1600200" indent="-228600" defTabSz="1306513">
                <a:spcBef>
                  <a:spcPct val="20000"/>
                </a:spcBef>
                <a:buSzPct val="65000"/>
                <a:buBlip>
                  <a:blip r:embed="rId7"/>
                </a:buBlip>
                <a:defRPr sz="1600">
                  <a:solidFill>
                    <a:schemeClr val="tx1"/>
                  </a:solidFill>
                  <a:latin typeface="Book Antiqua" panose="02040602050305030304" pitchFamily="18" charset="0"/>
                </a:defRPr>
              </a:lvl4pPr>
              <a:lvl5pPr marL="2057400" indent="-228600" defTabSz="1306513">
                <a:spcBef>
                  <a:spcPct val="20000"/>
                </a:spcBef>
                <a:buChar char="»"/>
                <a:defRPr sz="1600">
                  <a:solidFill>
                    <a:schemeClr val="tx1"/>
                  </a:solidFill>
                  <a:latin typeface="Book Antiqua" panose="02040602050305030304" pitchFamily="18" charset="0"/>
                </a:defRPr>
              </a:lvl5pPr>
              <a:lvl6pPr marL="2514600" indent="-228600" defTabSz="1306513"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defTabSz="1306513"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defTabSz="1306513"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defTabSz="1306513"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lnSpc>
                  <a:spcPct val="65000"/>
                </a:lnSpc>
                <a:spcBef>
                  <a:spcPct val="50000"/>
                </a:spcBef>
                <a:buSzPct val="100000"/>
                <a:buFontTx/>
                <a:buNone/>
              </a:pPr>
              <a:r>
                <a:rPr lang="en-US" altLang="en-US" sz="1400" b="0">
                  <a:latin typeface="Helvetica" panose="020B0604020202020204" pitchFamily="34" charset="0"/>
                </a:rPr>
                <a:t>Z</a:t>
              </a:r>
            </a:p>
          </p:txBody>
        </p:sp>
        <p:sp>
          <p:nvSpPr>
            <p:cNvPr id="52235" name="Line 7">
              <a:extLst>
                <a:ext uri="{FF2B5EF4-FFF2-40B4-BE49-F238E27FC236}">
                  <a16:creationId xmlns:a16="http://schemas.microsoft.com/office/drawing/2014/main" id="{734FCF95-9ACE-4E5B-8187-5E01F54FD14C}"/>
                </a:ext>
              </a:extLst>
            </p:cNvPr>
            <p:cNvSpPr>
              <a:spLocks noChangeAspect="1" noChangeShapeType="1"/>
            </p:cNvSpPr>
            <p:nvPr/>
          </p:nvSpPr>
          <p:spPr bwMode="auto">
            <a:xfrm flipV="1">
              <a:off x="528" y="2880"/>
              <a:ext cx="672" cy="576"/>
            </a:xfrm>
            <a:prstGeom prst="line">
              <a:avLst/>
            </a:prstGeom>
            <a:noFill/>
            <a:ln w="95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en-US"/>
            </a:p>
          </p:txBody>
        </p:sp>
        <p:sp>
          <p:nvSpPr>
            <p:cNvPr id="52236" name="Text Box 8">
              <a:extLst>
                <a:ext uri="{FF2B5EF4-FFF2-40B4-BE49-F238E27FC236}">
                  <a16:creationId xmlns:a16="http://schemas.microsoft.com/office/drawing/2014/main" id="{BB315AC9-19D4-4D0D-A4D5-F2EEABF31731}"/>
                </a:ext>
              </a:extLst>
            </p:cNvPr>
            <p:cNvSpPr txBox="1">
              <a:spLocks noChangeAspect="1" noChangeArrowheads="1"/>
            </p:cNvSpPr>
            <p:nvPr/>
          </p:nvSpPr>
          <p:spPr bwMode="auto">
            <a:xfrm>
              <a:off x="1680" y="3504"/>
              <a:ext cx="528" cy="207"/>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spAutoFit/>
            </a:bodyPr>
            <a:lstStyle>
              <a:lvl1pPr defTabSz="1306513">
                <a:spcBef>
                  <a:spcPct val="20000"/>
                </a:spcBef>
                <a:buSzPct val="65000"/>
                <a:buBlip>
                  <a:blip r:embed="rId4"/>
                </a:buBlip>
                <a:defRPr sz="2400">
                  <a:solidFill>
                    <a:schemeClr val="tx1"/>
                  </a:solidFill>
                  <a:latin typeface="Book Antiqua" panose="02040602050305030304" pitchFamily="18" charset="0"/>
                </a:defRPr>
              </a:lvl1pPr>
              <a:lvl2pPr marL="742950" indent="-285750" defTabSz="1306513">
                <a:spcBef>
                  <a:spcPct val="20000"/>
                </a:spcBef>
                <a:buSzPct val="65000"/>
                <a:buBlip>
                  <a:blip r:embed="rId5"/>
                </a:buBlip>
                <a:defRPr sz="2000">
                  <a:solidFill>
                    <a:schemeClr val="tx1"/>
                  </a:solidFill>
                  <a:latin typeface="Book Antiqua" panose="02040602050305030304" pitchFamily="18" charset="0"/>
                </a:defRPr>
              </a:lvl2pPr>
              <a:lvl3pPr marL="1143000" indent="-228600" defTabSz="1306513">
                <a:spcBef>
                  <a:spcPct val="20000"/>
                </a:spcBef>
                <a:buSzPct val="65000"/>
                <a:buBlip>
                  <a:blip r:embed="rId6"/>
                </a:buBlip>
                <a:defRPr>
                  <a:solidFill>
                    <a:schemeClr val="tx1"/>
                  </a:solidFill>
                  <a:latin typeface="Book Antiqua" panose="02040602050305030304" pitchFamily="18" charset="0"/>
                </a:defRPr>
              </a:lvl3pPr>
              <a:lvl4pPr marL="1600200" indent="-228600" defTabSz="1306513">
                <a:spcBef>
                  <a:spcPct val="20000"/>
                </a:spcBef>
                <a:buSzPct val="65000"/>
                <a:buBlip>
                  <a:blip r:embed="rId7"/>
                </a:buBlip>
                <a:defRPr sz="1600">
                  <a:solidFill>
                    <a:schemeClr val="tx1"/>
                  </a:solidFill>
                  <a:latin typeface="Book Antiqua" panose="02040602050305030304" pitchFamily="18" charset="0"/>
                </a:defRPr>
              </a:lvl4pPr>
              <a:lvl5pPr marL="2057400" indent="-228600" defTabSz="1306513">
                <a:spcBef>
                  <a:spcPct val="20000"/>
                </a:spcBef>
                <a:buChar char="»"/>
                <a:defRPr sz="1600">
                  <a:solidFill>
                    <a:schemeClr val="tx1"/>
                  </a:solidFill>
                  <a:latin typeface="Book Antiqua" panose="02040602050305030304" pitchFamily="18" charset="0"/>
                </a:defRPr>
              </a:lvl5pPr>
              <a:lvl6pPr marL="2514600" indent="-228600" defTabSz="1306513"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defTabSz="1306513"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defTabSz="1306513"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defTabSz="1306513"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lnSpc>
                  <a:spcPct val="65000"/>
                </a:lnSpc>
                <a:spcBef>
                  <a:spcPct val="50000"/>
                </a:spcBef>
                <a:buSzPct val="100000"/>
                <a:buFontTx/>
                <a:buNone/>
              </a:pPr>
              <a:r>
                <a:rPr lang="en-US" altLang="en-US" sz="1400" b="0">
                  <a:latin typeface="Helvetica" panose="020B0604020202020204" pitchFamily="34" charset="0"/>
                </a:rPr>
                <a:t>theta</a:t>
              </a:r>
            </a:p>
          </p:txBody>
        </p:sp>
        <p:sp>
          <p:nvSpPr>
            <p:cNvPr id="52237" name="Line 9">
              <a:extLst>
                <a:ext uri="{FF2B5EF4-FFF2-40B4-BE49-F238E27FC236}">
                  <a16:creationId xmlns:a16="http://schemas.microsoft.com/office/drawing/2014/main" id="{F1519AA9-F6E1-4FCE-B4AA-EA7E23277791}"/>
                </a:ext>
              </a:extLst>
            </p:cNvPr>
            <p:cNvSpPr>
              <a:spLocks noChangeAspect="1" noChangeShapeType="1"/>
            </p:cNvSpPr>
            <p:nvPr/>
          </p:nvSpPr>
          <p:spPr bwMode="auto">
            <a:xfrm flipV="1">
              <a:off x="1824" y="3024"/>
              <a:ext cx="528" cy="432"/>
            </a:xfrm>
            <a:prstGeom prst="line">
              <a:avLst/>
            </a:prstGeom>
            <a:noFill/>
            <a:ln w="95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en-US"/>
            </a:p>
          </p:txBody>
        </p:sp>
        <p:sp>
          <p:nvSpPr>
            <p:cNvPr id="52238" name="Text Box 10">
              <a:extLst>
                <a:ext uri="{FF2B5EF4-FFF2-40B4-BE49-F238E27FC236}">
                  <a16:creationId xmlns:a16="http://schemas.microsoft.com/office/drawing/2014/main" id="{AC1AD1AB-2AAD-449F-B00D-E7450006BBBC}"/>
                </a:ext>
              </a:extLst>
            </p:cNvPr>
            <p:cNvSpPr txBox="1">
              <a:spLocks noChangeAspect="1" noChangeArrowheads="1"/>
            </p:cNvSpPr>
            <p:nvPr/>
          </p:nvSpPr>
          <p:spPr bwMode="auto">
            <a:xfrm>
              <a:off x="1680" y="1344"/>
              <a:ext cx="1632" cy="208"/>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spAutoFit/>
            </a:bodyPr>
            <a:lstStyle>
              <a:lvl1pPr defTabSz="1306513">
                <a:spcBef>
                  <a:spcPct val="20000"/>
                </a:spcBef>
                <a:buSzPct val="65000"/>
                <a:buBlip>
                  <a:blip r:embed="rId4"/>
                </a:buBlip>
                <a:defRPr sz="2400">
                  <a:solidFill>
                    <a:schemeClr val="tx1"/>
                  </a:solidFill>
                  <a:latin typeface="Book Antiqua" panose="02040602050305030304" pitchFamily="18" charset="0"/>
                </a:defRPr>
              </a:lvl1pPr>
              <a:lvl2pPr marL="742950" indent="-285750" defTabSz="1306513">
                <a:spcBef>
                  <a:spcPct val="20000"/>
                </a:spcBef>
                <a:buSzPct val="65000"/>
                <a:buBlip>
                  <a:blip r:embed="rId5"/>
                </a:buBlip>
                <a:defRPr sz="2000">
                  <a:solidFill>
                    <a:schemeClr val="tx1"/>
                  </a:solidFill>
                  <a:latin typeface="Book Antiqua" panose="02040602050305030304" pitchFamily="18" charset="0"/>
                </a:defRPr>
              </a:lvl2pPr>
              <a:lvl3pPr marL="1143000" indent="-228600" defTabSz="1306513">
                <a:spcBef>
                  <a:spcPct val="20000"/>
                </a:spcBef>
                <a:buSzPct val="65000"/>
                <a:buBlip>
                  <a:blip r:embed="rId6"/>
                </a:buBlip>
                <a:defRPr>
                  <a:solidFill>
                    <a:schemeClr val="tx1"/>
                  </a:solidFill>
                  <a:latin typeface="Book Antiqua" panose="02040602050305030304" pitchFamily="18" charset="0"/>
                </a:defRPr>
              </a:lvl3pPr>
              <a:lvl4pPr marL="1600200" indent="-228600" defTabSz="1306513">
                <a:spcBef>
                  <a:spcPct val="20000"/>
                </a:spcBef>
                <a:buSzPct val="65000"/>
                <a:buBlip>
                  <a:blip r:embed="rId7"/>
                </a:buBlip>
                <a:defRPr sz="1600">
                  <a:solidFill>
                    <a:schemeClr val="tx1"/>
                  </a:solidFill>
                  <a:latin typeface="Book Antiqua" panose="02040602050305030304" pitchFamily="18" charset="0"/>
                </a:defRPr>
              </a:lvl4pPr>
              <a:lvl5pPr marL="2057400" indent="-228600" defTabSz="1306513">
                <a:spcBef>
                  <a:spcPct val="20000"/>
                </a:spcBef>
                <a:buChar char="»"/>
                <a:defRPr sz="1600">
                  <a:solidFill>
                    <a:schemeClr val="tx1"/>
                  </a:solidFill>
                  <a:latin typeface="Book Antiqua" panose="02040602050305030304" pitchFamily="18" charset="0"/>
                </a:defRPr>
              </a:lvl5pPr>
              <a:lvl6pPr marL="2514600" indent="-228600" defTabSz="1306513"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defTabSz="1306513"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defTabSz="1306513"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defTabSz="1306513"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lnSpc>
                  <a:spcPct val="65000"/>
                </a:lnSpc>
                <a:spcBef>
                  <a:spcPct val="50000"/>
                </a:spcBef>
                <a:buSzPct val="100000"/>
                <a:buFontTx/>
                <a:buNone/>
              </a:pPr>
              <a:r>
                <a:rPr lang="en-US" altLang="en-US" sz="1400" b="0">
                  <a:latin typeface="Helvetica" panose="020B0604020202020204" pitchFamily="34" charset="0"/>
                </a:rPr>
                <a:t>Temp. Compensator</a:t>
              </a:r>
            </a:p>
          </p:txBody>
        </p:sp>
        <p:sp>
          <p:nvSpPr>
            <p:cNvPr id="52239" name="Line 11">
              <a:extLst>
                <a:ext uri="{FF2B5EF4-FFF2-40B4-BE49-F238E27FC236}">
                  <a16:creationId xmlns:a16="http://schemas.microsoft.com/office/drawing/2014/main" id="{2E2E8BE3-0D2C-4574-9EC1-4FCE672F4CD2}"/>
                </a:ext>
              </a:extLst>
            </p:cNvPr>
            <p:cNvSpPr>
              <a:spLocks noChangeAspect="1" noChangeShapeType="1"/>
            </p:cNvSpPr>
            <p:nvPr/>
          </p:nvSpPr>
          <p:spPr bwMode="auto">
            <a:xfrm flipH="1">
              <a:off x="960" y="1536"/>
              <a:ext cx="672" cy="96"/>
            </a:xfrm>
            <a:prstGeom prst="line">
              <a:avLst/>
            </a:prstGeom>
            <a:noFill/>
            <a:ln w="95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en-US"/>
            </a:p>
          </p:txBody>
        </p:sp>
        <p:sp>
          <p:nvSpPr>
            <p:cNvPr id="52240" name="Line 12">
              <a:extLst>
                <a:ext uri="{FF2B5EF4-FFF2-40B4-BE49-F238E27FC236}">
                  <a16:creationId xmlns:a16="http://schemas.microsoft.com/office/drawing/2014/main" id="{E56B7C32-FAB4-4A54-A96B-42AB7AE0427C}"/>
                </a:ext>
              </a:extLst>
            </p:cNvPr>
            <p:cNvSpPr>
              <a:spLocks noChangeAspect="1" noChangeShapeType="1"/>
            </p:cNvSpPr>
            <p:nvPr/>
          </p:nvSpPr>
          <p:spPr bwMode="auto">
            <a:xfrm>
              <a:off x="1728" y="1536"/>
              <a:ext cx="624" cy="576"/>
            </a:xfrm>
            <a:prstGeom prst="line">
              <a:avLst/>
            </a:prstGeom>
            <a:noFill/>
            <a:ln w="95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en-US"/>
            </a:p>
          </p:txBody>
        </p:sp>
      </p:grpSp>
      <p:graphicFrame>
        <p:nvGraphicFramePr>
          <p:cNvPr id="52230" name="Object 18">
            <a:extLst>
              <a:ext uri="{FF2B5EF4-FFF2-40B4-BE49-F238E27FC236}">
                <a16:creationId xmlns:a16="http://schemas.microsoft.com/office/drawing/2014/main" id="{6A8432D8-D16B-4456-B1D7-823BEE32E96B}"/>
              </a:ext>
            </a:extLst>
          </p:cNvPr>
          <p:cNvGraphicFramePr>
            <a:graphicFrameLocks noChangeAspect="1"/>
          </p:cNvGraphicFramePr>
          <p:nvPr/>
        </p:nvGraphicFramePr>
        <p:xfrm>
          <a:off x="2074863" y="2493963"/>
          <a:ext cx="2209800" cy="687387"/>
        </p:xfrm>
        <a:graphic>
          <a:graphicData uri="http://schemas.openxmlformats.org/presentationml/2006/ole">
            <mc:AlternateContent xmlns:mc="http://schemas.openxmlformats.org/markup-compatibility/2006">
              <mc:Choice xmlns:v="urn:schemas-microsoft-com:vml" Requires="v">
                <p:oleObj spid="_x0000_s101400" name="Equation" r:id="rId8" imgW="1143000" imgH="355600" progId="Equation.3">
                  <p:embed/>
                </p:oleObj>
              </mc:Choice>
              <mc:Fallback>
                <p:oleObj name="Equation" r:id="rId8" imgW="1143000" imgH="355600" progId="Equation.3">
                  <p:embed/>
                  <p:pic>
                    <p:nvPicPr>
                      <p:cNvPr id="52230" name="Object 18">
                        <a:extLst>
                          <a:ext uri="{FF2B5EF4-FFF2-40B4-BE49-F238E27FC236}">
                            <a16:creationId xmlns:a16="http://schemas.microsoft.com/office/drawing/2014/main" id="{6A8432D8-D16B-4456-B1D7-823BEE32E9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4863" y="2493963"/>
                        <a:ext cx="2209800" cy="68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231" name="Object 19">
            <a:extLst>
              <a:ext uri="{FF2B5EF4-FFF2-40B4-BE49-F238E27FC236}">
                <a16:creationId xmlns:a16="http://schemas.microsoft.com/office/drawing/2014/main" id="{CB252E7C-7106-4F7A-983F-A94034DD16AD}"/>
              </a:ext>
            </a:extLst>
          </p:cNvPr>
          <p:cNvGraphicFramePr>
            <a:graphicFrameLocks noChangeAspect="1"/>
          </p:cNvGraphicFramePr>
          <p:nvPr/>
        </p:nvGraphicFramePr>
        <p:xfrm>
          <a:off x="4949825" y="2457450"/>
          <a:ext cx="2270125" cy="698500"/>
        </p:xfrm>
        <a:graphic>
          <a:graphicData uri="http://schemas.openxmlformats.org/presentationml/2006/ole">
            <mc:AlternateContent xmlns:mc="http://schemas.openxmlformats.org/markup-compatibility/2006">
              <mc:Choice xmlns:v="urn:schemas-microsoft-com:vml" Requires="v">
                <p:oleObj spid="_x0000_s101401" name="Equation" r:id="rId10" imgW="1155199" imgH="355446" progId="Equation.3">
                  <p:embed/>
                </p:oleObj>
              </mc:Choice>
              <mc:Fallback>
                <p:oleObj name="Equation" r:id="rId10" imgW="1155199" imgH="355446" progId="Equation.3">
                  <p:embed/>
                  <p:pic>
                    <p:nvPicPr>
                      <p:cNvPr id="52231" name="Object 19">
                        <a:extLst>
                          <a:ext uri="{FF2B5EF4-FFF2-40B4-BE49-F238E27FC236}">
                            <a16:creationId xmlns:a16="http://schemas.microsoft.com/office/drawing/2014/main" id="{CB252E7C-7106-4F7A-983F-A94034DD16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49825" y="2457450"/>
                        <a:ext cx="2270125"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2232" name="Picture 20" descr="shelltrace3">
            <a:extLst>
              <a:ext uri="{FF2B5EF4-FFF2-40B4-BE49-F238E27FC236}">
                <a16:creationId xmlns:a16="http://schemas.microsoft.com/office/drawing/2014/main" id="{D0554B76-089F-44E3-9AB7-509F654FA3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8739" r="1260" b="9230"/>
          <a:stretch>
            <a:fillRect/>
          </a:stretch>
        </p:blipFill>
        <p:spPr bwMode="auto">
          <a:xfrm>
            <a:off x="5019675" y="3571875"/>
            <a:ext cx="3711575" cy="280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a:extLst>
              <a:ext uri="{FF2B5EF4-FFF2-40B4-BE49-F238E27FC236}">
                <a16:creationId xmlns:a16="http://schemas.microsoft.com/office/drawing/2014/main" id="{6DCBEC79-3D5D-49A7-BFBA-CEA0D43F5F08}"/>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7985D59F-C823-4C03-B580-6EA25CC80DED}"/>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476239AC-1804-4297-9C0E-1A4E4EF6878D}"/>
              </a:ext>
            </a:extLst>
          </p:cNvPr>
          <p:cNvSpPr>
            <a:spLocks noGrp="1"/>
          </p:cNvSpPr>
          <p:nvPr>
            <p:ph type="sldNum" sz="quarter" idx="12"/>
          </p:nvPr>
        </p:nvSpPr>
        <p:spPr/>
        <p:txBody>
          <a:bodyPr/>
          <a:lstStyle/>
          <a:p>
            <a:pPr>
              <a:defRPr/>
            </a:pPr>
            <a:fld id="{A8C5AB8A-C91D-4F7D-94D5-62D0481588EB}" type="slidenum">
              <a:rPr lang="en-US" altLang="en-US" smtClean="0"/>
              <a:pPr>
                <a:defRPr/>
              </a:pPr>
              <a:t>35</a:t>
            </a:fld>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16">
            <a:extLst>
              <a:ext uri="{FF2B5EF4-FFF2-40B4-BE49-F238E27FC236}">
                <a16:creationId xmlns:a16="http://schemas.microsoft.com/office/drawing/2014/main" id="{A726A075-1946-4C91-BE2F-16F464DA46C4}"/>
              </a:ext>
            </a:extLst>
          </p:cNvPr>
          <p:cNvSpPr>
            <a:spLocks noGrp="1" noChangeArrowheads="1"/>
          </p:cNvSpPr>
          <p:nvPr>
            <p:ph type="body" sz="half" idx="2"/>
          </p:nvPr>
        </p:nvSpPr>
        <p:spPr/>
        <p:txBody>
          <a:bodyPr/>
          <a:lstStyle/>
          <a:p>
            <a:pPr eaLnBrk="1" hangingPunct="1"/>
            <a:endParaRPr lang="en-US" altLang="en-US" sz="1800"/>
          </a:p>
        </p:txBody>
      </p:sp>
      <p:grpSp>
        <p:nvGrpSpPr>
          <p:cNvPr id="53252" name="Group 6">
            <a:extLst>
              <a:ext uri="{FF2B5EF4-FFF2-40B4-BE49-F238E27FC236}">
                <a16:creationId xmlns:a16="http://schemas.microsoft.com/office/drawing/2014/main" id="{74AB866E-9A34-4F25-A338-B23482EC6889}"/>
              </a:ext>
            </a:extLst>
          </p:cNvPr>
          <p:cNvGrpSpPr>
            <a:grpSpLocks/>
          </p:cNvGrpSpPr>
          <p:nvPr/>
        </p:nvGrpSpPr>
        <p:grpSpPr bwMode="auto">
          <a:xfrm>
            <a:off x="5035550" y="4270375"/>
            <a:ext cx="3662363" cy="2024063"/>
            <a:chOff x="1104" y="1920"/>
            <a:chExt cx="2928" cy="1584"/>
          </a:xfrm>
        </p:grpSpPr>
        <p:pic>
          <p:nvPicPr>
            <p:cNvPr id="53257" name="Picture 7">
              <a:extLst>
                <a:ext uri="{FF2B5EF4-FFF2-40B4-BE49-F238E27FC236}">
                  <a16:creationId xmlns:a16="http://schemas.microsoft.com/office/drawing/2014/main" id="{3C4057B2-1639-42E2-BDA1-09BC5A4F1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665010">
              <a:off x="1776" y="1920"/>
              <a:ext cx="1584" cy="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3258" name="Group 8">
              <a:extLst>
                <a:ext uri="{FF2B5EF4-FFF2-40B4-BE49-F238E27FC236}">
                  <a16:creationId xmlns:a16="http://schemas.microsoft.com/office/drawing/2014/main" id="{3980173B-E182-4C2F-9701-BAF7AF1B4DE8}"/>
                </a:ext>
              </a:extLst>
            </p:cNvPr>
            <p:cNvGrpSpPr>
              <a:grpSpLocks/>
            </p:cNvGrpSpPr>
            <p:nvPr/>
          </p:nvGrpSpPr>
          <p:grpSpPr bwMode="auto">
            <a:xfrm>
              <a:off x="3232" y="2838"/>
              <a:ext cx="800" cy="666"/>
              <a:chOff x="3232" y="2838"/>
              <a:chExt cx="800" cy="666"/>
            </a:xfrm>
          </p:grpSpPr>
          <p:sp>
            <p:nvSpPr>
              <p:cNvPr id="53263" name="Line 9">
                <a:extLst>
                  <a:ext uri="{FF2B5EF4-FFF2-40B4-BE49-F238E27FC236}">
                    <a16:creationId xmlns:a16="http://schemas.microsoft.com/office/drawing/2014/main" id="{4A53B778-68F7-4926-BCAD-0B06E337F1D1}"/>
                  </a:ext>
                </a:extLst>
              </p:cNvPr>
              <p:cNvSpPr>
                <a:spLocks noChangeShapeType="1"/>
              </p:cNvSpPr>
              <p:nvPr/>
            </p:nvSpPr>
            <p:spPr bwMode="auto">
              <a:xfrm flipH="1" flipV="1">
                <a:off x="3600" y="2880"/>
                <a:ext cx="432" cy="432"/>
              </a:xfrm>
              <a:prstGeom prst="line">
                <a:avLst/>
              </a:prstGeom>
              <a:noFill/>
              <a:ln w="127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3264" name="Line 10">
                <a:extLst>
                  <a:ext uri="{FF2B5EF4-FFF2-40B4-BE49-F238E27FC236}">
                    <a16:creationId xmlns:a16="http://schemas.microsoft.com/office/drawing/2014/main" id="{A2851175-B1BA-4317-B5D3-5AA61FA7A7B0}"/>
                  </a:ext>
                </a:extLst>
              </p:cNvPr>
              <p:cNvSpPr>
                <a:spLocks noChangeShapeType="1"/>
              </p:cNvSpPr>
              <p:nvPr/>
            </p:nvSpPr>
            <p:spPr bwMode="auto">
              <a:xfrm flipH="1" flipV="1">
                <a:off x="3408" y="3072"/>
                <a:ext cx="432" cy="432"/>
              </a:xfrm>
              <a:prstGeom prst="line">
                <a:avLst/>
              </a:prstGeom>
              <a:noFill/>
              <a:ln w="127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3265" name="Rectangle 11">
                <a:extLst>
                  <a:ext uri="{FF2B5EF4-FFF2-40B4-BE49-F238E27FC236}">
                    <a16:creationId xmlns:a16="http://schemas.microsoft.com/office/drawing/2014/main" id="{6F7B7EC0-09F3-4337-B609-65A5451351AA}"/>
                  </a:ext>
                </a:extLst>
              </p:cNvPr>
              <p:cNvSpPr>
                <a:spLocks noChangeArrowheads="1"/>
              </p:cNvSpPr>
              <p:nvPr/>
            </p:nvSpPr>
            <p:spPr bwMode="auto">
              <a:xfrm rot="2717119">
                <a:off x="3376" y="2694"/>
                <a:ext cx="144" cy="43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SzPct val="65000"/>
                  <a:buBlip>
                    <a:blip r:embed="rId3"/>
                  </a:buBlip>
                  <a:defRPr sz="2400">
                    <a:solidFill>
                      <a:schemeClr val="tx1"/>
                    </a:solidFill>
                    <a:latin typeface="Book Antiqua" panose="02040602050305030304" pitchFamily="18" charset="0"/>
                  </a:defRPr>
                </a:lvl1pPr>
                <a:lvl2pPr marL="742950" indent="-285750">
                  <a:spcBef>
                    <a:spcPct val="20000"/>
                  </a:spcBef>
                  <a:buSzPct val="65000"/>
                  <a:buBlip>
                    <a:blip r:embed="rId4"/>
                  </a:buBlip>
                  <a:defRPr sz="2000">
                    <a:solidFill>
                      <a:schemeClr val="tx1"/>
                    </a:solidFill>
                    <a:latin typeface="Book Antiqua" panose="02040602050305030304" pitchFamily="18" charset="0"/>
                  </a:defRPr>
                </a:lvl2pPr>
                <a:lvl3pPr marL="1143000" indent="-228600">
                  <a:spcBef>
                    <a:spcPct val="20000"/>
                  </a:spcBef>
                  <a:buSzPct val="65000"/>
                  <a:buBlip>
                    <a:blip r:embed="rId5"/>
                  </a:buBlip>
                  <a:defRPr>
                    <a:solidFill>
                      <a:schemeClr val="tx1"/>
                    </a:solidFill>
                    <a:latin typeface="Book Antiqua" panose="02040602050305030304" pitchFamily="18" charset="0"/>
                  </a:defRPr>
                </a:lvl3pPr>
                <a:lvl4pPr marL="1600200" indent="-228600">
                  <a:spcBef>
                    <a:spcPct val="20000"/>
                  </a:spcBef>
                  <a:buSzPct val="65000"/>
                  <a:buBlip>
                    <a:blip r:embed="rId6"/>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endParaRPr lang="en-GB" altLang="en-US"/>
              </a:p>
            </p:txBody>
          </p:sp>
        </p:grpSp>
        <p:grpSp>
          <p:nvGrpSpPr>
            <p:cNvPr id="53259" name="Group 12">
              <a:extLst>
                <a:ext uri="{FF2B5EF4-FFF2-40B4-BE49-F238E27FC236}">
                  <a16:creationId xmlns:a16="http://schemas.microsoft.com/office/drawing/2014/main" id="{8D4110D8-D6DA-4542-A29C-9D10FDCBBB97}"/>
                </a:ext>
              </a:extLst>
            </p:cNvPr>
            <p:cNvGrpSpPr>
              <a:grpSpLocks/>
            </p:cNvGrpSpPr>
            <p:nvPr/>
          </p:nvGrpSpPr>
          <p:grpSpPr bwMode="auto">
            <a:xfrm flipH="1">
              <a:off x="1104" y="2832"/>
              <a:ext cx="800" cy="666"/>
              <a:chOff x="3232" y="2838"/>
              <a:chExt cx="800" cy="666"/>
            </a:xfrm>
          </p:grpSpPr>
          <p:sp>
            <p:nvSpPr>
              <p:cNvPr id="53260" name="Line 13">
                <a:extLst>
                  <a:ext uri="{FF2B5EF4-FFF2-40B4-BE49-F238E27FC236}">
                    <a16:creationId xmlns:a16="http://schemas.microsoft.com/office/drawing/2014/main" id="{1CD4B40F-C9AB-4DD1-BF17-1E7549E96C37}"/>
                  </a:ext>
                </a:extLst>
              </p:cNvPr>
              <p:cNvSpPr>
                <a:spLocks noChangeShapeType="1"/>
              </p:cNvSpPr>
              <p:nvPr/>
            </p:nvSpPr>
            <p:spPr bwMode="auto">
              <a:xfrm flipH="1" flipV="1">
                <a:off x="3600" y="2880"/>
                <a:ext cx="432" cy="432"/>
              </a:xfrm>
              <a:prstGeom prst="line">
                <a:avLst/>
              </a:prstGeom>
              <a:noFill/>
              <a:ln w="127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3261" name="Line 14">
                <a:extLst>
                  <a:ext uri="{FF2B5EF4-FFF2-40B4-BE49-F238E27FC236}">
                    <a16:creationId xmlns:a16="http://schemas.microsoft.com/office/drawing/2014/main" id="{2A9C6E47-8716-4B5D-8B5D-FD24F2FDBBD7}"/>
                  </a:ext>
                </a:extLst>
              </p:cNvPr>
              <p:cNvSpPr>
                <a:spLocks noChangeShapeType="1"/>
              </p:cNvSpPr>
              <p:nvPr/>
            </p:nvSpPr>
            <p:spPr bwMode="auto">
              <a:xfrm flipH="1" flipV="1">
                <a:off x="3408" y="3072"/>
                <a:ext cx="432" cy="432"/>
              </a:xfrm>
              <a:prstGeom prst="line">
                <a:avLst/>
              </a:prstGeom>
              <a:noFill/>
              <a:ln w="127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3262" name="Rectangle 15">
                <a:extLst>
                  <a:ext uri="{FF2B5EF4-FFF2-40B4-BE49-F238E27FC236}">
                    <a16:creationId xmlns:a16="http://schemas.microsoft.com/office/drawing/2014/main" id="{18C15C40-CD71-4C19-86D6-027213A42BA3}"/>
                  </a:ext>
                </a:extLst>
              </p:cNvPr>
              <p:cNvSpPr>
                <a:spLocks noChangeArrowheads="1"/>
              </p:cNvSpPr>
              <p:nvPr/>
            </p:nvSpPr>
            <p:spPr bwMode="auto">
              <a:xfrm rot="2717119">
                <a:off x="3376" y="2694"/>
                <a:ext cx="144" cy="43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SzPct val="65000"/>
                  <a:buBlip>
                    <a:blip r:embed="rId3"/>
                  </a:buBlip>
                  <a:defRPr sz="2400">
                    <a:solidFill>
                      <a:schemeClr val="tx1"/>
                    </a:solidFill>
                    <a:latin typeface="Book Antiqua" panose="02040602050305030304" pitchFamily="18" charset="0"/>
                  </a:defRPr>
                </a:lvl1pPr>
                <a:lvl2pPr marL="742950" indent="-285750">
                  <a:spcBef>
                    <a:spcPct val="20000"/>
                  </a:spcBef>
                  <a:buSzPct val="65000"/>
                  <a:buBlip>
                    <a:blip r:embed="rId4"/>
                  </a:buBlip>
                  <a:defRPr sz="2000">
                    <a:solidFill>
                      <a:schemeClr val="tx1"/>
                    </a:solidFill>
                    <a:latin typeface="Book Antiqua" panose="02040602050305030304" pitchFamily="18" charset="0"/>
                  </a:defRPr>
                </a:lvl2pPr>
                <a:lvl3pPr marL="1143000" indent="-228600">
                  <a:spcBef>
                    <a:spcPct val="20000"/>
                  </a:spcBef>
                  <a:buSzPct val="65000"/>
                  <a:buBlip>
                    <a:blip r:embed="rId5"/>
                  </a:buBlip>
                  <a:defRPr>
                    <a:solidFill>
                      <a:schemeClr val="tx1"/>
                    </a:solidFill>
                    <a:latin typeface="Book Antiqua" panose="02040602050305030304" pitchFamily="18" charset="0"/>
                  </a:defRPr>
                </a:lvl3pPr>
                <a:lvl4pPr marL="1600200" indent="-228600">
                  <a:spcBef>
                    <a:spcPct val="20000"/>
                  </a:spcBef>
                  <a:buSzPct val="65000"/>
                  <a:buBlip>
                    <a:blip r:embed="rId6"/>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endParaRPr lang="en-GB" altLang="en-US"/>
              </a:p>
            </p:txBody>
          </p:sp>
        </p:grpSp>
      </p:grpSp>
      <p:sp>
        <p:nvSpPr>
          <p:cNvPr id="53253" name="Rectangle 2">
            <a:extLst>
              <a:ext uri="{FF2B5EF4-FFF2-40B4-BE49-F238E27FC236}">
                <a16:creationId xmlns:a16="http://schemas.microsoft.com/office/drawing/2014/main" id="{8B521070-F29C-46BE-AD95-5E8B820DBAF2}"/>
              </a:ext>
            </a:extLst>
          </p:cNvPr>
          <p:cNvSpPr>
            <a:spLocks noGrp="1" noChangeArrowheads="1"/>
          </p:cNvSpPr>
          <p:nvPr>
            <p:ph type="title"/>
          </p:nvPr>
        </p:nvSpPr>
        <p:spPr/>
        <p:txBody>
          <a:bodyPr/>
          <a:lstStyle/>
          <a:p>
            <a:pPr eaLnBrk="1" hangingPunct="1"/>
            <a:r>
              <a:rPr lang="en-US" altLang="en-US"/>
              <a:t>6. Instrumentation and measurements</a:t>
            </a:r>
          </a:p>
        </p:txBody>
      </p:sp>
      <p:sp>
        <p:nvSpPr>
          <p:cNvPr id="53254" name="Rectangle 3">
            <a:extLst>
              <a:ext uri="{FF2B5EF4-FFF2-40B4-BE49-F238E27FC236}">
                <a16:creationId xmlns:a16="http://schemas.microsoft.com/office/drawing/2014/main" id="{1B87E1ED-2185-47E5-846B-4988EF10EE09}"/>
              </a:ext>
            </a:extLst>
          </p:cNvPr>
          <p:cNvSpPr>
            <a:spLocks noGrp="1" noChangeArrowheads="1"/>
          </p:cNvSpPr>
          <p:nvPr>
            <p:ph type="body" sz="half" idx="1"/>
          </p:nvPr>
        </p:nvSpPr>
        <p:spPr>
          <a:xfrm>
            <a:off x="266700" y="1190625"/>
            <a:ext cx="4262438" cy="1624013"/>
          </a:xfrm>
        </p:spPr>
        <p:txBody>
          <a:bodyPr/>
          <a:lstStyle/>
          <a:p>
            <a:pPr eaLnBrk="1" hangingPunct="1"/>
            <a:r>
              <a:rPr lang="en-US" altLang="en-US" sz="1800" b="1">
                <a:solidFill>
                  <a:srgbClr val="FF0000"/>
                </a:solidFill>
              </a:rPr>
              <a:t>Elastic modulus and arc length </a:t>
            </a:r>
            <a:r>
              <a:rPr lang="en-US" altLang="en-US" sz="1800"/>
              <a:t>are measured in different locations along the longitudinal direction. A measuring tool moves along the coil applying the pre-loading pressure.</a:t>
            </a:r>
          </a:p>
        </p:txBody>
      </p:sp>
      <p:pic>
        <p:nvPicPr>
          <p:cNvPr id="53255" name="Picture 4">
            <a:extLst>
              <a:ext uri="{FF2B5EF4-FFF2-40B4-BE49-F238E27FC236}">
                <a16:creationId xmlns:a16="http://schemas.microsoft.com/office/drawing/2014/main" id="{53D2AF9E-5D39-42E1-8091-E71CD5CCB485}"/>
              </a:ext>
            </a:extLst>
          </p:cNvPr>
          <p:cNvPicPr>
            <a:picLocks noChangeAspect="1" noChangeArrowheads="1"/>
          </p:cNvPicPr>
          <p:nvPr/>
        </p:nvPicPr>
        <p:blipFill>
          <a:blip r:embed="rId7">
            <a:lum bright="10000"/>
            <a:extLst>
              <a:ext uri="{28A0092B-C50C-407E-A947-70E740481C1C}">
                <a14:useLocalDpi xmlns:a14="http://schemas.microsoft.com/office/drawing/2010/main" val="0"/>
              </a:ext>
            </a:extLst>
          </a:blip>
          <a:srcRect/>
          <a:stretch>
            <a:fillRect/>
          </a:stretch>
        </p:blipFill>
        <p:spPr bwMode="auto">
          <a:xfrm>
            <a:off x="5337175" y="1192213"/>
            <a:ext cx="3181350" cy="337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6" name="Picture 5">
            <a:extLst>
              <a:ext uri="{FF2B5EF4-FFF2-40B4-BE49-F238E27FC236}">
                <a16:creationId xmlns:a16="http://schemas.microsoft.com/office/drawing/2014/main" id="{78EA86A2-9065-4FA7-91B5-8E79D357A4DF}"/>
              </a:ext>
            </a:extLst>
          </p:cNvPr>
          <p:cNvPicPr>
            <a:picLocks noChangeAspect="1" noChangeArrowheads="1"/>
          </p:cNvPicPr>
          <p:nvPr/>
        </p:nvPicPr>
        <p:blipFill>
          <a:blip r:embed="rId8">
            <a:lum bright="10000"/>
            <a:extLst>
              <a:ext uri="{28A0092B-C50C-407E-A947-70E740481C1C}">
                <a14:useLocalDpi xmlns:a14="http://schemas.microsoft.com/office/drawing/2010/main" val="0"/>
              </a:ext>
            </a:extLst>
          </a:blip>
          <a:srcRect/>
          <a:stretch>
            <a:fillRect/>
          </a:stretch>
        </p:blipFill>
        <p:spPr bwMode="auto">
          <a:xfrm>
            <a:off x="720725" y="2773363"/>
            <a:ext cx="35464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700D06E9-F928-4DC7-8765-34A9EFEAC113}"/>
              </a:ext>
            </a:extLst>
          </p:cNvPr>
          <p:cNvSpPr>
            <a:spLocks noGrp="1"/>
          </p:cNvSpPr>
          <p:nvPr>
            <p:ph type="dt" sz="half" idx="10"/>
          </p:nvPr>
        </p:nvSpPr>
        <p:spPr/>
        <p:txBody>
          <a:bodyPr/>
          <a:lstStyle/>
          <a:p>
            <a:pPr>
              <a:defRPr/>
            </a:pPr>
            <a:r>
              <a:rPr lang="en-US"/>
              <a:t>Superconducting Accelerator Magnets, January 27-30, 2025</a:t>
            </a:r>
            <a:endParaRPr lang="en-US" dirty="0"/>
          </a:p>
        </p:txBody>
      </p:sp>
      <p:sp>
        <p:nvSpPr>
          <p:cNvPr id="3" name="Footer Placeholder 2">
            <a:extLst>
              <a:ext uri="{FF2B5EF4-FFF2-40B4-BE49-F238E27FC236}">
                <a16:creationId xmlns:a16="http://schemas.microsoft.com/office/drawing/2014/main" id="{02B30CD9-2634-45E1-B759-F211E1B3D5F3}"/>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7A124B07-A092-4022-AF05-6F3DF18B27C9}"/>
              </a:ext>
            </a:extLst>
          </p:cNvPr>
          <p:cNvSpPr>
            <a:spLocks noGrp="1"/>
          </p:cNvSpPr>
          <p:nvPr>
            <p:ph type="sldNum" sz="quarter" idx="12"/>
          </p:nvPr>
        </p:nvSpPr>
        <p:spPr/>
        <p:txBody>
          <a:bodyPr/>
          <a:lstStyle/>
          <a:p>
            <a:pPr>
              <a:defRPr/>
            </a:pPr>
            <a:fld id="{EFEABB2C-7529-49E5-88C8-4061382EA6AE}" type="slidenum">
              <a:rPr lang="en-US" altLang="en-US" smtClean="0"/>
              <a:pPr>
                <a:defRPr/>
              </a:pPr>
              <a:t>36</a:t>
            </a:fld>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a:extLst>
              <a:ext uri="{FF2B5EF4-FFF2-40B4-BE49-F238E27FC236}">
                <a16:creationId xmlns:a16="http://schemas.microsoft.com/office/drawing/2014/main" id="{CD3EB795-D71A-4768-AF80-A67ACCB06076}"/>
              </a:ext>
            </a:extLst>
          </p:cNvPr>
          <p:cNvSpPr>
            <a:spLocks noGrp="1" noChangeArrowheads="1"/>
          </p:cNvSpPr>
          <p:nvPr>
            <p:ph type="title"/>
          </p:nvPr>
        </p:nvSpPr>
        <p:spPr/>
        <p:txBody>
          <a:bodyPr/>
          <a:lstStyle/>
          <a:p>
            <a:pPr eaLnBrk="1" hangingPunct="1"/>
            <a:r>
              <a:rPr lang="en-US" altLang="en-US"/>
              <a:t>Outline</a:t>
            </a:r>
          </a:p>
        </p:txBody>
      </p:sp>
      <p:sp>
        <p:nvSpPr>
          <p:cNvPr id="54276" name="Rectangle 3">
            <a:extLst>
              <a:ext uri="{FF2B5EF4-FFF2-40B4-BE49-F238E27FC236}">
                <a16:creationId xmlns:a16="http://schemas.microsoft.com/office/drawing/2014/main" id="{8EC250C4-6055-4018-9329-44FB6259D3E1}"/>
              </a:ext>
            </a:extLst>
          </p:cNvPr>
          <p:cNvSpPr>
            <a:spLocks noGrp="1" noChangeArrowheads="1"/>
          </p:cNvSpPr>
          <p:nvPr>
            <p:ph type="body" idx="1"/>
          </p:nvPr>
        </p:nvSpPr>
        <p:spPr/>
        <p:txBody>
          <a:bodyPr/>
          <a:lstStyle/>
          <a:p>
            <a:pPr marL="457200" indent="-457200" eaLnBrk="1" hangingPunct="1">
              <a:buSzTx/>
              <a:buFontTx/>
              <a:buAutoNum type="arabicPeriod"/>
            </a:pPr>
            <a:r>
              <a:rPr lang="en-US" altLang="en-US"/>
              <a:t>Introduction</a:t>
            </a:r>
          </a:p>
          <a:p>
            <a:pPr marL="457200" indent="-457200" eaLnBrk="1" hangingPunct="1">
              <a:buSzTx/>
              <a:buFontTx/>
              <a:buAutoNum type="arabicPeriod"/>
            </a:pPr>
            <a:r>
              <a:rPr lang="en-US" altLang="en-US"/>
              <a:t>Coil winding and curing		</a:t>
            </a:r>
          </a:p>
          <a:p>
            <a:pPr marL="457200" indent="-457200" eaLnBrk="1" hangingPunct="1">
              <a:buSzTx/>
              <a:buFontTx/>
              <a:buAutoNum type="arabicPeriod"/>
            </a:pPr>
            <a:r>
              <a:rPr lang="en-US" altLang="en-US"/>
              <a:t>Reaction of Nb</a:t>
            </a:r>
            <a:r>
              <a:rPr lang="en-US" altLang="en-US" baseline="-25000"/>
              <a:t>3</a:t>
            </a:r>
            <a:r>
              <a:rPr lang="en-US" altLang="en-US"/>
              <a:t>Sn coils</a:t>
            </a:r>
          </a:p>
          <a:p>
            <a:pPr marL="457200" indent="-457200" eaLnBrk="1" hangingPunct="1">
              <a:buSzTx/>
              <a:buFontTx/>
              <a:buAutoNum type="arabicPeriod"/>
            </a:pPr>
            <a:r>
              <a:rPr lang="en-US" altLang="en-US"/>
              <a:t>Vacuum impregnation of Nb</a:t>
            </a:r>
            <a:r>
              <a:rPr lang="en-US" altLang="en-US" baseline="-25000"/>
              <a:t>3</a:t>
            </a:r>
            <a:r>
              <a:rPr lang="en-US" altLang="en-US"/>
              <a:t>Sn coils</a:t>
            </a:r>
          </a:p>
          <a:p>
            <a:pPr marL="457200" indent="-457200" eaLnBrk="1" hangingPunct="1">
              <a:buSzTx/>
              <a:buFontTx/>
              <a:buAutoNum type="arabicPeriod"/>
            </a:pPr>
            <a:r>
              <a:rPr lang="en-US" altLang="en-US"/>
              <a:t>“React &amp; Wind” approach</a:t>
            </a:r>
          </a:p>
          <a:p>
            <a:pPr marL="457200" indent="-457200" eaLnBrk="1" hangingPunct="1">
              <a:buSzTx/>
              <a:buFontTx/>
              <a:buAutoNum type="arabicPeriod"/>
            </a:pPr>
            <a:r>
              <a:rPr lang="en-US" altLang="en-US"/>
              <a:t>Instrumentation and measurements</a:t>
            </a:r>
          </a:p>
          <a:p>
            <a:pPr marL="457200" indent="-457200" eaLnBrk="1" hangingPunct="1">
              <a:buSzTx/>
              <a:buFontTx/>
              <a:buAutoNum type="arabicPeriod"/>
            </a:pPr>
            <a:r>
              <a:rPr lang="en-US" altLang="en-US" b="1" u="sng">
                <a:solidFill>
                  <a:srgbClr val="FF0000"/>
                </a:solidFill>
              </a:rPr>
              <a:t>Nb-Ti – Nb-Ti and Nb</a:t>
            </a:r>
            <a:r>
              <a:rPr lang="en-US" altLang="en-US" b="1" u="sng" baseline="-25000">
                <a:solidFill>
                  <a:srgbClr val="FF0000"/>
                </a:solidFill>
              </a:rPr>
              <a:t>3</a:t>
            </a:r>
            <a:r>
              <a:rPr lang="en-US" altLang="en-US" b="1" u="sng">
                <a:solidFill>
                  <a:srgbClr val="FF0000"/>
                </a:solidFill>
              </a:rPr>
              <a:t>Sn – Nb-Ti splices </a:t>
            </a:r>
          </a:p>
          <a:p>
            <a:pPr marL="457200" indent="-457200" eaLnBrk="1" hangingPunct="1">
              <a:buSzTx/>
              <a:buFontTx/>
              <a:buAutoNum type="arabicPeriod"/>
            </a:pPr>
            <a:r>
              <a:rPr lang="en-US" altLang="en-US"/>
              <a:t>Final assembly</a:t>
            </a:r>
          </a:p>
          <a:p>
            <a:pPr marL="457200" indent="-457200" eaLnBrk="1" hangingPunct="1">
              <a:buSzTx/>
              <a:buFontTx/>
              <a:buAutoNum type="arabicPeriod"/>
            </a:pPr>
            <a:r>
              <a:rPr lang="en-US" altLang="en-US"/>
              <a:t>Practical examples</a:t>
            </a:r>
          </a:p>
          <a:p>
            <a:pPr marL="457200" indent="-457200" eaLnBrk="1" hangingPunct="1">
              <a:buSzTx/>
              <a:buFontTx/>
              <a:buAutoNum type="arabicPeriod"/>
            </a:pPr>
            <a:r>
              <a:rPr lang="en-US" altLang="en-US"/>
              <a:t>Conclusions</a:t>
            </a:r>
          </a:p>
        </p:txBody>
      </p:sp>
      <p:sp>
        <p:nvSpPr>
          <p:cNvPr id="2" name="Date Placeholder 1">
            <a:extLst>
              <a:ext uri="{FF2B5EF4-FFF2-40B4-BE49-F238E27FC236}">
                <a16:creationId xmlns:a16="http://schemas.microsoft.com/office/drawing/2014/main" id="{8FA81B4B-F122-416B-90D5-A3F0160B526F}"/>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10FF7DF8-97FA-42FF-B6C2-FE557F42803C}"/>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248EF782-486E-4E3B-A598-48D621FBD2C9}"/>
              </a:ext>
            </a:extLst>
          </p:cNvPr>
          <p:cNvSpPr>
            <a:spLocks noGrp="1"/>
          </p:cNvSpPr>
          <p:nvPr>
            <p:ph type="sldNum" sz="quarter" idx="12"/>
          </p:nvPr>
        </p:nvSpPr>
        <p:spPr/>
        <p:txBody>
          <a:bodyPr/>
          <a:lstStyle/>
          <a:p>
            <a:pPr>
              <a:defRPr/>
            </a:pPr>
            <a:fld id="{A8C5AB8A-C91D-4F7D-94D5-62D0481588EB}" type="slidenum">
              <a:rPr lang="en-US" altLang="en-US" smtClean="0"/>
              <a:pPr>
                <a:defRPr/>
              </a:pPr>
              <a:t>37</a:t>
            </a:fld>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a:extLst>
              <a:ext uri="{FF2B5EF4-FFF2-40B4-BE49-F238E27FC236}">
                <a16:creationId xmlns:a16="http://schemas.microsoft.com/office/drawing/2014/main" id="{4C1C6C4F-930C-4BA3-B71E-C72520BD5E2F}"/>
              </a:ext>
            </a:extLst>
          </p:cNvPr>
          <p:cNvSpPr>
            <a:spLocks noGrp="1" noChangeArrowheads="1"/>
          </p:cNvSpPr>
          <p:nvPr>
            <p:ph type="title"/>
          </p:nvPr>
        </p:nvSpPr>
        <p:spPr/>
        <p:txBody>
          <a:bodyPr/>
          <a:lstStyle/>
          <a:p>
            <a:pPr eaLnBrk="1" hangingPunct="1"/>
            <a:r>
              <a:rPr lang="en-US" altLang="en-US"/>
              <a:t>7. Nb-Ti – Nb-Ti splices</a:t>
            </a:r>
          </a:p>
        </p:txBody>
      </p:sp>
      <p:sp>
        <p:nvSpPr>
          <p:cNvPr id="55300" name="Rectangle 3">
            <a:extLst>
              <a:ext uri="{FF2B5EF4-FFF2-40B4-BE49-F238E27FC236}">
                <a16:creationId xmlns:a16="http://schemas.microsoft.com/office/drawing/2014/main" id="{EB6D243A-F3A9-42C6-BB51-2A095A92BC6F}"/>
              </a:ext>
            </a:extLst>
          </p:cNvPr>
          <p:cNvSpPr>
            <a:spLocks noGrp="1" noChangeArrowheads="1"/>
          </p:cNvSpPr>
          <p:nvPr>
            <p:ph type="body" idx="1"/>
          </p:nvPr>
        </p:nvSpPr>
        <p:spPr>
          <a:xfrm>
            <a:off x="266700" y="1190625"/>
            <a:ext cx="8677275" cy="2603500"/>
          </a:xfrm>
        </p:spPr>
        <p:txBody>
          <a:bodyPr/>
          <a:lstStyle/>
          <a:p>
            <a:pPr eaLnBrk="1" hangingPunct="1">
              <a:lnSpc>
                <a:spcPct val="90000"/>
              </a:lnSpc>
            </a:pPr>
            <a:r>
              <a:rPr lang="en-US" altLang="en-US" sz="2000"/>
              <a:t>If a coil is composed by layers with the same conductor, the outer layer can be wound on the cured inner layer and then cured as well. </a:t>
            </a:r>
          </a:p>
          <a:p>
            <a:pPr eaLnBrk="1" hangingPunct="1">
              <a:lnSpc>
                <a:spcPct val="90000"/>
              </a:lnSpc>
            </a:pPr>
            <a:r>
              <a:rPr lang="en-US" altLang="en-US" sz="2000"/>
              <a:t>Alternatively, especially in the presence of different cables, the two (or more) layers can be wound and cured separately and then </a:t>
            </a:r>
            <a:r>
              <a:rPr lang="en-US" altLang="en-US" sz="2000" b="1">
                <a:solidFill>
                  <a:srgbClr val="FF0000"/>
                </a:solidFill>
              </a:rPr>
              <a:t>connected through internal or external splices </a:t>
            </a:r>
            <a:r>
              <a:rPr lang="en-US" altLang="en-US" sz="2000"/>
              <a:t>(solder joints).</a:t>
            </a:r>
          </a:p>
          <a:p>
            <a:pPr eaLnBrk="1" hangingPunct="1">
              <a:lnSpc>
                <a:spcPct val="90000"/>
              </a:lnSpc>
            </a:pPr>
            <a:r>
              <a:rPr lang="en-US" altLang="en-US" sz="2000"/>
              <a:t>Solder is usually 40% lead and 60% tin, or silver-tin (5% silver) with a resistivity of less than 2-3 x 10</a:t>
            </a:r>
            <a:r>
              <a:rPr lang="en-US" altLang="en-US" sz="2000" baseline="30000"/>
              <a:t>-9</a:t>
            </a:r>
            <a:r>
              <a:rPr lang="en-US" altLang="en-US" sz="2000"/>
              <a:t> </a:t>
            </a:r>
            <a:r>
              <a:rPr lang="en-US" altLang="en-US" sz="2000">
                <a:sym typeface="Symbol" panose="05050102010706020507" pitchFamily="18" charset="2"/>
              </a:rPr>
              <a:t></a:t>
            </a:r>
            <a:r>
              <a:rPr lang="en-US" altLang="en-US" sz="2000"/>
              <a:t>m.</a:t>
            </a:r>
          </a:p>
          <a:p>
            <a:pPr eaLnBrk="1" hangingPunct="1">
              <a:lnSpc>
                <a:spcPct val="90000"/>
              </a:lnSpc>
            </a:pPr>
            <a:r>
              <a:rPr lang="en-US" altLang="en-US" sz="2000"/>
              <a:t>The temperature rise in the joints is of the order of few mK.</a:t>
            </a:r>
          </a:p>
        </p:txBody>
      </p:sp>
      <p:pic>
        <p:nvPicPr>
          <p:cNvPr id="55301" name="Picture 4" descr="internal_spice">
            <a:extLst>
              <a:ext uri="{FF2B5EF4-FFF2-40B4-BE49-F238E27FC236}">
                <a16:creationId xmlns:a16="http://schemas.microsoft.com/office/drawing/2014/main" id="{A81279B8-5A86-4ED4-B90E-6212B6D0E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0743" b="32457"/>
          <a:stretch>
            <a:fillRect/>
          </a:stretch>
        </p:blipFill>
        <p:spPr bwMode="auto">
          <a:xfrm>
            <a:off x="665163" y="3836988"/>
            <a:ext cx="3592512"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5" descr="external_spice_1">
            <a:extLst>
              <a:ext uri="{FF2B5EF4-FFF2-40B4-BE49-F238E27FC236}">
                <a16:creationId xmlns:a16="http://schemas.microsoft.com/office/drawing/2014/main" id="{83967E3D-0AF3-4B92-BAF8-904423244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771" b="36115"/>
          <a:stretch>
            <a:fillRect/>
          </a:stretch>
        </p:blipFill>
        <p:spPr bwMode="auto">
          <a:xfrm>
            <a:off x="4872038" y="3708400"/>
            <a:ext cx="34004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6" descr="external_spice_2">
            <a:extLst>
              <a:ext uri="{FF2B5EF4-FFF2-40B4-BE49-F238E27FC236}">
                <a16:creationId xmlns:a16="http://schemas.microsoft.com/office/drawing/2014/main" id="{E6B2859F-C3F0-4ECB-AA24-4DBAE6620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4315" b="33253"/>
          <a:stretch>
            <a:fillRect/>
          </a:stretch>
        </p:blipFill>
        <p:spPr bwMode="auto">
          <a:xfrm>
            <a:off x="7454900" y="5484813"/>
            <a:ext cx="14605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 Box 7">
            <a:extLst>
              <a:ext uri="{FF2B5EF4-FFF2-40B4-BE49-F238E27FC236}">
                <a16:creationId xmlns:a16="http://schemas.microsoft.com/office/drawing/2014/main" id="{1C06FFC0-C272-427B-8B83-AAE6A604F019}"/>
              </a:ext>
            </a:extLst>
          </p:cNvPr>
          <p:cNvSpPr txBox="1">
            <a:spLocks noChangeArrowheads="1"/>
          </p:cNvSpPr>
          <p:nvPr/>
        </p:nvSpPr>
        <p:spPr bwMode="auto">
          <a:xfrm>
            <a:off x="3781425" y="6207125"/>
            <a:ext cx="1223963"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5"/>
              </a:buBlip>
              <a:defRPr sz="2400">
                <a:solidFill>
                  <a:schemeClr val="tx1"/>
                </a:solidFill>
                <a:latin typeface="Book Antiqua" panose="02040602050305030304" pitchFamily="18" charset="0"/>
              </a:defRPr>
            </a:lvl1pPr>
            <a:lvl2pPr marL="742950" indent="-285750">
              <a:spcBef>
                <a:spcPct val="20000"/>
              </a:spcBef>
              <a:buSzPct val="65000"/>
              <a:buBlip>
                <a:blip r:embed="rId6"/>
              </a:buBlip>
              <a:defRPr sz="2000">
                <a:solidFill>
                  <a:schemeClr val="tx1"/>
                </a:solidFill>
                <a:latin typeface="Book Antiqua" panose="02040602050305030304" pitchFamily="18" charset="0"/>
              </a:defRPr>
            </a:lvl2pPr>
            <a:lvl3pPr marL="1143000" indent="-228600">
              <a:spcBef>
                <a:spcPct val="20000"/>
              </a:spcBef>
              <a:buSzPct val="65000"/>
              <a:buBlip>
                <a:blip r:embed="rId7"/>
              </a:buBlip>
              <a:defRPr>
                <a:solidFill>
                  <a:schemeClr val="tx1"/>
                </a:solidFill>
                <a:latin typeface="Book Antiqua" panose="02040602050305030304" pitchFamily="18" charset="0"/>
              </a:defRPr>
            </a:lvl3pPr>
            <a:lvl4pPr marL="1600200" indent="-228600">
              <a:spcBef>
                <a:spcPct val="20000"/>
              </a:spcBef>
              <a:buSzPct val="65000"/>
              <a:buBlip>
                <a:blip r:embed="rId8"/>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sz="1000"/>
              <a:t>MJB Plus, Inc., [2]</a:t>
            </a:r>
          </a:p>
        </p:txBody>
      </p:sp>
      <p:sp>
        <p:nvSpPr>
          <p:cNvPr id="2" name="Date Placeholder 1">
            <a:extLst>
              <a:ext uri="{FF2B5EF4-FFF2-40B4-BE49-F238E27FC236}">
                <a16:creationId xmlns:a16="http://schemas.microsoft.com/office/drawing/2014/main" id="{394D4A8C-73CC-4304-A3AE-78CA1758837F}"/>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29EAEF25-2413-4F79-9FBB-8D7385BA7837}"/>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2CB4FCDD-2B4D-4CD2-97EA-E945764A10A5}"/>
              </a:ext>
            </a:extLst>
          </p:cNvPr>
          <p:cNvSpPr>
            <a:spLocks noGrp="1"/>
          </p:cNvSpPr>
          <p:nvPr>
            <p:ph type="sldNum" sz="quarter" idx="12"/>
          </p:nvPr>
        </p:nvSpPr>
        <p:spPr/>
        <p:txBody>
          <a:bodyPr/>
          <a:lstStyle/>
          <a:p>
            <a:pPr>
              <a:defRPr/>
            </a:pPr>
            <a:fld id="{A8C5AB8A-C91D-4F7D-94D5-62D0481588EB}" type="slidenum">
              <a:rPr lang="en-US" altLang="en-US" smtClean="0"/>
              <a:pPr>
                <a:defRPr/>
              </a:pPr>
              <a:t>38</a:t>
            </a:fld>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a:extLst>
              <a:ext uri="{FF2B5EF4-FFF2-40B4-BE49-F238E27FC236}">
                <a16:creationId xmlns:a16="http://schemas.microsoft.com/office/drawing/2014/main" id="{B9C1DDDA-CF92-4EDC-8AA2-3A09F05038C9}"/>
              </a:ext>
            </a:extLst>
          </p:cNvPr>
          <p:cNvSpPr>
            <a:spLocks noGrp="1" noChangeArrowheads="1"/>
          </p:cNvSpPr>
          <p:nvPr>
            <p:ph type="title"/>
          </p:nvPr>
        </p:nvSpPr>
        <p:spPr/>
        <p:txBody>
          <a:bodyPr/>
          <a:lstStyle/>
          <a:p>
            <a:pPr eaLnBrk="1" hangingPunct="1"/>
            <a:r>
              <a:rPr lang="en-US" altLang="en-US"/>
              <a:t>7. Nb</a:t>
            </a:r>
            <a:r>
              <a:rPr lang="en-US" altLang="en-US" baseline="-25000"/>
              <a:t>3</a:t>
            </a:r>
            <a:r>
              <a:rPr lang="en-US" altLang="en-US"/>
              <a:t>Sn – Nb -Ti splices</a:t>
            </a:r>
          </a:p>
        </p:txBody>
      </p:sp>
      <p:sp>
        <p:nvSpPr>
          <p:cNvPr id="56324" name="Rectangle 3">
            <a:extLst>
              <a:ext uri="{FF2B5EF4-FFF2-40B4-BE49-F238E27FC236}">
                <a16:creationId xmlns:a16="http://schemas.microsoft.com/office/drawing/2014/main" id="{1D49DEB5-B98F-46C7-942C-FF2A6B61DA97}"/>
              </a:ext>
            </a:extLst>
          </p:cNvPr>
          <p:cNvSpPr>
            <a:spLocks noGrp="1" noChangeArrowheads="1"/>
          </p:cNvSpPr>
          <p:nvPr>
            <p:ph type="body" idx="1"/>
          </p:nvPr>
        </p:nvSpPr>
        <p:spPr>
          <a:xfrm>
            <a:off x="266700" y="1190625"/>
            <a:ext cx="8677275" cy="693738"/>
          </a:xfrm>
        </p:spPr>
        <p:txBody>
          <a:bodyPr/>
          <a:lstStyle/>
          <a:p>
            <a:pPr eaLnBrk="1" hangingPunct="1">
              <a:lnSpc>
                <a:spcPct val="90000"/>
              </a:lnSpc>
            </a:pPr>
            <a:r>
              <a:rPr lang="en-US" altLang="en-US" sz="2000"/>
              <a:t>Nb-Ti leads are compressed against Nb</a:t>
            </a:r>
            <a:r>
              <a:rPr lang="en-US" altLang="en-US" sz="2000" baseline="-25000"/>
              <a:t>3</a:t>
            </a:r>
            <a:r>
              <a:rPr lang="en-US" altLang="en-US" sz="2000"/>
              <a:t>Sn cables for a length of about 1-1.5 time the pitch length and soldered.</a:t>
            </a:r>
          </a:p>
        </p:txBody>
      </p:sp>
      <p:pic>
        <p:nvPicPr>
          <p:cNvPr id="56325" name="Picture 5" descr="Tin">
            <a:extLst>
              <a:ext uri="{FF2B5EF4-FFF2-40B4-BE49-F238E27FC236}">
                <a16:creationId xmlns:a16="http://schemas.microsoft.com/office/drawing/2014/main" id="{C0B0C389-84E0-44F5-812A-3BB8EA8DB1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89" b="27629"/>
          <a:stretch>
            <a:fillRect/>
          </a:stretch>
        </p:blipFill>
        <p:spPr bwMode="auto">
          <a:xfrm>
            <a:off x="323850" y="2138363"/>
            <a:ext cx="42179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Splicing">
            <a:extLst>
              <a:ext uri="{FF2B5EF4-FFF2-40B4-BE49-F238E27FC236}">
                <a16:creationId xmlns:a16="http://schemas.microsoft.com/office/drawing/2014/main" id="{F3FBDC36-3D70-42D7-A9EC-B6F185A76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288" b="20970"/>
          <a:stretch>
            <a:fillRect/>
          </a:stretch>
        </p:blipFill>
        <p:spPr bwMode="auto">
          <a:xfrm>
            <a:off x="4598988" y="2154238"/>
            <a:ext cx="4343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7" descr="Splice Done">
            <a:extLst>
              <a:ext uri="{FF2B5EF4-FFF2-40B4-BE49-F238E27FC236}">
                <a16:creationId xmlns:a16="http://schemas.microsoft.com/office/drawing/2014/main" id="{F320D3E4-EF13-4E42-9D5B-3F93474E6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3119"/>
          <a:stretch>
            <a:fillRect/>
          </a:stretch>
        </p:blipFill>
        <p:spPr bwMode="auto">
          <a:xfrm>
            <a:off x="309563" y="4378325"/>
            <a:ext cx="42386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8" descr="Splice Wrap">
            <a:extLst>
              <a:ext uri="{FF2B5EF4-FFF2-40B4-BE49-F238E27FC236}">
                <a16:creationId xmlns:a16="http://schemas.microsoft.com/office/drawing/2014/main" id="{E8A24AEF-0EAB-41D6-9134-B33764A86B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988" b="24649"/>
          <a:stretch>
            <a:fillRect/>
          </a:stretch>
        </p:blipFill>
        <p:spPr bwMode="auto">
          <a:xfrm>
            <a:off x="4618038" y="4383088"/>
            <a:ext cx="42830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246D71A8-A5A6-4EBA-B6A7-BBD75B2C135B}"/>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08C900DD-463F-4C30-A294-14BC1376D4D7}"/>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80D4F408-5073-4A22-B81A-60B9EAACD4FB}"/>
              </a:ext>
            </a:extLst>
          </p:cNvPr>
          <p:cNvSpPr>
            <a:spLocks noGrp="1"/>
          </p:cNvSpPr>
          <p:nvPr>
            <p:ph type="sldNum" sz="quarter" idx="12"/>
          </p:nvPr>
        </p:nvSpPr>
        <p:spPr/>
        <p:txBody>
          <a:bodyPr/>
          <a:lstStyle/>
          <a:p>
            <a:pPr>
              <a:defRPr/>
            </a:pPr>
            <a:fld id="{A8C5AB8A-C91D-4F7D-94D5-62D0481588EB}" type="slidenum">
              <a:rPr lang="en-US" altLang="en-US" smtClean="0"/>
              <a:pPr>
                <a:defRPr/>
              </a:pPr>
              <a:t>39</a:t>
            </a:fld>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a:ext uri="{FF2B5EF4-FFF2-40B4-BE49-F238E27FC236}">
                <a16:creationId xmlns:a16="http://schemas.microsoft.com/office/drawing/2014/main" id="{2F324A6E-2684-4B81-9F6C-F8F1648FD7A3}"/>
              </a:ext>
            </a:extLst>
          </p:cNvPr>
          <p:cNvSpPr>
            <a:spLocks noGrp="1" noChangeArrowheads="1"/>
          </p:cNvSpPr>
          <p:nvPr>
            <p:ph type="title"/>
          </p:nvPr>
        </p:nvSpPr>
        <p:spPr/>
        <p:txBody>
          <a:bodyPr/>
          <a:lstStyle/>
          <a:p>
            <a:pPr eaLnBrk="1" hangingPunct="1"/>
            <a:r>
              <a:rPr lang="en-US" altLang="en-US"/>
              <a:t>1. Introduction</a:t>
            </a:r>
          </a:p>
        </p:txBody>
      </p:sp>
      <p:sp>
        <p:nvSpPr>
          <p:cNvPr id="21508" name="Rectangle 3">
            <a:extLst>
              <a:ext uri="{FF2B5EF4-FFF2-40B4-BE49-F238E27FC236}">
                <a16:creationId xmlns:a16="http://schemas.microsoft.com/office/drawing/2014/main" id="{617189B8-287B-4339-9D93-8A8E08B2B180}"/>
              </a:ext>
            </a:extLst>
          </p:cNvPr>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endParaRPr lang="en-US" altLang="en-US" dirty="0"/>
          </a:p>
          <a:p>
            <a:pPr eaLnBrk="1" hangingPunct="1"/>
            <a:endParaRPr lang="en-US" altLang="en-US" dirty="0"/>
          </a:p>
          <a:p>
            <a:pPr eaLnBrk="1" hangingPunct="1"/>
            <a:r>
              <a:rPr lang="en-US" altLang="en-US" dirty="0"/>
              <a:t>In this unit we show how the </a:t>
            </a:r>
            <a:r>
              <a:rPr lang="en-US" altLang="en-US" b="1" dirty="0">
                <a:solidFill>
                  <a:srgbClr val="FF0000"/>
                </a:solidFill>
              </a:rPr>
              <a:t>coils are fabricated</a:t>
            </a:r>
            <a:r>
              <a:rPr lang="en-US" altLang="en-US" dirty="0"/>
              <a:t>.</a:t>
            </a:r>
          </a:p>
          <a:p>
            <a:pPr lvl="1" eaLnBrk="1" hangingPunct="1"/>
            <a:endParaRPr lang="en-US" altLang="en-US" dirty="0"/>
          </a:p>
          <a:p>
            <a:pPr lvl="1" eaLnBrk="1" hangingPunct="1"/>
            <a:r>
              <a:rPr lang="en-US" altLang="en-US" dirty="0"/>
              <a:t>How do we go from the insulated cable to a full coil ready to be used in a magnet?</a:t>
            </a:r>
          </a:p>
          <a:p>
            <a:pPr lvl="1" eaLnBrk="1" hangingPunct="1"/>
            <a:endParaRPr lang="en-US" altLang="en-US" dirty="0"/>
          </a:p>
          <a:p>
            <a:pPr lvl="1" eaLnBrk="1" hangingPunct="1"/>
            <a:r>
              <a:rPr lang="en-US" altLang="en-US" dirty="0"/>
              <a:t>Which are the fabrication steps for a </a:t>
            </a:r>
            <a:r>
              <a:rPr lang="en-US" altLang="en-US" dirty="0" err="1"/>
              <a:t>Nb-Ti</a:t>
            </a:r>
            <a:r>
              <a:rPr lang="en-US" altLang="en-US" dirty="0"/>
              <a:t> coil and Nb</a:t>
            </a:r>
            <a:r>
              <a:rPr lang="en-US" altLang="en-US" baseline="-25000" dirty="0"/>
              <a:t>3</a:t>
            </a:r>
            <a:r>
              <a:rPr lang="en-US" altLang="en-US" dirty="0"/>
              <a:t>Sn coil?</a:t>
            </a:r>
          </a:p>
          <a:p>
            <a:pPr lvl="2" eaLnBrk="1" hangingPunct="1"/>
            <a:r>
              <a:rPr lang="en-US" altLang="en-US" dirty="0"/>
              <a:t>Which are the differences?</a:t>
            </a:r>
          </a:p>
          <a:p>
            <a:pPr lvl="2" eaLnBrk="1" hangingPunct="1"/>
            <a:endParaRPr lang="en-US" altLang="en-US" dirty="0"/>
          </a:p>
        </p:txBody>
      </p:sp>
      <p:sp>
        <p:nvSpPr>
          <p:cNvPr id="2" name="Date Placeholder 1">
            <a:extLst>
              <a:ext uri="{FF2B5EF4-FFF2-40B4-BE49-F238E27FC236}">
                <a16:creationId xmlns:a16="http://schemas.microsoft.com/office/drawing/2014/main" id="{4A3316CA-81F8-4BFF-B7C4-FB16864BC4EF}"/>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76476A52-59AF-4DD1-812D-F9E1F7288C2B}"/>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9529366D-D923-490C-9ADC-825D0C69D17E}"/>
              </a:ext>
            </a:extLst>
          </p:cNvPr>
          <p:cNvSpPr>
            <a:spLocks noGrp="1"/>
          </p:cNvSpPr>
          <p:nvPr>
            <p:ph type="sldNum" sz="quarter" idx="12"/>
          </p:nvPr>
        </p:nvSpPr>
        <p:spPr/>
        <p:txBody>
          <a:bodyPr/>
          <a:lstStyle/>
          <a:p>
            <a:pPr>
              <a:defRPr/>
            </a:pPr>
            <a:fld id="{A8C5AB8A-C91D-4F7D-94D5-62D0481588EB}" type="slidenum">
              <a:rPr lang="en-US" altLang="en-US" smtClean="0"/>
              <a:pPr>
                <a:defRPr/>
              </a:pPr>
              <a:t>4</a:t>
            </a:fld>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a:extLst>
              <a:ext uri="{FF2B5EF4-FFF2-40B4-BE49-F238E27FC236}">
                <a16:creationId xmlns:a16="http://schemas.microsoft.com/office/drawing/2014/main" id="{15041511-D7B2-4C6F-9347-3E18481D1FB0}"/>
              </a:ext>
            </a:extLst>
          </p:cNvPr>
          <p:cNvSpPr>
            <a:spLocks noGrp="1" noChangeArrowheads="1"/>
          </p:cNvSpPr>
          <p:nvPr>
            <p:ph type="title"/>
          </p:nvPr>
        </p:nvSpPr>
        <p:spPr/>
        <p:txBody>
          <a:bodyPr/>
          <a:lstStyle/>
          <a:p>
            <a:pPr eaLnBrk="1" hangingPunct="1"/>
            <a:r>
              <a:rPr lang="en-US" altLang="en-US"/>
              <a:t>Outline</a:t>
            </a:r>
          </a:p>
        </p:txBody>
      </p:sp>
      <p:sp>
        <p:nvSpPr>
          <p:cNvPr id="57348" name="Rectangle 3">
            <a:extLst>
              <a:ext uri="{FF2B5EF4-FFF2-40B4-BE49-F238E27FC236}">
                <a16:creationId xmlns:a16="http://schemas.microsoft.com/office/drawing/2014/main" id="{102919C1-C18E-47E8-921F-12493E807C4A}"/>
              </a:ext>
            </a:extLst>
          </p:cNvPr>
          <p:cNvSpPr>
            <a:spLocks noGrp="1" noChangeArrowheads="1"/>
          </p:cNvSpPr>
          <p:nvPr>
            <p:ph type="body" idx="1"/>
          </p:nvPr>
        </p:nvSpPr>
        <p:spPr/>
        <p:txBody>
          <a:bodyPr/>
          <a:lstStyle/>
          <a:p>
            <a:pPr marL="457200" indent="-457200" eaLnBrk="1" hangingPunct="1">
              <a:buSzTx/>
              <a:buFontTx/>
              <a:buAutoNum type="arabicPeriod"/>
            </a:pPr>
            <a:r>
              <a:rPr lang="en-US" altLang="en-US"/>
              <a:t>Introduction</a:t>
            </a:r>
          </a:p>
          <a:p>
            <a:pPr marL="457200" indent="-457200" eaLnBrk="1" hangingPunct="1">
              <a:buSzTx/>
              <a:buFontTx/>
              <a:buAutoNum type="arabicPeriod"/>
            </a:pPr>
            <a:r>
              <a:rPr lang="en-US" altLang="en-US"/>
              <a:t>Coil winding and curing		</a:t>
            </a:r>
          </a:p>
          <a:p>
            <a:pPr marL="457200" indent="-457200" eaLnBrk="1" hangingPunct="1">
              <a:buSzTx/>
              <a:buFontTx/>
              <a:buAutoNum type="arabicPeriod"/>
            </a:pPr>
            <a:r>
              <a:rPr lang="en-US" altLang="en-US"/>
              <a:t>Reaction of Nb</a:t>
            </a:r>
            <a:r>
              <a:rPr lang="en-US" altLang="en-US" baseline="-25000"/>
              <a:t>3</a:t>
            </a:r>
            <a:r>
              <a:rPr lang="en-US" altLang="en-US"/>
              <a:t>Sn coils</a:t>
            </a:r>
          </a:p>
          <a:p>
            <a:pPr marL="457200" indent="-457200" eaLnBrk="1" hangingPunct="1">
              <a:buSzTx/>
              <a:buFontTx/>
              <a:buAutoNum type="arabicPeriod"/>
            </a:pPr>
            <a:r>
              <a:rPr lang="en-US" altLang="en-US"/>
              <a:t>Vacuum impregnation of Nb</a:t>
            </a:r>
            <a:r>
              <a:rPr lang="en-US" altLang="en-US" baseline="-25000"/>
              <a:t>3</a:t>
            </a:r>
            <a:r>
              <a:rPr lang="en-US" altLang="en-US"/>
              <a:t>Sn coils</a:t>
            </a:r>
          </a:p>
          <a:p>
            <a:pPr marL="457200" indent="-457200" eaLnBrk="1" hangingPunct="1">
              <a:buSzTx/>
              <a:buFontTx/>
              <a:buAutoNum type="arabicPeriod"/>
            </a:pPr>
            <a:r>
              <a:rPr lang="en-US" altLang="en-US"/>
              <a:t>“React &amp; Wind” approach</a:t>
            </a:r>
          </a:p>
          <a:p>
            <a:pPr marL="457200" indent="-457200" eaLnBrk="1" hangingPunct="1">
              <a:buSzTx/>
              <a:buFontTx/>
              <a:buAutoNum type="arabicPeriod"/>
            </a:pPr>
            <a:r>
              <a:rPr lang="en-US" altLang="en-US"/>
              <a:t>Instrumentation and measurements</a:t>
            </a:r>
          </a:p>
          <a:p>
            <a:pPr marL="457200" indent="-457200" eaLnBrk="1" hangingPunct="1">
              <a:buSzTx/>
              <a:buFontTx/>
              <a:buAutoNum type="arabicPeriod"/>
            </a:pPr>
            <a:r>
              <a:rPr lang="en-US" altLang="en-US"/>
              <a:t>Nb-Ti – Nb-Ti and Nb</a:t>
            </a:r>
            <a:r>
              <a:rPr lang="en-US" altLang="en-US" baseline="-25000"/>
              <a:t>3</a:t>
            </a:r>
            <a:r>
              <a:rPr lang="en-US" altLang="en-US"/>
              <a:t>Sn – Nb-Ti splices </a:t>
            </a:r>
          </a:p>
          <a:p>
            <a:pPr marL="457200" indent="-457200" eaLnBrk="1" hangingPunct="1">
              <a:buSzTx/>
              <a:buFontTx/>
              <a:buAutoNum type="arabicPeriod"/>
            </a:pPr>
            <a:r>
              <a:rPr lang="en-US" altLang="en-US" b="1" u="sng">
                <a:solidFill>
                  <a:srgbClr val="FF0000"/>
                </a:solidFill>
              </a:rPr>
              <a:t>Final assembly</a:t>
            </a:r>
          </a:p>
          <a:p>
            <a:pPr marL="457200" indent="-457200" eaLnBrk="1" hangingPunct="1">
              <a:buSzTx/>
              <a:buFontTx/>
              <a:buAutoNum type="arabicPeriod"/>
            </a:pPr>
            <a:r>
              <a:rPr lang="en-US" altLang="en-US"/>
              <a:t>Practical examples</a:t>
            </a:r>
          </a:p>
          <a:p>
            <a:pPr marL="457200" indent="-457200" eaLnBrk="1" hangingPunct="1">
              <a:buSzTx/>
              <a:buFontTx/>
              <a:buAutoNum type="arabicPeriod"/>
            </a:pPr>
            <a:r>
              <a:rPr lang="en-US" altLang="en-US"/>
              <a:t>Conclusions</a:t>
            </a:r>
          </a:p>
        </p:txBody>
      </p:sp>
      <p:sp>
        <p:nvSpPr>
          <p:cNvPr id="2" name="Date Placeholder 1">
            <a:extLst>
              <a:ext uri="{FF2B5EF4-FFF2-40B4-BE49-F238E27FC236}">
                <a16:creationId xmlns:a16="http://schemas.microsoft.com/office/drawing/2014/main" id="{4E1C1115-BCDA-453C-800F-F09DCB51B79E}"/>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47FAD2D5-53D6-494F-A954-689050CD59B3}"/>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B8D00C35-E305-4D1B-B6F5-1D546F2111B4}"/>
              </a:ext>
            </a:extLst>
          </p:cNvPr>
          <p:cNvSpPr>
            <a:spLocks noGrp="1"/>
          </p:cNvSpPr>
          <p:nvPr>
            <p:ph type="sldNum" sz="quarter" idx="12"/>
          </p:nvPr>
        </p:nvSpPr>
        <p:spPr/>
        <p:txBody>
          <a:bodyPr/>
          <a:lstStyle/>
          <a:p>
            <a:pPr>
              <a:defRPr/>
            </a:pPr>
            <a:fld id="{A8C5AB8A-C91D-4F7D-94D5-62D0481588EB}" type="slidenum">
              <a:rPr lang="en-US" altLang="en-US" smtClean="0"/>
              <a:pPr>
                <a:defRPr/>
              </a:pPr>
              <a:t>40</a:t>
            </a:fld>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a:extLst>
              <a:ext uri="{FF2B5EF4-FFF2-40B4-BE49-F238E27FC236}">
                <a16:creationId xmlns:a16="http://schemas.microsoft.com/office/drawing/2014/main" id="{4A7696A0-82A4-4FAB-977E-98A503E696EE}"/>
              </a:ext>
            </a:extLst>
          </p:cNvPr>
          <p:cNvSpPr>
            <a:spLocks noGrp="1" noChangeArrowheads="1"/>
          </p:cNvSpPr>
          <p:nvPr>
            <p:ph type="title"/>
          </p:nvPr>
        </p:nvSpPr>
        <p:spPr/>
        <p:txBody>
          <a:bodyPr/>
          <a:lstStyle/>
          <a:p>
            <a:pPr eaLnBrk="1" hangingPunct="1"/>
            <a:r>
              <a:rPr lang="en-US" altLang="en-US"/>
              <a:t>8. Final assembly</a:t>
            </a:r>
          </a:p>
        </p:txBody>
      </p:sp>
      <p:sp>
        <p:nvSpPr>
          <p:cNvPr id="58372" name="Rectangle 3">
            <a:extLst>
              <a:ext uri="{FF2B5EF4-FFF2-40B4-BE49-F238E27FC236}">
                <a16:creationId xmlns:a16="http://schemas.microsoft.com/office/drawing/2014/main" id="{5FA44D78-41C1-4D50-A60D-53F1933B93BC}"/>
              </a:ext>
            </a:extLst>
          </p:cNvPr>
          <p:cNvSpPr>
            <a:spLocks noGrp="1" noChangeArrowheads="1"/>
          </p:cNvSpPr>
          <p:nvPr>
            <p:ph type="body" sz="half" idx="1"/>
          </p:nvPr>
        </p:nvSpPr>
        <p:spPr>
          <a:xfrm>
            <a:off x="266700" y="1190625"/>
            <a:ext cx="5205413" cy="5240338"/>
          </a:xfrm>
        </p:spPr>
        <p:txBody>
          <a:bodyPr/>
          <a:lstStyle/>
          <a:p>
            <a:pPr eaLnBrk="1" hangingPunct="1">
              <a:lnSpc>
                <a:spcPct val="90000"/>
              </a:lnSpc>
            </a:pPr>
            <a:r>
              <a:rPr lang="en-US" altLang="en-US" sz="1800"/>
              <a:t>Additional layers of insulations, usually composed by </a:t>
            </a:r>
            <a:r>
              <a:rPr lang="en-US" altLang="en-US" sz="1800" b="1">
                <a:solidFill>
                  <a:srgbClr val="FF0000"/>
                </a:solidFill>
              </a:rPr>
              <a:t>polyimide films</a:t>
            </a:r>
            <a:r>
              <a:rPr lang="en-US" altLang="en-US" sz="1800"/>
              <a:t>, are added around the coils. Besides the electrical function of guaranteeing coil-to-coil and coil-to-ground insulation, they also provide slip surfaces during assembly of the surrounding support structure (collars).</a:t>
            </a:r>
          </a:p>
          <a:p>
            <a:pPr eaLnBrk="1" hangingPunct="1">
              <a:lnSpc>
                <a:spcPct val="90000"/>
              </a:lnSpc>
            </a:pPr>
            <a:r>
              <a:rPr lang="en-US" altLang="en-US" sz="1800" b="1">
                <a:solidFill>
                  <a:srgbClr val="FF0000"/>
                </a:solidFill>
              </a:rPr>
              <a:t>Quench protection heaters </a:t>
            </a:r>
            <a:r>
              <a:rPr lang="en-US" altLang="en-US" sz="1800"/>
              <a:t>are also added to warm the entire coil after a quench. The quench heaters consist stainless steel strips in a sandwich of polyimide insulating foils.</a:t>
            </a:r>
          </a:p>
          <a:p>
            <a:pPr eaLnBrk="1" hangingPunct="1">
              <a:lnSpc>
                <a:spcPct val="90000"/>
              </a:lnSpc>
            </a:pPr>
            <a:r>
              <a:rPr lang="en-US" altLang="en-US" sz="1800"/>
              <a:t>The conductor must be </a:t>
            </a:r>
            <a:r>
              <a:rPr lang="en-US" altLang="en-US" sz="1800" b="1">
                <a:solidFill>
                  <a:srgbClr val="FF0000"/>
                </a:solidFill>
              </a:rPr>
              <a:t>protected</a:t>
            </a:r>
            <a:r>
              <a:rPr lang="en-US" altLang="en-US" sz="1800"/>
              <a:t> from the clamping structure.</a:t>
            </a:r>
          </a:p>
          <a:p>
            <a:pPr lvl="1" eaLnBrk="1" hangingPunct="1">
              <a:lnSpc>
                <a:spcPct val="90000"/>
              </a:lnSpc>
            </a:pPr>
            <a:r>
              <a:rPr lang="en-US" altLang="en-US" sz="1600"/>
              <a:t>In the HERA dipoles, 6 layers of kapton 125 mm thick.</a:t>
            </a:r>
          </a:p>
          <a:p>
            <a:pPr lvl="1" eaLnBrk="1" hangingPunct="1">
              <a:lnSpc>
                <a:spcPct val="90000"/>
              </a:lnSpc>
            </a:pPr>
            <a:r>
              <a:rPr lang="en-US" altLang="en-US" sz="1600"/>
              <a:t>In the RHIC dipole, glass-phenolic form</a:t>
            </a:r>
          </a:p>
          <a:p>
            <a:pPr lvl="1" eaLnBrk="1" hangingPunct="1">
              <a:lnSpc>
                <a:spcPct val="90000"/>
              </a:lnSpc>
            </a:pPr>
            <a:r>
              <a:rPr lang="en-US" altLang="en-US" sz="1600"/>
              <a:t>In the SSC, kapton </a:t>
            </a:r>
          </a:p>
          <a:p>
            <a:pPr lvl="1" eaLnBrk="1" hangingPunct="1">
              <a:lnSpc>
                <a:spcPct val="90000"/>
              </a:lnSpc>
            </a:pPr>
            <a:r>
              <a:rPr lang="en-US" altLang="en-US" sz="1600"/>
              <a:t>In the LHC dipoles, coil protection sheets made of stainless steel are used.</a:t>
            </a:r>
          </a:p>
          <a:p>
            <a:pPr eaLnBrk="1" hangingPunct="1">
              <a:lnSpc>
                <a:spcPct val="90000"/>
              </a:lnSpc>
            </a:pPr>
            <a:endParaRPr lang="en-US" altLang="en-US" sz="1800"/>
          </a:p>
        </p:txBody>
      </p:sp>
      <p:sp>
        <p:nvSpPr>
          <p:cNvPr id="58373" name="Rectangle 6">
            <a:extLst>
              <a:ext uri="{FF2B5EF4-FFF2-40B4-BE49-F238E27FC236}">
                <a16:creationId xmlns:a16="http://schemas.microsoft.com/office/drawing/2014/main" id="{0E15653E-BD17-45C8-A09D-20C70DDB1F1A}"/>
              </a:ext>
            </a:extLst>
          </p:cNvPr>
          <p:cNvSpPr>
            <a:spLocks noGrp="1" noChangeArrowheads="1"/>
          </p:cNvSpPr>
          <p:nvPr>
            <p:ph type="body" sz="half" idx="2"/>
          </p:nvPr>
        </p:nvSpPr>
        <p:spPr/>
        <p:txBody>
          <a:bodyPr/>
          <a:lstStyle/>
          <a:p>
            <a:pPr eaLnBrk="1" hangingPunct="1">
              <a:lnSpc>
                <a:spcPct val="90000"/>
              </a:lnSpc>
            </a:pPr>
            <a:endParaRPr lang="en-US" altLang="en-US" sz="1800"/>
          </a:p>
        </p:txBody>
      </p:sp>
      <p:pic>
        <p:nvPicPr>
          <p:cNvPr id="58374" name="Picture 4" descr="coil_pole_SSC">
            <a:extLst>
              <a:ext uri="{FF2B5EF4-FFF2-40B4-BE49-F238E27FC236}">
                <a16:creationId xmlns:a16="http://schemas.microsoft.com/office/drawing/2014/main" id="{E57C816C-559E-44B9-88A1-281DD9AD5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3066" b="34285"/>
          <a:stretch>
            <a:fillRect/>
          </a:stretch>
        </p:blipFill>
        <p:spPr bwMode="auto">
          <a:xfrm>
            <a:off x="6665913" y="4235450"/>
            <a:ext cx="15621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5" descr="coil_pole_LHC">
            <a:extLst>
              <a:ext uri="{FF2B5EF4-FFF2-40B4-BE49-F238E27FC236}">
                <a16:creationId xmlns:a16="http://schemas.microsoft.com/office/drawing/2014/main" id="{158DB3BC-1AA3-433E-9A93-A5E115142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725" y="1185863"/>
            <a:ext cx="3490913"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 Box 7">
            <a:extLst>
              <a:ext uri="{FF2B5EF4-FFF2-40B4-BE49-F238E27FC236}">
                <a16:creationId xmlns:a16="http://schemas.microsoft.com/office/drawing/2014/main" id="{D9D9EE18-F70D-4DB1-BA81-B591D0733FFE}"/>
              </a:ext>
            </a:extLst>
          </p:cNvPr>
          <p:cNvSpPr txBox="1">
            <a:spLocks noChangeArrowheads="1"/>
          </p:cNvSpPr>
          <p:nvPr/>
        </p:nvSpPr>
        <p:spPr bwMode="auto">
          <a:xfrm>
            <a:off x="7785100" y="6169025"/>
            <a:ext cx="1223963"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4"/>
              </a:buBlip>
              <a:defRPr sz="2400">
                <a:solidFill>
                  <a:schemeClr val="tx1"/>
                </a:solidFill>
                <a:latin typeface="Book Antiqua" panose="02040602050305030304" pitchFamily="18" charset="0"/>
              </a:defRPr>
            </a:lvl1pPr>
            <a:lvl2pPr marL="742950" indent="-285750">
              <a:spcBef>
                <a:spcPct val="20000"/>
              </a:spcBef>
              <a:buSzPct val="65000"/>
              <a:buBlip>
                <a:blip r:embed="rId5"/>
              </a:buBlip>
              <a:defRPr sz="2000">
                <a:solidFill>
                  <a:schemeClr val="tx1"/>
                </a:solidFill>
                <a:latin typeface="Book Antiqua" panose="02040602050305030304" pitchFamily="18" charset="0"/>
              </a:defRPr>
            </a:lvl2pPr>
            <a:lvl3pPr marL="1143000" indent="-228600">
              <a:spcBef>
                <a:spcPct val="20000"/>
              </a:spcBef>
              <a:buSzPct val="65000"/>
              <a:buBlip>
                <a:blip r:embed="rId6"/>
              </a:buBlip>
              <a:defRPr>
                <a:solidFill>
                  <a:schemeClr val="tx1"/>
                </a:solidFill>
                <a:latin typeface="Book Antiqua" panose="02040602050305030304" pitchFamily="18" charset="0"/>
              </a:defRPr>
            </a:lvl3pPr>
            <a:lvl4pPr marL="1600200" indent="-228600">
              <a:spcBef>
                <a:spcPct val="20000"/>
              </a:spcBef>
              <a:buSzPct val="65000"/>
              <a:buBlip>
                <a:blip r:embed="rId7"/>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sz="1000"/>
              <a:t>MJB Plus, Inc., [2]</a:t>
            </a:r>
          </a:p>
        </p:txBody>
      </p:sp>
      <p:sp>
        <p:nvSpPr>
          <p:cNvPr id="58377" name="Text Box 8">
            <a:extLst>
              <a:ext uri="{FF2B5EF4-FFF2-40B4-BE49-F238E27FC236}">
                <a16:creationId xmlns:a16="http://schemas.microsoft.com/office/drawing/2014/main" id="{184087CF-7CD7-4E27-B5DF-36E3F6E81FA6}"/>
              </a:ext>
            </a:extLst>
          </p:cNvPr>
          <p:cNvSpPr txBox="1">
            <a:spLocks noChangeArrowheads="1"/>
          </p:cNvSpPr>
          <p:nvPr/>
        </p:nvSpPr>
        <p:spPr bwMode="auto">
          <a:xfrm>
            <a:off x="7446963" y="1181100"/>
            <a:ext cx="1477962"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4"/>
              </a:buBlip>
              <a:defRPr sz="2400">
                <a:solidFill>
                  <a:schemeClr val="tx1"/>
                </a:solidFill>
                <a:latin typeface="Book Antiqua" panose="02040602050305030304" pitchFamily="18" charset="0"/>
              </a:defRPr>
            </a:lvl1pPr>
            <a:lvl2pPr marL="742950" indent="-285750">
              <a:spcBef>
                <a:spcPct val="20000"/>
              </a:spcBef>
              <a:buSzPct val="65000"/>
              <a:buBlip>
                <a:blip r:embed="rId5"/>
              </a:buBlip>
              <a:defRPr sz="2000">
                <a:solidFill>
                  <a:schemeClr val="tx1"/>
                </a:solidFill>
                <a:latin typeface="Book Antiqua" panose="02040602050305030304" pitchFamily="18" charset="0"/>
              </a:defRPr>
            </a:lvl2pPr>
            <a:lvl3pPr marL="1143000" indent="-228600">
              <a:spcBef>
                <a:spcPct val="20000"/>
              </a:spcBef>
              <a:buSzPct val="65000"/>
              <a:buBlip>
                <a:blip r:embed="rId6"/>
              </a:buBlip>
              <a:defRPr>
                <a:solidFill>
                  <a:schemeClr val="tx1"/>
                </a:solidFill>
                <a:latin typeface="Book Antiqua" panose="02040602050305030304" pitchFamily="18" charset="0"/>
              </a:defRPr>
            </a:lvl3pPr>
            <a:lvl4pPr marL="1600200" indent="-228600">
              <a:spcBef>
                <a:spcPct val="20000"/>
              </a:spcBef>
              <a:buSzPct val="65000"/>
              <a:buBlip>
                <a:blip r:embed="rId7"/>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sz="1000"/>
              <a:t>LHC design report, [4]</a:t>
            </a:r>
          </a:p>
        </p:txBody>
      </p:sp>
      <p:sp>
        <p:nvSpPr>
          <p:cNvPr id="2" name="Date Placeholder 1">
            <a:extLst>
              <a:ext uri="{FF2B5EF4-FFF2-40B4-BE49-F238E27FC236}">
                <a16:creationId xmlns:a16="http://schemas.microsoft.com/office/drawing/2014/main" id="{0F71E13D-6AD0-4436-B46F-F801D86BB7A0}"/>
              </a:ext>
            </a:extLst>
          </p:cNvPr>
          <p:cNvSpPr>
            <a:spLocks noGrp="1"/>
          </p:cNvSpPr>
          <p:nvPr>
            <p:ph type="dt" sz="half" idx="10"/>
          </p:nvPr>
        </p:nvSpPr>
        <p:spPr/>
        <p:txBody>
          <a:bodyPr/>
          <a:lstStyle/>
          <a:p>
            <a:pPr>
              <a:defRPr/>
            </a:pPr>
            <a:r>
              <a:rPr lang="en-US"/>
              <a:t>Superconducting Accelerator Magnets, January 27-30, 2025</a:t>
            </a:r>
            <a:endParaRPr lang="en-US" dirty="0"/>
          </a:p>
        </p:txBody>
      </p:sp>
      <p:sp>
        <p:nvSpPr>
          <p:cNvPr id="3" name="Footer Placeholder 2">
            <a:extLst>
              <a:ext uri="{FF2B5EF4-FFF2-40B4-BE49-F238E27FC236}">
                <a16:creationId xmlns:a16="http://schemas.microsoft.com/office/drawing/2014/main" id="{CCF79FE7-AADF-4E7B-B9D6-07EF76E76B7C}"/>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F4F538C1-EA36-4D87-9778-0B53F5636376}"/>
              </a:ext>
            </a:extLst>
          </p:cNvPr>
          <p:cNvSpPr>
            <a:spLocks noGrp="1"/>
          </p:cNvSpPr>
          <p:nvPr>
            <p:ph type="sldNum" sz="quarter" idx="12"/>
          </p:nvPr>
        </p:nvSpPr>
        <p:spPr/>
        <p:txBody>
          <a:bodyPr/>
          <a:lstStyle/>
          <a:p>
            <a:pPr>
              <a:defRPr/>
            </a:pPr>
            <a:fld id="{EFEABB2C-7529-49E5-88C8-4061382EA6AE}" type="slidenum">
              <a:rPr lang="en-US" altLang="en-US" smtClean="0"/>
              <a:pPr>
                <a:defRPr/>
              </a:pPr>
              <a:t>41</a:t>
            </a:fld>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a:extLst>
              <a:ext uri="{FF2B5EF4-FFF2-40B4-BE49-F238E27FC236}">
                <a16:creationId xmlns:a16="http://schemas.microsoft.com/office/drawing/2014/main" id="{09310F5F-1BD6-44A6-8405-A9EE9999FEFB}"/>
              </a:ext>
            </a:extLst>
          </p:cNvPr>
          <p:cNvSpPr>
            <a:spLocks noGrp="1" noChangeArrowheads="1"/>
          </p:cNvSpPr>
          <p:nvPr>
            <p:ph type="title"/>
          </p:nvPr>
        </p:nvSpPr>
        <p:spPr/>
        <p:txBody>
          <a:bodyPr/>
          <a:lstStyle/>
          <a:p>
            <a:pPr eaLnBrk="1" hangingPunct="1"/>
            <a:r>
              <a:rPr lang="en-US" altLang="en-US"/>
              <a:t>Outline</a:t>
            </a:r>
          </a:p>
        </p:txBody>
      </p:sp>
      <p:sp>
        <p:nvSpPr>
          <p:cNvPr id="59396" name="Rectangle 3">
            <a:extLst>
              <a:ext uri="{FF2B5EF4-FFF2-40B4-BE49-F238E27FC236}">
                <a16:creationId xmlns:a16="http://schemas.microsoft.com/office/drawing/2014/main" id="{FFF7F1AD-1FA3-4054-BA0B-83CC410BA0AF}"/>
              </a:ext>
            </a:extLst>
          </p:cNvPr>
          <p:cNvSpPr>
            <a:spLocks noGrp="1" noChangeArrowheads="1"/>
          </p:cNvSpPr>
          <p:nvPr>
            <p:ph type="body" idx="1"/>
          </p:nvPr>
        </p:nvSpPr>
        <p:spPr/>
        <p:txBody>
          <a:bodyPr/>
          <a:lstStyle/>
          <a:p>
            <a:pPr marL="457200" indent="-457200" eaLnBrk="1" hangingPunct="1">
              <a:buSzTx/>
              <a:buFontTx/>
              <a:buAutoNum type="arabicPeriod"/>
            </a:pPr>
            <a:r>
              <a:rPr lang="en-US" altLang="en-US"/>
              <a:t>Introduction</a:t>
            </a:r>
          </a:p>
          <a:p>
            <a:pPr marL="457200" indent="-457200" eaLnBrk="1" hangingPunct="1">
              <a:buSzTx/>
              <a:buFontTx/>
              <a:buAutoNum type="arabicPeriod"/>
            </a:pPr>
            <a:r>
              <a:rPr lang="en-US" altLang="en-US"/>
              <a:t>Coil winding and curing		</a:t>
            </a:r>
          </a:p>
          <a:p>
            <a:pPr marL="457200" indent="-457200" eaLnBrk="1" hangingPunct="1">
              <a:buSzTx/>
              <a:buFontTx/>
              <a:buAutoNum type="arabicPeriod"/>
            </a:pPr>
            <a:r>
              <a:rPr lang="en-US" altLang="en-US"/>
              <a:t>Reaction of Nb</a:t>
            </a:r>
            <a:r>
              <a:rPr lang="en-US" altLang="en-US" baseline="-25000"/>
              <a:t>3</a:t>
            </a:r>
            <a:r>
              <a:rPr lang="en-US" altLang="en-US"/>
              <a:t>Sn coils</a:t>
            </a:r>
          </a:p>
          <a:p>
            <a:pPr marL="457200" indent="-457200" eaLnBrk="1" hangingPunct="1">
              <a:buSzTx/>
              <a:buFontTx/>
              <a:buAutoNum type="arabicPeriod"/>
            </a:pPr>
            <a:r>
              <a:rPr lang="en-US" altLang="en-US"/>
              <a:t>Vacuum impregnation of Nb</a:t>
            </a:r>
            <a:r>
              <a:rPr lang="en-US" altLang="en-US" baseline="-25000"/>
              <a:t>3</a:t>
            </a:r>
            <a:r>
              <a:rPr lang="en-US" altLang="en-US"/>
              <a:t>Sn coils</a:t>
            </a:r>
          </a:p>
          <a:p>
            <a:pPr marL="457200" indent="-457200" eaLnBrk="1" hangingPunct="1">
              <a:buSzTx/>
              <a:buFontTx/>
              <a:buAutoNum type="arabicPeriod"/>
            </a:pPr>
            <a:r>
              <a:rPr lang="en-US" altLang="en-US"/>
              <a:t>“React &amp; Wind” approach</a:t>
            </a:r>
          </a:p>
          <a:p>
            <a:pPr marL="457200" indent="-457200" eaLnBrk="1" hangingPunct="1">
              <a:buSzTx/>
              <a:buFontTx/>
              <a:buAutoNum type="arabicPeriod"/>
            </a:pPr>
            <a:r>
              <a:rPr lang="en-US" altLang="en-US"/>
              <a:t>Instrumentation and measurements</a:t>
            </a:r>
          </a:p>
          <a:p>
            <a:pPr marL="457200" indent="-457200" eaLnBrk="1" hangingPunct="1">
              <a:buSzTx/>
              <a:buFontTx/>
              <a:buAutoNum type="arabicPeriod"/>
            </a:pPr>
            <a:r>
              <a:rPr lang="en-US" altLang="en-US"/>
              <a:t>Nb-Ti – Nb-Ti and Nb</a:t>
            </a:r>
            <a:r>
              <a:rPr lang="en-US" altLang="en-US" baseline="-25000"/>
              <a:t>3</a:t>
            </a:r>
            <a:r>
              <a:rPr lang="en-US" altLang="en-US"/>
              <a:t>Sn – Nb-Ti splices </a:t>
            </a:r>
          </a:p>
          <a:p>
            <a:pPr marL="457200" indent="-457200" eaLnBrk="1" hangingPunct="1">
              <a:buSzTx/>
              <a:buFontTx/>
              <a:buAutoNum type="arabicPeriod"/>
            </a:pPr>
            <a:r>
              <a:rPr lang="en-US" altLang="en-US"/>
              <a:t>Final assembly</a:t>
            </a:r>
          </a:p>
          <a:p>
            <a:pPr marL="457200" indent="-457200" eaLnBrk="1" hangingPunct="1">
              <a:buSzTx/>
              <a:buFontTx/>
              <a:buAutoNum type="arabicPeriod"/>
            </a:pPr>
            <a:r>
              <a:rPr lang="en-US" altLang="en-US" b="1" u="sng">
                <a:solidFill>
                  <a:srgbClr val="FF0000"/>
                </a:solidFill>
              </a:rPr>
              <a:t>Practical examples</a:t>
            </a:r>
          </a:p>
          <a:p>
            <a:pPr marL="457200" indent="-457200" eaLnBrk="1" hangingPunct="1">
              <a:buSzTx/>
              <a:buFontTx/>
              <a:buAutoNum type="arabicPeriod"/>
            </a:pPr>
            <a:r>
              <a:rPr lang="en-US" altLang="en-US"/>
              <a:t>Conclusions</a:t>
            </a:r>
          </a:p>
        </p:txBody>
      </p:sp>
      <p:sp>
        <p:nvSpPr>
          <p:cNvPr id="2" name="Date Placeholder 1">
            <a:extLst>
              <a:ext uri="{FF2B5EF4-FFF2-40B4-BE49-F238E27FC236}">
                <a16:creationId xmlns:a16="http://schemas.microsoft.com/office/drawing/2014/main" id="{6E88BB0C-8227-4666-AA3D-2CB4839A7FCD}"/>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94EDFB79-B577-4928-B4BC-8AE663BA7366}"/>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800D9FAB-A520-428E-9065-3E5B97EBF553}"/>
              </a:ext>
            </a:extLst>
          </p:cNvPr>
          <p:cNvSpPr>
            <a:spLocks noGrp="1"/>
          </p:cNvSpPr>
          <p:nvPr>
            <p:ph type="sldNum" sz="quarter" idx="12"/>
          </p:nvPr>
        </p:nvSpPr>
        <p:spPr/>
        <p:txBody>
          <a:bodyPr/>
          <a:lstStyle/>
          <a:p>
            <a:pPr>
              <a:defRPr/>
            </a:pPr>
            <a:fld id="{A8C5AB8A-C91D-4F7D-94D5-62D0481588EB}" type="slidenum">
              <a:rPr lang="en-US" altLang="en-US" smtClean="0"/>
              <a:pPr>
                <a:defRPr/>
              </a:pPr>
              <a:t>42</a:t>
            </a:fld>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a:extLst>
              <a:ext uri="{FF2B5EF4-FFF2-40B4-BE49-F238E27FC236}">
                <a16:creationId xmlns:a16="http://schemas.microsoft.com/office/drawing/2014/main" id="{1C1F4C23-40FF-4DAE-96C9-6A93367F03EB}"/>
              </a:ext>
            </a:extLst>
          </p:cNvPr>
          <p:cNvSpPr>
            <a:spLocks noGrp="1" noChangeArrowheads="1"/>
          </p:cNvSpPr>
          <p:nvPr>
            <p:ph type="title"/>
          </p:nvPr>
        </p:nvSpPr>
        <p:spPr/>
        <p:txBody>
          <a:bodyPr/>
          <a:lstStyle/>
          <a:p>
            <a:pPr eaLnBrk="1" hangingPunct="1"/>
            <a:r>
              <a:rPr lang="en-US" altLang="en-US" sz="2400"/>
              <a:t>9. Practical examples</a:t>
            </a:r>
            <a:br>
              <a:rPr lang="en-US" altLang="en-US" sz="2400"/>
            </a:br>
            <a:r>
              <a:rPr lang="en-US" altLang="en-US" sz="2400"/>
              <a:t> LHC dipole coil (Nb-Ti) fabrication steps</a:t>
            </a:r>
          </a:p>
        </p:txBody>
      </p:sp>
      <p:sp>
        <p:nvSpPr>
          <p:cNvPr id="60420" name="Rectangle 3">
            <a:extLst>
              <a:ext uri="{FF2B5EF4-FFF2-40B4-BE49-F238E27FC236}">
                <a16:creationId xmlns:a16="http://schemas.microsoft.com/office/drawing/2014/main" id="{FC9D789E-6443-46ED-8E72-7428F6B60C2E}"/>
              </a:ext>
            </a:extLst>
          </p:cNvPr>
          <p:cNvSpPr>
            <a:spLocks noGrp="1" noChangeArrowheads="1"/>
          </p:cNvSpPr>
          <p:nvPr>
            <p:ph type="body" sz="half" idx="1"/>
          </p:nvPr>
        </p:nvSpPr>
        <p:spPr/>
        <p:txBody>
          <a:bodyPr/>
          <a:lstStyle/>
          <a:p>
            <a:pPr eaLnBrk="1" hangingPunct="1"/>
            <a:r>
              <a:rPr lang="en-US" altLang="en-US" sz="1800"/>
              <a:t>Winding</a:t>
            </a:r>
          </a:p>
          <a:p>
            <a:pPr eaLnBrk="1" hangingPunct="1"/>
            <a:r>
              <a:rPr lang="en-US" altLang="en-US" sz="1800"/>
              <a:t>Curing</a:t>
            </a:r>
          </a:p>
          <a:p>
            <a:pPr lvl="1" eaLnBrk="1" hangingPunct="1"/>
            <a:r>
              <a:rPr lang="en-US" altLang="en-US" sz="1600"/>
              <a:t>Coil at 190 </a:t>
            </a:r>
            <a:r>
              <a:rPr lang="en-US" altLang="en-US" sz="1600">
                <a:sym typeface="Symbol" panose="05050102010706020507" pitchFamily="18" charset="2"/>
              </a:rPr>
              <a:t>°C under a pressure of 35 MPa</a:t>
            </a:r>
          </a:p>
          <a:p>
            <a:pPr eaLnBrk="1" hangingPunct="1"/>
            <a:r>
              <a:rPr lang="en-US" altLang="en-US" sz="1800">
                <a:sym typeface="Symbol" panose="05050102010706020507" pitchFamily="18" charset="2"/>
              </a:rPr>
              <a:t>Surfacing of the heads</a:t>
            </a:r>
          </a:p>
          <a:p>
            <a:pPr lvl="1" eaLnBrk="1" hangingPunct="1"/>
            <a:r>
              <a:rPr lang="en-US" altLang="en-US" sz="1600">
                <a:sym typeface="Symbol" panose="05050102010706020507" pitchFamily="18" charset="2"/>
              </a:rPr>
              <a:t>Voids in the ends are filled with resin</a:t>
            </a:r>
          </a:p>
          <a:p>
            <a:pPr eaLnBrk="1" hangingPunct="1"/>
            <a:r>
              <a:rPr lang="en-US" altLang="en-US" sz="1800">
                <a:sym typeface="Symbol" panose="05050102010706020507" pitchFamily="18" charset="2"/>
              </a:rPr>
              <a:t>Measurements of coil azimuthal size</a:t>
            </a:r>
          </a:p>
          <a:p>
            <a:pPr eaLnBrk="1" hangingPunct="1"/>
            <a:r>
              <a:rPr lang="en-US" altLang="en-US" sz="1800">
                <a:sym typeface="Symbol" panose="05050102010706020507" pitchFamily="18" charset="2"/>
              </a:rPr>
              <a:t>Superposition of the outer layer onto the inner</a:t>
            </a:r>
          </a:p>
          <a:p>
            <a:pPr eaLnBrk="1" hangingPunct="1"/>
            <a:r>
              <a:rPr lang="en-US" altLang="en-US" sz="1800">
                <a:sym typeface="Symbol" panose="05050102010706020507" pitchFamily="18" charset="2"/>
              </a:rPr>
              <a:t>Splicing</a:t>
            </a:r>
          </a:p>
          <a:p>
            <a:pPr eaLnBrk="1" hangingPunct="1"/>
            <a:r>
              <a:rPr lang="en-US" altLang="en-US" sz="1800">
                <a:sym typeface="Symbol" panose="05050102010706020507" pitchFamily="18" charset="2"/>
              </a:rPr>
              <a:t>Shimming of the end region</a:t>
            </a:r>
          </a:p>
          <a:p>
            <a:pPr eaLnBrk="1" hangingPunct="1"/>
            <a:r>
              <a:rPr lang="en-US" altLang="en-US" sz="1800">
                <a:sym typeface="Symbol" panose="05050102010706020507" pitchFamily="18" charset="2"/>
              </a:rPr>
              <a:t>Assembly of four poles around the bore tube</a:t>
            </a:r>
          </a:p>
          <a:p>
            <a:pPr eaLnBrk="1" hangingPunct="1"/>
            <a:r>
              <a:rPr lang="en-US" altLang="en-US" sz="1800">
                <a:sym typeface="Symbol" panose="05050102010706020507" pitchFamily="18" charset="2"/>
              </a:rPr>
              <a:t>Instrumentation (quench heaters) and insulation)</a:t>
            </a:r>
          </a:p>
        </p:txBody>
      </p:sp>
      <p:sp>
        <p:nvSpPr>
          <p:cNvPr id="60421" name="Rectangle 5">
            <a:extLst>
              <a:ext uri="{FF2B5EF4-FFF2-40B4-BE49-F238E27FC236}">
                <a16:creationId xmlns:a16="http://schemas.microsoft.com/office/drawing/2014/main" id="{4F6C0F16-22E7-4F1D-8998-EC68588A51B6}"/>
              </a:ext>
            </a:extLst>
          </p:cNvPr>
          <p:cNvSpPr>
            <a:spLocks noGrp="1" noChangeArrowheads="1"/>
          </p:cNvSpPr>
          <p:nvPr>
            <p:ph type="body" sz="half" idx="2"/>
          </p:nvPr>
        </p:nvSpPr>
        <p:spPr/>
        <p:txBody>
          <a:bodyPr/>
          <a:lstStyle/>
          <a:p>
            <a:pPr eaLnBrk="1" hangingPunct="1"/>
            <a:endParaRPr lang="en-US" altLang="en-US" sz="1800"/>
          </a:p>
        </p:txBody>
      </p:sp>
      <p:pic>
        <p:nvPicPr>
          <p:cNvPr id="60422" name="Picture 4">
            <a:extLst>
              <a:ext uri="{FF2B5EF4-FFF2-40B4-BE49-F238E27FC236}">
                <a16:creationId xmlns:a16="http://schemas.microsoft.com/office/drawing/2014/main" id="{2F38F27A-2E2D-461B-87BC-52E3EC9D4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7336"/>
          <a:stretch>
            <a:fillRect/>
          </a:stretch>
        </p:blipFill>
        <p:spPr bwMode="auto">
          <a:xfrm>
            <a:off x="4826000" y="3875088"/>
            <a:ext cx="4114800"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6" descr="LHC">
            <a:extLst>
              <a:ext uri="{FF2B5EF4-FFF2-40B4-BE49-F238E27FC236}">
                <a16:creationId xmlns:a16="http://schemas.microsoft.com/office/drawing/2014/main" id="{0BA63D37-FE2F-4995-AAEC-03AB83375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538" y="1150938"/>
            <a:ext cx="3692525"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D5A36414-903F-432F-93CB-112D4C199902}"/>
              </a:ext>
            </a:extLst>
          </p:cNvPr>
          <p:cNvSpPr>
            <a:spLocks noGrp="1"/>
          </p:cNvSpPr>
          <p:nvPr>
            <p:ph type="dt" sz="half" idx="10"/>
          </p:nvPr>
        </p:nvSpPr>
        <p:spPr/>
        <p:txBody>
          <a:bodyPr/>
          <a:lstStyle/>
          <a:p>
            <a:pPr>
              <a:defRPr/>
            </a:pPr>
            <a:r>
              <a:rPr lang="en-US"/>
              <a:t>Superconducting Accelerator Magnets, January 27-30, 2025</a:t>
            </a:r>
            <a:endParaRPr lang="en-US" dirty="0"/>
          </a:p>
        </p:txBody>
      </p:sp>
      <p:sp>
        <p:nvSpPr>
          <p:cNvPr id="3" name="Footer Placeholder 2">
            <a:extLst>
              <a:ext uri="{FF2B5EF4-FFF2-40B4-BE49-F238E27FC236}">
                <a16:creationId xmlns:a16="http://schemas.microsoft.com/office/drawing/2014/main" id="{F3BD2671-0E4F-477B-B102-FDA56D49EDC8}"/>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2605D235-5262-47E9-8366-4B4ABCE992F4}"/>
              </a:ext>
            </a:extLst>
          </p:cNvPr>
          <p:cNvSpPr>
            <a:spLocks noGrp="1"/>
          </p:cNvSpPr>
          <p:nvPr>
            <p:ph type="sldNum" sz="quarter" idx="12"/>
          </p:nvPr>
        </p:nvSpPr>
        <p:spPr/>
        <p:txBody>
          <a:bodyPr/>
          <a:lstStyle/>
          <a:p>
            <a:pPr>
              <a:defRPr/>
            </a:pPr>
            <a:fld id="{EFEABB2C-7529-49E5-88C8-4061382EA6AE}" type="slidenum">
              <a:rPr lang="en-US" altLang="en-US" smtClean="0"/>
              <a:pPr>
                <a:defRPr/>
              </a:pPr>
              <a:t>43</a:t>
            </a:fld>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a:extLst>
              <a:ext uri="{FF2B5EF4-FFF2-40B4-BE49-F238E27FC236}">
                <a16:creationId xmlns:a16="http://schemas.microsoft.com/office/drawing/2014/main" id="{2C706216-199E-4300-9C39-2E850B27C055}"/>
              </a:ext>
            </a:extLst>
          </p:cNvPr>
          <p:cNvSpPr>
            <a:spLocks noGrp="1" noChangeArrowheads="1"/>
          </p:cNvSpPr>
          <p:nvPr>
            <p:ph type="title"/>
          </p:nvPr>
        </p:nvSpPr>
        <p:spPr/>
        <p:txBody>
          <a:bodyPr/>
          <a:lstStyle/>
          <a:p>
            <a:pPr eaLnBrk="1" hangingPunct="1"/>
            <a:r>
              <a:rPr lang="en-US" altLang="en-US" sz="2400"/>
              <a:t>9. Practical examples</a:t>
            </a:r>
            <a:br>
              <a:rPr lang="en-US" altLang="en-US" sz="2400"/>
            </a:br>
            <a:r>
              <a:rPr lang="en-US" altLang="en-US" sz="2400"/>
              <a:t> TQ quadrupole coil (Nb</a:t>
            </a:r>
            <a:r>
              <a:rPr lang="en-US" altLang="en-US" sz="2400" baseline="-25000"/>
              <a:t>3</a:t>
            </a:r>
            <a:r>
              <a:rPr lang="en-US" altLang="en-US" sz="2400"/>
              <a:t>Sn) fabrication steps</a:t>
            </a:r>
          </a:p>
        </p:txBody>
      </p:sp>
      <p:sp>
        <p:nvSpPr>
          <p:cNvPr id="61444" name="Rectangle 3">
            <a:extLst>
              <a:ext uri="{FF2B5EF4-FFF2-40B4-BE49-F238E27FC236}">
                <a16:creationId xmlns:a16="http://schemas.microsoft.com/office/drawing/2014/main" id="{60B74573-F4D3-40BB-A790-6282A8A6BBDD}"/>
              </a:ext>
            </a:extLst>
          </p:cNvPr>
          <p:cNvSpPr>
            <a:spLocks noGrp="1" noChangeArrowheads="1"/>
          </p:cNvSpPr>
          <p:nvPr>
            <p:ph type="body" sz="half" idx="1"/>
          </p:nvPr>
        </p:nvSpPr>
        <p:spPr>
          <a:xfrm>
            <a:off x="266700" y="1190625"/>
            <a:ext cx="5383213" cy="5240338"/>
          </a:xfrm>
        </p:spPr>
        <p:txBody>
          <a:bodyPr/>
          <a:lstStyle/>
          <a:p>
            <a:pPr eaLnBrk="1" hangingPunct="1"/>
            <a:r>
              <a:rPr lang="en-US" altLang="en-US" sz="2000"/>
              <a:t>Winding of inner layer</a:t>
            </a:r>
          </a:p>
          <a:p>
            <a:pPr eaLnBrk="1" hangingPunct="1"/>
            <a:r>
              <a:rPr lang="en-US" altLang="en-US" sz="2000"/>
              <a:t>Curing of inner layer</a:t>
            </a:r>
          </a:p>
          <a:p>
            <a:pPr lvl="1" eaLnBrk="1" hangingPunct="1"/>
            <a:r>
              <a:rPr lang="en-US" altLang="en-US" sz="1800"/>
              <a:t>Coil at 150 </a:t>
            </a:r>
            <a:r>
              <a:rPr lang="en-US" altLang="en-US" sz="1800">
                <a:sym typeface="Symbol" panose="05050102010706020507" pitchFamily="18" charset="2"/>
              </a:rPr>
              <a:t>°C under a pressure of 30 MPa</a:t>
            </a:r>
          </a:p>
          <a:p>
            <a:pPr eaLnBrk="1" hangingPunct="1"/>
            <a:r>
              <a:rPr lang="en-US" altLang="en-US" sz="2000"/>
              <a:t>Winding of outer layer</a:t>
            </a:r>
          </a:p>
          <a:p>
            <a:pPr eaLnBrk="1" hangingPunct="1"/>
            <a:r>
              <a:rPr lang="en-US" altLang="en-US" sz="2000"/>
              <a:t>Curing of inner and outer layer</a:t>
            </a:r>
          </a:p>
          <a:p>
            <a:pPr lvl="1" eaLnBrk="1" hangingPunct="1"/>
            <a:r>
              <a:rPr lang="en-US" altLang="en-US" sz="1800"/>
              <a:t>Coil at 150 </a:t>
            </a:r>
            <a:r>
              <a:rPr lang="en-US" altLang="en-US" sz="1800">
                <a:sym typeface="Symbol" panose="05050102010706020507" pitchFamily="18" charset="2"/>
              </a:rPr>
              <a:t>°C under a pressure of 30 MPa</a:t>
            </a:r>
          </a:p>
          <a:p>
            <a:pPr eaLnBrk="1" hangingPunct="1"/>
            <a:r>
              <a:rPr lang="en-US" altLang="en-US" sz="2000">
                <a:sym typeface="Symbol" panose="05050102010706020507" pitchFamily="18" charset="2"/>
              </a:rPr>
              <a:t>First instrumentation phase </a:t>
            </a:r>
          </a:p>
          <a:p>
            <a:pPr lvl="1" eaLnBrk="1" hangingPunct="1"/>
            <a:r>
              <a:rPr lang="en-US" altLang="en-US" sz="1800">
                <a:sym typeface="Symbol" panose="05050102010706020507" pitchFamily="18" charset="2"/>
              </a:rPr>
              <a:t>voltage taps</a:t>
            </a:r>
          </a:p>
          <a:p>
            <a:pPr eaLnBrk="1" hangingPunct="1"/>
            <a:r>
              <a:rPr lang="en-US" altLang="en-US" sz="2000">
                <a:sym typeface="Symbol" panose="05050102010706020507" pitchFamily="18" charset="2"/>
              </a:rPr>
              <a:t>Reaction</a:t>
            </a:r>
          </a:p>
          <a:p>
            <a:pPr eaLnBrk="1" hangingPunct="1"/>
            <a:r>
              <a:rPr lang="en-US" altLang="en-US" sz="2000">
                <a:sym typeface="Symbol" panose="05050102010706020507" pitchFamily="18" charset="2"/>
              </a:rPr>
              <a:t>Splicing</a:t>
            </a:r>
          </a:p>
          <a:p>
            <a:pPr eaLnBrk="1" hangingPunct="1"/>
            <a:r>
              <a:rPr lang="en-US" altLang="en-US" sz="2000">
                <a:sym typeface="Symbol" panose="05050102010706020507" pitchFamily="18" charset="2"/>
              </a:rPr>
              <a:t>Second instrumentation phase</a:t>
            </a:r>
          </a:p>
          <a:p>
            <a:pPr lvl="1" eaLnBrk="1" hangingPunct="1"/>
            <a:r>
              <a:rPr lang="en-US" altLang="en-US" sz="1800">
                <a:sym typeface="Symbol" panose="05050102010706020507" pitchFamily="18" charset="2"/>
              </a:rPr>
              <a:t>Voltage taps, strain gauges, quench heaters</a:t>
            </a:r>
          </a:p>
          <a:p>
            <a:pPr eaLnBrk="1" hangingPunct="1"/>
            <a:r>
              <a:rPr lang="en-US" altLang="en-US" sz="2000">
                <a:sym typeface="Symbol" panose="05050102010706020507" pitchFamily="18" charset="2"/>
              </a:rPr>
              <a:t>Impregnation</a:t>
            </a:r>
          </a:p>
        </p:txBody>
      </p:sp>
      <p:sp>
        <p:nvSpPr>
          <p:cNvPr id="61445" name="Rectangle 5">
            <a:extLst>
              <a:ext uri="{FF2B5EF4-FFF2-40B4-BE49-F238E27FC236}">
                <a16:creationId xmlns:a16="http://schemas.microsoft.com/office/drawing/2014/main" id="{EB6B2003-D414-4B10-B230-14BB223A83BB}"/>
              </a:ext>
            </a:extLst>
          </p:cNvPr>
          <p:cNvSpPr>
            <a:spLocks noGrp="1" noChangeArrowheads="1"/>
          </p:cNvSpPr>
          <p:nvPr>
            <p:ph type="body" sz="half" idx="2"/>
          </p:nvPr>
        </p:nvSpPr>
        <p:spPr/>
        <p:txBody>
          <a:bodyPr/>
          <a:lstStyle/>
          <a:p>
            <a:pPr eaLnBrk="1" hangingPunct="1"/>
            <a:endParaRPr lang="en-US" altLang="en-US" sz="2000"/>
          </a:p>
        </p:txBody>
      </p:sp>
      <p:pic>
        <p:nvPicPr>
          <p:cNvPr id="61446" name="Picture 7" descr="End Pot Cut">
            <a:extLst>
              <a:ext uri="{FF2B5EF4-FFF2-40B4-BE49-F238E27FC236}">
                <a16:creationId xmlns:a16="http://schemas.microsoft.com/office/drawing/2014/main" id="{C9F9291D-26A4-4D32-AD86-5006ABEC7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313" y="3876675"/>
            <a:ext cx="2960687"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8">
            <a:extLst>
              <a:ext uri="{FF2B5EF4-FFF2-40B4-BE49-F238E27FC236}">
                <a16:creationId xmlns:a16="http://schemas.microsoft.com/office/drawing/2014/main" id="{42E486CA-A172-4CD5-B4D0-9C9F5924E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388" y="1146175"/>
            <a:ext cx="2836862"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CE9CDDFA-1714-4999-BADA-33693087586A}"/>
              </a:ext>
            </a:extLst>
          </p:cNvPr>
          <p:cNvSpPr>
            <a:spLocks noGrp="1"/>
          </p:cNvSpPr>
          <p:nvPr>
            <p:ph type="dt" sz="half" idx="10"/>
          </p:nvPr>
        </p:nvSpPr>
        <p:spPr/>
        <p:txBody>
          <a:bodyPr/>
          <a:lstStyle/>
          <a:p>
            <a:pPr>
              <a:defRPr/>
            </a:pPr>
            <a:r>
              <a:rPr lang="en-US"/>
              <a:t>Superconducting Accelerator Magnets, January 27-30, 2025</a:t>
            </a:r>
            <a:endParaRPr lang="en-US" dirty="0"/>
          </a:p>
        </p:txBody>
      </p:sp>
      <p:sp>
        <p:nvSpPr>
          <p:cNvPr id="3" name="Footer Placeholder 2">
            <a:extLst>
              <a:ext uri="{FF2B5EF4-FFF2-40B4-BE49-F238E27FC236}">
                <a16:creationId xmlns:a16="http://schemas.microsoft.com/office/drawing/2014/main" id="{88971132-4B92-4E1D-9722-AD4FDDD8B8AB}"/>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0AAFC05E-42C8-4C66-903F-9486C7E07EC0}"/>
              </a:ext>
            </a:extLst>
          </p:cNvPr>
          <p:cNvSpPr>
            <a:spLocks noGrp="1"/>
          </p:cNvSpPr>
          <p:nvPr>
            <p:ph type="sldNum" sz="quarter" idx="12"/>
          </p:nvPr>
        </p:nvSpPr>
        <p:spPr/>
        <p:txBody>
          <a:bodyPr/>
          <a:lstStyle/>
          <a:p>
            <a:pPr>
              <a:defRPr/>
            </a:pPr>
            <a:fld id="{EFEABB2C-7529-49E5-88C8-4061382EA6AE}" type="slidenum">
              <a:rPr lang="en-US" altLang="en-US" smtClean="0"/>
              <a:pPr>
                <a:defRPr/>
              </a:pPr>
              <a:t>44</a:t>
            </a:fld>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a:extLst>
              <a:ext uri="{FF2B5EF4-FFF2-40B4-BE49-F238E27FC236}">
                <a16:creationId xmlns:a16="http://schemas.microsoft.com/office/drawing/2014/main" id="{3ABD790F-975B-48E7-A1A8-6D7C21049D33}"/>
              </a:ext>
            </a:extLst>
          </p:cNvPr>
          <p:cNvSpPr>
            <a:spLocks noGrp="1" noChangeArrowheads="1"/>
          </p:cNvSpPr>
          <p:nvPr>
            <p:ph type="title"/>
          </p:nvPr>
        </p:nvSpPr>
        <p:spPr/>
        <p:txBody>
          <a:bodyPr/>
          <a:lstStyle/>
          <a:p>
            <a:pPr eaLnBrk="1" hangingPunct="1"/>
            <a:r>
              <a:rPr lang="en-US" altLang="en-US"/>
              <a:t>Outline</a:t>
            </a:r>
          </a:p>
        </p:txBody>
      </p:sp>
      <p:sp>
        <p:nvSpPr>
          <p:cNvPr id="62468" name="Rectangle 3">
            <a:extLst>
              <a:ext uri="{FF2B5EF4-FFF2-40B4-BE49-F238E27FC236}">
                <a16:creationId xmlns:a16="http://schemas.microsoft.com/office/drawing/2014/main" id="{3F90D1EC-5913-4CF5-8E5C-13D38BE57E64}"/>
              </a:ext>
            </a:extLst>
          </p:cNvPr>
          <p:cNvSpPr>
            <a:spLocks noGrp="1" noChangeArrowheads="1"/>
          </p:cNvSpPr>
          <p:nvPr>
            <p:ph type="body" idx="1"/>
          </p:nvPr>
        </p:nvSpPr>
        <p:spPr/>
        <p:txBody>
          <a:bodyPr/>
          <a:lstStyle/>
          <a:p>
            <a:pPr marL="457200" indent="-457200" eaLnBrk="1" hangingPunct="1">
              <a:buSzTx/>
              <a:buFontTx/>
              <a:buAutoNum type="arabicPeriod"/>
            </a:pPr>
            <a:r>
              <a:rPr lang="en-US" altLang="en-US"/>
              <a:t>Introduction</a:t>
            </a:r>
          </a:p>
          <a:p>
            <a:pPr marL="457200" indent="-457200" eaLnBrk="1" hangingPunct="1">
              <a:buSzTx/>
              <a:buFontTx/>
              <a:buAutoNum type="arabicPeriod"/>
            </a:pPr>
            <a:r>
              <a:rPr lang="en-US" altLang="en-US"/>
              <a:t>Coil winding and curing		</a:t>
            </a:r>
          </a:p>
          <a:p>
            <a:pPr marL="457200" indent="-457200" eaLnBrk="1" hangingPunct="1">
              <a:buSzTx/>
              <a:buFontTx/>
              <a:buAutoNum type="arabicPeriod"/>
            </a:pPr>
            <a:r>
              <a:rPr lang="en-US" altLang="en-US"/>
              <a:t>Reaction of Nb</a:t>
            </a:r>
            <a:r>
              <a:rPr lang="en-US" altLang="en-US" baseline="-25000"/>
              <a:t>3</a:t>
            </a:r>
            <a:r>
              <a:rPr lang="en-US" altLang="en-US"/>
              <a:t>Sn coils</a:t>
            </a:r>
          </a:p>
          <a:p>
            <a:pPr marL="457200" indent="-457200" eaLnBrk="1" hangingPunct="1">
              <a:buSzTx/>
              <a:buFontTx/>
              <a:buAutoNum type="arabicPeriod"/>
            </a:pPr>
            <a:r>
              <a:rPr lang="en-US" altLang="en-US"/>
              <a:t>Vacuum impregnation of Nb</a:t>
            </a:r>
            <a:r>
              <a:rPr lang="en-US" altLang="en-US" baseline="-25000"/>
              <a:t>3</a:t>
            </a:r>
            <a:r>
              <a:rPr lang="en-US" altLang="en-US"/>
              <a:t>Sn coils</a:t>
            </a:r>
          </a:p>
          <a:p>
            <a:pPr marL="457200" indent="-457200" eaLnBrk="1" hangingPunct="1">
              <a:buSzTx/>
              <a:buFontTx/>
              <a:buAutoNum type="arabicPeriod"/>
            </a:pPr>
            <a:r>
              <a:rPr lang="en-US" altLang="en-US"/>
              <a:t>“React &amp; Wind” approach</a:t>
            </a:r>
          </a:p>
          <a:p>
            <a:pPr marL="457200" indent="-457200" eaLnBrk="1" hangingPunct="1">
              <a:buSzTx/>
              <a:buFontTx/>
              <a:buAutoNum type="arabicPeriod"/>
            </a:pPr>
            <a:r>
              <a:rPr lang="en-US" altLang="en-US"/>
              <a:t>Instrumentation and measurements</a:t>
            </a:r>
          </a:p>
          <a:p>
            <a:pPr marL="457200" indent="-457200" eaLnBrk="1" hangingPunct="1">
              <a:buSzTx/>
              <a:buFontTx/>
              <a:buAutoNum type="arabicPeriod"/>
            </a:pPr>
            <a:r>
              <a:rPr lang="en-US" altLang="en-US"/>
              <a:t>NbTi-NbTi and Nb</a:t>
            </a:r>
            <a:r>
              <a:rPr lang="en-US" altLang="en-US" baseline="-25000"/>
              <a:t>3</a:t>
            </a:r>
            <a:r>
              <a:rPr lang="en-US" altLang="en-US"/>
              <a:t>Sn -NbTi splices</a:t>
            </a:r>
          </a:p>
          <a:p>
            <a:pPr marL="457200" indent="-457200" eaLnBrk="1" hangingPunct="1">
              <a:buSzTx/>
              <a:buFontTx/>
              <a:buAutoNum type="arabicPeriod"/>
            </a:pPr>
            <a:r>
              <a:rPr lang="en-US" altLang="en-US"/>
              <a:t>Final assembly</a:t>
            </a:r>
          </a:p>
          <a:p>
            <a:pPr marL="457200" indent="-457200" eaLnBrk="1" hangingPunct="1">
              <a:buSzTx/>
              <a:buFontTx/>
              <a:buAutoNum type="arabicPeriod"/>
            </a:pPr>
            <a:r>
              <a:rPr lang="en-US" altLang="en-US"/>
              <a:t>Practical examples</a:t>
            </a:r>
          </a:p>
          <a:p>
            <a:pPr marL="457200" indent="-457200" eaLnBrk="1" hangingPunct="1">
              <a:buSzTx/>
              <a:buFontTx/>
              <a:buAutoNum type="arabicPeriod"/>
            </a:pPr>
            <a:r>
              <a:rPr lang="en-US" altLang="en-US" b="1" u="sng">
                <a:solidFill>
                  <a:srgbClr val="FF0000"/>
                </a:solidFill>
              </a:rPr>
              <a:t>Conclusions</a:t>
            </a:r>
          </a:p>
        </p:txBody>
      </p:sp>
      <p:sp>
        <p:nvSpPr>
          <p:cNvPr id="2" name="Date Placeholder 1">
            <a:extLst>
              <a:ext uri="{FF2B5EF4-FFF2-40B4-BE49-F238E27FC236}">
                <a16:creationId xmlns:a16="http://schemas.microsoft.com/office/drawing/2014/main" id="{2D450D20-552E-459B-B860-8FA028389FB8}"/>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1CFFCAAB-AB5C-45B1-BE61-D25D6AB3318C}"/>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E4DDEC93-C5AD-47FD-AEE8-839EECA7CD43}"/>
              </a:ext>
            </a:extLst>
          </p:cNvPr>
          <p:cNvSpPr>
            <a:spLocks noGrp="1"/>
          </p:cNvSpPr>
          <p:nvPr>
            <p:ph type="sldNum" sz="quarter" idx="12"/>
          </p:nvPr>
        </p:nvSpPr>
        <p:spPr/>
        <p:txBody>
          <a:bodyPr/>
          <a:lstStyle/>
          <a:p>
            <a:pPr>
              <a:defRPr/>
            </a:pPr>
            <a:fld id="{A8C5AB8A-C91D-4F7D-94D5-62D0481588EB}" type="slidenum">
              <a:rPr lang="en-US" altLang="en-US" smtClean="0"/>
              <a:pPr>
                <a:defRPr/>
              </a:pPr>
              <a:t>45</a:t>
            </a:fld>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a:extLst>
              <a:ext uri="{FF2B5EF4-FFF2-40B4-BE49-F238E27FC236}">
                <a16:creationId xmlns:a16="http://schemas.microsoft.com/office/drawing/2014/main" id="{77F97E6D-ECE4-4DAA-A6C7-18B1B7D1DF5A}"/>
              </a:ext>
            </a:extLst>
          </p:cNvPr>
          <p:cNvSpPr>
            <a:spLocks noGrp="1" noChangeArrowheads="1"/>
          </p:cNvSpPr>
          <p:nvPr>
            <p:ph type="title"/>
          </p:nvPr>
        </p:nvSpPr>
        <p:spPr/>
        <p:txBody>
          <a:bodyPr/>
          <a:lstStyle/>
          <a:p>
            <a:pPr eaLnBrk="1" hangingPunct="1"/>
            <a:r>
              <a:rPr lang="en-US" altLang="en-US"/>
              <a:t>10. Conclusions</a:t>
            </a:r>
          </a:p>
        </p:txBody>
      </p:sp>
      <p:sp>
        <p:nvSpPr>
          <p:cNvPr id="63492" name="Rectangle 3">
            <a:extLst>
              <a:ext uri="{FF2B5EF4-FFF2-40B4-BE49-F238E27FC236}">
                <a16:creationId xmlns:a16="http://schemas.microsoft.com/office/drawing/2014/main" id="{E7E3AB30-3F45-4956-B292-EDEC6D87FA9B}"/>
              </a:ext>
            </a:extLst>
          </p:cNvPr>
          <p:cNvSpPr>
            <a:spLocks noGrp="1" noChangeArrowheads="1"/>
          </p:cNvSpPr>
          <p:nvPr>
            <p:ph type="body" idx="1"/>
          </p:nvPr>
        </p:nvSpPr>
        <p:spPr/>
        <p:txBody>
          <a:bodyPr/>
          <a:lstStyle/>
          <a:p>
            <a:pPr eaLnBrk="1" hangingPunct="1"/>
            <a:endParaRPr lang="en-US" altLang="en-US"/>
          </a:p>
          <a:p>
            <a:pPr eaLnBrk="1" hangingPunct="1"/>
            <a:endParaRPr lang="en-US" altLang="en-US"/>
          </a:p>
          <a:p>
            <a:pPr eaLnBrk="1" hangingPunct="1"/>
            <a:r>
              <a:rPr lang="en-US" altLang="en-US"/>
              <a:t>We described the steps in the fabrication of a superconducting coil</a:t>
            </a:r>
          </a:p>
          <a:p>
            <a:pPr lvl="1" eaLnBrk="1" hangingPunct="1"/>
            <a:r>
              <a:rPr lang="en-US" altLang="en-US" b="1">
                <a:solidFill>
                  <a:srgbClr val="FF0000"/>
                </a:solidFill>
              </a:rPr>
              <a:t>Winding</a:t>
            </a:r>
          </a:p>
          <a:p>
            <a:pPr lvl="1" eaLnBrk="1" hangingPunct="1"/>
            <a:r>
              <a:rPr lang="en-US" altLang="en-US" b="1">
                <a:solidFill>
                  <a:srgbClr val="FF0000"/>
                </a:solidFill>
              </a:rPr>
              <a:t>Curing</a:t>
            </a:r>
          </a:p>
          <a:p>
            <a:pPr lvl="1" eaLnBrk="1" hangingPunct="1"/>
            <a:r>
              <a:rPr lang="en-US" altLang="en-US" b="1">
                <a:solidFill>
                  <a:srgbClr val="FF0000"/>
                </a:solidFill>
              </a:rPr>
              <a:t>Reaction</a:t>
            </a:r>
          </a:p>
          <a:p>
            <a:pPr lvl="1" eaLnBrk="1" hangingPunct="1"/>
            <a:r>
              <a:rPr lang="en-US" altLang="en-US" b="1">
                <a:solidFill>
                  <a:srgbClr val="FF0000"/>
                </a:solidFill>
              </a:rPr>
              <a:t>Impregnation</a:t>
            </a:r>
          </a:p>
          <a:p>
            <a:pPr eaLnBrk="1" hangingPunct="1"/>
            <a:r>
              <a:rPr lang="en-US" altLang="en-US"/>
              <a:t>Instrumentation is implemented to monitor the mechanical, electrical and thermal behavior of the coils.</a:t>
            </a:r>
          </a:p>
        </p:txBody>
      </p:sp>
      <p:sp>
        <p:nvSpPr>
          <p:cNvPr id="2" name="Date Placeholder 1">
            <a:extLst>
              <a:ext uri="{FF2B5EF4-FFF2-40B4-BE49-F238E27FC236}">
                <a16:creationId xmlns:a16="http://schemas.microsoft.com/office/drawing/2014/main" id="{3DDB321F-2728-4086-844A-551C75DED386}"/>
              </a:ext>
            </a:extLst>
          </p:cNvPr>
          <p:cNvSpPr>
            <a:spLocks noGrp="1"/>
          </p:cNvSpPr>
          <p:nvPr>
            <p:ph type="dt" sz="half" idx="10"/>
          </p:nvPr>
        </p:nvSpPr>
        <p:spPr/>
        <p:txBody>
          <a:bodyPr/>
          <a:lstStyle/>
          <a:p>
            <a:pPr>
              <a:defRPr/>
            </a:pPr>
            <a:r>
              <a:rPr lang="en-US"/>
              <a:t>Superconducting Accelerator Magnets, January 27-30, 2025</a:t>
            </a:r>
          </a:p>
        </p:txBody>
      </p:sp>
      <p:sp>
        <p:nvSpPr>
          <p:cNvPr id="3" name="Footer Placeholder 2">
            <a:extLst>
              <a:ext uri="{FF2B5EF4-FFF2-40B4-BE49-F238E27FC236}">
                <a16:creationId xmlns:a16="http://schemas.microsoft.com/office/drawing/2014/main" id="{EC69D082-7532-41E5-B63A-5AACECA9B1B1}"/>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0B8B6325-D422-47B2-8F10-B35D735CF834}"/>
              </a:ext>
            </a:extLst>
          </p:cNvPr>
          <p:cNvSpPr>
            <a:spLocks noGrp="1"/>
          </p:cNvSpPr>
          <p:nvPr>
            <p:ph type="sldNum" sz="quarter" idx="12"/>
          </p:nvPr>
        </p:nvSpPr>
        <p:spPr/>
        <p:txBody>
          <a:bodyPr/>
          <a:lstStyle/>
          <a:p>
            <a:pPr>
              <a:defRPr/>
            </a:pPr>
            <a:fld id="{A8C5AB8A-C91D-4F7D-94D5-62D0481588EB}" type="slidenum">
              <a:rPr lang="en-US" altLang="en-US" smtClean="0"/>
              <a:pPr>
                <a:defRPr/>
              </a:pPr>
              <a:t>46</a:t>
            </a:fld>
            <a:endParaRPr lang="en-US"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EB9C2-396B-4F9A-98F1-E6B9BFF5D5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3CC529-0BEB-4218-95C5-86852FFA8B5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5C40A0C4-04A9-406D-8DBC-ED733AA90516}"/>
              </a:ext>
            </a:extLst>
          </p:cNvPr>
          <p:cNvSpPr>
            <a:spLocks noGrp="1"/>
          </p:cNvSpPr>
          <p:nvPr>
            <p:ph type="dt" sz="half" idx="10"/>
          </p:nvPr>
        </p:nvSpPr>
        <p:spPr/>
        <p:txBody>
          <a:bodyPr/>
          <a:lstStyle/>
          <a:p>
            <a:pPr>
              <a:defRPr/>
            </a:pPr>
            <a:r>
              <a:rPr lang="en-US"/>
              <a:t>Superconducting Accelerator Magnets, January 27-30, 2025</a:t>
            </a:r>
          </a:p>
        </p:txBody>
      </p:sp>
      <p:sp>
        <p:nvSpPr>
          <p:cNvPr id="5" name="Footer Placeholder 4">
            <a:extLst>
              <a:ext uri="{FF2B5EF4-FFF2-40B4-BE49-F238E27FC236}">
                <a16:creationId xmlns:a16="http://schemas.microsoft.com/office/drawing/2014/main" id="{C49E1AFF-DA24-4EAE-96C4-6F435533FAB8}"/>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6" name="Slide Number Placeholder 5">
            <a:extLst>
              <a:ext uri="{FF2B5EF4-FFF2-40B4-BE49-F238E27FC236}">
                <a16:creationId xmlns:a16="http://schemas.microsoft.com/office/drawing/2014/main" id="{5828E2C1-1B8B-47AC-83FD-763EA4E86B7E}"/>
              </a:ext>
            </a:extLst>
          </p:cNvPr>
          <p:cNvSpPr>
            <a:spLocks noGrp="1"/>
          </p:cNvSpPr>
          <p:nvPr>
            <p:ph type="sldNum" sz="quarter" idx="12"/>
          </p:nvPr>
        </p:nvSpPr>
        <p:spPr/>
        <p:txBody>
          <a:bodyPr/>
          <a:lstStyle/>
          <a:p>
            <a:pPr>
              <a:defRPr/>
            </a:pPr>
            <a:fld id="{A8C5AB8A-C91D-4F7D-94D5-62D0481588EB}" type="slidenum">
              <a:rPr lang="en-US" altLang="en-US" smtClean="0"/>
              <a:pPr>
                <a:defRPr/>
              </a:pPr>
              <a:t>47</a:t>
            </a:fld>
            <a:endParaRPr lang="en-US" altLang="en-US"/>
          </a:p>
        </p:txBody>
      </p:sp>
    </p:spTree>
    <p:extLst>
      <p:ext uri="{BB962C8B-B14F-4D97-AF65-F5344CB8AC3E}">
        <p14:creationId xmlns:p14="http://schemas.microsoft.com/office/powerpoint/2010/main" val="2147702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a:extLst>
              <a:ext uri="{FF2B5EF4-FFF2-40B4-BE49-F238E27FC236}">
                <a16:creationId xmlns:a16="http://schemas.microsoft.com/office/drawing/2014/main" id="{F0610BCE-6396-4978-AB44-E8DA0860004C}"/>
              </a:ext>
            </a:extLst>
          </p:cNvPr>
          <p:cNvSpPr>
            <a:spLocks noGrp="1" noChangeArrowheads="1"/>
          </p:cNvSpPr>
          <p:nvPr>
            <p:ph type="title"/>
          </p:nvPr>
        </p:nvSpPr>
        <p:spPr/>
        <p:txBody>
          <a:bodyPr/>
          <a:lstStyle/>
          <a:p>
            <a:pPr eaLnBrk="1" hangingPunct="1"/>
            <a:r>
              <a:rPr lang="en-US" altLang="en-US"/>
              <a:t>2. Coil winding and curing</a:t>
            </a:r>
          </a:p>
        </p:txBody>
      </p:sp>
      <p:sp>
        <p:nvSpPr>
          <p:cNvPr id="22532" name="Rectangle 3">
            <a:extLst>
              <a:ext uri="{FF2B5EF4-FFF2-40B4-BE49-F238E27FC236}">
                <a16:creationId xmlns:a16="http://schemas.microsoft.com/office/drawing/2014/main" id="{19EC5147-74F8-4E82-894D-3B732129B2DC}"/>
              </a:ext>
            </a:extLst>
          </p:cNvPr>
          <p:cNvSpPr>
            <a:spLocks noGrp="1" noChangeArrowheads="1"/>
          </p:cNvSpPr>
          <p:nvPr>
            <p:ph type="body" sz="half" idx="1"/>
          </p:nvPr>
        </p:nvSpPr>
        <p:spPr>
          <a:xfrm>
            <a:off x="266700" y="1190625"/>
            <a:ext cx="4995863" cy="5240338"/>
          </a:xfrm>
        </p:spPr>
        <p:txBody>
          <a:bodyPr/>
          <a:lstStyle/>
          <a:p>
            <a:pPr eaLnBrk="1" hangingPunct="1"/>
            <a:r>
              <a:rPr lang="en-US" altLang="en-US" sz="2000" dirty="0"/>
              <a:t>The coil is the </a:t>
            </a:r>
            <a:r>
              <a:rPr lang="en-US" altLang="en-US" sz="2000" b="1" dirty="0">
                <a:solidFill>
                  <a:srgbClr val="FF0000"/>
                </a:solidFill>
              </a:rPr>
              <a:t>most critical </a:t>
            </a:r>
            <a:r>
              <a:rPr lang="en-US" altLang="en-US" sz="2000" dirty="0"/>
              <a:t>component of a superconducting magnet.</a:t>
            </a:r>
          </a:p>
          <a:p>
            <a:pPr eaLnBrk="1" hangingPunct="1"/>
            <a:r>
              <a:rPr lang="en-US" altLang="en-US" sz="2000" dirty="0"/>
              <a:t>Cross-sectional </a:t>
            </a:r>
            <a:r>
              <a:rPr lang="en-US" altLang="en-US" sz="2000" b="1" dirty="0">
                <a:solidFill>
                  <a:srgbClr val="FF0000"/>
                </a:solidFill>
              </a:rPr>
              <a:t>accuracy</a:t>
            </a:r>
            <a:r>
              <a:rPr lang="en-US" altLang="en-US" sz="2000" dirty="0"/>
              <a:t> of few hundredths of millimeters (few mils) over up to 15 m length must be reached for field quality requirements.</a:t>
            </a:r>
          </a:p>
          <a:p>
            <a:pPr eaLnBrk="1" hangingPunct="1"/>
            <a:r>
              <a:rPr lang="en-US" altLang="en-US" sz="2000" dirty="0"/>
              <a:t>The coils are manufactured in a clean areas with adequate air circulation and air filtration. The cable must be free of any metallic chips that could damage the conductor or the insulation (shorts).</a:t>
            </a:r>
          </a:p>
          <a:p>
            <a:pPr eaLnBrk="1" hangingPunct="1"/>
            <a:r>
              <a:rPr lang="en-US" altLang="en-US" sz="2000" dirty="0"/>
              <a:t>Coil is fabricated with </a:t>
            </a:r>
            <a:r>
              <a:rPr lang="en-US" altLang="en-US" sz="2000" b="1" dirty="0">
                <a:solidFill>
                  <a:srgbClr val="FF0000"/>
                </a:solidFill>
              </a:rPr>
              <a:t>laminated tooling</a:t>
            </a:r>
            <a:r>
              <a:rPr lang="en-US" altLang="en-US" sz="2000" dirty="0"/>
              <a:t>: very accurate laminations can be fabricated at low cost and assembled in long length.</a:t>
            </a:r>
          </a:p>
          <a:p>
            <a:pPr eaLnBrk="1" hangingPunct="1">
              <a:buFontTx/>
              <a:buNone/>
            </a:pPr>
            <a:endParaRPr lang="en-US" altLang="en-US" sz="2000" dirty="0"/>
          </a:p>
        </p:txBody>
      </p:sp>
      <p:pic>
        <p:nvPicPr>
          <p:cNvPr id="22533" name="Picture 5" descr="LHC-frst-coil">
            <a:extLst>
              <a:ext uri="{FF2B5EF4-FFF2-40B4-BE49-F238E27FC236}">
                <a16:creationId xmlns:a16="http://schemas.microsoft.com/office/drawing/2014/main" id="{AD3BF3CA-3646-4BF9-B8B6-FAC33DC7C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25" r="3282"/>
          <a:stretch>
            <a:fillRect/>
          </a:stretch>
        </p:blipFill>
        <p:spPr bwMode="auto">
          <a:xfrm>
            <a:off x="5024438" y="1193800"/>
            <a:ext cx="3910012"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6">
            <a:extLst>
              <a:ext uri="{FF2B5EF4-FFF2-40B4-BE49-F238E27FC236}">
                <a16:creationId xmlns:a16="http://schemas.microsoft.com/office/drawing/2014/main" id="{693B4D05-1E83-4426-BBCA-77184E002360}"/>
              </a:ext>
            </a:extLst>
          </p:cNvPr>
          <p:cNvSpPr txBox="1">
            <a:spLocks noChangeArrowheads="1"/>
          </p:cNvSpPr>
          <p:nvPr/>
        </p:nvSpPr>
        <p:spPr bwMode="auto">
          <a:xfrm>
            <a:off x="8077200" y="6169025"/>
            <a:ext cx="85725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3"/>
              </a:buBlip>
              <a:defRPr sz="2400">
                <a:solidFill>
                  <a:schemeClr val="tx1"/>
                </a:solidFill>
                <a:latin typeface="Book Antiqua" panose="02040602050305030304" pitchFamily="18" charset="0"/>
              </a:defRPr>
            </a:lvl1pPr>
            <a:lvl2pPr marL="742950" indent="-285750">
              <a:spcBef>
                <a:spcPct val="20000"/>
              </a:spcBef>
              <a:buSzPct val="65000"/>
              <a:buBlip>
                <a:blip r:embed="rId4"/>
              </a:buBlip>
              <a:defRPr sz="2000">
                <a:solidFill>
                  <a:schemeClr val="tx1"/>
                </a:solidFill>
                <a:latin typeface="Book Antiqua" panose="02040602050305030304" pitchFamily="18" charset="0"/>
              </a:defRPr>
            </a:lvl2pPr>
            <a:lvl3pPr marL="1143000" indent="-228600">
              <a:spcBef>
                <a:spcPct val="20000"/>
              </a:spcBef>
              <a:buSzPct val="65000"/>
              <a:buBlip>
                <a:blip r:embed="rId5"/>
              </a:buBlip>
              <a:defRPr>
                <a:solidFill>
                  <a:schemeClr val="tx1"/>
                </a:solidFill>
                <a:latin typeface="Book Antiqua" panose="02040602050305030304" pitchFamily="18" charset="0"/>
              </a:defRPr>
            </a:lvl3pPr>
            <a:lvl4pPr marL="1600200" indent="-228600">
              <a:spcBef>
                <a:spcPct val="20000"/>
              </a:spcBef>
              <a:buSzPct val="65000"/>
              <a:buBlip>
                <a:blip r:embed="rId6"/>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sz="1000"/>
              <a:t>L. Rossi, [1]</a:t>
            </a:r>
          </a:p>
        </p:txBody>
      </p:sp>
      <p:sp>
        <p:nvSpPr>
          <p:cNvPr id="2" name="Date Placeholder 1">
            <a:extLst>
              <a:ext uri="{FF2B5EF4-FFF2-40B4-BE49-F238E27FC236}">
                <a16:creationId xmlns:a16="http://schemas.microsoft.com/office/drawing/2014/main" id="{852A1712-58B9-4353-ABA1-80DE3B1E952B}"/>
              </a:ext>
            </a:extLst>
          </p:cNvPr>
          <p:cNvSpPr>
            <a:spLocks noGrp="1"/>
          </p:cNvSpPr>
          <p:nvPr>
            <p:ph type="dt" sz="half" idx="10"/>
          </p:nvPr>
        </p:nvSpPr>
        <p:spPr/>
        <p:txBody>
          <a:bodyPr/>
          <a:lstStyle/>
          <a:p>
            <a:pPr>
              <a:defRPr/>
            </a:pPr>
            <a:r>
              <a:rPr lang="en-US"/>
              <a:t>Superconducting Accelerator Magnets, January 27-30, 2025</a:t>
            </a:r>
            <a:endParaRPr lang="en-US" dirty="0"/>
          </a:p>
        </p:txBody>
      </p:sp>
      <p:sp>
        <p:nvSpPr>
          <p:cNvPr id="3" name="Footer Placeholder 2">
            <a:extLst>
              <a:ext uri="{FF2B5EF4-FFF2-40B4-BE49-F238E27FC236}">
                <a16:creationId xmlns:a16="http://schemas.microsoft.com/office/drawing/2014/main" id="{944DE4E3-6996-4540-BAD1-8CEE1D813C92}"/>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Slide Number Placeholder 3">
            <a:extLst>
              <a:ext uri="{FF2B5EF4-FFF2-40B4-BE49-F238E27FC236}">
                <a16:creationId xmlns:a16="http://schemas.microsoft.com/office/drawing/2014/main" id="{CF933DD7-1692-4E0B-8EC4-EA22AA001BAC}"/>
              </a:ext>
            </a:extLst>
          </p:cNvPr>
          <p:cNvSpPr>
            <a:spLocks noGrp="1"/>
          </p:cNvSpPr>
          <p:nvPr>
            <p:ph type="sldNum" sz="quarter" idx="12"/>
          </p:nvPr>
        </p:nvSpPr>
        <p:spPr/>
        <p:txBody>
          <a:bodyPr/>
          <a:lstStyle/>
          <a:p>
            <a:pPr>
              <a:defRPr/>
            </a:pPr>
            <a:fld id="{EFEABB2C-7529-49E5-88C8-4061382EA6AE}" type="slidenum">
              <a:rPr lang="en-US" altLang="en-US" smtClean="0"/>
              <a:pPr>
                <a:defRPr/>
              </a:pPr>
              <a:t>5</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a:extLst>
              <a:ext uri="{FF2B5EF4-FFF2-40B4-BE49-F238E27FC236}">
                <a16:creationId xmlns:a16="http://schemas.microsoft.com/office/drawing/2014/main" id="{066C11F5-4932-4735-A251-BAF6A6A62E31}"/>
              </a:ext>
            </a:extLst>
          </p:cNvPr>
          <p:cNvSpPr>
            <a:spLocks noGrp="1" noChangeArrowheads="1"/>
          </p:cNvSpPr>
          <p:nvPr>
            <p:ph type="title"/>
          </p:nvPr>
        </p:nvSpPr>
        <p:spPr/>
        <p:txBody>
          <a:bodyPr/>
          <a:lstStyle/>
          <a:p>
            <a:pPr eaLnBrk="1" hangingPunct="1"/>
            <a:r>
              <a:rPr lang="en-US" altLang="en-US" sz="2400"/>
              <a:t>2. Coil winding and curing </a:t>
            </a:r>
            <a:br>
              <a:rPr lang="en-US" altLang="en-US" sz="2400"/>
            </a:br>
            <a:r>
              <a:rPr lang="en-US" altLang="en-US" sz="2400"/>
              <a:t>Winding tooling</a:t>
            </a:r>
          </a:p>
        </p:txBody>
      </p:sp>
      <p:sp>
        <p:nvSpPr>
          <p:cNvPr id="23557" name="Rectangle 3">
            <a:extLst>
              <a:ext uri="{FF2B5EF4-FFF2-40B4-BE49-F238E27FC236}">
                <a16:creationId xmlns:a16="http://schemas.microsoft.com/office/drawing/2014/main" id="{AD50F1F4-D784-4885-B47C-41B9701FAEBD}"/>
              </a:ext>
            </a:extLst>
          </p:cNvPr>
          <p:cNvSpPr>
            <a:spLocks noGrp="1" noChangeArrowheads="1"/>
          </p:cNvSpPr>
          <p:nvPr>
            <p:ph type="body" sz="half" idx="1"/>
          </p:nvPr>
        </p:nvSpPr>
        <p:spPr>
          <a:xfrm>
            <a:off x="266700" y="1190625"/>
            <a:ext cx="4610100" cy="3598863"/>
          </a:xfrm>
        </p:spPr>
        <p:txBody>
          <a:bodyPr>
            <a:normAutofit fontScale="92500" lnSpcReduction="10000"/>
          </a:bodyPr>
          <a:lstStyle/>
          <a:p>
            <a:pPr eaLnBrk="1" hangingPunct="1">
              <a:defRPr/>
            </a:pPr>
            <a:r>
              <a:rPr lang="en-US" altLang="en-US" sz="2000" dirty="0"/>
              <a:t>A continuous length of insulated cable sufficient for one coil is wound on a </a:t>
            </a:r>
            <a:r>
              <a:rPr lang="en-US" altLang="en-US" sz="2000" b="1" dirty="0">
                <a:solidFill>
                  <a:srgbClr val="FF0000"/>
                </a:solidFill>
              </a:rPr>
              <a:t>spool</a:t>
            </a:r>
            <a:r>
              <a:rPr lang="en-US" altLang="en-US" sz="2000" dirty="0"/>
              <a:t>.</a:t>
            </a:r>
          </a:p>
          <a:p>
            <a:pPr eaLnBrk="1" hangingPunct="1">
              <a:defRPr/>
            </a:pPr>
            <a:r>
              <a:rPr lang="en-US" altLang="en-US" sz="2000" dirty="0"/>
              <a:t>Then, from the spool, the cable is wound around a </a:t>
            </a:r>
            <a:r>
              <a:rPr lang="en-US" altLang="en-US" sz="2000" b="1" dirty="0">
                <a:solidFill>
                  <a:srgbClr val="FF0000"/>
                </a:solidFill>
              </a:rPr>
              <a:t>pole</a:t>
            </a:r>
            <a:r>
              <a:rPr lang="en-US" altLang="en-US" sz="2000" dirty="0"/>
              <a:t> mounted on a steel </a:t>
            </a:r>
            <a:r>
              <a:rPr lang="en-US" altLang="en-US" sz="2000" b="1" dirty="0">
                <a:solidFill>
                  <a:srgbClr val="FF0000"/>
                </a:solidFill>
              </a:rPr>
              <a:t>mandrel</a:t>
            </a:r>
            <a:r>
              <a:rPr lang="en-US" altLang="en-US" sz="2000" dirty="0"/>
              <a:t>. The mandrel is made of laminations mounted on a beam.</a:t>
            </a:r>
          </a:p>
          <a:p>
            <a:pPr eaLnBrk="1" hangingPunct="1">
              <a:defRPr/>
            </a:pPr>
            <a:r>
              <a:rPr lang="en-US" altLang="en-US" sz="2000" dirty="0"/>
              <a:t>Winding starts from the pole turn of the inner layer after preparing the coil ramp for the outer layer. </a:t>
            </a:r>
          </a:p>
          <a:p>
            <a:pPr eaLnBrk="1" hangingPunct="1">
              <a:defRPr/>
            </a:pPr>
            <a:r>
              <a:rPr lang="en-US" altLang="en-US" sz="2000" dirty="0"/>
              <a:t>The cable is maintained in </a:t>
            </a:r>
            <a:r>
              <a:rPr lang="en-US" altLang="en-US" sz="2000" b="1" dirty="0">
                <a:solidFill>
                  <a:srgbClr val="FF0000"/>
                </a:solidFill>
              </a:rPr>
              <a:t>tension</a:t>
            </a:r>
            <a:r>
              <a:rPr lang="en-US" altLang="en-US" sz="2000" dirty="0"/>
              <a:t> (200 N)</a:t>
            </a:r>
          </a:p>
        </p:txBody>
      </p:sp>
      <p:pic>
        <p:nvPicPr>
          <p:cNvPr id="2" name="Picture 3" descr="\\cern.ch\dfs\Workspaces\s\shortmod\Develop\labo 927\HFM\DS Dipole 11T\Magnets Construction\11T_Coils\HCMBHSP0003_111\3_Curing\Inner Curring\DSCN5302.JPG">
            <a:extLst>
              <a:ext uri="{FF2B5EF4-FFF2-40B4-BE49-F238E27FC236}">
                <a16:creationId xmlns:a16="http://schemas.microsoft.com/office/drawing/2014/main" id="{6B8327A6-EFC0-40DC-AF84-B21171B4F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1088" y="1238250"/>
            <a:ext cx="41275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9">
            <a:extLst>
              <a:ext uri="{FF2B5EF4-FFF2-40B4-BE49-F238E27FC236}">
                <a16:creationId xmlns:a16="http://schemas.microsoft.com/office/drawing/2014/main" id="{E30BCCC0-FC16-4B24-A9FD-D3D8FC1368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838" y="4652963"/>
            <a:ext cx="8793162"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54B9D1A8-BCD3-4292-8325-70BB4B6A7096}"/>
              </a:ext>
            </a:extLst>
          </p:cNvPr>
          <p:cNvSpPr>
            <a:spLocks noGrp="1"/>
          </p:cNvSpPr>
          <p:nvPr>
            <p:ph type="dt" sz="half" idx="10"/>
          </p:nvPr>
        </p:nvSpPr>
        <p:spPr/>
        <p:txBody>
          <a:bodyPr/>
          <a:lstStyle/>
          <a:p>
            <a:pPr>
              <a:defRPr/>
            </a:pPr>
            <a:r>
              <a:rPr lang="en-US"/>
              <a:t>Superconducting Accelerator Magnets, January 27-30, 2025</a:t>
            </a:r>
            <a:endParaRPr lang="en-US" dirty="0"/>
          </a:p>
        </p:txBody>
      </p:sp>
      <p:sp>
        <p:nvSpPr>
          <p:cNvPr id="4" name="Footer Placeholder 3">
            <a:extLst>
              <a:ext uri="{FF2B5EF4-FFF2-40B4-BE49-F238E27FC236}">
                <a16:creationId xmlns:a16="http://schemas.microsoft.com/office/drawing/2014/main" id="{22FF3D98-7BF2-4C13-AE20-48EB6CB03A84}"/>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5" name="Slide Number Placeholder 4">
            <a:extLst>
              <a:ext uri="{FF2B5EF4-FFF2-40B4-BE49-F238E27FC236}">
                <a16:creationId xmlns:a16="http://schemas.microsoft.com/office/drawing/2014/main" id="{6C5B3DE0-7126-45A6-84D8-FBF3A51FCA20}"/>
              </a:ext>
            </a:extLst>
          </p:cNvPr>
          <p:cNvSpPr>
            <a:spLocks noGrp="1"/>
          </p:cNvSpPr>
          <p:nvPr>
            <p:ph type="sldNum" sz="quarter" idx="12"/>
          </p:nvPr>
        </p:nvSpPr>
        <p:spPr/>
        <p:txBody>
          <a:bodyPr/>
          <a:lstStyle/>
          <a:p>
            <a:pPr>
              <a:defRPr/>
            </a:pPr>
            <a:fld id="{EFEABB2C-7529-49E5-88C8-4061382EA6AE}" type="slidenum">
              <a:rPr lang="en-US" altLang="en-US" smtClean="0"/>
              <a:pPr>
                <a:defRPr/>
              </a:pPr>
              <a:t>6</a:t>
            </a:fld>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18F41EAA-E040-4B3E-8AAE-A0844470AFEC}"/>
              </a:ext>
            </a:extLst>
          </p:cNvPr>
          <p:cNvSpPr>
            <a:spLocks noGrp="1"/>
          </p:cNvSpPr>
          <p:nvPr>
            <p:ph type="title"/>
          </p:nvPr>
        </p:nvSpPr>
        <p:spPr/>
        <p:txBody>
          <a:bodyPr/>
          <a:lstStyle/>
          <a:p>
            <a:r>
              <a:rPr lang="en-US" altLang="en-US"/>
              <a:t>Coil fabrication</a:t>
            </a:r>
            <a:br>
              <a:rPr lang="en-US" altLang="en-US"/>
            </a:br>
            <a:r>
              <a:rPr lang="en-US" altLang="en-US"/>
              <a:t>Winding and curing</a:t>
            </a:r>
            <a:endParaRPr lang="en-GB" altLang="en-US"/>
          </a:p>
        </p:txBody>
      </p:sp>
      <p:sp>
        <p:nvSpPr>
          <p:cNvPr id="14339" name="Date Placeholder 2">
            <a:extLst>
              <a:ext uri="{FF2B5EF4-FFF2-40B4-BE49-F238E27FC236}">
                <a16:creationId xmlns:a16="http://schemas.microsoft.com/office/drawing/2014/main" id="{8DFBC112-4B8C-4BF6-B175-989799E736B6}"/>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14340" name="Footer Placeholder 3">
            <a:extLst>
              <a:ext uri="{FF2B5EF4-FFF2-40B4-BE49-F238E27FC236}">
                <a16:creationId xmlns:a16="http://schemas.microsoft.com/office/drawing/2014/main" id="{468D9B79-A74E-4398-B510-A2176005C0B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a:t>
            </a:r>
          </a:p>
        </p:txBody>
      </p:sp>
      <p:sp>
        <p:nvSpPr>
          <p:cNvPr id="6" name="Content Placeholder 2">
            <a:extLst>
              <a:ext uri="{FF2B5EF4-FFF2-40B4-BE49-F238E27FC236}">
                <a16:creationId xmlns:a16="http://schemas.microsoft.com/office/drawing/2014/main" id="{0ED4D778-A3A4-4AEB-A58C-E02125797F43}"/>
              </a:ext>
            </a:extLst>
          </p:cNvPr>
          <p:cNvSpPr txBox="1">
            <a:spLocks/>
          </p:cNvSpPr>
          <p:nvPr/>
        </p:nvSpPr>
        <p:spPr>
          <a:xfrm>
            <a:off x="152400" y="1143000"/>
            <a:ext cx="5426075" cy="2813050"/>
          </a:xfrm>
          <a:prstGeom prst="rect">
            <a:avLst/>
          </a:prstGeom>
        </p:spPr>
        <p:txBody>
          <a:bodyPr>
            <a:normAutofit fontScale="92500"/>
          </a:bodyPr>
          <a:lstStyle>
            <a:lvl1pPr marL="342900" indent="-342900" algn="l" rtl="0" eaLnBrk="0" fontAlgn="base" hangingPunct="0">
              <a:spcBef>
                <a:spcPct val="20000"/>
              </a:spcBef>
              <a:spcAft>
                <a:spcPct val="0"/>
              </a:spcAft>
              <a:buSzPct val="60000"/>
              <a:buBlip>
                <a:blip r:embed="rId2"/>
              </a:buBlip>
              <a:defRPr sz="2400" kern="1200">
                <a:solidFill>
                  <a:schemeClr val="tx2"/>
                </a:solidFill>
                <a:latin typeface="Book Antiqua" pitchFamily="18" charset="0"/>
                <a:ea typeface="+mn-ea"/>
                <a:cs typeface="+mn-cs"/>
              </a:defRPr>
            </a:lvl1pPr>
            <a:lvl2pPr marL="742950" indent="-285750" algn="l" rtl="0" eaLnBrk="0" fontAlgn="base" hangingPunct="0">
              <a:spcBef>
                <a:spcPct val="20000"/>
              </a:spcBef>
              <a:spcAft>
                <a:spcPct val="0"/>
              </a:spcAft>
              <a:buSzPct val="60000"/>
              <a:buBlip>
                <a:blip r:embed="rId3"/>
              </a:buBlip>
              <a:defRPr sz="2000" kern="1200">
                <a:solidFill>
                  <a:schemeClr val="tx2"/>
                </a:solidFill>
                <a:latin typeface="Book Antiqua" pitchFamily="18" charset="0"/>
                <a:ea typeface="+mn-ea"/>
                <a:cs typeface="+mn-cs"/>
              </a:defRPr>
            </a:lvl2pPr>
            <a:lvl3pPr marL="1143000" indent="-228600" algn="l" rtl="0" eaLnBrk="0" fontAlgn="base" hangingPunct="0">
              <a:spcBef>
                <a:spcPct val="20000"/>
              </a:spcBef>
              <a:spcAft>
                <a:spcPct val="0"/>
              </a:spcAft>
              <a:buSzPct val="60000"/>
              <a:buBlip>
                <a:blip r:embed="rId4"/>
              </a:buBlip>
              <a:defRPr kern="1200">
                <a:solidFill>
                  <a:schemeClr val="tx2"/>
                </a:solidFill>
                <a:latin typeface="Book Antiqua" pitchFamily="18" charset="0"/>
                <a:ea typeface="+mn-ea"/>
                <a:cs typeface="+mn-cs"/>
              </a:defRPr>
            </a:lvl3pPr>
            <a:lvl4pPr marL="1600200" indent="-228600" algn="l" rtl="0" eaLnBrk="0" fontAlgn="base" hangingPunct="0">
              <a:spcBef>
                <a:spcPct val="20000"/>
              </a:spcBef>
              <a:spcAft>
                <a:spcPct val="0"/>
              </a:spcAft>
              <a:buSzPct val="60000"/>
              <a:buBlip>
                <a:blip r:embed="rId5"/>
              </a:buBlip>
              <a:defRPr sz="1600" kern="1200">
                <a:solidFill>
                  <a:schemeClr val="tx2"/>
                </a:solidFill>
                <a:latin typeface="Book Antiqua" pitchFamily="18" charset="0"/>
                <a:ea typeface="+mn-ea"/>
                <a:cs typeface="+mn-cs"/>
              </a:defRPr>
            </a:lvl4pPr>
            <a:lvl5pPr marL="2057400" indent="-228600" algn="l" rtl="0" eaLnBrk="0" fontAlgn="base" hangingPunct="0">
              <a:spcBef>
                <a:spcPct val="20000"/>
              </a:spcBef>
              <a:spcAft>
                <a:spcPct val="0"/>
              </a:spcAft>
              <a:buSzPct val="60000"/>
              <a:buBlip>
                <a:blip r:embed="rId6"/>
              </a:buBlip>
              <a:defRPr sz="1600" kern="1200">
                <a:solidFill>
                  <a:schemeClr val="tx2"/>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defRPr/>
            </a:pPr>
            <a:r>
              <a:rPr lang="en-US" altLang="en-US" dirty="0">
                <a:solidFill>
                  <a:srgbClr val="00313C"/>
                </a:solidFill>
              </a:rPr>
              <a:t>The cable is wound around a </a:t>
            </a:r>
            <a:r>
              <a:rPr lang="en-US" altLang="en-US" b="1" dirty="0">
                <a:solidFill>
                  <a:srgbClr val="FF0000"/>
                </a:solidFill>
              </a:rPr>
              <a:t>pole</a:t>
            </a:r>
            <a:r>
              <a:rPr lang="en-US" altLang="en-US" dirty="0">
                <a:solidFill>
                  <a:srgbClr val="00313C"/>
                </a:solidFill>
              </a:rPr>
              <a:t> mounted on a steel mandrel. </a:t>
            </a:r>
          </a:p>
          <a:p>
            <a:pPr lvl="1" eaLnBrk="1" hangingPunct="1">
              <a:defRPr/>
            </a:pPr>
            <a:r>
              <a:rPr lang="en-US" altLang="en-US" dirty="0">
                <a:solidFill>
                  <a:srgbClr val="00313C"/>
                </a:solidFill>
              </a:rPr>
              <a:t>The mandrel is made of laminations</a:t>
            </a:r>
          </a:p>
          <a:p>
            <a:pPr eaLnBrk="1" hangingPunct="1">
              <a:defRPr/>
            </a:pPr>
            <a:r>
              <a:rPr lang="en-US" altLang="en-US" dirty="0">
                <a:solidFill>
                  <a:srgbClr val="00313C"/>
                </a:solidFill>
              </a:rPr>
              <a:t>Winding starts from the </a:t>
            </a:r>
            <a:r>
              <a:rPr lang="en-US" altLang="en-US" b="1" dirty="0">
                <a:solidFill>
                  <a:srgbClr val="FF0000"/>
                </a:solidFill>
              </a:rPr>
              <a:t>pole turn </a:t>
            </a:r>
            <a:r>
              <a:rPr lang="en-US" altLang="en-US" dirty="0">
                <a:solidFill>
                  <a:srgbClr val="00313C"/>
                </a:solidFill>
              </a:rPr>
              <a:t>of the inner layer after preparing the coil ramp for the outer layer. </a:t>
            </a:r>
          </a:p>
          <a:p>
            <a:pPr eaLnBrk="1" hangingPunct="1">
              <a:defRPr/>
            </a:pPr>
            <a:r>
              <a:rPr lang="en-US" altLang="en-US" dirty="0">
                <a:solidFill>
                  <a:srgbClr val="00313C"/>
                </a:solidFill>
              </a:rPr>
              <a:t>Cable maintained in </a:t>
            </a:r>
            <a:r>
              <a:rPr lang="en-US" altLang="en-US" b="1" dirty="0">
                <a:solidFill>
                  <a:srgbClr val="FF0000"/>
                </a:solidFill>
              </a:rPr>
              <a:t>tension</a:t>
            </a:r>
            <a:r>
              <a:rPr lang="en-US" altLang="en-US" dirty="0">
                <a:solidFill>
                  <a:srgbClr val="00313C"/>
                </a:solidFill>
              </a:rPr>
              <a:t> (200 N)</a:t>
            </a:r>
          </a:p>
          <a:p>
            <a:pPr>
              <a:defRPr/>
            </a:pPr>
            <a:endParaRPr lang="en-GB" dirty="0"/>
          </a:p>
        </p:txBody>
      </p:sp>
      <p:pic>
        <p:nvPicPr>
          <p:cNvPr id="14342" name="Picture 6" descr="\\Srv5_div\SHORTMOD\Develop\labo 927\HFM\QXF\Jacky\short Coil Cu #001\INNER COIL Cu 001\WINDING Cu #001 INNER\DSCN0865.JPG">
            <a:extLst>
              <a:ext uri="{FF2B5EF4-FFF2-40B4-BE49-F238E27FC236}">
                <a16:creationId xmlns:a16="http://schemas.microsoft.com/office/drawing/2014/main" id="{ACD1FF70-F10F-4767-9E9C-ED5E205C6D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6346" b="20383"/>
          <a:stretch>
            <a:fillRect/>
          </a:stretch>
        </p:blipFill>
        <p:spPr bwMode="auto">
          <a:xfrm>
            <a:off x="4495800" y="4027488"/>
            <a:ext cx="44958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C:\Users\miaoyu\Desktop\PIC\1.jpg">
            <a:extLst>
              <a:ext uri="{FF2B5EF4-FFF2-40B4-BE49-F238E27FC236}">
                <a16:creationId xmlns:a16="http://schemas.microsoft.com/office/drawing/2014/main" id="{CA3E6A8E-FE66-4AFD-918D-B5D9C34CB5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088" y="4027488"/>
            <a:ext cx="3948112"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a:extLst>
              <a:ext uri="{FF2B5EF4-FFF2-40B4-BE49-F238E27FC236}">
                <a16:creationId xmlns:a16="http://schemas.microsoft.com/office/drawing/2014/main" id="{6AC2516D-93D7-4706-8789-B1466CA139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882" t="19051" r="1608" b="23679"/>
          <a:stretch>
            <a:fillRect/>
          </a:stretch>
        </p:blipFill>
        <p:spPr bwMode="auto">
          <a:xfrm>
            <a:off x="7010400" y="3352800"/>
            <a:ext cx="1916113"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12">
            <a:extLst>
              <a:ext uri="{FF2B5EF4-FFF2-40B4-BE49-F238E27FC236}">
                <a16:creationId xmlns:a16="http://schemas.microsoft.com/office/drawing/2014/main" id="{8E493AB3-73CB-439D-A141-D7D395EC73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6655" t="4369" r="40846" b="49603"/>
          <a:stretch>
            <a:fillRect/>
          </a:stretch>
        </p:blipFill>
        <p:spPr bwMode="auto">
          <a:xfrm>
            <a:off x="7010400" y="1066800"/>
            <a:ext cx="1916113" cy="221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6" name="Slide Number Placeholder 1">
            <a:extLst>
              <a:ext uri="{FF2B5EF4-FFF2-40B4-BE49-F238E27FC236}">
                <a16:creationId xmlns:a16="http://schemas.microsoft.com/office/drawing/2014/main" id="{80174CE8-83A8-4C26-A34E-A7CD86BDD40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a:spcBef>
                <a:spcPct val="0"/>
              </a:spcBef>
              <a:buSzTx/>
              <a:buFontTx/>
              <a:buNone/>
            </a:pPr>
            <a:fld id="{60BA93B2-14A4-4A4A-A049-FCEB88C6EB61}" type="slidenum">
              <a:rPr lang="en-US" altLang="en-US" sz="1000" smtClean="0">
                <a:solidFill>
                  <a:schemeClr val="accent1"/>
                </a:solidFill>
              </a:rPr>
              <a:pPr>
                <a:spcBef>
                  <a:spcPct val="0"/>
                </a:spcBef>
                <a:buSzTx/>
                <a:buFontTx/>
                <a:buNone/>
              </a:pPr>
              <a:t>7</a:t>
            </a:fld>
            <a:endParaRPr lang="en-US" altLang="en-US" sz="1000">
              <a:solidFill>
                <a:schemeClr val="accen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a:extLst>
              <a:ext uri="{FF2B5EF4-FFF2-40B4-BE49-F238E27FC236}">
                <a16:creationId xmlns:a16="http://schemas.microsoft.com/office/drawing/2014/main" id="{0DF7E6F7-20FB-445C-9BEB-23603F2F3A99}"/>
              </a:ext>
            </a:extLst>
          </p:cNvPr>
          <p:cNvSpPr>
            <a:spLocks noGrp="1"/>
          </p:cNvSpPr>
          <p:nvPr>
            <p:ph type="sldNum" sz="quarter" idx="10"/>
          </p:nvPr>
        </p:nvSpPr>
        <p:spPr>
          <a:noFill/>
        </p:spPr>
        <p:txBody>
          <a:bodyPr/>
          <a:lstStyle>
            <a:lvl1pPr>
              <a:spcBef>
                <a:spcPct val="20000"/>
              </a:spcBef>
              <a:buSzPct val="65000"/>
              <a:buBlip>
                <a:blip r:embed="rId2"/>
              </a:buBlip>
              <a:defRPr sz="2400">
                <a:solidFill>
                  <a:schemeClr val="tx1"/>
                </a:solidFill>
                <a:latin typeface="Book Antiqua" panose="02040602050305030304" pitchFamily="18" charset="0"/>
              </a:defRPr>
            </a:lvl1pPr>
            <a:lvl2pPr marL="742950" indent="-285750">
              <a:spcBef>
                <a:spcPct val="20000"/>
              </a:spcBef>
              <a:buSzPct val="65000"/>
              <a:buBlip>
                <a:blip r:embed="rId3"/>
              </a:buBlip>
              <a:defRPr sz="2000">
                <a:solidFill>
                  <a:schemeClr val="tx1"/>
                </a:solidFill>
                <a:latin typeface="Book Antiqua" panose="02040602050305030304" pitchFamily="18" charset="0"/>
              </a:defRPr>
            </a:lvl2pPr>
            <a:lvl3pPr marL="1143000" indent="-228600">
              <a:spcBef>
                <a:spcPct val="20000"/>
              </a:spcBef>
              <a:buSzPct val="65000"/>
              <a:buBlip>
                <a:blip r:embed="rId4"/>
              </a:buBlip>
              <a:defRPr>
                <a:solidFill>
                  <a:schemeClr val="tx1"/>
                </a:solidFill>
                <a:latin typeface="Book Antiqua" panose="02040602050305030304" pitchFamily="18" charset="0"/>
              </a:defRPr>
            </a:lvl3pPr>
            <a:lvl4pPr marL="1600200" indent="-228600">
              <a:spcBef>
                <a:spcPct val="20000"/>
              </a:spcBef>
              <a:buSzPct val="65000"/>
              <a:buBlip>
                <a:blip r:embed="rId5"/>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sz="1000">
                <a:solidFill>
                  <a:srgbClr val="3399FF"/>
                </a:solidFill>
              </a:rPr>
              <a:t>13. Construction methods and support structures – Episode I </a:t>
            </a:r>
            <a:fld id="{177AC4F8-9ECB-4A57-8C6C-0AED5AA4211E}" type="slidenum">
              <a:rPr lang="en-US" altLang="en-US" sz="1000" smtClean="0">
                <a:solidFill>
                  <a:srgbClr val="3399FF"/>
                </a:solidFill>
              </a:rPr>
              <a:pPr>
                <a:spcBef>
                  <a:spcPct val="0"/>
                </a:spcBef>
                <a:buSzTx/>
                <a:buFontTx/>
                <a:buNone/>
              </a:pPr>
              <a:t>8</a:t>
            </a:fld>
            <a:endParaRPr lang="en-US" altLang="en-US" sz="1000">
              <a:solidFill>
                <a:srgbClr val="3399FF"/>
              </a:solidFill>
            </a:endParaRPr>
          </a:p>
        </p:txBody>
      </p:sp>
      <p:sp>
        <p:nvSpPr>
          <p:cNvPr id="24579" name="Rectangle 2">
            <a:extLst>
              <a:ext uri="{FF2B5EF4-FFF2-40B4-BE49-F238E27FC236}">
                <a16:creationId xmlns:a16="http://schemas.microsoft.com/office/drawing/2014/main" id="{53A5D3B4-4B72-4B0D-9623-5A8E1A4753A7}"/>
              </a:ext>
            </a:extLst>
          </p:cNvPr>
          <p:cNvSpPr>
            <a:spLocks noGrp="1" noChangeArrowheads="1"/>
          </p:cNvSpPr>
          <p:nvPr>
            <p:ph type="title"/>
          </p:nvPr>
        </p:nvSpPr>
        <p:spPr/>
        <p:txBody>
          <a:bodyPr/>
          <a:lstStyle/>
          <a:p>
            <a:pPr eaLnBrk="1" hangingPunct="1"/>
            <a:r>
              <a:rPr lang="en-US" altLang="en-US" sz="2400"/>
              <a:t>2. Coil winding and curing </a:t>
            </a:r>
            <a:br>
              <a:rPr lang="en-US" altLang="en-US" sz="2400"/>
            </a:br>
            <a:r>
              <a:rPr lang="en-US" altLang="en-US" sz="2400"/>
              <a:t>Winding machines</a:t>
            </a:r>
          </a:p>
        </p:txBody>
      </p:sp>
      <p:sp>
        <p:nvSpPr>
          <p:cNvPr id="24580" name="Rectangle 8">
            <a:extLst>
              <a:ext uri="{FF2B5EF4-FFF2-40B4-BE49-F238E27FC236}">
                <a16:creationId xmlns:a16="http://schemas.microsoft.com/office/drawing/2014/main" id="{C32773C0-1C60-49D8-A1FD-9BD8E06F05CD}"/>
              </a:ext>
            </a:extLst>
          </p:cNvPr>
          <p:cNvSpPr>
            <a:spLocks noGrp="1" noChangeArrowheads="1"/>
          </p:cNvSpPr>
          <p:nvPr>
            <p:ph type="body" idx="1"/>
          </p:nvPr>
        </p:nvSpPr>
        <p:spPr/>
        <p:txBody>
          <a:bodyPr/>
          <a:lstStyle/>
          <a:p>
            <a:pPr eaLnBrk="1" hangingPunct="1"/>
            <a:r>
              <a:rPr lang="en-US" altLang="en-US"/>
              <a:t>For short models, a </a:t>
            </a:r>
            <a:r>
              <a:rPr lang="en-US" altLang="en-US" b="1">
                <a:solidFill>
                  <a:srgbClr val="FF0000"/>
                </a:solidFill>
              </a:rPr>
              <a:t>rotating mandrel </a:t>
            </a:r>
            <a:r>
              <a:rPr lang="en-US" altLang="en-US"/>
              <a:t>is used.</a:t>
            </a:r>
          </a:p>
        </p:txBody>
      </p:sp>
      <p:pic>
        <p:nvPicPr>
          <p:cNvPr id="24581" name="Picture 6">
            <a:extLst>
              <a:ext uri="{FF2B5EF4-FFF2-40B4-BE49-F238E27FC236}">
                <a16:creationId xmlns:a16="http://schemas.microsoft.com/office/drawing/2014/main" id="{20DE2F4F-1DEA-448D-82EB-6F179D50BE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688" t="16837" r="7712"/>
          <a:stretch>
            <a:fillRect/>
          </a:stretch>
        </p:blipFill>
        <p:spPr bwMode="auto">
          <a:xfrm>
            <a:off x="5353050" y="1695450"/>
            <a:ext cx="2967038" cy="229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7">
            <a:extLst>
              <a:ext uri="{FF2B5EF4-FFF2-40B4-BE49-F238E27FC236}">
                <a16:creationId xmlns:a16="http://schemas.microsoft.com/office/drawing/2014/main" id="{BAE9A9B0-D1E7-4163-959B-5D44557EDF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3813" y="1693863"/>
            <a:ext cx="3079750" cy="230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3" name="Picture 10">
            <a:extLst>
              <a:ext uri="{FF2B5EF4-FFF2-40B4-BE49-F238E27FC236}">
                <a16:creationId xmlns:a16="http://schemas.microsoft.com/office/drawing/2014/main" id="{D2B3ECB1-21E8-4657-902A-19EC92196F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8888" y="4176713"/>
            <a:ext cx="3119437" cy="233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4" name="Picture 11" descr="39 compresed">
            <a:extLst>
              <a:ext uri="{FF2B5EF4-FFF2-40B4-BE49-F238E27FC236}">
                <a16:creationId xmlns:a16="http://schemas.microsoft.com/office/drawing/2014/main" id="{344CE42F-76CD-4124-982C-957D30B37B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741"/>
          <a:stretch>
            <a:fillRect/>
          </a:stretch>
        </p:blipFill>
        <p:spPr bwMode="auto">
          <a:xfrm>
            <a:off x="5332413" y="4183063"/>
            <a:ext cx="29813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6A19BF3A-16E7-49B8-90A5-85E9122E5BC7}"/>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Date Placeholder 3">
            <a:extLst>
              <a:ext uri="{FF2B5EF4-FFF2-40B4-BE49-F238E27FC236}">
                <a16:creationId xmlns:a16="http://schemas.microsoft.com/office/drawing/2014/main" id="{163878C0-D3BB-4743-8E36-6487C818E8B1}"/>
              </a:ext>
            </a:extLst>
          </p:cNvPr>
          <p:cNvSpPr>
            <a:spLocks noGrp="1"/>
          </p:cNvSpPr>
          <p:nvPr>
            <p:ph type="dt" sz="half" idx="10"/>
          </p:nvPr>
        </p:nvSpPr>
        <p:spPr/>
        <p:txBody>
          <a:bodyPr/>
          <a:lstStyle/>
          <a:p>
            <a:pPr>
              <a:defRPr/>
            </a:pPr>
            <a:r>
              <a:rPr lang="en-US"/>
              <a:t>Superconducting Accelerator Magnets, January 27-30, 2025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4">
            <a:extLst>
              <a:ext uri="{FF2B5EF4-FFF2-40B4-BE49-F238E27FC236}">
                <a16:creationId xmlns:a16="http://schemas.microsoft.com/office/drawing/2014/main" id="{29BD7E8A-17F4-4BAB-9056-867B8F3AE83D}"/>
              </a:ext>
            </a:extLst>
          </p:cNvPr>
          <p:cNvSpPr>
            <a:spLocks noGrp="1"/>
          </p:cNvSpPr>
          <p:nvPr>
            <p:ph type="sldNum" sz="quarter" idx="10"/>
          </p:nvPr>
        </p:nvSpPr>
        <p:spPr>
          <a:noFill/>
        </p:spPr>
        <p:txBody>
          <a:bodyPr/>
          <a:lstStyle>
            <a:lvl1pPr>
              <a:spcBef>
                <a:spcPct val="20000"/>
              </a:spcBef>
              <a:buSzPct val="65000"/>
              <a:buBlip>
                <a:blip r:embed="rId2"/>
              </a:buBlip>
              <a:defRPr sz="2400">
                <a:solidFill>
                  <a:schemeClr val="tx1"/>
                </a:solidFill>
                <a:latin typeface="Book Antiqua" panose="02040602050305030304" pitchFamily="18" charset="0"/>
              </a:defRPr>
            </a:lvl1pPr>
            <a:lvl2pPr marL="742950" indent="-285750">
              <a:spcBef>
                <a:spcPct val="20000"/>
              </a:spcBef>
              <a:buSzPct val="65000"/>
              <a:buBlip>
                <a:blip r:embed="rId3"/>
              </a:buBlip>
              <a:defRPr sz="2000">
                <a:solidFill>
                  <a:schemeClr val="tx1"/>
                </a:solidFill>
                <a:latin typeface="Book Antiqua" panose="02040602050305030304" pitchFamily="18" charset="0"/>
              </a:defRPr>
            </a:lvl2pPr>
            <a:lvl3pPr marL="1143000" indent="-228600">
              <a:spcBef>
                <a:spcPct val="20000"/>
              </a:spcBef>
              <a:buSzPct val="65000"/>
              <a:buBlip>
                <a:blip r:embed="rId4"/>
              </a:buBlip>
              <a:defRPr>
                <a:solidFill>
                  <a:schemeClr val="tx1"/>
                </a:solidFill>
                <a:latin typeface="Book Antiqua" panose="02040602050305030304" pitchFamily="18" charset="0"/>
              </a:defRPr>
            </a:lvl3pPr>
            <a:lvl4pPr marL="1600200" indent="-228600">
              <a:spcBef>
                <a:spcPct val="20000"/>
              </a:spcBef>
              <a:buSzPct val="65000"/>
              <a:buBlip>
                <a:blip r:embed="rId5"/>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sz="1000">
                <a:solidFill>
                  <a:srgbClr val="3399FF"/>
                </a:solidFill>
              </a:rPr>
              <a:t>13. Construction methods and support structures – Episode I </a:t>
            </a:r>
            <a:fld id="{57FD67F8-1195-4111-8DD7-34468CF06465}" type="slidenum">
              <a:rPr lang="en-US" altLang="en-US" sz="1000" smtClean="0">
                <a:solidFill>
                  <a:srgbClr val="3399FF"/>
                </a:solidFill>
              </a:rPr>
              <a:pPr>
                <a:spcBef>
                  <a:spcPct val="0"/>
                </a:spcBef>
                <a:buSzTx/>
                <a:buFontTx/>
                <a:buNone/>
              </a:pPr>
              <a:t>9</a:t>
            </a:fld>
            <a:endParaRPr lang="en-US" altLang="en-US" sz="1000">
              <a:solidFill>
                <a:srgbClr val="3399FF"/>
              </a:solidFill>
            </a:endParaRPr>
          </a:p>
        </p:txBody>
      </p:sp>
      <p:sp>
        <p:nvSpPr>
          <p:cNvPr id="25603" name="Rectangle 2">
            <a:extLst>
              <a:ext uri="{FF2B5EF4-FFF2-40B4-BE49-F238E27FC236}">
                <a16:creationId xmlns:a16="http://schemas.microsoft.com/office/drawing/2014/main" id="{C6BB3098-4012-49D6-BE46-474019B9A3C5}"/>
              </a:ext>
            </a:extLst>
          </p:cNvPr>
          <p:cNvSpPr>
            <a:spLocks noGrp="1" noChangeArrowheads="1"/>
          </p:cNvSpPr>
          <p:nvPr>
            <p:ph type="title"/>
          </p:nvPr>
        </p:nvSpPr>
        <p:spPr/>
        <p:txBody>
          <a:bodyPr/>
          <a:lstStyle/>
          <a:p>
            <a:pPr eaLnBrk="1" hangingPunct="1"/>
            <a:r>
              <a:rPr lang="en-US" altLang="en-US" sz="2400"/>
              <a:t>2. Coil winding and curing </a:t>
            </a:r>
            <a:br>
              <a:rPr lang="en-US" altLang="en-US" sz="2400"/>
            </a:br>
            <a:r>
              <a:rPr lang="en-US" altLang="en-US" sz="2400"/>
              <a:t>Winding machines</a:t>
            </a:r>
          </a:p>
        </p:txBody>
      </p:sp>
      <p:sp>
        <p:nvSpPr>
          <p:cNvPr id="25604" name="Rectangle 3">
            <a:extLst>
              <a:ext uri="{FF2B5EF4-FFF2-40B4-BE49-F238E27FC236}">
                <a16:creationId xmlns:a16="http://schemas.microsoft.com/office/drawing/2014/main" id="{6F306062-A454-4BF8-A060-A73811FB3F41}"/>
              </a:ext>
            </a:extLst>
          </p:cNvPr>
          <p:cNvSpPr>
            <a:spLocks noGrp="1" noChangeArrowheads="1"/>
          </p:cNvSpPr>
          <p:nvPr>
            <p:ph type="body" sz="half" idx="1"/>
          </p:nvPr>
        </p:nvSpPr>
        <p:spPr>
          <a:xfrm>
            <a:off x="266700" y="1190625"/>
            <a:ext cx="3001963" cy="5240338"/>
          </a:xfrm>
        </p:spPr>
        <p:txBody>
          <a:bodyPr/>
          <a:lstStyle/>
          <a:p>
            <a:pPr eaLnBrk="1" hangingPunct="1"/>
            <a:endParaRPr lang="en-US" altLang="en-US" sz="1800"/>
          </a:p>
          <a:p>
            <a:pPr eaLnBrk="1" hangingPunct="1"/>
            <a:r>
              <a:rPr lang="en-US" altLang="en-US" sz="1800"/>
              <a:t>For large production of long coils, coil winding is done with </a:t>
            </a:r>
            <a:r>
              <a:rPr lang="en-US" altLang="en-US" sz="1800" b="1">
                <a:solidFill>
                  <a:srgbClr val="FF0000"/>
                </a:solidFill>
              </a:rPr>
              <a:t>automated winding machines</a:t>
            </a:r>
            <a:r>
              <a:rPr lang="en-US" altLang="en-US" sz="1800"/>
              <a:t>. </a:t>
            </a:r>
          </a:p>
          <a:p>
            <a:pPr eaLnBrk="1" hangingPunct="1"/>
            <a:r>
              <a:rPr lang="en-US" altLang="en-US" sz="1800"/>
              <a:t>The cable spool, mounted on a </a:t>
            </a:r>
            <a:r>
              <a:rPr lang="en-US" altLang="en-US" sz="1800" b="1">
                <a:solidFill>
                  <a:srgbClr val="FF0000"/>
                </a:solidFill>
              </a:rPr>
              <a:t>motor driven wagon</a:t>
            </a:r>
            <a:r>
              <a:rPr lang="en-US" altLang="en-US" sz="1800"/>
              <a:t>, moves around the mandrel.</a:t>
            </a:r>
          </a:p>
          <a:p>
            <a:pPr eaLnBrk="1" hangingPunct="1"/>
            <a:r>
              <a:rPr lang="en-US" altLang="en-US" sz="1800"/>
              <a:t>As an alternative, the mandrel moves back and forth with respect a spool fixed to a frame.</a:t>
            </a:r>
          </a:p>
          <a:p>
            <a:pPr eaLnBrk="1" hangingPunct="1"/>
            <a:r>
              <a:rPr lang="en-US" altLang="en-US" sz="1800"/>
              <a:t>The conductor must always be </a:t>
            </a:r>
            <a:r>
              <a:rPr lang="en-US" altLang="en-US" sz="1800" b="1">
                <a:solidFill>
                  <a:srgbClr val="FF0000"/>
                </a:solidFill>
              </a:rPr>
              <a:t>clamped</a:t>
            </a:r>
            <a:r>
              <a:rPr lang="en-US" altLang="en-US" sz="1800"/>
              <a:t> in the straight parts before winding the ends.</a:t>
            </a:r>
          </a:p>
          <a:p>
            <a:pPr eaLnBrk="1" hangingPunct="1"/>
            <a:endParaRPr lang="en-US" altLang="en-US" sz="1800"/>
          </a:p>
        </p:txBody>
      </p:sp>
      <p:sp>
        <p:nvSpPr>
          <p:cNvPr id="25605" name="Rectangle 9">
            <a:extLst>
              <a:ext uri="{FF2B5EF4-FFF2-40B4-BE49-F238E27FC236}">
                <a16:creationId xmlns:a16="http://schemas.microsoft.com/office/drawing/2014/main" id="{12B94F51-9BB3-4AEE-8AA3-E83520AF93A6}"/>
              </a:ext>
            </a:extLst>
          </p:cNvPr>
          <p:cNvSpPr>
            <a:spLocks noGrp="1" noChangeArrowheads="1"/>
          </p:cNvSpPr>
          <p:nvPr>
            <p:ph type="body" sz="half" idx="2"/>
          </p:nvPr>
        </p:nvSpPr>
        <p:spPr/>
        <p:txBody>
          <a:bodyPr/>
          <a:lstStyle/>
          <a:p>
            <a:pPr eaLnBrk="1" hangingPunct="1"/>
            <a:endParaRPr lang="en-US" altLang="en-US" sz="1800"/>
          </a:p>
        </p:txBody>
      </p:sp>
      <p:pic>
        <p:nvPicPr>
          <p:cNvPr id="25606" name="Picture 4" descr="LHC-wind-2">
            <a:extLst>
              <a:ext uri="{FF2B5EF4-FFF2-40B4-BE49-F238E27FC236}">
                <a16:creationId xmlns:a16="http://schemas.microsoft.com/office/drawing/2014/main" id="{E8BE26E7-F18B-43F0-A8D5-A8C19FFC94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4700" y="1550988"/>
            <a:ext cx="2725738"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5" descr="LHC-wind-3">
            <a:extLst>
              <a:ext uri="{FF2B5EF4-FFF2-40B4-BE49-F238E27FC236}">
                <a16:creationId xmlns:a16="http://schemas.microsoft.com/office/drawing/2014/main" id="{EA4B1E5D-8BA1-411D-BE9C-D91EB5C3D7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6950" y="1531938"/>
            <a:ext cx="2854325"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6">
            <a:extLst>
              <a:ext uri="{FF2B5EF4-FFF2-40B4-BE49-F238E27FC236}">
                <a16:creationId xmlns:a16="http://schemas.microsoft.com/office/drawing/2014/main" id="{70785A60-5014-40EE-A51F-93D059F114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25505"/>
          <a:stretch>
            <a:fillRect/>
          </a:stretch>
        </p:blipFill>
        <p:spPr bwMode="auto">
          <a:xfrm>
            <a:off x="3297238" y="3930650"/>
            <a:ext cx="2374900" cy="239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9" name="Picture 7">
            <a:extLst>
              <a:ext uri="{FF2B5EF4-FFF2-40B4-BE49-F238E27FC236}">
                <a16:creationId xmlns:a16="http://schemas.microsoft.com/office/drawing/2014/main" id="{FB0815A7-33D5-4677-A026-238C19D778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6588" y="3914775"/>
            <a:ext cx="3233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10" name="Text Box 8">
            <a:extLst>
              <a:ext uri="{FF2B5EF4-FFF2-40B4-BE49-F238E27FC236}">
                <a16:creationId xmlns:a16="http://schemas.microsoft.com/office/drawing/2014/main" id="{F2105D03-7329-4F50-B5C4-6AAD60166AB8}"/>
              </a:ext>
            </a:extLst>
          </p:cNvPr>
          <p:cNvSpPr txBox="1">
            <a:spLocks noChangeArrowheads="1"/>
          </p:cNvSpPr>
          <p:nvPr/>
        </p:nvSpPr>
        <p:spPr bwMode="auto">
          <a:xfrm>
            <a:off x="8086725" y="3473450"/>
            <a:ext cx="85725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65000"/>
              <a:buBlip>
                <a:blip r:embed="rId2"/>
              </a:buBlip>
              <a:defRPr sz="2400">
                <a:solidFill>
                  <a:schemeClr val="tx1"/>
                </a:solidFill>
                <a:latin typeface="Book Antiqua" panose="02040602050305030304" pitchFamily="18" charset="0"/>
              </a:defRPr>
            </a:lvl1pPr>
            <a:lvl2pPr marL="742950" indent="-285750">
              <a:spcBef>
                <a:spcPct val="20000"/>
              </a:spcBef>
              <a:buSzPct val="65000"/>
              <a:buBlip>
                <a:blip r:embed="rId3"/>
              </a:buBlip>
              <a:defRPr sz="2000">
                <a:solidFill>
                  <a:schemeClr val="tx1"/>
                </a:solidFill>
                <a:latin typeface="Book Antiqua" panose="02040602050305030304" pitchFamily="18" charset="0"/>
              </a:defRPr>
            </a:lvl2pPr>
            <a:lvl3pPr marL="1143000" indent="-228600">
              <a:spcBef>
                <a:spcPct val="20000"/>
              </a:spcBef>
              <a:buSzPct val="65000"/>
              <a:buBlip>
                <a:blip r:embed="rId4"/>
              </a:buBlip>
              <a:defRPr>
                <a:solidFill>
                  <a:schemeClr val="tx1"/>
                </a:solidFill>
                <a:latin typeface="Book Antiqua" panose="02040602050305030304" pitchFamily="18" charset="0"/>
              </a:defRPr>
            </a:lvl3pPr>
            <a:lvl4pPr marL="1600200" indent="-228600">
              <a:spcBef>
                <a:spcPct val="20000"/>
              </a:spcBef>
              <a:buSzPct val="65000"/>
              <a:buBlip>
                <a:blip r:embed="rId5"/>
              </a:buBlip>
              <a:defRPr sz="1600">
                <a:solidFill>
                  <a:schemeClr val="tx1"/>
                </a:solidFill>
                <a:latin typeface="Book Antiqua" panose="02040602050305030304" pitchFamily="18" charset="0"/>
              </a:defRPr>
            </a:lvl4pPr>
            <a:lvl5pPr marL="2057400" indent="-228600">
              <a:spcBef>
                <a:spcPct val="20000"/>
              </a:spcBef>
              <a:buChar char="»"/>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1600">
                <a:solidFill>
                  <a:schemeClr val="tx1"/>
                </a:solidFill>
                <a:latin typeface="Book Antiqua" panose="02040602050305030304" pitchFamily="18" charset="0"/>
              </a:defRPr>
            </a:lvl9pPr>
          </a:lstStyle>
          <a:p>
            <a:pPr>
              <a:spcBef>
                <a:spcPct val="0"/>
              </a:spcBef>
              <a:buSzTx/>
              <a:buFontTx/>
              <a:buNone/>
            </a:pPr>
            <a:r>
              <a:rPr lang="en-US" altLang="en-US" sz="1000"/>
              <a:t>L. Rossi, [1]</a:t>
            </a:r>
          </a:p>
        </p:txBody>
      </p:sp>
      <p:sp>
        <p:nvSpPr>
          <p:cNvPr id="3" name="Footer Placeholder 2">
            <a:extLst>
              <a:ext uri="{FF2B5EF4-FFF2-40B4-BE49-F238E27FC236}">
                <a16:creationId xmlns:a16="http://schemas.microsoft.com/office/drawing/2014/main" id="{8AA7873D-2295-4A57-822C-EB6D4E6F1EB5}"/>
              </a:ext>
            </a:extLst>
          </p:cNvPr>
          <p:cNvSpPr>
            <a:spLocks noGrp="1"/>
          </p:cNvSpPr>
          <p:nvPr>
            <p:ph type="ftr" sz="quarter" idx="11"/>
          </p:nvPr>
        </p:nvSpPr>
        <p:spPr/>
        <p:txBody>
          <a:bodyPr/>
          <a:lstStyle/>
          <a:p>
            <a:pPr>
              <a:defRPr/>
            </a:pPr>
            <a:r>
              <a:rPr lang="en-US"/>
              <a:t>Construction methods and support structures I</a:t>
            </a:r>
            <a:endParaRPr lang="en-US" dirty="0"/>
          </a:p>
        </p:txBody>
      </p:sp>
      <p:sp>
        <p:nvSpPr>
          <p:cNvPr id="4" name="Date Placeholder 3">
            <a:extLst>
              <a:ext uri="{FF2B5EF4-FFF2-40B4-BE49-F238E27FC236}">
                <a16:creationId xmlns:a16="http://schemas.microsoft.com/office/drawing/2014/main" id="{978FBC76-4E2A-4438-8AFF-E480887F9238}"/>
              </a:ext>
            </a:extLst>
          </p:cNvPr>
          <p:cNvSpPr>
            <a:spLocks noGrp="1"/>
          </p:cNvSpPr>
          <p:nvPr>
            <p:ph type="dt" sz="half" idx="10"/>
          </p:nvPr>
        </p:nvSpPr>
        <p:spPr/>
        <p:txBody>
          <a:bodyPr/>
          <a:lstStyle/>
          <a:p>
            <a:pPr>
              <a:defRPr/>
            </a:pPr>
            <a:r>
              <a:rPr lang="en-US"/>
              <a:t>Superconducting Accelerator Magnets, January 27-30, 2025</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22205</TotalTime>
  <Words>3458</Words>
  <Application>Microsoft Office PowerPoint</Application>
  <PresentationFormat>On-screen Show (4:3)</PresentationFormat>
  <Paragraphs>450</Paragraphs>
  <Slides>47</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47</vt:i4>
      </vt:variant>
    </vt:vector>
  </HeadingPairs>
  <TitlesOfParts>
    <vt:vector size="58" baseType="lpstr">
      <vt:lpstr>MS PGothic</vt:lpstr>
      <vt:lpstr>Arial</vt:lpstr>
      <vt:lpstr>Book Antiqua</vt:lpstr>
      <vt:lpstr>Calibri</vt:lpstr>
      <vt:lpstr>Helvetica</vt:lpstr>
      <vt:lpstr>Symbol</vt:lpstr>
      <vt:lpstr>Times New Roman</vt:lpstr>
      <vt:lpstr>Office Theme</vt:lpstr>
      <vt:lpstr>CorelPhotoPaint.Image.10</vt:lpstr>
      <vt:lpstr>Photo Editor Photo</vt:lpstr>
      <vt:lpstr>Equation</vt:lpstr>
      <vt:lpstr>Unit 13  Construction methods and support structures Chapter I</vt:lpstr>
      <vt:lpstr>Outline</vt:lpstr>
      <vt:lpstr>References</vt:lpstr>
      <vt:lpstr>1. Introduction</vt:lpstr>
      <vt:lpstr>2. Coil winding and curing</vt:lpstr>
      <vt:lpstr>2. Coil winding and curing  Winding tooling</vt:lpstr>
      <vt:lpstr>Coil fabrication Winding and curing</vt:lpstr>
      <vt:lpstr>2. Coil winding and curing  Winding machines</vt:lpstr>
      <vt:lpstr>2. Coil winding and curing  Winding machines</vt:lpstr>
      <vt:lpstr>2. Coil winding and curing  Ends</vt:lpstr>
      <vt:lpstr>2. Coil winding and curing  Ends</vt:lpstr>
      <vt:lpstr>2. Coil winding and curing  Ends</vt:lpstr>
      <vt:lpstr>2. Coil winding and curing NbTi coil curing</vt:lpstr>
      <vt:lpstr>2. Coil winding and curing  Nb3Sn coil curing</vt:lpstr>
      <vt:lpstr>2. Coil winding and curing  Nb3Sn coil curing</vt:lpstr>
      <vt:lpstr>Outline</vt:lpstr>
      <vt:lpstr>3. Reaction of Nb3Sn coils</vt:lpstr>
      <vt:lpstr>3. Reaction of Nb3Sn coils</vt:lpstr>
      <vt:lpstr>3. Reaction of Nb3Sn coils</vt:lpstr>
      <vt:lpstr>3. Reaction of Nb3Sn coils</vt:lpstr>
      <vt:lpstr>Outline</vt:lpstr>
      <vt:lpstr>4. Vacuum impregnation of Nb3Sn coils</vt:lpstr>
      <vt:lpstr>4. Vacuum impregnation of Nb3Sn coils</vt:lpstr>
      <vt:lpstr>4. Vacuum impregnation of Nb3Sn coils</vt:lpstr>
      <vt:lpstr>4. Vacuum impregnation of Nb3Sn coils</vt:lpstr>
      <vt:lpstr>Overview of Nb3Sn coil fabrication stages</vt:lpstr>
      <vt:lpstr>Overview of Nb3Sn coil fabrication stages</vt:lpstr>
      <vt:lpstr>Outline</vt:lpstr>
      <vt:lpstr>5. “React &amp; Wind” approach</vt:lpstr>
      <vt:lpstr>5. “React &amp; Wind” approach</vt:lpstr>
      <vt:lpstr>Outline</vt:lpstr>
      <vt:lpstr>6. Instrumentation and measurements</vt:lpstr>
      <vt:lpstr>6. Instrumentation and measurements</vt:lpstr>
      <vt:lpstr>6. Instrumentation and measurements</vt:lpstr>
      <vt:lpstr>6. Instrumentation and measurements</vt:lpstr>
      <vt:lpstr>6. Instrumentation and measurements</vt:lpstr>
      <vt:lpstr>Outline</vt:lpstr>
      <vt:lpstr>7. Nb-Ti – Nb-Ti splices</vt:lpstr>
      <vt:lpstr>7. Nb3Sn – Nb -Ti splices</vt:lpstr>
      <vt:lpstr>Outline</vt:lpstr>
      <vt:lpstr>8. Final assembly</vt:lpstr>
      <vt:lpstr>Outline</vt:lpstr>
      <vt:lpstr>9. Practical examples  LHC dipole coil (Nb-Ti) fabrication steps</vt:lpstr>
      <vt:lpstr>9. Practical examples  TQ quadrupole coil (Nb3Sn) fabrication steps</vt:lpstr>
      <vt:lpstr>Outline</vt:lpstr>
      <vt:lpstr>10. Conclusions</vt:lpstr>
      <vt:lpstr>PowerPoint Presentation</vt:lpstr>
    </vt:vector>
  </TitlesOfParts>
  <Company>Lawrence Berkeley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PFerracin</dc:creator>
  <cp:lastModifiedBy>Paolo Ferracin</cp:lastModifiedBy>
  <cp:revision>460</cp:revision>
  <dcterms:created xsi:type="dcterms:W3CDTF">2009-03-14T19:19:23Z</dcterms:created>
  <dcterms:modified xsi:type="dcterms:W3CDTF">2025-01-26T19:38:34Z</dcterms:modified>
</cp:coreProperties>
</file>