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2"/>
  </p:notesMasterIdLst>
  <p:handoutMasterIdLst>
    <p:handoutMasterId r:id="rId73"/>
  </p:handoutMasterIdLst>
  <p:sldIdLst>
    <p:sldId id="256" r:id="rId2"/>
    <p:sldId id="318" r:id="rId3"/>
    <p:sldId id="258" r:id="rId4"/>
    <p:sldId id="259" r:id="rId5"/>
    <p:sldId id="1190" r:id="rId6"/>
    <p:sldId id="261" r:id="rId7"/>
    <p:sldId id="262" r:id="rId8"/>
    <p:sldId id="263" r:id="rId9"/>
    <p:sldId id="264" r:id="rId10"/>
    <p:sldId id="526" r:id="rId11"/>
    <p:sldId id="265" r:id="rId12"/>
    <p:sldId id="266" r:id="rId13"/>
    <p:sldId id="267" r:id="rId14"/>
    <p:sldId id="268" r:id="rId15"/>
    <p:sldId id="1185" r:id="rId16"/>
    <p:sldId id="295" r:id="rId17"/>
    <p:sldId id="1186" r:id="rId18"/>
    <p:sldId id="269" r:id="rId19"/>
    <p:sldId id="303" r:id="rId20"/>
    <p:sldId id="1191" r:id="rId21"/>
    <p:sldId id="271" r:id="rId22"/>
    <p:sldId id="302" r:id="rId23"/>
    <p:sldId id="1192" r:id="rId24"/>
    <p:sldId id="274" r:id="rId25"/>
    <p:sldId id="275" r:id="rId26"/>
    <p:sldId id="1193" r:id="rId27"/>
    <p:sldId id="1197" r:id="rId28"/>
    <p:sldId id="1198" r:id="rId29"/>
    <p:sldId id="277" r:id="rId30"/>
    <p:sldId id="278" r:id="rId31"/>
    <p:sldId id="279" r:id="rId32"/>
    <p:sldId id="280" r:id="rId33"/>
    <p:sldId id="281" r:id="rId34"/>
    <p:sldId id="282" r:id="rId35"/>
    <p:sldId id="283" r:id="rId36"/>
    <p:sldId id="284" r:id="rId37"/>
    <p:sldId id="285" r:id="rId38"/>
    <p:sldId id="286" r:id="rId39"/>
    <p:sldId id="290" r:id="rId40"/>
    <p:sldId id="291" r:id="rId41"/>
    <p:sldId id="292" r:id="rId42"/>
    <p:sldId id="312" r:id="rId43"/>
    <p:sldId id="1180" r:id="rId44"/>
    <p:sldId id="1182" r:id="rId45"/>
    <p:sldId id="1183" r:id="rId46"/>
    <p:sldId id="1184" r:id="rId47"/>
    <p:sldId id="1200" r:id="rId48"/>
    <p:sldId id="1201" r:id="rId49"/>
    <p:sldId id="1202" r:id="rId50"/>
    <p:sldId id="287" r:id="rId51"/>
    <p:sldId id="288" r:id="rId52"/>
    <p:sldId id="289" r:id="rId53"/>
    <p:sldId id="294" r:id="rId54"/>
    <p:sldId id="293" r:id="rId55"/>
    <p:sldId id="1203" r:id="rId56"/>
    <p:sldId id="1204" r:id="rId57"/>
    <p:sldId id="296" r:id="rId58"/>
    <p:sldId id="297" r:id="rId59"/>
    <p:sldId id="298" r:id="rId60"/>
    <p:sldId id="313" r:id="rId61"/>
    <p:sldId id="311" r:id="rId62"/>
    <p:sldId id="496" r:id="rId63"/>
    <p:sldId id="1205" r:id="rId64"/>
    <p:sldId id="536" r:id="rId65"/>
    <p:sldId id="1189" r:id="rId66"/>
    <p:sldId id="299" r:id="rId67"/>
    <p:sldId id="316" r:id="rId68"/>
    <p:sldId id="520" r:id="rId69"/>
    <p:sldId id="1196" r:id="rId70"/>
    <p:sldId id="301" r:id="rId7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20" autoAdjust="0"/>
    <p:restoredTop sz="94660"/>
  </p:normalViewPr>
  <p:slideViewPr>
    <p:cSldViewPr>
      <p:cViewPr varScale="1">
        <p:scale>
          <a:sx n="114" d="100"/>
          <a:sy n="114" d="100"/>
        </p:scale>
        <p:origin x="1638"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D764C6-8B66-40CB-B899-052DE30544D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634F79D1-C673-486A-B1A8-DB69EFEE453C}"/>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5ECD2B2-6A15-4C0A-A868-64A6FE5AF276}" type="datetimeFigureOut">
              <a:rPr lang="en-US"/>
              <a:pPr>
                <a:defRPr/>
              </a:pPr>
              <a:t>1/26/2025</a:t>
            </a:fld>
            <a:endParaRPr lang="en-US"/>
          </a:p>
        </p:txBody>
      </p:sp>
      <p:sp>
        <p:nvSpPr>
          <p:cNvPr id="4" name="Footer Placeholder 3">
            <a:extLst>
              <a:ext uri="{FF2B5EF4-FFF2-40B4-BE49-F238E27FC236}">
                <a16:creationId xmlns:a16="http://schemas.microsoft.com/office/drawing/2014/main" id="{19C48EA0-7BE6-4EAA-B64B-230E6C134237}"/>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A1CE37AB-AF6C-4096-815C-5B9354A72C0D}"/>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86DB035-E2FF-44DA-9BE7-2F99868C96A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0D2449-83EE-43BA-A497-CBDDE1D81A1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AA7B772-AE02-459C-A878-0B95B6756DD2}"/>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DE78620-E9E7-4D07-9E15-AC9705A7FA2F}" type="datetimeFigureOut">
              <a:rPr lang="en-US"/>
              <a:pPr>
                <a:defRPr/>
              </a:pPr>
              <a:t>1/26/2025</a:t>
            </a:fld>
            <a:endParaRPr lang="en-US"/>
          </a:p>
        </p:txBody>
      </p:sp>
      <p:sp>
        <p:nvSpPr>
          <p:cNvPr id="4" name="Slide Image Placeholder 3">
            <a:extLst>
              <a:ext uri="{FF2B5EF4-FFF2-40B4-BE49-F238E27FC236}">
                <a16:creationId xmlns:a16="http://schemas.microsoft.com/office/drawing/2014/main" id="{20FB2A50-8955-4BF9-84E8-E6CE4F0E776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FE59644-E126-472A-9F56-4742AA97EB2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214C050-BC50-4FFF-9D81-FA3BA379281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5C7D6583-A1FE-41E8-8A76-7FA9E3A6EFD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8F81A06-8C12-49E5-9B8D-A4612D79EA0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DA3117C2-6ADE-4BE5-95A9-38BC5EF0D5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00D8C177-430B-4D9A-8515-C1B9A69754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37892" name="Slide Number Placeholder 3">
            <a:extLst>
              <a:ext uri="{FF2B5EF4-FFF2-40B4-BE49-F238E27FC236}">
                <a16:creationId xmlns:a16="http://schemas.microsoft.com/office/drawing/2014/main" id="{D2C48424-103A-4C24-8BD9-F7A5566715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B1F1363-84DC-4D47-908A-43E3AFDF0C46}" type="slidenum">
              <a:rPr lang="en-US" altLang="en-US" smtClean="0">
                <a:latin typeface="Calibri" panose="020F0502020204030204" pitchFamily="34" charset="0"/>
              </a:rPr>
              <a:pPr/>
              <a:t>37</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0A50790E-54BE-465C-8DF6-31022A2386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519777A7-80EF-40B8-A4A9-D5393B20E4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52228" name="Slide Number Placeholder 3">
            <a:extLst>
              <a:ext uri="{FF2B5EF4-FFF2-40B4-BE49-F238E27FC236}">
                <a16:creationId xmlns:a16="http://schemas.microsoft.com/office/drawing/2014/main" id="{EA517EBA-3C59-416E-A513-AD8D3E5B71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456D3F-7167-44C1-93C7-743840CBD0F6}" type="slidenum">
              <a:rPr lang="en-US" altLang="en-US" smtClean="0">
                <a:latin typeface="Calibri" panose="020F0502020204030204" pitchFamily="34" charset="0"/>
              </a:rPr>
              <a:pPr/>
              <a:t>59</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Master" Target="../slideMasters/slideMaster1.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1"/>
            <a:ext cx="7772400" cy="2000250"/>
          </a:xfrm>
        </p:spPr>
        <p:txBody>
          <a:bodyPr>
            <a:normAutofit/>
          </a:bodyPr>
          <a:lstStyle>
            <a:lvl1pPr>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22E9EA2-3A08-4EC9-B97C-BAA16CF164A7}"/>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5" name="Footer Placeholder 4">
            <a:extLst>
              <a:ext uri="{FF2B5EF4-FFF2-40B4-BE49-F238E27FC236}">
                <a16:creationId xmlns:a16="http://schemas.microsoft.com/office/drawing/2014/main" id="{D125AEF2-A46E-4CD2-8AA8-17FF08CB9C79}"/>
              </a:ext>
            </a:extLst>
          </p:cNvPr>
          <p:cNvSpPr>
            <a:spLocks noGrp="1"/>
          </p:cNvSpPr>
          <p:nvPr>
            <p:ph type="ftr" sz="quarter" idx="11"/>
          </p:nvPr>
        </p:nvSpPr>
        <p:spPr/>
        <p:txBody>
          <a:bodyPr/>
          <a:lstStyle>
            <a:lvl1pPr>
              <a:defRPr/>
            </a:lvl1pPr>
          </a:lstStyle>
          <a:p>
            <a:pPr>
              <a:defRPr/>
            </a:pPr>
            <a:r>
              <a:rPr lang="en-US"/>
              <a:t>Construction methods and support structures II</a:t>
            </a:r>
            <a:endParaRPr lang="en-US" dirty="0"/>
          </a:p>
        </p:txBody>
      </p:sp>
      <p:sp>
        <p:nvSpPr>
          <p:cNvPr id="6" name="Slide Number Placeholder 5">
            <a:extLst>
              <a:ext uri="{FF2B5EF4-FFF2-40B4-BE49-F238E27FC236}">
                <a16:creationId xmlns:a16="http://schemas.microsoft.com/office/drawing/2014/main" id="{C7085749-8FBD-49D8-B89F-6A26DC62D372}"/>
              </a:ext>
            </a:extLst>
          </p:cNvPr>
          <p:cNvSpPr>
            <a:spLocks noGrp="1"/>
          </p:cNvSpPr>
          <p:nvPr>
            <p:ph type="sldNum" sz="quarter" idx="12"/>
          </p:nvPr>
        </p:nvSpPr>
        <p:spPr/>
        <p:txBody>
          <a:bodyPr/>
          <a:lstStyle>
            <a:lvl1pPr>
              <a:defRPr/>
            </a:lvl1pPr>
          </a:lstStyle>
          <a:p>
            <a:pPr>
              <a:defRPr/>
            </a:pPr>
            <a:fld id="{CE826853-F9DE-4E76-A7FF-DCADDF436638}" type="slidenum">
              <a:rPr lang="en-US" altLang="en-US"/>
              <a:pPr>
                <a:defRPr/>
              </a:pPr>
              <a:t>‹#›</a:t>
            </a:fld>
            <a:endParaRPr lang="en-US" altLang="en-US"/>
          </a:p>
        </p:txBody>
      </p:sp>
    </p:spTree>
    <p:extLst>
      <p:ext uri="{BB962C8B-B14F-4D97-AF65-F5344CB8AC3E}">
        <p14:creationId xmlns:p14="http://schemas.microsoft.com/office/powerpoint/2010/main" val="3648216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133D5-1C96-4CD8-B6A5-60176ABB3B92}"/>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5" name="Footer Placeholder 4">
            <a:extLst>
              <a:ext uri="{FF2B5EF4-FFF2-40B4-BE49-F238E27FC236}">
                <a16:creationId xmlns:a16="http://schemas.microsoft.com/office/drawing/2014/main" id="{E3E2128D-D486-45E1-AF89-24F0C5F55275}"/>
              </a:ext>
            </a:extLst>
          </p:cNvPr>
          <p:cNvSpPr>
            <a:spLocks noGrp="1"/>
          </p:cNvSpPr>
          <p:nvPr>
            <p:ph type="ftr" sz="quarter" idx="11"/>
          </p:nvPr>
        </p:nvSpPr>
        <p:spPr/>
        <p:txBody>
          <a:bodyPr/>
          <a:lstStyle>
            <a:lvl1pPr>
              <a:defRPr/>
            </a:lvl1pPr>
          </a:lstStyle>
          <a:p>
            <a:pPr>
              <a:defRPr/>
            </a:pPr>
            <a:r>
              <a:rPr lang="en-US"/>
              <a:t>Construction methods and support structures II</a:t>
            </a:r>
            <a:endParaRPr lang="en-US" dirty="0"/>
          </a:p>
        </p:txBody>
      </p:sp>
      <p:sp>
        <p:nvSpPr>
          <p:cNvPr id="6" name="Slide Number Placeholder 5">
            <a:extLst>
              <a:ext uri="{FF2B5EF4-FFF2-40B4-BE49-F238E27FC236}">
                <a16:creationId xmlns:a16="http://schemas.microsoft.com/office/drawing/2014/main" id="{DF258F73-64CA-40FF-9838-531E000C670B}"/>
              </a:ext>
            </a:extLst>
          </p:cNvPr>
          <p:cNvSpPr>
            <a:spLocks noGrp="1"/>
          </p:cNvSpPr>
          <p:nvPr>
            <p:ph type="sldNum" sz="quarter" idx="12"/>
          </p:nvPr>
        </p:nvSpPr>
        <p:spPr/>
        <p:txBody>
          <a:bodyPr/>
          <a:lstStyle>
            <a:lvl1pPr>
              <a:defRPr/>
            </a:lvl1pPr>
          </a:lstStyle>
          <a:p>
            <a:pPr>
              <a:defRPr/>
            </a:pPr>
            <a:fld id="{1A5D5628-F3CB-499C-8876-BE54A0A36B61}" type="slidenum">
              <a:rPr lang="en-US" altLang="en-US"/>
              <a:pPr>
                <a:defRPr/>
              </a:pPr>
              <a:t>‹#›</a:t>
            </a:fld>
            <a:endParaRPr lang="en-US" altLang="en-US"/>
          </a:p>
        </p:txBody>
      </p:sp>
    </p:spTree>
    <p:extLst>
      <p:ext uri="{BB962C8B-B14F-4D97-AF65-F5344CB8AC3E}">
        <p14:creationId xmlns:p14="http://schemas.microsoft.com/office/powerpoint/2010/main" val="2014295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BB485-BC6B-4DF9-B8DB-ABF9A6AD53F9}"/>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5" name="Footer Placeholder 4">
            <a:extLst>
              <a:ext uri="{FF2B5EF4-FFF2-40B4-BE49-F238E27FC236}">
                <a16:creationId xmlns:a16="http://schemas.microsoft.com/office/drawing/2014/main" id="{850D575A-FB5C-45F8-A318-5C4081A84CEE}"/>
              </a:ext>
            </a:extLst>
          </p:cNvPr>
          <p:cNvSpPr>
            <a:spLocks noGrp="1"/>
          </p:cNvSpPr>
          <p:nvPr>
            <p:ph type="ftr" sz="quarter" idx="11"/>
          </p:nvPr>
        </p:nvSpPr>
        <p:spPr/>
        <p:txBody>
          <a:bodyPr/>
          <a:lstStyle>
            <a:lvl1pPr>
              <a:defRPr/>
            </a:lvl1pPr>
          </a:lstStyle>
          <a:p>
            <a:pPr>
              <a:defRPr/>
            </a:pPr>
            <a:r>
              <a:rPr lang="en-US"/>
              <a:t>Construction methods and support structures II</a:t>
            </a:r>
            <a:endParaRPr lang="en-US" dirty="0"/>
          </a:p>
        </p:txBody>
      </p:sp>
      <p:sp>
        <p:nvSpPr>
          <p:cNvPr id="6" name="Slide Number Placeholder 5">
            <a:extLst>
              <a:ext uri="{FF2B5EF4-FFF2-40B4-BE49-F238E27FC236}">
                <a16:creationId xmlns:a16="http://schemas.microsoft.com/office/drawing/2014/main" id="{D7673373-1A18-4188-8C1E-02E935FB6278}"/>
              </a:ext>
            </a:extLst>
          </p:cNvPr>
          <p:cNvSpPr>
            <a:spLocks noGrp="1"/>
          </p:cNvSpPr>
          <p:nvPr>
            <p:ph type="sldNum" sz="quarter" idx="12"/>
          </p:nvPr>
        </p:nvSpPr>
        <p:spPr/>
        <p:txBody>
          <a:bodyPr/>
          <a:lstStyle>
            <a:lvl1pPr>
              <a:defRPr/>
            </a:lvl1pPr>
          </a:lstStyle>
          <a:p>
            <a:pPr>
              <a:defRPr/>
            </a:pPr>
            <a:fld id="{C1BA76F0-2901-4921-B6C7-5CCDEEEDB45F}" type="slidenum">
              <a:rPr lang="en-US" altLang="en-US"/>
              <a:pPr>
                <a:defRPr/>
              </a:pPr>
              <a:t>‹#›</a:t>
            </a:fld>
            <a:endParaRPr lang="en-US" altLang="en-US"/>
          </a:p>
        </p:txBody>
      </p:sp>
    </p:spTree>
    <p:extLst>
      <p:ext uri="{BB962C8B-B14F-4D97-AF65-F5344CB8AC3E}">
        <p14:creationId xmlns:p14="http://schemas.microsoft.com/office/powerpoint/2010/main" val="432704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76300" y="96838"/>
            <a:ext cx="7678738" cy="904875"/>
          </a:xfrm>
        </p:spPr>
        <p:txBody>
          <a:bodyPr/>
          <a:lstStyle/>
          <a:p>
            <a:r>
              <a:rPr lang="fr-FR"/>
              <a:t>Modifiez le style du titre</a:t>
            </a:r>
            <a:endParaRPr lang="en-GB"/>
          </a:p>
        </p:txBody>
      </p:sp>
      <p:sp>
        <p:nvSpPr>
          <p:cNvPr id="3" name="Espace réservé du texte 2"/>
          <p:cNvSpPr>
            <a:spLocks noGrp="1"/>
          </p:cNvSpPr>
          <p:nvPr>
            <p:ph type="body" sz="half" idx="1"/>
          </p:nvPr>
        </p:nvSpPr>
        <p:spPr>
          <a:xfrm>
            <a:off x="266700" y="1190625"/>
            <a:ext cx="4262438" cy="5240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p:cNvSpPr>
            <a:spLocks noGrp="1"/>
          </p:cNvSpPr>
          <p:nvPr>
            <p:ph sz="half" idx="2"/>
          </p:nvPr>
        </p:nvSpPr>
        <p:spPr>
          <a:xfrm>
            <a:off x="4681538" y="1190625"/>
            <a:ext cx="4262437" cy="5240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Rectangle 5"/>
          <p:cNvSpPr>
            <a:spLocks noGrp="1" noChangeArrowheads="1"/>
          </p:cNvSpPr>
          <p:nvPr>
            <p:ph type="sldNum" sz="quarter" idx="10"/>
          </p:nvPr>
        </p:nvSpPr>
        <p:spPr>
          <a:ln/>
        </p:spPr>
        <p:txBody>
          <a:bodyPr/>
          <a:lstStyle>
            <a:lvl1pPr>
              <a:defRPr/>
            </a:lvl1pPr>
          </a:lstStyle>
          <a:p>
            <a:pPr>
              <a:defRPr/>
            </a:pPr>
            <a:r>
              <a:rPr lang="en-US"/>
              <a:t>Unit 9: Electromagnetic design episode II – 9.</a:t>
            </a:r>
            <a:fld id="{65D51C5F-FC61-4AB8-AE2C-A4EAF8081CFF}" type="slidenum">
              <a:rPr lang="en-US"/>
              <a:pPr>
                <a:defRPr/>
              </a:pPr>
              <a:t>‹#›</a:t>
            </a:fld>
            <a:endParaRPr lang="en-US"/>
          </a:p>
        </p:txBody>
      </p:sp>
    </p:spTree>
    <p:extLst>
      <p:ext uri="{BB962C8B-B14F-4D97-AF65-F5344CB8AC3E}">
        <p14:creationId xmlns:p14="http://schemas.microsoft.com/office/powerpoint/2010/main" val="273410816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SzPct val="60000"/>
              <a:buFontTx/>
              <a:buBlip>
                <a:blip r:embed="rId2"/>
              </a:buBlip>
              <a:defRPr/>
            </a:lvl1pPr>
            <a:lvl2pPr>
              <a:buSzPct val="60000"/>
              <a:buFontTx/>
              <a:buBlip>
                <a:blip r:embed="rId3"/>
              </a:buBlip>
              <a:defRPr/>
            </a:lvl2pPr>
            <a:lvl3pPr>
              <a:buSzPct val="60000"/>
              <a:buFontTx/>
              <a:buBlip>
                <a:blip r:embed="rId4"/>
              </a:buBlip>
              <a:defRPr/>
            </a:lvl3pPr>
            <a:lvl4pPr>
              <a:buSzPct val="60000"/>
              <a:buFontTx/>
              <a:buBlip>
                <a:blip r:embed="rId5"/>
              </a:buBlip>
              <a:defRPr/>
            </a:lvl4pPr>
            <a:lvl5pPr>
              <a:buSzPct val="60000"/>
              <a:buFontTx/>
              <a:buBlip>
                <a:blip r:embed="rId6"/>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C478B1D-E079-4CA4-81E2-64B80AEF0441}"/>
              </a:ext>
            </a:extLst>
          </p:cNvPr>
          <p:cNvSpPr>
            <a:spLocks noGrp="1"/>
          </p:cNvSpPr>
          <p:nvPr>
            <p:ph type="dt" sz="half" idx="10"/>
          </p:nvPr>
        </p:nvSpPr>
        <p:spPr>
          <a:xfrm>
            <a:off x="152400" y="6543675"/>
            <a:ext cx="3581400" cy="238125"/>
          </a:xfrm>
        </p:spPr>
        <p:txBody>
          <a:bodyPr/>
          <a:lstStyle>
            <a:lvl1pPr>
              <a:defRPr/>
            </a:lvl1pPr>
          </a:lstStyle>
          <a:p>
            <a:pPr>
              <a:defRPr/>
            </a:pPr>
            <a:r>
              <a:rPr lang="en-US"/>
              <a:t>Superconducting Accelerator Magnets, January 27-30, 2025</a:t>
            </a:r>
          </a:p>
        </p:txBody>
      </p:sp>
      <p:sp>
        <p:nvSpPr>
          <p:cNvPr id="5" name="Footer Placeholder 4">
            <a:extLst>
              <a:ext uri="{FF2B5EF4-FFF2-40B4-BE49-F238E27FC236}">
                <a16:creationId xmlns:a16="http://schemas.microsoft.com/office/drawing/2014/main" id="{C1485F96-2CD1-49DE-A2F1-17324948E408}"/>
              </a:ext>
            </a:extLst>
          </p:cNvPr>
          <p:cNvSpPr>
            <a:spLocks noGrp="1"/>
          </p:cNvSpPr>
          <p:nvPr>
            <p:ph type="ftr" sz="quarter" idx="11"/>
          </p:nvPr>
        </p:nvSpPr>
        <p:spPr/>
        <p:txBody>
          <a:bodyPr/>
          <a:lstStyle>
            <a:lvl1pPr>
              <a:defRPr/>
            </a:lvl1pPr>
          </a:lstStyle>
          <a:p>
            <a:pPr>
              <a:defRPr/>
            </a:pPr>
            <a:r>
              <a:rPr lang="en-US"/>
              <a:t>Construction methods and support structures II</a:t>
            </a:r>
            <a:endParaRPr lang="en-US" dirty="0"/>
          </a:p>
        </p:txBody>
      </p:sp>
      <p:sp>
        <p:nvSpPr>
          <p:cNvPr id="6" name="Slide Number Placeholder 5">
            <a:extLst>
              <a:ext uri="{FF2B5EF4-FFF2-40B4-BE49-F238E27FC236}">
                <a16:creationId xmlns:a16="http://schemas.microsoft.com/office/drawing/2014/main" id="{2F7DFAF3-95E4-437B-93DF-55AE8E2055AA}"/>
              </a:ext>
            </a:extLst>
          </p:cNvPr>
          <p:cNvSpPr>
            <a:spLocks noGrp="1"/>
          </p:cNvSpPr>
          <p:nvPr>
            <p:ph type="sldNum" sz="quarter" idx="12"/>
          </p:nvPr>
        </p:nvSpPr>
        <p:spPr/>
        <p:txBody>
          <a:bodyPr/>
          <a:lstStyle>
            <a:lvl1pPr>
              <a:defRPr/>
            </a:lvl1pPr>
          </a:lstStyle>
          <a:p>
            <a:pPr>
              <a:defRPr/>
            </a:pPr>
            <a:fld id="{A8C5AB8A-C91D-4F7D-94D5-62D0481588EB}" type="slidenum">
              <a:rPr lang="en-US" altLang="en-US"/>
              <a:pPr>
                <a:defRPr/>
              </a:pPr>
              <a:t>‹#›</a:t>
            </a:fld>
            <a:endParaRPr lang="en-US" altLang="en-US"/>
          </a:p>
        </p:txBody>
      </p:sp>
    </p:spTree>
    <p:extLst>
      <p:ext uri="{BB962C8B-B14F-4D97-AF65-F5344CB8AC3E}">
        <p14:creationId xmlns:p14="http://schemas.microsoft.com/office/powerpoint/2010/main" val="2787492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CC765F-32E9-4263-9A71-5461FD5DF40E}"/>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5" name="Footer Placeholder 4">
            <a:extLst>
              <a:ext uri="{FF2B5EF4-FFF2-40B4-BE49-F238E27FC236}">
                <a16:creationId xmlns:a16="http://schemas.microsoft.com/office/drawing/2014/main" id="{7D52CEA0-756F-4E94-ADDA-22B692204FE0}"/>
              </a:ext>
            </a:extLst>
          </p:cNvPr>
          <p:cNvSpPr>
            <a:spLocks noGrp="1"/>
          </p:cNvSpPr>
          <p:nvPr>
            <p:ph type="ftr" sz="quarter" idx="11"/>
          </p:nvPr>
        </p:nvSpPr>
        <p:spPr/>
        <p:txBody>
          <a:bodyPr/>
          <a:lstStyle>
            <a:lvl1pPr>
              <a:defRPr/>
            </a:lvl1pPr>
          </a:lstStyle>
          <a:p>
            <a:pPr>
              <a:defRPr/>
            </a:pPr>
            <a:r>
              <a:rPr lang="en-US"/>
              <a:t>Construction methods and support structures II</a:t>
            </a:r>
            <a:endParaRPr lang="en-US" dirty="0"/>
          </a:p>
        </p:txBody>
      </p:sp>
      <p:sp>
        <p:nvSpPr>
          <p:cNvPr id="6" name="Slide Number Placeholder 5">
            <a:extLst>
              <a:ext uri="{FF2B5EF4-FFF2-40B4-BE49-F238E27FC236}">
                <a16:creationId xmlns:a16="http://schemas.microsoft.com/office/drawing/2014/main" id="{BF3AA484-878B-49B6-939C-96454C30FAFD}"/>
              </a:ext>
            </a:extLst>
          </p:cNvPr>
          <p:cNvSpPr>
            <a:spLocks noGrp="1"/>
          </p:cNvSpPr>
          <p:nvPr>
            <p:ph type="sldNum" sz="quarter" idx="12"/>
          </p:nvPr>
        </p:nvSpPr>
        <p:spPr/>
        <p:txBody>
          <a:bodyPr/>
          <a:lstStyle>
            <a:lvl1pPr>
              <a:defRPr/>
            </a:lvl1pPr>
          </a:lstStyle>
          <a:p>
            <a:pPr>
              <a:defRPr/>
            </a:pPr>
            <a:fld id="{525CEC57-1F46-47A9-B812-AB0845AC3A69}" type="slidenum">
              <a:rPr lang="en-US" altLang="en-US"/>
              <a:pPr>
                <a:defRPr/>
              </a:pPr>
              <a:t>‹#›</a:t>
            </a:fld>
            <a:endParaRPr lang="en-US" altLang="en-US"/>
          </a:p>
        </p:txBody>
      </p:sp>
    </p:spTree>
    <p:extLst>
      <p:ext uri="{BB962C8B-B14F-4D97-AF65-F5344CB8AC3E}">
        <p14:creationId xmlns:p14="http://schemas.microsoft.com/office/powerpoint/2010/main" val="1002999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1143000"/>
            <a:ext cx="4343400" cy="53340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3000"/>
            <a:ext cx="4343400" cy="53340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8E6144DE-628E-4200-B13D-D47E9E192FA7}"/>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6" name="Footer Placeholder 4">
            <a:extLst>
              <a:ext uri="{FF2B5EF4-FFF2-40B4-BE49-F238E27FC236}">
                <a16:creationId xmlns:a16="http://schemas.microsoft.com/office/drawing/2014/main" id="{9A3707B2-34C9-4AD5-A852-87683F9211BA}"/>
              </a:ext>
            </a:extLst>
          </p:cNvPr>
          <p:cNvSpPr>
            <a:spLocks noGrp="1"/>
          </p:cNvSpPr>
          <p:nvPr>
            <p:ph type="ftr" sz="quarter" idx="11"/>
          </p:nvPr>
        </p:nvSpPr>
        <p:spPr/>
        <p:txBody>
          <a:bodyPr/>
          <a:lstStyle>
            <a:lvl1pPr>
              <a:defRPr/>
            </a:lvl1pPr>
          </a:lstStyle>
          <a:p>
            <a:pPr>
              <a:defRPr/>
            </a:pPr>
            <a:r>
              <a:rPr lang="en-US"/>
              <a:t>Construction methods and support structures II</a:t>
            </a:r>
            <a:endParaRPr lang="en-US" dirty="0"/>
          </a:p>
        </p:txBody>
      </p:sp>
      <p:sp>
        <p:nvSpPr>
          <p:cNvPr id="7" name="Slide Number Placeholder 5">
            <a:extLst>
              <a:ext uri="{FF2B5EF4-FFF2-40B4-BE49-F238E27FC236}">
                <a16:creationId xmlns:a16="http://schemas.microsoft.com/office/drawing/2014/main" id="{D9D3FF13-80CF-4BB7-98FB-0BF223E7805F}"/>
              </a:ext>
            </a:extLst>
          </p:cNvPr>
          <p:cNvSpPr>
            <a:spLocks noGrp="1"/>
          </p:cNvSpPr>
          <p:nvPr>
            <p:ph type="sldNum" sz="quarter" idx="12"/>
          </p:nvPr>
        </p:nvSpPr>
        <p:spPr/>
        <p:txBody>
          <a:bodyPr/>
          <a:lstStyle>
            <a:lvl1pPr>
              <a:defRPr/>
            </a:lvl1pPr>
          </a:lstStyle>
          <a:p>
            <a:pPr>
              <a:defRPr/>
            </a:pPr>
            <a:fld id="{EFEABB2C-7529-49E5-88C8-4061382EA6AE}" type="slidenum">
              <a:rPr lang="en-US" altLang="en-US"/>
              <a:pPr>
                <a:defRPr/>
              </a:pPr>
              <a:t>‹#›</a:t>
            </a:fld>
            <a:endParaRPr lang="en-US" altLang="en-US"/>
          </a:p>
        </p:txBody>
      </p:sp>
    </p:spTree>
    <p:extLst>
      <p:ext uri="{BB962C8B-B14F-4D97-AF65-F5344CB8AC3E}">
        <p14:creationId xmlns:p14="http://schemas.microsoft.com/office/powerpoint/2010/main" val="2031655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400" y="1143001"/>
            <a:ext cx="4344988" cy="762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0" y="1981200"/>
            <a:ext cx="4344988" cy="44957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43001"/>
            <a:ext cx="4346575" cy="762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81200"/>
            <a:ext cx="4346575" cy="44957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837934EE-D3D0-4F77-887A-5FD172F95F42}"/>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8" name="Footer Placeholder 4">
            <a:extLst>
              <a:ext uri="{FF2B5EF4-FFF2-40B4-BE49-F238E27FC236}">
                <a16:creationId xmlns:a16="http://schemas.microsoft.com/office/drawing/2014/main" id="{8B13E40C-94B1-414B-B9AD-7DC9DB9203AE}"/>
              </a:ext>
            </a:extLst>
          </p:cNvPr>
          <p:cNvSpPr>
            <a:spLocks noGrp="1"/>
          </p:cNvSpPr>
          <p:nvPr>
            <p:ph type="ftr" sz="quarter" idx="11"/>
          </p:nvPr>
        </p:nvSpPr>
        <p:spPr/>
        <p:txBody>
          <a:bodyPr/>
          <a:lstStyle>
            <a:lvl1pPr>
              <a:defRPr/>
            </a:lvl1pPr>
          </a:lstStyle>
          <a:p>
            <a:pPr>
              <a:defRPr/>
            </a:pPr>
            <a:r>
              <a:rPr lang="en-US"/>
              <a:t>Construction methods and support structures II</a:t>
            </a:r>
            <a:endParaRPr lang="en-US" dirty="0"/>
          </a:p>
        </p:txBody>
      </p:sp>
      <p:sp>
        <p:nvSpPr>
          <p:cNvPr id="9" name="Slide Number Placeholder 5">
            <a:extLst>
              <a:ext uri="{FF2B5EF4-FFF2-40B4-BE49-F238E27FC236}">
                <a16:creationId xmlns:a16="http://schemas.microsoft.com/office/drawing/2014/main" id="{54D30952-E65C-4F95-9686-0192BE76653B}"/>
              </a:ext>
            </a:extLst>
          </p:cNvPr>
          <p:cNvSpPr>
            <a:spLocks noGrp="1"/>
          </p:cNvSpPr>
          <p:nvPr>
            <p:ph type="sldNum" sz="quarter" idx="12"/>
          </p:nvPr>
        </p:nvSpPr>
        <p:spPr/>
        <p:txBody>
          <a:bodyPr/>
          <a:lstStyle>
            <a:lvl1pPr>
              <a:defRPr/>
            </a:lvl1pPr>
          </a:lstStyle>
          <a:p>
            <a:pPr>
              <a:defRPr/>
            </a:pPr>
            <a:fld id="{DA7E7C02-EA8B-4F12-B114-C5B4B4E23CD9}" type="slidenum">
              <a:rPr lang="en-US" altLang="en-US"/>
              <a:pPr>
                <a:defRPr/>
              </a:pPr>
              <a:t>‹#›</a:t>
            </a:fld>
            <a:endParaRPr lang="en-US" altLang="en-US"/>
          </a:p>
        </p:txBody>
      </p:sp>
    </p:spTree>
    <p:extLst>
      <p:ext uri="{BB962C8B-B14F-4D97-AF65-F5344CB8AC3E}">
        <p14:creationId xmlns:p14="http://schemas.microsoft.com/office/powerpoint/2010/main" val="2933663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4ED9832-872E-45DD-88BF-A673CD068494}"/>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4" name="Footer Placeholder 4">
            <a:extLst>
              <a:ext uri="{FF2B5EF4-FFF2-40B4-BE49-F238E27FC236}">
                <a16:creationId xmlns:a16="http://schemas.microsoft.com/office/drawing/2014/main" id="{207E9EE2-A443-4791-977E-B14697497593}"/>
              </a:ext>
            </a:extLst>
          </p:cNvPr>
          <p:cNvSpPr>
            <a:spLocks noGrp="1"/>
          </p:cNvSpPr>
          <p:nvPr>
            <p:ph type="ftr" sz="quarter" idx="11"/>
          </p:nvPr>
        </p:nvSpPr>
        <p:spPr/>
        <p:txBody>
          <a:bodyPr/>
          <a:lstStyle>
            <a:lvl1pPr>
              <a:defRPr/>
            </a:lvl1pPr>
          </a:lstStyle>
          <a:p>
            <a:pPr>
              <a:defRPr/>
            </a:pPr>
            <a:r>
              <a:rPr lang="en-US"/>
              <a:t>Construction methods and support structures II</a:t>
            </a:r>
            <a:endParaRPr lang="en-US" dirty="0"/>
          </a:p>
        </p:txBody>
      </p:sp>
      <p:sp>
        <p:nvSpPr>
          <p:cNvPr id="5" name="Slide Number Placeholder 5">
            <a:extLst>
              <a:ext uri="{FF2B5EF4-FFF2-40B4-BE49-F238E27FC236}">
                <a16:creationId xmlns:a16="http://schemas.microsoft.com/office/drawing/2014/main" id="{D444C8B4-5699-420C-8ADD-E4FA0819366C}"/>
              </a:ext>
            </a:extLst>
          </p:cNvPr>
          <p:cNvSpPr>
            <a:spLocks noGrp="1"/>
          </p:cNvSpPr>
          <p:nvPr>
            <p:ph type="sldNum" sz="quarter" idx="12"/>
          </p:nvPr>
        </p:nvSpPr>
        <p:spPr/>
        <p:txBody>
          <a:bodyPr/>
          <a:lstStyle>
            <a:lvl1pPr>
              <a:defRPr/>
            </a:lvl1pPr>
          </a:lstStyle>
          <a:p>
            <a:pPr>
              <a:defRPr/>
            </a:pPr>
            <a:fld id="{2EE79419-A569-411C-987C-7ED852B5EE27}" type="slidenum">
              <a:rPr lang="en-US" altLang="en-US"/>
              <a:pPr>
                <a:defRPr/>
              </a:pPr>
              <a:t>‹#›</a:t>
            </a:fld>
            <a:endParaRPr lang="en-US" altLang="en-US"/>
          </a:p>
        </p:txBody>
      </p:sp>
    </p:spTree>
    <p:extLst>
      <p:ext uri="{BB962C8B-B14F-4D97-AF65-F5344CB8AC3E}">
        <p14:creationId xmlns:p14="http://schemas.microsoft.com/office/powerpoint/2010/main" val="712238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197774F-D352-4F59-AF78-A0BD4038D5A4}"/>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3" name="Footer Placeholder 4">
            <a:extLst>
              <a:ext uri="{FF2B5EF4-FFF2-40B4-BE49-F238E27FC236}">
                <a16:creationId xmlns:a16="http://schemas.microsoft.com/office/drawing/2014/main" id="{32614CFD-9245-4DFB-8C6A-C2BDA1CC11CC}"/>
              </a:ext>
            </a:extLst>
          </p:cNvPr>
          <p:cNvSpPr>
            <a:spLocks noGrp="1"/>
          </p:cNvSpPr>
          <p:nvPr>
            <p:ph type="ftr" sz="quarter" idx="11"/>
          </p:nvPr>
        </p:nvSpPr>
        <p:spPr/>
        <p:txBody>
          <a:bodyPr/>
          <a:lstStyle>
            <a:lvl1pPr>
              <a:defRPr/>
            </a:lvl1pPr>
          </a:lstStyle>
          <a:p>
            <a:pPr>
              <a:defRPr/>
            </a:pPr>
            <a:r>
              <a:rPr lang="en-US"/>
              <a:t>Construction methods and support structures II</a:t>
            </a:r>
            <a:endParaRPr lang="en-US" dirty="0"/>
          </a:p>
        </p:txBody>
      </p:sp>
      <p:sp>
        <p:nvSpPr>
          <p:cNvPr id="4" name="Slide Number Placeholder 5">
            <a:extLst>
              <a:ext uri="{FF2B5EF4-FFF2-40B4-BE49-F238E27FC236}">
                <a16:creationId xmlns:a16="http://schemas.microsoft.com/office/drawing/2014/main" id="{F16C5BAD-1251-4E59-B330-CD4433BE473C}"/>
              </a:ext>
            </a:extLst>
          </p:cNvPr>
          <p:cNvSpPr>
            <a:spLocks noGrp="1"/>
          </p:cNvSpPr>
          <p:nvPr>
            <p:ph type="sldNum" sz="quarter" idx="12"/>
          </p:nvPr>
        </p:nvSpPr>
        <p:spPr/>
        <p:txBody>
          <a:bodyPr/>
          <a:lstStyle>
            <a:lvl1pPr>
              <a:defRPr/>
            </a:lvl1pPr>
          </a:lstStyle>
          <a:p>
            <a:pPr>
              <a:defRPr/>
            </a:pPr>
            <a:fld id="{9B0E8456-A8B2-4B12-91C9-D1E183C3B163}" type="slidenum">
              <a:rPr lang="en-US" altLang="en-US"/>
              <a:pPr>
                <a:defRPr/>
              </a:pPr>
              <a:t>‹#›</a:t>
            </a:fld>
            <a:endParaRPr lang="en-US" altLang="en-US"/>
          </a:p>
        </p:txBody>
      </p:sp>
    </p:spTree>
    <p:extLst>
      <p:ext uri="{BB962C8B-B14F-4D97-AF65-F5344CB8AC3E}">
        <p14:creationId xmlns:p14="http://schemas.microsoft.com/office/powerpoint/2010/main" val="2432251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701DF77-44C9-4EF6-B3DD-3B9B84FC6315}"/>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6" name="Footer Placeholder 4">
            <a:extLst>
              <a:ext uri="{FF2B5EF4-FFF2-40B4-BE49-F238E27FC236}">
                <a16:creationId xmlns:a16="http://schemas.microsoft.com/office/drawing/2014/main" id="{02FA7131-C1F9-4D51-BADB-0BC9C60E52B4}"/>
              </a:ext>
            </a:extLst>
          </p:cNvPr>
          <p:cNvSpPr>
            <a:spLocks noGrp="1"/>
          </p:cNvSpPr>
          <p:nvPr>
            <p:ph type="ftr" sz="quarter" idx="11"/>
          </p:nvPr>
        </p:nvSpPr>
        <p:spPr/>
        <p:txBody>
          <a:bodyPr/>
          <a:lstStyle>
            <a:lvl1pPr>
              <a:defRPr/>
            </a:lvl1pPr>
          </a:lstStyle>
          <a:p>
            <a:pPr>
              <a:defRPr/>
            </a:pPr>
            <a:r>
              <a:rPr lang="en-US"/>
              <a:t>Construction methods and support structures II</a:t>
            </a:r>
            <a:endParaRPr lang="en-US" dirty="0"/>
          </a:p>
        </p:txBody>
      </p:sp>
      <p:sp>
        <p:nvSpPr>
          <p:cNvPr id="7" name="Slide Number Placeholder 5">
            <a:extLst>
              <a:ext uri="{FF2B5EF4-FFF2-40B4-BE49-F238E27FC236}">
                <a16:creationId xmlns:a16="http://schemas.microsoft.com/office/drawing/2014/main" id="{739E97A7-EFA0-4991-8452-D398159B80C9}"/>
              </a:ext>
            </a:extLst>
          </p:cNvPr>
          <p:cNvSpPr>
            <a:spLocks noGrp="1"/>
          </p:cNvSpPr>
          <p:nvPr>
            <p:ph type="sldNum" sz="quarter" idx="12"/>
          </p:nvPr>
        </p:nvSpPr>
        <p:spPr/>
        <p:txBody>
          <a:bodyPr/>
          <a:lstStyle>
            <a:lvl1pPr>
              <a:defRPr/>
            </a:lvl1pPr>
          </a:lstStyle>
          <a:p>
            <a:pPr>
              <a:defRPr/>
            </a:pPr>
            <a:fld id="{F7BD7AD2-A516-4632-9BCE-D59CA45E2518}" type="slidenum">
              <a:rPr lang="en-US" altLang="en-US"/>
              <a:pPr>
                <a:defRPr/>
              </a:pPr>
              <a:t>‹#›</a:t>
            </a:fld>
            <a:endParaRPr lang="en-US" altLang="en-US"/>
          </a:p>
        </p:txBody>
      </p:sp>
    </p:spTree>
    <p:extLst>
      <p:ext uri="{BB962C8B-B14F-4D97-AF65-F5344CB8AC3E}">
        <p14:creationId xmlns:p14="http://schemas.microsoft.com/office/powerpoint/2010/main" val="2426281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C46D1A4-BEEA-40AB-8B56-9878D0D34AA0}"/>
              </a:ext>
            </a:extLst>
          </p:cNvPr>
          <p:cNvSpPr>
            <a:spLocks noGrp="1"/>
          </p:cNvSpPr>
          <p:nvPr>
            <p:ph type="dt" sz="half" idx="10"/>
          </p:nvPr>
        </p:nvSpPr>
        <p:spPr/>
        <p:txBody>
          <a:bodyPr/>
          <a:lstStyle>
            <a:lvl1pPr>
              <a:defRPr/>
            </a:lvl1pPr>
          </a:lstStyle>
          <a:p>
            <a:pPr>
              <a:defRPr/>
            </a:pPr>
            <a:r>
              <a:rPr lang="en-US"/>
              <a:t>Superconducting Accelerator Magnets, January 27-30, 2025</a:t>
            </a:r>
            <a:endParaRPr lang="en-US" dirty="0"/>
          </a:p>
        </p:txBody>
      </p:sp>
      <p:sp>
        <p:nvSpPr>
          <p:cNvPr id="6" name="Footer Placeholder 4">
            <a:extLst>
              <a:ext uri="{FF2B5EF4-FFF2-40B4-BE49-F238E27FC236}">
                <a16:creationId xmlns:a16="http://schemas.microsoft.com/office/drawing/2014/main" id="{C7FD9E1B-3EEC-445B-ACDC-FE6669BC717F}"/>
              </a:ext>
            </a:extLst>
          </p:cNvPr>
          <p:cNvSpPr>
            <a:spLocks noGrp="1"/>
          </p:cNvSpPr>
          <p:nvPr>
            <p:ph type="ftr" sz="quarter" idx="11"/>
          </p:nvPr>
        </p:nvSpPr>
        <p:spPr/>
        <p:txBody>
          <a:bodyPr/>
          <a:lstStyle>
            <a:lvl1pPr>
              <a:defRPr/>
            </a:lvl1pPr>
          </a:lstStyle>
          <a:p>
            <a:pPr>
              <a:defRPr/>
            </a:pPr>
            <a:r>
              <a:rPr lang="en-US"/>
              <a:t>Construction methods and support structures II</a:t>
            </a:r>
            <a:endParaRPr lang="en-US" dirty="0"/>
          </a:p>
        </p:txBody>
      </p:sp>
      <p:sp>
        <p:nvSpPr>
          <p:cNvPr id="7" name="Slide Number Placeholder 5">
            <a:extLst>
              <a:ext uri="{FF2B5EF4-FFF2-40B4-BE49-F238E27FC236}">
                <a16:creationId xmlns:a16="http://schemas.microsoft.com/office/drawing/2014/main" id="{8FFEF55A-28E2-441C-A894-0F4947035166}"/>
              </a:ext>
            </a:extLst>
          </p:cNvPr>
          <p:cNvSpPr>
            <a:spLocks noGrp="1"/>
          </p:cNvSpPr>
          <p:nvPr>
            <p:ph type="sldNum" sz="quarter" idx="12"/>
          </p:nvPr>
        </p:nvSpPr>
        <p:spPr/>
        <p:txBody>
          <a:bodyPr/>
          <a:lstStyle>
            <a:lvl1pPr>
              <a:defRPr/>
            </a:lvl1pPr>
          </a:lstStyle>
          <a:p>
            <a:pPr>
              <a:defRPr/>
            </a:pPr>
            <a:fld id="{C7DC6438-E4DE-4BB1-9311-33CAF74F9CEE}" type="slidenum">
              <a:rPr lang="en-US" altLang="en-US"/>
              <a:pPr>
                <a:defRPr/>
              </a:pPr>
              <a:t>‹#›</a:t>
            </a:fld>
            <a:endParaRPr lang="en-US" altLang="en-US"/>
          </a:p>
        </p:txBody>
      </p:sp>
    </p:spTree>
    <p:extLst>
      <p:ext uri="{BB962C8B-B14F-4D97-AF65-F5344CB8AC3E}">
        <p14:creationId xmlns:p14="http://schemas.microsoft.com/office/powerpoint/2010/main" val="1406076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image" Target="../media/image8.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a:extLst>
              <a:ext uri="{FF2B5EF4-FFF2-40B4-BE49-F238E27FC236}">
                <a16:creationId xmlns:a16="http://schemas.microsoft.com/office/drawing/2014/main" id="{F85D71CF-3473-48B7-AF66-330F7B577AA9}"/>
              </a:ext>
            </a:extLst>
          </p:cNvPr>
          <p:cNvSpPr>
            <a:spLocks noGrp="1"/>
          </p:cNvSpPr>
          <p:nvPr>
            <p:ph type="body" idx="1"/>
          </p:nvPr>
        </p:nvSpPr>
        <p:spPr bwMode="auto">
          <a:xfrm>
            <a:off x="152400" y="1143000"/>
            <a:ext cx="8839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DA7ED95-4D47-4A3D-AE9F-A6C8D8F35C7B}"/>
              </a:ext>
            </a:extLst>
          </p:cNvPr>
          <p:cNvSpPr>
            <a:spLocks noGrp="1"/>
          </p:cNvSpPr>
          <p:nvPr>
            <p:ph type="dt" sz="half" idx="2"/>
          </p:nvPr>
        </p:nvSpPr>
        <p:spPr>
          <a:xfrm>
            <a:off x="152399" y="6543675"/>
            <a:ext cx="3581401" cy="222250"/>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accent1"/>
                </a:solidFill>
                <a:latin typeface="Book Antiqua" pitchFamily="18" charset="0"/>
              </a:defRPr>
            </a:lvl1pPr>
          </a:lstStyle>
          <a:p>
            <a:pPr>
              <a:defRPr/>
            </a:pPr>
            <a:r>
              <a:rPr lang="en-US"/>
              <a:t>Superconducting Accelerator Magnets, January 27-30, 2025</a:t>
            </a:r>
            <a:endParaRPr lang="en-US" dirty="0"/>
          </a:p>
        </p:txBody>
      </p:sp>
      <p:sp>
        <p:nvSpPr>
          <p:cNvPr id="5" name="Footer Placeholder 4">
            <a:extLst>
              <a:ext uri="{FF2B5EF4-FFF2-40B4-BE49-F238E27FC236}">
                <a16:creationId xmlns:a16="http://schemas.microsoft.com/office/drawing/2014/main" id="{BBDCFAFB-8D73-4A06-8CAD-D9CE0930E1AA}"/>
              </a:ext>
            </a:extLst>
          </p:cNvPr>
          <p:cNvSpPr>
            <a:spLocks noGrp="1"/>
          </p:cNvSpPr>
          <p:nvPr>
            <p:ph type="ftr" sz="quarter" idx="3"/>
          </p:nvPr>
        </p:nvSpPr>
        <p:spPr>
          <a:xfrm>
            <a:off x="3648075" y="6535738"/>
            <a:ext cx="4760913" cy="234950"/>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accent1"/>
                </a:solidFill>
                <a:latin typeface="Book Antiqua" pitchFamily="18" charset="0"/>
              </a:defRPr>
            </a:lvl1pPr>
          </a:lstStyle>
          <a:p>
            <a:pPr>
              <a:defRPr/>
            </a:pPr>
            <a:r>
              <a:rPr lang="en-US"/>
              <a:t>Construction methods and support structures II</a:t>
            </a:r>
            <a:endParaRPr lang="en-US" dirty="0"/>
          </a:p>
        </p:txBody>
      </p:sp>
      <p:sp>
        <p:nvSpPr>
          <p:cNvPr id="6" name="Slide Number Placeholder 5">
            <a:extLst>
              <a:ext uri="{FF2B5EF4-FFF2-40B4-BE49-F238E27FC236}">
                <a16:creationId xmlns:a16="http://schemas.microsoft.com/office/drawing/2014/main" id="{72023802-CAD3-497A-B483-BFA89C69A85D}"/>
              </a:ext>
            </a:extLst>
          </p:cNvPr>
          <p:cNvSpPr>
            <a:spLocks noGrp="1"/>
          </p:cNvSpPr>
          <p:nvPr>
            <p:ph type="sldNum" sz="quarter" idx="4"/>
          </p:nvPr>
        </p:nvSpPr>
        <p:spPr>
          <a:xfrm>
            <a:off x="8534400" y="6537325"/>
            <a:ext cx="457200" cy="2317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Book Antiqua" panose="02040602050305030304" pitchFamily="18" charset="0"/>
              </a:defRPr>
            </a:lvl1pPr>
          </a:lstStyle>
          <a:p>
            <a:pPr>
              <a:defRPr/>
            </a:pPr>
            <a:fld id="{EE1AAC41-E710-4415-90D6-B7643FC69E4B}" type="slidenum">
              <a:rPr lang="en-US" altLang="en-US"/>
              <a:pPr>
                <a:defRPr/>
              </a:pPr>
              <a:t>‹#›</a:t>
            </a:fld>
            <a:endParaRPr lang="en-US" altLang="en-US"/>
          </a:p>
        </p:txBody>
      </p:sp>
      <p:sp>
        <p:nvSpPr>
          <p:cNvPr id="1030" name="Rectangle 2">
            <a:extLst>
              <a:ext uri="{FF2B5EF4-FFF2-40B4-BE49-F238E27FC236}">
                <a16:creationId xmlns:a16="http://schemas.microsoft.com/office/drawing/2014/main" id="{550296B6-E304-47C5-90F3-B7DDA92B6663}"/>
              </a:ext>
            </a:extLst>
          </p:cNvPr>
          <p:cNvSpPr>
            <a:spLocks noChangeArrowheads="1"/>
          </p:cNvSpPr>
          <p:nvPr userDrawn="1"/>
        </p:nvSpPr>
        <p:spPr bwMode="auto">
          <a:xfrm>
            <a:off x="0" y="0"/>
            <a:ext cx="9144000" cy="1060450"/>
          </a:xfrm>
          <a:prstGeom prst="rect">
            <a:avLst/>
          </a:prstGeom>
          <a:solidFill>
            <a:srgbClr val="1F336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latin typeface="Calibri" pitchFamily="34" charset="0"/>
            </a:endParaRPr>
          </a:p>
        </p:txBody>
      </p:sp>
      <p:pic>
        <p:nvPicPr>
          <p:cNvPr id="1031" name="Picture 13">
            <a:extLst>
              <a:ext uri="{FF2B5EF4-FFF2-40B4-BE49-F238E27FC236}">
                <a16:creationId xmlns:a16="http://schemas.microsoft.com/office/drawing/2014/main" id="{393CDEAC-E59B-4630-8B65-DCBBD48F54D1}"/>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r="1060" b="1387"/>
          <a:stretch>
            <a:fillRect/>
          </a:stretch>
        </p:blipFill>
        <p:spPr bwMode="auto">
          <a:xfrm>
            <a:off x="8556625" y="469900"/>
            <a:ext cx="5365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4" descr="uspas">
            <a:extLst>
              <a:ext uri="{FF2B5EF4-FFF2-40B4-BE49-F238E27FC236}">
                <a16:creationId xmlns:a16="http://schemas.microsoft.com/office/drawing/2014/main" id="{33E71980-F3AE-40CF-9D37-92DE9597A239}"/>
              </a:ext>
            </a:extLst>
          </p:cNvPr>
          <p:cNvPicPr>
            <a:picLocks noChangeAspect="1" noChangeArrowheads="1"/>
          </p:cNvPicPr>
          <p:nvPr userDrawn="1"/>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25" y="103188"/>
            <a:ext cx="7239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4" descr="logo_blue3">
            <a:extLst>
              <a:ext uri="{FF2B5EF4-FFF2-40B4-BE49-F238E27FC236}">
                <a16:creationId xmlns:a16="http://schemas.microsoft.com/office/drawing/2014/main" id="{627F38A9-717C-4DD3-B727-FB71C0A44C34}"/>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6929" b="18542"/>
          <a:stretch>
            <a:fillRect/>
          </a:stretch>
        </p:blipFill>
        <p:spPr bwMode="auto">
          <a:xfrm>
            <a:off x="8556625" y="47625"/>
            <a:ext cx="557213"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a:extLst>
              <a:ext uri="{FF2B5EF4-FFF2-40B4-BE49-F238E27FC236}">
                <a16:creationId xmlns:a16="http://schemas.microsoft.com/office/drawing/2014/main" id="{11865374-F02E-4E7E-8F1D-F60337DBCBD8}"/>
              </a:ext>
            </a:extLst>
          </p:cNvPr>
          <p:cNvSpPr>
            <a:spLocks noGrp="1"/>
          </p:cNvSpPr>
          <p:nvPr>
            <p:ph type="title"/>
          </p:nvPr>
        </p:nvSpPr>
        <p:spPr bwMode="auto">
          <a:xfrm>
            <a:off x="838200" y="0"/>
            <a:ext cx="769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805" r:id="rId1"/>
    <p:sldLayoutId id="214748381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6" r:id="rId12"/>
  </p:sldLayoutIdLst>
  <p:hf hdr="0"/>
  <p:txStyles>
    <p:titleStyle>
      <a:lvl1pPr algn="ctr" rtl="0" eaLnBrk="0" fontAlgn="base" hangingPunct="0">
        <a:spcBef>
          <a:spcPct val="0"/>
        </a:spcBef>
        <a:spcAft>
          <a:spcPct val="0"/>
        </a:spcAft>
        <a:defRPr sz="2800" kern="1200">
          <a:solidFill>
            <a:schemeClr val="bg1"/>
          </a:solidFill>
          <a:latin typeface="Book Antiqua" pitchFamily="18" charset="0"/>
          <a:ea typeface="+mj-ea"/>
          <a:cs typeface="+mj-cs"/>
        </a:defRPr>
      </a:lvl1pPr>
      <a:lvl2pPr algn="ctr" rtl="0" eaLnBrk="0" fontAlgn="base" hangingPunct="0">
        <a:spcBef>
          <a:spcPct val="0"/>
        </a:spcBef>
        <a:spcAft>
          <a:spcPct val="0"/>
        </a:spcAft>
        <a:defRPr sz="2800">
          <a:solidFill>
            <a:schemeClr val="bg1"/>
          </a:solidFill>
          <a:latin typeface="Book Antiqua" pitchFamily="18" charset="0"/>
        </a:defRPr>
      </a:lvl2pPr>
      <a:lvl3pPr algn="ctr" rtl="0" eaLnBrk="0" fontAlgn="base" hangingPunct="0">
        <a:spcBef>
          <a:spcPct val="0"/>
        </a:spcBef>
        <a:spcAft>
          <a:spcPct val="0"/>
        </a:spcAft>
        <a:defRPr sz="2800">
          <a:solidFill>
            <a:schemeClr val="bg1"/>
          </a:solidFill>
          <a:latin typeface="Book Antiqua" pitchFamily="18" charset="0"/>
        </a:defRPr>
      </a:lvl3pPr>
      <a:lvl4pPr algn="ctr" rtl="0" eaLnBrk="0" fontAlgn="base" hangingPunct="0">
        <a:spcBef>
          <a:spcPct val="0"/>
        </a:spcBef>
        <a:spcAft>
          <a:spcPct val="0"/>
        </a:spcAft>
        <a:defRPr sz="2800">
          <a:solidFill>
            <a:schemeClr val="bg1"/>
          </a:solidFill>
          <a:latin typeface="Book Antiqua" pitchFamily="18" charset="0"/>
        </a:defRPr>
      </a:lvl4pPr>
      <a:lvl5pPr algn="ctr" rtl="0" eaLnBrk="0" fontAlgn="base" hangingPunct="0">
        <a:spcBef>
          <a:spcPct val="0"/>
        </a:spcBef>
        <a:spcAft>
          <a:spcPct val="0"/>
        </a:spcAft>
        <a:defRPr sz="2800">
          <a:solidFill>
            <a:schemeClr val="bg1"/>
          </a:solidFill>
          <a:latin typeface="Book Antiqua" pitchFamily="18" charset="0"/>
        </a:defRPr>
      </a:lvl5pPr>
      <a:lvl6pPr marL="457200" algn="ctr" rtl="0" fontAlgn="base">
        <a:spcBef>
          <a:spcPct val="0"/>
        </a:spcBef>
        <a:spcAft>
          <a:spcPct val="0"/>
        </a:spcAft>
        <a:defRPr sz="2800">
          <a:solidFill>
            <a:schemeClr val="bg1"/>
          </a:solidFill>
          <a:latin typeface="Book Antiqua" pitchFamily="18" charset="0"/>
        </a:defRPr>
      </a:lvl6pPr>
      <a:lvl7pPr marL="914400" algn="ctr" rtl="0" fontAlgn="base">
        <a:spcBef>
          <a:spcPct val="0"/>
        </a:spcBef>
        <a:spcAft>
          <a:spcPct val="0"/>
        </a:spcAft>
        <a:defRPr sz="2800">
          <a:solidFill>
            <a:schemeClr val="bg1"/>
          </a:solidFill>
          <a:latin typeface="Book Antiqua" pitchFamily="18" charset="0"/>
        </a:defRPr>
      </a:lvl7pPr>
      <a:lvl8pPr marL="1371600" algn="ctr" rtl="0" fontAlgn="base">
        <a:spcBef>
          <a:spcPct val="0"/>
        </a:spcBef>
        <a:spcAft>
          <a:spcPct val="0"/>
        </a:spcAft>
        <a:defRPr sz="2800">
          <a:solidFill>
            <a:schemeClr val="bg1"/>
          </a:solidFill>
          <a:latin typeface="Book Antiqua" pitchFamily="18" charset="0"/>
        </a:defRPr>
      </a:lvl8pPr>
      <a:lvl9pPr marL="1828800" algn="ctr" rtl="0" fontAlgn="base">
        <a:spcBef>
          <a:spcPct val="0"/>
        </a:spcBef>
        <a:spcAft>
          <a:spcPct val="0"/>
        </a:spcAft>
        <a:defRPr sz="2800">
          <a:solidFill>
            <a:schemeClr val="bg1"/>
          </a:solidFill>
          <a:latin typeface="Book Antiqua" pitchFamily="18" charset="0"/>
        </a:defRPr>
      </a:lvl9pPr>
    </p:titleStyle>
    <p:bodyStyle>
      <a:lvl1pPr marL="342900" indent="-342900" algn="l" rtl="0" eaLnBrk="0" fontAlgn="base" hangingPunct="0">
        <a:spcBef>
          <a:spcPct val="20000"/>
        </a:spcBef>
        <a:spcAft>
          <a:spcPct val="0"/>
        </a:spcAft>
        <a:buSzPct val="60000"/>
        <a:buBlip>
          <a:blip r:embed="rId17"/>
        </a:buBlip>
        <a:defRPr sz="2400" kern="1200">
          <a:solidFill>
            <a:schemeClr val="tx1"/>
          </a:solidFill>
          <a:latin typeface="Book Antiqua" pitchFamily="18" charset="0"/>
          <a:ea typeface="+mn-ea"/>
          <a:cs typeface="+mn-cs"/>
        </a:defRPr>
      </a:lvl1pPr>
      <a:lvl2pPr marL="742950" indent="-285750" algn="l" rtl="0" eaLnBrk="0" fontAlgn="base" hangingPunct="0">
        <a:spcBef>
          <a:spcPct val="20000"/>
        </a:spcBef>
        <a:spcAft>
          <a:spcPct val="0"/>
        </a:spcAft>
        <a:buSzPct val="60000"/>
        <a:buBlip>
          <a:blip r:embed="rId18"/>
        </a:buBlip>
        <a:defRPr sz="2000" kern="1200">
          <a:solidFill>
            <a:schemeClr val="tx1"/>
          </a:solidFill>
          <a:latin typeface="Book Antiqua" pitchFamily="18" charset="0"/>
          <a:ea typeface="+mn-ea"/>
          <a:cs typeface="+mn-cs"/>
        </a:defRPr>
      </a:lvl2pPr>
      <a:lvl3pPr marL="1143000" indent="-228600" algn="l" rtl="0" eaLnBrk="0" fontAlgn="base" hangingPunct="0">
        <a:spcBef>
          <a:spcPct val="20000"/>
        </a:spcBef>
        <a:spcAft>
          <a:spcPct val="0"/>
        </a:spcAft>
        <a:buSzPct val="60000"/>
        <a:buBlip>
          <a:blip r:embed="rId19"/>
        </a:buBlip>
        <a:defRPr kern="1200">
          <a:solidFill>
            <a:schemeClr val="tx1"/>
          </a:solidFill>
          <a:latin typeface="Book Antiqua" pitchFamily="18" charset="0"/>
          <a:ea typeface="+mn-ea"/>
          <a:cs typeface="+mn-cs"/>
        </a:defRPr>
      </a:lvl3pPr>
      <a:lvl4pPr marL="1600200" indent="-228600" algn="l" rtl="0" eaLnBrk="0" fontAlgn="base" hangingPunct="0">
        <a:spcBef>
          <a:spcPct val="20000"/>
        </a:spcBef>
        <a:spcAft>
          <a:spcPct val="0"/>
        </a:spcAft>
        <a:buSzPct val="60000"/>
        <a:buBlip>
          <a:blip r:embed="rId20"/>
        </a:buBlip>
        <a:defRPr sz="1600" kern="1200">
          <a:solidFill>
            <a:schemeClr val="tx1"/>
          </a:solidFill>
          <a:latin typeface="Book Antiqua" pitchFamily="18" charset="0"/>
          <a:ea typeface="+mn-ea"/>
          <a:cs typeface="+mn-cs"/>
        </a:defRPr>
      </a:lvl4pPr>
      <a:lvl5pPr marL="2057400" indent="-228600" algn="l" rtl="0" eaLnBrk="0" fontAlgn="base" hangingPunct="0">
        <a:spcBef>
          <a:spcPct val="20000"/>
        </a:spcBef>
        <a:spcAft>
          <a:spcPct val="0"/>
        </a:spcAft>
        <a:buSzPct val="60000"/>
        <a:buBlip>
          <a:blip r:embed="rId21"/>
        </a:buBlip>
        <a:defRPr sz="1600" kern="120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39.jpeg"/><Relationship Id="rId10" Type="http://schemas.openxmlformats.org/officeDocument/2006/relationships/image" Target="../media/image38.emf"/><Relationship Id="rId4" Type="http://schemas.openxmlformats.org/officeDocument/2006/relationships/image" Target="../media/image5.png"/><Relationship Id="rId9"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bin"/><Relationship Id="rId7" Type="http://schemas.openxmlformats.org/officeDocument/2006/relationships/image" Target="../media/image4.png"/><Relationship Id="rId12"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2.png"/><Relationship Id="rId11" Type="http://schemas.openxmlformats.org/officeDocument/2006/relationships/image" Target="../media/image8.png"/><Relationship Id="rId5" Type="http://schemas.openxmlformats.org/officeDocument/2006/relationships/image" Target="../media/image41.jpeg"/><Relationship Id="rId10" Type="http://schemas.openxmlformats.org/officeDocument/2006/relationships/image" Target="../media/image7.png"/><Relationship Id="rId4" Type="http://schemas.openxmlformats.org/officeDocument/2006/relationships/image" Target="../media/image40.png"/><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2.jpeg"/><Relationship Id="rId7" Type="http://schemas.openxmlformats.org/officeDocument/2006/relationships/image" Target="../media/image6.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3.jpe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6.jpe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8.jpeg"/><Relationship Id="rId10" Type="http://schemas.openxmlformats.org/officeDocument/2006/relationships/image" Target="../media/image59.jpeg"/><Relationship Id="rId4" Type="http://schemas.openxmlformats.org/officeDocument/2006/relationships/image" Target="../media/image57.jpe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1.wmf"/><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png"/><Relationship Id="rId11" Type="http://schemas.openxmlformats.org/officeDocument/2006/relationships/image" Target="../media/image60.wmf"/><Relationship Id="rId5" Type="http://schemas.openxmlformats.org/officeDocument/2006/relationships/image" Target="../media/image6.png"/><Relationship Id="rId10" Type="http://schemas.openxmlformats.org/officeDocument/2006/relationships/oleObject" Target="../embeddings/oleObject3.bin"/><Relationship Id="rId4" Type="http://schemas.openxmlformats.org/officeDocument/2006/relationships/image" Target="../media/image5.png"/><Relationship Id="rId9"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4.jpe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58.jpeg"/><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8.png"/><Relationship Id="rId7" Type="http://schemas.openxmlformats.org/officeDocument/2006/relationships/image" Target="../media/image7.png"/><Relationship Id="rId2" Type="http://schemas.openxmlformats.org/officeDocument/2006/relationships/image" Target="../media/image67.jpe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hyperlink" Target="https://indico.cern.ch/category/12408/"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0.jpeg"/><Relationship Id="rId7" Type="http://schemas.openxmlformats.org/officeDocument/2006/relationships/image" Target="../media/image7.png"/><Relationship Id="rId2" Type="http://schemas.openxmlformats.org/officeDocument/2006/relationships/image" Target="../media/image69.jpe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1.jpe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5.jpeg"/><Relationship Id="rId7" Type="http://schemas.openxmlformats.org/officeDocument/2006/relationships/image" Target="../media/image7.png"/><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7.png"/><Relationship Id="rId7" Type="http://schemas.openxmlformats.org/officeDocument/2006/relationships/image" Target="../media/image7.png"/><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8.jpeg"/></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79.jpe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83.jpeg"/><Relationship Id="rId7" Type="http://schemas.openxmlformats.org/officeDocument/2006/relationships/image" Target="../media/image7.png"/><Relationship Id="rId2"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9.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85.png"/><Relationship Id="rId10" Type="http://schemas.openxmlformats.org/officeDocument/2006/relationships/image" Target="../media/image8.png"/><Relationship Id="rId4" Type="http://schemas.openxmlformats.org/officeDocument/2006/relationships/image" Target="../media/image84.pn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7.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89.jpeg"/><Relationship Id="rId7" Type="http://schemas.openxmlformats.org/officeDocument/2006/relationships/image" Target="../media/image7.png"/><Relationship Id="rId2"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5.png"/><Relationship Id="rId7"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8.png"/><Relationship Id="rId5" Type="http://schemas.openxmlformats.org/officeDocument/2006/relationships/image" Target="../media/image15.jpeg"/><Relationship Id="rId10" Type="http://schemas.openxmlformats.org/officeDocument/2006/relationships/image" Target="../media/image7.png"/><Relationship Id="rId4" Type="http://schemas.openxmlformats.org/officeDocument/2006/relationships/image" Target="../media/image14.jpe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0.png"/><Relationship Id="rId7" Type="http://schemas.openxmlformats.org/officeDocument/2006/relationships/image" Target="../media/image7.png"/><Relationship Id="rId2" Type="http://schemas.openxmlformats.org/officeDocument/2006/relationships/image" Target="../media/image58.jpe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png"/><Relationship Id="rId7" Type="http://schemas.openxmlformats.org/officeDocument/2006/relationships/image" Target="../media/image93.jpeg"/><Relationship Id="rId12" Type="http://schemas.openxmlformats.org/officeDocument/2006/relationships/image" Target="../media/image9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97.png"/><Relationship Id="rId5" Type="http://schemas.openxmlformats.org/officeDocument/2006/relationships/image" Target="../media/image7.png"/><Relationship Id="rId10" Type="http://schemas.openxmlformats.org/officeDocument/2006/relationships/image" Target="../media/image96.jpeg"/><Relationship Id="rId4" Type="http://schemas.openxmlformats.org/officeDocument/2006/relationships/image" Target="../media/image6.png"/><Relationship Id="rId9" Type="http://schemas.openxmlformats.org/officeDocument/2006/relationships/image" Target="../media/image95.jpeg"/></Relationships>
</file>

<file path=ppt/slides/_rels/slide4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5.png"/><Relationship Id="rId7" Type="http://schemas.openxmlformats.org/officeDocument/2006/relationships/image" Target="../media/image9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1.png"/></Relationships>
</file>

<file path=ppt/slides/_rels/slide44.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5.png"/><Relationship Id="rId7" Type="http://schemas.openxmlformats.org/officeDocument/2006/relationships/image" Target="../media/image102.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4.w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6.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0.jpeg"/><Relationship Id="rId7" Type="http://schemas.openxmlformats.org/officeDocument/2006/relationships/image" Target="../media/image7.png"/><Relationship Id="rId2" Type="http://schemas.openxmlformats.org/officeDocument/2006/relationships/image" Target="../media/image109.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2.png"/><Relationship Id="rId7" Type="http://schemas.openxmlformats.org/officeDocument/2006/relationships/image" Target="../media/image6.png"/><Relationship Id="rId2" Type="http://schemas.openxmlformats.org/officeDocument/2006/relationships/image" Target="../media/image11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3.png"/><Relationship Id="rId9" Type="http://schemas.openxmlformats.org/officeDocument/2006/relationships/image" Target="../media/image8.png"/></Relationships>
</file>

<file path=ppt/slides/_rels/slide5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5.png"/><Relationship Id="rId4" Type="http://schemas.openxmlformats.org/officeDocument/2006/relationships/image" Target="../media/image114.png"/></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6.jpeg"/><Relationship Id="rId18" Type="http://schemas.openxmlformats.org/officeDocument/2006/relationships/image" Target="../media/image5.png"/><Relationship Id="rId3" Type="http://schemas.openxmlformats.org/officeDocument/2006/relationships/image" Target="../media/image117.jpeg"/><Relationship Id="rId21" Type="http://schemas.openxmlformats.org/officeDocument/2006/relationships/image" Target="../media/image8.png"/><Relationship Id="rId7" Type="http://schemas.openxmlformats.org/officeDocument/2006/relationships/image" Target="../media/image121.png"/><Relationship Id="rId12" Type="http://schemas.openxmlformats.org/officeDocument/2006/relationships/image" Target="../media/image15.jpeg"/><Relationship Id="rId17" Type="http://schemas.openxmlformats.org/officeDocument/2006/relationships/image" Target="../media/image126.jpeg"/><Relationship Id="rId2" Type="http://schemas.openxmlformats.org/officeDocument/2006/relationships/image" Target="../media/image4.png"/><Relationship Id="rId16" Type="http://schemas.openxmlformats.org/officeDocument/2006/relationships/image" Target="../media/image125.jpeg"/><Relationship Id="rId20"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4.jpeg"/><Relationship Id="rId5" Type="http://schemas.openxmlformats.org/officeDocument/2006/relationships/image" Target="../media/image119.jpeg"/><Relationship Id="rId15" Type="http://schemas.openxmlformats.org/officeDocument/2006/relationships/image" Target="../media/image18.jpeg"/><Relationship Id="rId10" Type="http://schemas.openxmlformats.org/officeDocument/2006/relationships/image" Target="../media/image124.png"/><Relationship Id="rId19" Type="http://schemas.openxmlformats.org/officeDocument/2006/relationships/image" Target="../media/image6.png"/><Relationship Id="rId4" Type="http://schemas.openxmlformats.org/officeDocument/2006/relationships/image" Target="../media/image118.jpeg"/><Relationship Id="rId9" Type="http://schemas.openxmlformats.org/officeDocument/2006/relationships/image" Target="../media/image123.png"/><Relationship Id="rId14" Type="http://schemas.openxmlformats.org/officeDocument/2006/relationships/image" Target="../media/image1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28.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 Id="rId9"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2.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22.jpeg"/><Relationship Id="rId12"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6.pn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60.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5.png"/><Relationship Id="rId7" Type="http://schemas.openxmlformats.org/officeDocument/2006/relationships/image" Target="../media/image133.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40.png"/><Relationship Id="rId4" Type="http://schemas.openxmlformats.org/officeDocument/2006/relationships/image" Target="../media/image139.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7.jpeg"/><Relationship Id="rId7"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8.jpeg"/><Relationship Id="rId9"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3.jpeg"/><Relationship Id="rId5" Type="http://schemas.openxmlformats.org/officeDocument/2006/relationships/image" Target="../media/image6.png"/><Relationship Id="rId10" Type="http://schemas.openxmlformats.org/officeDocument/2006/relationships/image" Target="../media/image32.jpeg"/><Relationship Id="rId4" Type="http://schemas.openxmlformats.org/officeDocument/2006/relationships/image" Target="../media/image5.png"/><Relationship Id="rId9" Type="http://schemas.openxmlformats.org/officeDocument/2006/relationships/image" Target="../media/image31.wmf"/></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5.jpeg"/><Relationship Id="rId7" Type="http://schemas.openxmlformats.org/officeDocument/2006/relationships/image" Target="../media/image7.png"/><Relationship Id="rId2" Type="http://schemas.openxmlformats.org/officeDocument/2006/relationships/image" Target="../media/image34.jpe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1.wmf"/><Relationship Id="rId4" Type="http://schemas.openxmlformats.org/officeDocument/2006/relationships/image" Target="../media/image4.pn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ED560D65-7F11-4408-A9F7-45E06CA89540}"/>
              </a:ext>
            </a:extLst>
          </p:cNvPr>
          <p:cNvSpPr>
            <a:spLocks noGrp="1"/>
          </p:cNvSpPr>
          <p:nvPr>
            <p:ph type="ctrTitle"/>
          </p:nvPr>
        </p:nvSpPr>
        <p:spPr>
          <a:xfrm>
            <a:off x="685800" y="1600200"/>
            <a:ext cx="7772400" cy="2209800"/>
          </a:xfrm>
        </p:spPr>
        <p:txBody>
          <a:bodyPr>
            <a:normAutofit fontScale="90000"/>
          </a:bodyPr>
          <a:lstStyle/>
          <a:p>
            <a:pPr eaLnBrk="1" hangingPunct="1"/>
            <a:r>
              <a:rPr lang="en-US" altLang="en-US" dirty="0"/>
              <a:t>Unit 16</a:t>
            </a:r>
            <a:br>
              <a:rPr lang="en-US" altLang="en-US" dirty="0"/>
            </a:br>
            <a:br>
              <a:rPr lang="en-US" altLang="en-US" dirty="0"/>
            </a:br>
            <a:r>
              <a:rPr lang="en-US" altLang="en-US" dirty="0"/>
              <a:t>Construction methods and support structures </a:t>
            </a:r>
            <a:br>
              <a:rPr lang="en-US" altLang="en-US" dirty="0"/>
            </a:br>
            <a:r>
              <a:rPr lang="en-US" altLang="en-US" sz="2200" dirty="0"/>
              <a:t>Chapter II</a:t>
            </a:r>
          </a:p>
        </p:txBody>
      </p:sp>
      <p:sp>
        <p:nvSpPr>
          <p:cNvPr id="5123" name="Subtitle 2">
            <a:extLst>
              <a:ext uri="{FF2B5EF4-FFF2-40B4-BE49-F238E27FC236}">
                <a16:creationId xmlns:a16="http://schemas.microsoft.com/office/drawing/2014/main" id="{4BE30603-11C5-4965-9707-2CD69D4E07E6}"/>
              </a:ext>
            </a:extLst>
          </p:cNvPr>
          <p:cNvSpPr>
            <a:spLocks noGrp="1"/>
          </p:cNvSpPr>
          <p:nvPr>
            <p:ph type="subTitle" idx="1"/>
          </p:nvPr>
        </p:nvSpPr>
        <p:spPr/>
        <p:txBody>
          <a:bodyPr/>
          <a:lstStyle/>
          <a:p>
            <a:pPr eaLnBrk="1" hangingPunct="1"/>
            <a:endParaRPr lang="en-US" altLang="en-US" sz="2000" b="1" u="sng" dirty="0">
              <a:solidFill>
                <a:schemeClr val="accent1"/>
              </a:solidFill>
            </a:endParaRPr>
          </a:p>
          <a:p>
            <a:pPr eaLnBrk="1" hangingPunct="1"/>
            <a:r>
              <a:rPr lang="en-US" altLang="en-US" sz="2000" b="1" u="sng" dirty="0">
                <a:solidFill>
                  <a:schemeClr val="accent1"/>
                </a:solidFill>
              </a:rPr>
              <a:t>Paolo Ferracin </a:t>
            </a:r>
          </a:p>
          <a:p>
            <a:pPr eaLnBrk="1" hangingPunct="1"/>
            <a:r>
              <a:rPr lang="en-US" altLang="en-US" sz="2000" dirty="0"/>
              <a:t>Lawrence Berkeley National Laboratory (LBNL)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altLang="en-US" dirty="0"/>
              <a:t>2. Support structure main features</a:t>
            </a:r>
            <a:br>
              <a:rPr lang="en-US" altLang="en-US" dirty="0"/>
            </a:br>
            <a:r>
              <a:rPr lang="en-US" altLang="en-US" dirty="0"/>
              <a:t>Collars</a:t>
            </a:r>
            <a:endParaRPr lang="en-US" dirty="0"/>
          </a:p>
        </p:txBody>
      </p:sp>
      <p:sp>
        <p:nvSpPr>
          <p:cNvPr id="6148" name="Rectangle 3"/>
          <p:cNvSpPr>
            <a:spLocks noGrp="1" noChangeArrowheads="1"/>
          </p:cNvSpPr>
          <p:nvPr>
            <p:ph type="body" sz="half" idx="1"/>
          </p:nvPr>
        </p:nvSpPr>
        <p:spPr>
          <a:xfrm>
            <a:off x="266700" y="1190625"/>
            <a:ext cx="8609013" cy="5240338"/>
          </a:xfrm>
        </p:spPr>
        <p:txBody>
          <a:bodyPr/>
          <a:lstStyle/>
          <a:p>
            <a:pPr eaLnBrk="1" hangingPunct="1"/>
            <a:r>
              <a:rPr lang="en-US" dirty="0"/>
              <a:t>Dimensioning the collar thickness</a:t>
            </a:r>
          </a:p>
          <a:p>
            <a:pPr lvl="1" eaLnBrk="1" hangingPunct="1"/>
            <a:r>
              <a:rPr lang="en-US" sz="1800" dirty="0"/>
              <a:t>Collar thickness determines the cost (material) and the distance between coil and iron (decrease of current density)</a:t>
            </a:r>
          </a:p>
          <a:p>
            <a:pPr eaLnBrk="1" hangingPunct="1"/>
            <a:r>
              <a:rPr lang="en-US" sz="2000" dirty="0"/>
              <a:t>Even though the problem is intrinsically two-dimensional, one can try to slice it in two main aspects</a:t>
            </a:r>
          </a:p>
          <a:p>
            <a:pPr lvl="1" eaLnBrk="1" hangingPunct="1"/>
            <a:r>
              <a:rPr lang="en-US" sz="1600" dirty="0"/>
              <a:t>Thickness needed to give the required </a:t>
            </a:r>
            <a:r>
              <a:rPr lang="en-US" sz="1600" dirty="0" err="1"/>
              <a:t>prestress</a:t>
            </a:r>
            <a:r>
              <a:rPr lang="en-US" sz="1600" dirty="0"/>
              <a:t> (white arrow)</a:t>
            </a:r>
          </a:p>
          <a:p>
            <a:pPr lvl="1" eaLnBrk="1" hangingPunct="1"/>
            <a:r>
              <a:rPr lang="en-US" sz="1600" dirty="0"/>
              <a:t>Thickness needed to avoid a large deformation in </a:t>
            </a:r>
          </a:p>
          <a:p>
            <a:pPr marL="457200" lvl="1" indent="0" eaLnBrk="1" hangingPunct="1">
              <a:buNone/>
            </a:pPr>
            <a:r>
              <a:rPr lang="en-US" sz="1600" dirty="0"/>
              <a:t>	the horizontal plane due to radial forces (black arrow)</a:t>
            </a:r>
          </a:p>
          <a:p>
            <a:pPr lvl="1" eaLnBrk="1" hangingPunct="1"/>
            <a:endParaRPr lang="en-US" sz="1600" dirty="0"/>
          </a:p>
          <a:p>
            <a:pPr lvl="1" eaLnBrk="1" hangingPunct="1"/>
            <a:r>
              <a:rPr lang="en-US" sz="1600" dirty="0"/>
              <a:t>Difficult to find this in the literature</a:t>
            </a:r>
          </a:p>
          <a:p>
            <a:pPr lvl="1" eaLnBrk="1" hangingPunct="1"/>
            <a:endParaRPr lang="en-US" sz="1600" dirty="0"/>
          </a:p>
          <a:p>
            <a:pPr eaLnBrk="1" hangingPunct="1"/>
            <a:r>
              <a:rPr lang="en-US" sz="2000" dirty="0"/>
              <a:t>How large should be the collar to give the </a:t>
            </a:r>
            <a:r>
              <a:rPr lang="en-US" sz="2000" dirty="0" err="1"/>
              <a:t>prestress</a:t>
            </a:r>
            <a:r>
              <a:rPr lang="en-US" sz="2000" dirty="0"/>
              <a:t>?</a:t>
            </a:r>
          </a:p>
          <a:p>
            <a:pPr lvl="1" eaLnBrk="1" hangingPunct="1"/>
            <a:r>
              <a:rPr lang="en-US" sz="1600" dirty="0"/>
              <a:t>First: having a rigid structure, not deforming the collars</a:t>
            </a:r>
          </a:p>
          <a:p>
            <a:pPr lvl="2" eaLnBrk="1" hangingPunct="1"/>
            <a:r>
              <a:rPr lang="en-US" sz="1400" dirty="0"/>
              <a:t>Thumb rule: since SS has ten times larger modulus than the coil,</a:t>
            </a:r>
            <a:r>
              <a:rPr lang="en-US" sz="1200" dirty="0"/>
              <a:t> </a:t>
            </a:r>
            <a:r>
              <a:rPr lang="en-US" sz="1400" dirty="0"/>
              <a:t>having collar width as the coil width guarantees very small </a:t>
            </a:r>
            <a:r>
              <a:rPr lang="en-US" sz="1400" dirty="0" err="1"/>
              <a:t>deformation</a:t>
            </a:r>
            <a:r>
              <a:rPr lang="en-US" sz="1600" dirty="0" err="1"/>
              <a:t>econd</a:t>
            </a:r>
            <a:r>
              <a:rPr lang="en-US" sz="1600" dirty="0"/>
              <a:t>: having the collars far from yield</a:t>
            </a:r>
          </a:p>
          <a:p>
            <a:pPr lvl="2" eaLnBrk="1" hangingPunct="1"/>
            <a:r>
              <a:rPr lang="en-US" sz="1400" dirty="0"/>
              <a:t>This prevents to go to very very thin collars, otherwise you reach the yield point – or you need an additional support (support of the iron)</a:t>
            </a:r>
          </a:p>
          <a:p>
            <a:pPr marL="914400" lvl="2" indent="0" eaLnBrk="1" hangingPunct="1">
              <a:buNone/>
            </a:pPr>
            <a:endParaRPr lang="en-US" sz="1200" dirty="0"/>
          </a:p>
          <a:p>
            <a:pPr marL="914400" lvl="2" indent="0" eaLnBrk="1" hangingPunct="1">
              <a:buNone/>
            </a:pPr>
            <a:endParaRPr lang="en-US" sz="1400" dirty="0"/>
          </a:p>
        </p:txBody>
      </p:sp>
      <p:sp>
        <p:nvSpPr>
          <p:cNvPr id="6149"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0" name="Rectangle 5"/>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1"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2" name="Rectangle 7"/>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3" name="Rectangle 8"/>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4" name="Rectangle 9"/>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5" name="Rectangle 10"/>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6" name="Rectangle 11"/>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7" name="Rectangle 1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8" name="Rectangle 13"/>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9" name="Rectangle 1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60" name="Rectangle 15"/>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62" name="Rectangle 17"/>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68" name="Rectangle 23"/>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69" name="Rectangle 2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71" name="Rectangle 2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76" name="Rectangle 31"/>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77" name="Rectangle 3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78" name="Rectangle 3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79" name="Rectangle 40"/>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80" name="Rectangle 45"/>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7" name="Espace réservé du numéro de diapositive 3"/>
          <p:cNvSpPr>
            <a:spLocks noGrp="1"/>
          </p:cNvSpPr>
          <p:nvPr>
            <p:ph type="sldNum" sz="quarter" idx="10"/>
          </p:nvPr>
        </p:nvSpPr>
        <p:spPr>
          <a:xfrm>
            <a:off x="5140325" y="6524625"/>
            <a:ext cx="3794125" cy="333375"/>
          </a:xfrm>
          <a:noFill/>
        </p:spPr>
        <p:txBody>
          <a:bodyPr/>
          <a:lstStyle>
            <a:lvl1pPr>
              <a:defRPr sz="2400">
                <a:solidFill>
                  <a:schemeClr val="tx1"/>
                </a:solidFill>
                <a:latin typeface="Book Antiqua" pitchFamily="18" charset="0"/>
                <a:ea typeface="ＭＳ Ｐゴシック" pitchFamily="-112" charset="-128"/>
              </a:defRPr>
            </a:lvl1pPr>
            <a:lvl2pPr marL="742950" indent="-285750">
              <a:defRPr sz="2400">
                <a:solidFill>
                  <a:schemeClr val="tx1"/>
                </a:solidFill>
                <a:latin typeface="Book Antiqua" pitchFamily="18" charset="0"/>
                <a:ea typeface="ＭＳ Ｐゴシック" pitchFamily="-112" charset="-128"/>
              </a:defRPr>
            </a:lvl2pPr>
            <a:lvl3pPr marL="1143000" indent="-228600">
              <a:defRPr sz="2400">
                <a:solidFill>
                  <a:schemeClr val="tx1"/>
                </a:solidFill>
                <a:latin typeface="Book Antiqua" pitchFamily="18" charset="0"/>
                <a:ea typeface="ＭＳ Ｐゴシック" pitchFamily="-112" charset="-128"/>
              </a:defRPr>
            </a:lvl3pPr>
            <a:lvl4pPr marL="1600200" indent="-228600">
              <a:defRPr sz="2400">
                <a:solidFill>
                  <a:schemeClr val="tx1"/>
                </a:solidFill>
                <a:latin typeface="Book Antiqua" pitchFamily="18" charset="0"/>
                <a:ea typeface="ＭＳ Ｐゴシック" pitchFamily="-112" charset="-128"/>
              </a:defRPr>
            </a:lvl4pPr>
            <a:lvl5pPr marL="2057400" indent="-228600">
              <a:defRPr sz="2400">
                <a:solidFill>
                  <a:schemeClr val="tx1"/>
                </a:solidFill>
                <a:latin typeface="Book Antiqua" pitchFamily="18" charset="0"/>
                <a:ea typeface="ＭＳ Ｐゴシック" pitchFamily="-112" charset="-128"/>
              </a:defRPr>
            </a:lvl5pPr>
            <a:lvl6pPr marL="2514600" indent="-228600" eaLnBrk="0" fontAlgn="base" hangingPunct="0">
              <a:spcBef>
                <a:spcPct val="0"/>
              </a:spcBef>
              <a:spcAft>
                <a:spcPct val="0"/>
              </a:spcAft>
              <a:defRPr sz="2400">
                <a:solidFill>
                  <a:schemeClr val="tx1"/>
                </a:solidFill>
                <a:latin typeface="Book Antiqua" pitchFamily="18" charset="0"/>
                <a:ea typeface="ＭＳ Ｐゴシック" pitchFamily="-112" charset="-128"/>
              </a:defRPr>
            </a:lvl6pPr>
            <a:lvl7pPr marL="2971800" indent="-228600" eaLnBrk="0" fontAlgn="base" hangingPunct="0">
              <a:spcBef>
                <a:spcPct val="0"/>
              </a:spcBef>
              <a:spcAft>
                <a:spcPct val="0"/>
              </a:spcAft>
              <a:defRPr sz="2400">
                <a:solidFill>
                  <a:schemeClr val="tx1"/>
                </a:solidFill>
                <a:latin typeface="Book Antiqua" pitchFamily="18" charset="0"/>
                <a:ea typeface="ＭＳ Ｐゴシック" pitchFamily="-112" charset="-128"/>
              </a:defRPr>
            </a:lvl7pPr>
            <a:lvl8pPr marL="3429000" indent="-228600" eaLnBrk="0" fontAlgn="base" hangingPunct="0">
              <a:spcBef>
                <a:spcPct val="0"/>
              </a:spcBef>
              <a:spcAft>
                <a:spcPct val="0"/>
              </a:spcAft>
              <a:defRPr sz="2400">
                <a:solidFill>
                  <a:schemeClr val="tx1"/>
                </a:solidFill>
                <a:latin typeface="Book Antiqua" pitchFamily="18" charset="0"/>
                <a:ea typeface="ＭＳ Ｐゴシック" pitchFamily="-112" charset="-128"/>
              </a:defRPr>
            </a:lvl8pPr>
            <a:lvl9pPr marL="3886200" indent="-228600" eaLnBrk="0" fontAlgn="base" hangingPunct="0">
              <a:spcBef>
                <a:spcPct val="0"/>
              </a:spcBef>
              <a:spcAft>
                <a:spcPct val="0"/>
              </a:spcAft>
              <a:defRPr sz="2400">
                <a:solidFill>
                  <a:schemeClr val="tx1"/>
                </a:solidFill>
                <a:latin typeface="Book Antiqua" pitchFamily="18" charset="0"/>
                <a:ea typeface="ＭＳ Ｐゴシック" pitchFamily="-112" charset="-128"/>
              </a:defRPr>
            </a:lvl9pPr>
          </a:lstStyle>
          <a:p>
            <a:r>
              <a:rPr lang="en-US" sz="1000" dirty="0">
                <a:solidFill>
                  <a:srgbClr val="3399FF"/>
                </a:solidFill>
              </a:rPr>
              <a:t>Unit 11 - </a:t>
            </a:r>
            <a:fld id="{5EB007E4-0664-47E5-98E4-80300662FEAF}" type="slidenum">
              <a:rPr lang="en-US" sz="1000" smtClean="0">
                <a:solidFill>
                  <a:srgbClr val="3399FF"/>
                </a:solidFill>
              </a:rPr>
              <a:pPr/>
              <a:t>10</a:t>
            </a:fld>
            <a:endParaRPr lang="en-US" sz="1000" dirty="0">
              <a:solidFill>
                <a:srgbClr val="3399FF"/>
              </a:solidFill>
            </a:endParaRP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771" y="2740526"/>
            <a:ext cx="2376177" cy="2385423"/>
          </a:xfrm>
          <a:prstGeom prst="rect">
            <a:avLst/>
          </a:prstGeom>
        </p:spPr>
      </p:pic>
      <p:cxnSp>
        <p:nvCxnSpPr>
          <p:cNvPr id="3" name="Straight Arrow Connector 2"/>
          <p:cNvCxnSpPr/>
          <p:nvPr/>
        </p:nvCxnSpPr>
        <p:spPr bwMode="auto">
          <a:xfrm flipV="1">
            <a:off x="8529053" y="3930317"/>
            <a:ext cx="614947" cy="2"/>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cxnSp>
        <p:nvCxnSpPr>
          <p:cNvPr id="32" name="Straight Arrow Connector 31"/>
          <p:cNvCxnSpPr/>
          <p:nvPr/>
        </p:nvCxnSpPr>
        <p:spPr bwMode="auto">
          <a:xfrm flipH="1" flipV="1">
            <a:off x="6419264" y="3920829"/>
            <a:ext cx="711455" cy="14838"/>
          </a:xfrm>
          <a:prstGeom prst="straightConnector1">
            <a:avLst/>
          </a:prstGeom>
          <a:solidFill>
            <a:schemeClr val="accent1"/>
          </a:solidFill>
          <a:ln w="412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a:off x="8026400" y="3280614"/>
            <a:ext cx="395705" cy="168439"/>
          </a:xfrm>
          <a:prstGeom prst="straightConnector1">
            <a:avLst/>
          </a:prstGeom>
          <a:solidFill>
            <a:schemeClr val="accent1"/>
          </a:solidFill>
          <a:ln w="41275" cap="flat" cmpd="sng" algn="ctr">
            <a:solidFill>
              <a:schemeClr val="bg1"/>
            </a:solidFill>
            <a:prstDash val="solid"/>
            <a:round/>
            <a:headEnd type="none" w="med" len="med"/>
            <a:tailEnd type="arrow"/>
          </a:ln>
          <a:effectLst/>
        </p:spPr>
      </p:cxnSp>
      <p:cxnSp>
        <p:nvCxnSpPr>
          <p:cNvPr id="38" name="Straight Arrow Connector 37"/>
          <p:cNvCxnSpPr/>
          <p:nvPr/>
        </p:nvCxnSpPr>
        <p:spPr bwMode="auto">
          <a:xfrm flipH="1" flipV="1">
            <a:off x="7245684" y="4371474"/>
            <a:ext cx="318169" cy="224593"/>
          </a:xfrm>
          <a:prstGeom prst="straightConnector1">
            <a:avLst/>
          </a:prstGeom>
          <a:solidFill>
            <a:schemeClr val="accent1"/>
          </a:solidFill>
          <a:ln w="41275" cap="flat" cmpd="sng" algn="ctr">
            <a:solidFill>
              <a:schemeClr val="bg1"/>
            </a:solidFill>
            <a:prstDash val="solid"/>
            <a:round/>
            <a:headEnd type="none" w="med" len="med"/>
            <a:tailEnd type="arrow"/>
          </a:ln>
          <a:effectLst/>
        </p:spPr>
      </p:cxnSp>
      <p:cxnSp>
        <p:nvCxnSpPr>
          <p:cNvPr id="39" name="Straight Arrow Connector 38"/>
          <p:cNvCxnSpPr/>
          <p:nvPr/>
        </p:nvCxnSpPr>
        <p:spPr bwMode="auto">
          <a:xfrm flipV="1">
            <a:off x="8037096" y="4411578"/>
            <a:ext cx="358273" cy="189836"/>
          </a:xfrm>
          <a:prstGeom prst="straightConnector1">
            <a:avLst/>
          </a:prstGeom>
          <a:solidFill>
            <a:schemeClr val="accent1"/>
          </a:solidFill>
          <a:ln w="41275" cap="flat" cmpd="sng" algn="ctr">
            <a:solidFill>
              <a:schemeClr val="bg1"/>
            </a:solidFill>
            <a:prstDash val="solid"/>
            <a:round/>
            <a:headEnd type="none" w="med" len="med"/>
            <a:tailEnd type="arrow"/>
          </a:ln>
          <a:effectLst/>
        </p:spPr>
      </p:cxnSp>
      <p:cxnSp>
        <p:nvCxnSpPr>
          <p:cNvPr id="41" name="Straight Arrow Connector 40"/>
          <p:cNvCxnSpPr/>
          <p:nvPr/>
        </p:nvCxnSpPr>
        <p:spPr bwMode="auto">
          <a:xfrm flipH="1">
            <a:off x="7192211" y="3283288"/>
            <a:ext cx="368971" cy="219238"/>
          </a:xfrm>
          <a:prstGeom prst="straightConnector1">
            <a:avLst/>
          </a:prstGeom>
          <a:solidFill>
            <a:schemeClr val="accent1"/>
          </a:solidFill>
          <a:ln w="41275" cap="flat" cmpd="sng" algn="ctr">
            <a:solidFill>
              <a:schemeClr val="bg1"/>
            </a:solidFill>
            <a:prstDash val="solid"/>
            <a:round/>
            <a:headEnd type="none" w="med" len="med"/>
            <a:tailEnd type="arrow"/>
          </a:ln>
          <a:effectLst/>
        </p:spPr>
      </p:cxnSp>
    </p:spTree>
    <p:extLst>
      <p:ext uri="{BB962C8B-B14F-4D97-AF65-F5344CB8AC3E}">
        <p14:creationId xmlns:p14="http://schemas.microsoft.com/office/powerpoint/2010/main" val="14162755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Presentation 8">
            <a:extLst>
              <a:ext uri="{FF2B5EF4-FFF2-40B4-BE49-F238E27FC236}">
                <a16:creationId xmlns:a16="http://schemas.microsoft.com/office/drawing/2014/main" id="{F134F712-9287-4DA0-B278-1D486AB3FCB6}"/>
              </a:ext>
            </a:extLst>
          </p:cNvPr>
          <p:cNvPicPr>
            <a:picLocks noChangeArrowheads="1"/>
          </p:cNvPicPr>
          <p:nvPr/>
        </p:nvPicPr>
        <p:blipFill>
          <a:blip r:embed="rId2">
            <a:extLst>
              <a:ext uri="{28A0092B-C50C-407E-A947-70E740481C1C}">
                <a14:useLocalDpi xmlns:a14="http://schemas.microsoft.com/office/drawing/2010/main" val="0"/>
              </a:ext>
            </a:extLst>
          </a:blip>
          <a:srcRect l="9720" t="8542" r="14412" b="7742"/>
          <a:stretch>
            <a:fillRect/>
          </a:stretch>
        </p:blipFill>
        <p:spPr bwMode="auto">
          <a:xfrm>
            <a:off x="6167438" y="2424113"/>
            <a:ext cx="2540000"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a:extLst>
              <a:ext uri="{FF2B5EF4-FFF2-40B4-BE49-F238E27FC236}">
                <a16:creationId xmlns:a16="http://schemas.microsoft.com/office/drawing/2014/main" id="{108350B0-3FC2-442B-8DC1-1C1A7E6A1A2B}"/>
              </a:ext>
            </a:extLst>
          </p:cNvPr>
          <p:cNvSpPr>
            <a:spLocks noGrp="1" noChangeArrowheads="1"/>
          </p:cNvSpPr>
          <p:nvPr>
            <p:ph type="title"/>
          </p:nvPr>
        </p:nvSpPr>
        <p:spPr/>
        <p:txBody>
          <a:bodyPr/>
          <a:lstStyle/>
          <a:p>
            <a:r>
              <a:rPr lang="en-US" altLang="en-US" sz="2400"/>
              <a:t>2. Support structure main features</a:t>
            </a:r>
            <a:br>
              <a:rPr lang="en-US" altLang="en-US" sz="2400"/>
            </a:br>
            <a:r>
              <a:rPr lang="en-US" altLang="en-US" sz="2400"/>
              <a:t>Iron yoke</a:t>
            </a:r>
          </a:p>
        </p:txBody>
      </p:sp>
      <p:sp>
        <p:nvSpPr>
          <p:cNvPr id="15364" name="Rectangle 3">
            <a:extLst>
              <a:ext uri="{FF2B5EF4-FFF2-40B4-BE49-F238E27FC236}">
                <a16:creationId xmlns:a16="http://schemas.microsoft.com/office/drawing/2014/main" id="{1589E084-1DBB-4350-BD5A-65C4D3D9A1CA}"/>
              </a:ext>
            </a:extLst>
          </p:cNvPr>
          <p:cNvSpPr>
            <a:spLocks noGrp="1" noChangeArrowheads="1"/>
          </p:cNvSpPr>
          <p:nvPr>
            <p:ph type="body" idx="1"/>
          </p:nvPr>
        </p:nvSpPr>
        <p:spPr>
          <a:xfrm>
            <a:off x="152400" y="1181100"/>
            <a:ext cx="5973763" cy="5240338"/>
          </a:xfrm>
        </p:spPr>
        <p:txBody>
          <a:bodyPr/>
          <a:lstStyle/>
          <a:p>
            <a:pPr>
              <a:lnSpc>
                <a:spcPct val="90000"/>
              </a:lnSpc>
              <a:buFontTx/>
              <a:buBlip>
                <a:blip r:embed="rId3"/>
              </a:buBlip>
            </a:pPr>
            <a:r>
              <a:rPr lang="en-US" altLang="en-US" sz="2000"/>
              <a:t>As the collars, </a:t>
            </a:r>
            <a:r>
              <a:rPr lang="en-US" altLang="en-US" sz="2000" b="1">
                <a:solidFill>
                  <a:srgbClr val="FF0000"/>
                </a:solidFill>
              </a:rPr>
              <a:t>iron yoke </a:t>
            </a:r>
            <a:r>
              <a:rPr lang="en-US" altLang="en-US" sz="2000"/>
              <a:t>are made in laminations (several mm thick), with a packing factor &gt; 95%.</a:t>
            </a:r>
          </a:p>
          <a:p>
            <a:pPr>
              <a:lnSpc>
                <a:spcPct val="90000"/>
              </a:lnSpc>
              <a:buFontTx/>
              <a:buBlip>
                <a:blip r:embed="rId3"/>
              </a:buBlip>
            </a:pPr>
            <a:r>
              <a:rPr lang="en-US" altLang="en-US" sz="2000" b="1">
                <a:solidFill>
                  <a:srgbClr val="FF0000"/>
                </a:solidFill>
              </a:rPr>
              <a:t>Magnetic function</a:t>
            </a:r>
          </a:p>
          <a:p>
            <a:pPr lvl="1">
              <a:lnSpc>
                <a:spcPct val="90000"/>
              </a:lnSpc>
              <a:buFontTx/>
              <a:buBlip>
                <a:blip r:embed="rId4"/>
              </a:buBlip>
            </a:pPr>
            <a:r>
              <a:rPr lang="en-US" altLang="en-US" sz="1800"/>
              <a:t>The yoke contains and enhances the magnetic field.</a:t>
            </a:r>
          </a:p>
          <a:p>
            <a:pPr>
              <a:lnSpc>
                <a:spcPct val="90000"/>
              </a:lnSpc>
              <a:buFontTx/>
              <a:buBlip>
                <a:blip r:embed="rId3"/>
              </a:buBlip>
            </a:pPr>
            <a:r>
              <a:rPr lang="en-US" altLang="en-US" sz="2000" b="1">
                <a:solidFill>
                  <a:srgbClr val="FF0000"/>
                </a:solidFill>
              </a:rPr>
              <a:t>Structural function</a:t>
            </a:r>
          </a:p>
          <a:p>
            <a:pPr lvl="1">
              <a:lnSpc>
                <a:spcPct val="90000"/>
              </a:lnSpc>
              <a:buFontTx/>
              <a:buBlip>
                <a:blip r:embed="rId4"/>
              </a:buBlip>
            </a:pPr>
            <a:r>
              <a:rPr lang="en-US" altLang="en-US" sz="1800"/>
              <a:t>Except for the cases where the collars are self supporting (i.e. like in Tevatron and HERA dipoles), the yoke is in tight contact with the collar. Therefore, it contributes to increase the rigidity of the coil support structure and limit radial displacement.</a:t>
            </a:r>
          </a:p>
          <a:p>
            <a:pPr>
              <a:lnSpc>
                <a:spcPct val="90000"/>
              </a:lnSpc>
              <a:buFontTx/>
              <a:buBlip>
                <a:blip r:embed="rId3"/>
              </a:buBlip>
            </a:pPr>
            <a:r>
              <a:rPr lang="en-US" altLang="en-US" sz="2000" b="1">
                <a:solidFill>
                  <a:srgbClr val="FF0000"/>
                </a:solidFill>
              </a:rPr>
              <a:t>Holes/slots</a:t>
            </a:r>
            <a:r>
              <a:rPr lang="en-US" altLang="en-US" sz="2000"/>
              <a:t> are included in the yoke design for</a:t>
            </a:r>
          </a:p>
          <a:p>
            <a:pPr lvl="1">
              <a:lnSpc>
                <a:spcPct val="90000"/>
              </a:lnSpc>
              <a:buFontTx/>
              <a:buBlip>
                <a:blip r:embed="rId4"/>
              </a:buBlip>
            </a:pPr>
            <a:r>
              <a:rPr lang="en-US" altLang="en-US" sz="1800"/>
              <a:t>Correction of saturation effect</a:t>
            </a:r>
          </a:p>
          <a:p>
            <a:pPr lvl="1">
              <a:lnSpc>
                <a:spcPct val="90000"/>
              </a:lnSpc>
              <a:buFontTx/>
              <a:buBlip>
                <a:blip r:embed="rId4"/>
              </a:buBlip>
            </a:pPr>
            <a:r>
              <a:rPr lang="en-US" altLang="en-US" sz="1800"/>
              <a:t>Cooling channel</a:t>
            </a:r>
          </a:p>
          <a:p>
            <a:pPr lvl="1">
              <a:lnSpc>
                <a:spcPct val="90000"/>
              </a:lnSpc>
              <a:buFontTx/>
              <a:buBlip>
                <a:blip r:embed="rId4"/>
              </a:buBlip>
            </a:pPr>
            <a:r>
              <a:rPr lang="en-US" altLang="en-US" sz="1800"/>
              <a:t>Assembly features</a:t>
            </a:r>
          </a:p>
          <a:p>
            <a:pPr lvl="1">
              <a:lnSpc>
                <a:spcPct val="90000"/>
              </a:lnSpc>
              <a:buFontTx/>
              <a:buBlip>
                <a:blip r:embed="rId4"/>
              </a:buBlip>
            </a:pPr>
            <a:r>
              <a:rPr lang="en-US" altLang="en-US" sz="1800"/>
              <a:t>Electrical bus</a:t>
            </a:r>
          </a:p>
        </p:txBody>
      </p:sp>
      <p:sp>
        <p:nvSpPr>
          <p:cNvPr id="15365" name="Text Box 7">
            <a:extLst>
              <a:ext uri="{FF2B5EF4-FFF2-40B4-BE49-F238E27FC236}">
                <a16:creationId xmlns:a16="http://schemas.microsoft.com/office/drawing/2014/main" id="{ADD7E45E-CEBD-48AC-A3B9-9E8C1F336F96}"/>
              </a:ext>
            </a:extLst>
          </p:cNvPr>
          <p:cNvSpPr txBox="1">
            <a:spLocks noChangeArrowheads="1"/>
          </p:cNvSpPr>
          <p:nvPr/>
        </p:nvSpPr>
        <p:spPr bwMode="auto">
          <a:xfrm>
            <a:off x="7816850" y="4865688"/>
            <a:ext cx="8572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L. Rossi, [4]</a:t>
            </a:r>
          </a:p>
        </p:txBody>
      </p:sp>
      <p:sp>
        <p:nvSpPr>
          <p:cNvPr id="15366" name="Footer Placeholder 7">
            <a:extLst>
              <a:ext uri="{FF2B5EF4-FFF2-40B4-BE49-F238E27FC236}">
                <a16:creationId xmlns:a16="http://schemas.microsoft.com/office/drawing/2014/main" id="{14B6F3B8-F802-49D6-A58C-ACB7D4D18C1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15367" name="Date Placeholder 6">
            <a:extLst>
              <a:ext uri="{FF2B5EF4-FFF2-40B4-BE49-F238E27FC236}">
                <a16:creationId xmlns:a16="http://schemas.microsoft.com/office/drawing/2014/main" id="{2391E684-00B0-423E-919F-058C86531D8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15368" name="Slide Number Placeholder 9">
            <a:extLst>
              <a:ext uri="{FF2B5EF4-FFF2-40B4-BE49-F238E27FC236}">
                <a16:creationId xmlns:a16="http://schemas.microsoft.com/office/drawing/2014/main" id="{B37B998B-64EA-4DBD-9752-DB4B930268C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a:spcBef>
                <a:spcPct val="0"/>
              </a:spcBef>
              <a:buSzTx/>
              <a:buFontTx/>
              <a:buNone/>
            </a:pPr>
            <a:fld id="{E9AEA0F2-E912-4BFB-A310-6D2A4ABB810C}" type="slidenum">
              <a:rPr lang="en-US" altLang="en-US" sz="1000" smtClean="0">
                <a:solidFill>
                  <a:schemeClr val="accent1"/>
                </a:solidFill>
              </a:rPr>
              <a:pPr>
                <a:spcBef>
                  <a:spcPct val="0"/>
                </a:spcBef>
                <a:buSzTx/>
                <a:buFontTx/>
                <a:buNone/>
              </a:pPr>
              <a:t>11</a:t>
            </a:fld>
            <a:endParaRPr lang="en-US" altLang="en-US" sz="1000">
              <a:solidFill>
                <a:schemeClr val="accent1"/>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E0A9EA7-BB11-4E01-8F27-6DF8D57DD12F}"/>
              </a:ext>
            </a:extLst>
          </p:cNvPr>
          <p:cNvSpPr>
            <a:spLocks noGrp="1" noChangeArrowheads="1"/>
          </p:cNvSpPr>
          <p:nvPr>
            <p:ph type="title"/>
          </p:nvPr>
        </p:nvSpPr>
        <p:spPr/>
        <p:txBody>
          <a:bodyPr/>
          <a:lstStyle/>
          <a:p>
            <a:r>
              <a:rPr lang="en-US" altLang="en-US" sz="2400"/>
              <a:t>2. Support structure main features</a:t>
            </a:r>
            <a:br>
              <a:rPr lang="en-US" altLang="en-US" sz="2400"/>
            </a:br>
            <a:r>
              <a:rPr lang="en-US" altLang="en-US" sz="2400"/>
              <a:t>Shell</a:t>
            </a:r>
          </a:p>
        </p:txBody>
      </p:sp>
      <p:sp>
        <p:nvSpPr>
          <p:cNvPr id="16387" name="Rectangle 3">
            <a:extLst>
              <a:ext uri="{FF2B5EF4-FFF2-40B4-BE49-F238E27FC236}">
                <a16:creationId xmlns:a16="http://schemas.microsoft.com/office/drawing/2014/main" id="{4327EF0E-D563-4D72-B1BB-A0541085BC32}"/>
              </a:ext>
            </a:extLst>
          </p:cNvPr>
          <p:cNvSpPr>
            <a:spLocks noGrp="1" noChangeArrowheads="1"/>
          </p:cNvSpPr>
          <p:nvPr>
            <p:ph type="body" idx="1"/>
          </p:nvPr>
        </p:nvSpPr>
        <p:spPr>
          <a:xfrm>
            <a:off x="266700" y="1190625"/>
            <a:ext cx="5654675" cy="5443538"/>
          </a:xfrm>
        </p:spPr>
        <p:txBody>
          <a:bodyPr/>
          <a:lstStyle/>
          <a:p>
            <a:pPr>
              <a:buFontTx/>
              <a:buBlip>
                <a:blip r:embed="rId3"/>
              </a:buBlip>
            </a:pPr>
            <a:endParaRPr lang="en-US" altLang="en-US" sz="2000"/>
          </a:p>
          <a:p>
            <a:pPr>
              <a:buFontTx/>
              <a:buBlip>
                <a:blip r:embed="rId3"/>
              </a:buBlip>
            </a:pPr>
            <a:r>
              <a:rPr lang="en-US" altLang="en-US" sz="2000"/>
              <a:t>The cold mass is contained within a shell (or </a:t>
            </a:r>
            <a:r>
              <a:rPr lang="en-US" altLang="en-US" sz="2000" b="1">
                <a:solidFill>
                  <a:srgbClr val="FF0000"/>
                </a:solidFill>
              </a:rPr>
              <a:t>shrinking cylinder</a:t>
            </a:r>
            <a:r>
              <a:rPr lang="en-US" altLang="en-US" sz="2000"/>
              <a:t>). </a:t>
            </a:r>
          </a:p>
          <a:p>
            <a:pPr>
              <a:buFontTx/>
              <a:buBlip>
                <a:blip r:embed="rId3"/>
              </a:buBlip>
            </a:pPr>
            <a:r>
              <a:rPr lang="en-US" altLang="en-US" sz="2000"/>
              <a:t>The shell constitutes a containment structure for the </a:t>
            </a:r>
            <a:r>
              <a:rPr lang="en-US" altLang="en-US" sz="2000" b="1">
                <a:solidFill>
                  <a:srgbClr val="FF0000"/>
                </a:solidFill>
              </a:rPr>
              <a:t>liquid Helium</a:t>
            </a:r>
            <a:r>
              <a:rPr lang="en-US" altLang="en-US" sz="2000"/>
              <a:t>.</a:t>
            </a:r>
          </a:p>
          <a:p>
            <a:pPr>
              <a:buFontTx/>
              <a:buBlip>
                <a:blip r:embed="rId3"/>
              </a:buBlip>
            </a:pPr>
            <a:r>
              <a:rPr lang="en-US" altLang="en-US" sz="2000"/>
              <a:t>It is composed by two half shells of stainless steel </a:t>
            </a:r>
            <a:r>
              <a:rPr lang="en-US" altLang="en-US" sz="2000" b="1">
                <a:solidFill>
                  <a:srgbClr val="FF0000"/>
                </a:solidFill>
              </a:rPr>
              <a:t>welded</a:t>
            </a:r>
            <a:r>
              <a:rPr lang="en-US" altLang="en-US" sz="2000"/>
              <a:t> around the yoke with high tension (about 150 MPa for the LHC dipole). </a:t>
            </a:r>
          </a:p>
          <a:p>
            <a:pPr lvl="1">
              <a:buFontTx/>
              <a:buBlip>
                <a:blip r:embed="rId4"/>
              </a:buBlip>
            </a:pPr>
            <a:r>
              <a:rPr lang="en-US" altLang="en-US" sz="1800"/>
              <a:t>With the iron yoke, it contributes to create a rigid boundary to the collared coil.</a:t>
            </a:r>
          </a:p>
          <a:p>
            <a:pPr>
              <a:buFontTx/>
              <a:buBlip>
                <a:blip r:embed="rId3"/>
              </a:buBlip>
            </a:pPr>
            <a:r>
              <a:rPr lang="en-US" altLang="en-US" sz="2000"/>
              <a:t>If necessary, during the welding process, the welding press can impose the desired </a:t>
            </a:r>
            <a:r>
              <a:rPr lang="en-US" altLang="en-US" sz="2000" b="1">
                <a:solidFill>
                  <a:srgbClr val="FF0000"/>
                </a:solidFill>
              </a:rPr>
              <a:t>curvature</a:t>
            </a:r>
            <a:r>
              <a:rPr lang="en-US" altLang="en-US" sz="2000"/>
              <a:t> on the cold mass. </a:t>
            </a:r>
          </a:p>
          <a:p>
            <a:pPr lvl="1">
              <a:buFontTx/>
              <a:buBlip>
                <a:blip r:embed="rId4"/>
              </a:buBlip>
            </a:pPr>
            <a:r>
              <a:rPr lang="en-US" altLang="en-US" sz="1800"/>
              <a:t>In the LHC dipole the nominal sagitta is of 9.14 mm. </a:t>
            </a:r>
          </a:p>
          <a:p>
            <a:pPr>
              <a:buFontTx/>
              <a:buBlip>
                <a:blip r:embed="rId3"/>
              </a:buBlip>
            </a:pPr>
            <a:endParaRPr lang="en-US" altLang="en-US" sz="2000"/>
          </a:p>
        </p:txBody>
      </p:sp>
      <p:pic>
        <p:nvPicPr>
          <p:cNvPr id="16388" name="Picture 4" descr="Presentation 9">
            <a:extLst>
              <a:ext uri="{FF2B5EF4-FFF2-40B4-BE49-F238E27FC236}">
                <a16:creationId xmlns:a16="http://schemas.microsoft.com/office/drawing/2014/main" id="{EAB77DBB-C548-4337-A88E-4750AC8B0C8A}"/>
              </a:ext>
            </a:extLst>
          </p:cNvPr>
          <p:cNvPicPr>
            <a:picLocks noChangeArrowheads="1"/>
          </p:cNvPicPr>
          <p:nvPr/>
        </p:nvPicPr>
        <p:blipFill>
          <a:blip r:embed="rId5">
            <a:extLst>
              <a:ext uri="{28A0092B-C50C-407E-A947-70E740481C1C}">
                <a14:useLocalDpi xmlns:a14="http://schemas.microsoft.com/office/drawing/2010/main" val="0"/>
              </a:ext>
            </a:extLst>
          </a:blip>
          <a:srcRect l="8318" t="6320" r="12553"/>
          <a:stretch>
            <a:fillRect/>
          </a:stretch>
        </p:blipFill>
        <p:spPr bwMode="auto">
          <a:xfrm>
            <a:off x="5953125" y="1176338"/>
            <a:ext cx="2808288"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a:extLst>
              <a:ext uri="{FF2B5EF4-FFF2-40B4-BE49-F238E27FC236}">
                <a16:creationId xmlns:a16="http://schemas.microsoft.com/office/drawing/2014/main" id="{506B59B1-71D7-431B-8C6B-759EE7B14F89}"/>
              </a:ext>
            </a:extLst>
          </p:cNvPr>
          <p:cNvSpPr txBox="1">
            <a:spLocks noChangeArrowheads="1"/>
          </p:cNvSpPr>
          <p:nvPr/>
        </p:nvSpPr>
        <p:spPr bwMode="auto">
          <a:xfrm>
            <a:off x="8134350" y="3771900"/>
            <a:ext cx="8572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L. Rossi, [4]</a:t>
            </a:r>
          </a:p>
        </p:txBody>
      </p:sp>
      <p:graphicFrame>
        <p:nvGraphicFramePr>
          <p:cNvPr id="16390" name="Object 2">
            <a:extLst>
              <a:ext uri="{FF2B5EF4-FFF2-40B4-BE49-F238E27FC236}">
                <a16:creationId xmlns:a16="http://schemas.microsoft.com/office/drawing/2014/main" id="{D2D53BF0-85EC-45BD-8134-A2B6B84C255E}"/>
              </a:ext>
            </a:extLst>
          </p:cNvPr>
          <p:cNvGraphicFramePr>
            <a:graphicFrameLocks noChangeAspect="1"/>
          </p:cNvGraphicFramePr>
          <p:nvPr/>
        </p:nvGraphicFramePr>
        <p:xfrm>
          <a:off x="5883275" y="4195763"/>
          <a:ext cx="3079750" cy="1909762"/>
        </p:xfrm>
        <a:graphic>
          <a:graphicData uri="http://schemas.openxmlformats.org/presentationml/2006/ole">
            <mc:AlternateContent xmlns:mc="http://schemas.openxmlformats.org/markup-compatibility/2006">
              <mc:Choice xmlns:v="urn:schemas-microsoft-com:vml" Requires="v">
                <p:oleObj spid="_x0000_s102452" name="VISIO" r:id="rId9" imgW="7400880" imgH="4590720" progId="Visio.Drawing.5">
                  <p:embed/>
                </p:oleObj>
              </mc:Choice>
              <mc:Fallback>
                <p:oleObj name="VISIO" r:id="rId9" imgW="7400880" imgH="4590720" progId="Visio.Drawing.5">
                  <p:embed/>
                  <p:pic>
                    <p:nvPicPr>
                      <p:cNvPr id="16390" name="Object 2">
                        <a:extLst>
                          <a:ext uri="{FF2B5EF4-FFF2-40B4-BE49-F238E27FC236}">
                            <a16:creationId xmlns:a16="http://schemas.microsoft.com/office/drawing/2014/main" id="{D2D53BF0-85EC-45BD-8134-A2B6B84C25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3275" y="4195763"/>
                        <a:ext cx="3079750" cy="19097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1" name="Footer Placeholder 8">
            <a:extLst>
              <a:ext uri="{FF2B5EF4-FFF2-40B4-BE49-F238E27FC236}">
                <a16:creationId xmlns:a16="http://schemas.microsoft.com/office/drawing/2014/main" id="{9AC67088-9C30-45BC-97D5-3640DBAB7E7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16392" name="Date Placeholder 7">
            <a:extLst>
              <a:ext uri="{FF2B5EF4-FFF2-40B4-BE49-F238E27FC236}">
                <a16:creationId xmlns:a16="http://schemas.microsoft.com/office/drawing/2014/main" id="{4BFA7F2C-D73F-4B40-A390-2FA3922D5DCC}"/>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16393" name="Slide Number Placeholder 10">
            <a:extLst>
              <a:ext uri="{FF2B5EF4-FFF2-40B4-BE49-F238E27FC236}">
                <a16:creationId xmlns:a16="http://schemas.microsoft.com/office/drawing/2014/main" id="{46CE20C2-1E40-4781-8347-2D83DE12183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CF6F5676-6BC4-42BB-BFA5-CC2BF28BE19E}" type="slidenum">
              <a:rPr lang="en-US" altLang="en-US" sz="1000" smtClean="0">
                <a:solidFill>
                  <a:schemeClr val="accent1"/>
                </a:solidFill>
              </a:rPr>
              <a:pPr>
                <a:spcBef>
                  <a:spcPct val="0"/>
                </a:spcBef>
                <a:buSzTx/>
                <a:buFontTx/>
                <a:buNone/>
              </a:pPr>
              <a:t>12</a:t>
            </a:fld>
            <a:endParaRPr lang="en-US" altLang="en-US" sz="1000">
              <a:solidFill>
                <a:schemeClr val="accent1"/>
              </a:solidFill>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5287105-96B6-48F4-83A0-E9712F9F8125}"/>
              </a:ext>
            </a:extLst>
          </p:cNvPr>
          <p:cNvSpPr>
            <a:spLocks noGrp="1" noChangeArrowheads="1"/>
          </p:cNvSpPr>
          <p:nvPr>
            <p:ph type="title"/>
          </p:nvPr>
        </p:nvSpPr>
        <p:spPr/>
        <p:txBody>
          <a:bodyPr/>
          <a:lstStyle/>
          <a:p>
            <a:r>
              <a:rPr lang="en-US" altLang="en-US" sz="2400"/>
              <a:t>2. Support structure main features</a:t>
            </a:r>
            <a:br>
              <a:rPr lang="en-US" altLang="en-US" sz="2400"/>
            </a:br>
            <a:r>
              <a:rPr lang="en-US" altLang="en-US" sz="2400"/>
              <a:t>Shell</a:t>
            </a:r>
          </a:p>
        </p:txBody>
      </p:sp>
      <p:sp>
        <p:nvSpPr>
          <p:cNvPr id="17411" name="Picture 5">
            <a:extLst>
              <a:ext uri="{FF2B5EF4-FFF2-40B4-BE49-F238E27FC236}">
                <a16:creationId xmlns:a16="http://schemas.microsoft.com/office/drawing/2014/main" id="{B57809F1-FDCB-4767-B118-4EB8EBC4030D}"/>
              </a:ext>
            </a:extLst>
          </p:cNvPr>
          <p:cNvSpPr>
            <a:spLocks noChangeAspect="1" noChangeArrowheads="1"/>
          </p:cNvSpPr>
          <p:nvPr/>
        </p:nvSpPr>
        <p:spPr bwMode="auto">
          <a:xfrm>
            <a:off x="4606925" y="3521075"/>
            <a:ext cx="3989388"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p>
        </p:txBody>
      </p:sp>
      <p:graphicFrame>
        <p:nvGraphicFramePr>
          <p:cNvPr id="17412" name="Object 2">
            <a:extLst>
              <a:ext uri="{FF2B5EF4-FFF2-40B4-BE49-F238E27FC236}">
                <a16:creationId xmlns:a16="http://schemas.microsoft.com/office/drawing/2014/main" id="{447FFDA6-1A6D-4FD1-80BE-81F003721B60}"/>
              </a:ext>
            </a:extLst>
          </p:cNvPr>
          <p:cNvGraphicFramePr>
            <a:graphicFrameLocks noGrp="1" noChangeAspect="1"/>
          </p:cNvGraphicFramePr>
          <p:nvPr>
            <p:ph idx="1"/>
          </p:nvPr>
        </p:nvGraphicFramePr>
        <p:xfrm>
          <a:off x="4610100" y="1304925"/>
          <a:ext cx="3979863" cy="2130425"/>
        </p:xfrm>
        <a:graphic>
          <a:graphicData uri="http://schemas.openxmlformats.org/presentationml/2006/ole">
            <mc:AlternateContent xmlns:mc="http://schemas.openxmlformats.org/markup-compatibility/2006">
              <mc:Choice xmlns:v="urn:schemas-microsoft-com:vml" Requires="v">
                <p:oleObj spid="_x0000_s103476" name="Photo Editor Photo" r:id="rId3" imgW="12193702" imgH="9752381" progId="MSPhotoEd.3">
                  <p:embed/>
                </p:oleObj>
              </mc:Choice>
              <mc:Fallback>
                <p:oleObj name="Photo Editor Photo" r:id="rId3" imgW="12193702" imgH="9752381" progId="MSPhotoEd.3">
                  <p:embed/>
                  <p:pic>
                    <p:nvPicPr>
                      <p:cNvPr id="17412" name="Object 2">
                        <a:extLst>
                          <a:ext uri="{FF2B5EF4-FFF2-40B4-BE49-F238E27FC236}">
                            <a16:creationId xmlns:a16="http://schemas.microsoft.com/office/drawing/2014/main" id="{447FFDA6-1A6D-4FD1-80BE-81F003721B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0894" r="49104" b="15056"/>
                      <a:stretch>
                        <a:fillRect/>
                      </a:stretch>
                    </p:blipFill>
                    <p:spPr bwMode="auto">
                      <a:xfrm>
                        <a:off x="4610100" y="1304925"/>
                        <a:ext cx="3979863" cy="213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413" name="Picture 9">
            <a:extLst>
              <a:ext uri="{FF2B5EF4-FFF2-40B4-BE49-F238E27FC236}">
                <a16:creationId xmlns:a16="http://schemas.microsoft.com/office/drawing/2014/main" id="{7F72745E-C6CF-4C83-AF11-5ADF32333F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913"/>
          <a:stretch>
            <a:fillRect/>
          </a:stretch>
        </p:blipFill>
        <p:spPr bwMode="auto">
          <a:xfrm>
            <a:off x="641350" y="1303338"/>
            <a:ext cx="3892550"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0">
            <a:extLst>
              <a:ext uri="{FF2B5EF4-FFF2-40B4-BE49-F238E27FC236}">
                <a16:creationId xmlns:a16="http://schemas.microsoft.com/office/drawing/2014/main" id="{420AEC0E-2C22-487C-846B-44550D02D80F}"/>
              </a:ext>
            </a:extLst>
          </p:cNvPr>
          <p:cNvPicPr>
            <a:picLocks noGrp="1" noChangeAspect="1" noChangeArrowheads="1"/>
          </p:cNvPicPr>
          <p:nvPr/>
        </p:nvPicPr>
        <p:blipFill>
          <a:blip r:embed="rId6">
            <a:extLst>
              <a:ext uri="{28A0092B-C50C-407E-A947-70E740481C1C}">
                <a14:useLocalDpi xmlns:a14="http://schemas.microsoft.com/office/drawing/2010/main" val="0"/>
              </a:ext>
            </a:extLst>
          </a:blip>
          <a:srcRect b="14854"/>
          <a:stretch>
            <a:fillRect/>
          </a:stretch>
        </p:blipFill>
        <p:spPr bwMode="auto">
          <a:xfrm>
            <a:off x="654050" y="4052888"/>
            <a:ext cx="3881438"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11">
            <a:extLst>
              <a:ext uri="{FF2B5EF4-FFF2-40B4-BE49-F238E27FC236}">
                <a16:creationId xmlns:a16="http://schemas.microsoft.com/office/drawing/2014/main" id="{99CD1B76-EA7B-441A-B43A-1548B59BA0E4}"/>
              </a:ext>
            </a:extLst>
          </p:cNvPr>
          <p:cNvSpPr txBox="1">
            <a:spLocks noChangeArrowheads="1"/>
          </p:cNvSpPr>
          <p:nvPr/>
        </p:nvSpPr>
        <p:spPr bwMode="auto">
          <a:xfrm>
            <a:off x="595313" y="6288088"/>
            <a:ext cx="8572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7"/>
              </a:buBlip>
              <a:defRPr sz="2400">
                <a:solidFill>
                  <a:schemeClr val="tx1"/>
                </a:solidFill>
                <a:latin typeface="Book Antiqua" panose="02040602050305030304" pitchFamily="18" charset="0"/>
              </a:defRPr>
            </a:lvl1pPr>
            <a:lvl2pPr marL="742950" indent="-285750">
              <a:spcBef>
                <a:spcPct val="20000"/>
              </a:spcBef>
              <a:buSzPct val="60000"/>
              <a:buBlip>
                <a:blip r:embed="rId8"/>
              </a:buBlip>
              <a:defRPr sz="2000">
                <a:solidFill>
                  <a:schemeClr val="tx1"/>
                </a:solidFill>
                <a:latin typeface="Book Antiqua" panose="02040602050305030304" pitchFamily="18" charset="0"/>
              </a:defRPr>
            </a:lvl2pPr>
            <a:lvl3pPr marL="1143000" indent="-228600">
              <a:spcBef>
                <a:spcPct val="20000"/>
              </a:spcBef>
              <a:buSzPct val="60000"/>
              <a:buBlip>
                <a:blip r:embed="rId9"/>
              </a:buBlip>
              <a:defRPr>
                <a:solidFill>
                  <a:schemeClr val="tx1"/>
                </a:solidFill>
                <a:latin typeface="Book Antiqua" panose="02040602050305030304" pitchFamily="18" charset="0"/>
              </a:defRPr>
            </a:lvl3pPr>
            <a:lvl4pPr marL="1600200" indent="-228600">
              <a:spcBef>
                <a:spcPct val="20000"/>
              </a:spcBef>
              <a:buSzPct val="60000"/>
              <a:buBlip>
                <a:blip r:embed="rId10"/>
              </a:buBlip>
              <a:defRPr sz="1600">
                <a:solidFill>
                  <a:schemeClr val="tx1"/>
                </a:solidFill>
                <a:latin typeface="Book Antiqua" panose="02040602050305030304" pitchFamily="18" charset="0"/>
              </a:defRPr>
            </a:lvl4pPr>
            <a:lvl5pPr marL="2057400" indent="-228600">
              <a:spcBef>
                <a:spcPct val="20000"/>
              </a:spcBef>
              <a:buSzPct val="60000"/>
              <a:buBlip>
                <a:blip r:embed="rId1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L. Rossi, [4]</a:t>
            </a:r>
          </a:p>
        </p:txBody>
      </p:sp>
      <p:sp>
        <p:nvSpPr>
          <p:cNvPr id="17416" name="Footer Placeholder 9">
            <a:extLst>
              <a:ext uri="{FF2B5EF4-FFF2-40B4-BE49-F238E27FC236}">
                <a16:creationId xmlns:a16="http://schemas.microsoft.com/office/drawing/2014/main" id="{25ECF05A-28B2-4508-9D87-597F51244107}"/>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7"/>
              </a:buBlip>
              <a:defRPr sz="2400">
                <a:solidFill>
                  <a:schemeClr val="tx1"/>
                </a:solidFill>
                <a:latin typeface="Book Antiqua" panose="02040602050305030304" pitchFamily="18" charset="0"/>
              </a:defRPr>
            </a:lvl1pPr>
            <a:lvl2pPr marL="742950" indent="-285750">
              <a:spcBef>
                <a:spcPct val="20000"/>
              </a:spcBef>
              <a:buSzPct val="60000"/>
              <a:buBlip>
                <a:blip r:embed="rId8"/>
              </a:buBlip>
              <a:defRPr sz="2000">
                <a:solidFill>
                  <a:schemeClr val="tx1"/>
                </a:solidFill>
                <a:latin typeface="Book Antiqua" panose="02040602050305030304" pitchFamily="18" charset="0"/>
              </a:defRPr>
            </a:lvl2pPr>
            <a:lvl3pPr marL="1143000" indent="-228600">
              <a:spcBef>
                <a:spcPct val="20000"/>
              </a:spcBef>
              <a:buSzPct val="60000"/>
              <a:buBlip>
                <a:blip r:embed="rId9"/>
              </a:buBlip>
              <a:defRPr>
                <a:solidFill>
                  <a:schemeClr val="tx1"/>
                </a:solidFill>
                <a:latin typeface="Book Antiqua" panose="02040602050305030304" pitchFamily="18" charset="0"/>
              </a:defRPr>
            </a:lvl3pPr>
            <a:lvl4pPr marL="1600200" indent="-228600">
              <a:spcBef>
                <a:spcPct val="20000"/>
              </a:spcBef>
              <a:buSzPct val="60000"/>
              <a:buBlip>
                <a:blip r:embed="rId10"/>
              </a:buBlip>
              <a:defRPr sz="1600">
                <a:solidFill>
                  <a:schemeClr val="tx1"/>
                </a:solidFill>
                <a:latin typeface="Book Antiqua" panose="02040602050305030304" pitchFamily="18" charset="0"/>
              </a:defRPr>
            </a:lvl4pPr>
            <a:lvl5pPr marL="2057400" indent="-228600">
              <a:spcBef>
                <a:spcPct val="20000"/>
              </a:spcBef>
              <a:buSzPct val="60000"/>
              <a:buBlip>
                <a:blip r:embed="rId1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17417" name="Date Placeholder 8">
            <a:extLst>
              <a:ext uri="{FF2B5EF4-FFF2-40B4-BE49-F238E27FC236}">
                <a16:creationId xmlns:a16="http://schemas.microsoft.com/office/drawing/2014/main" id="{15AFFAC7-5451-439E-839E-CEDE4FBCA818}"/>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7"/>
              </a:buBlip>
              <a:defRPr sz="2400">
                <a:solidFill>
                  <a:schemeClr val="tx1"/>
                </a:solidFill>
                <a:latin typeface="Book Antiqua" panose="02040602050305030304" pitchFamily="18" charset="0"/>
              </a:defRPr>
            </a:lvl1pPr>
            <a:lvl2pPr marL="742950" indent="-285750">
              <a:spcBef>
                <a:spcPct val="20000"/>
              </a:spcBef>
              <a:buSzPct val="60000"/>
              <a:buBlip>
                <a:blip r:embed="rId8"/>
              </a:buBlip>
              <a:defRPr sz="2000">
                <a:solidFill>
                  <a:schemeClr val="tx1"/>
                </a:solidFill>
                <a:latin typeface="Book Antiqua" panose="02040602050305030304" pitchFamily="18" charset="0"/>
              </a:defRPr>
            </a:lvl2pPr>
            <a:lvl3pPr marL="1143000" indent="-228600">
              <a:spcBef>
                <a:spcPct val="20000"/>
              </a:spcBef>
              <a:buSzPct val="60000"/>
              <a:buBlip>
                <a:blip r:embed="rId9"/>
              </a:buBlip>
              <a:defRPr>
                <a:solidFill>
                  <a:schemeClr val="tx1"/>
                </a:solidFill>
                <a:latin typeface="Book Antiqua" panose="02040602050305030304" pitchFamily="18" charset="0"/>
              </a:defRPr>
            </a:lvl3pPr>
            <a:lvl4pPr marL="1600200" indent="-228600">
              <a:spcBef>
                <a:spcPct val="20000"/>
              </a:spcBef>
              <a:buSzPct val="60000"/>
              <a:buBlip>
                <a:blip r:embed="rId10"/>
              </a:buBlip>
              <a:defRPr sz="1600">
                <a:solidFill>
                  <a:schemeClr val="tx1"/>
                </a:solidFill>
                <a:latin typeface="Book Antiqua" panose="02040602050305030304" pitchFamily="18" charset="0"/>
              </a:defRPr>
            </a:lvl4pPr>
            <a:lvl5pPr marL="2057400" indent="-228600">
              <a:spcBef>
                <a:spcPct val="20000"/>
              </a:spcBef>
              <a:buSzPct val="60000"/>
              <a:buBlip>
                <a:blip r:embed="rId1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17418" name="Slide Number Placeholder 11">
            <a:extLst>
              <a:ext uri="{FF2B5EF4-FFF2-40B4-BE49-F238E27FC236}">
                <a16:creationId xmlns:a16="http://schemas.microsoft.com/office/drawing/2014/main" id="{8428559A-9508-4D73-B133-24DDCFB5094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7"/>
              </a:buBlip>
              <a:defRPr sz="2400">
                <a:solidFill>
                  <a:schemeClr val="tx1"/>
                </a:solidFill>
                <a:latin typeface="Book Antiqua" panose="02040602050305030304" pitchFamily="18" charset="0"/>
              </a:defRPr>
            </a:lvl1pPr>
            <a:lvl2pPr marL="742950" indent="-285750">
              <a:spcBef>
                <a:spcPct val="20000"/>
              </a:spcBef>
              <a:buSzPct val="60000"/>
              <a:buBlip>
                <a:blip r:embed="rId8"/>
              </a:buBlip>
              <a:defRPr sz="2000">
                <a:solidFill>
                  <a:schemeClr val="tx1"/>
                </a:solidFill>
                <a:latin typeface="Book Antiqua" panose="02040602050305030304" pitchFamily="18" charset="0"/>
              </a:defRPr>
            </a:lvl2pPr>
            <a:lvl3pPr marL="1143000" indent="-228600">
              <a:spcBef>
                <a:spcPct val="20000"/>
              </a:spcBef>
              <a:buSzPct val="60000"/>
              <a:buBlip>
                <a:blip r:embed="rId9"/>
              </a:buBlip>
              <a:defRPr>
                <a:solidFill>
                  <a:schemeClr val="tx1"/>
                </a:solidFill>
                <a:latin typeface="Book Antiqua" panose="02040602050305030304" pitchFamily="18" charset="0"/>
              </a:defRPr>
            </a:lvl3pPr>
            <a:lvl4pPr marL="1600200" indent="-228600">
              <a:spcBef>
                <a:spcPct val="20000"/>
              </a:spcBef>
              <a:buSzPct val="60000"/>
              <a:buBlip>
                <a:blip r:embed="rId10"/>
              </a:buBlip>
              <a:defRPr sz="1600">
                <a:solidFill>
                  <a:schemeClr val="tx1"/>
                </a:solidFill>
                <a:latin typeface="Book Antiqua" panose="02040602050305030304" pitchFamily="18" charset="0"/>
              </a:defRPr>
            </a:lvl4pPr>
            <a:lvl5pPr marL="2057400" indent="-228600">
              <a:spcBef>
                <a:spcPct val="20000"/>
              </a:spcBef>
              <a:buSzPct val="60000"/>
              <a:buBlip>
                <a:blip r:embed="rId1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9pPr>
          </a:lstStyle>
          <a:p>
            <a:pPr>
              <a:spcBef>
                <a:spcPct val="0"/>
              </a:spcBef>
              <a:buSzTx/>
              <a:buFontTx/>
              <a:buNone/>
            </a:pPr>
            <a:fld id="{F9D8B8A3-B371-482B-ACA7-14C9D105087E}" type="slidenum">
              <a:rPr lang="en-US" altLang="en-US" sz="1000" smtClean="0">
                <a:solidFill>
                  <a:schemeClr val="accent1"/>
                </a:solidFill>
              </a:rPr>
              <a:pPr>
                <a:spcBef>
                  <a:spcPct val="0"/>
                </a:spcBef>
                <a:buSzTx/>
                <a:buFontTx/>
                <a:buNone/>
              </a:pPr>
              <a:t>13</a:t>
            </a:fld>
            <a:endParaRPr lang="en-US" altLang="en-US" sz="1000">
              <a:solidFill>
                <a:schemeClr val="accent1"/>
              </a:solidFill>
            </a:endParaRPr>
          </a:p>
        </p:txBody>
      </p:sp>
      <p:pic>
        <p:nvPicPr>
          <p:cNvPr id="11" name="Picture 5">
            <a:extLst>
              <a:ext uri="{FF2B5EF4-FFF2-40B4-BE49-F238E27FC236}">
                <a16:creationId xmlns:a16="http://schemas.microsoft.com/office/drawing/2014/main" id="{9F0140E4-5623-47E1-A764-2584E515AB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9766" t="9068" r="9766"/>
          <a:stretch>
            <a:fillRect/>
          </a:stretch>
        </p:blipFill>
        <p:spPr bwMode="auto">
          <a:xfrm>
            <a:off x="4592637" y="3521075"/>
            <a:ext cx="3989388"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DBA3DC5-47D5-44C1-9F47-C7A963052818}"/>
              </a:ext>
            </a:extLst>
          </p:cNvPr>
          <p:cNvSpPr>
            <a:spLocks noGrp="1" noChangeArrowheads="1"/>
          </p:cNvSpPr>
          <p:nvPr>
            <p:ph type="title"/>
          </p:nvPr>
        </p:nvSpPr>
        <p:spPr/>
        <p:txBody>
          <a:bodyPr/>
          <a:lstStyle/>
          <a:p>
            <a:r>
              <a:rPr lang="en-US" altLang="en-US" sz="2400"/>
              <a:t>2. Support structure main features</a:t>
            </a:r>
            <a:br>
              <a:rPr lang="en-US" altLang="en-US" sz="2400"/>
            </a:br>
            <a:r>
              <a:rPr lang="en-US" altLang="en-US" sz="2400"/>
              <a:t>Shell</a:t>
            </a:r>
          </a:p>
        </p:txBody>
      </p:sp>
      <p:sp>
        <p:nvSpPr>
          <p:cNvPr id="18435" name="Rectangle 3">
            <a:extLst>
              <a:ext uri="{FF2B5EF4-FFF2-40B4-BE49-F238E27FC236}">
                <a16:creationId xmlns:a16="http://schemas.microsoft.com/office/drawing/2014/main" id="{C5ABBBC9-D8CD-4F03-BD29-D47C598D3F26}"/>
              </a:ext>
            </a:extLst>
          </p:cNvPr>
          <p:cNvSpPr>
            <a:spLocks noGrp="1" noChangeArrowheads="1"/>
          </p:cNvSpPr>
          <p:nvPr>
            <p:ph type="body" idx="1"/>
          </p:nvPr>
        </p:nvSpPr>
        <p:spPr>
          <a:xfrm>
            <a:off x="266700" y="1190625"/>
            <a:ext cx="6059488" cy="5240338"/>
          </a:xfrm>
        </p:spPr>
        <p:txBody>
          <a:bodyPr/>
          <a:lstStyle/>
          <a:p>
            <a:pPr>
              <a:lnSpc>
                <a:spcPct val="90000"/>
              </a:lnSpc>
              <a:buFontTx/>
              <a:buBlip>
                <a:blip r:embed="rId2"/>
              </a:buBlip>
            </a:pPr>
            <a:r>
              <a:rPr lang="en-US" altLang="en-US" sz="2000"/>
              <a:t>The shell tension provided by the welding may contribute to the overall support of the collared coil.</a:t>
            </a:r>
          </a:p>
          <a:p>
            <a:pPr>
              <a:lnSpc>
                <a:spcPct val="90000"/>
              </a:lnSpc>
              <a:buFontTx/>
              <a:buBlip>
                <a:blip r:embed="rId2"/>
              </a:buBlip>
            </a:pPr>
            <a:r>
              <a:rPr lang="en-US" altLang="en-US" sz="2000"/>
              <a:t>An often (SSC, LHC) implemented approach is the </a:t>
            </a:r>
            <a:r>
              <a:rPr lang="en-US" altLang="en-US" sz="2000" b="1">
                <a:solidFill>
                  <a:srgbClr val="FF0000"/>
                </a:solidFill>
              </a:rPr>
              <a:t>line-to-line fit</a:t>
            </a:r>
            <a:r>
              <a:rPr lang="en-US" altLang="en-US" sz="2000"/>
              <a:t>.</a:t>
            </a:r>
          </a:p>
          <a:p>
            <a:pPr lvl="1">
              <a:lnSpc>
                <a:spcPct val="90000"/>
              </a:lnSpc>
              <a:buFontTx/>
              <a:buBlip>
                <a:blip r:embed="rId3"/>
              </a:buBlip>
            </a:pPr>
            <a:r>
              <a:rPr lang="en-US" altLang="en-US" sz="1800"/>
              <a:t>When the yoke is put around the collared coil, a gap (vertical or horizontal) remains between the two halves; this gap is due to the collar deformation induced by coil pre-stress.</a:t>
            </a:r>
          </a:p>
          <a:p>
            <a:pPr lvl="1">
              <a:lnSpc>
                <a:spcPct val="90000"/>
              </a:lnSpc>
              <a:buFontTx/>
              <a:buBlip>
                <a:blip r:embed="rId3"/>
              </a:buBlip>
            </a:pPr>
            <a:r>
              <a:rPr lang="en-US" altLang="en-US" sz="1800"/>
              <a:t>After welding, the shell tension closes the gap, and good contact is provided between yoke and collar.</a:t>
            </a:r>
          </a:p>
          <a:p>
            <a:pPr lvl="1">
              <a:lnSpc>
                <a:spcPct val="90000"/>
              </a:lnSpc>
              <a:buFontTx/>
              <a:buBlip>
                <a:blip r:embed="rId3"/>
              </a:buBlip>
            </a:pPr>
            <a:r>
              <a:rPr lang="en-US" altLang="en-US" sz="1800"/>
              <a:t>After cool-down, despite the higher thermal contraction of the collared coil with respect to iron, the gap remain closed (high rigidity), and the collared coil in good contact with the yoke. </a:t>
            </a:r>
          </a:p>
          <a:p>
            <a:pPr>
              <a:lnSpc>
                <a:spcPct val="90000"/>
              </a:lnSpc>
              <a:buFontTx/>
              <a:buBlip>
                <a:blip r:embed="rId2"/>
              </a:buBlip>
            </a:pPr>
            <a:r>
              <a:rPr lang="en-US" altLang="en-US" sz="2000"/>
              <a:t>Aluminum spacer may be used to control the yoke gap.</a:t>
            </a:r>
          </a:p>
          <a:p>
            <a:pPr>
              <a:lnSpc>
                <a:spcPct val="90000"/>
              </a:lnSpc>
              <a:buFontTx/>
              <a:buBlip>
                <a:blip r:embed="rId2"/>
              </a:buBlip>
            </a:pPr>
            <a:endParaRPr lang="en-US" altLang="en-US" sz="2000"/>
          </a:p>
        </p:txBody>
      </p:sp>
      <p:pic>
        <p:nvPicPr>
          <p:cNvPr id="18436" name="Picture 9" descr="LHC_Ansaldo">
            <a:extLst>
              <a:ext uri="{FF2B5EF4-FFF2-40B4-BE49-F238E27FC236}">
                <a16:creationId xmlns:a16="http://schemas.microsoft.com/office/drawing/2014/main" id="{CDE4C16F-A859-4E48-B2DE-6EDE37C711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3958" b="36111"/>
          <a:stretch>
            <a:fillRect/>
          </a:stretch>
        </p:blipFill>
        <p:spPr bwMode="auto">
          <a:xfrm>
            <a:off x="6380163" y="3883025"/>
            <a:ext cx="24558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0" descr="Presentation 9">
            <a:extLst>
              <a:ext uri="{FF2B5EF4-FFF2-40B4-BE49-F238E27FC236}">
                <a16:creationId xmlns:a16="http://schemas.microsoft.com/office/drawing/2014/main" id="{AE978608-35D5-40C8-B529-575417B6F46E}"/>
              </a:ext>
            </a:extLst>
          </p:cNvPr>
          <p:cNvPicPr>
            <a:picLocks noChangeArrowheads="1"/>
          </p:cNvPicPr>
          <p:nvPr/>
        </p:nvPicPr>
        <p:blipFill>
          <a:blip r:embed="rId5">
            <a:extLst>
              <a:ext uri="{28A0092B-C50C-407E-A947-70E740481C1C}">
                <a14:useLocalDpi xmlns:a14="http://schemas.microsoft.com/office/drawing/2010/main" val="0"/>
              </a:ext>
            </a:extLst>
          </a:blip>
          <a:srcRect l="8318" t="6320" r="12553"/>
          <a:stretch>
            <a:fillRect/>
          </a:stretch>
        </p:blipFill>
        <p:spPr bwMode="auto">
          <a:xfrm>
            <a:off x="6375400" y="1320800"/>
            <a:ext cx="2392363"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11">
            <a:extLst>
              <a:ext uri="{FF2B5EF4-FFF2-40B4-BE49-F238E27FC236}">
                <a16:creationId xmlns:a16="http://schemas.microsoft.com/office/drawing/2014/main" id="{C28633E9-F824-434E-BBE1-43A33270BA5F}"/>
              </a:ext>
            </a:extLst>
          </p:cNvPr>
          <p:cNvSpPr txBox="1">
            <a:spLocks noChangeArrowheads="1"/>
          </p:cNvSpPr>
          <p:nvPr/>
        </p:nvSpPr>
        <p:spPr bwMode="auto">
          <a:xfrm>
            <a:off x="6018213" y="6359525"/>
            <a:ext cx="12239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MJB Plus, Inc., [2]</a:t>
            </a:r>
          </a:p>
        </p:txBody>
      </p:sp>
      <p:sp>
        <p:nvSpPr>
          <p:cNvPr id="18439" name="Footer Placeholder 8">
            <a:extLst>
              <a:ext uri="{FF2B5EF4-FFF2-40B4-BE49-F238E27FC236}">
                <a16:creationId xmlns:a16="http://schemas.microsoft.com/office/drawing/2014/main" id="{58011BEA-91FA-4F7D-9E95-B026975B9A57}"/>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18440" name="Date Placeholder 7">
            <a:extLst>
              <a:ext uri="{FF2B5EF4-FFF2-40B4-BE49-F238E27FC236}">
                <a16:creationId xmlns:a16="http://schemas.microsoft.com/office/drawing/2014/main" id="{EDB1EDC5-3BF5-4FDA-AF9B-436A0670DB9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18441" name="Slide Number Placeholder 10">
            <a:extLst>
              <a:ext uri="{FF2B5EF4-FFF2-40B4-BE49-F238E27FC236}">
                <a16:creationId xmlns:a16="http://schemas.microsoft.com/office/drawing/2014/main" id="{8D765D76-7D75-432C-A64D-A11402D77F0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A7ED86E9-6D83-4517-A1B1-3150E13D92C6}" type="slidenum">
              <a:rPr lang="en-US" altLang="en-US" sz="1000" smtClean="0">
                <a:solidFill>
                  <a:schemeClr val="accent1"/>
                </a:solidFill>
              </a:rPr>
              <a:pPr>
                <a:spcBef>
                  <a:spcPct val="0"/>
                </a:spcBef>
                <a:buSzTx/>
                <a:buFontTx/>
                <a:buNone/>
              </a:pPr>
              <a:t>14</a:t>
            </a:fld>
            <a:endParaRPr lang="en-US" altLang="en-US" sz="1000">
              <a:solidFill>
                <a:schemeClr val="accent1"/>
              </a:solidFill>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D911A-3C6C-4A69-AF3F-EBEE868A6AD8}"/>
              </a:ext>
            </a:extLst>
          </p:cNvPr>
          <p:cNvSpPr>
            <a:spLocks noGrp="1"/>
          </p:cNvSpPr>
          <p:nvPr>
            <p:ph type="title"/>
          </p:nvPr>
        </p:nvSpPr>
        <p:spPr/>
        <p:txBody>
          <a:bodyPr/>
          <a:lstStyle/>
          <a:p>
            <a:r>
              <a:rPr lang="en-US" altLang="en-US" dirty="0"/>
              <a:t>2. Support structure main features</a:t>
            </a:r>
            <a:br>
              <a:rPr lang="en-US" altLang="en-US" dirty="0"/>
            </a:br>
            <a:r>
              <a:rPr lang="en-US" altLang="en-US" dirty="0"/>
              <a:t>End plates and axial support</a:t>
            </a:r>
            <a:endParaRPr lang="en-US" dirty="0"/>
          </a:p>
        </p:txBody>
      </p:sp>
      <p:sp>
        <p:nvSpPr>
          <p:cNvPr id="3" name="Content Placeholder 2">
            <a:extLst>
              <a:ext uri="{FF2B5EF4-FFF2-40B4-BE49-F238E27FC236}">
                <a16:creationId xmlns:a16="http://schemas.microsoft.com/office/drawing/2014/main" id="{0A71C24F-68AA-4D5C-804D-10427194C38D}"/>
              </a:ext>
            </a:extLst>
          </p:cNvPr>
          <p:cNvSpPr>
            <a:spLocks noGrp="1"/>
          </p:cNvSpPr>
          <p:nvPr>
            <p:ph idx="1"/>
          </p:nvPr>
        </p:nvSpPr>
        <p:spPr>
          <a:xfrm>
            <a:off x="457200" y="1219200"/>
            <a:ext cx="5356938" cy="4572000"/>
          </a:xfrm>
        </p:spPr>
        <p:txBody>
          <a:bodyPr>
            <a:normAutofit fontScale="92500" lnSpcReduction="20000"/>
          </a:bodyPr>
          <a:lstStyle/>
          <a:p>
            <a:r>
              <a:rPr lang="en-US" dirty="0"/>
              <a:t>Goal: minimize coil motion in </a:t>
            </a:r>
            <a:r>
              <a:rPr lang="en-US" b="1" dirty="0">
                <a:solidFill>
                  <a:srgbClr val="FF0000"/>
                </a:solidFill>
              </a:rPr>
              <a:t>end region</a:t>
            </a:r>
            <a:r>
              <a:rPr lang="en-US" b="1" dirty="0"/>
              <a:t> </a:t>
            </a:r>
            <a:r>
              <a:rPr lang="en-US" dirty="0"/>
              <a:t>due to axial forces</a:t>
            </a:r>
          </a:p>
          <a:p>
            <a:pPr lvl="1"/>
            <a:r>
              <a:rPr lang="en-US" dirty="0"/>
              <a:t>Both </a:t>
            </a:r>
            <a:r>
              <a:rPr lang="en-US" b="1" dirty="0">
                <a:solidFill>
                  <a:srgbClr val="FF0000"/>
                </a:solidFill>
              </a:rPr>
              <a:t>overall</a:t>
            </a:r>
            <a:r>
              <a:rPr lang="en-US" b="1" dirty="0"/>
              <a:t> </a:t>
            </a:r>
            <a:r>
              <a:rPr lang="en-US" dirty="0"/>
              <a:t>coil motion</a:t>
            </a:r>
          </a:p>
          <a:p>
            <a:pPr lvl="2"/>
            <a:r>
              <a:rPr lang="en-US" dirty="0"/>
              <a:t>By for example preventing the end-shoe from moving</a:t>
            </a:r>
          </a:p>
          <a:p>
            <a:pPr lvl="1"/>
            <a:r>
              <a:rPr lang="en-US" dirty="0"/>
              <a:t>And </a:t>
            </a:r>
            <a:r>
              <a:rPr lang="en-US" b="1" dirty="0">
                <a:solidFill>
                  <a:srgbClr val="FF0000"/>
                </a:solidFill>
              </a:rPr>
              <a:t>pole turn displacement </a:t>
            </a:r>
            <a:r>
              <a:rPr lang="en-US" dirty="0"/>
              <a:t>with respect the winding pole and spacers</a:t>
            </a:r>
          </a:p>
          <a:p>
            <a:pPr lvl="2"/>
            <a:r>
              <a:rPr lang="en-US" dirty="0"/>
              <a:t>By, for example, pre-loading the coil (as for the 2D case)</a:t>
            </a:r>
          </a:p>
          <a:p>
            <a:r>
              <a:rPr lang="en-US" dirty="0"/>
              <a:t>3 elements react against the axial force</a:t>
            </a:r>
          </a:p>
          <a:p>
            <a:pPr lvl="1"/>
            <a:r>
              <a:rPr lang="en-US" dirty="0"/>
              <a:t>The </a:t>
            </a:r>
            <a:r>
              <a:rPr lang="en-US" b="1" dirty="0">
                <a:solidFill>
                  <a:srgbClr val="FF0000"/>
                </a:solidFill>
              </a:rPr>
              <a:t>coil</a:t>
            </a:r>
            <a:r>
              <a:rPr lang="en-US" dirty="0">
                <a:solidFill>
                  <a:srgbClr val="FF0000"/>
                </a:solidFill>
              </a:rPr>
              <a:t> </a:t>
            </a:r>
            <a:r>
              <a:rPr lang="en-US" dirty="0"/>
              <a:t>itself, with its own axial rigidity</a:t>
            </a:r>
          </a:p>
          <a:p>
            <a:pPr lvl="1"/>
            <a:r>
              <a:rPr lang="en-US" dirty="0"/>
              <a:t>The </a:t>
            </a:r>
            <a:r>
              <a:rPr lang="en-US" b="1" dirty="0">
                <a:solidFill>
                  <a:srgbClr val="FF0000"/>
                </a:solidFill>
              </a:rPr>
              <a:t>structure</a:t>
            </a:r>
            <a:r>
              <a:rPr lang="en-US" dirty="0"/>
              <a:t>, holding the coil via friction</a:t>
            </a:r>
          </a:p>
          <a:p>
            <a:pPr lvl="1"/>
            <a:r>
              <a:rPr lang="en-US" dirty="0"/>
              <a:t>The </a:t>
            </a:r>
            <a:r>
              <a:rPr lang="en-US" b="1" dirty="0">
                <a:solidFill>
                  <a:srgbClr val="FF0000"/>
                </a:solidFill>
              </a:rPr>
              <a:t>axial support </a:t>
            </a:r>
            <a:r>
              <a:rPr lang="en-US" dirty="0"/>
              <a:t>system</a:t>
            </a:r>
          </a:p>
          <a:p>
            <a:r>
              <a:rPr lang="en-US" dirty="0"/>
              <a:t>Two possible approaches for the axial support</a:t>
            </a:r>
          </a:p>
        </p:txBody>
      </p:sp>
      <p:sp>
        <p:nvSpPr>
          <p:cNvPr id="4" name="Date Placeholder 3">
            <a:extLst>
              <a:ext uri="{FF2B5EF4-FFF2-40B4-BE49-F238E27FC236}">
                <a16:creationId xmlns:a16="http://schemas.microsoft.com/office/drawing/2014/main" id="{986B4FC9-D2A5-4EBF-B008-E65770AAE70D}"/>
              </a:ext>
            </a:extLst>
          </p:cNvPr>
          <p:cNvSpPr>
            <a:spLocks noGrp="1"/>
          </p:cNvSpPr>
          <p:nvPr>
            <p:ph type="dt" sz="half" idx="10"/>
          </p:nvPr>
        </p:nvSpPr>
        <p:spPr/>
        <p:txBody>
          <a:bodyPr/>
          <a:lstStyle/>
          <a:p>
            <a:r>
              <a:rPr lang="en-US"/>
              <a:t>Superconducting Accelerator Magnets, January 27-30, 2025</a:t>
            </a:r>
            <a:endParaRPr lang="en-GB"/>
          </a:p>
        </p:txBody>
      </p:sp>
      <p:sp>
        <p:nvSpPr>
          <p:cNvPr id="5" name="Footer Placeholder 4">
            <a:extLst>
              <a:ext uri="{FF2B5EF4-FFF2-40B4-BE49-F238E27FC236}">
                <a16:creationId xmlns:a16="http://schemas.microsoft.com/office/drawing/2014/main" id="{0AA1D80F-1EA5-448C-A476-4EF152490FCB}"/>
              </a:ext>
            </a:extLst>
          </p:cNvPr>
          <p:cNvSpPr>
            <a:spLocks noGrp="1"/>
          </p:cNvSpPr>
          <p:nvPr>
            <p:ph type="ftr" sz="quarter" idx="11"/>
          </p:nvPr>
        </p:nvSpPr>
        <p:spPr/>
        <p:txBody>
          <a:bodyPr/>
          <a:lstStyle/>
          <a:p>
            <a:r>
              <a:rPr lang="en-US"/>
              <a:t>Construction methods and support structures II</a:t>
            </a:r>
            <a:endParaRPr lang="en-GB"/>
          </a:p>
        </p:txBody>
      </p:sp>
      <p:sp>
        <p:nvSpPr>
          <p:cNvPr id="6" name="Slide Number Placeholder 5">
            <a:extLst>
              <a:ext uri="{FF2B5EF4-FFF2-40B4-BE49-F238E27FC236}">
                <a16:creationId xmlns:a16="http://schemas.microsoft.com/office/drawing/2014/main" id="{B9700DAD-0E50-41FB-84F0-6CF9C9BFC646}"/>
              </a:ext>
            </a:extLst>
          </p:cNvPr>
          <p:cNvSpPr>
            <a:spLocks noGrp="1"/>
          </p:cNvSpPr>
          <p:nvPr>
            <p:ph type="sldNum" sz="quarter" idx="12"/>
          </p:nvPr>
        </p:nvSpPr>
        <p:spPr/>
        <p:txBody>
          <a:bodyPr/>
          <a:lstStyle/>
          <a:p>
            <a:fld id="{E6910A57-C4C2-471D-B852-7E80F10F5A4C}" type="slidenum">
              <a:rPr lang="en-GB" smtClean="0"/>
              <a:pPr/>
              <a:t>15</a:t>
            </a:fld>
            <a:endParaRPr lang="en-GB"/>
          </a:p>
        </p:txBody>
      </p:sp>
      <p:pic>
        <p:nvPicPr>
          <p:cNvPr id="7" name="Picture 11" descr="s10">
            <a:extLst>
              <a:ext uri="{FF2B5EF4-FFF2-40B4-BE49-F238E27FC236}">
                <a16:creationId xmlns:a16="http://schemas.microsoft.com/office/drawing/2014/main" id="{64952EF2-AC3C-49F4-A626-3535BBBA24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6" t="6827" r="2926" b="11607"/>
          <a:stretch/>
        </p:blipFill>
        <p:spPr bwMode="auto">
          <a:xfrm>
            <a:off x="5976156" y="1679163"/>
            <a:ext cx="3092987" cy="1928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a:extLst>
              <a:ext uri="{FF2B5EF4-FFF2-40B4-BE49-F238E27FC236}">
                <a16:creationId xmlns:a16="http://schemas.microsoft.com/office/drawing/2014/main" id="{4DB548B6-B1A3-4396-93E3-450C5C5F499A}"/>
              </a:ext>
            </a:extLst>
          </p:cNvPr>
          <p:cNvCxnSpPr>
            <a:cxnSpLocks/>
          </p:cNvCxnSpPr>
          <p:nvPr/>
        </p:nvCxnSpPr>
        <p:spPr>
          <a:xfrm>
            <a:off x="7038752" y="2180992"/>
            <a:ext cx="455712" cy="216024"/>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A8E3483-34E2-4FA1-A20B-D4A46A6AE2FE}"/>
              </a:ext>
            </a:extLst>
          </p:cNvPr>
          <p:cNvCxnSpPr>
            <a:cxnSpLocks/>
          </p:cNvCxnSpPr>
          <p:nvPr/>
        </p:nvCxnSpPr>
        <p:spPr>
          <a:xfrm>
            <a:off x="7794836" y="2547039"/>
            <a:ext cx="455712" cy="216024"/>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1" name="Picture 7">
            <a:extLst>
              <a:ext uri="{FF2B5EF4-FFF2-40B4-BE49-F238E27FC236}">
                <a16:creationId xmlns:a16="http://schemas.microsoft.com/office/drawing/2014/main" id="{4BDF258D-B3D2-4D03-9898-32CB3F996C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3" t="12574" r="8006" b="21198"/>
          <a:stretch/>
        </p:blipFill>
        <p:spPr bwMode="auto">
          <a:xfrm>
            <a:off x="5980733" y="3645024"/>
            <a:ext cx="3088410" cy="183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699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D0C85-4531-427C-BD08-021F1994D78B}"/>
              </a:ext>
            </a:extLst>
          </p:cNvPr>
          <p:cNvSpPr>
            <a:spLocks noGrp="1"/>
          </p:cNvSpPr>
          <p:nvPr>
            <p:ph type="title"/>
          </p:nvPr>
        </p:nvSpPr>
        <p:spPr/>
        <p:txBody>
          <a:bodyPr/>
          <a:lstStyle/>
          <a:p>
            <a:r>
              <a:rPr lang="en-US" altLang="en-US" dirty="0"/>
              <a:t>2. Support structure main features</a:t>
            </a:r>
            <a:br>
              <a:rPr lang="en-US" altLang="en-US" dirty="0"/>
            </a:br>
            <a:r>
              <a:rPr lang="en-US" altLang="en-US" dirty="0"/>
              <a:t>End plates and axial support</a:t>
            </a:r>
            <a:endParaRPr lang="en-US" dirty="0"/>
          </a:p>
        </p:txBody>
      </p:sp>
      <p:sp>
        <p:nvSpPr>
          <p:cNvPr id="3" name="Content Placeholder 2">
            <a:extLst>
              <a:ext uri="{FF2B5EF4-FFF2-40B4-BE49-F238E27FC236}">
                <a16:creationId xmlns:a16="http://schemas.microsoft.com/office/drawing/2014/main" id="{C2420D70-684F-4B94-9388-488FFA89481C}"/>
              </a:ext>
            </a:extLst>
          </p:cNvPr>
          <p:cNvSpPr>
            <a:spLocks noGrp="1"/>
          </p:cNvSpPr>
          <p:nvPr>
            <p:ph idx="1"/>
          </p:nvPr>
        </p:nvSpPr>
        <p:spPr>
          <a:xfrm>
            <a:off x="457200" y="1219200"/>
            <a:ext cx="8229600" cy="2641849"/>
          </a:xfrm>
        </p:spPr>
        <p:txBody>
          <a:bodyPr>
            <a:normAutofit fontScale="92500" lnSpcReduction="10000"/>
          </a:bodyPr>
          <a:lstStyle/>
          <a:p>
            <a:r>
              <a:rPr lang="en-US" b="1" dirty="0">
                <a:solidFill>
                  <a:srgbClr val="FF0000"/>
                </a:solidFill>
              </a:rPr>
              <a:t>Rigid axial system</a:t>
            </a:r>
          </a:p>
          <a:p>
            <a:pPr lvl="1"/>
            <a:r>
              <a:rPr lang="en-US" dirty="0"/>
              <a:t>End plate bolted/connected to the magnet structure (yoke, shell)</a:t>
            </a:r>
          </a:p>
          <a:p>
            <a:pPr lvl="2"/>
            <a:r>
              <a:rPr lang="en-US" dirty="0"/>
              <a:t>Rigidity provide by the all structure</a:t>
            </a:r>
          </a:p>
          <a:p>
            <a:pPr lvl="1"/>
            <a:r>
              <a:rPr lang="en-US" dirty="0"/>
              <a:t>Force delivered to the coil via </a:t>
            </a:r>
            <a:r>
              <a:rPr lang="en-US" b="1" dirty="0">
                <a:solidFill>
                  <a:srgbClr val="FF0000"/>
                </a:solidFill>
              </a:rPr>
              <a:t>bullets</a:t>
            </a:r>
            <a:r>
              <a:rPr lang="en-US" dirty="0"/>
              <a:t> at room temperature</a:t>
            </a:r>
          </a:p>
          <a:p>
            <a:pPr lvl="1"/>
            <a:r>
              <a:rPr lang="en-US" dirty="0"/>
              <a:t>After cool-down, usually, but not always, some loss of pre-load</a:t>
            </a:r>
          </a:p>
          <a:p>
            <a:pPr lvl="2"/>
            <a:r>
              <a:rPr lang="en-US" dirty="0"/>
              <a:t>The coil tends to contracts more than the structure</a:t>
            </a:r>
          </a:p>
          <a:p>
            <a:pPr lvl="1"/>
            <a:r>
              <a:rPr lang="en-US" dirty="0"/>
              <a:t>The system is more focused on providing a </a:t>
            </a:r>
            <a:r>
              <a:rPr lang="en-US" b="1" dirty="0">
                <a:solidFill>
                  <a:srgbClr val="FF0000"/>
                </a:solidFill>
              </a:rPr>
              <a:t>rigid boundary</a:t>
            </a:r>
            <a:r>
              <a:rPr lang="en-US" dirty="0"/>
              <a:t>, less on pre-loading the turns against winding pole and end spacers </a:t>
            </a:r>
          </a:p>
        </p:txBody>
      </p:sp>
      <p:sp>
        <p:nvSpPr>
          <p:cNvPr id="4" name="Date Placeholder 3">
            <a:extLst>
              <a:ext uri="{FF2B5EF4-FFF2-40B4-BE49-F238E27FC236}">
                <a16:creationId xmlns:a16="http://schemas.microsoft.com/office/drawing/2014/main" id="{614712F2-CB4B-4043-8D78-56237ABE5AEC}"/>
              </a:ext>
            </a:extLst>
          </p:cNvPr>
          <p:cNvSpPr>
            <a:spLocks noGrp="1"/>
          </p:cNvSpPr>
          <p:nvPr>
            <p:ph type="dt" sz="half" idx="10"/>
          </p:nvPr>
        </p:nvSpPr>
        <p:spPr/>
        <p:txBody>
          <a:bodyPr/>
          <a:lstStyle/>
          <a:p>
            <a:r>
              <a:rPr lang="en-US"/>
              <a:t>Superconducting Accelerator Magnets, January 27-30, 2025</a:t>
            </a:r>
            <a:endParaRPr lang="en-GB"/>
          </a:p>
        </p:txBody>
      </p:sp>
      <p:sp>
        <p:nvSpPr>
          <p:cNvPr id="5" name="Footer Placeholder 4">
            <a:extLst>
              <a:ext uri="{FF2B5EF4-FFF2-40B4-BE49-F238E27FC236}">
                <a16:creationId xmlns:a16="http://schemas.microsoft.com/office/drawing/2014/main" id="{F4246ED7-D3DD-4EC5-A553-AFE9A01DAAFB}"/>
              </a:ext>
            </a:extLst>
          </p:cNvPr>
          <p:cNvSpPr>
            <a:spLocks noGrp="1"/>
          </p:cNvSpPr>
          <p:nvPr>
            <p:ph type="ftr" sz="quarter" idx="11"/>
          </p:nvPr>
        </p:nvSpPr>
        <p:spPr/>
        <p:txBody>
          <a:bodyPr/>
          <a:lstStyle/>
          <a:p>
            <a:r>
              <a:rPr lang="en-US"/>
              <a:t>Construction methods and support structures II</a:t>
            </a:r>
            <a:endParaRPr lang="en-GB"/>
          </a:p>
        </p:txBody>
      </p:sp>
      <p:sp>
        <p:nvSpPr>
          <p:cNvPr id="6" name="Slide Number Placeholder 5">
            <a:extLst>
              <a:ext uri="{FF2B5EF4-FFF2-40B4-BE49-F238E27FC236}">
                <a16:creationId xmlns:a16="http://schemas.microsoft.com/office/drawing/2014/main" id="{719163C8-35CC-40C8-92AF-212C96E0B24B}"/>
              </a:ext>
            </a:extLst>
          </p:cNvPr>
          <p:cNvSpPr>
            <a:spLocks noGrp="1"/>
          </p:cNvSpPr>
          <p:nvPr>
            <p:ph type="sldNum" sz="quarter" idx="12"/>
          </p:nvPr>
        </p:nvSpPr>
        <p:spPr/>
        <p:txBody>
          <a:bodyPr/>
          <a:lstStyle/>
          <a:p>
            <a:fld id="{E6910A57-C4C2-471D-B852-7E80F10F5A4C}" type="slidenum">
              <a:rPr lang="en-GB" smtClean="0"/>
              <a:pPr/>
              <a:t>16</a:t>
            </a:fld>
            <a:endParaRPr lang="en-GB"/>
          </a:p>
        </p:txBody>
      </p:sp>
      <p:pic>
        <p:nvPicPr>
          <p:cNvPr id="7" name="Picture 6">
            <a:extLst>
              <a:ext uri="{FF2B5EF4-FFF2-40B4-BE49-F238E27FC236}">
                <a16:creationId xmlns:a16="http://schemas.microsoft.com/office/drawing/2014/main" id="{ABC24075-9F40-41DB-8DF1-B0E2F332B0BD}"/>
              </a:ext>
            </a:extLst>
          </p:cNvPr>
          <p:cNvPicPr>
            <a:picLocks noChangeAspect="1"/>
          </p:cNvPicPr>
          <p:nvPr/>
        </p:nvPicPr>
        <p:blipFill rotWithShape="1">
          <a:blip r:embed="rId2"/>
          <a:srcRect l="1574" t="29002" r="786" b="29003"/>
          <a:stretch/>
        </p:blipFill>
        <p:spPr>
          <a:xfrm>
            <a:off x="2033718" y="4229799"/>
            <a:ext cx="5076564" cy="1637601"/>
          </a:xfrm>
          <a:prstGeom prst="rect">
            <a:avLst/>
          </a:prstGeom>
          <a:ln>
            <a:solidFill>
              <a:schemeClr val="tx2"/>
            </a:solidFill>
          </a:ln>
        </p:spPr>
      </p:pic>
      <p:sp>
        <p:nvSpPr>
          <p:cNvPr id="8" name="TextBox 7">
            <a:extLst>
              <a:ext uri="{FF2B5EF4-FFF2-40B4-BE49-F238E27FC236}">
                <a16:creationId xmlns:a16="http://schemas.microsoft.com/office/drawing/2014/main" id="{34025C79-B59F-44B5-BFCB-21B649537CEA}"/>
              </a:ext>
            </a:extLst>
          </p:cNvPr>
          <p:cNvSpPr txBox="1"/>
          <p:nvPr/>
        </p:nvSpPr>
        <p:spPr>
          <a:xfrm>
            <a:off x="1277634" y="4237379"/>
            <a:ext cx="719464" cy="415498"/>
          </a:xfrm>
          <a:prstGeom prst="rect">
            <a:avLst/>
          </a:prstGeom>
          <a:solidFill>
            <a:schemeClr val="bg1"/>
          </a:solidFill>
          <a:ln>
            <a:solidFill>
              <a:schemeClr val="tx2"/>
            </a:solidFill>
          </a:ln>
        </p:spPr>
        <p:txBody>
          <a:bodyPr wrap="square" rtlCol="0">
            <a:spAutoFit/>
          </a:bodyPr>
          <a:lstStyle/>
          <a:p>
            <a:pPr algn="ctr"/>
            <a:r>
              <a:rPr lang="en-US" sz="1050" dirty="0">
                <a:solidFill>
                  <a:schemeClr val="tx2"/>
                </a:solidFill>
              </a:rPr>
              <a:t>CERN 11T</a:t>
            </a:r>
          </a:p>
        </p:txBody>
      </p:sp>
    </p:spTree>
    <p:extLst>
      <p:ext uri="{BB962C8B-B14F-4D97-AF65-F5344CB8AC3E}">
        <p14:creationId xmlns:p14="http://schemas.microsoft.com/office/powerpoint/2010/main" val="1614028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F533C-A667-4C8A-8264-F064D8647301}"/>
              </a:ext>
            </a:extLst>
          </p:cNvPr>
          <p:cNvSpPr>
            <a:spLocks noGrp="1"/>
          </p:cNvSpPr>
          <p:nvPr>
            <p:ph type="title"/>
          </p:nvPr>
        </p:nvSpPr>
        <p:spPr/>
        <p:txBody>
          <a:bodyPr/>
          <a:lstStyle/>
          <a:p>
            <a:r>
              <a:rPr lang="en-US" altLang="en-US" dirty="0"/>
              <a:t>2. Support structure main features</a:t>
            </a:r>
            <a:br>
              <a:rPr lang="en-US" altLang="en-US" dirty="0"/>
            </a:br>
            <a:r>
              <a:rPr lang="en-US" altLang="en-US" dirty="0"/>
              <a:t>End plates and axial support</a:t>
            </a:r>
            <a:endParaRPr lang="en-US" dirty="0"/>
          </a:p>
        </p:txBody>
      </p:sp>
      <p:sp>
        <p:nvSpPr>
          <p:cNvPr id="3" name="Content Placeholder 2">
            <a:extLst>
              <a:ext uri="{FF2B5EF4-FFF2-40B4-BE49-F238E27FC236}">
                <a16:creationId xmlns:a16="http://schemas.microsoft.com/office/drawing/2014/main" id="{AE7BEE34-9EA0-4634-9813-0D460A15AB6B}"/>
              </a:ext>
            </a:extLst>
          </p:cNvPr>
          <p:cNvSpPr>
            <a:spLocks noGrp="1"/>
          </p:cNvSpPr>
          <p:nvPr>
            <p:ph idx="1"/>
          </p:nvPr>
        </p:nvSpPr>
        <p:spPr>
          <a:xfrm>
            <a:off x="457200" y="1219201"/>
            <a:ext cx="8229600" cy="2533836"/>
          </a:xfrm>
        </p:spPr>
        <p:txBody>
          <a:bodyPr>
            <a:normAutofit fontScale="92500"/>
          </a:bodyPr>
          <a:lstStyle/>
          <a:p>
            <a:r>
              <a:rPr lang="en-US" b="1" dirty="0">
                <a:solidFill>
                  <a:srgbClr val="FF0000"/>
                </a:solidFill>
              </a:rPr>
              <a:t>Pre-loading axial system</a:t>
            </a:r>
          </a:p>
          <a:p>
            <a:pPr lvl="1"/>
            <a:r>
              <a:rPr lang="en-US" dirty="0"/>
              <a:t>Full length </a:t>
            </a:r>
            <a:r>
              <a:rPr lang="en-US" b="1" dirty="0">
                <a:solidFill>
                  <a:srgbClr val="FF0000"/>
                </a:solidFill>
              </a:rPr>
              <a:t>axial rods </a:t>
            </a:r>
            <a:r>
              <a:rPr lang="en-US" dirty="0"/>
              <a:t>(not connected to the structure) are pretensioned to push end plate against coils at room temperature</a:t>
            </a:r>
          </a:p>
          <a:p>
            <a:pPr lvl="1"/>
            <a:r>
              <a:rPr lang="en-US" b="1" dirty="0">
                <a:solidFill>
                  <a:srgbClr val="FF0000"/>
                </a:solidFill>
              </a:rPr>
              <a:t>Increase</a:t>
            </a:r>
            <a:r>
              <a:rPr lang="en-US" dirty="0"/>
              <a:t> of stress during cool-down: all the forces from rods transferred to the coil (no interception from the structure)</a:t>
            </a:r>
          </a:p>
          <a:p>
            <a:pPr lvl="1"/>
            <a:r>
              <a:rPr lang="en-US" dirty="0"/>
              <a:t>High forces delivered </a:t>
            </a:r>
            <a:r>
              <a:rPr lang="en-US" dirty="0">
                <a:sym typeface="Wingdings" panose="05000000000000000000" pitchFamily="2" charset="2"/>
              </a:rPr>
              <a:t> </a:t>
            </a:r>
            <a:r>
              <a:rPr lang="en-US" dirty="0"/>
              <a:t>turn pre-loaded, but less rigidity </a:t>
            </a:r>
          </a:p>
          <a:p>
            <a:pPr lvl="2"/>
            <a:r>
              <a:rPr lang="en-US" dirty="0"/>
              <a:t>For the rigidity the system relies on the friction coil-to-structure</a:t>
            </a:r>
          </a:p>
        </p:txBody>
      </p:sp>
      <p:sp>
        <p:nvSpPr>
          <p:cNvPr id="4" name="Date Placeholder 3">
            <a:extLst>
              <a:ext uri="{FF2B5EF4-FFF2-40B4-BE49-F238E27FC236}">
                <a16:creationId xmlns:a16="http://schemas.microsoft.com/office/drawing/2014/main" id="{464FFB11-A358-4BD5-A2DA-A2ADC9CA8111}"/>
              </a:ext>
            </a:extLst>
          </p:cNvPr>
          <p:cNvSpPr>
            <a:spLocks noGrp="1"/>
          </p:cNvSpPr>
          <p:nvPr>
            <p:ph type="dt" sz="half" idx="10"/>
          </p:nvPr>
        </p:nvSpPr>
        <p:spPr/>
        <p:txBody>
          <a:bodyPr/>
          <a:lstStyle/>
          <a:p>
            <a:r>
              <a:rPr lang="en-US"/>
              <a:t>Superconducting Accelerator Magnets, January 27-30, 2025</a:t>
            </a:r>
            <a:endParaRPr lang="en-GB"/>
          </a:p>
        </p:txBody>
      </p:sp>
      <p:sp>
        <p:nvSpPr>
          <p:cNvPr id="5" name="Footer Placeholder 4">
            <a:extLst>
              <a:ext uri="{FF2B5EF4-FFF2-40B4-BE49-F238E27FC236}">
                <a16:creationId xmlns:a16="http://schemas.microsoft.com/office/drawing/2014/main" id="{68C3E4D0-DC8B-4B64-AD65-AE5925ECBC7E}"/>
              </a:ext>
            </a:extLst>
          </p:cNvPr>
          <p:cNvSpPr>
            <a:spLocks noGrp="1"/>
          </p:cNvSpPr>
          <p:nvPr>
            <p:ph type="ftr" sz="quarter" idx="11"/>
          </p:nvPr>
        </p:nvSpPr>
        <p:spPr/>
        <p:txBody>
          <a:bodyPr/>
          <a:lstStyle/>
          <a:p>
            <a:r>
              <a:rPr lang="en-US"/>
              <a:t>Construction methods and support structures II</a:t>
            </a:r>
            <a:endParaRPr lang="en-GB"/>
          </a:p>
        </p:txBody>
      </p:sp>
      <p:sp>
        <p:nvSpPr>
          <p:cNvPr id="6" name="Slide Number Placeholder 5">
            <a:extLst>
              <a:ext uri="{FF2B5EF4-FFF2-40B4-BE49-F238E27FC236}">
                <a16:creationId xmlns:a16="http://schemas.microsoft.com/office/drawing/2014/main" id="{6A61E03B-E4AD-4886-B3A5-9E4D922C1858}"/>
              </a:ext>
            </a:extLst>
          </p:cNvPr>
          <p:cNvSpPr>
            <a:spLocks noGrp="1"/>
          </p:cNvSpPr>
          <p:nvPr>
            <p:ph type="sldNum" sz="quarter" idx="12"/>
          </p:nvPr>
        </p:nvSpPr>
        <p:spPr/>
        <p:txBody>
          <a:bodyPr/>
          <a:lstStyle/>
          <a:p>
            <a:fld id="{E6910A57-C4C2-471D-B852-7E80F10F5A4C}" type="slidenum">
              <a:rPr lang="en-GB" smtClean="0"/>
              <a:pPr/>
              <a:t>17</a:t>
            </a:fld>
            <a:endParaRPr lang="en-GB"/>
          </a:p>
        </p:txBody>
      </p:sp>
      <p:pic>
        <p:nvPicPr>
          <p:cNvPr id="7" name="Picture 6">
            <a:extLst>
              <a:ext uri="{FF2B5EF4-FFF2-40B4-BE49-F238E27FC236}">
                <a16:creationId xmlns:a16="http://schemas.microsoft.com/office/drawing/2014/main" id="{622615F3-D4E2-441D-92B6-2BE34E160581}"/>
              </a:ext>
            </a:extLst>
          </p:cNvPr>
          <p:cNvPicPr>
            <a:picLocks noChangeAspect="1"/>
          </p:cNvPicPr>
          <p:nvPr/>
        </p:nvPicPr>
        <p:blipFill rotWithShape="1">
          <a:blip r:embed="rId2"/>
          <a:srcRect t="13476" b="4146"/>
          <a:stretch/>
        </p:blipFill>
        <p:spPr bwMode="auto">
          <a:xfrm>
            <a:off x="360201" y="3954700"/>
            <a:ext cx="3723889" cy="1552636"/>
          </a:xfrm>
          <a:prstGeom prst="rect">
            <a:avLst/>
          </a:prstGeom>
          <a:ln>
            <a:solidFill>
              <a:schemeClr val="tx2"/>
            </a:solidFill>
          </a:ln>
        </p:spPr>
      </p:pic>
      <p:pic>
        <p:nvPicPr>
          <p:cNvPr id="14" name="Content Placeholder 8">
            <a:extLst>
              <a:ext uri="{FF2B5EF4-FFF2-40B4-BE49-F238E27FC236}">
                <a16:creationId xmlns:a16="http://schemas.microsoft.com/office/drawing/2014/main" id="{77A5E4E7-F3F1-4157-A68A-B6DF4C546DFF}"/>
              </a:ext>
            </a:extLst>
          </p:cNvPr>
          <p:cNvPicPr>
            <a:picLocks noChangeAspect="1"/>
          </p:cNvPicPr>
          <p:nvPr/>
        </p:nvPicPr>
        <p:blipFill>
          <a:blip r:embed="rId3"/>
          <a:srcRect l="900" t="30527" r="3603" b="10403"/>
          <a:stretch/>
        </p:blipFill>
        <p:spPr bwMode="auto">
          <a:xfrm>
            <a:off x="4301970" y="3954700"/>
            <a:ext cx="4481829" cy="1564769"/>
          </a:xfrm>
          <a:prstGeom prst="rect">
            <a:avLst/>
          </a:prstGeom>
          <a:ln w="12700">
            <a:solidFill>
              <a:schemeClr val="tx2"/>
            </a:solidFill>
            <a:miter lim="800000"/>
            <a:headEnd/>
            <a:tailEnd/>
          </a:ln>
        </p:spPr>
      </p:pic>
    </p:spTree>
    <p:extLst>
      <p:ext uri="{BB962C8B-B14F-4D97-AF65-F5344CB8AC3E}">
        <p14:creationId xmlns:p14="http://schemas.microsoft.com/office/powerpoint/2010/main" val="3196433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9" descr="bullets">
            <a:extLst>
              <a:ext uri="{FF2B5EF4-FFF2-40B4-BE49-F238E27FC236}">
                <a16:creationId xmlns:a16="http://schemas.microsoft.com/office/drawing/2014/main" id="{2C06FFA8-5534-4BE5-A232-90EDDB6BC2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325" y="1243013"/>
            <a:ext cx="329882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a:extLst>
              <a:ext uri="{FF2B5EF4-FFF2-40B4-BE49-F238E27FC236}">
                <a16:creationId xmlns:a16="http://schemas.microsoft.com/office/drawing/2014/main" id="{D837B529-2F5C-445F-A4EF-D76D45245488}"/>
              </a:ext>
            </a:extLst>
          </p:cNvPr>
          <p:cNvSpPr>
            <a:spLocks noGrp="1" noChangeArrowheads="1"/>
          </p:cNvSpPr>
          <p:nvPr>
            <p:ph type="title"/>
          </p:nvPr>
        </p:nvSpPr>
        <p:spPr/>
        <p:txBody>
          <a:bodyPr/>
          <a:lstStyle/>
          <a:p>
            <a:r>
              <a:rPr lang="en-US" altLang="en-US" sz="2400" dirty="0"/>
              <a:t>2. Support structure main features</a:t>
            </a:r>
            <a:br>
              <a:rPr lang="en-US" altLang="en-US" sz="2400" dirty="0"/>
            </a:br>
            <a:r>
              <a:rPr lang="en-US" altLang="en-US" sz="2400" dirty="0"/>
              <a:t>End plates and axial support</a:t>
            </a:r>
          </a:p>
        </p:txBody>
      </p:sp>
      <p:sp>
        <p:nvSpPr>
          <p:cNvPr id="1444867" name="Rectangle 3">
            <a:extLst>
              <a:ext uri="{FF2B5EF4-FFF2-40B4-BE49-F238E27FC236}">
                <a16:creationId xmlns:a16="http://schemas.microsoft.com/office/drawing/2014/main" id="{B4F39CB3-0800-424F-A1F7-D63387F8F626}"/>
              </a:ext>
            </a:extLst>
          </p:cNvPr>
          <p:cNvSpPr>
            <a:spLocks noGrp="1" noChangeArrowheads="1"/>
          </p:cNvSpPr>
          <p:nvPr>
            <p:ph type="body" idx="1"/>
          </p:nvPr>
        </p:nvSpPr>
        <p:spPr>
          <a:xfrm>
            <a:off x="266700" y="1190625"/>
            <a:ext cx="4778375" cy="1824038"/>
          </a:xfrm>
        </p:spPr>
        <p:txBody>
          <a:bodyPr>
            <a:normAutofit/>
          </a:bodyPr>
          <a:lstStyle/>
          <a:p>
            <a:pPr>
              <a:defRPr/>
            </a:pPr>
            <a:endParaRPr lang="en-US" sz="2000" b="1" dirty="0">
              <a:solidFill>
                <a:srgbClr val="FF0000"/>
              </a:solidFill>
            </a:endParaRPr>
          </a:p>
          <a:p>
            <a:pPr>
              <a:defRPr/>
            </a:pPr>
            <a:r>
              <a:rPr lang="en-US" sz="2000" b="1" dirty="0">
                <a:solidFill>
                  <a:srgbClr val="FF0000"/>
                </a:solidFill>
              </a:rPr>
              <a:t>End plates</a:t>
            </a:r>
            <a:r>
              <a:rPr lang="en-US" sz="2000" dirty="0"/>
              <a:t>, applied after shell welding, provide also</a:t>
            </a:r>
          </a:p>
          <a:p>
            <a:pPr lvl="1">
              <a:defRPr/>
            </a:pPr>
            <a:r>
              <a:rPr lang="en-US" dirty="0"/>
              <a:t>Liquid Helium containment.</a:t>
            </a:r>
          </a:p>
        </p:txBody>
      </p:sp>
      <p:pic>
        <p:nvPicPr>
          <p:cNvPr id="19461" name="Picture 4" descr="SLIDE7">
            <a:extLst>
              <a:ext uri="{FF2B5EF4-FFF2-40B4-BE49-F238E27FC236}">
                <a16:creationId xmlns:a16="http://schemas.microsoft.com/office/drawing/2014/main" id="{CAC0EFA5-5239-4A81-B69A-CB09F31F515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3025775"/>
            <a:ext cx="4792662"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a:extLst>
              <a:ext uri="{FF2B5EF4-FFF2-40B4-BE49-F238E27FC236}">
                <a16:creationId xmlns:a16="http://schemas.microsoft.com/office/drawing/2014/main" id="{16B9C31D-78C8-4B08-9082-CCF7299B1E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213" y="3859213"/>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463" name="Text Box 7">
            <a:extLst>
              <a:ext uri="{FF2B5EF4-FFF2-40B4-BE49-F238E27FC236}">
                <a16:creationId xmlns:a16="http://schemas.microsoft.com/office/drawing/2014/main" id="{9F4A0C9E-0723-44B3-ABCF-73CFEAB475EF}"/>
              </a:ext>
            </a:extLst>
          </p:cNvPr>
          <p:cNvSpPr txBox="1">
            <a:spLocks noChangeArrowheads="1"/>
          </p:cNvSpPr>
          <p:nvPr/>
        </p:nvSpPr>
        <p:spPr bwMode="auto">
          <a:xfrm>
            <a:off x="266700" y="6280150"/>
            <a:ext cx="8572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5"/>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L. Rossi, [4]</a:t>
            </a:r>
          </a:p>
        </p:txBody>
      </p:sp>
      <p:sp>
        <p:nvSpPr>
          <p:cNvPr id="19464" name="Text Box 8">
            <a:extLst>
              <a:ext uri="{FF2B5EF4-FFF2-40B4-BE49-F238E27FC236}">
                <a16:creationId xmlns:a16="http://schemas.microsoft.com/office/drawing/2014/main" id="{7B1F0AAC-2245-403F-95C9-F275D716A706}"/>
              </a:ext>
            </a:extLst>
          </p:cNvPr>
          <p:cNvSpPr txBox="1">
            <a:spLocks noChangeArrowheads="1"/>
          </p:cNvSpPr>
          <p:nvPr/>
        </p:nvSpPr>
        <p:spPr bwMode="auto">
          <a:xfrm>
            <a:off x="7986713" y="1216025"/>
            <a:ext cx="98901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5"/>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A. Devred, [5]</a:t>
            </a:r>
          </a:p>
        </p:txBody>
      </p:sp>
      <p:sp>
        <p:nvSpPr>
          <p:cNvPr id="19465" name="Footer Placeholder 10">
            <a:extLst>
              <a:ext uri="{FF2B5EF4-FFF2-40B4-BE49-F238E27FC236}">
                <a16:creationId xmlns:a16="http://schemas.microsoft.com/office/drawing/2014/main" id="{402F8F99-ED7B-4F6D-95E8-FCB5C0A62B77}"/>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5"/>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19466" name="Date Placeholder 9">
            <a:extLst>
              <a:ext uri="{FF2B5EF4-FFF2-40B4-BE49-F238E27FC236}">
                <a16:creationId xmlns:a16="http://schemas.microsoft.com/office/drawing/2014/main" id="{A36F5DF5-A8C2-4B36-A415-7A4ECBE8A043}"/>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5"/>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19467" name="Slide Number Placeholder 12">
            <a:extLst>
              <a:ext uri="{FF2B5EF4-FFF2-40B4-BE49-F238E27FC236}">
                <a16:creationId xmlns:a16="http://schemas.microsoft.com/office/drawing/2014/main" id="{70E4D4D1-ADA5-42DC-90C6-75BA8BC7D4E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5"/>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a:spcBef>
                <a:spcPct val="0"/>
              </a:spcBef>
              <a:buSzTx/>
              <a:buFontTx/>
              <a:buNone/>
            </a:pPr>
            <a:fld id="{71E93E86-A168-43D8-8A4D-A53A4110E414}" type="slidenum">
              <a:rPr lang="en-US" altLang="en-US" sz="1000" smtClean="0">
                <a:solidFill>
                  <a:schemeClr val="accent1"/>
                </a:solidFill>
              </a:rPr>
              <a:pPr>
                <a:spcBef>
                  <a:spcPct val="0"/>
                </a:spcBef>
                <a:buSzTx/>
                <a:buFontTx/>
                <a:buNone/>
              </a:pPr>
              <a:t>18</a:t>
            </a:fld>
            <a:endParaRPr lang="en-US" altLang="en-US" sz="1000">
              <a:solidFill>
                <a:schemeClr val="accent1"/>
              </a:solidFill>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299C061-7E93-4D0D-8C4B-DA5A65EFF54D}"/>
              </a:ext>
            </a:extLst>
          </p:cNvPr>
          <p:cNvSpPr>
            <a:spLocks noGrp="1"/>
          </p:cNvSpPr>
          <p:nvPr>
            <p:ph type="title"/>
          </p:nvPr>
        </p:nvSpPr>
        <p:spPr/>
        <p:txBody>
          <a:bodyPr/>
          <a:lstStyle/>
          <a:p>
            <a:r>
              <a:rPr lang="en-US" altLang="en-US"/>
              <a:t>2. Support structure main features</a:t>
            </a:r>
            <a:br>
              <a:rPr lang="en-US" altLang="en-US"/>
            </a:br>
            <a:r>
              <a:rPr lang="en-US" altLang="en-US"/>
              <a:t>Cold bore tube and beam screen</a:t>
            </a:r>
          </a:p>
        </p:txBody>
      </p:sp>
      <p:sp>
        <p:nvSpPr>
          <p:cNvPr id="3" name="Content Placeholder 2">
            <a:extLst>
              <a:ext uri="{FF2B5EF4-FFF2-40B4-BE49-F238E27FC236}">
                <a16:creationId xmlns:a16="http://schemas.microsoft.com/office/drawing/2014/main" id="{A9C22FAF-8929-4008-8CC9-A3C34D8B36DC}"/>
              </a:ext>
            </a:extLst>
          </p:cNvPr>
          <p:cNvSpPr>
            <a:spLocks noGrp="1"/>
          </p:cNvSpPr>
          <p:nvPr>
            <p:ph idx="1"/>
          </p:nvPr>
        </p:nvSpPr>
        <p:spPr>
          <a:xfrm>
            <a:off x="152400" y="1143000"/>
            <a:ext cx="4648200" cy="5334000"/>
          </a:xfrm>
        </p:spPr>
        <p:txBody>
          <a:bodyPr>
            <a:normAutofit fontScale="92500"/>
          </a:bodyPr>
          <a:lstStyle/>
          <a:p>
            <a:pPr>
              <a:defRPr/>
            </a:pPr>
            <a:r>
              <a:rPr lang="en-US" dirty="0"/>
              <a:t>Insulated </a:t>
            </a:r>
            <a:r>
              <a:rPr lang="en-US" b="1" dirty="0">
                <a:solidFill>
                  <a:srgbClr val="FF0000"/>
                </a:solidFill>
              </a:rPr>
              <a:t>cold bore tubes </a:t>
            </a:r>
            <a:r>
              <a:rPr lang="en-US" dirty="0"/>
              <a:t>are placed in the aperture of the coils and form part of the inner wall of the helium vessel.</a:t>
            </a:r>
          </a:p>
          <a:p>
            <a:pPr lvl="1">
              <a:defRPr/>
            </a:pPr>
            <a:r>
              <a:rPr lang="en-US" dirty="0"/>
              <a:t>The tube wall separates the helium volume from the beam vacuum. </a:t>
            </a:r>
          </a:p>
          <a:p>
            <a:pPr>
              <a:defRPr/>
            </a:pPr>
            <a:endParaRPr lang="en-US" dirty="0"/>
          </a:p>
          <a:p>
            <a:pPr>
              <a:defRPr/>
            </a:pPr>
            <a:r>
              <a:rPr lang="en-US" dirty="0"/>
              <a:t>The </a:t>
            </a:r>
            <a:r>
              <a:rPr lang="en-US" b="1" dirty="0">
                <a:solidFill>
                  <a:srgbClr val="FF0000"/>
                </a:solidFill>
              </a:rPr>
              <a:t>beam screen </a:t>
            </a:r>
            <a:r>
              <a:rPr lang="en-US" dirty="0"/>
              <a:t>reduces the heat loads from the beam (synchrotron radiation, electron clouds, energy lost by scattering protons, etc)</a:t>
            </a:r>
          </a:p>
          <a:p>
            <a:pPr lvl="1">
              <a:defRPr/>
            </a:pPr>
            <a:r>
              <a:rPr lang="en-US" dirty="0"/>
              <a:t>Cooled by two stainless steel tubes</a:t>
            </a:r>
          </a:p>
          <a:p>
            <a:pPr>
              <a:defRPr/>
            </a:pPr>
            <a:endParaRPr lang="en-US" dirty="0"/>
          </a:p>
        </p:txBody>
      </p:sp>
      <p:sp>
        <p:nvSpPr>
          <p:cNvPr id="20484" name="Date Placeholder 3">
            <a:extLst>
              <a:ext uri="{FF2B5EF4-FFF2-40B4-BE49-F238E27FC236}">
                <a16:creationId xmlns:a16="http://schemas.microsoft.com/office/drawing/2014/main" id="{3750CEFD-DD75-4AC2-B336-CF046E6394B4}"/>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20485" name="Footer Placeholder 4">
            <a:extLst>
              <a:ext uri="{FF2B5EF4-FFF2-40B4-BE49-F238E27FC236}">
                <a16:creationId xmlns:a16="http://schemas.microsoft.com/office/drawing/2014/main" id="{C320CCE2-F767-4AD0-91F8-341F5663E62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20486" name="Slide Number Placeholder 5">
            <a:extLst>
              <a:ext uri="{FF2B5EF4-FFF2-40B4-BE49-F238E27FC236}">
                <a16:creationId xmlns:a16="http://schemas.microsoft.com/office/drawing/2014/main" id="{34A7444F-2D7F-4AEB-93BB-1C801F5C18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spcBef>
                <a:spcPct val="0"/>
              </a:spcBef>
              <a:buSzTx/>
              <a:buFontTx/>
              <a:buNone/>
            </a:pPr>
            <a:fld id="{783E50C7-AE04-4C81-8106-D04521B31B23}" type="slidenum">
              <a:rPr lang="en-US" altLang="en-US" sz="1000" smtClean="0">
                <a:solidFill>
                  <a:schemeClr val="accent1"/>
                </a:solidFill>
              </a:rPr>
              <a:pPr>
                <a:spcBef>
                  <a:spcPct val="0"/>
                </a:spcBef>
                <a:buSzTx/>
                <a:buFontTx/>
                <a:buNone/>
              </a:pPr>
              <a:t>19</a:t>
            </a:fld>
            <a:endParaRPr lang="en-US" altLang="en-US" sz="1000">
              <a:solidFill>
                <a:schemeClr val="accent1"/>
              </a:solidFill>
            </a:endParaRPr>
          </a:p>
        </p:txBody>
      </p:sp>
      <p:pic>
        <p:nvPicPr>
          <p:cNvPr id="20487" name="Picture 2">
            <a:extLst>
              <a:ext uri="{FF2B5EF4-FFF2-40B4-BE49-F238E27FC236}">
                <a16:creationId xmlns:a16="http://schemas.microsoft.com/office/drawing/2014/main" id="{655AE1C3-8DFF-4EA9-B4F6-ADF32CAC8C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019" t="25696" r="19865" b="15546"/>
          <a:stretch>
            <a:fillRect/>
          </a:stretch>
        </p:blipFill>
        <p:spPr bwMode="auto">
          <a:xfrm>
            <a:off x="4865688" y="4073525"/>
            <a:ext cx="4125912"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3">
            <a:extLst>
              <a:ext uri="{FF2B5EF4-FFF2-40B4-BE49-F238E27FC236}">
                <a16:creationId xmlns:a16="http://schemas.microsoft.com/office/drawing/2014/main" id="{1DB2A7B0-2F5B-4AB2-9106-4AB5D388D1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6402" b="12259"/>
          <a:stretch>
            <a:fillRect/>
          </a:stretch>
        </p:blipFill>
        <p:spPr bwMode="auto">
          <a:xfrm>
            <a:off x="4889500" y="1187450"/>
            <a:ext cx="4056063"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E24366A-FDF1-42E7-8F7F-350E0837E8FD}"/>
              </a:ext>
            </a:extLst>
          </p:cNvPr>
          <p:cNvSpPr>
            <a:spLocks noGrp="1"/>
          </p:cNvSpPr>
          <p:nvPr>
            <p:ph type="title"/>
          </p:nvPr>
        </p:nvSpPr>
        <p:spPr/>
        <p:txBody>
          <a:bodyPr/>
          <a:lstStyle/>
          <a:p>
            <a:r>
              <a:rPr lang="en-US" altLang="en-US"/>
              <a:t>Outline</a:t>
            </a:r>
          </a:p>
        </p:txBody>
      </p:sp>
      <p:sp>
        <p:nvSpPr>
          <p:cNvPr id="3" name="Content Placeholder 2">
            <a:extLst>
              <a:ext uri="{FF2B5EF4-FFF2-40B4-BE49-F238E27FC236}">
                <a16:creationId xmlns:a16="http://schemas.microsoft.com/office/drawing/2014/main" id="{673F3804-A12E-401C-ACC1-21FA268B2FC7}"/>
              </a:ext>
            </a:extLst>
          </p:cNvPr>
          <p:cNvSpPr>
            <a:spLocks noGrp="1"/>
          </p:cNvSpPr>
          <p:nvPr>
            <p:ph idx="1"/>
          </p:nvPr>
        </p:nvSpPr>
        <p:spPr/>
        <p:txBody>
          <a:bodyPr>
            <a:normAutofit lnSpcReduction="10000"/>
          </a:bodyPr>
          <a:lstStyle/>
          <a:p>
            <a:pPr marL="457200" indent="-457200">
              <a:buFont typeface="+mj-lt"/>
              <a:buAutoNum type="arabicPeriod"/>
              <a:defRPr/>
            </a:pPr>
            <a:r>
              <a:rPr lang="en-US" dirty="0"/>
              <a:t>Introduction</a:t>
            </a:r>
          </a:p>
          <a:p>
            <a:pPr marL="457200" indent="-457200">
              <a:buFont typeface="+mj-lt"/>
              <a:buAutoNum type="arabicPeriod"/>
              <a:defRPr/>
            </a:pPr>
            <a:r>
              <a:rPr lang="en-US" dirty="0"/>
              <a:t>Support structure main features</a:t>
            </a:r>
          </a:p>
          <a:p>
            <a:pPr marL="857250" lvl="1" indent="-457200">
              <a:buFont typeface="+mj-lt"/>
              <a:buAutoNum type="arabicPeriod"/>
              <a:defRPr/>
            </a:pPr>
            <a:r>
              <a:rPr lang="en-US" dirty="0"/>
              <a:t>Collars, Yoke, Shell, </a:t>
            </a:r>
          </a:p>
          <a:p>
            <a:pPr marL="857250" lvl="1" indent="-457200">
              <a:buFont typeface="+mj-lt"/>
              <a:buAutoNum type="arabicPeriod"/>
              <a:defRPr/>
            </a:pPr>
            <a:r>
              <a:rPr lang="en-US" dirty="0"/>
              <a:t>End plates and axial support</a:t>
            </a:r>
          </a:p>
          <a:p>
            <a:pPr marL="857250" lvl="1" indent="-457200">
              <a:buFont typeface="+mj-lt"/>
              <a:buAutoNum type="arabicPeriod"/>
              <a:defRPr/>
            </a:pPr>
            <a:r>
              <a:rPr lang="en-US" dirty="0"/>
              <a:t>Cold bore tube and beam screen</a:t>
            </a:r>
          </a:p>
          <a:p>
            <a:pPr marL="457200" indent="-457200">
              <a:buFont typeface="+mj-lt"/>
              <a:buAutoNum type="arabicPeriod"/>
              <a:defRPr/>
            </a:pPr>
            <a:r>
              <a:rPr lang="en-US" dirty="0"/>
              <a:t>Cool-down effect</a:t>
            </a:r>
          </a:p>
          <a:p>
            <a:pPr marL="457200" indent="-457200">
              <a:buFont typeface="+mj-lt"/>
              <a:buAutoNum type="arabicPeriod"/>
              <a:defRPr/>
            </a:pPr>
            <a:r>
              <a:rPr lang="en-US" dirty="0"/>
              <a:t>Electro-magnetic force effect</a:t>
            </a:r>
          </a:p>
          <a:p>
            <a:pPr marL="457200" indent="-457200">
              <a:buFont typeface="+mj-lt"/>
              <a:buAutoNum type="arabicPeriod"/>
              <a:defRPr/>
            </a:pPr>
            <a:r>
              <a:rPr lang="en-US" dirty="0"/>
              <a:t>Practical examples of accelerator magnets</a:t>
            </a:r>
          </a:p>
          <a:p>
            <a:pPr marL="857250" lvl="1" indent="-457200">
              <a:buFont typeface="+mj-lt"/>
              <a:buAutoNum type="arabicPeriod"/>
              <a:defRPr/>
            </a:pPr>
            <a:r>
              <a:rPr lang="en-US" dirty="0" err="1"/>
              <a:t>Tevatron</a:t>
            </a:r>
            <a:r>
              <a:rPr lang="en-US" dirty="0"/>
              <a:t>, Hera, RHIC, SSC, LHC main dipole</a:t>
            </a:r>
          </a:p>
          <a:p>
            <a:pPr marL="857250" lvl="1" indent="-457200">
              <a:buFont typeface="+mj-lt"/>
              <a:buAutoNum type="arabicPeriod"/>
              <a:defRPr/>
            </a:pPr>
            <a:r>
              <a:rPr lang="en-US" dirty="0"/>
              <a:t>LHC IR quadrupoles</a:t>
            </a:r>
          </a:p>
          <a:p>
            <a:pPr marL="457200" indent="-457200">
              <a:buFont typeface="+mj-lt"/>
              <a:buAutoNum type="arabicPeriod"/>
              <a:defRPr/>
            </a:pPr>
            <a:r>
              <a:rPr lang="en-US" dirty="0"/>
              <a:t>Practical examples of “not-yet” accelerator magnets</a:t>
            </a:r>
          </a:p>
          <a:p>
            <a:pPr marL="857250" lvl="1" indent="-457200">
              <a:buFont typeface="+mj-lt"/>
              <a:buAutoNum type="arabicPeriod"/>
              <a:defRPr/>
            </a:pPr>
            <a:r>
              <a:rPr lang="en-US" dirty="0"/>
              <a:t>TQS, TQS, MQXF, 11T</a:t>
            </a:r>
          </a:p>
          <a:p>
            <a:pPr marL="457200" indent="-457200">
              <a:buFont typeface="+mj-lt"/>
              <a:buAutoNum type="arabicPeriod"/>
              <a:defRPr/>
            </a:pPr>
            <a:r>
              <a:rPr lang="en-US" dirty="0"/>
              <a:t>Stress management structures</a:t>
            </a:r>
          </a:p>
          <a:p>
            <a:pPr marL="457200" indent="-457200">
              <a:buFont typeface="+mj-lt"/>
              <a:buAutoNum type="arabicPeriod"/>
              <a:defRPr/>
            </a:pPr>
            <a:r>
              <a:rPr lang="en-US" dirty="0"/>
              <a:t>Conclusions</a:t>
            </a:r>
          </a:p>
        </p:txBody>
      </p:sp>
      <p:sp>
        <p:nvSpPr>
          <p:cNvPr id="10244" name="Date Placeholder 3">
            <a:extLst>
              <a:ext uri="{FF2B5EF4-FFF2-40B4-BE49-F238E27FC236}">
                <a16:creationId xmlns:a16="http://schemas.microsoft.com/office/drawing/2014/main" id="{21F4731A-D6FC-458B-AF89-E8ACADBF45D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10245" name="Footer Placeholder 4">
            <a:extLst>
              <a:ext uri="{FF2B5EF4-FFF2-40B4-BE49-F238E27FC236}">
                <a16:creationId xmlns:a16="http://schemas.microsoft.com/office/drawing/2014/main" id="{A138A967-1BB5-4F7B-910B-F4D17D35865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10246" name="Slide Number Placeholder 5">
            <a:extLst>
              <a:ext uri="{FF2B5EF4-FFF2-40B4-BE49-F238E27FC236}">
                <a16:creationId xmlns:a16="http://schemas.microsoft.com/office/drawing/2014/main" id="{5F869ADC-69DF-49A1-B321-DB818C84F79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spcBef>
                <a:spcPct val="0"/>
              </a:spcBef>
              <a:buSzTx/>
              <a:buFontTx/>
              <a:buNone/>
            </a:pPr>
            <a:fld id="{FB682026-8323-4F99-BBCE-74E738270392}" type="slidenum">
              <a:rPr lang="en-US" altLang="en-US" sz="1000" smtClean="0">
                <a:solidFill>
                  <a:schemeClr val="accent1"/>
                </a:solidFill>
              </a:rPr>
              <a:pPr>
                <a:spcBef>
                  <a:spcPct val="0"/>
                </a:spcBef>
                <a:buSzTx/>
                <a:buFontTx/>
                <a:buNone/>
              </a:pPr>
              <a:t>2</a:t>
            </a:fld>
            <a:endParaRPr lang="en-US" altLang="en-US" sz="1000">
              <a:solidFill>
                <a:schemeClr val="accent1"/>
              </a:solidFill>
            </a:endParaRPr>
          </a:p>
        </p:txBody>
      </p:sp>
    </p:spTree>
    <p:extLst>
      <p:ext uri="{BB962C8B-B14F-4D97-AF65-F5344CB8AC3E}">
        <p14:creationId xmlns:p14="http://schemas.microsoft.com/office/powerpoint/2010/main" val="3294201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E24366A-FDF1-42E7-8F7F-350E0837E8FD}"/>
              </a:ext>
            </a:extLst>
          </p:cNvPr>
          <p:cNvSpPr>
            <a:spLocks noGrp="1"/>
          </p:cNvSpPr>
          <p:nvPr>
            <p:ph type="title"/>
          </p:nvPr>
        </p:nvSpPr>
        <p:spPr/>
        <p:txBody>
          <a:bodyPr/>
          <a:lstStyle/>
          <a:p>
            <a:r>
              <a:rPr lang="en-US" altLang="en-US"/>
              <a:t>Outline</a:t>
            </a:r>
          </a:p>
        </p:txBody>
      </p:sp>
      <p:sp>
        <p:nvSpPr>
          <p:cNvPr id="3" name="Content Placeholder 2">
            <a:extLst>
              <a:ext uri="{FF2B5EF4-FFF2-40B4-BE49-F238E27FC236}">
                <a16:creationId xmlns:a16="http://schemas.microsoft.com/office/drawing/2014/main" id="{673F3804-A12E-401C-ACC1-21FA268B2FC7}"/>
              </a:ext>
            </a:extLst>
          </p:cNvPr>
          <p:cNvSpPr>
            <a:spLocks noGrp="1"/>
          </p:cNvSpPr>
          <p:nvPr>
            <p:ph idx="1"/>
          </p:nvPr>
        </p:nvSpPr>
        <p:spPr/>
        <p:txBody>
          <a:bodyPr>
            <a:normAutofit/>
          </a:bodyPr>
          <a:lstStyle/>
          <a:p>
            <a:pPr marL="457200" indent="-457200">
              <a:buFont typeface="+mj-lt"/>
              <a:buAutoNum type="arabicPeriod"/>
              <a:defRPr/>
            </a:pPr>
            <a:endParaRPr lang="en-US" dirty="0"/>
          </a:p>
          <a:p>
            <a:pPr marL="457200" indent="-457200">
              <a:buFont typeface="+mj-lt"/>
              <a:buAutoNum type="arabicPeriod"/>
              <a:defRPr/>
            </a:pPr>
            <a:r>
              <a:rPr lang="en-US" dirty="0"/>
              <a:t>Introduction</a:t>
            </a:r>
          </a:p>
          <a:p>
            <a:pPr marL="457200" indent="-457200">
              <a:buFont typeface="+mj-lt"/>
              <a:buAutoNum type="arabicPeriod"/>
              <a:defRPr/>
            </a:pPr>
            <a:r>
              <a:rPr lang="en-US" dirty="0"/>
              <a:t>Support structure main features</a:t>
            </a:r>
          </a:p>
          <a:p>
            <a:pPr marL="857250" lvl="1" indent="-457200">
              <a:buFont typeface="+mj-lt"/>
              <a:buAutoNum type="arabicPeriod"/>
              <a:defRPr/>
            </a:pPr>
            <a:r>
              <a:rPr lang="en-US" dirty="0"/>
              <a:t>Collars, Yoke, Shell, </a:t>
            </a:r>
          </a:p>
          <a:p>
            <a:pPr marL="857250" lvl="1" indent="-457200">
              <a:buFont typeface="+mj-lt"/>
              <a:buAutoNum type="arabicPeriod"/>
              <a:defRPr/>
            </a:pPr>
            <a:r>
              <a:rPr lang="en-US" dirty="0"/>
              <a:t>End plates and axial support</a:t>
            </a:r>
          </a:p>
          <a:p>
            <a:pPr marL="857250" lvl="1" indent="-457200">
              <a:buFont typeface="+mj-lt"/>
              <a:buAutoNum type="arabicPeriod"/>
              <a:defRPr/>
            </a:pPr>
            <a:r>
              <a:rPr lang="en-US" dirty="0"/>
              <a:t>Cold bore tube and beam screen</a:t>
            </a:r>
          </a:p>
          <a:p>
            <a:pPr marL="457200" indent="-457200">
              <a:buFont typeface="+mj-lt"/>
              <a:buAutoNum type="arabicPeriod"/>
              <a:defRPr/>
            </a:pPr>
            <a:r>
              <a:rPr lang="en-US" dirty="0">
                <a:solidFill>
                  <a:srgbClr val="FF0000"/>
                </a:solidFill>
              </a:rPr>
              <a:t>Cool-down effect</a:t>
            </a:r>
          </a:p>
          <a:p>
            <a:pPr marL="457200" indent="-457200">
              <a:buFont typeface="+mj-lt"/>
              <a:buAutoNum type="arabicPeriod"/>
              <a:defRPr/>
            </a:pPr>
            <a:r>
              <a:rPr lang="en-US" dirty="0"/>
              <a:t>Electro-magnetic force effect</a:t>
            </a:r>
          </a:p>
          <a:p>
            <a:pPr marL="457200" indent="-457200">
              <a:buFont typeface="+mj-lt"/>
              <a:buAutoNum type="arabicPeriod"/>
              <a:defRPr/>
            </a:pPr>
            <a:r>
              <a:rPr lang="en-US" dirty="0"/>
              <a:t>Practical examples of accelerator magnets</a:t>
            </a:r>
          </a:p>
          <a:p>
            <a:pPr marL="457200" indent="-457200">
              <a:buFont typeface="+mj-lt"/>
              <a:buAutoNum type="arabicPeriod"/>
              <a:defRPr/>
            </a:pPr>
            <a:r>
              <a:rPr lang="en-US" dirty="0"/>
              <a:t>Conclusions</a:t>
            </a:r>
          </a:p>
        </p:txBody>
      </p:sp>
      <p:sp>
        <p:nvSpPr>
          <p:cNvPr id="10244" name="Date Placeholder 3">
            <a:extLst>
              <a:ext uri="{FF2B5EF4-FFF2-40B4-BE49-F238E27FC236}">
                <a16:creationId xmlns:a16="http://schemas.microsoft.com/office/drawing/2014/main" id="{21F4731A-D6FC-458B-AF89-E8ACADBF45D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10245" name="Footer Placeholder 4">
            <a:extLst>
              <a:ext uri="{FF2B5EF4-FFF2-40B4-BE49-F238E27FC236}">
                <a16:creationId xmlns:a16="http://schemas.microsoft.com/office/drawing/2014/main" id="{A138A967-1BB5-4F7B-910B-F4D17D35865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10246" name="Slide Number Placeholder 5">
            <a:extLst>
              <a:ext uri="{FF2B5EF4-FFF2-40B4-BE49-F238E27FC236}">
                <a16:creationId xmlns:a16="http://schemas.microsoft.com/office/drawing/2014/main" id="{5F869ADC-69DF-49A1-B321-DB818C84F79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spcBef>
                <a:spcPct val="0"/>
              </a:spcBef>
              <a:buSzTx/>
              <a:buFontTx/>
              <a:buNone/>
            </a:pPr>
            <a:fld id="{FB682026-8323-4F99-BBCE-74E738270392}" type="slidenum">
              <a:rPr lang="en-US" altLang="en-US" sz="1000" smtClean="0">
                <a:solidFill>
                  <a:schemeClr val="accent1"/>
                </a:solidFill>
              </a:rPr>
              <a:pPr>
                <a:spcBef>
                  <a:spcPct val="0"/>
                </a:spcBef>
                <a:buSzTx/>
                <a:buFontTx/>
                <a:buNone/>
              </a:pPr>
              <a:t>20</a:t>
            </a:fld>
            <a:endParaRPr lang="en-US" altLang="en-US" sz="1000">
              <a:solidFill>
                <a:schemeClr val="accent1"/>
              </a:solidFill>
            </a:endParaRPr>
          </a:p>
        </p:txBody>
      </p:sp>
    </p:spTree>
    <p:extLst>
      <p:ext uri="{BB962C8B-B14F-4D97-AF65-F5344CB8AC3E}">
        <p14:creationId xmlns:p14="http://schemas.microsoft.com/office/powerpoint/2010/main" val="2769771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9D0FAC1-25A4-4ABB-A55A-92FEBAEE78F8}"/>
              </a:ext>
            </a:extLst>
          </p:cNvPr>
          <p:cNvSpPr>
            <a:spLocks noGrp="1" noChangeArrowheads="1"/>
          </p:cNvSpPr>
          <p:nvPr>
            <p:ph type="title"/>
          </p:nvPr>
        </p:nvSpPr>
        <p:spPr/>
        <p:txBody>
          <a:bodyPr/>
          <a:lstStyle/>
          <a:p>
            <a:r>
              <a:rPr lang="en-US" altLang="en-US"/>
              <a:t>3. Cool-down effect</a:t>
            </a:r>
          </a:p>
        </p:txBody>
      </p:sp>
      <p:sp>
        <p:nvSpPr>
          <p:cNvPr id="22531" name="Rectangle 3">
            <a:extLst>
              <a:ext uri="{FF2B5EF4-FFF2-40B4-BE49-F238E27FC236}">
                <a16:creationId xmlns:a16="http://schemas.microsoft.com/office/drawing/2014/main" id="{E167B4C2-6DE7-408F-BCB9-B741C5BFF0CD}"/>
              </a:ext>
            </a:extLst>
          </p:cNvPr>
          <p:cNvSpPr>
            <a:spLocks noGrp="1" noChangeArrowheads="1"/>
          </p:cNvSpPr>
          <p:nvPr>
            <p:ph type="body" idx="1"/>
          </p:nvPr>
        </p:nvSpPr>
        <p:spPr>
          <a:xfrm>
            <a:off x="266700" y="1190625"/>
            <a:ext cx="3540125" cy="2630488"/>
          </a:xfrm>
        </p:spPr>
        <p:txBody>
          <a:bodyPr/>
          <a:lstStyle/>
          <a:p>
            <a:pPr>
              <a:lnSpc>
                <a:spcPct val="80000"/>
              </a:lnSpc>
              <a:buFontTx/>
              <a:buBlip>
                <a:blip r:embed="rId2"/>
              </a:buBlip>
            </a:pPr>
            <a:r>
              <a:rPr lang="en-US" altLang="en-US" sz="1800"/>
              <a:t>During </a:t>
            </a:r>
            <a:r>
              <a:rPr lang="en-US" altLang="en-US" sz="1800" b="1">
                <a:solidFill>
                  <a:srgbClr val="FF0000"/>
                </a:solidFill>
              </a:rPr>
              <a:t>cool-down</a:t>
            </a:r>
            <a:r>
              <a:rPr lang="en-US" altLang="en-US" sz="1800"/>
              <a:t>, the shell, the yoke, the collar and the coil shrink differently.</a:t>
            </a:r>
          </a:p>
          <a:p>
            <a:pPr>
              <a:lnSpc>
                <a:spcPct val="80000"/>
              </a:lnSpc>
              <a:buFontTx/>
              <a:buBlip>
                <a:blip r:embed="rId2"/>
              </a:buBlip>
            </a:pPr>
            <a:r>
              <a:rPr lang="en-US" altLang="en-US" sz="1800"/>
              <a:t>The integrated thermal contraction from 293 K to 1.9 K vary from 1.9· 10</a:t>
            </a:r>
            <a:r>
              <a:rPr lang="en-US" altLang="en-US" sz="1800" baseline="30000"/>
              <a:t>-3</a:t>
            </a:r>
            <a:r>
              <a:rPr lang="en-US" altLang="en-US" sz="1800"/>
              <a:t> for iron to 4.2 · 10</a:t>
            </a:r>
            <a:r>
              <a:rPr lang="en-US" altLang="en-US" sz="1800" baseline="30000"/>
              <a:t>-3</a:t>
            </a:r>
            <a:r>
              <a:rPr lang="en-US" altLang="en-US" sz="1800"/>
              <a:t> for aluminum.</a:t>
            </a:r>
          </a:p>
          <a:p>
            <a:pPr>
              <a:lnSpc>
                <a:spcPct val="80000"/>
              </a:lnSpc>
              <a:buFontTx/>
              <a:buBlip>
                <a:blip r:embed="rId2"/>
              </a:buBlip>
            </a:pPr>
            <a:r>
              <a:rPr lang="en-US" altLang="en-US" sz="1800"/>
              <a:t>Significant </a:t>
            </a:r>
            <a:r>
              <a:rPr lang="en-US" altLang="en-US" sz="1800" b="1">
                <a:solidFill>
                  <a:srgbClr val="FF0000"/>
                </a:solidFill>
              </a:rPr>
              <a:t>variations of coil stress</a:t>
            </a:r>
            <a:r>
              <a:rPr lang="en-US" altLang="en-US" sz="1800"/>
              <a:t> may occur during cool-down. </a:t>
            </a:r>
          </a:p>
        </p:txBody>
      </p:sp>
      <p:pic>
        <p:nvPicPr>
          <p:cNvPr id="22532" name="Picture 5" descr="ogitsu_cool-down">
            <a:extLst>
              <a:ext uri="{FF2B5EF4-FFF2-40B4-BE49-F238E27FC236}">
                <a16:creationId xmlns:a16="http://schemas.microsoft.com/office/drawing/2014/main" id="{7BD8D27F-6672-4643-A8A9-77E596A10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603" r="30566"/>
          <a:stretch>
            <a:fillRect/>
          </a:stretch>
        </p:blipFill>
        <p:spPr bwMode="auto">
          <a:xfrm>
            <a:off x="5630863" y="3857625"/>
            <a:ext cx="3386137"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phd_cool-down">
            <a:extLst>
              <a:ext uri="{FF2B5EF4-FFF2-40B4-BE49-F238E27FC236}">
                <a16:creationId xmlns:a16="http://schemas.microsoft.com/office/drawing/2014/main" id="{EA5215C1-A68C-4914-8050-1FA2C0302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113" y="1196975"/>
            <a:ext cx="2963862"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8" descr="LHC_dipole_II">
            <a:extLst>
              <a:ext uri="{FF2B5EF4-FFF2-40B4-BE49-F238E27FC236}">
                <a16:creationId xmlns:a16="http://schemas.microsoft.com/office/drawing/2014/main" id="{06981854-5E5E-4BE4-B76D-70780F0DE9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691" t="5336" r="2113"/>
          <a:stretch>
            <a:fillRect/>
          </a:stretch>
        </p:blipFill>
        <p:spPr bwMode="auto">
          <a:xfrm>
            <a:off x="3846513" y="1381125"/>
            <a:ext cx="215423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9" descr="ogitsu_cool-down">
            <a:extLst>
              <a:ext uri="{FF2B5EF4-FFF2-40B4-BE49-F238E27FC236}">
                <a16:creationId xmlns:a16="http://schemas.microsoft.com/office/drawing/2014/main" id="{9C2C1B0A-9FB0-4956-B8C6-D344269EB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0566" b="49338"/>
          <a:stretch>
            <a:fillRect/>
          </a:stretch>
        </p:blipFill>
        <p:spPr bwMode="auto">
          <a:xfrm>
            <a:off x="2239963" y="3773488"/>
            <a:ext cx="3386137"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10">
            <a:extLst>
              <a:ext uri="{FF2B5EF4-FFF2-40B4-BE49-F238E27FC236}">
                <a16:creationId xmlns:a16="http://schemas.microsoft.com/office/drawing/2014/main" id="{3C031DCE-4BC8-4EC5-9DFC-F5851056C4F5}"/>
              </a:ext>
            </a:extLst>
          </p:cNvPr>
          <p:cNvSpPr txBox="1">
            <a:spLocks noChangeArrowheads="1"/>
          </p:cNvSpPr>
          <p:nvPr/>
        </p:nvSpPr>
        <p:spPr bwMode="auto">
          <a:xfrm>
            <a:off x="2792413" y="3975100"/>
            <a:ext cx="9413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T. Ogitsu, [7]</a:t>
            </a:r>
          </a:p>
        </p:txBody>
      </p:sp>
      <p:sp>
        <p:nvSpPr>
          <p:cNvPr id="22537" name="Text Box 11">
            <a:extLst>
              <a:ext uri="{FF2B5EF4-FFF2-40B4-BE49-F238E27FC236}">
                <a16:creationId xmlns:a16="http://schemas.microsoft.com/office/drawing/2014/main" id="{25AC9F24-7ABC-42F7-8D18-6C639A7E3525}"/>
              </a:ext>
            </a:extLst>
          </p:cNvPr>
          <p:cNvSpPr txBox="1">
            <a:spLocks noChangeArrowheads="1"/>
          </p:cNvSpPr>
          <p:nvPr/>
        </p:nvSpPr>
        <p:spPr bwMode="auto">
          <a:xfrm>
            <a:off x="7902575" y="4030663"/>
            <a:ext cx="9413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T. Ogitsu, [7]</a:t>
            </a:r>
          </a:p>
        </p:txBody>
      </p:sp>
      <p:pic>
        <p:nvPicPr>
          <p:cNvPr id="22538" name="Picture 13" descr="SSC_dipole_II">
            <a:extLst>
              <a:ext uri="{FF2B5EF4-FFF2-40B4-BE49-F238E27FC236}">
                <a16:creationId xmlns:a16="http://schemas.microsoft.com/office/drawing/2014/main" id="{EE71C05E-9690-4FD9-9324-3B198D1D95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586" t="2675" r="22234"/>
          <a:stretch>
            <a:fillRect/>
          </a:stretch>
        </p:blipFill>
        <p:spPr bwMode="auto">
          <a:xfrm>
            <a:off x="276225" y="4095750"/>
            <a:ext cx="1970088"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Footer Placeholder 12">
            <a:extLst>
              <a:ext uri="{FF2B5EF4-FFF2-40B4-BE49-F238E27FC236}">
                <a16:creationId xmlns:a16="http://schemas.microsoft.com/office/drawing/2014/main" id="{22A3E214-C9BE-451B-B2CD-0102F3644CB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22540" name="Date Placeholder 11">
            <a:extLst>
              <a:ext uri="{FF2B5EF4-FFF2-40B4-BE49-F238E27FC236}">
                <a16:creationId xmlns:a16="http://schemas.microsoft.com/office/drawing/2014/main" id="{6A3CC1E2-8759-4F99-B891-8ACD324DC8C4}"/>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22541" name="Slide Number Placeholder 14">
            <a:extLst>
              <a:ext uri="{FF2B5EF4-FFF2-40B4-BE49-F238E27FC236}">
                <a16:creationId xmlns:a16="http://schemas.microsoft.com/office/drawing/2014/main" id="{BB8D6EE3-DCA2-48EE-8A9A-E133D205309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a:spcBef>
                <a:spcPct val="0"/>
              </a:spcBef>
              <a:buSzTx/>
              <a:buFontTx/>
              <a:buNone/>
            </a:pPr>
            <a:fld id="{13501E53-F187-4F21-83A4-47CA653C3558}" type="slidenum">
              <a:rPr lang="en-US" altLang="en-US" sz="1000" smtClean="0">
                <a:solidFill>
                  <a:schemeClr val="accent1"/>
                </a:solidFill>
              </a:rPr>
              <a:pPr>
                <a:spcBef>
                  <a:spcPct val="0"/>
                </a:spcBef>
                <a:buSzTx/>
                <a:buFontTx/>
                <a:buNone/>
              </a:pPr>
              <a:t>21</a:t>
            </a:fld>
            <a:endParaRPr lang="en-US" altLang="en-US" sz="1000">
              <a:solidFill>
                <a:schemeClr val="accent1"/>
              </a:solidFill>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C3523A01-BB8D-4499-A760-A2F9C124970C}"/>
              </a:ext>
            </a:extLst>
          </p:cNvPr>
          <p:cNvSpPr>
            <a:spLocks noGrp="1"/>
          </p:cNvSpPr>
          <p:nvPr>
            <p:ph type="title"/>
          </p:nvPr>
        </p:nvSpPr>
        <p:spPr/>
        <p:txBody>
          <a:bodyPr/>
          <a:lstStyle/>
          <a:p>
            <a:r>
              <a:rPr lang="en-US" altLang="en-US"/>
              <a:t>3. Cool-down effect</a:t>
            </a:r>
          </a:p>
        </p:txBody>
      </p:sp>
      <p:sp>
        <p:nvSpPr>
          <p:cNvPr id="3" name="Content Placeholder 2">
            <a:extLst>
              <a:ext uri="{FF2B5EF4-FFF2-40B4-BE49-F238E27FC236}">
                <a16:creationId xmlns:a16="http://schemas.microsoft.com/office/drawing/2014/main" id="{D47C96ED-1477-4EB8-8224-E412E582D33A}"/>
              </a:ext>
            </a:extLst>
          </p:cNvPr>
          <p:cNvSpPr>
            <a:spLocks noGrp="1"/>
          </p:cNvSpPr>
          <p:nvPr>
            <p:ph idx="1"/>
          </p:nvPr>
        </p:nvSpPr>
        <p:spPr>
          <a:xfrm>
            <a:off x="152400" y="1143000"/>
            <a:ext cx="5257800" cy="5334000"/>
          </a:xfrm>
        </p:spPr>
        <p:txBody>
          <a:bodyPr>
            <a:normAutofit fontScale="92500" lnSpcReduction="10000"/>
          </a:bodyPr>
          <a:lstStyle/>
          <a:p>
            <a:pPr>
              <a:lnSpc>
                <a:spcPct val="90000"/>
              </a:lnSpc>
              <a:defRPr/>
            </a:pPr>
            <a:r>
              <a:rPr lang="en-US" dirty="0"/>
              <a:t>The cool-down effect (pre-stress loss) can be easily express as follows.</a:t>
            </a:r>
          </a:p>
          <a:p>
            <a:pPr>
              <a:lnSpc>
                <a:spcPct val="90000"/>
              </a:lnSpc>
              <a:defRPr/>
            </a:pPr>
            <a:r>
              <a:rPr lang="en-US" dirty="0"/>
              <a:t>If we assume an infinitely rigid collar (similar to line-to-line fit situation), the variation of coil strain during cool-down (</a:t>
            </a:r>
            <a:r>
              <a:rPr lang="en-US" i="1" dirty="0">
                <a:sym typeface="Symbol" pitchFamily="18" charset="2"/>
              </a:rPr>
              <a:t></a:t>
            </a:r>
            <a:r>
              <a:rPr lang="en-US" i="1" baseline="-25000" dirty="0" err="1">
                <a:sym typeface="Symbol" pitchFamily="18" charset="2"/>
              </a:rPr>
              <a:t>wc</a:t>
            </a:r>
            <a:r>
              <a:rPr lang="en-US" i="1" dirty="0">
                <a:sym typeface="Symbol" pitchFamily="18" charset="2"/>
              </a:rPr>
              <a:t> - </a:t>
            </a:r>
            <a:r>
              <a:rPr lang="en-US" i="1" baseline="-25000" dirty="0">
                <a:sym typeface="Symbol" pitchFamily="18" charset="2"/>
              </a:rPr>
              <a:t>cc</a:t>
            </a:r>
            <a:r>
              <a:rPr lang="en-US" dirty="0">
                <a:sym typeface="Symbol" pitchFamily="18" charset="2"/>
              </a:rPr>
              <a:t>)</a:t>
            </a:r>
            <a:r>
              <a:rPr lang="en-US" dirty="0"/>
              <a:t> is given by</a:t>
            </a:r>
          </a:p>
          <a:p>
            <a:pPr>
              <a:lnSpc>
                <a:spcPct val="90000"/>
              </a:lnSpc>
              <a:defRPr/>
            </a:pPr>
            <a:endParaRPr lang="en-US" dirty="0"/>
          </a:p>
          <a:p>
            <a:pPr>
              <a:lnSpc>
                <a:spcPct val="90000"/>
              </a:lnSpc>
              <a:buFontTx/>
              <a:buNone/>
              <a:defRPr/>
            </a:pPr>
            <a:r>
              <a:rPr lang="en-US" dirty="0"/>
              <a:t>	</a:t>
            </a:r>
          </a:p>
          <a:p>
            <a:pPr>
              <a:lnSpc>
                <a:spcPct val="90000"/>
              </a:lnSpc>
              <a:buFontTx/>
              <a:buNone/>
              <a:defRPr/>
            </a:pPr>
            <a:r>
              <a:rPr lang="en-US" dirty="0"/>
              <a:t>	where </a:t>
            </a:r>
            <a:r>
              <a:rPr lang="en-US" dirty="0">
                <a:sym typeface="Symbol" pitchFamily="18" charset="2"/>
              </a:rPr>
              <a:t></a:t>
            </a:r>
            <a:r>
              <a:rPr lang="en-US" baseline="-25000" dirty="0">
                <a:sym typeface="Symbol" pitchFamily="18" charset="2"/>
              </a:rPr>
              <a:t>c</a:t>
            </a:r>
            <a:r>
              <a:rPr lang="en-US" dirty="0">
                <a:sym typeface="Symbol" pitchFamily="18" charset="2"/>
              </a:rPr>
              <a:t> and </a:t>
            </a:r>
            <a:r>
              <a:rPr lang="en-US" baseline="-25000" dirty="0">
                <a:sym typeface="Symbol" pitchFamily="18" charset="2"/>
              </a:rPr>
              <a:t>s</a:t>
            </a:r>
            <a:r>
              <a:rPr lang="en-US" dirty="0">
                <a:sym typeface="Symbol" pitchFamily="18" charset="2"/>
              </a:rPr>
              <a:t> are respectively the </a:t>
            </a:r>
            <a:r>
              <a:rPr lang="en-US" b="1" dirty="0">
                <a:solidFill>
                  <a:srgbClr val="FF0000"/>
                </a:solidFill>
                <a:sym typeface="Symbol" pitchFamily="18" charset="2"/>
              </a:rPr>
              <a:t>thermal contraction </a:t>
            </a:r>
            <a:r>
              <a:rPr lang="en-US" dirty="0">
                <a:sym typeface="Symbol" pitchFamily="18" charset="2"/>
              </a:rPr>
              <a:t>of the coil and the collar.</a:t>
            </a:r>
          </a:p>
          <a:p>
            <a:pPr>
              <a:lnSpc>
                <a:spcPct val="90000"/>
              </a:lnSpc>
              <a:defRPr/>
            </a:pPr>
            <a:r>
              <a:rPr lang="en-US" dirty="0">
                <a:sym typeface="Symbol" pitchFamily="18" charset="2"/>
              </a:rPr>
              <a:t>Therefore, on can write</a:t>
            </a:r>
          </a:p>
          <a:p>
            <a:pPr>
              <a:lnSpc>
                <a:spcPct val="90000"/>
              </a:lnSpc>
              <a:defRPr/>
            </a:pPr>
            <a:endParaRPr lang="en-US" dirty="0">
              <a:sym typeface="Symbol" pitchFamily="18" charset="2"/>
            </a:endParaRPr>
          </a:p>
          <a:p>
            <a:pPr>
              <a:lnSpc>
                <a:spcPct val="90000"/>
              </a:lnSpc>
              <a:defRPr/>
            </a:pPr>
            <a:endParaRPr lang="en-US" dirty="0">
              <a:sym typeface="Symbol" pitchFamily="18" charset="2"/>
            </a:endParaRPr>
          </a:p>
          <a:p>
            <a:pPr>
              <a:lnSpc>
                <a:spcPct val="90000"/>
              </a:lnSpc>
              <a:defRPr/>
            </a:pPr>
            <a:r>
              <a:rPr lang="en-US" dirty="0">
                <a:sym typeface="Symbol" pitchFamily="18" charset="2"/>
              </a:rPr>
              <a:t>The </a:t>
            </a:r>
            <a:r>
              <a:rPr lang="en-US" b="1" dirty="0">
                <a:solidFill>
                  <a:srgbClr val="FF0000"/>
                </a:solidFill>
                <a:sym typeface="Symbol" pitchFamily="18" charset="2"/>
              </a:rPr>
              <a:t>loss of pre-stress </a:t>
            </a:r>
            <a:r>
              <a:rPr lang="en-US" dirty="0">
                <a:sym typeface="Symbol" pitchFamily="18" charset="2"/>
              </a:rPr>
              <a:t>is proportional to the difference of thermal contraction between coil and collars.</a:t>
            </a:r>
            <a:endParaRPr lang="en-US" dirty="0"/>
          </a:p>
          <a:p>
            <a:pPr>
              <a:defRPr/>
            </a:pPr>
            <a:endParaRPr lang="en-US" dirty="0"/>
          </a:p>
        </p:txBody>
      </p:sp>
      <p:sp>
        <p:nvSpPr>
          <p:cNvPr id="23556" name="Date Placeholder 3">
            <a:extLst>
              <a:ext uri="{FF2B5EF4-FFF2-40B4-BE49-F238E27FC236}">
                <a16:creationId xmlns:a16="http://schemas.microsoft.com/office/drawing/2014/main" id="{28A6D073-2814-4C48-8A16-B0233522818F}"/>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23557" name="Footer Placeholder 4">
            <a:extLst>
              <a:ext uri="{FF2B5EF4-FFF2-40B4-BE49-F238E27FC236}">
                <a16:creationId xmlns:a16="http://schemas.microsoft.com/office/drawing/2014/main" id="{8ED98024-FD1F-4611-9665-8437EBE70F8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23558" name="Slide Number Placeholder 5">
            <a:extLst>
              <a:ext uri="{FF2B5EF4-FFF2-40B4-BE49-F238E27FC236}">
                <a16:creationId xmlns:a16="http://schemas.microsoft.com/office/drawing/2014/main" id="{7DBA1FED-14C7-4EB9-B08A-8942EC15DF8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a:spcBef>
                <a:spcPct val="0"/>
              </a:spcBef>
              <a:buSzTx/>
              <a:buFontTx/>
              <a:buNone/>
            </a:pPr>
            <a:fld id="{D2E3EAD6-7412-48CF-AB3D-0DB8FACBFE1F}" type="slidenum">
              <a:rPr lang="en-US" altLang="en-US" sz="1000" smtClean="0">
                <a:solidFill>
                  <a:schemeClr val="accent1"/>
                </a:solidFill>
              </a:rPr>
              <a:pPr>
                <a:spcBef>
                  <a:spcPct val="0"/>
                </a:spcBef>
                <a:buSzTx/>
                <a:buFontTx/>
                <a:buNone/>
              </a:pPr>
              <a:t>22</a:t>
            </a:fld>
            <a:endParaRPr lang="en-US" altLang="en-US" sz="1000">
              <a:solidFill>
                <a:schemeClr val="accent1"/>
              </a:solidFill>
            </a:endParaRPr>
          </a:p>
        </p:txBody>
      </p:sp>
      <p:pic>
        <p:nvPicPr>
          <p:cNvPr id="23559" name="Picture 4" descr="LHC_collared_coil">
            <a:extLst>
              <a:ext uri="{FF2B5EF4-FFF2-40B4-BE49-F238E27FC236}">
                <a16:creationId xmlns:a16="http://schemas.microsoft.com/office/drawing/2014/main" id="{E8FB5F27-255C-4D8D-B68E-D6B78509BF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1338" y="1638300"/>
            <a:ext cx="333851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5" descr="LHC_cool-down_mode">
            <a:extLst>
              <a:ext uri="{FF2B5EF4-FFF2-40B4-BE49-F238E27FC236}">
                <a16:creationId xmlns:a16="http://schemas.microsoft.com/office/drawing/2014/main" id="{B7F16952-0E2F-4FF6-BD17-72BF567A08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10254" b="19081"/>
          <a:stretch>
            <a:fillRect/>
          </a:stretch>
        </p:blipFill>
        <p:spPr bwMode="auto">
          <a:xfrm>
            <a:off x="5507038" y="3867150"/>
            <a:ext cx="3416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14">
            <a:extLst>
              <a:ext uri="{FF2B5EF4-FFF2-40B4-BE49-F238E27FC236}">
                <a16:creationId xmlns:a16="http://schemas.microsoft.com/office/drawing/2014/main" id="{6C136486-DE1C-4FE2-B4AB-B27DDE417702}"/>
              </a:ext>
            </a:extLst>
          </p:cNvPr>
          <p:cNvSpPr txBox="1">
            <a:spLocks noChangeArrowheads="1"/>
          </p:cNvSpPr>
          <p:nvPr/>
        </p:nvSpPr>
        <p:spPr bwMode="auto">
          <a:xfrm rot="-5400000">
            <a:off x="4530726" y="4933950"/>
            <a:ext cx="18161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Coil stress after cool-down</a:t>
            </a:r>
          </a:p>
        </p:txBody>
      </p:sp>
      <p:sp>
        <p:nvSpPr>
          <p:cNvPr id="23562" name="Text Box 15">
            <a:extLst>
              <a:ext uri="{FF2B5EF4-FFF2-40B4-BE49-F238E27FC236}">
                <a16:creationId xmlns:a16="http://schemas.microsoft.com/office/drawing/2014/main" id="{04246B5D-1DC1-419F-ABFC-31FB5D112EC0}"/>
              </a:ext>
            </a:extLst>
          </p:cNvPr>
          <p:cNvSpPr txBox="1">
            <a:spLocks noChangeArrowheads="1"/>
          </p:cNvSpPr>
          <p:nvPr/>
        </p:nvSpPr>
        <p:spPr bwMode="auto">
          <a:xfrm>
            <a:off x="6403975" y="6297613"/>
            <a:ext cx="18161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Coil stress before cool-down</a:t>
            </a:r>
          </a:p>
        </p:txBody>
      </p:sp>
      <p:sp>
        <p:nvSpPr>
          <p:cNvPr id="23563" name="Text Box 16">
            <a:extLst>
              <a:ext uri="{FF2B5EF4-FFF2-40B4-BE49-F238E27FC236}">
                <a16:creationId xmlns:a16="http://schemas.microsoft.com/office/drawing/2014/main" id="{D720F468-FFCB-4A29-A15F-9DCA27187970}"/>
              </a:ext>
            </a:extLst>
          </p:cNvPr>
          <p:cNvSpPr txBox="1">
            <a:spLocks noChangeArrowheads="1"/>
          </p:cNvSpPr>
          <p:nvPr/>
        </p:nvSpPr>
        <p:spPr bwMode="auto">
          <a:xfrm>
            <a:off x="6905625" y="3725863"/>
            <a:ext cx="18161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algn="ctr" eaLnBrk="1" hangingPunct="1">
              <a:spcBef>
                <a:spcPct val="0"/>
              </a:spcBef>
              <a:buSzTx/>
              <a:buFontTx/>
              <a:buNone/>
            </a:pPr>
            <a:r>
              <a:rPr lang="en-US" altLang="en-US" sz="1000"/>
              <a:t>LHC prototype dipole data</a:t>
            </a:r>
          </a:p>
        </p:txBody>
      </p:sp>
      <p:graphicFrame>
        <p:nvGraphicFramePr>
          <p:cNvPr id="23564" name="Object 2">
            <a:extLst>
              <a:ext uri="{FF2B5EF4-FFF2-40B4-BE49-F238E27FC236}">
                <a16:creationId xmlns:a16="http://schemas.microsoft.com/office/drawing/2014/main" id="{FB2E16BA-9B84-4D70-AC19-52CA0E3B77F3}"/>
              </a:ext>
            </a:extLst>
          </p:cNvPr>
          <p:cNvGraphicFramePr>
            <a:graphicFrameLocks noChangeAspect="1"/>
          </p:cNvGraphicFramePr>
          <p:nvPr/>
        </p:nvGraphicFramePr>
        <p:xfrm>
          <a:off x="2274888" y="3048000"/>
          <a:ext cx="1690687" cy="346075"/>
        </p:xfrm>
        <a:graphic>
          <a:graphicData uri="http://schemas.openxmlformats.org/presentationml/2006/ole">
            <mc:AlternateContent xmlns:mc="http://schemas.openxmlformats.org/markup-compatibility/2006">
              <mc:Choice xmlns:v="urn:schemas-microsoft-com:vml" Requires="v">
                <p:oleObj spid="_x0000_s104550" name="Equation" r:id="rId10" imgW="1117600" imgH="228600" progId="Equation.3">
                  <p:embed/>
                </p:oleObj>
              </mc:Choice>
              <mc:Fallback>
                <p:oleObj name="Equation" r:id="rId10" imgW="1117600" imgH="228600" progId="Equation.3">
                  <p:embed/>
                  <p:pic>
                    <p:nvPicPr>
                      <p:cNvPr id="23564" name="Object 2">
                        <a:extLst>
                          <a:ext uri="{FF2B5EF4-FFF2-40B4-BE49-F238E27FC236}">
                            <a16:creationId xmlns:a16="http://schemas.microsoft.com/office/drawing/2014/main" id="{FB2E16BA-9B84-4D70-AC19-52CA0E3B77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74888" y="3048000"/>
                        <a:ext cx="1690687"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565" name="Object 3">
            <a:extLst>
              <a:ext uri="{FF2B5EF4-FFF2-40B4-BE49-F238E27FC236}">
                <a16:creationId xmlns:a16="http://schemas.microsoft.com/office/drawing/2014/main" id="{D497D3B0-9BD9-4C13-95A4-3EB8D0270604}"/>
              </a:ext>
            </a:extLst>
          </p:cNvPr>
          <p:cNvGraphicFramePr>
            <a:graphicFrameLocks noChangeAspect="1"/>
          </p:cNvGraphicFramePr>
          <p:nvPr/>
        </p:nvGraphicFramePr>
        <p:xfrm>
          <a:off x="1752600" y="4800600"/>
          <a:ext cx="2716213" cy="650875"/>
        </p:xfrm>
        <a:graphic>
          <a:graphicData uri="http://schemas.openxmlformats.org/presentationml/2006/ole">
            <mc:AlternateContent xmlns:mc="http://schemas.openxmlformats.org/markup-compatibility/2006">
              <mc:Choice xmlns:v="urn:schemas-microsoft-com:vml" Requires="v">
                <p:oleObj spid="_x0000_s104551" name="Equation" r:id="rId12" imgW="1828800" imgH="431800" progId="Equation.3">
                  <p:embed/>
                </p:oleObj>
              </mc:Choice>
              <mc:Fallback>
                <p:oleObj name="Equation" r:id="rId12" imgW="1828800" imgH="431800" progId="Equation.3">
                  <p:embed/>
                  <p:pic>
                    <p:nvPicPr>
                      <p:cNvPr id="23565" name="Object 3">
                        <a:extLst>
                          <a:ext uri="{FF2B5EF4-FFF2-40B4-BE49-F238E27FC236}">
                            <a16:creationId xmlns:a16="http://schemas.microsoft.com/office/drawing/2014/main" id="{D497D3B0-9BD9-4C13-95A4-3EB8D02706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2600" y="4800600"/>
                        <a:ext cx="2716213" cy="65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E24366A-FDF1-42E7-8F7F-350E0837E8FD}"/>
              </a:ext>
            </a:extLst>
          </p:cNvPr>
          <p:cNvSpPr>
            <a:spLocks noGrp="1"/>
          </p:cNvSpPr>
          <p:nvPr>
            <p:ph type="title"/>
          </p:nvPr>
        </p:nvSpPr>
        <p:spPr/>
        <p:txBody>
          <a:bodyPr/>
          <a:lstStyle/>
          <a:p>
            <a:r>
              <a:rPr lang="en-US" altLang="en-US"/>
              <a:t>Outline</a:t>
            </a:r>
          </a:p>
        </p:txBody>
      </p:sp>
      <p:sp>
        <p:nvSpPr>
          <p:cNvPr id="3" name="Content Placeholder 2">
            <a:extLst>
              <a:ext uri="{FF2B5EF4-FFF2-40B4-BE49-F238E27FC236}">
                <a16:creationId xmlns:a16="http://schemas.microsoft.com/office/drawing/2014/main" id="{673F3804-A12E-401C-ACC1-21FA268B2FC7}"/>
              </a:ext>
            </a:extLst>
          </p:cNvPr>
          <p:cNvSpPr>
            <a:spLocks noGrp="1"/>
          </p:cNvSpPr>
          <p:nvPr>
            <p:ph idx="1"/>
          </p:nvPr>
        </p:nvSpPr>
        <p:spPr/>
        <p:txBody>
          <a:bodyPr>
            <a:normAutofit/>
          </a:bodyPr>
          <a:lstStyle/>
          <a:p>
            <a:pPr marL="457200" indent="-457200">
              <a:buFont typeface="+mj-lt"/>
              <a:buAutoNum type="arabicPeriod"/>
              <a:defRPr/>
            </a:pPr>
            <a:r>
              <a:rPr lang="en-US" dirty="0"/>
              <a:t>Introduction</a:t>
            </a:r>
          </a:p>
          <a:p>
            <a:pPr marL="457200" indent="-457200">
              <a:buFont typeface="+mj-lt"/>
              <a:buAutoNum type="arabicPeriod"/>
              <a:defRPr/>
            </a:pPr>
            <a:r>
              <a:rPr lang="en-US" dirty="0"/>
              <a:t>Support structure main features</a:t>
            </a:r>
          </a:p>
          <a:p>
            <a:pPr marL="857250" lvl="1" indent="-457200">
              <a:buFont typeface="+mj-lt"/>
              <a:buAutoNum type="arabicPeriod"/>
              <a:defRPr/>
            </a:pPr>
            <a:r>
              <a:rPr lang="en-US" dirty="0"/>
              <a:t>Collars, Yoke, Shell, </a:t>
            </a:r>
          </a:p>
          <a:p>
            <a:pPr marL="857250" lvl="1" indent="-457200">
              <a:buFont typeface="+mj-lt"/>
              <a:buAutoNum type="arabicPeriod"/>
              <a:defRPr/>
            </a:pPr>
            <a:r>
              <a:rPr lang="en-US" dirty="0"/>
              <a:t>End plates and axial support</a:t>
            </a:r>
          </a:p>
          <a:p>
            <a:pPr marL="857250" lvl="1" indent="-457200">
              <a:buFont typeface="+mj-lt"/>
              <a:buAutoNum type="arabicPeriod"/>
              <a:defRPr/>
            </a:pPr>
            <a:r>
              <a:rPr lang="en-US" dirty="0"/>
              <a:t>Cold bore tube and beam screen</a:t>
            </a:r>
          </a:p>
          <a:p>
            <a:pPr marL="457200" indent="-457200">
              <a:buFont typeface="+mj-lt"/>
              <a:buAutoNum type="arabicPeriod"/>
              <a:defRPr/>
            </a:pPr>
            <a:r>
              <a:rPr lang="en-US" dirty="0"/>
              <a:t>Cool-down effect</a:t>
            </a:r>
          </a:p>
          <a:p>
            <a:pPr marL="457200" indent="-457200">
              <a:buFont typeface="+mj-lt"/>
              <a:buAutoNum type="arabicPeriod"/>
              <a:defRPr/>
            </a:pPr>
            <a:r>
              <a:rPr lang="en-US" dirty="0">
                <a:solidFill>
                  <a:srgbClr val="FF0000"/>
                </a:solidFill>
              </a:rPr>
              <a:t>Electro-magnetic force effect</a:t>
            </a:r>
          </a:p>
          <a:p>
            <a:pPr marL="457200" indent="-457200">
              <a:buFont typeface="+mj-lt"/>
              <a:buAutoNum type="arabicPeriod"/>
              <a:defRPr/>
            </a:pPr>
            <a:r>
              <a:rPr lang="en-US" dirty="0"/>
              <a:t>Practical examples of accelerator magnets</a:t>
            </a:r>
          </a:p>
          <a:p>
            <a:pPr marL="457200" indent="-457200">
              <a:buFont typeface="+mj-lt"/>
              <a:buAutoNum type="arabicPeriod"/>
              <a:defRPr/>
            </a:pPr>
            <a:r>
              <a:rPr lang="en-US" dirty="0"/>
              <a:t>Conclusions</a:t>
            </a:r>
          </a:p>
        </p:txBody>
      </p:sp>
      <p:sp>
        <p:nvSpPr>
          <p:cNvPr id="10244" name="Date Placeholder 3">
            <a:extLst>
              <a:ext uri="{FF2B5EF4-FFF2-40B4-BE49-F238E27FC236}">
                <a16:creationId xmlns:a16="http://schemas.microsoft.com/office/drawing/2014/main" id="{21F4731A-D6FC-458B-AF89-E8ACADBF45D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10245" name="Footer Placeholder 4">
            <a:extLst>
              <a:ext uri="{FF2B5EF4-FFF2-40B4-BE49-F238E27FC236}">
                <a16:creationId xmlns:a16="http://schemas.microsoft.com/office/drawing/2014/main" id="{A138A967-1BB5-4F7B-910B-F4D17D35865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10246" name="Slide Number Placeholder 5">
            <a:extLst>
              <a:ext uri="{FF2B5EF4-FFF2-40B4-BE49-F238E27FC236}">
                <a16:creationId xmlns:a16="http://schemas.microsoft.com/office/drawing/2014/main" id="{5F869ADC-69DF-49A1-B321-DB818C84F79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spcBef>
                <a:spcPct val="0"/>
              </a:spcBef>
              <a:buSzTx/>
              <a:buFontTx/>
              <a:buNone/>
            </a:pPr>
            <a:fld id="{FB682026-8323-4F99-BBCE-74E738270392}" type="slidenum">
              <a:rPr lang="en-US" altLang="en-US" sz="1000" smtClean="0">
                <a:solidFill>
                  <a:schemeClr val="accent1"/>
                </a:solidFill>
              </a:rPr>
              <a:pPr>
                <a:spcBef>
                  <a:spcPct val="0"/>
                </a:spcBef>
                <a:buSzTx/>
                <a:buFontTx/>
                <a:buNone/>
              </a:pPr>
              <a:t>23</a:t>
            </a:fld>
            <a:endParaRPr lang="en-US" altLang="en-US" sz="1000">
              <a:solidFill>
                <a:schemeClr val="accent1"/>
              </a:solidFill>
            </a:endParaRPr>
          </a:p>
        </p:txBody>
      </p:sp>
    </p:spTree>
    <p:extLst>
      <p:ext uri="{BB962C8B-B14F-4D97-AF65-F5344CB8AC3E}">
        <p14:creationId xmlns:p14="http://schemas.microsoft.com/office/powerpoint/2010/main" val="1294728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69F939F-8204-49CD-AB05-9A25B8CC241E}"/>
              </a:ext>
            </a:extLst>
          </p:cNvPr>
          <p:cNvSpPr>
            <a:spLocks noGrp="1" noChangeArrowheads="1"/>
          </p:cNvSpPr>
          <p:nvPr>
            <p:ph type="title"/>
          </p:nvPr>
        </p:nvSpPr>
        <p:spPr/>
        <p:txBody>
          <a:bodyPr/>
          <a:lstStyle/>
          <a:p>
            <a:r>
              <a:rPr lang="en-US" altLang="en-US"/>
              <a:t>4. Electro-magnetic force effect</a:t>
            </a:r>
          </a:p>
        </p:txBody>
      </p:sp>
      <p:sp>
        <p:nvSpPr>
          <p:cNvPr id="25603" name="Rectangle 3">
            <a:extLst>
              <a:ext uri="{FF2B5EF4-FFF2-40B4-BE49-F238E27FC236}">
                <a16:creationId xmlns:a16="http://schemas.microsoft.com/office/drawing/2014/main" id="{2EF46363-DEB9-43D8-B4D1-43569CF705AB}"/>
              </a:ext>
            </a:extLst>
          </p:cNvPr>
          <p:cNvSpPr>
            <a:spLocks noGrp="1" noChangeArrowheads="1"/>
          </p:cNvSpPr>
          <p:nvPr>
            <p:ph type="body" idx="1"/>
          </p:nvPr>
        </p:nvSpPr>
        <p:spPr>
          <a:xfrm>
            <a:off x="266700" y="1190625"/>
            <a:ext cx="3370263" cy="2765425"/>
          </a:xfrm>
        </p:spPr>
        <p:txBody>
          <a:bodyPr/>
          <a:lstStyle/>
          <a:p>
            <a:pPr>
              <a:lnSpc>
                <a:spcPct val="80000"/>
              </a:lnSpc>
              <a:buFontTx/>
              <a:buBlip>
                <a:blip r:embed="rId2"/>
              </a:buBlip>
            </a:pPr>
            <a:r>
              <a:rPr lang="en-US" altLang="en-US" sz="2000"/>
              <a:t>During </a:t>
            </a:r>
            <a:r>
              <a:rPr lang="en-US" altLang="en-US" sz="2000" b="1">
                <a:solidFill>
                  <a:srgbClr val="FF0000"/>
                </a:solidFill>
              </a:rPr>
              <a:t>excitation</a:t>
            </a:r>
            <a:r>
              <a:rPr lang="en-US" altLang="en-US" sz="2000"/>
              <a:t>, the pole region of the coil unloads because of the e.m. forces. </a:t>
            </a:r>
          </a:p>
          <a:p>
            <a:pPr>
              <a:lnSpc>
                <a:spcPct val="80000"/>
              </a:lnSpc>
              <a:buFontTx/>
              <a:buBlip>
                <a:blip r:embed="rId2"/>
              </a:buBlip>
            </a:pPr>
            <a:r>
              <a:rPr lang="en-US" altLang="en-US" sz="2000"/>
              <a:t>Depending on the pre-stress after cool-down, at nominal field the coil may </a:t>
            </a:r>
            <a:r>
              <a:rPr lang="en-US" altLang="en-US" sz="2000" b="1">
                <a:solidFill>
                  <a:srgbClr val="FF0000"/>
                </a:solidFill>
              </a:rPr>
              <a:t>unload</a:t>
            </a:r>
            <a:r>
              <a:rPr lang="en-US" altLang="en-US" sz="2000"/>
              <a:t> completely or maintain a certain compression.</a:t>
            </a:r>
          </a:p>
        </p:txBody>
      </p:sp>
      <p:pic>
        <p:nvPicPr>
          <p:cNvPr id="25604" name="Picture 4" descr="ogitsu_excitation">
            <a:extLst>
              <a:ext uri="{FF2B5EF4-FFF2-40B4-BE49-F238E27FC236}">
                <a16:creationId xmlns:a16="http://schemas.microsoft.com/office/drawing/2014/main" id="{A5627E84-2060-4254-B696-5B103DD16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0730" b="53719"/>
          <a:stretch>
            <a:fillRect/>
          </a:stretch>
        </p:blipFill>
        <p:spPr bwMode="auto">
          <a:xfrm>
            <a:off x="2211388" y="3690938"/>
            <a:ext cx="33782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ogitsu_excitation">
            <a:extLst>
              <a:ext uri="{FF2B5EF4-FFF2-40B4-BE49-F238E27FC236}">
                <a16:creationId xmlns:a16="http://schemas.microsoft.com/office/drawing/2014/main" id="{21780A0C-7601-4CC3-A25F-42D3219B5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684" r="29558"/>
          <a:stretch>
            <a:fillRect/>
          </a:stretch>
        </p:blipFill>
        <p:spPr bwMode="auto">
          <a:xfrm>
            <a:off x="5494338" y="3729038"/>
            <a:ext cx="343535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SSC_dipole_II">
            <a:extLst>
              <a:ext uri="{FF2B5EF4-FFF2-40B4-BE49-F238E27FC236}">
                <a16:creationId xmlns:a16="http://schemas.microsoft.com/office/drawing/2014/main" id="{231C6E23-9645-4FFD-8DE9-EF7AA0A3C3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6" t="2675" r="22234"/>
          <a:stretch>
            <a:fillRect/>
          </a:stretch>
        </p:blipFill>
        <p:spPr bwMode="auto">
          <a:xfrm>
            <a:off x="276225" y="4095750"/>
            <a:ext cx="1970088"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LHC_dipole_II">
            <a:extLst>
              <a:ext uri="{FF2B5EF4-FFF2-40B4-BE49-F238E27FC236}">
                <a16:creationId xmlns:a16="http://schemas.microsoft.com/office/drawing/2014/main" id="{296464B7-0CE5-4E2A-BEAB-1F4A03E5AB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691" t="5336" r="2113"/>
          <a:stretch>
            <a:fillRect/>
          </a:stretch>
        </p:blipFill>
        <p:spPr bwMode="auto">
          <a:xfrm>
            <a:off x="3636963" y="1381125"/>
            <a:ext cx="215423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8" descr="LHC_excitation">
            <a:extLst>
              <a:ext uri="{FF2B5EF4-FFF2-40B4-BE49-F238E27FC236}">
                <a16:creationId xmlns:a16="http://schemas.microsoft.com/office/drawing/2014/main" id="{742A5DA6-5D59-4D8A-9004-196558923E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9445"/>
          <a:stretch>
            <a:fillRect/>
          </a:stretch>
        </p:blipFill>
        <p:spPr bwMode="auto">
          <a:xfrm>
            <a:off x="5846763" y="1268413"/>
            <a:ext cx="314166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 Box 9">
            <a:extLst>
              <a:ext uri="{FF2B5EF4-FFF2-40B4-BE49-F238E27FC236}">
                <a16:creationId xmlns:a16="http://schemas.microsoft.com/office/drawing/2014/main" id="{7D37D158-98C8-4222-A045-AF0D69CD7B04}"/>
              </a:ext>
            </a:extLst>
          </p:cNvPr>
          <p:cNvSpPr txBox="1">
            <a:spLocks noChangeArrowheads="1"/>
          </p:cNvSpPr>
          <p:nvPr/>
        </p:nvSpPr>
        <p:spPr bwMode="auto">
          <a:xfrm>
            <a:off x="2755900" y="3924300"/>
            <a:ext cx="9413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7"/>
              </a:buBlip>
              <a:defRPr sz="2000">
                <a:solidFill>
                  <a:schemeClr val="tx1"/>
                </a:solidFill>
                <a:latin typeface="Book Antiqua" panose="02040602050305030304" pitchFamily="18" charset="0"/>
              </a:defRPr>
            </a:lvl2pPr>
            <a:lvl3pPr marL="1143000" indent="-228600">
              <a:spcBef>
                <a:spcPct val="20000"/>
              </a:spcBef>
              <a:buSzPct val="60000"/>
              <a:buBlip>
                <a:blip r:embed="rId8"/>
              </a:buBlip>
              <a:defRPr>
                <a:solidFill>
                  <a:schemeClr val="tx1"/>
                </a:solidFill>
                <a:latin typeface="Book Antiqua" panose="02040602050305030304" pitchFamily="18" charset="0"/>
              </a:defRPr>
            </a:lvl3pPr>
            <a:lvl4pPr marL="1600200" indent="-228600">
              <a:spcBef>
                <a:spcPct val="20000"/>
              </a:spcBef>
              <a:buSzPct val="60000"/>
              <a:buBlip>
                <a:blip r:embed="rId9"/>
              </a:buBlip>
              <a:defRPr sz="1600">
                <a:solidFill>
                  <a:schemeClr val="tx1"/>
                </a:solidFill>
                <a:latin typeface="Book Antiqua" panose="02040602050305030304" pitchFamily="18" charset="0"/>
              </a:defRPr>
            </a:lvl4pPr>
            <a:lvl5pPr marL="2057400" indent="-228600">
              <a:spcBef>
                <a:spcPct val="20000"/>
              </a:spcBef>
              <a:buSzPct val="60000"/>
              <a:buBlip>
                <a:blip r:embed="rId10"/>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T. Ogitsu, [7]</a:t>
            </a:r>
          </a:p>
        </p:txBody>
      </p:sp>
      <p:sp>
        <p:nvSpPr>
          <p:cNvPr id="25610" name="Text Box 10">
            <a:extLst>
              <a:ext uri="{FF2B5EF4-FFF2-40B4-BE49-F238E27FC236}">
                <a16:creationId xmlns:a16="http://schemas.microsoft.com/office/drawing/2014/main" id="{C79ED7BE-1267-4886-AAB7-CE2543A73C02}"/>
              </a:ext>
            </a:extLst>
          </p:cNvPr>
          <p:cNvSpPr txBox="1">
            <a:spLocks noChangeArrowheads="1"/>
          </p:cNvSpPr>
          <p:nvPr/>
        </p:nvSpPr>
        <p:spPr bwMode="auto">
          <a:xfrm>
            <a:off x="6064250" y="3914775"/>
            <a:ext cx="9413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7"/>
              </a:buBlip>
              <a:defRPr sz="2000">
                <a:solidFill>
                  <a:schemeClr val="tx1"/>
                </a:solidFill>
                <a:latin typeface="Book Antiqua" panose="02040602050305030304" pitchFamily="18" charset="0"/>
              </a:defRPr>
            </a:lvl2pPr>
            <a:lvl3pPr marL="1143000" indent="-228600">
              <a:spcBef>
                <a:spcPct val="20000"/>
              </a:spcBef>
              <a:buSzPct val="60000"/>
              <a:buBlip>
                <a:blip r:embed="rId8"/>
              </a:buBlip>
              <a:defRPr>
                <a:solidFill>
                  <a:schemeClr val="tx1"/>
                </a:solidFill>
                <a:latin typeface="Book Antiqua" panose="02040602050305030304" pitchFamily="18" charset="0"/>
              </a:defRPr>
            </a:lvl3pPr>
            <a:lvl4pPr marL="1600200" indent="-228600">
              <a:spcBef>
                <a:spcPct val="20000"/>
              </a:spcBef>
              <a:buSzPct val="60000"/>
              <a:buBlip>
                <a:blip r:embed="rId9"/>
              </a:buBlip>
              <a:defRPr sz="1600">
                <a:solidFill>
                  <a:schemeClr val="tx1"/>
                </a:solidFill>
                <a:latin typeface="Book Antiqua" panose="02040602050305030304" pitchFamily="18" charset="0"/>
              </a:defRPr>
            </a:lvl4pPr>
            <a:lvl5pPr marL="2057400" indent="-228600">
              <a:spcBef>
                <a:spcPct val="20000"/>
              </a:spcBef>
              <a:buSzPct val="60000"/>
              <a:buBlip>
                <a:blip r:embed="rId10"/>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T. Ogitsu, [7]</a:t>
            </a:r>
          </a:p>
        </p:txBody>
      </p:sp>
      <p:sp>
        <p:nvSpPr>
          <p:cNvPr id="25611" name="Text Box 11">
            <a:extLst>
              <a:ext uri="{FF2B5EF4-FFF2-40B4-BE49-F238E27FC236}">
                <a16:creationId xmlns:a16="http://schemas.microsoft.com/office/drawing/2014/main" id="{F9628EF7-C004-4BB7-8E98-24ACBF53295F}"/>
              </a:ext>
            </a:extLst>
          </p:cNvPr>
          <p:cNvSpPr txBox="1">
            <a:spLocks noChangeArrowheads="1"/>
          </p:cNvSpPr>
          <p:nvPr/>
        </p:nvSpPr>
        <p:spPr bwMode="auto">
          <a:xfrm>
            <a:off x="6916738" y="1430338"/>
            <a:ext cx="9461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7"/>
              </a:buBlip>
              <a:defRPr sz="2000">
                <a:solidFill>
                  <a:schemeClr val="tx1"/>
                </a:solidFill>
                <a:latin typeface="Book Antiqua" panose="02040602050305030304" pitchFamily="18" charset="0"/>
              </a:defRPr>
            </a:lvl2pPr>
            <a:lvl3pPr marL="1143000" indent="-228600">
              <a:spcBef>
                <a:spcPct val="20000"/>
              </a:spcBef>
              <a:buSzPct val="60000"/>
              <a:buBlip>
                <a:blip r:embed="rId8"/>
              </a:buBlip>
              <a:defRPr>
                <a:solidFill>
                  <a:schemeClr val="tx1"/>
                </a:solidFill>
                <a:latin typeface="Book Antiqua" panose="02040602050305030304" pitchFamily="18" charset="0"/>
              </a:defRPr>
            </a:lvl3pPr>
            <a:lvl4pPr marL="1600200" indent="-228600">
              <a:spcBef>
                <a:spcPct val="20000"/>
              </a:spcBef>
              <a:buSzPct val="60000"/>
              <a:buBlip>
                <a:blip r:embed="rId9"/>
              </a:buBlip>
              <a:defRPr sz="1600">
                <a:solidFill>
                  <a:schemeClr val="tx1"/>
                </a:solidFill>
                <a:latin typeface="Book Antiqua" panose="02040602050305030304" pitchFamily="18" charset="0"/>
              </a:defRPr>
            </a:lvl4pPr>
            <a:lvl5pPr marL="2057400" indent="-228600">
              <a:spcBef>
                <a:spcPct val="20000"/>
              </a:spcBef>
              <a:buSzPct val="60000"/>
              <a:buBlip>
                <a:blip r:embed="rId10"/>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K. Artoos, [8]</a:t>
            </a:r>
          </a:p>
        </p:txBody>
      </p:sp>
      <p:sp>
        <p:nvSpPr>
          <p:cNvPr id="25612" name="Footer Placeholder 13">
            <a:extLst>
              <a:ext uri="{FF2B5EF4-FFF2-40B4-BE49-F238E27FC236}">
                <a16:creationId xmlns:a16="http://schemas.microsoft.com/office/drawing/2014/main" id="{ED1238D0-0B2E-4430-89F3-071E2E37AA9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7"/>
              </a:buBlip>
              <a:defRPr sz="2000">
                <a:solidFill>
                  <a:schemeClr val="tx1"/>
                </a:solidFill>
                <a:latin typeface="Book Antiqua" panose="02040602050305030304" pitchFamily="18" charset="0"/>
              </a:defRPr>
            </a:lvl2pPr>
            <a:lvl3pPr marL="1143000" indent="-228600">
              <a:spcBef>
                <a:spcPct val="20000"/>
              </a:spcBef>
              <a:buSzPct val="60000"/>
              <a:buBlip>
                <a:blip r:embed="rId8"/>
              </a:buBlip>
              <a:defRPr>
                <a:solidFill>
                  <a:schemeClr val="tx1"/>
                </a:solidFill>
                <a:latin typeface="Book Antiqua" panose="02040602050305030304" pitchFamily="18" charset="0"/>
              </a:defRPr>
            </a:lvl3pPr>
            <a:lvl4pPr marL="1600200" indent="-228600">
              <a:spcBef>
                <a:spcPct val="20000"/>
              </a:spcBef>
              <a:buSzPct val="60000"/>
              <a:buBlip>
                <a:blip r:embed="rId9"/>
              </a:buBlip>
              <a:defRPr sz="1600">
                <a:solidFill>
                  <a:schemeClr val="tx1"/>
                </a:solidFill>
                <a:latin typeface="Book Antiqua" panose="02040602050305030304" pitchFamily="18" charset="0"/>
              </a:defRPr>
            </a:lvl4pPr>
            <a:lvl5pPr marL="2057400" indent="-228600">
              <a:spcBef>
                <a:spcPct val="20000"/>
              </a:spcBef>
              <a:buSzPct val="60000"/>
              <a:buBlip>
                <a:blip r:embed="rId10"/>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25613" name="Date Placeholder 12">
            <a:extLst>
              <a:ext uri="{FF2B5EF4-FFF2-40B4-BE49-F238E27FC236}">
                <a16:creationId xmlns:a16="http://schemas.microsoft.com/office/drawing/2014/main" id="{0C8B6C1F-DD7E-4335-821D-45D4D3D497D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7"/>
              </a:buBlip>
              <a:defRPr sz="2000">
                <a:solidFill>
                  <a:schemeClr val="tx1"/>
                </a:solidFill>
                <a:latin typeface="Book Antiqua" panose="02040602050305030304" pitchFamily="18" charset="0"/>
              </a:defRPr>
            </a:lvl2pPr>
            <a:lvl3pPr marL="1143000" indent="-228600">
              <a:spcBef>
                <a:spcPct val="20000"/>
              </a:spcBef>
              <a:buSzPct val="60000"/>
              <a:buBlip>
                <a:blip r:embed="rId8"/>
              </a:buBlip>
              <a:defRPr>
                <a:solidFill>
                  <a:schemeClr val="tx1"/>
                </a:solidFill>
                <a:latin typeface="Book Antiqua" panose="02040602050305030304" pitchFamily="18" charset="0"/>
              </a:defRPr>
            </a:lvl3pPr>
            <a:lvl4pPr marL="1600200" indent="-228600">
              <a:spcBef>
                <a:spcPct val="20000"/>
              </a:spcBef>
              <a:buSzPct val="60000"/>
              <a:buBlip>
                <a:blip r:embed="rId9"/>
              </a:buBlip>
              <a:defRPr sz="1600">
                <a:solidFill>
                  <a:schemeClr val="tx1"/>
                </a:solidFill>
                <a:latin typeface="Book Antiqua" panose="02040602050305030304" pitchFamily="18" charset="0"/>
              </a:defRPr>
            </a:lvl4pPr>
            <a:lvl5pPr marL="2057400" indent="-228600">
              <a:spcBef>
                <a:spcPct val="20000"/>
              </a:spcBef>
              <a:buSzPct val="60000"/>
              <a:buBlip>
                <a:blip r:embed="rId10"/>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25614" name="Slide Number Placeholder 15">
            <a:extLst>
              <a:ext uri="{FF2B5EF4-FFF2-40B4-BE49-F238E27FC236}">
                <a16:creationId xmlns:a16="http://schemas.microsoft.com/office/drawing/2014/main" id="{61087DCB-EEBB-45C5-AB41-343A05F7AE7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7"/>
              </a:buBlip>
              <a:defRPr sz="2000">
                <a:solidFill>
                  <a:schemeClr val="tx1"/>
                </a:solidFill>
                <a:latin typeface="Book Antiqua" panose="02040602050305030304" pitchFamily="18" charset="0"/>
              </a:defRPr>
            </a:lvl2pPr>
            <a:lvl3pPr marL="1143000" indent="-228600">
              <a:spcBef>
                <a:spcPct val="20000"/>
              </a:spcBef>
              <a:buSzPct val="60000"/>
              <a:buBlip>
                <a:blip r:embed="rId8"/>
              </a:buBlip>
              <a:defRPr>
                <a:solidFill>
                  <a:schemeClr val="tx1"/>
                </a:solidFill>
                <a:latin typeface="Book Antiqua" panose="02040602050305030304" pitchFamily="18" charset="0"/>
              </a:defRPr>
            </a:lvl3pPr>
            <a:lvl4pPr marL="1600200" indent="-228600">
              <a:spcBef>
                <a:spcPct val="20000"/>
              </a:spcBef>
              <a:buSzPct val="60000"/>
              <a:buBlip>
                <a:blip r:embed="rId9"/>
              </a:buBlip>
              <a:defRPr sz="1600">
                <a:solidFill>
                  <a:schemeClr val="tx1"/>
                </a:solidFill>
                <a:latin typeface="Book Antiqua" panose="02040602050305030304" pitchFamily="18" charset="0"/>
              </a:defRPr>
            </a:lvl4pPr>
            <a:lvl5pPr marL="2057400" indent="-228600">
              <a:spcBef>
                <a:spcPct val="20000"/>
              </a:spcBef>
              <a:buSzPct val="60000"/>
              <a:buBlip>
                <a:blip r:embed="rId10"/>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9pPr>
          </a:lstStyle>
          <a:p>
            <a:pPr>
              <a:spcBef>
                <a:spcPct val="0"/>
              </a:spcBef>
              <a:buSzTx/>
              <a:buFontTx/>
              <a:buNone/>
            </a:pPr>
            <a:fld id="{D6A237ED-80BA-4521-A1A4-C19C5A75DDE8}" type="slidenum">
              <a:rPr lang="en-US" altLang="en-US" sz="1000" smtClean="0">
                <a:solidFill>
                  <a:schemeClr val="accent1"/>
                </a:solidFill>
              </a:rPr>
              <a:pPr>
                <a:spcBef>
                  <a:spcPct val="0"/>
                </a:spcBef>
                <a:buSzTx/>
                <a:buFontTx/>
                <a:buNone/>
              </a:pPr>
              <a:t>24</a:t>
            </a:fld>
            <a:endParaRPr lang="en-US" altLang="en-US" sz="1000">
              <a:solidFill>
                <a:schemeClr val="accent1"/>
              </a:solidFil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258088C-1D70-45CD-B167-3DC9E7D2CC5C}"/>
              </a:ext>
            </a:extLst>
          </p:cNvPr>
          <p:cNvSpPr>
            <a:spLocks noGrp="1" noChangeArrowheads="1"/>
          </p:cNvSpPr>
          <p:nvPr>
            <p:ph type="title"/>
          </p:nvPr>
        </p:nvSpPr>
        <p:spPr/>
        <p:txBody>
          <a:bodyPr/>
          <a:lstStyle/>
          <a:p>
            <a:r>
              <a:rPr lang="en-US" altLang="en-US"/>
              <a:t>Overview of coil stress </a:t>
            </a:r>
          </a:p>
        </p:txBody>
      </p:sp>
      <p:sp>
        <p:nvSpPr>
          <p:cNvPr id="26627" name="Rectangle 3">
            <a:extLst>
              <a:ext uri="{FF2B5EF4-FFF2-40B4-BE49-F238E27FC236}">
                <a16:creationId xmlns:a16="http://schemas.microsoft.com/office/drawing/2014/main" id="{F0905E8D-ED54-4021-A944-AE0D7A0010A7}"/>
              </a:ext>
            </a:extLst>
          </p:cNvPr>
          <p:cNvSpPr>
            <a:spLocks noGrp="1" noChangeArrowheads="1"/>
          </p:cNvSpPr>
          <p:nvPr>
            <p:ph type="body" idx="1"/>
          </p:nvPr>
        </p:nvSpPr>
        <p:spPr/>
        <p:txBody>
          <a:bodyPr/>
          <a:lstStyle/>
          <a:p>
            <a:pPr>
              <a:lnSpc>
                <a:spcPct val="90000"/>
              </a:lnSpc>
              <a:buFontTx/>
              <a:buBlip>
                <a:blip r:embed="rId2"/>
              </a:buBlip>
            </a:pPr>
            <a:r>
              <a:rPr lang="en-US" altLang="en-US" sz="2000" b="1">
                <a:solidFill>
                  <a:srgbClr val="FF0000"/>
                </a:solidFill>
              </a:rPr>
              <a:t>Collaring</a:t>
            </a:r>
            <a:r>
              <a:rPr lang="en-US" altLang="en-US" sz="2000" b="1"/>
              <a:t> </a:t>
            </a:r>
          </a:p>
          <a:p>
            <a:pPr lvl="1">
              <a:lnSpc>
                <a:spcPct val="90000"/>
              </a:lnSpc>
              <a:buFontTx/>
              <a:buBlip>
                <a:blip r:embed="rId3"/>
              </a:buBlip>
            </a:pPr>
            <a:r>
              <a:rPr lang="en-US" altLang="en-US" sz="1800"/>
              <a:t>Azimuthal pre-stress is provided to the coil.</a:t>
            </a:r>
          </a:p>
          <a:p>
            <a:pPr>
              <a:lnSpc>
                <a:spcPct val="90000"/>
              </a:lnSpc>
              <a:buFontTx/>
              <a:buBlip>
                <a:blip r:embed="rId2"/>
              </a:buBlip>
            </a:pPr>
            <a:r>
              <a:rPr lang="en-US" altLang="en-US" sz="2000" b="1">
                <a:solidFill>
                  <a:srgbClr val="FF0000"/>
                </a:solidFill>
              </a:rPr>
              <a:t>Yoking and shell welding</a:t>
            </a:r>
          </a:p>
          <a:p>
            <a:pPr lvl="1">
              <a:lnSpc>
                <a:spcPct val="90000"/>
              </a:lnSpc>
              <a:buFontTx/>
              <a:buBlip>
                <a:blip r:embed="rId3"/>
              </a:buBlip>
            </a:pPr>
            <a:r>
              <a:rPr lang="en-US" altLang="en-US" sz="1800"/>
              <a:t>Additional support is added to the collared coil.</a:t>
            </a:r>
          </a:p>
          <a:p>
            <a:pPr>
              <a:lnSpc>
                <a:spcPct val="90000"/>
              </a:lnSpc>
              <a:buFontTx/>
              <a:buBlip>
                <a:blip r:embed="rId2"/>
              </a:buBlip>
            </a:pPr>
            <a:r>
              <a:rPr lang="en-US" altLang="en-US" sz="2000" b="1">
                <a:solidFill>
                  <a:srgbClr val="FF0000"/>
                </a:solidFill>
              </a:rPr>
              <a:t>Cool-down</a:t>
            </a:r>
          </a:p>
          <a:p>
            <a:pPr lvl="1">
              <a:lnSpc>
                <a:spcPct val="90000"/>
              </a:lnSpc>
              <a:buFontTx/>
              <a:buBlip>
                <a:blip r:embed="rId3"/>
              </a:buBlip>
            </a:pPr>
            <a:r>
              <a:rPr lang="en-US" altLang="en-US" sz="1800"/>
              <a:t>Coil stress changes depending on the material of the surrounding components.</a:t>
            </a:r>
          </a:p>
          <a:p>
            <a:pPr>
              <a:lnSpc>
                <a:spcPct val="90000"/>
              </a:lnSpc>
              <a:buFontTx/>
              <a:buBlip>
                <a:blip r:embed="rId2"/>
              </a:buBlip>
            </a:pPr>
            <a:r>
              <a:rPr lang="en-US" altLang="en-US" sz="2000" b="1">
                <a:solidFill>
                  <a:srgbClr val="FF0000"/>
                </a:solidFill>
              </a:rPr>
              <a:t>Excitation</a:t>
            </a:r>
          </a:p>
          <a:p>
            <a:pPr lvl="1">
              <a:lnSpc>
                <a:spcPct val="90000"/>
              </a:lnSpc>
              <a:buFontTx/>
              <a:buBlip>
                <a:blip r:embed="rId3"/>
              </a:buBlip>
            </a:pPr>
            <a:r>
              <a:rPr lang="en-US" altLang="en-US" sz="1800"/>
              <a:t>The pole unloads, the mid-plane loads, and radially the conductors are pushed against the structure.</a:t>
            </a:r>
          </a:p>
          <a:p>
            <a:pPr>
              <a:lnSpc>
                <a:spcPct val="90000"/>
              </a:lnSpc>
              <a:buFontTx/>
              <a:buBlip>
                <a:blip r:embed="rId2"/>
              </a:buBlip>
            </a:pPr>
            <a:r>
              <a:rPr lang="en-US" altLang="en-US" sz="2000"/>
              <a:t>All these contributions must be take into account in the </a:t>
            </a:r>
            <a:r>
              <a:rPr lang="en-US" altLang="en-US" sz="2000" b="1">
                <a:solidFill>
                  <a:srgbClr val="FF0000"/>
                </a:solidFill>
              </a:rPr>
              <a:t>mechanical design of the structure</a:t>
            </a:r>
            <a:r>
              <a:rPr lang="en-US" altLang="en-US" sz="2000"/>
              <a:t>, with the goal of </a:t>
            </a:r>
          </a:p>
          <a:p>
            <a:pPr lvl="1">
              <a:lnSpc>
                <a:spcPct val="90000"/>
              </a:lnSpc>
              <a:buFontTx/>
              <a:buBlip>
                <a:blip r:embed="rId3"/>
              </a:buBlip>
            </a:pPr>
            <a:r>
              <a:rPr lang="en-US" altLang="en-US" sz="1800"/>
              <a:t>Minimize coil motion (pre-stress)</a:t>
            </a:r>
          </a:p>
          <a:p>
            <a:pPr lvl="1">
              <a:lnSpc>
                <a:spcPct val="90000"/>
              </a:lnSpc>
              <a:buFontTx/>
              <a:buBlip>
                <a:blip r:embed="rId3"/>
              </a:buBlip>
            </a:pPr>
            <a:r>
              <a:rPr lang="en-US" altLang="en-US" sz="1800"/>
              <a:t>Minimize cost and dimension of the structure</a:t>
            </a:r>
          </a:p>
          <a:p>
            <a:pPr lvl="1">
              <a:lnSpc>
                <a:spcPct val="90000"/>
              </a:lnSpc>
              <a:buFontTx/>
              <a:buBlip>
                <a:blip r:embed="rId3"/>
              </a:buBlip>
            </a:pPr>
            <a:r>
              <a:rPr lang="en-US" altLang="en-US" sz="1800"/>
              <a:t>Maintain the maximum stress of the component below the plasticity limits</a:t>
            </a:r>
          </a:p>
          <a:p>
            <a:pPr lvl="1">
              <a:lnSpc>
                <a:spcPct val="90000"/>
              </a:lnSpc>
              <a:buFontTx/>
              <a:buBlip>
                <a:blip r:embed="rId3"/>
              </a:buBlip>
            </a:pPr>
            <a:r>
              <a:rPr lang="en-US" altLang="en-US" sz="1800"/>
              <a:t>…and for (especially) Nb</a:t>
            </a:r>
            <a:r>
              <a:rPr lang="en-US" altLang="en-US" sz="1800" baseline="-25000"/>
              <a:t>3</a:t>
            </a:r>
            <a:r>
              <a:rPr lang="en-US" altLang="en-US" sz="1800"/>
              <a:t>Sn coils, limit coil stress (150-200 MPa).</a:t>
            </a:r>
          </a:p>
        </p:txBody>
      </p:sp>
      <p:sp>
        <p:nvSpPr>
          <p:cNvPr id="26628" name="Footer Placeholder 5">
            <a:extLst>
              <a:ext uri="{FF2B5EF4-FFF2-40B4-BE49-F238E27FC236}">
                <a16:creationId xmlns:a16="http://schemas.microsoft.com/office/drawing/2014/main" id="{93BD945C-98C0-4414-B15E-5BEA0191D47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26629" name="Date Placeholder 4">
            <a:extLst>
              <a:ext uri="{FF2B5EF4-FFF2-40B4-BE49-F238E27FC236}">
                <a16:creationId xmlns:a16="http://schemas.microsoft.com/office/drawing/2014/main" id="{1BC3F1E8-CAF6-4F78-88B6-57220AF43EC9}"/>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26630" name="Slide Number Placeholder 7">
            <a:extLst>
              <a:ext uri="{FF2B5EF4-FFF2-40B4-BE49-F238E27FC236}">
                <a16:creationId xmlns:a16="http://schemas.microsoft.com/office/drawing/2014/main" id="{1E66013C-63BF-4BA8-A127-54EB9F39029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spcBef>
                <a:spcPct val="0"/>
              </a:spcBef>
              <a:buSzTx/>
              <a:buFontTx/>
              <a:buNone/>
            </a:pPr>
            <a:fld id="{FE7D6900-0750-4A51-8BCD-FFA06A94F4C0}" type="slidenum">
              <a:rPr lang="en-US" altLang="en-US" sz="1000" smtClean="0">
                <a:solidFill>
                  <a:schemeClr val="accent1"/>
                </a:solidFill>
              </a:rPr>
              <a:pPr>
                <a:spcBef>
                  <a:spcPct val="0"/>
                </a:spcBef>
                <a:buSzTx/>
                <a:buFontTx/>
                <a:buNone/>
              </a:pPr>
              <a:t>25</a:t>
            </a:fld>
            <a:endParaRPr lang="en-US" altLang="en-US" sz="1000">
              <a:solidFill>
                <a:schemeClr val="accent1"/>
              </a:solidFill>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E24366A-FDF1-42E7-8F7F-350E0837E8FD}"/>
              </a:ext>
            </a:extLst>
          </p:cNvPr>
          <p:cNvSpPr>
            <a:spLocks noGrp="1"/>
          </p:cNvSpPr>
          <p:nvPr>
            <p:ph type="title"/>
          </p:nvPr>
        </p:nvSpPr>
        <p:spPr/>
        <p:txBody>
          <a:bodyPr/>
          <a:lstStyle/>
          <a:p>
            <a:r>
              <a:rPr lang="en-US" altLang="en-US" dirty="0"/>
              <a:t>Outline</a:t>
            </a:r>
          </a:p>
        </p:txBody>
      </p:sp>
      <p:sp>
        <p:nvSpPr>
          <p:cNvPr id="3" name="Content Placeholder 2">
            <a:extLst>
              <a:ext uri="{FF2B5EF4-FFF2-40B4-BE49-F238E27FC236}">
                <a16:creationId xmlns:a16="http://schemas.microsoft.com/office/drawing/2014/main" id="{673F3804-A12E-401C-ACC1-21FA268B2FC7}"/>
              </a:ext>
            </a:extLst>
          </p:cNvPr>
          <p:cNvSpPr>
            <a:spLocks noGrp="1"/>
          </p:cNvSpPr>
          <p:nvPr>
            <p:ph idx="1"/>
          </p:nvPr>
        </p:nvSpPr>
        <p:spPr/>
        <p:txBody>
          <a:bodyPr>
            <a:normAutofit/>
          </a:bodyPr>
          <a:lstStyle/>
          <a:p>
            <a:pPr marL="457200" indent="-457200">
              <a:buFont typeface="+mj-lt"/>
              <a:buAutoNum type="arabicPeriod"/>
              <a:defRPr/>
            </a:pPr>
            <a:r>
              <a:rPr lang="en-US" dirty="0"/>
              <a:t>Introduction</a:t>
            </a:r>
          </a:p>
          <a:p>
            <a:pPr marL="457200" indent="-457200">
              <a:buFont typeface="+mj-lt"/>
              <a:buAutoNum type="arabicPeriod"/>
              <a:defRPr/>
            </a:pPr>
            <a:r>
              <a:rPr lang="en-US" dirty="0"/>
              <a:t>Support structure main features</a:t>
            </a:r>
          </a:p>
          <a:p>
            <a:pPr marL="857250" lvl="1" indent="-457200">
              <a:buFont typeface="+mj-lt"/>
              <a:buAutoNum type="arabicPeriod"/>
              <a:defRPr/>
            </a:pPr>
            <a:r>
              <a:rPr lang="en-US" dirty="0"/>
              <a:t>Collars, Yoke, Shell, </a:t>
            </a:r>
          </a:p>
          <a:p>
            <a:pPr marL="857250" lvl="1" indent="-457200">
              <a:buFont typeface="+mj-lt"/>
              <a:buAutoNum type="arabicPeriod"/>
              <a:defRPr/>
            </a:pPr>
            <a:r>
              <a:rPr lang="en-US" dirty="0"/>
              <a:t>End plates and axial support</a:t>
            </a:r>
          </a:p>
          <a:p>
            <a:pPr marL="857250" lvl="1" indent="-457200">
              <a:buFont typeface="+mj-lt"/>
              <a:buAutoNum type="arabicPeriod"/>
              <a:defRPr/>
            </a:pPr>
            <a:r>
              <a:rPr lang="en-US" dirty="0"/>
              <a:t>Cold bore tube and beam screen</a:t>
            </a:r>
          </a:p>
          <a:p>
            <a:pPr marL="457200" indent="-457200">
              <a:buFont typeface="+mj-lt"/>
              <a:buAutoNum type="arabicPeriod"/>
              <a:defRPr/>
            </a:pPr>
            <a:r>
              <a:rPr lang="en-US" dirty="0"/>
              <a:t>Cool-down effect</a:t>
            </a:r>
          </a:p>
          <a:p>
            <a:pPr marL="457200" indent="-457200">
              <a:buFont typeface="+mj-lt"/>
              <a:buAutoNum type="arabicPeriod"/>
              <a:defRPr/>
            </a:pPr>
            <a:r>
              <a:rPr lang="en-US" dirty="0"/>
              <a:t>Electro-magnetic force effect</a:t>
            </a:r>
          </a:p>
          <a:p>
            <a:pPr marL="457200" indent="-457200">
              <a:buFont typeface="+mj-lt"/>
              <a:buAutoNum type="arabicPeriod"/>
              <a:defRPr/>
            </a:pPr>
            <a:r>
              <a:rPr lang="en-US" dirty="0">
                <a:solidFill>
                  <a:srgbClr val="FF0000"/>
                </a:solidFill>
              </a:rPr>
              <a:t>Practical examples of accelerator magnets</a:t>
            </a:r>
          </a:p>
          <a:p>
            <a:pPr marL="457200" indent="-457200">
              <a:buFont typeface="+mj-lt"/>
              <a:buAutoNum type="arabicPeriod"/>
              <a:defRPr/>
            </a:pPr>
            <a:r>
              <a:rPr lang="en-US" dirty="0"/>
              <a:t>Conclusions</a:t>
            </a:r>
          </a:p>
        </p:txBody>
      </p:sp>
      <p:sp>
        <p:nvSpPr>
          <p:cNvPr id="10244" name="Date Placeholder 3">
            <a:extLst>
              <a:ext uri="{FF2B5EF4-FFF2-40B4-BE49-F238E27FC236}">
                <a16:creationId xmlns:a16="http://schemas.microsoft.com/office/drawing/2014/main" id="{21F4731A-D6FC-458B-AF89-E8ACADBF45D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10245" name="Footer Placeholder 4">
            <a:extLst>
              <a:ext uri="{FF2B5EF4-FFF2-40B4-BE49-F238E27FC236}">
                <a16:creationId xmlns:a16="http://schemas.microsoft.com/office/drawing/2014/main" id="{A138A967-1BB5-4F7B-910B-F4D17D35865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10246" name="Slide Number Placeholder 5">
            <a:extLst>
              <a:ext uri="{FF2B5EF4-FFF2-40B4-BE49-F238E27FC236}">
                <a16:creationId xmlns:a16="http://schemas.microsoft.com/office/drawing/2014/main" id="{5F869ADC-69DF-49A1-B321-DB818C84F79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spcBef>
                <a:spcPct val="0"/>
              </a:spcBef>
              <a:buSzTx/>
              <a:buFontTx/>
              <a:buNone/>
            </a:pPr>
            <a:fld id="{FB682026-8323-4F99-BBCE-74E738270392}" type="slidenum">
              <a:rPr lang="en-US" altLang="en-US" sz="1000" smtClean="0">
                <a:solidFill>
                  <a:schemeClr val="accent1"/>
                </a:solidFill>
              </a:rPr>
              <a:pPr>
                <a:spcBef>
                  <a:spcPct val="0"/>
                </a:spcBef>
                <a:buSzTx/>
                <a:buFontTx/>
                <a:buNone/>
              </a:pPr>
              <a:t>26</a:t>
            </a:fld>
            <a:endParaRPr lang="en-US" altLang="en-US" sz="1000">
              <a:solidFill>
                <a:schemeClr val="accent1"/>
              </a:solidFill>
            </a:endParaRPr>
          </a:p>
        </p:txBody>
      </p:sp>
    </p:spTree>
    <p:extLst>
      <p:ext uri="{BB962C8B-B14F-4D97-AF65-F5344CB8AC3E}">
        <p14:creationId xmlns:p14="http://schemas.microsoft.com/office/powerpoint/2010/main" val="3368659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7F62-5A55-4E2B-813A-55DCE05D61BF}"/>
              </a:ext>
            </a:extLst>
          </p:cNvPr>
          <p:cNvSpPr>
            <a:spLocks noGrp="1"/>
          </p:cNvSpPr>
          <p:nvPr>
            <p:ph type="title"/>
          </p:nvPr>
        </p:nvSpPr>
        <p:spPr/>
        <p:txBody>
          <a:bodyPr/>
          <a:lstStyle/>
          <a:p>
            <a:r>
              <a:rPr lang="en-US" dirty="0"/>
              <a:t>Practical examples of accelerator magnets</a:t>
            </a:r>
            <a:br>
              <a:rPr lang="en-US" dirty="0"/>
            </a:br>
            <a:r>
              <a:rPr lang="en-US" dirty="0"/>
              <a:t>Classification</a:t>
            </a:r>
          </a:p>
        </p:txBody>
      </p:sp>
      <p:sp>
        <p:nvSpPr>
          <p:cNvPr id="3" name="Content Placeholder 2">
            <a:extLst>
              <a:ext uri="{FF2B5EF4-FFF2-40B4-BE49-F238E27FC236}">
                <a16:creationId xmlns:a16="http://schemas.microsoft.com/office/drawing/2014/main" id="{3700CEBA-0BFD-40D0-821C-85FF8B797AE4}"/>
              </a:ext>
            </a:extLst>
          </p:cNvPr>
          <p:cNvSpPr>
            <a:spLocks noGrp="1"/>
          </p:cNvSpPr>
          <p:nvPr>
            <p:ph idx="1"/>
          </p:nvPr>
        </p:nvSpPr>
        <p:spPr/>
        <p:txBody>
          <a:bodyPr/>
          <a:lstStyle/>
          <a:p>
            <a:r>
              <a:rPr lang="en-US" dirty="0"/>
              <a:t>Traditionally, the support structure is characterized by three main components: the collars, the iron yoke and the external shrinking cylinder (or shell). Depending on the role and the importance of each of these three components, the support structures can be classified in three main groups:</a:t>
            </a:r>
          </a:p>
          <a:p>
            <a:pPr lvl="1"/>
            <a:r>
              <a:rPr lang="en-US" dirty="0"/>
              <a:t>1.	</a:t>
            </a:r>
            <a:r>
              <a:rPr lang="en-US" dirty="0">
                <a:solidFill>
                  <a:srgbClr val="FF0000"/>
                </a:solidFill>
              </a:rPr>
              <a:t>Collar-based structures</a:t>
            </a:r>
          </a:p>
          <a:p>
            <a:pPr lvl="1"/>
            <a:r>
              <a:rPr lang="en-US" dirty="0"/>
              <a:t>2.	</a:t>
            </a:r>
            <a:r>
              <a:rPr lang="en-US" dirty="0">
                <a:solidFill>
                  <a:srgbClr val="FF0000"/>
                </a:solidFill>
              </a:rPr>
              <a:t>Yoke-based structures </a:t>
            </a:r>
          </a:p>
          <a:p>
            <a:pPr lvl="1"/>
            <a:r>
              <a:rPr lang="en-US" dirty="0"/>
              <a:t>3.	</a:t>
            </a:r>
            <a:r>
              <a:rPr lang="en-US" dirty="0">
                <a:solidFill>
                  <a:srgbClr val="FF0000"/>
                </a:solidFill>
              </a:rPr>
              <a:t>Shell-based structures</a:t>
            </a:r>
          </a:p>
          <a:p>
            <a:r>
              <a:rPr lang="en-US" dirty="0"/>
              <a:t>An additional family</a:t>
            </a:r>
          </a:p>
          <a:p>
            <a:pPr lvl="1"/>
            <a:r>
              <a:rPr lang="en-US" dirty="0"/>
              <a:t>4.	</a:t>
            </a:r>
            <a:r>
              <a:rPr lang="en-US" dirty="0">
                <a:solidFill>
                  <a:srgbClr val="FF0000"/>
                </a:solidFill>
              </a:rPr>
              <a:t>Stress-managed structures </a:t>
            </a:r>
          </a:p>
          <a:p>
            <a:pPr marL="0" indent="0">
              <a:buNone/>
            </a:pPr>
            <a:r>
              <a:rPr lang="en-US" dirty="0"/>
              <a:t>where additional structural components are added to the coil design to reduce the peak stress in the winding due to </a:t>
            </a:r>
            <a:r>
              <a:rPr lang="en-US" dirty="0" err="1"/>
              <a:t>e.m.</a:t>
            </a:r>
            <a:r>
              <a:rPr lang="en-US" dirty="0"/>
              <a:t> forces.</a:t>
            </a:r>
          </a:p>
          <a:p>
            <a:endParaRPr lang="en-US" dirty="0"/>
          </a:p>
        </p:txBody>
      </p:sp>
      <p:sp>
        <p:nvSpPr>
          <p:cNvPr id="4" name="Date Placeholder 3">
            <a:extLst>
              <a:ext uri="{FF2B5EF4-FFF2-40B4-BE49-F238E27FC236}">
                <a16:creationId xmlns:a16="http://schemas.microsoft.com/office/drawing/2014/main" id="{28C9916A-356B-48C3-A2C6-CF676E8ADB67}"/>
              </a:ext>
            </a:extLst>
          </p:cNvPr>
          <p:cNvSpPr>
            <a:spLocks noGrp="1"/>
          </p:cNvSpPr>
          <p:nvPr>
            <p:ph type="dt" sz="half" idx="10"/>
          </p:nvPr>
        </p:nvSpPr>
        <p:spPr/>
        <p:txBody>
          <a:bodyPr/>
          <a:lstStyle/>
          <a:p>
            <a:pPr>
              <a:defRPr/>
            </a:pPr>
            <a:r>
              <a:rPr lang="en-US"/>
              <a:t>Superconducting Accelerator Magnets, January 27-30, 2025</a:t>
            </a:r>
          </a:p>
        </p:txBody>
      </p:sp>
      <p:sp>
        <p:nvSpPr>
          <p:cNvPr id="5" name="Footer Placeholder 4">
            <a:extLst>
              <a:ext uri="{FF2B5EF4-FFF2-40B4-BE49-F238E27FC236}">
                <a16:creationId xmlns:a16="http://schemas.microsoft.com/office/drawing/2014/main" id="{389347D3-E092-45A6-B210-FD6CC5C31F04}"/>
              </a:ext>
            </a:extLst>
          </p:cNvPr>
          <p:cNvSpPr>
            <a:spLocks noGrp="1"/>
          </p:cNvSpPr>
          <p:nvPr>
            <p:ph type="ftr" sz="quarter" idx="11"/>
          </p:nvPr>
        </p:nvSpPr>
        <p:spPr/>
        <p:txBody>
          <a:bodyPr/>
          <a:lstStyle/>
          <a:p>
            <a:pPr>
              <a:defRPr/>
            </a:pPr>
            <a:r>
              <a:rPr lang="en-US"/>
              <a:t>Construction methods and support structures II</a:t>
            </a:r>
            <a:endParaRPr lang="en-US" dirty="0"/>
          </a:p>
        </p:txBody>
      </p:sp>
      <p:sp>
        <p:nvSpPr>
          <p:cNvPr id="6" name="Slide Number Placeholder 5">
            <a:extLst>
              <a:ext uri="{FF2B5EF4-FFF2-40B4-BE49-F238E27FC236}">
                <a16:creationId xmlns:a16="http://schemas.microsoft.com/office/drawing/2014/main" id="{2606ED10-F8F4-4447-8DFD-365074DB539C}"/>
              </a:ext>
            </a:extLst>
          </p:cNvPr>
          <p:cNvSpPr>
            <a:spLocks noGrp="1"/>
          </p:cNvSpPr>
          <p:nvPr>
            <p:ph type="sldNum" sz="quarter" idx="12"/>
          </p:nvPr>
        </p:nvSpPr>
        <p:spPr/>
        <p:txBody>
          <a:bodyPr/>
          <a:lstStyle/>
          <a:p>
            <a:pPr>
              <a:defRPr/>
            </a:pPr>
            <a:fld id="{A8C5AB8A-C91D-4F7D-94D5-62D0481588EB}" type="slidenum">
              <a:rPr lang="en-US" altLang="en-US" smtClean="0"/>
              <a:pPr>
                <a:defRPr/>
              </a:pPr>
              <a:t>27</a:t>
            </a:fld>
            <a:endParaRPr lang="en-US" altLang="en-US"/>
          </a:p>
        </p:txBody>
      </p:sp>
    </p:spTree>
    <p:extLst>
      <p:ext uri="{BB962C8B-B14F-4D97-AF65-F5344CB8AC3E}">
        <p14:creationId xmlns:p14="http://schemas.microsoft.com/office/powerpoint/2010/main" val="3591895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9DD28-DC47-49F0-BF9C-7F48FC025894}"/>
              </a:ext>
            </a:extLst>
          </p:cNvPr>
          <p:cNvSpPr>
            <a:spLocks noGrp="1"/>
          </p:cNvSpPr>
          <p:nvPr>
            <p:ph type="title"/>
          </p:nvPr>
        </p:nvSpPr>
        <p:spPr/>
        <p:txBody>
          <a:bodyPr/>
          <a:lstStyle/>
          <a:p>
            <a:r>
              <a:rPr lang="en-US" altLang="en-US" dirty="0"/>
              <a:t>5. Practical examples of accelerator magnets</a:t>
            </a:r>
            <a:br>
              <a:rPr lang="en-US" altLang="en-US" dirty="0"/>
            </a:br>
            <a:r>
              <a:rPr lang="en-US" altLang="en-US" dirty="0"/>
              <a:t>Collar-based structures</a:t>
            </a:r>
            <a:endParaRPr lang="en-US" dirty="0"/>
          </a:p>
        </p:txBody>
      </p:sp>
      <p:sp>
        <p:nvSpPr>
          <p:cNvPr id="3" name="Content Placeholder 2">
            <a:extLst>
              <a:ext uri="{FF2B5EF4-FFF2-40B4-BE49-F238E27FC236}">
                <a16:creationId xmlns:a16="http://schemas.microsoft.com/office/drawing/2014/main" id="{7BD5CB18-D771-4893-88F2-48CF41534F35}"/>
              </a:ext>
            </a:extLst>
          </p:cNvPr>
          <p:cNvSpPr>
            <a:spLocks noGrp="1"/>
          </p:cNvSpPr>
          <p:nvPr>
            <p:ph idx="1"/>
          </p:nvPr>
        </p:nvSpPr>
        <p:spPr>
          <a:xfrm>
            <a:off x="152400" y="4191000"/>
            <a:ext cx="8839200" cy="2286000"/>
          </a:xfrm>
        </p:spPr>
        <p:txBody>
          <a:bodyPr/>
          <a:lstStyle/>
          <a:p>
            <a:r>
              <a:rPr lang="en-GB" b="1" dirty="0"/>
              <a:t>Example of collar-based </a:t>
            </a:r>
            <a:r>
              <a:rPr lang="en-GB" dirty="0"/>
              <a:t>structures (not in scale): from left, the CERN LHC main dipole magnet, the CERN 11T dipole magnet, the LARP TQ quadrupole magnet. </a:t>
            </a:r>
          </a:p>
          <a:p>
            <a:r>
              <a:rPr lang="en-GB" dirty="0"/>
              <a:t>The three main components are the collars (in grey, around the coil, the iron yoke (in blue around the collars) and the shrinking cylinder (in grey around the yoke).</a:t>
            </a:r>
            <a:endParaRPr lang="en-US" dirty="0"/>
          </a:p>
          <a:p>
            <a:endParaRPr lang="en-US" dirty="0"/>
          </a:p>
        </p:txBody>
      </p:sp>
      <p:sp>
        <p:nvSpPr>
          <p:cNvPr id="4" name="Date Placeholder 3">
            <a:extLst>
              <a:ext uri="{FF2B5EF4-FFF2-40B4-BE49-F238E27FC236}">
                <a16:creationId xmlns:a16="http://schemas.microsoft.com/office/drawing/2014/main" id="{2372D975-533F-4F66-A2DF-6C5D127F258D}"/>
              </a:ext>
            </a:extLst>
          </p:cNvPr>
          <p:cNvSpPr>
            <a:spLocks noGrp="1"/>
          </p:cNvSpPr>
          <p:nvPr>
            <p:ph type="dt" sz="half" idx="10"/>
          </p:nvPr>
        </p:nvSpPr>
        <p:spPr/>
        <p:txBody>
          <a:bodyPr/>
          <a:lstStyle/>
          <a:p>
            <a:pPr>
              <a:defRPr/>
            </a:pPr>
            <a:r>
              <a:rPr lang="en-US"/>
              <a:t>Superconducting Accelerator Magnets, January 27-30, 2025</a:t>
            </a:r>
          </a:p>
        </p:txBody>
      </p:sp>
      <p:sp>
        <p:nvSpPr>
          <p:cNvPr id="5" name="Footer Placeholder 4">
            <a:extLst>
              <a:ext uri="{FF2B5EF4-FFF2-40B4-BE49-F238E27FC236}">
                <a16:creationId xmlns:a16="http://schemas.microsoft.com/office/drawing/2014/main" id="{CD81BD82-862F-484C-9621-5AF395721C62}"/>
              </a:ext>
            </a:extLst>
          </p:cNvPr>
          <p:cNvSpPr>
            <a:spLocks noGrp="1"/>
          </p:cNvSpPr>
          <p:nvPr>
            <p:ph type="ftr" sz="quarter" idx="11"/>
          </p:nvPr>
        </p:nvSpPr>
        <p:spPr/>
        <p:txBody>
          <a:bodyPr/>
          <a:lstStyle/>
          <a:p>
            <a:pPr>
              <a:defRPr/>
            </a:pPr>
            <a:r>
              <a:rPr lang="en-US"/>
              <a:t>Construction methods and support structures II</a:t>
            </a:r>
            <a:endParaRPr lang="en-US" dirty="0"/>
          </a:p>
        </p:txBody>
      </p:sp>
      <p:sp>
        <p:nvSpPr>
          <p:cNvPr id="6" name="Slide Number Placeholder 5">
            <a:extLst>
              <a:ext uri="{FF2B5EF4-FFF2-40B4-BE49-F238E27FC236}">
                <a16:creationId xmlns:a16="http://schemas.microsoft.com/office/drawing/2014/main" id="{2E3D5FF6-18D6-4B43-A3B4-E264C3F4A90B}"/>
              </a:ext>
            </a:extLst>
          </p:cNvPr>
          <p:cNvSpPr>
            <a:spLocks noGrp="1"/>
          </p:cNvSpPr>
          <p:nvPr>
            <p:ph type="sldNum" sz="quarter" idx="12"/>
          </p:nvPr>
        </p:nvSpPr>
        <p:spPr/>
        <p:txBody>
          <a:bodyPr/>
          <a:lstStyle/>
          <a:p>
            <a:pPr>
              <a:defRPr/>
            </a:pPr>
            <a:fld id="{A8C5AB8A-C91D-4F7D-94D5-62D0481588EB}" type="slidenum">
              <a:rPr lang="en-US" altLang="en-US" smtClean="0"/>
              <a:pPr>
                <a:defRPr/>
              </a:pPr>
              <a:t>28</a:t>
            </a:fld>
            <a:endParaRPr lang="en-US" altLang="en-US"/>
          </a:p>
        </p:txBody>
      </p:sp>
      <p:pic>
        <p:nvPicPr>
          <p:cNvPr id="7" name="Picture 6">
            <a:extLst>
              <a:ext uri="{FF2B5EF4-FFF2-40B4-BE49-F238E27FC236}">
                <a16:creationId xmlns:a16="http://schemas.microsoft.com/office/drawing/2014/main" id="{446D25AD-5567-4822-9A4C-863ACC59CAD7}"/>
              </a:ext>
            </a:extLst>
          </p:cNvPr>
          <p:cNvPicPr>
            <a:picLocks noChangeAspect="1"/>
          </p:cNvPicPr>
          <p:nvPr/>
        </p:nvPicPr>
        <p:blipFill>
          <a:blip r:embed="rId2"/>
          <a:stretch>
            <a:fillRect/>
          </a:stretch>
        </p:blipFill>
        <p:spPr>
          <a:xfrm>
            <a:off x="457200" y="1319022"/>
            <a:ext cx="8009513" cy="2619756"/>
          </a:xfrm>
          <a:prstGeom prst="rect">
            <a:avLst/>
          </a:prstGeom>
        </p:spPr>
      </p:pic>
    </p:spTree>
    <p:extLst>
      <p:ext uri="{BB962C8B-B14F-4D97-AF65-F5344CB8AC3E}">
        <p14:creationId xmlns:p14="http://schemas.microsoft.com/office/powerpoint/2010/main" val="308988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3872CEE-62FC-47B8-8016-0022B540748D}"/>
              </a:ext>
            </a:extLst>
          </p:cNvPr>
          <p:cNvSpPr>
            <a:spLocks noGrp="1" noChangeArrowheads="1"/>
          </p:cNvSpPr>
          <p:nvPr>
            <p:ph type="title"/>
          </p:nvPr>
        </p:nvSpPr>
        <p:spPr/>
        <p:txBody>
          <a:bodyPr/>
          <a:lstStyle/>
          <a:p>
            <a:r>
              <a:rPr lang="en-US" altLang="en-US" sz="2400" dirty="0"/>
              <a:t>5. Practical examples of collar-based structures</a:t>
            </a:r>
            <a:br>
              <a:rPr lang="en-US" altLang="en-US" sz="2400" dirty="0"/>
            </a:br>
            <a:r>
              <a:rPr lang="en-US" altLang="en-US" sz="2400" dirty="0" err="1"/>
              <a:t>Tevatron</a:t>
            </a:r>
            <a:r>
              <a:rPr lang="en-US" altLang="en-US" sz="2400" dirty="0"/>
              <a:t> main dipole</a:t>
            </a:r>
          </a:p>
        </p:txBody>
      </p:sp>
      <p:sp>
        <p:nvSpPr>
          <p:cNvPr id="28675" name="Rectangle 3">
            <a:extLst>
              <a:ext uri="{FF2B5EF4-FFF2-40B4-BE49-F238E27FC236}">
                <a16:creationId xmlns:a16="http://schemas.microsoft.com/office/drawing/2014/main" id="{7AD207DD-C45C-41CD-83CD-7814080C4709}"/>
              </a:ext>
            </a:extLst>
          </p:cNvPr>
          <p:cNvSpPr>
            <a:spLocks noGrp="1" noChangeArrowheads="1"/>
          </p:cNvSpPr>
          <p:nvPr>
            <p:ph type="body" sz="half" idx="1"/>
          </p:nvPr>
        </p:nvSpPr>
        <p:spPr>
          <a:xfrm>
            <a:off x="266700" y="1190625"/>
            <a:ext cx="4621213" cy="5240338"/>
          </a:xfrm>
        </p:spPr>
        <p:txBody>
          <a:bodyPr/>
          <a:lstStyle/>
          <a:p>
            <a:r>
              <a:rPr lang="en-US" altLang="en-US" sz="2000"/>
              <a:t>B</a:t>
            </a:r>
            <a:r>
              <a:rPr lang="en-US" altLang="en-US" sz="2000" baseline="-25000"/>
              <a:t>nom</a:t>
            </a:r>
            <a:r>
              <a:rPr lang="en-US" altLang="en-US" sz="2000"/>
              <a:t> = 4.4 T</a:t>
            </a:r>
          </a:p>
          <a:p>
            <a:r>
              <a:rPr lang="en-US" altLang="en-US" sz="2000"/>
              <a:t>Force at B</a:t>
            </a:r>
            <a:r>
              <a:rPr lang="en-US" altLang="en-US" sz="2000" baseline="-25000"/>
              <a:t>nom</a:t>
            </a:r>
            <a:endParaRPr lang="en-US" altLang="en-US" sz="2000"/>
          </a:p>
          <a:p>
            <a:pPr lvl="1"/>
            <a:r>
              <a:rPr lang="en-US" altLang="en-US" sz="1800"/>
              <a:t>F</a:t>
            </a:r>
            <a:r>
              <a:rPr lang="en-US" altLang="en-US" sz="1800" baseline="-25000"/>
              <a:t>x_layer1</a:t>
            </a:r>
            <a:r>
              <a:rPr lang="en-US" altLang="en-US" sz="1800"/>
              <a:t> = + 477 kN</a:t>
            </a:r>
          </a:p>
          <a:p>
            <a:pPr lvl="1"/>
            <a:r>
              <a:rPr lang="en-US" altLang="en-US" sz="1800"/>
              <a:t>F</a:t>
            </a:r>
            <a:r>
              <a:rPr lang="en-US" altLang="en-US" sz="1800" baseline="-25000"/>
              <a:t>x_layer2</a:t>
            </a:r>
            <a:r>
              <a:rPr lang="en-US" altLang="en-US" sz="1800"/>
              <a:t> = + 7 kN </a:t>
            </a:r>
          </a:p>
          <a:p>
            <a:pPr lvl="1"/>
            <a:r>
              <a:rPr lang="en-US" altLang="en-US" sz="1800"/>
              <a:t>F</a:t>
            </a:r>
            <a:r>
              <a:rPr lang="en-US" altLang="en-US" sz="1800" baseline="-25000"/>
              <a:t>y_layer1</a:t>
            </a:r>
            <a:r>
              <a:rPr lang="en-US" altLang="en-US" sz="1800"/>
              <a:t>  = - 144 kN</a:t>
            </a:r>
          </a:p>
          <a:p>
            <a:pPr lvl="1"/>
            <a:r>
              <a:rPr lang="en-US" altLang="en-US" sz="1800"/>
              <a:t>F</a:t>
            </a:r>
            <a:r>
              <a:rPr lang="en-US" altLang="en-US" sz="1800" baseline="-25000"/>
              <a:t>y_layer2</a:t>
            </a:r>
            <a:r>
              <a:rPr lang="en-US" altLang="en-US" sz="1800"/>
              <a:t> = - 130 kN</a:t>
            </a:r>
          </a:p>
          <a:p>
            <a:r>
              <a:rPr lang="en-US" altLang="en-US" sz="2000"/>
              <a:t>Stored energy (4 quadrants) at B</a:t>
            </a:r>
            <a:r>
              <a:rPr lang="en-US" altLang="en-US" sz="2000" baseline="-25000"/>
              <a:t>nom</a:t>
            </a:r>
            <a:endParaRPr lang="en-US" altLang="en-US" sz="2000"/>
          </a:p>
          <a:p>
            <a:pPr lvl="1"/>
            <a:r>
              <a:rPr lang="en-US" altLang="en-US" sz="1800"/>
              <a:t>E = 78 kJ/m</a:t>
            </a:r>
          </a:p>
          <a:p>
            <a:r>
              <a:rPr lang="en-US" altLang="en-US" sz="2000"/>
              <a:t>Axial force (4 quadrants) at B</a:t>
            </a:r>
            <a:r>
              <a:rPr lang="en-US" altLang="en-US" sz="2000" baseline="-25000"/>
              <a:t>nom</a:t>
            </a:r>
            <a:endParaRPr lang="en-US" altLang="en-US" sz="2000"/>
          </a:p>
          <a:p>
            <a:pPr lvl="1"/>
            <a:r>
              <a:rPr lang="en-US" altLang="en-US" sz="1800"/>
              <a:t>F</a:t>
            </a:r>
            <a:r>
              <a:rPr lang="en-US" altLang="en-US" sz="1800" baseline="-25000"/>
              <a:t>z_</a:t>
            </a:r>
            <a:r>
              <a:rPr lang="en-US" altLang="en-US" sz="1800"/>
              <a:t>= 78 kN</a:t>
            </a:r>
          </a:p>
          <a:p>
            <a:r>
              <a:rPr lang="en-US" altLang="en-US" sz="2000"/>
              <a:t>Average mid-plane stress at B</a:t>
            </a:r>
            <a:r>
              <a:rPr lang="en-US" altLang="en-US" sz="2000" baseline="-25000"/>
              <a:t>nom </a:t>
            </a:r>
            <a:r>
              <a:rPr lang="en-US" altLang="en-US" sz="2000"/>
              <a:t>(assumptions: infinitely rigid structure and no pre-stress)</a:t>
            </a:r>
            <a:endParaRPr lang="en-US" altLang="en-US" sz="2000" baseline="-25000"/>
          </a:p>
          <a:p>
            <a:pPr lvl="1"/>
            <a:r>
              <a:rPr lang="en-US" altLang="en-US" sz="1800">
                <a:sym typeface="Symbol" panose="05050102010706020507" pitchFamily="18" charset="2"/>
              </a:rPr>
              <a:t></a:t>
            </a:r>
            <a:r>
              <a:rPr lang="en-US" altLang="en-US" sz="1800" baseline="-25000">
                <a:sym typeface="Symbol" panose="05050102010706020507" pitchFamily="18" charset="2"/>
              </a:rPr>
              <a:t>_layer1 </a:t>
            </a:r>
            <a:r>
              <a:rPr lang="en-US" altLang="en-US" sz="1800">
                <a:sym typeface="Symbol" panose="05050102010706020507" pitchFamily="18" charset="2"/>
              </a:rPr>
              <a:t>= - 45 MPa</a:t>
            </a:r>
          </a:p>
          <a:p>
            <a:pPr lvl="1"/>
            <a:r>
              <a:rPr lang="en-US" altLang="en-US" sz="1800">
                <a:sym typeface="Symbol" panose="05050102010706020507" pitchFamily="18" charset="2"/>
              </a:rPr>
              <a:t></a:t>
            </a:r>
            <a:r>
              <a:rPr lang="en-US" altLang="en-US" sz="1800" baseline="-25000">
                <a:sym typeface="Symbol" panose="05050102010706020507" pitchFamily="18" charset="2"/>
              </a:rPr>
              <a:t>_layer2 </a:t>
            </a:r>
            <a:r>
              <a:rPr lang="en-US" altLang="en-US" sz="1800">
                <a:sym typeface="Symbol" panose="05050102010706020507" pitchFamily="18" charset="2"/>
              </a:rPr>
              <a:t>= - 15 MPa</a:t>
            </a:r>
          </a:p>
        </p:txBody>
      </p:sp>
      <p:sp>
        <p:nvSpPr>
          <p:cNvPr id="28676" name="Rectangle 7">
            <a:extLst>
              <a:ext uri="{FF2B5EF4-FFF2-40B4-BE49-F238E27FC236}">
                <a16:creationId xmlns:a16="http://schemas.microsoft.com/office/drawing/2014/main" id="{5A24EA32-D927-4CB8-B5A6-D328FA9BF4EC}"/>
              </a:ext>
            </a:extLst>
          </p:cNvPr>
          <p:cNvSpPr>
            <a:spLocks noGrp="1" noChangeArrowheads="1"/>
          </p:cNvSpPr>
          <p:nvPr>
            <p:ph type="body" sz="half" idx="2"/>
          </p:nvPr>
        </p:nvSpPr>
        <p:spPr/>
        <p:txBody>
          <a:bodyPr/>
          <a:lstStyle/>
          <a:p>
            <a:endParaRPr lang="en-US" altLang="en-US" sz="2000"/>
          </a:p>
        </p:txBody>
      </p:sp>
      <p:pic>
        <p:nvPicPr>
          <p:cNvPr id="28677" name="Picture 9" descr="tevatron_mech_sy">
            <a:extLst>
              <a:ext uri="{FF2B5EF4-FFF2-40B4-BE49-F238E27FC236}">
                <a16:creationId xmlns:a16="http://schemas.microsoft.com/office/drawing/2014/main" id="{22A8A899-50E4-4018-B70E-3BE959062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425" y="4143375"/>
            <a:ext cx="304323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0" descr="tevatron">
            <a:extLst>
              <a:ext uri="{FF2B5EF4-FFF2-40B4-BE49-F238E27FC236}">
                <a16:creationId xmlns:a16="http://schemas.microsoft.com/office/drawing/2014/main" id="{C642CBB7-26E8-46FD-9DD5-95C5A1DBF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163" y="1179513"/>
            <a:ext cx="3792537"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Footer Placeholder 8">
            <a:extLst>
              <a:ext uri="{FF2B5EF4-FFF2-40B4-BE49-F238E27FC236}">
                <a16:creationId xmlns:a16="http://schemas.microsoft.com/office/drawing/2014/main" id="{7E18FCEA-A712-416C-98E2-E31510CA433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28680" name="Date Placeholder 7">
            <a:extLst>
              <a:ext uri="{FF2B5EF4-FFF2-40B4-BE49-F238E27FC236}">
                <a16:creationId xmlns:a16="http://schemas.microsoft.com/office/drawing/2014/main" id="{ACFC092B-983B-42E5-95A8-8658144DC0B8}"/>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28681" name="Slide Number Placeholder 10">
            <a:extLst>
              <a:ext uri="{FF2B5EF4-FFF2-40B4-BE49-F238E27FC236}">
                <a16:creationId xmlns:a16="http://schemas.microsoft.com/office/drawing/2014/main" id="{2C4ABFEF-0DF0-4345-A10C-28AA413D777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79AB9742-35A7-4559-9313-41D10A2D81E2}" type="slidenum">
              <a:rPr lang="en-US" altLang="en-US" sz="1000" smtClean="0">
                <a:solidFill>
                  <a:schemeClr val="accent1"/>
                </a:solidFill>
              </a:rPr>
              <a:pPr>
                <a:spcBef>
                  <a:spcPct val="0"/>
                </a:spcBef>
                <a:buSzTx/>
                <a:buFontTx/>
                <a:buNone/>
              </a:pPr>
              <a:t>29</a:t>
            </a:fld>
            <a:endParaRPr lang="en-US" altLang="en-US" sz="1000">
              <a:solidFill>
                <a:schemeClr val="accent1"/>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F5DBB05-305B-4E2B-B6E9-DF7A56C83080}"/>
              </a:ext>
            </a:extLst>
          </p:cNvPr>
          <p:cNvSpPr>
            <a:spLocks noGrp="1" noChangeArrowheads="1"/>
          </p:cNvSpPr>
          <p:nvPr>
            <p:ph type="title"/>
          </p:nvPr>
        </p:nvSpPr>
        <p:spPr/>
        <p:txBody>
          <a:bodyPr/>
          <a:lstStyle/>
          <a:p>
            <a:r>
              <a:rPr lang="en-US" altLang="en-US"/>
              <a:t>References</a:t>
            </a:r>
          </a:p>
        </p:txBody>
      </p:sp>
      <p:sp>
        <p:nvSpPr>
          <p:cNvPr id="8195" name="Rectangle 3">
            <a:extLst>
              <a:ext uri="{FF2B5EF4-FFF2-40B4-BE49-F238E27FC236}">
                <a16:creationId xmlns:a16="http://schemas.microsoft.com/office/drawing/2014/main" id="{65226036-0307-435A-99D5-0D0F8418DF94}"/>
              </a:ext>
            </a:extLst>
          </p:cNvPr>
          <p:cNvSpPr>
            <a:spLocks noGrp="1" noChangeArrowheads="1"/>
          </p:cNvSpPr>
          <p:nvPr>
            <p:ph type="body" idx="1"/>
          </p:nvPr>
        </p:nvSpPr>
        <p:spPr>
          <a:xfrm>
            <a:off x="266700" y="1190625"/>
            <a:ext cx="8677275" cy="5443538"/>
          </a:xfrm>
        </p:spPr>
        <p:txBody>
          <a:bodyPr/>
          <a:lstStyle/>
          <a:p>
            <a:pPr marL="457200" indent="-457200">
              <a:lnSpc>
                <a:spcPct val="80000"/>
              </a:lnSpc>
              <a:buSzTx/>
              <a:buFontTx/>
              <a:buNone/>
            </a:pPr>
            <a:r>
              <a:rPr lang="en-US" altLang="en-US" sz="1600" dirty="0"/>
              <a:t>[1]	L. Rossi, “</a:t>
            </a:r>
            <a:r>
              <a:rPr lang="en-US" altLang="en-US" sz="1600" i="1" dirty="0">
                <a:solidFill>
                  <a:srgbClr val="FF0000"/>
                </a:solidFill>
              </a:rPr>
              <a:t>Superconducting Magnets</a:t>
            </a:r>
            <a:r>
              <a:rPr lang="en-US" altLang="en-US" sz="1600" dirty="0"/>
              <a:t>”, CERN Academic Training, 15-18 May 2000.</a:t>
            </a:r>
          </a:p>
          <a:p>
            <a:pPr marL="457200" indent="-457200">
              <a:lnSpc>
                <a:spcPct val="80000"/>
              </a:lnSpc>
              <a:buSzTx/>
              <a:buFontTx/>
              <a:buNone/>
            </a:pPr>
            <a:r>
              <a:rPr lang="en-US" altLang="en-US" sz="1600" dirty="0"/>
              <a:t>[2] 	MJB Plus, Inc. “</a:t>
            </a:r>
            <a:r>
              <a:rPr lang="en-US" altLang="en-US" sz="1600" i="1" dirty="0">
                <a:solidFill>
                  <a:srgbClr val="FF0000"/>
                </a:solidFill>
              </a:rPr>
              <a:t>Superconducting Accelerator Magnets</a:t>
            </a:r>
            <a:r>
              <a:rPr lang="en-US" altLang="en-US" sz="1600" dirty="0"/>
              <a:t>”, an interactive tutorial.</a:t>
            </a:r>
          </a:p>
          <a:p>
            <a:pPr marL="457200" indent="-457200">
              <a:lnSpc>
                <a:spcPct val="80000"/>
              </a:lnSpc>
              <a:buSzTx/>
              <a:buFontTx/>
              <a:buNone/>
            </a:pPr>
            <a:r>
              <a:rPr lang="en-US" altLang="en-US" sz="1600" dirty="0"/>
              <a:t>[3] 	S. Wolff, “</a:t>
            </a:r>
            <a:r>
              <a:rPr lang="en-US" altLang="en-US" sz="1600" i="1" dirty="0">
                <a:solidFill>
                  <a:srgbClr val="FF0000"/>
                </a:solidFill>
              </a:rPr>
              <a:t>Superconducting magnet design</a:t>
            </a:r>
            <a:r>
              <a:rPr lang="en-US" altLang="en-US" sz="1600" dirty="0"/>
              <a:t>”, AIP Conference Proceedings 249, edited by M. Month and M. Dienes, 1992, p. 1160-1197.</a:t>
            </a:r>
          </a:p>
          <a:p>
            <a:pPr marL="457200" indent="-457200">
              <a:lnSpc>
                <a:spcPct val="80000"/>
              </a:lnSpc>
              <a:buSzTx/>
              <a:buFontTx/>
              <a:buNone/>
            </a:pPr>
            <a:r>
              <a:rPr lang="en-US" altLang="en-US" sz="1600" dirty="0"/>
              <a:t>[4] 	L. Rossi, “</a:t>
            </a:r>
            <a:r>
              <a:rPr lang="en-US" altLang="en-US" sz="1600" i="1" dirty="0">
                <a:solidFill>
                  <a:srgbClr val="FF0000"/>
                </a:solidFill>
              </a:rPr>
              <a:t>The LHC from construction to </a:t>
            </a:r>
            <a:r>
              <a:rPr lang="en-US" altLang="en-US" sz="1600" i="1" dirty="0" err="1">
                <a:solidFill>
                  <a:srgbClr val="FF0000"/>
                </a:solidFill>
              </a:rPr>
              <a:t>commisioning</a:t>
            </a:r>
            <a:r>
              <a:rPr lang="en-US" altLang="en-US" sz="1600" dirty="0"/>
              <a:t>”, FNAL seminar, 19 April 2007.</a:t>
            </a:r>
          </a:p>
          <a:p>
            <a:pPr marL="457200" indent="-457200">
              <a:lnSpc>
                <a:spcPct val="80000"/>
              </a:lnSpc>
              <a:buSzTx/>
              <a:buFontTx/>
              <a:buNone/>
            </a:pPr>
            <a:r>
              <a:rPr lang="en-US" altLang="en-US" sz="1600" dirty="0"/>
              <a:t>[5] 	P. </a:t>
            </a:r>
            <a:r>
              <a:rPr lang="en-US" altLang="en-US" sz="1600" dirty="0" err="1"/>
              <a:t>Schmuser</a:t>
            </a:r>
            <a:r>
              <a:rPr lang="en-US" altLang="en-US" sz="1600" dirty="0"/>
              <a:t>, “</a:t>
            </a:r>
            <a:r>
              <a:rPr lang="en-US" altLang="en-US" sz="1600" i="1" dirty="0">
                <a:solidFill>
                  <a:srgbClr val="FF0000"/>
                </a:solidFill>
              </a:rPr>
              <a:t>Superconducting magnets for particle accelerators</a:t>
            </a:r>
            <a:r>
              <a:rPr lang="en-US" altLang="en-US" sz="1600" dirty="0"/>
              <a:t>”, AIP Conference Proceedings 249, edited by M. Month and M. Dienes, 1992, p. 1100-1158.</a:t>
            </a:r>
          </a:p>
          <a:p>
            <a:pPr marL="457200" indent="-457200">
              <a:lnSpc>
                <a:spcPct val="80000"/>
              </a:lnSpc>
              <a:buSzTx/>
              <a:buFontTx/>
              <a:buNone/>
            </a:pPr>
            <a:r>
              <a:rPr lang="en-US" altLang="en-US" sz="1600" dirty="0"/>
              <a:t>[6] 	A. Devred, “</a:t>
            </a:r>
            <a:r>
              <a:rPr lang="en-US" altLang="en-US" sz="1600" i="1" dirty="0">
                <a:solidFill>
                  <a:srgbClr val="FF0000"/>
                </a:solidFill>
              </a:rPr>
              <a:t>The mechanics of SSC dipole magnet prototypes</a:t>
            </a:r>
            <a:r>
              <a:rPr lang="en-US" altLang="en-US" sz="1600" dirty="0"/>
              <a:t>”, AIP Conference Proceedings 249, edited by M. Month and M. Dienes, 1992, p. 1309-1372.</a:t>
            </a:r>
          </a:p>
          <a:p>
            <a:pPr marL="457200" indent="-457200">
              <a:lnSpc>
                <a:spcPct val="80000"/>
              </a:lnSpc>
              <a:buSzTx/>
              <a:buFontTx/>
              <a:buNone/>
            </a:pPr>
            <a:r>
              <a:rPr lang="en-US" altLang="en-US" sz="1600" dirty="0"/>
              <a:t>[7] 	T. </a:t>
            </a:r>
            <a:r>
              <a:rPr lang="en-US" altLang="en-US" sz="1600" dirty="0" err="1"/>
              <a:t>Ogitsu</a:t>
            </a:r>
            <a:r>
              <a:rPr lang="en-US" altLang="en-US" sz="1600" dirty="0"/>
              <a:t>, </a:t>
            </a:r>
            <a:r>
              <a:rPr lang="en-US" altLang="en-US" sz="1600" i="1" dirty="0"/>
              <a:t>et al.</a:t>
            </a:r>
            <a:r>
              <a:rPr lang="en-US" altLang="en-US" sz="1600" dirty="0"/>
              <a:t>, “</a:t>
            </a:r>
            <a:r>
              <a:rPr lang="en-US" altLang="en-US" sz="1600" i="1" dirty="0">
                <a:solidFill>
                  <a:srgbClr val="FF0000"/>
                </a:solidFill>
              </a:rPr>
              <a:t>Mechanical performance of 5-cm-aperture, 15-m-long SSC dipole magnet prototypes</a:t>
            </a:r>
            <a:r>
              <a:rPr lang="en-US" altLang="en-US" sz="1600" dirty="0"/>
              <a:t>”, IEEE Trans. Appl. </a:t>
            </a:r>
            <a:r>
              <a:rPr lang="en-US" altLang="en-US" sz="1600" dirty="0" err="1"/>
              <a:t>Supercond</a:t>
            </a:r>
            <a:r>
              <a:rPr lang="en-US" altLang="en-US" sz="1600" i="1" dirty="0"/>
              <a:t>.</a:t>
            </a:r>
            <a:r>
              <a:rPr lang="en-US" altLang="en-US" sz="1600" dirty="0"/>
              <a:t>, Vol. 3, No. l, March 1993, p. 686-691.</a:t>
            </a:r>
          </a:p>
          <a:p>
            <a:pPr marL="457200" indent="-457200">
              <a:lnSpc>
                <a:spcPct val="80000"/>
              </a:lnSpc>
              <a:buSzTx/>
              <a:buFontTx/>
              <a:buNone/>
            </a:pPr>
            <a:r>
              <a:rPr lang="en-US" altLang="en-US" sz="1600" dirty="0"/>
              <a:t>[8] 	K. </a:t>
            </a:r>
            <a:r>
              <a:rPr lang="en-US" altLang="en-US" sz="1600" dirty="0" err="1"/>
              <a:t>Artoos</a:t>
            </a:r>
            <a:r>
              <a:rPr lang="en-US" altLang="en-US" sz="1600" dirty="0"/>
              <a:t>, </a:t>
            </a:r>
            <a:r>
              <a:rPr lang="en-US" altLang="en-US" sz="1600" i="1" dirty="0"/>
              <a:t>et al.</a:t>
            </a:r>
            <a:r>
              <a:rPr lang="en-US" altLang="en-US" sz="1600" dirty="0"/>
              <a:t>, “</a:t>
            </a:r>
            <a:r>
              <a:rPr lang="en-US" altLang="en-US" sz="1600" i="1" dirty="0">
                <a:solidFill>
                  <a:srgbClr val="FF0000"/>
                </a:solidFill>
              </a:rPr>
              <a:t>Status of the short dipole model program for the LHC</a:t>
            </a:r>
            <a:r>
              <a:rPr lang="en-US" altLang="en-US" sz="1600" dirty="0"/>
              <a:t>”, IEEE Trans. Appl. </a:t>
            </a:r>
            <a:r>
              <a:rPr lang="en-US" altLang="en-US" sz="1600" dirty="0" err="1"/>
              <a:t>Supercond</a:t>
            </a:r>
            <a:r>
              <a:rPr lang="en-US" altLang="en-US" sz="1600" i="1" dirty="0"/>
              <a:t>.</a:t>
            </a:r>
            <a:r>
              <a:rPr lang="en-US" altLang="en-US" sz="1600" dirty="0"/>
              <a:t>, Vol. 10, No. l, March 2000.</a:t>
            </a:r>
          </a:p>
          <a:p>
            <a:pPr marL="457200" indent="-457200">
              <a:lnSpc>
                <a:spcPct val="80000"/>
              </a:lnSpc>
              <a:buSzTx/>
              <a:buFontTx/>
              <a:buNone/>
            </a:pPr>
            <a:r>
              <a:rPr lang="en-US" altLang="en-US" sz="1600" dirty="0"/>
              <a:t>[9] 	K. </a:t>
            </a:r>
            <a:r>
              <a:rPr lang="en-US" altLang="en-US" sz="1600" dirty="0" err="1"/>
              <a:t>Koepke</a:t>
            </a:r>
            <a:r>
              <a:rPr lang="en-US" altLang="en-US" sz="1600" dirty="0"/>
              <a:t>, </a:t>
            </a:r>
            <a:r>
              <a:rPr lang="en-US" altLang="en-US" sz="1600" i="1" dirty="0"/>
              <a:t>et al., </a:t>
            </a:r>
            <a:r>
              <a:rPr lang="en-US" altLang="en-US" sz="1600" dirty="0"/>
              <a:t>“</a:t>
            </a:r>
            <a:r>
              <a:rPr lang="en-US" altLang="en-US" sz="1600" i="1" dirty="0">
                <a:solidFill>
                  <a:srgbClr val="FF0000"/>
                </a:solidFill>
              </a:rPr>
              <a:t>Fermilab </a:t>
            </a:r>
            <a:r>
              <a:rPr lang="en-US" altLang="en-US" sz="1600" i="1" dirty="0" err="1">
                <a:solidFill>
                  <a:srgbClr val="FF0000"/>
                </a:solidFill>
              </a:rPr>
              <a:t>doubler</a:t>
            </a:r>
            <a:r>
              <a:rPr lang="en-US" altLang="en-US" sz="1600" i="1" dirty="0">
                <a:solidFill>
                  <a:srgbClr val="FF0000"/>
                </a:solidFill>
              </a:rPr>
              <a:t> magnet design and fabrication techniques</a:t>
            </a:r>
            <a:r>
              <a:rPr lang="en-US" altLang="en-US" sz="1600" dirty="0"/>
              <a:t>”, IEEE Trans. </a:t>
            </a:r>
            <a:r>
              <a:rPr lang="en-US" altLang="en-US" sz="1600" dirty="0" err="1"/>
              <a:t>Magn</a:t>
            </a:r>
            <a:r>
              <a:rPr lang="en-US" altLang="en-US" sz="1600" i="1" dirty="0"/>
              <a:t>.</a:t>
            </a:r>
            <a:r>
              <a:rPr lang="en-US" altLang="en-US" sz="1600" dirty="0"/>
              <a:t>, Vol. MAG-15, No. l, January 1979.</a:t>
            </a:r>
          </a:p>
          <a:p>
            <a:pPr marL="457200" indent="-457200">
              <a:lnSpc>
                <a:spcPct val="80000"/>
              </a:lnSpc>
              <a:buSzTx/>
              <a:buFontTx/>
              <a:buNone/>
            </a:pPr>
            <a:r>
              <a:rPr lang="en-US" altLang="en-US" sz="1600" dirty="0"/>
              <a:t>[10]	J. Muratore, BNL, private communications.</a:t>
            </a:r>
          </a:p>
          <a:p>
            <a:pPr marL="457200" indent="-457200">
              <a:lnSpc>
                <a:spcPct val="80000"/>
              </a:lnSpc>
              <a:buSzTx/>
              <a:buFontTx/>
              <a:buNone/>
            </a:pPr>
            <a:r>
              <a:rPr lang="en-US" altLang="en-US" sz="1600" dirty="0"/>
              <a:t>[11]	“</a:t>
            </a:r>
            <a:r>
              <a:rPr lang="en-US" altLang="en-US" sz="1600" i="1" dirty="0">
                <a:solidFill>
                  <a:srgbClr val="FF0000"/>
                </a:solidFill>
              </a:rPr>
              <a:t>LHC design report v.1: the main LHC ring</a:t>
            </a:r>
            <a:r>
              <a:rPr lang="en-US" altLang="en-US" sz="1600" dirty="0"/>
              <a:t>”, CERN-2004-003-v-1, 2004.</a:t>
            </a:r>
          </a:p>
          <a:p>
            <a:pPr marL="457200" indent="-457200">
              <a:lnSpc>
                <a:spcPct val="80000"/>
              </a:lnSpc>
              <a:buSzTx/>
              <a:buFontTx/>
              <a:buNone/>
            </a:pPr>
            <a:r>
              <a:rPr lang="en-US" altLang="en-US" sz="1600" dirty="0"/>
              <a:t>[12]	C.L. </a:t>
            </a:r>
            <a:r>
              <a:rPr lang="en-US" altLang="en-US" sz="1600" dirty="0" err="1"/>
              <a:t>Goodzeit</a:t>
            </a:r>
            <a:r>
              <a:rPr lang="en-US" altLang="en-US" sz="1600" dirty="0"/>
              <a:t>, “</a:t>
            </a:r>
            <a:r>
              <a:rPr lang="en-US" altLang="en-US" sz="1600" i="1" dirty="0">
                <a:solidFill>
                  <a:srgbClr val="FF0000"/>
                </a:solidFill>
              </a:rPr>
              <a:t>Superconducting Accelerator Magnets</a:t>
            </a:r>
            <a:r>
              <a:rPr lang="en-US" altLang="en-US" sz="1600" dirty="0"/>
              <a:t>”, USPAS, January 2001.</a:t>
            </a:r>
          </a:p>
          <a:p>
            <a:pPr marL="457200" indent="-457200">
              <a:lnSpc>
                <a:spcPct val="80000"/>
              </a:lnSpc>
              <a:buSzTx/>
              <a:buNone/>
            </a:pPr>
            <a:r>
              <a:rPr lang="en-GB" sz="1600" dirty="0"/>
              <a:t>[13]E. Todesco, “</a:t>
            </a:r>
            <a:r>
              <a:rPr lang="en-US" sz="1600" dirty="0">
                <a:solidFill>
                  <a:srgbClr val="FF0000"/>
                </a:solidFill>
              </a:rPr>
              <a:t>Masterclass - Design of superconducting magnets for particle accelerators</a:t>
            </a:r>
            <a:r>
              <a:rPr lang="en-US" sz="1600" dirty="0"/>
              <a:t>”, 	</a:t>
            </a:r>
            <a:r>
              <a:rPr lang="en-US" sz="1600" dirty="0">
                <a:hlinkClick r:id="rId2"/>
              </a:rPr>
              <a:t>https://indico.cern.ch/category/12408/</a:t>
            </a:r>
            <a:endParaRPr lang="en-US" sz="1600" dirty="0"/>
          </a:p>
          <a:p>
            <a:pPr marL="457200" indent="-457200">
              <a:lnSpc>
                <a:spcPct val="80000"/>
              </a:lnSpc>
              <a:buSzTx/>
              <a:buFontTx/>
              <a:buNone/>
            </a:pPr>
            <a:endParaRPr lang="en-US" altLang="en-US" sz="1600" dirty="0"/>
          </a:p>
        </p:txBody>
      </p:sp>
      <p:sp>
        <p:nvSpPr>
          <p:cNvPr id="8196" name="Footer Placeholder 5">
            <a:extLst>
              <a:ext uri="{FF2B5EF4-FFF2-40B4-BE49-F238E27FC236}">
                <a16:creationId xmlns:a16="http://schemas.microsoft.com/office/drawing/2014/main" id="{9CB26FF2-72EE-4EF3-872C-82BBE8A7270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8197" name="Date Placeholder 4">
            <a:extLst>
              <a:ext uri="{FF2B5EF4-FFF2-40B4-BE49-F238E27FC236}">
                <a16:creationId xmlns:a16="http://schemas.microsoft.com/office/drawing/2014/main" id="{1B8400FE-B6B8-448B-A1AB-D2D355A239B3}"/>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8198" name="Slide Number Placeholder 7">
            <a:extLst>
              <a:ext uri="{FF2B5EF4-FFF2-40B4-BE49-F238E27FC236}">
                <a16:creationId xmlns:a16="http://schemas.microsoft.com/office/drawing/2014/main" id="{0CEEFEC3-E411-45A2-B40B-39D8EB71F42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a:spcBef>
                <a:spcPct val="0"/>
              </a:spcBef>
              <a:buSzTx/>
              <a:buFontTx/>
              <a:buNone/>
            </a:pPr>
            <a:fld id="{A15BA218-034F-4474-B310-BC860A6FBB57}" type="slidenum">
              <a:rPr lang="en-US" altLang="en-US" sz="1000" smtClean="0">
                <a:solidFill>
                  <a:schemeClr val="accent1"/>
                </a:solidFill>
              </a:rPr>
              <a:pPr>
                <a:spcBef>
                  <a:spcPct val="0"/>
                </a:spcBef>
                <a:buSzTx/>
                <a:buFontTx/>
                <a:buNone/>
              </a:pPr>
              <a:t>3</a:t>
            </a:fld>
            <a:endParaRPr lang="en-US" altLang="en-US" sz="1000">
              <a:solidFill>
                <a:schemeClr val="accent1"/>
              </a:solidFill>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C689C1F-17B0-41D2-BB33-9C7734426C5C}"/>
              </a:ext>
            </a:extLst>
          </p:cNvPr>
          <p:cNvSpPr>
            <a:spLocks noGrp="1" noChangeArrowheads="1"/>
          </p:cNvSpPr>
          <p:nvPr>
            <p:ph type="title"/>
          </p:nvPr>
        </p:nvSpPr>
        <p:spPr/>
        <p:txBody>
          <a:bodyPr/>
          <a:lstStyle/>
          <a:p>
            <a:r>
              <a:rPr lang="en-US" altLang="en-US" sz="2400" dirty="0"/>
              <a:t>5. Practical examples of collar-based structures</a:t>
            </a:r>
            <a:br>
              <a:rPr lang="en-US" altLang="en-US" sz="2400" dirty="0"/>
            </a:br>
            <a:r>
              <a:rPr lang="en-US" altLang="en-US" sz="2400" dirty="0" err="1"/>
              <a:t>Tevatron</a:t>
            </a:r>
            <a:r>
              <a:rPr lang="en-US" altLang="en-US" sz="2400" dirty="0"/>
              <a:t> main dipole</a:t>
            </a:r>
          </a:p>
        </p:txBody>
      </p:sp>
      <p:sp>
        <p:nvSpPr>
          <p:cNvPr id="29699" name="Rectangle 3">
            <a:extLst>
              <a:ext uri="{FF2B5EF4-FFF2-40B4-BE49-F238E27FC236}">
                <a16:creationId xmlns:a16="http://schemas.microsoft.com/office/drawing/2014/main" id="{4E751F40-4F14-434A-869F-5710A8F7613C}"/>
              </a:ext>
            </a:extLst>
          </p:cNvPr>
          <p:cNvSpPr>
            <a:spLocks noGrp="1" noChangeArrowheads="1"/>
          </p:cNvSpPr>
          <p:nvPr>
            <p:ph type="body" sz="half" idx="1"/>
          </p:nvPr>
        </p:nvSpPr>
        <p:spPr/>
        <p:txBody>
          <a:bodyPr/>
          <a:lstStyle/>
          <a:p>
            <a:r>
              <a:rPr lang="en-US" altLang="en-US" sz="1800"/>
              <a:t>The </a:t>
            </a:r>
            <a:r>
              <a:rPr lang="en-US" altLang="en-US" sz="1800" b="1">
                <a:solidFill>
                  <a:srgbClr val="FF0000"/>
                </a:solidFill>
              </a:rPr>
              <a:t>stainless steel collars </a:t>
            </a:r>
            <a:r>
              <a:rPr lang="en-US" altLang="en-US" sz="1800"/>
              <a:t>are welded in three locations per side at the end of the collaring procedure.</a:t>
            </a:r>
          </a:p>
          <a:p>
            <a:pPr lvl="1"/>
            <a:r>
              <a:rPr lang="en-US" altLang="en-US" sz="1600"/>
              <a:t>The stress provided by the collaring press is retained (minimum spring-back)</a:t>
            </a:r>
          </a:p>
          <a:p>
            <a:r>
              <a:rPr lang="en-US" altLang="en-US" sz="1800" b="1">
                <a:solidFill>
                  <a:srgbClr val="FF0000"/>
                </a:solidFill>
              </a:rPr>
              <a:t>Warm iron design</a:t>
            </a:r>
          </a:p>
          <a:p>
            <a:pPr lvl="1"/>
            <a:r>
              <a:rPr lang="en-US" altLang="en-US" sz="1600"/>
              <a:t>The cold mass is composed by the collared coil; the iron is maintained at room temperature.</a:t>
            </a:r>
          </a:p>
          <a:p>
            <a:r>
              <a:rPr lang="en-US" altLang="en-US" sz="1800"/>
              <a:t>The </a:t>
            </a:r>
            <a:r>
              <a:rPr lang="en-US" altLang="en-US" sz="1800" b="1">
                <a:solidFill>
                  <a:srgbClr val="FF0000"/>
                </a:solidFill>
              </a:rPr>
              <a:t>compact cryostat </a:t>
            </a:r>
            <a:r>
              <a:rPr lang="en-US" altLang="en-US" sz="1800"/>
              <a:t>contains a liquid helium shield and a liquid nitrogen shield.</a:t>
            </a:r>
          </a:p>
          <a:p>
            <a:r>
              <a:rPr lang="en-US" altLang="en-US" sz="1800"/>
              <a:t>The cold mass and cryostat are supported by </a:t>
            </a:r>
            <a:r>
              <a:rPr lang="en-US" altLang="en-US" sz="1800" b="1">
                <a:solidFill>
                  <a:srgbClr val="FF0000"/>
                </a:solidFill>
              </a:rPr>
              <a:t>four cartridges</a:t>
            </a:r>
            <a:r>
              <a:rPr lang="en-US" altLang="en-US" sz="1800"/>
              <a:t>, which also contribute to the alignment of the magnet.</a:t>
            </a:r>
          </a:p>
        </p:txBody>
      </p:sp>
      <p:sp>
        <p:nvSpPr>
          <p:cNvPr id="29700" name="Rectangle 5">
            <a:extLst>
              <a:ext uri="{FF2B5EF4-FFF2-40B4-BE49-F238E27FC236}">
                <a16:creationId xmlns:a16="http://schemas.microsoft.com/office/drawing/2014/main" id="{E29A90C2-C9D9-42D9-891E-D6D6D6E1B48C}"/>
              </a:ext>
            </a:extLst>
          </p:cNvPr>
          <p:cNvSpPr>
            <a:spLocks noGrp="1" noChangeArrowheads="1"/>
          </p:cNvSpPr>
          <p:nvPr>
            <p:ph type="body" sz="half" idx="2"/>
          </p:nvPr>
        </p:nvSpPr>
        <p:spPr/>
        <p:txBody>
          <a:bodyPr/>
          <a:lstStyle/>
          <a:p>
            <a:pPr>
              <a:lnSpc>
                <a:spcPct val="90000"/>
              </a:lnSpc>
            </a:pPr>
            <a:endParaRPr lang="en-US" altLang="en-US" sz="2000"/>
          </a:p>
        </p:txBody>
      </p:sp>
      <p:pic>
        <p:nvPicPr>
          <p:cNvPr id="29701" name="Picture 6" descr="Tevatron_collaring">
            <a:extLst>
              <a:ext uri="{FF2B5EF4-FFF2-40B4-BE49-F238E27FC236}">
                <a16:creationId xmlns:a16="http://schemas.microsoft.com/office/drawing/2014/main" id="{D97DD36D-E7E1-4036-B492-052B5AA08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4402" b="34581"/>
          <a:stretch>
            <a:fillRect/>
          </a:stretch>
        </p:blipFill>
        <p:spPr bwMode="auto">
          <a:xfrm>
            <a:off x="4691063" y="4303713"/>
            <a:ext cx="22193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7" descr="Tevatron_cartridge">
            <a:extLst>
              <a:ext uri="{FF2B5EF4-FFF2-40B4-BE49-F238E27FC236}">
                <a16:creationId xmlns:a16="http://schemas.microsoft.com/office/drawing/2014/main" id="{BD4DFFBE-C706-4B48-ACDD-E0E5F1E9A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9485" b="23434"/>
          <a:stretch>
            <a:fillRect/>
          </a:stretch>
        </p:blipFill>
        <p:spPr bwMode="auto">
          <a:xfrm>
            <a:off x="6919913" y="4381500"/>
            <a:ext cx="1995487"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 Box 8">
            <a:extLst>
              <a:ext uri="{FF2B5EF4-FFF2-40B4-BE49-F238E27FC236}">
                <a16:creationId xmlns:a16="http://schemas.microsoft.com/office/drawing/2014/main" id="{EA778BCF-1B55-4F5A-8344-28CB4292CC46}"/>
              </a:ext>
            </a:extLst>
          </p:cNvPr>
          <p:cNvSpPr txBox="1">
            <a:spLocks noChangeArrowheads="1"/>
          </p:cNvSpPr>
          <p:nvPr/>
        </p:nvSpPr>
        <p:spPr bwMode="auto">
          <a:xfrm>
            <a:off x="4664075" y="6300788"/>
            <a:ext cx="12239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MJB Plus, Inc., [2]</a:t>
            </a:r>
          </a:p>
        </p:txBody>
      </p:sp>
      <p:pic>
        <p:nvPicPr>
          <p:cNvPr id="29704" name="Picture 9" descr="Tevatron_dipole_II">
            <a:extLst>
              <a:ext uri="{FF2B5EF4-FFF2-40B4-BE49-F238E27FC236}">
                <a16:creationId xmlns:a16="http://schemas.microsoft.com/office/drawing/2014/main" id="{6C87E7C9-9FF4-466E-BB11-1FB8B9FA13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9475" y="1395413"/>
            <a:ext cx="4241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Footer Placeholder 10">
            <a:extLst>
              <a:ext uri="{FF2B5EF4-FFF2-40B4-BE49-F238E27FC236}">
                <a16:creationId xmlns:a16="http://schemas.microsoft.com/office/drawing/2014/main" id="{3566DB96-3A3C-4728-B138-6B82605E928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29706" name="Date Placeholder 9">
            <a:extLst>
              <a:ext uri="{FF2B5EF4-FFF2-40B4-BE49-F238E27FC236}">
                <a16:creationId xmlns:a16="http://schemas.microsoft.com/office/drawing/2014/main" id="{64BCC240-B657-4AA3-BB2E-ED7ACCD5BCA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29707" name="Slide Number Placeholder 12">
            <a:extLst>
              <a:ext uri="{FF2B5EF4-FFF2-40B4-BE49-F238E27FC236}">
                <a16:creationId xmlns:a16="http://schemas.microsoft.com/office/drawing/2014/main" id="{6A60E8AA-7559-4ECF-AD27-0D596D18132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2F416C44-6CFC-4A06-AB4D-F226BE656BD2}" type="slidenum">
              <a:rPr lang="en-US" altLang="en-US" sz="1000" smtClean="0">
                <a:solidFill>
                  <a:schemeClr val="accent1"/>
                </a:solidFill>
              </a:rPr>
              <a:pPr>
                <a:spcBef>
                  <a:spcPct val="0"/>
                </a:spcBef>
                <a:buSzTx/>
                <a:buFontTx/>
                <a:buNone/>
              </a:pPr>
              <a:t>30</a:t>
            </a:fld>
            <a:endParaRPr lang="en-US" altLang="en-US" sz="1000">
              <a:solidFill>
                <a:schemeClr val="accent1"/>
              </a:solidFill>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6431D8B-D3AA-4CEE-AEAF-18754EDA20E1}"/>
              </a:ext>
            </a:extLst>
          </p:cNvPr>
          <p:cNvSpPr>
            <a:spLocks noGrp="1" noChangeArrowheads="1"/>
          </p:cNvSpPr>
          <p:nvPr>
            <p:ph type="title"/>
          </p:nvPr>
        </p:nvSpPr>
        <p:spPr/>
        <p:txBody>
          <a:bodyPr/>
          <a:lstStyle/>
          <a:p>
            <a:r>
              <a:rPr lang="en-US" altLang="en-US" sz="2400" dirty="0"/>
              <a:t>5. Practical examples of collar-based structures</a:t>
            </a:r>
            <a:br>
              <a:rPr lang="en-US" altLang="en-US" sz="2400" dirty="0"/>
            </a:br>
            <a:r>
              <a:rPr lang="en-US" altLang="en-US" sz="2400" dirty="0" err="1"/>
              <a:t>Tevatron</a:t>
            </a:r>
            <a:r>
              <a:rPr lang="en-US" altLang="en-US" sz="2400" dirty="0"/>
              <a:t> main dipole</a:t>
            </a:r>
          </a:p>
        </p:txBody>
      </p:sp>
      <p:sp>
        <p:nvSpPr>
          <p:cNvPr id="30723" name="Rectangle 7">
            <a:extLst>
              <a:ext uri="{FF2B5EF4-FFF2-40B4-BE49-F238E27FC236}">
                <a16:creationId xmlns:a16="http://schemas.microsoft.com/office/drawing/2014/main" id="{658E96C9-03A8-4B4D-B2BF-58C6AEED8EAD}"/>
              </a:ext>
            </a:extLst>
          </p:cNvPr>
          <p:cNvSpPr>
            <a:spLocks noGrp="1" noChangeArrowheads="1"/>
          </p:cNvSpPr>
          <p:nvPr>
            <p:ph type="body" idx="1"/>
          </p:nvPr>
        </p:nvSpPr>
        <p:spPr>
          <a:xfrm>
            <a:off x="266700" y="1190625"/>
            <a:ext cx="3670300" cy="5240338"/>
          </a:xfrm>
        </p:spPr>
        <p:txBody>
          <a:bodyPr/>
          <a:lstStyle/>
          <a:p>
            <a:pPr>
              <a:buFontTx/>
              <a:buBlip>
                <a:blip r:embed="rId2"/>
              </a:buBlip>
            </a:pPr>
            <a:r>
              <a:rPr lang="en-US" altLang="en-US" b="1">
                <a:solidFill>
                  <a:srgbClr val="FF0000"/>
                </a:solidFill>
              </a:rPr>
              <a:t>Coil stress evolution</a:t>
            </a:r>
          </a:p>
          <a:p>
            <a:pPr lvl="1">
              <a:buFontTx/>
              <a:buBlip>
                <a:blip r:embed="rId3"/>
              </a:buBlip>
            </a:pPr>
            <a:r>
              <a:rPr lang="en-US" altLang="en-US"/>
              <a:t>According to [9], “Upon cool-down, at least 4700 PSI (32 MPa) of azimuthal pre-load remains in the inner coil”.</a:t>
            </a:r>
          </a:p>
          <a:p>
            <a:pPr lvl="1">
              <a:buFontTx/>
              <a:buBlip>
                <a:blip r:embed="rId3"/>
              </a:buBlip>
            </a:pPr>
            <a:r>
              <a:rPr lang="en-US" altLang="en-US"/>
              <a:t>By computing the coil response in a infinitely rigid structure, it appears that the coil pole remains always in contact with the collar during excitation.</a:t>
            </a:r>
          </a:p>
          <a:p>
            <a:pPr lvl="1">
              <a:buFontTx/>
              <a:buBlip>
                <a:blip r:embed="rId3"/>
              </a:buBlip>
            </a:pPr>
            <a:endParaRPr lang="en-US" altLang="en-US"/>
          </a:p>
        </p:txBody>
      </p:sp>
      <p:pic>
        <p:nvPicPr>
          <p:cNvPr id="30724" name="Picture 13">
            <a:extLst>
              <a:ext uri="{FF2B5EF4-FFF2-40B4-BE49-F238E27FC236}">
                <a16:creationId xmlns:a16="http://schemas.microsoft.com/office/drawing/2014/main" id="{C2305852-E303-4A27-AE53-5B761D81D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8553"/>
          <a:stretch>
            <a:fillRect/>
          </a:stretch>
        </p:blipFill>
        <p:spPr bwMode="auto">
          <a:xfrm>
            <a:off x="3930650" y="2371725"/>
            <a:ext cx="4945063"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4" descr="tevatron">
            <a:extLst>
              <a:ext uri="{FF2B5EF4-FFF2-40B4-BE49-F238E27FC236}">
                <a16:creationId xmlns:a16="http://schemas.microsoft.com/office/drawing/2014/main" id="{CF81FB53-0F0B-4763-B702-45872FD003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013" y="1179513"/>
            <a:ext cx="185896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Footer Placeholder 7">
            <a:extLst>
              <a:ext uri="{FF2B5EF4-FFF2-40B4-BE49-F238E27FC236}">
                <a16:creationId xmlns:a16="http://schemas.microsoft.com/office/drawing/2014/main" id="{3066E8F7-9AB1-4E01-B56B-8722AE430300}"/>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30727" name="Date Placeholder 6">
            <a:extLst>
              <a:ext uri="{FF2B5EF4-FFF2-40B4-BE49-F238E27FC236}">
                <a16:creationId xmlns:a16="http://schemas.microsoft.com/office/drawing/2014/main" id="{A0FE1E65-ADD0-4443-896D-9CDA258CB53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30728" name="Slide Number Placeholder 9">
            <a:extLst>
              <a:ext uri="{FF2B5EF4-FFF2-40B4-BE49-F238E27FC236}">
                <a16:creationId xmlns:a16="http://schemas.microsoft.com/office/drawing/2014/main" id="{5CFE5714-D67F-4378-83BB-624F249DA6A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7FBB91EF-0AFF-4A35-A95A-368C3F9E01AE}" type="slidenum">
              <a:rPr lang="en-US" altLang="en-US" sz="1000" smtClean="0">
                <a:solidFill>
                  <a:schemeClr val="accent1"/>
                </a:solidFill>
              </a:rPr>
              <a:pPr>
                <a:spcBef>
                  <a:spcPct val="0"/>
                </a:spcBef>
                <a:buSzTx/>
                <a:buFontTx/>
                <a:buNone/>
              </a:pPr>
              <a:t>31</a:t>
            </a:fld>
            <a:endParaRPr lang="en-US" altLang="en-US" sz="1000">
              <a:solidFill>
                <a:schemeClr val="accent1"/>
              </a:solidFill>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8965F0C-5332-461B-AFAC-6C23713D28A9}"/>
              </a:ext>
            </a:extLst>
          </p:cNvPr>
          <p:cNvSpPr>
            <a:spLocks noGrp="1" noChangeArrowheads="1"/>
          </p:cNvSpPr>
          <p:nvPr>
            <p:ph type="title"/>
          </p:nvPr>
        </p:nvSpPr>
        <p:spPr/>
        <p:txBody>
          <a:bodyPr/>
          <a:lstStyle/>
          <a:p>
            <a:r>
              <a:rPr lang="en-US" altLang="en-US" sz="2400" dirty="0"/>
              <a:t>5. Practical examples of collar-based structures</a:t>
            </a:r>
            <a:br>
              <a:rPr lang="en-US" altLang="en-US" sz="2400" dirty="0"/>
            </a:br>
            <a:r>
              <a:rPr lang="en-US" altLang="en-US" sz="2400" dirty="0"/>
              <a:t>HERA main dipole</a:t>
            </a:r>
          </a:p>
        </p:txBody>
      </p:sp>
      <p:sp>
        <p:nvSpPr>
          <p:cNvPr id="31747" name="Rectangle 3">
            <a:extLst>
              <a:ext uri="{FF2B5EF4-FFF2-40B4-BE49-F238E27FC236}">
                <a16:creationId xmlns:a16="http://schemas.microsoft.com/office/drawing/2014/main" id="{A108C9DF-B7D7-4A3E-B050-ABC148003784}"/>
              </a:ext>
            </a:extLst>
          </p:cNvPr>
          <p:cNvSpPr>
            <a:spLocks noGrp="1" noChangeArrowheads="1"/>
          </p:cNvSpPr>
          <p:nvPr>
            <p:ph type="body" sz="half" idx="1"/>
          </p:nvPr>
        </p:nvSpPr>
        <p:spPr>
          <a:xfrm>
            <a:off x="266700" y="1190625"/>
            <a:ext cx="4621213" cy="5240338"/>
          </a:xfrm>
        </p:spPr>
        <p:txBody>
          <a:bodyPr/>
          <a:lstStyle/>
          <a:p>
            <a:r>
              <a:rPr lang="en-US" altLang="en-US" sz="2000"/>
              <a:t>B</a:t>
            </a:r>
            <a:r>
              <a:rPr lang="en-US" altLang="en-US" sz="2000" baseline="-25000"/>
              <a:t>nom</a:t>
            </a:r>
            <a:r>
              <a:rPr lang="en-US" altLang="en-US" sz="2000"/>
              <a:t> = 4.68 T</a:t>
            </a:r>
          </a:p>
          <a:p>
            <a:r>
              <a:rPr lang="en-US" altLang="en-US" sz="2000"/>
              <a:t>Force at B</a:t>
            </a:r>
            <a:r>
              <a:rPr lang="en-US" altLang="en-US" sz="2000" baseline="-25000"/>
              <a:t>nom</a:t>
            </a:r>
            <a:endParaRPr lang="en-US" altLang="en-US" sz="2000"/>
          </a:p>
          <a:p>
            <a:pPr lvl="1"/>
            <a:r>
              <a:rPr lang="en-US" altLang="en-US" sz="1800"/>
              <a:t>F</a:t>
            </a:r>
            <a:r>
              <a:rPr lang="en-US" altLang="en-US" sz="1800" baseline="-25000"/>
              <a:t>x_layer1</a:t>
            </a:r>
            <a:r>
              <a:rPr lang="en-US" altLang="en-US" sz="1800"/>
              <a:t> = + 533 kN</a:t>
            </a:r>
          </a:p>
          <a:p>
            <a:pPr lvl="1"/>
            <a:r>
              <a:rPr lang="en-US" altLang="en-US" sz="1800"/>
              <a:t>F</a:t>
            </a:r>
            <a:r>
              <a:rPr lang="en-US" altLang="en-US" sz="1800" baseline="-25000"/>
              <a:t>x_layer2</a:t>
            </a:r>
            <a:r>
              <a:rPr lang="en-US" altLang="en-US" sz="1800"/>
              <a:t> = + 45 kN </a:t>
            </a:r>
          </a:p>
          <a:p>
            <a:pPr lvl="1"/>
            <a:r>
              <a:rPr lang="en-US" altLang="en-US" sz="1800"/>
              <a:t>F</a:t>
            </a:r>
            <a:r>
              <a:rPr lang="en-US" altLang="en-US" sz="1800" baseline="-25000"/>
              <a:t>y_layer1</a:t>
            </a:r>
            <a:r>
              <a:rPr lang="en-US" altLang="en-US" sz="1800"/>
              <a:t>  = - 138 kN</a:t>
            </a:r>
          </a:p>
          <a:p>
            <a:pPr lvl="1"/>
            <a:r>
              <a:rPr lang="en-US" altLang="en-US" sz="1800"/>
              <a:t>F</a:t>
            </a:r>
            <a:r>
              <a:rPr lang="en-US" altLang="en-US" sz="1800" baseline="-25000"/>
              <a:t>y_layer2</a:t>
            </a:r>
            <a:r>
              <a:rPr lang="en-US" altLang="en-US" sz="1800"/>
              <a:t> = - 137 kN</a:t>
            </a:r>
          </a:p>
          <a:p>
            <a:r>
              <a:rPr lang="en-US" altLang="en-US" sz="2000"/>
              <a:t>Stored energy (4 quadrants) at B</a:t>
            </a:r>
            <a:r>
              <a:rPr lang="en-US" altLang="en-US" sz="2000" baseline="-25000"/>
              <a:t>nom</a:t>
            </a:r>
            <a:endParaRPr lang="en-US" altLang="en-US" sz="2000"/>
          </a:p>
          <a:p>
            <a:pPr lvl="1"/>
            <a:r>
              <a:rPr lang="en-US" altLang="en-US" sz="1800"/>
              <a:t>E = 87 kJ/m</a:t>
            </a:r>
          </a:p>
          <a:p>
            <a:r>
              <a:rPr lang="en-US" altLang="en-US" sz="2000"/>
              <a:t>Axial force (4 quadrants) at B</a:t>
            </a:r>
            <a:r>
              <a:rPr lang="en-US" altLang="en-US" sz="2000" baseline="-25000"/>
              <a:t>nom</a:t>
            </a:r>
            <a:endParaRPr lang="en-US" altLang="en-US" sz="2000"/>
          </a:p>
          <a:p>
            <a:pPr lvl="1"/>
            <a:r>
              <a:rPr lang="en-US" altLang="en-US" sz="1800"/>
              <a:t>F</a:t>
            </a:r>
            <a:r>
              <a:rPr lang="en-US" altLang="en-US" sz="1800" baseline="-25000"/>
              <a:t>z_</a:t>
            </a:r>
            <a:r>
              <a:rPr lang="en-US" altLang="en-US" sz="1800"/>
              <a:t>= 87 kN</a:t>
            </a:r>
          </a:p>
          <a:p>
            <a:r>
              <a:rPr lang="en-US" altLang="en-US" sz="2000"/>
              <a:t>Average mid-plane stress at B</a:t>
            </a:r>
            <a:r>
              <a:rPr lang="en-US" altLang="en-US" sz="2000" baseline="-25000"/>
              <a:t>nom </a:t>
            </a:r>
            <a:r>
              <a:rPr lang="en-US" altLang="en-US" sz="2000"/>
              <a:t>(assumptions: infinitely rigid structure and no pre-stress)</a:t>
            </a:r>
            <a:endParaRPr lang="en-US" altLang="en-US" sz="2000" baseline="-25000"/>
          </a:p>
          <a:p>
            <a:pPr lvl="1"/>
            <a:r>
              <a:rPr lang="en-US" altLang="en-US" sz="1800">
                <a:sym typeface="Symbol" panose="05050102010706020507" pitchFamily="18" charset="2"/>
              </a:rPr>
              <a:t></a:t>
            </a:r>
            <a:r>
              <a:rPr lang="en-US" altLang="en-US" sz="1800" baseline="-25000">
                <a:sym typeface="Symbol" panose="05050102010706020507" pitchFamily="18" charset="2"/>
              </a:rPr>
              <a:t>_layer1 </a:t>
            </a:r>
            <a:r>
              <a:rPr lang="en-US" altLang="en-US" sz="1800">
                <a:sym typeface="Symbol" panose="05050102010706020507" pitchFamily="18" charset="2"/>
              </a:rPr>
              <a:t>= - 38 MPa</a:t>
            </a:r>
          </a:p>
          <a:p>
            <a:pPr lvl="1"/>
            <a:r>
              <a:rPr lang="en-US" altLang="en-US" sz="1800">
                <a:sym typeface="Symbol" panose="05050102010706020507" pitchFamily="18" charset="2"/>
              </a:rPr>
              <a:t></a:t>
            </a:r>
            <a:r>
              <a:rPr lang="en-US" altLang="en-US" sz="1800" baseline="-25000">
                <a:sym typeface="Symbol" panose="05050102010706020507" pitchFamily="18" charset="2"/>
              </a:rPr>
              <a:t>_layer2 </a:t>
            </a:r>
            <a:r>
              <a:rPr lang="en-US" altLang="en-US" sz="1800">
                <a:sym typeface="Symbol" panose="05050102010706020507" pitchFamily="18" charset="2"/>
              </a:rPr>
              <a:t>= - 14 MPa</a:t>
            </a:r>
          </a:p>
        </p:txBody>
      </p:sp>
      <p:sp>
        <p:nvSpPr>
          <p:cNvPr id="31748" name="Rectangle 4">
            <a:extLst>
              <a:ext uri="{FF2B5EF4-FFF2-40B4-BE49-F238E27FC236}">
                <a16:creationId xmlns:a16="http://schemas.microsoft.com/office/drawing/2014/main" id="{2AFCBEBF-A1F2-4DEF-B882-347BB6B7F60E}"/>
              </a:ext>
            </a:extLst>
          </p:cNvPr>
          <p:cNvSpPr>
            <a:spLocks noGrp="1" noChangeArrowheads="1"/>
          </p:cNvSpPr>
          <p:nvPr>
            <p:ph type="body" sz="half" idx="2"/>
          </p:nvPr>
        </p:nvSpPr>
        <p:spPr/>
        <p:txBody>
          <a:bodyPr/>
          <a:lstStyle/>
          <a:p>
            <a:endParaRPr lang="en-US" altLang="en-US" sz="2000"/>
          </a:p>
        </p:txBody>
      </p:sp>
      <p:pic>
        <p:nvPicPr>
          <p:cNvPr id="31749" name="Picture 7" descr="HERA">
            <a:extLst>
              <a:ext uri="{FF2B5EF4-FFF2-40B4-BE49-F238E27FC236}">
                <a16:creationId xmlns:a16="http://schemas.microsoft.com/office/drawing/2014/main" id="{EEABC9AC-D846-45DD-AE5A-D3AF95333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7438" y="1214438"/>
            <a:ext cx="3848100"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9" descr="HERA_mech_sy">
            <a:extLst>
              <a:ext uri="{FF2B5EF4-FFF2-40B4-BE49-F238E27FC236}">
                <a16:creationId xmlns:a16="http://schemas.microsoft.com/office/drawing/2014/main" id="{74900E46-3DE4-4196-8AEF-72C735050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025" y="4124325"/>
            <a:ext cx="3071813"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Footer Placeholder 8">
            <a:extLst>
              <a:ext uri="{FF2B5EF4-FFF2-40B4-BE49-F238E27FC236}">
                <a16:creationId xmlns:a16="http://schemas.microsoft.com/office/drawing/2014/main" id="{19B715FC-07FE-4C9C-8D1E-91C9ACF4112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31752" name="Date Placeholder 7">
            <a:extLst>
              <a:ext uri="{FF2B5EF4-FFF2-40B4-BE49-F238E27FC236}">
                <a16:creationId xmlns:a16="http://schemas.microsoft.com/office/drawing/2014/main" id="{9B66DCB4-2E83-4C49-BD7B-EAC215F8ADD4}"/>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31753" name="Slide Number Placeholder 10">
            <a:extLst>
              <a:ext uri="{FF2B5EF4-FFF2-40B4-BE49-F238E27FC236}">
                <a16:creationId xmlns:a16="http://schemas.microsoft.com/office/drawing/2014/main" id="{566D2E49-C630-4516-B0E3-5A1C485515A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3BE21948-36AF-4A97-80A2-7EAC2306C16F}" type="slidenum">
              <a:rPr lang="en-US" altLang="en-US" sz="1000" smtClean="0">
                <a:solidFill>
                  <a:schemeClr val="accent1"/>
                </a:solidFill>
              </a:rPr>
              <a:pPr>
                <a:spcBef>
                  <a:spcPct val="0"/>
                </a:spcBef>
                <a:buSzTx/>
                <a:buFontTx/>
                <a:buNone/>
              </a:pPr>
              <a:t>32</a:t>
            </a:fld>
            <a:endParaRPr lang="en-US" altLang="en-US" sz="1000">
              <a:solidFill>
                <a:schemeClr val="accent1"/>
              </a:solidFill>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191EB17-F599-4C44-B42B-0AF8EECD3983}"/>
              </a:ext>
            </a:extLst>
          </p:cNvPr>
          <p:cNvSpPr>
            <a:spLocks noGrp="1" noChangeArrowheads="1"/>
          </p:cNvSpPr>
          <p:nvPr>
            <p:ph type="title"/>
          </p:nvPr>
        </p:nvSpPr>
        <p:spPr/>
        <p:txBody>
          <a:bodyPr/>
          <a:lstStyle/>
          <a:p>
            <a:r>
              <a:rPr lang="en-US" altLang="en-US" sz="2400" dirty="0"/>
              <a:t>5. Practical examples of collar-based structures</a:t>
            </a:r>
            <a:br>
              <a:rPr lang="en-US" altLang="en-US" sz="2400" dirty="0"/>
            </a:br>
            <a:r>
              <a:rPr lang="en-US" altLang="en-US" sz="2400" dirty="0"/>
              <a:t>HERA main dipole</a:t>
            </a:r>
          </a:p>
        </p:txBody>
      </p:sp>
      <p:sp>
        <p:nvSpPr>
          <p:cNvPr id="32771" name="Rectangle 3">
            <a:extLst>
              <a:ext uri="{FF2B5EF4-FFF2-40B4-BE49-F238E27FC236}">
                <a16:creationId xmlns:a16="http://schemas.microsoft.com/office/drawing/2014/main" id="{B0BAF139-6987-4A0B-80C2-034E07B65A59}"/>
              </a:ext>
            </a:extLst>
          </p:cNvPr>
          <p:cNvSpPr>
            <a:spLocks noGrp="1" noChangeArrowheads="1"/>
          </p:cNvSpPr>
          <p:nvPr>
            <p:ph type="body" sz="half" idx="1"/>
          </p:nvPr>
        </p:nvSpPr>
        <p:spPr/>
        <p:txBody>
          <a:bodyPr/>
          <a:lstStyle/>
          <a:p>
            <a:pPr>
              <a:lnSpc>
                <a:spcPct val="90000"/>
              </a:lnSpc>
            </a:pPr>
            <a:r>
              <a:rPr lang="en-US" altLang="en-US" sz="2000" b="1">
                <a:solidFill>
                  <a:srgbClr val="FF0000"/>
                </a:solidFill>
              </a:rPr>
              <a:t>Collars</a:t>
            </a:r>
            <a:r>
              <a:rPr lang="en-US" altLang="en-US" sz="2000"/>
              <a:t> are made of aluminum and are self supporting</a:t>
            </a:r>
          </a:p>
          <a:p>
            <a:pPr lvl="1">
              <a:lnSpc>
                <a:spcPct val="90000"/>
              </a:lnSpc>
            </a:pPr>
            <a:r>
              <a:rPr lang="en-US" altLang="en-US" sz="1800"/>
              <a:t>No contact between collars and yoke.</a:t>
            </a:r>
          </a:p>
          <a:p>
            <a:pPr>
              <a:lnSpc>
                <a:spcPct val="90000"/>
              </a:lnSpc>
            </a:pPr>
            <a:r>
              <a:rPr lang="en-US" altLang="en-US" sz="2000"/>
              <a:t>Collared coil is locked by keys.</a:t>
            </a:r>
          </a:p>
          <a:p>
            <a:pPr>
              <a:lnSpc>
                <a:spcPct val="90000"/>
              </a:lnSpc>
            </a:pPr>
            <a:r>
              <a:rPr lang="en-US" altLang="en-US" sz="2000"/>
              <a:t>The iron yoke is cooled to liquid He temperature </a:t>
            </a:r>
          </a:p>
          <a:p>
            <a:pPr lvl="1">
              <a:lnSpc>
                <a:spcPct val="90000"/>
              </a:lnSpc>
            </a:pPr>
            <a:r>
              <a:rPr lang="en-US" altLang="en-US" sz="1800" b="1">
                <a:solidFill>
                  <a:srgbClr val="FF0000"/>
                </a:solidFill>
              </a:rPr>
              <a:t>Cold iron design</a:t>
            </a:r>
            <a:r>
              <a:rPr lang="en-US" altLang="en-US" sz="1800"/>
              <a:t>.</a:t>
            </a:r>
          </a:p>
          <a:p>
            <a:pPr>
              <a:lnSpc>
                <a:spcPct val="90000"/>
              </a:lnSpc>
            </a:pPr>
            <a:r>
              <a:rPr lang="en-US" altLang="en-US" sz="2000"/>
              <a:t>Alignment is achieved through keys between the collars and the yoke.</a:t>
            </a:r>
          </a:p>
          <a:p>
            <a:pPr>
              <a:lnSpc>
                <a:spcPct val="90000"/>
              </a:lnSpc>
            </a:pPr>
            <a:r>
              <a:rPr lang="en-US" altLang="en-US" sz="2000"/>
              <a:t>The He containment is provided by two half shells welded together. </a:t>
            </a:r>
          </a:p>
          <a:p>
            <a:pPr>
              <a:lnSpc>
                <a:spcPct val="90000"/>
              </a:lnSpc>
            </a:pPr>
            <a:r>
              <a:rPr lang="en-US" altLang="en-US" sz="2000"/>
              <a:t>The welding process provides also the </a:t>
            </a:r>
            <a:r>
              <a:rPr lang="en-US" altLang="en-US" sz="2000" b="1">
                <a:solidFill>
                  <a:srgbClr val="FF0000"/>
                </a:solidFill>
              </a:rPr>
              <a:t>sagitta</a:t>
            </a:r>
            <a:r>
              <a:rPr lang="en-US" altLang="en-US" sz="2000"/>
              <a:t> (17 mm over 9 m length).</a:t>
            </a:r>
          </a:p>
        </p:txBody>
      </p:sp>
      <p:sp>
        <p:nvSpPr>
          <p:cNvPr id="32772" name="Rectangle 4">
            <a:extLst>
              <a:ext uri="{FF2B5EF4-FFF2-40B4-BE49-F238E27FC236}">
                <a16:creationId xmlns:a16="http://schemas.microsoft.com/office/drawing/2014/main" id="{0E3E3A2E-1D35-4BC6-9652-26D4DAFC2D9F}"/>
              </a:ext>
            </a:extLst>
          </p:cNvPr>
          <p:cNvSpPr>
            <a:spLocks noGrp="1" noChangeArrowheads="1"/>
          </p:cNvSpPr>
          <p:nvPr>
            <p:ph type="body" sz="half" idx="2"/>
          </p:nvPr>
        </p:nvSpPr>
        <p:spPr/>
        <p:txBody>
          <a:bodyPr/>
          <a:lstStyle/>
          <a:p>
            <a:pPr>
              <a:lnSpc>
                <a:spcPct val="90000"/>
              </a:lnSpc>
            </a:pPr>
            <a:endParaRPr lang="en-US" altLang="en-US" sz="2000"/>
          </a:p>
        </p:txBody>
      </p:sp>
      <p:pic>
        <p:nvPicPr>
          <p:cNvPr id="32773" name="Picture 7">
            <a:extLst>
              <a:ext uri="{FF2B5EF4-FFF2-40B4-BE49-F238E27FC236}">
                <a16:creationId xmlns:a16="http://schemas.microsoft.com/office/drawing/2014/main" id="{32FF032A-2922-4878-BA93-820C972E0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3163" y="4789488"/>
            <a:ext cx="17113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8">
            <a:extLst>
              <a:ext uri="{FF2B5EF4-FFF2-40B4-BE49-F238E27FC236}">
                <a16:creationId xmlns:a16="http://schemas.microsoft.com/office/drawing/2014/main" id="{E3CE0B0E-0DEA-4BE8-9A8E-22BD92236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025" y="4810125"/>
            <a:ext cx="20891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9">
            <a:extLst>
              <a:ext uri="{FF2B5EF4-FFF2-40B4-BE49-F238E27FC236}">
                <a16:creationId xmlns:a16="http://schemas.microsoft.com/office/drawing/2014/main" id="{CDC80DA4-658E-4B0B-A05A-0D7E5601F792}"/>
              </a:ext>
            </a:extLst>
          </p:cNvPr>
          <p:cNvSpPr txBox="1">
            <a:spLocks noChangeArrowheads="1"/>
          </p:cNvSpPr>
          <p:nvPr/>
        </p:nvSpPr>
        <p:spPr bwMode="auto">
          <a:xfrm>
            <a:off x="7542213" y="6211888"/>
            <a:ext cx="12239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MJB Plus, Inc., [2]</a:t>
            </a:r>
          </a:p>
        </p:txBody>
      </p:sp>
      <p:pic>
        <p:nvPicPr>
          <p:cNvPr id="32776" name="Picture 10" descr="HERA_dipole_2">
            <a:extLst>
              <a:ext uri="{FF2B5EF4-FFF2-40B4-BE49-F238E27FC236}">
                <a16:creationId xmlns:a16="http://schemas.microsoft.com/office/drawing/2014/main" id="{6DF729E7-CA2F-46B1-9031-F03BCF5297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8088" y="1166813"/>
            <a:ext cx="3590925"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Footer Placeholder 10">
            <a:extLst>
              <a:ext uri="{FF2B5EF4-FFF2-40B4-BE49-F238E27FC236}">
                <a16:creationId xmlns:a16="http://schemas.microsoft.com/office/drawing/2014/main" id="{55DDB793-28C4-4C86-8B87-19132941009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32778" name="Date Placeholder 9">
            <a:extLst>
              <a:ext uri="{FF2B5EF4-FFF2-40B4-BE49-F238E27FC236}">
                <a16:creationId xmlns:a16="http://schemas.microsoft.com/office/drawing/2014/main" id="{8110A555-FFAE-4BFB-9E28-CAC7FA7F39E9}"/>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32779" name="Slide Number Placeholder 12">
            <a:extLst>
              <a:ext uri="{FF2B5EF4-FFF2-40B4-BE49-F238E27FC236}">
                <a16:creationId xmlns:a16="http://schemas.microsoft.com/office/drawing/2014/main" id="{BDF6286F-3AD2-4636-86FF-273CA230CEE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F9EE0931-8ED8-4932-BE90-991598871AE4}" type="slidenum">
              <a:rPr lang="en-US" altLang="en-US" sz="1000" smtClean="0">
                <a:solidFill>
                  <a:schemeClr val="accent1"/>
                </a:solidFill>
              </a:rPr>
              <a:pPr>
                <a:spcBef>
                  <a:spcPct val="0"/>
                </a:spcBef>
                <a:buSzTx/>
                <a:buFontTx/>
                <a:buNone/>
              </a:pPr>
              <a:t>33</a:t>
            </a:fld>
            <a:endParaRPr lang="en-US" altLang="en-US" sz="1000">
              <a:solidFill>
                <a:schemeClr val="accent1"/>
              </a:solidFill>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E116BC0-0679-4F00-BD25-5F687C8B1741}"/>
              </a:ext>
            </a:extLst>
          </p:cNvPr>
          <p:cNvSpPr>
            <a:spLocks noGrp="1" noChangeArrowheads="1"/>
          </p:cNvSpPr>
          <p:nvPr>
            <p:ph type="title"/>
          </p:nvPr>
        </p:nvSpPr>
        <p:spPr/>
        <p:txBody>
          <a:bodyPr/>
          <a:lstStyle/>
          <a:p>
            <a:r>
              <a:rPr lang="en-US" altLang="en-US" sz="2400" dirty="0"/>
              <a:t>5. Practical examples of collar-based structures</a:t>
            </a:r>
            <a:br>
              <a:rPr lang="en-US" altLang="en-US" sz="2400" dirty="0"/>
            </a:br>
            <a:r>
              <a:rPr lang="en-US" altLang="en-US" sz="2400" dirty="0"/>
              <a:t>HERA main dipole</a:t>
            </a:r>
          </a:p>
        </p:txBody>
      </p:sp>
      <p:sp>
        <p:nvSpPr>
          <p:cNvPr id="33795" name="Rectangle 3">
            <a:extLst>
              <a:ext uri="{FF2B5EF4-FFF2-40B4-BE49-F238E27FC236}">
                <a16:creationId xmlns:a16="http://schemas.microsoft.com/office/drawing/2014/main" id="{1346104A-D788-42A8-8683-B0E1E9F6280F}"/>
              </a:ext>
            </a:extLst>
          </p:cNvPr>
          <p:cNvSpPr>
            <a:spLocks noGrp="1" noChangeArrowheads="1"/>
          </p:cNvSpPr>
          <p:nvPr>
            <p:ph type="body" idx="1"/>
          </p:nvPr>
        </p:nvSpPr>
        <p:spPr>
          <a:xfrm>
            <a:off x="266700" y="1190625"/>
            <a:ext cx="8677275" cy="1824038"/>
          </a:xfrm>
        </p:spPr>
        <p:txBody>
          <a:bodyPr/>
          <a:lstStyle/>
          <a:p>
            <a:pPr>
              <a:buFontTx/>
              <a:buBlip>
                <a:blip r:embed="rId2"/>
              </a:buBlip>
            </a:pPr>
            <a:r>
              <a:rPr lang="en-US" altLang="en-US" sz="2000"/>
              <a:t>Since the collars are not supported by the yoke, they </a:t>
            </a:r>
            <a:r>
              <a:rPr lang="en-US" altLang="en-US" sz="2000" b="1">
                <a:solidFill>
                  <a:srgbClr val="FF0000"/>
                </a:solidFill>
              </a:rPr>
              <a:t>deforms</a:t>
            </a:r>
            <a:r>
              <a:rPr lang="en-US" altLang="en-US" sz="2000"/>
              <a:t> under the action of coil pre-stress and e.m. forces.</a:t>
            </a:r>
          </a:p>
          <a:p>
            <a:pPr lvl="1">
              <a:buFontTx/>
              <a:buBlip>
                <a:blip r:embed="rId3"/>
              </a:buBlip>
            </a:pPr>
            <a:r>
              <a:rPr lang="en-US" altLang="en-US" sz="1800"/>
              <a:t>After cool-down, the collars are vertically ovalized.</a:t>
            </a:r>
          </a:p>
          <a:p>
            <a:pPr lvl="1">
              <a:buFontTx/>
              <a:buBlip>
                <a:blip r:embed="rId3"/>
              </a:buBlip>
            </a:pPr>
            <a:r>
              <a:rPr lang="en-US" altLang="en-US" sz="1800"/>
              <a:t>When e.m. forces are applied, the collars deform horizontally on the mid-plane.</a:t>
            </a:r>
          </a:p>
        </p:txBody>
      </p:sp>
      <p:pic>
        <p:nvPicPr>
          <p:cNvPr id="33796" name="Picture 4" descr="hera_collared_coil_def">
            <a:extLst>
              <a:ext uri="{FF2B5EF4-FFF2-40B4-BE49-F238E27FC236}">
                <a16:creationId xmlns:a16="http://schemas.microsoft.com/office/drawing/2014/main" id="{A25E15BE-3FCD-40B8-9E04-11D522958A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45" r="17188"/>
          <a:stretch>
            <a:fillRect/>
          </a:stretch>
        </p:blipFill>
        <p:spPr bwMode="auto">
          <a:xfrm>
            <a:off x="2749550" y="3309938"/>
            <a:ext cx="3189288"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hera_collared_coil">
            <a:extLst>
              <a:ext uri="{FF2B5EF4-FFF2-40B4-BE49-F238E27FC236}">
                <a16:creationId xmlns:a16="http://schemas.microsoft.com/office/drawing/2014/main" id="{0C880404-AA7F-496A-8088-994116758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3705225"/>
            <a:ext cx="2455863"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6">
            <a:extLst>
              <a:ext uri="{FF2B5EF4-FFF2-40B4-BE49-F238E27FC236}">
                <a16:creationId xmlns:a16="http://schemas.microsoft.com/office/drawing/2014/main" id="{0C42B18C-C84D-4239-A1D3-272AE8C7F0EB}"/>
              </a:ext>
            </a:extLst>
          </p:cNvPr>
          <p:cNvSpPr txBox="1">
            <a:spLocks noChangeArrowheads="1"/>
          </p:cNvSpPr>
          <p:nvPr/>
        </p:nvSpPr>
        <p:spPr bwMode="auto">
          <a:xfrm>
            <a:off x="333375" y="2970213"/>
            <a:ext cx="2387600" cy="366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800"/>
              <a:t>Nominal dimensions</a:t>
            </a:r>
          </a:p>
        </p:txBody>
      </p:sp>
      <p:sp>
        <p:nvSpPr>
          <p:cNvPr id="33799" name="Text Box 7">
            <a:extLst>
              <a:ext uri="{FF2B5EF4-FFF2-40B4-BE49-F238E27FC236}">
                <a16:creationId xmlns:a16="http://schemas.microsoft.com/office/drawing/2014/main" id="{A1B78701-7C06-4D80-9D05-00F47DBB66ED}"/>
              </a:ext>
            </a:extLst>
          </p:cNvPr>
          <p:cNvSpPr txBox="1">
            <a:spLocks noChangeArrowheads="1"/>
          </p:cNvSpPr>
          <p:nvPr/>
        </p:nvSpPr>
        <p:spPr bwMode="auto">
          <a:xfrm>
            <a:off x="3398838" y="2960688"/>
            <a:ext cx="1892300" cy="366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800"/>
              <a:t>After cool-down</a:t>
            </a:r>
          </a:p>
        </p:txBody>
      </p:sp>
      <p:pic>
        <p:nvPicPr>
          <p:cNvPr id="33800" name="Picture 8" descr="hera_collared_coil_def_6T">
            <a:extLst>
              <a:ext uri="{FF2B5EF4-FFF2-40B4-BE49-F238E27FC236}">
                <a16:creationId xmlns:a16="http://schemas.microsoft.com/office/drawing/2014/main" id="{9905608A-485E-4AB0-81A9-3C9A50DED0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23210" b="15094"/>
          <a:stretch>
            <a:fillRect/>
          </a:stretch>
        </p:blipFill>
        <p:spPr bwMode="auto">
          <a:xfrm>
            <a:off x="5954713" y="3576638"/>
            <a:ext cx="2994025"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9">
            <a:extLst>
              <a:ext uri="{FF2B5EF4-FFF2-40B4-BE49-F238E27FC236}">
                <a16:creationId xmlns:a16="http://schemas.microsoft.com/office/drawing/2014/main" id="{0D299B5B-DBC8-4C08-A652-3D716E5E1A99}"/>
              </a:ext>
            </a:extLst>
          </p:cNvPr>
          <p:cNvSpPr txBox="1">
            <a:spLocks noChangeArrowheads="1"/>
          </p:cNvSpPr>
          <p:nvPr/>
        </p:nvSpPr>
        <p:spPr bwMode="auto">
          <a:xfrm>
            <a:off x="6256338" y="2938463"/>
            <a:ext cx="2101850" cy="366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800"/>
              <a:t>At maximum field</a:t>
            </a:r>
          </a:p>
        </p:txBody>
      </p:sp>
      <p:sp>
        <p:nvSpPr>
          <p:cNvPr id="33802" name="Text Box 10">
            <a:extLst>
              <a:ext uri="{FF2B5EF4-FFF2-40B4-BE49-F238E27FC236}">
                <a16:creationId xmlns:a16="http://schemas.microsoft.com/office/drawing/2014/main" id="{751AD781-DE30-47E4-BCAF-B0FC5500E14B}"/>
              </a:ext>
            </a:extLst>
          </p:cNvPr>
          <p:cNvSpPr txBox="1">
            <a:spLocks noChangeArrowheads="1"/>
          </p:cNvSpPr>
          <p:nvPr/>
        </p:nvSpPr>
        <p:spPr bwMode="auto">
          <a:xfrm>
            <a:off x="7972425" y="6192838"/>
            <a:ext cx="8763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S. Wolff, [3]</a:t>
            </a:r>
          </a:p>
        </p:txBody>
      </p:sp>
      <p:sp>
        <p:nvSpPr>
          <p:cNvPr id="33803" name="Footer Placeholder 12">
            <a:extLst>
              <a:ext uri="{FF2B5EF4-FFF2-40B4-BE49-F238E27FC236}">
                <a16:creationId xmlns:a16="http://schemas.microsoft.com/office/drawing/2014/main" id="{76C19730-417D-4E83-8FE4-D9AA264A662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33804" name="Date Placeholder 11">
            <a:extLst>
              <a:ext uri="{FF2B5EF4-FFF2-40B4-BE49-F238E27FC236}">
                <a16:creationId xmlns:a16="http://schemas.microsoft.com/office/drawing/2014/main" id="{2BCDBF32-7E6F-4C6A-9B19-83B1007B8A78}"/>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33805" name="Slide Number Placeholder 14">
            <a:extLst>
              <a:ext uri="{FF2B5EF4-FFF2-40B4-BE49-F238E27FC236}">
                <a16:creationId xmlns:a16="http://schemas.microsoft.com/office/drawing/2014/main" id="{5D5D6568-72E4-4AB0-A366-E30E468A881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9F4B0BA7-A351-4558-AE4E-DC5681F89D2F}" type="slidenum">
              <a:rPr lang="en-US" altLang="en-US" sz="1000" smtClean="0">
                <a:solidFill>
                  <a:schemeClr val="accent1"/>
                </a:solidFill>
              </a:rPr>
              <a:pPr>
                <a:spcBef>
                  <a:spcPct val="0"/>
                </a:spcBef>
                <a:buSzTx/>
                <a:buFontTx/>
                <a:buNone/>
              </a:pPr>
              <a:t>34</a:t>
            </a:fld>
            <a:endParaRPr lang="en-US" altLang="en-US" sz="1000">
              <a:solidFill>
                <a:schemeClr val="accent1"/>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A9469BA-72FB-470D-BDB9-1F5B9023383A}"/>
              </a:ext>
            </a:extLst>
          </p:cNvPr>
          <p:cNvSpPr>
            <a:spLocks noGrp="1" noChangeArrowheads="1"/>
          </p:cNvSpPr>
          <p:nvPr>
            <p:ph type="title"/>
          </p:nvPr>
        </p:nvSpPr>
        <p:spPr/>
        <p:txBody>
          <a:bodyPr/>
          <a:lstStyle/>
          <a:p>
            <a:r>
              <a:rPr lang="en-US" altLang="en-US" sz="2400" dirty="0"/>
              <a:t>5. Practical examples of collar-based structures</a:t>
            </a:r>
            <a:br>
              <a:rPr lang="en-US" altLang="en-US" sz="2400" dirty="0"/>
            </a:br>
            <a:r>
              <a:rPr lang="en-US" altLang="en-US" sz="2400" dirty="0"/>
              <a:t>HERA main dipole</a:t>
            </a:r>
          </a:p>
        </p:txBody>
      </p:sp>
      <p:sp>
        <p:nvSpPr>
          <p:cNvPr id="34819" name="Rectangle 7">
            <a:extLst>
              <a:ext uri="{FF2B5EF4-FFF2-40B4-BE49-F238E27FC236}">
                <a16:creationId xmlns:a16="http://schemas.microsoft.com/office/drawing/2014/main" id="{1CCAF402-6873-4A7A-8092-349340EF811E}"/>
              </a:ext>
            </a:extLst>
          </p:cNvPr>
          <p:cNvSpPr>
            <a:spLocks noGrp="1" noChangeArrowheads="1"/>
          </p:cNvSpPr>
          <p:nvPr>
            <p:ph type="body" idx="1"/>
          </p:nvPr>
        </p:nvSpPr>
        <p:spPr>
          <a:xfrm>
            <a:off x="266700" y="1190625"/>
            <a:ext cx="3787775" cy="5240338"/>
          </a:xfrm>
        </p:spPr>
        <p:txBody>
          <a:bodyPr/>
          <a:lstStyle/>
          <a:p>
            <a:pPr>
              <a:buFontTx/>
              <a:buBlip>
                <a:blip r:embed="rId2"/>
              </a:buBlip>
            </a:pPr>
            <a:r>
              <a:rPr lang="en-US" altLang="en-US" sz="2000" b="1">
                <a:solidFill>
                  <a:srgbClr val="FF0000"/>
                </a:solidFill>
              </a:rPr>
              <a:t>Coil stress evolution</a:t>
            </a:r>
          </a:p>
          <a:p>
            <a:pPr lvl="1">
              <a:buFontTx/>
              <a:buBlip>
                <a:blip r:embed="rId3"/>
              </a:buBlip>
            </a:pPr>
            <a:r>
              <a:rPr lang="en-US" altLang="en-US" sz="1800"/>
              <a:t>According to [3], after cool-down the coil is pre-compressed to about 50 (40) MPa in the inner (outer) layer.</a:t>
            </a:r>
          </a:p>
          <a:p>
            <a:pPr lvl="1">
              <a:buFontTx/>
              <a:buBlip>
                <a:blip r:embed="rId3"/>
              </a:buBlip>
            </a:pPr>
            <a:r>
              <a:rPr lang="en-US" altLang="en-US" sz="1800"/>
              <a:t>No pre-stress loss occurs during cool-down (aluminum collars).</a:t>
            </a:r>
          </a:p>
          <a:p>
            <a:pPr lvl="1">
              <a:buFontTx/>
              <a:buBlip>
                <a:blip r:embed="rId3"/>
              </a:buBlip>
            </a:pPr>
            <a:r>
              <a:rPr lang="en-US" altLang="en-US" sz="1800"/>
              <a:t>By computing the coil response in a infinitely rigid structure, it appears that the coil pole remains always in contact with the collar during excitation, with a margin of more than 20 MPa in compression.</a:t>
            </a:r>
          </a:p>
        </p:txBody>
      </p:sp>
      <p:pic>
        <p:nvPicPr>
          <p:cNvPr id="34820" name="Picture 9">
            <a:extLst>
              <a:ext uri="{FF2B5EF4-FFF2-40B4-BE49-F238E27FC236}">
                <a16:creationId xmlns:a16="http://schemas.microsoft.com/office/drawing/2014/main" id="{1377CE5A-F755-4BAD-874D-C2C891E6F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9081"/>
          <a:stretch>
            <a:fillRect/>
          </a:stretch>
        </p:blipFill>
        <p:spPr bwMode="auto">
          <a:xfrm>
            <a:off x="4102100" y="2438400"/>
            <a:ext cx="490855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0" descr="HERA">
            <a:extLst>
              <a:ext uri="{FF2B5EF4-FFF2-40B4-BE49-F238E27FC236}">
                <a16:creationId xmlns:a16="http://schemas.microsoft.com/office/drawing/2014/main" id="{77F3A2A8-34C9-4BC6-97AA-76C39E7FA1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6425" y="1185863"/>
            <a:ext cx="19161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Footer Placeholder 7">
            <a:extLst>
              <a:ext uri="{FF2B5EF4-FFF2-40B4-BE49-F238E27FC236}">
                <a16:creationId xmlns:a16="http://schemas.microsoft.com/office/drawing/2014/main" id="{CAA570FF-A595-41F1-8835-4EE58EAF1D30}"/>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34823" name="Date Placeholder 6">
            <a:extLst>
              <a:ext uri="{FF2B5EF4-FFF2-40B4-BE49-F238E27FC236}">
                <a16:creationId xmlns:a16="http://schemas.microsoft.com/office/drawing/2014/main" id="{CF773036-9032-445F-8998-8654E8CC519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34824" name="Slide Number Placeholder 9">
            <a:extLst>
              <a:ext uri="{FF2B5EF4-FFF2-40B4-BE49-F238E27FC236}">
                <a16:creationId xmlns:a16="http://schemas.microsoft.com/office/drawing/2014/main" id="{B666ED40-C190-44FA-B449-F9BF436292C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A0A21210-4D18-4A56-9A8D-F2F515EF107A}" type="slidenum">
              <a:rPr lang="en-US" altLang="en-US" sz="1000" smtClean="0">
                <a:solidFill>
                  <a:schemeClr val="accent1"/>
                </a:solidFill>
              </a:rPr>
              <a:pPr>
                <a:spcBef>
                  <a:spcPct val="0"/>
                </a:spcBef>
                <a:buSzTx/>
                <a:buFontTx/>
                <a:buNone/>
              </a:pPr>
              <a:t>35</a:t>
            </a:fld>
            <a:endParaRPr lang="en-US" altLang="en-US" sz="1000">
              <a:solidFill>
                <a:schemeClr val="accent1"/>
              </a:solidFill>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9A320F2F-443C-4258-92CF-54A0E157724E}"/>
              </a:ext>
            </a:extLst>
          </p:cNvPr>
          <p:cNvSpPr>
            <a:spLocks noGrp="1" noChangeArrowheads="1"/>
          </p:cNvSpPr>
          <p:nvPr>
            <p:ph type="title"/>
          </p:nvPr>
        </p:nvSpPr>
        <p:spPr/>
        <p:txBody>
          <a:bodyPr/>
          <a:lstStyle/>
          <a:p>
            <a:r>
              <a:rPr lang="en-US" altLang="en-US" sz="2400" dirty="0"/>
              <a:t>5. Practical examples of collar-based structures</a:t>
            </a:r>
            <a:br>
              <a:rPr lang="en-US" altLang="en-US" sz="2400" dirty="0"/>
            </a:br>
            <a:r>
              <a:rPr lang="en-US" altLang="en-US" sz="2400" dirty="0"/>
              <a:t> SSC  main dipole</a:t>
            </a:r>
          </a:p>
        </p:txBody>
      </p:sp>
      <p:sp>
        <p:nvSpPr>
          <p:cNvPr id="35843" name="Rectangle 3">
            <a:extLst>
              <a:ext uri="{FF2B5EF4-FFF2-40B4-BE49-F238E27FC236}">
                <a16:creationId xmlns:a16="http://schemas.microsoft.com/office/drawing/2014/main" id="{E9CA8194-A257-4D06-B644-8662DF28F654}"/>
              </a:ext>
            </a:extLst>
          </p:cNvPr>
          <p:cNvSpPr>
            <a:spLocks noGrp="1" noChangeArrowheads="1"/>
          </p:cNvSpPr>
          <p:nvPr>
            <p:ph type="body" sz="half" idx="1"/>
          </p:nvPr>
        </p:nvSpPr>
        <p:spPr>
          <a:xfrm>
            <a:off x="266700" y="1190625"/>
            <a:ext cx="4621213" cy="5240338"/>
          </a:xfrm>
        </p:spPr>
        <p:txBody>
          <a:bodyPr/>
          <a:lstStyle/>
          <a:p>
            <a:r>
              <a:rPr lang="en-US" altLang="en-US" sz="2000"/>
              <a:t>B</a:t>
            </a:r>
            <a:r>
              <a:rPr lang="en-US" altLang="en-US" sz="2000" baseline="-25000"/>
              <a:t>nom</a:t>
            </a:r>
            <a:r>
              <a:rPr lang="en-US" altLang="en-US" sz="2000"/>
              <a:t> = 6.6 T</a:t>
            </a:r>
          </a:p>
          <a:p>
            <a:r>
              <a:rPr lang="en-US" altLang="en-US" sz="2000"/>
              <a:t>Force at B</a:t>
            </a:r>
            <a:r>
              <a:rPr lang="en-US" altLang="en-US" sz="2000" baseline="-25000"/>
              <a:t>nom</a:t>
            </a:r>
            <a:endParaRPr lang="en-US" altLang="en-US" sz="2000"/>
          </a:p>
          <a:p>
            <a:pPr lvl="1"/>
            <a:r>
              <a:rPr lang="en-US" altLang="en-US" sz="1800"/>
              <a:t>F</a:t>
            </a:r>
            <a:r>
              <a:rPr lang="en-US" altLang="en-US" sz="1800" baseline="-25000"/>
              <a:t>x_layer1</a:t>
            </a:r>
            <a:r>
              <a:rPr lang="en-US" altLang="en-US" sz="1800"/>
              <a:t> = + 634 kN</a:t>
            </a:r>
          </a:p>
          <a:p>
            <a:pPr lvl="1"/>
            <a:r>
              <a:rPr lang="en-US" altLang="en-US" sz="1800"/>
              <a:t>F</a:t>
            </a:r>
            <a:r>
              <a:rPr lang="en-US" altLang="en-US" sz="1800" baseline="-25000"/>
              <a:t>x_layer2</a:t>
            </a:r>
            <a:r>
              <a:rPr lang="en-US" altLang="en-US" sz="1800"/>
              <a:t> = + 259 kN </a:t>
            </a:r>
          </a:p>
          <a:p>
            <a:pPr lvl="1"/>
            <a:r>
              <a:rPr lang="en-US" altLang="en-US" sz="1800"/>
              <a:t>F</a:t>
            </a:r>
            <a:r>
              <a:rPr lang="en-US" altLang="en-US" sz="1800" baseline="-25000"/>
              <a:t>y_layer1</a:t>
            </a:r>
            <a:r>
              <a:rPr lang="en-US" altLang="en-US" sz="1800"/>
              <a:t>  = - 104 kN</a:t>
            </a:r>
          </a:p>
          <a:p>
            <a:pPr lvl="1"/>
            <a:r>
              <a:rPr lang="en-US" altLang="en-US" sz="1800"/>
              <a:t>F</a:t>
            </a:r>
            <a:r>
              <a:rPr lang="en-US" altLang="en-US" sz="1800" baseline="-25000"/>
              <a:t>y_layer2</a:t>
            </a:r>
            <a:r>
              <a:rPr lang="en-US" altLang="en-US" sz="1800"/>
              <a:t> = - 304 kN</a:t>
            </a:r>
          </a:p>
          <a:p>
            <a:r>
              <a:rPr lang="en-US" altLang="en-US" sz="2000"/>
              <a:t>Stored energy (4 quadrants) at B</a:t>
            </a:r>
            <a:r>
              <a:rPr lang="en-US" altLang="en-US" sz="2000" baseline="-25000"/>
              <a:t>nom</a:t>
            </a:r>
            <a:endParaRPr lang="en-US" altLang="en-US" sz="2000"/>
          </a:p>
          <a:p>
            <a:pPr lvl="1"/>
            <a:r>
              <a:rPr lang="en-US" altLang="en-US" sz="1800"/>
              <a:t>E = 149 kJ/m</a:t>
            </a:r>
          </a:p>
          <a:p>
            <a:r>
              <a:rPr lang="en-US" altLang="en-US" sz="2000"/>
              <a:t>Axial force (4 quadrants) at B</a:t>
            </a:r>
            <a:r>
              <a:rPr lang="en-US" altLang="en-US" sz="2000" baseline="-25000"/>
              <a:t>nom</a:t>
            </a:r>
            <a:endParaRPr lang="en-US" altLang="en-US" sz="2000"/>
          </a:p>
          <a:p>
            <a:pPr lvl="1"/>
            <a:r>
              <a:rPr lang="en-US" altLang="en-US" sz="1800"/>
              <a:t>F</a:t>
            </a:r>
            <a:r>
              <a:rPr lang="en-US" altLang="en-US" sz="1800" baseline="-25000"/>
              <a:t>z_</a:t>
            </a:r>
            <a:r>
              <a:rPr lang="en-US" altLang="en-US" sz="1800"/>
              <a:t>= 149 kN</a:t>
            </a:r>
          </a:p>
          <a:p>
            <a:r>
              <a:rPr lang="en-US" altLang="en-US" sz="2000"/>
              <a:t>Average mid-plane stress at B</a:t>
            </a:r>
            <a:r>
              <a:rPr lang="en-US" altLang="en-US" sz="2000" baseline="-25000"/>
              <a:t>nom </a:t>
            </a:r>
            <a:r>
              <a:rPr lang="en-US" altLang="en-US" sz="2000"/>
              <a:t>(assumptions: infinitely rigid structure and no pre-stress)</a:t>
            </a:r>
            <a:endParaRPr lang="en-US" altLang="en-US" sz="2000" baseline="-25000"/>
          </a:p>
          <a:p>
            <a:pPr lvl="1"/>
            <a:r>
              <a:rPr lang="en-US" altLang="en-US" sz="1800">
                <a:sym typeface="Symbol" panose="05050102010706020507" pitchFamily="18" charset="2"/>
              </a:rPr>
              <a:t></a:t>
            </a:r>
            <a:r>
              <a:rPr lang="en-US" altLang="en-US" sz="1800" baseline="-25000">
                <a:sym typeface="Symbol" panose="05050102010706020507" pitchFamily="18" charset="2"/>
              </a:rPr>
              <a:t>_layer1 </a:t>
            </a:r>
            <a:r>
              <a:rPr lang="en-US" altLang="en-US" sz="1800">
                <a:sym typeface="Symbol" panose="05050102010706020507" pitchFamily="18" charset="2"/>
              </a:rPr>
              <a:t>= - 35 MPa</a:t>
            </a:r>
          </a:p>
          <a:p>
            <a:pPr lvl="1"/>
            <a:r>
              <a:rPr lang="en-US" altLang="en-US" sz="1800">
                <a:sym typeface="Symbol" panose="05050102010706020507" pitchFamily="18" charset="2"/>
              </a:rPr>
              <a:t></a:t>
            </a:r>
            <a:r>
              <a:rPr lang="en-US" altLang="en-US" sz="1800" baseline="-25000">
                <a:sym typeface="Symbol" panose="05050102010706020507" pitchFamily="18" charset="2"/>
              </a:rPr>
              <a:t>_layer2 </a:t>
            </a:r>
            <a:r>
              <a:rPr lang="en-US" altLang="en-US" sz="1800">
                <a:sym typeface="Symbol" panose="05050102010706020507" pitchFamily="18" charset="2"/>
              </a:rPr>
              <a:t>= - 32 MPa</a:t>
            </a:r>
          </a:p>
        </p:txBody>
      </p:sp>
      <p:sp>
        <p:nvSpPr>
          <p:cNvPr id="35844" name="Rectangle 4">
            <a:extLst>
              <a:ext uri="{FF2B5EF4-FFF2-40B4-BE49-F238E27FC236}">
                <a16:creationId xmlns:a16="http://schemas.microsoft.com/office/drawing/2014/main" id="{44486790-0274-4FEB-84A6-68E17819C8C3}"/>
              </a:ext>
            </a:extLst>
          </p:cNvPr>
          <p:cNvSpPr>
            <a:spLocks noGrp="1" noChangeArrowheads="1"/>
          </p:cNvSpPr>
          <p:nvPr>
            <p:ph type="body" sz="half" idx="2"/>
          </p:nvPr>
        </p:nvSpPr>
        <p:spPr/>
        <p:txBody>
          <a:bodyPr/>
          <a:lstStyle/>
          <a:p>
            <a:endParaRPr lang="en-US" altLang="en-US" sz="2000"/>
          </a:p>
        </p:txBody>
      </p:sp>
      <p:pic>
        <p:nvPicPr>
          <p:cNvPr id="35845" name="Picture 7" descr="SSC">
            <a:extLst>
              <a:ext uri="{FF2B5EF4-FFF2-40B4-BE49-F238E27FC236}">
                <a16:creationId xmlns:a16="http://schemas.microsoft.com/office/drawing/2014/main" id="{DA771156-CD19-415D-9369-1BAC23FDF6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5388" y="1411288"/>
            <a:ext cx="3673475"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8" descr="SSC_mech_sy">
            <a:extLst>
              <a:ext uri="{FF2B5EF4-FFF2-40B4-BE49-F238E27FC236}">
                <a16:creationId xmlns:a16="http://schemas.microsoft.com/office/drawing/2014/main" id="{3F05A0C2-C557-43FD-9A87-3C526908C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863" y="4032250"/>
            <a:ext cx="3071812"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Footer Placeholder 8">
            <a:extLst>
              <a:ext uri="{FF2B5EF4-FFF2-40B4-BE49-F238E27FC236}">
                <a16:creationId xmlns:a16="http://schemas.microsoft.com/office/drawing/2014/main" id="{3D6B836D-2660-43C1-9FCF-5CBE63D6EE7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35848" name="Date Placeholder 7">
            <a:extLst>
              <a:ext uri="{FF2B5EF4-FFF2-40B4-BE49-F238E27FC236}">
                <a16:creationId xmlns:a16="http://schemas.microsoft.com/office/drawing/2014/main" id="{418F2A20-65A8-4589-910B-79083713314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35849" name="Slide Number Placeholder 10">
            <a:extLst>
              <a:ext uri="{FF2B5EF4-FFF2-40B4-BE49-F238E27FC236}">
                <a16:creationId xmlns:a16="http://schemas.microsoft.com/office/drawing/2014/main" id="{A884F4E3-0365-4125-80D9-40AFCCB6264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75956F3F-A306-476B-951E-FC2DB6D3A5C5}" type="slidenum">
              <a:rPr lang="en-US" altLang="en-US" sz="1000" smtClean="0">
                <a:solidFill>
                  <a:schemeClr val="accent1"/>
                </a:solidFill>
              </a:rPr>
              <a:pPr>
                <a:spcBef>
                  <a:spcPct val="0"/>
                </a:spcBef>
                <a:buSzTx/>
                <a:buFontTx/>
                <a:buNone/>
              </a:pPr>
              <a:t>36</a:t>
            </a:fld>
            <a:endParaRPr lang="en-US" altLang="en-US" sz="1000">
              <a:solidFill>
                <a:schemeClr val="accent1"/>
              </a:solidFill>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0E3D3D6-CCE7-4C77-9B5A-72EE8E72EAF7}"/>
              </a:ext>
            </a:extLst>
          </p:cNvPr>
          <p:cNvSpPr>
            <a:spLocks noGrp="1" noChangeArrowheads="1"/>
          </p:cNvSpPr>
          <p:nvPr>
            <p:ph type="title"/>
          </p:nvPr>
        </p:nvSpPr>
        <p:spPr/>
        <p:txBody>
          <a:bodyPr/>
          <a:lstStyle/>
          <a:p>
            <a:r>
              <a:rPr lang="en-US" altLang="en-US" sz="2400" dirty="0"/>
              <a:t>5. Practical examples of collar-based structures</a:t>
            </a:r>
            <a:br>
              <a:rPr lang="en-US" altLang="en-US" sz="2400" dirty="0"/>
            </a:br>
            <a:r>
              <a:rPr lang="en-US" altLang="en-US" sz="2400" dirty="0"/>
              <a:t>SSC  main dipole</a:t>
            </a:r>
          </a:p>
        </p:txBody>
      </p:sp>
      <p:sp>
        <p:nvSpPr>
          <p:cNvPr id="36867" name="Rectangle 3">
            <a:extLst>
              <a:ext uri="{FF2B5EF4-FFF2-40B4-BE49-F238E27FC236}">
                <a16:creationId xmlns:a16="http://schemas.microsoft.com/office/drawing/2014/main" id="{6B386ECD-86E4-4A2D-B42F-31357D3DDD25}"/>
              </a:ext>
            </a:extLst>
          </p:cNvPr>
          <p:cNvSpPr>
            <a:spLocks noGrp="1" noChangeArrowheads="1"/>
          </p:cNvSpPr>
          <p:nvPr>
            <p:ph type="body" sz="half" idx="1"/>
          </p:nvPr>
        </p:nvSpPr>
        <p:spPr/>
        <p:txBody>
          <a:bodyPr/>
          <a:lstStyle/>
          <a:p>
            <a:r>
              <a:rPr lang="en-US" altLang="en-US" sz="1800" b="1">
                <a:solidFill>
                  <a:srgbClr val="FF0000"/>
                </a:solidFill>
              </a:rPr>
              <a:t>Stainless steel collars </a:t>
            </a:r>
            <a:r>
              <a:rPr lang="en-US" altLang="en-US" sz="1800"/>
              <a:t>are assembled into packs from spot welded pairs.</a:t>
            </a:r>
          </a:p>
          <a:p>
            <a:r>
              <a:rPr lang="en-US" altLang="en-US" sz="1800"/>
              <a:t>The collared-coil assembly is contained by the iron yoke and the welded a stainless steel outer shell.</a:t>
            </a:r>
          </a:p>
          <a:p>
            <a:r>
              <a:rPr lang="en-US" altLang="en-US" sz="1800"/>
              <a:t>Interference is provided between collars and yoke (line-to-line fit).</a:t>
            </a:r>
          </a:p>
          <a:p>
            <a:r>
              <a:rPr lang="en-US" altLang="en-US" sz="1800" b="1">
                <a:solidFill>
                  <a:srgbClr val="FF0000"/>
                </a:solidFill>
              </a:rPr>
              <a:t>Two different designs</a:t>
            </a:r>
          </a:p>
          <a:p>
            <a:pPr lvl="1"/>
            <a:r>
              <a:rPr lang="en-US" altLang="en-US" sz="1600"/>
              <a:t>In the BNL design, the yoke is split horizontally </a:t>
            </a:r>
          </a:p>
          <a:p>
            <a:pPr lvl="2"/>
            <a:r>
              <a:rPr lang="en-US" altLang="en-US" sz="1400"/>
              <a:t>Tight contact results from a collar-yoke interference along the vertical diameter. </a:t>
            </a:r>
          </a:p>
          <a:p>
            <a:pPr lvl="1"/>
            <a:r>
              <a:rPr lang="en-US" altLang="en-US" sz="1600"/>
              <a:t>In the FNAL design, the yoke is split vertically</a:t>
            </a:r>
          </a:p>
          <a:p>
            <a:pPr lvl="2"/>
            <a:r>
              <a:rPr lang="en-US" altLang="en-US" sz="1400"/>
              <a:t>Tight contact results from a collar-yoke interference along the horizontal diameter.</a:t>
            </a:r>
          </a:p>
        </p:txBody>
      </p:sp>
      <p:sp>
        <p:nvSpPr>
          <p:cNvPr id="36868" name="Rectangle 8">
            <a:extLst>
              <a:ext uri="{FF2B5EF4-FFF2-40B4-BE49-F238E27FC236}">
                <a16:creationId xmlns:a16="http://schemas.microsoft.com/office/drawing/2014/main" id="{C53193A6-E6DA-4127-B1C0-7BCA9E4B200F}"/>
              </a:ext>
            </a:extLst>
          </p:cNvPr>
          <p:cNvSpPr>
            <a:spLocks noGrp="1" noChangeArrowheads="1"/>
          </p:cNvSpPr>
          <p:nvPr>
            <p:ph type="body" sz="half" idx="2"/>
          </p:nvPr>
        </p:nvSpPr>
        <p:spPr/>
        <p:txBody>
          <a:bodyPr/>
          <a:lstStyle/>
          <a:p>
            <a:endParaRPr lang="en-US" altLang="en-US" sz="1800"/>
          </a:p>
        </p:txBody>
      </p:sp>
      <p:pic>
        <p:nvPicPr>
          <p:cNvPr id="36869" name="Picture 5" descr="SSC_dipole_II">
            <a:extLst>
              <a:ext uri="{FF2B5EF4-FFF2-40B4-BE49-F238E27FC236}">
                <a16:creationId xmlns:a16="http://schemas.microsoft.com/office/drawing/2014/main" id="{E83A5EDD-75F6-4114-8470-88B86B39C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91" r="22038"/>
          <a:stretch>
            <a:fillRect/>
          </a:stretch>
        </p:blipFill>
        <p:spPr bwMode="auto">
          <a:xfrm>
            <a:off x="5191125" y="1149350"/>
            <a:ext cx="356870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a:extLst>
              <a:ext uri="{FF2B5EF4-FFF2-40B4-BE49-F238E27FC236}">
                <a16:creationId xmlns:a16="http://schemas.microsoft.com/office/drawing/2014/main" id="{22C4EACA-3989-4852-A7C1-E61648E0B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3988" y="4938713"/>
            <a:ext cx="1560512"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7">
            <a:extLst>
              <a:ext uri="{FF2B5EF4-FFF2-40B4-BE49-F238E27FC236}">
                <a16:creationId xmlns:a16="http://schemas.microsoft.com/office/drawing/2014/main" id="{1A456267-DF64-4879-8CC6-F3A25D7307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6888" y="4957763"/>
            <a:ext cx="19478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9">
            <a:extLst>
              <a:ext uri="{FF2B5EF4-FFF2-40B4-BE49-F238E27FC236}">
                <a16:creationId xmlns:a16="http://schemas.microsoft.com/office/drawing/2014/main" id="{FEEF360C-4D8D-49DD-99FC-B9FA2D868611}"/>
              </a:ext>
            </a:extLst>
          </p:cNvPr>
          <p:cNvSpPr txBox="1">
            <a:spLocks noChangeArrowheads="1"/>
          </p:cNvSpPr>
          <p:nvPr/>
        </p:nvSpPr>
        <p:spPr bwMode="auto">
          <a:xfrm>
            <a:off x="7551738" y="4759325"/>
            <a:ext cx="12239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6"/>
              </a:buBlip>
              <a:defRPr sz="2400">
                <a:solidFill>
                  <a:schemeClr val="tx1"/>
                </a:solidFill>
                <a:latin typeface="Book Antiqua" panose="02040602050305030304" pitchFamily="18" charset="0"/>
              </a:defRPr>
            </a:lvl1pPr>
            <a:lvl2pPr marL="742950" indent="-285750">
              <a:spcBef>
                <a:spcPct val="20000"/>
              </a:spcBef>
              <a:buSzPct val="60000"/>
              <a:buBlip>
                <a:blip r:embed="rId7"/>
              </a:buBlip>
              <a:defRPr sz="2000">
                <a:solidFill>
                  <a:schemeClr val="tx1"/>
                </a:solidFill>
                <a:latin typeface="Book Antiqua" panose="02040602050305030304" pitchFamily="18" charset="0"/>
              </a:defRPr>
            </a:lvl2pPr>
            <a:lvl3pPr marL="1143000" indent="-228600">
              <a:spcBef>
                <a:spcPct val="20000"/>
              </a:spcBef>
              <a:buSzPct val="60000"/>
              <a:buBlip>
                <a:blip r:embed="rId8"/>
              </a:buBlip>
              <a:defRPr>
                <a:solidFill>
                  <a:schemeClr val="tx1"/>
                </a:solidFill>
                <a:latin typeface="Book Antiqua" panose="02040602050305030304" pitchFamily="18" charset="0"/>
              </a:defRPr>
            </a:lvl3pPr>
            <a:lvl4pPr marL="1600200" indent="-228600">
              <a:spcBef>
                <a:spcPct val="20000"/>
              </a:spcBef>
              <a:buSzPct val="60000"/>
              <a:buBlip>
                <a:blip r:embed="rId9"/>
              </a:buBlip>
              <a:defRPr sz="1600">
                <a:solidFill>
                  <a:schemeClr val="tx1"/>
                </a:solidFill>
                <a:latin typeface="Book Antiqua" panose="02040602050305030304" pitchFamily="18" charset="0"/>
              </a:defRPr>
            </a:lvl4pPr>
            <a:lvl5pPr marL="2057400" indent="-228600">
              <a:spcBef>
                <a:spcPct val="20000"/>
              </a:spcBef>
              <a:buSzPct val="60000"/>
              <a:buBlip>
                <a:blip r:embed="rId10"/>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MJB Plus, Inc., [2]</a:t>
            </a:r>
          </a:p>
        </p:txBody>
      </p:sp>
      <p:sp>
        <p:nvSpPr>
          <p:cNvPr id="36873" name="Footer Placeholder 10">
            <a:extLst>
              <a:ext uri="{FF2B5EF4-FFF2-40B4-BE49-F238E27FC236}">
                <a16:creationId xmlns:a16="http://schemas.microsoft.com/office/drawing/2014/main" id="{1E12E5BD-6119-40F0-A9A1-A651EEC0DF4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6"/>
              </a:buBlip>
              <a:defRPr sz="2400">
                <a:solidFill>
                  <a:schemeClr val="tx1"/>
                </a:solidFill>
                <a:latin typeface="Book Antiqua" panose="02040602050305030304" pitchFamily="18" charset="0"/>
              </a:defRPr>
            </a:lvl1pPr>
            <a:lvl2pPr marL="742950" indent="-285750">
              <a:spcBef>
                <a:spcPct val="20000"/>
              </a:spcBef>
              <a:buSzPct val="60000"/>
              <a:buBlip>
                <a:blip r:embed="rId7"/>
              </a:buBlip>
              <a:defRPr sz="2000">
                <a:solidFill>
                  <a:schemeClr val="tx1"/>
                </a:solidFill>
                <a:latin typeface="Book Antiqua" panose="02040602050305030304" pitchFamily="18" charset="0"/>
              </a:defRPr>
            </a:lvl2pPr>
            <a:lvl3pPr marL="1143000" indent="-228600">
              <a:spcBef>
                <a:spcPct val="20000"/>
              </a:spcBef>
              <a:buSzPct val="60000"/>
              <a:buBlip>
                <a:blip r:embed="rId8"/>
              </a:buBlip>
              <a:defRPr>
                <a:solidFill>
                  <a:schemeClr val="tx1"/>
                </a:solidFill>
                <a:latin typeface="Book Antiqua" panose="02040602050305030304" pitchFamily="18" charset="0"/>
              </a:defRPr>
            </a:lvl3pPr>
            <a:lvl4pPr marL="1600200" indent="-228600">
              <a:spcBef>
                <a:spcPct val="20000"/>
              </a:spcBef>
              <a:buSzPct val="60000"/>
              <a:buBlip>
                <a:blip r:embed="rId9"/>
              </a:buBlip>
              <a:defRPr sz="1600">
                <a:solidFill>
                  <a:schemeClr val="tx1"/>
                </a:solidFill>
                <a:latin typeface="Book Antiqua" panose="02040602050305030304" pitchFamily="18" charset="0"/>
              </a:defRPr>
            </a:lvl4pPr>
            <a:lvl5pPr marL="2057400" indent="-228600">
              <a:spcBef>
                <a:spcPct val="20000"/>
              </a:spcBef>
              <a:buSzPct val="60000"/>
              <a:buBlip>
                <a:blip r:embed="rId10"/>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36874" name="Date Placeholder 9">
            <a:extLst>
              <a:ext uri="{FF2B5EF4-FFF2-40B4-BE49-F238E27FC236}">
                <a16:creationId xmlns:a16="http://schemas.microsoft.com/office/drawing/2014/main" id="{E0169439-0B04-4B40-A87F-DE0E9B710B79}"/>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6"/>
              </a:buBlip>
              <a:defRPr sz="2400">
                <a:solidFill>
                  <a:schemeClr val="tx1"/>
                </a:solidFill>
                <a:latin typeface="Book Antiqua" panose="02040602050305030304" pitchFamily="18" charset="0"/>
              </a:defRPr>
            </a:lvl1pPr>
            <a:lvl2pPr marL="742950" indent="-285750">
              <a:spcBef>
                <a:spcPct val="20000"/>
              </a:spcBef>
              <a:buSzPct val="60000"/>
              <a:buBlip>
                <a:blip r:embed="rId7"/>
              </a:buBlip>
              <a:defRPr sz="2000">
                <a:solidFill>
                  <a:schemeClr val="tx1"/>
                </a:solidFill>
                <a:latin typeface="Book Antiqua" panose="02040602050305030304" pitchFamily="18" charset="0"/>
              </a:defRPr>
            </a:lvl2pPr>
            <a:lvl3pPr marL="1143000" indent="-228600">
              <a:spcBef>
                <a:spcPct val="20000"/>
              </a:spcBef>
              <a:buSzPct val="60000"/>
              <a:buBlip>
                <a:blip r:embed="rId8"/>
              </a:buBlip>
              <a:defRPr>
                <a:solidFill>
                  <a:schemeClr val="tx1"/>
                </a:solidFill>
                <a:latin typeface="Book Antiqua" panose="02040602050305030304" pitchFamily="18" charset="0"/>
              </a:defRPr>
            </a:lvl3pPr>
            <a:lvl4pPr marL="1600200" indent="-228600">
              <a:spcBef>
                <a:spcPct val="20000"/>
              </a:spcBef>
              <a:buSzPct val="60000"/>
              <a:buBlip>
                <a:blip r:embed="rId9"/>
              </a:buBlip>
              <a:defRPr sz="1600">
                <a:solidFill>
                  <a:schemeClr val="tx1"/>
                </a:solidFill>
                <a:latin typeface="Book Antiqua" panose="02040602050305030304" pitchFamily="18" charset="0"/>
              </a:defRPr>
            </a:lvl4pPr>
            <a:lvl5pPr marL="2057400" indent="-228600">
              <a:spcBef>
                <a:spcPct val="20000"/>
              </a:spcBef>
              <a:buSzPct val="60000"/>
              <a:buBlip>
                <a:blip r:embed="rId10"/>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36875" name="Slide Number Placeholder 12">
            <a:extLst>
              <a:ext uri="{FF2B5EF4-FFF2-40B4-BE49-F238E27FC236}">
                <a16:creationId xmlns:a16="http://schemas.microsoft.com/office/drawing/2014/main" id="{EAD96E64-6FDA-4738-AF01-E5C1A33965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6"/>
              </a:buBlip>
              <a:defRPr sz="2400">
                <a:solidFill>
                  <a:schemeClr val="tx1"/>
                </a:solidFill>
                <a:latin typeface="Book Antiqua" panose="02040602050305030304" pitchFamily="18" charset="0"/>
              </a:defRPr>
            </a:lvl1pPr>
            <a:lvl2pPr marL="742950" indent="-285750">
              <a:spcBef>
                <a:spcPct val="20000"/>
              </a:spcBef>
              <a:buSzPct val="60000"/>
              <a:buBlip>
                <a:blip r:embed="rId7"/>
              </a:buBlip>
              <a:defRPr sz="2000">
                <a:solidFill>
                  <a:schemeClr val="tx1"/>
                </a:solidFill>
                <a:latin typeface="Book Antiqua" panose="02040602050305030304" pitchFamily="18" charset="0"/>
              </a:defRPr>
            </a:lvl2pPr>
            <a:lvl3pPr marL="1143000" indent="-228600">
              <a:spcBef>
                <a:spcPct val="20000"/>
              </a:spcBef>
              <a:buSzPct val="60000"/>
              <a:buBlip>
                <a:blip r:embed="rId8"/>
              </a:buBlip>
              <a:defRPr>
                <a:solidFill>
                  <a:schemeClr val="tx1"/>
                </a:solidFill>
                <a:latin typeface="Book Antiqua" panose="02040602050305030304" pitchFamily="18" charset="0"/>
              </a:defRPr>
            </a:lvl3pPr>
            <a:lvl4pPr marL="1600200" indent="-228600">
              <a:spcBef>
                <a:spcPct val="20000"/>
              </a:spcBef>
              <a:buSzPct val="60000"/>
              <a:buBlip>
                <a:blip r:embed="rId9"/>
              </a:buBlip>
              <a:defRPr sz="1600">
                <a:solidFill>
                  <a:schemeClr val="tx1"/>
                </a:solidFill>
                <a:latin typeface="Book Antiqua" panose="02040602050305030304" pitchFamily="18" charset="0"/>
              </a:defRPr>
            </a:lvl4pPr>
            <a:lvl5pPr marL="2057400" indent="-228600">
              <a:spcBef>
                <a:spcPct val="20000"/>
              </a:spcBef>
              <a:buSzPct val="60000"/>
              <a:buBlip>
                <a:blip r:embed="rId10"/>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9pPr>
          </a:lstStyle>
          <a:p>
            <a:pPr>
              <a:spcBef>
                <a:spcPct val="0"/>
              </a:spcBef>
              <a:buSzTx/>
              <a:buFontTx/>
              <a:buNone/>
            </a:pPr>
            <a:fld id="{BA2940C6-33B6-498A-BD1C-250606C54B13}" type="slidenum">
              <a:rPr lang="en-US" altLang="en-US" sz="1000" smtClean="0">
                <a:solidFill>
                  <a:schemeClr val="accent1"/>
                </a:solidFill>
              </a:rPr>
              <a:pPr>
                <a:spcBef>
                  <a:spcPct val="0"/>
                </a:spcBef>
                <a:buSzTx/>
                <a:buFontTx/>
                <a:buNone/>
              </a:pPr>
              <a:t>37</a:t>
            </a:fld>
            <a:endParaRPr lang="en-US" altLang="en-US" sz="1000">
              <a:solidFill>
                <a:schemeClr val="accent1"/>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403016AE-DFC1-4E63-BDE5-4D3B7D0553D5}"/>
              </a:ext>
            </a:extLst>
          </p:cNvPr>
          <p:cNvSpPr>
            <a:spLocks noGrp="1" noChangeArrowheads="1"/>
          </p:cNvSpPr>
          <p:nvPr>
            <p:ph type="title"/>
          </p:nvPr>
        </p:nvSpPr>
        <p:spPr/>
        <p:txBody>
          <a:bodyPr/>
          <a:lstStyle/>
          <a:p>
            <a:r>
              <a:rPr lang="en-US" altLang="en-US" sz="2400" dirty="0"/>
              <a:t>5. Practical examples of collar-based structures</a:t>
            </a:r>
            <a:br>
              <a:rPr lang="en-US" altLang="en-US" sz="2400" dirty="0"/>
            </a:br>
            <a:r>
              <a:rPr lang="en-US" altLang="en-US" sz="2400" dirty="0"/>
              <a:t>SSC  main dipole</a:t>
            </a:r>
          </a:p>
        </p:txBody>
      </p:sp>
      <p:sp>
        <p:nvSpPr>
          <p:cNvPr id="38915" name="Rectangle 3">
            <a:extLst>
              <a:ext uri="{FF2B5EF4-FFF2-40B4-BE49-F238E27FC236}">
                <a16:creationId xmlns:a16="http://schemas.microsoft.com/office/drawing/2014/main" id="{195DC28E-C360-45A8-A379-442A5F68533D}"/>
              </a:ext>
            </a:extLst>
          </p:cNvPr>
          <p:cNvSpPr>
            <a:spLocks noGrp="1" noChangeArrowheads="1"/>
          </p:cNvSpPr>
          <p:nvPr>
            <p:ph type="body" idx="1"/>
          </p:nvPr>
        </p:nvSpPr>
        <p:spPr>
          <a:xfrm>
            <a:off x="266700" y="1190625"/>
            <a:ext cx="3736975" cy="5240338"/>
          </a:xfrm>
        </p:spPr>
        <p:txBody>
          <a:bodyPr/>
          <a:lstStyle/>
          <a:p>
            <a:pPr>
              <a:buFontTx/>
              <a:buBlip>
                <a:blip r:embed="rId2"/>
              </a:buBlip>
            </a:pPr>
            <a:r>
              <a:rPr lang="en-US" altLang="en-US" sz="2000" b="1"/>
              <a:t>Coil stress ev</a:t>
            </a:r>
            <a:r>
              <a:rPr lang="en-US" altLang="en-US" sz="2000"/>
              <a:t>olution</a:t>
            </a:r>
          </a:p>
          <a:p>
            <a:pPr lvl="1">
              <a:buFontTx/>
              <a:buBlip>
                <a:blip r:embed="rId3"/>
              </a:buBlip>
            </a:pPr>
            <a:r>
              <a:rPr lang="en-US" altLang="en-US" sz="1800"/>
              <a:t>According to [6]-[7], after cool-down the coil is pre-compressed to about 40 (35) MPa in the inner (outer) layer.</a:t>
            </a:r>
          </a:p>
          <a:p>
            <a:pPr lvl="1">
              <a:buFontTx/>
              <a:buBlip>
                <a:blip r:embed="rId3"/>
              </a:buBlip>
            </a:pPr>
            <a:r>
              <a:rPr lang="en-US" altLang="en-US" sz="1800"/>
              <a:t>Pre-stress is lost during assembly and cool-down.</a:t>
            </a:r>
          </a:p>
          <a:p>
            <a:pPr lvl="1">
              <a:buFontTx/>
              <a:buBlip>
                <a:blip r:embed="rId3"/>
              </a:buBlip>
            </a:pPr>
            <a:r>
              <a:rPr lang="en-US" altLang="en-US" sz="1800"/>
              <a:t>By computing the coil response in a infinitely rigid structure, it appears that the coil pole remains always in contact with the collar during excitation, with a margin of more than 15 MPa in compression.</a:t>
            </a:r>
          </a:p>
          <a:p>
            <a:pPr>
              <a:buFontTx/>
              <a:buBlip>
                <a:blip r:embed="rId2"/>
              </a:buBlip>
            </a:pPr>
            <a:endParaRPr lang="en-US" altLang="en-US" sz="2000"/>
          </a:p>
        </p:txBody>
      </p:sp>
      <p:pic>
        <p:nvPicPr>
          <p:cNvPr id="38916" name="Picture 5">
            <a:extLst>
              <a:ext uri="{FF2B5EF4-FFF2-40B4-BE49-F238E27FC236}">
                <a16:creationId xmlns:a16="http://schemas.microsoft.com/office/drawing/2014/main" id="{EC9EFCB2-50AB-4A80-A30E-0A55E9EA02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8658"/>
          <a:stretch>
            <a:fillRect/>
          </a:stretch>
        </p:blipFill>
        <p:spPr bwMode="auto">
          <a:xfrm>
            <a:off x="3960813" y="2409825"/>
            <a:ext cx="4935537"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SSC">
            <a:extLst>
              <a:ext uri="{FF2B5EF4-FFF2-40B4-BE49-F238E27FC236}">
                <a16:creationId xmlns:a16="http://schemas.microsoft.com/office/drawing/2014/main" id="{DC9AA0D4-B610-4BFF-99B2-AC18A1646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1135063"/>
            <a:ext cx="2239963"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Footer Placeholder 7">
            <a:extLst>
              <a:ext uri="{FF2B5EF4-FFF2-40B4-BE49-F238E27FC236}">
                <a16:creationId xmlns:a16="http://schemas.microsoft.com/office/drawing/2014/main" id="{2D15DBBD-B7EB-457D-A6FE-977A0E13243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38919" name="Date Placeholder 6">
            <a:extLst>
              <a:ext uri="{FF2B5EF4-FFF2-40B4-BE49-F238E27FC236}">
                <a16:creationId xmlns:a16="http://schemas.microsoft.com/office/drawing/2014/main" id="{91B8FF89-2192-4699-B770-C82E840CFA5C}"/>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38920" name="Slide Number Placeholder 9">
            <a:extLst>
              <a:ext uri="{FF2B5EF4-FFF2-40B4-BE49-F238E27FC236}">
                <a16:creationId xmlns:a16="http://schemas.microsoft.com/office/drawing/2014/main" id="{4C3B0568-7C54-4437-8465-88A4F7672B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FA1D0779-9E79-4795-B3A1-3ADCC7B2E80B}" type="slidenum">
              <a:rPr lang="en-US" altLang="en-US" sz="1000" smtClean="0">
                <a:solidFill>
                  <a:schemeClr val="accent1"/>
                </a:solidFill>
              </a:rPr>
              <a:pPr>
                <a:spcBef>
                  <a:spcPct val="0"/>
                </a:spcBef>
                <a:buSzTx/>
                <a:buFontTx/>
                <a:buNone/>
              </a:pPr>
              <a:t>38</a:t>
            </a:fld>
            <a:endParaRPr lang="en-US" altLang="en-US" sz="1000">
              <a:solidFill>
                <a:schemeClr val="accent1"/>
              </a:solidFill>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2B9C82C-7AFA-4210-A788-5BFD4D7FAE54}"/>
              </a:ext>
            </a:extLst>
          </p:cNvPr>
          <p:cNvSpPr>
            <a:spLocks noGrp="1" noChangeArrowheads="1"/>
          </p:cNvSpPr>
          <p:nvPr>
            <p:ph type="title"/>
          </p:nvPr>
        </p:nvSpPr>
        <p:spPr/>
        <p:txBody>
          <a:bodyPr/>
          <a:lstStyle/>
          <a:p>
            <a:r>
              <a:rPr lang="en-US" altLang="en-US" sz="2400" dirty="0"/>
              <a:t>5. Practical examples of collar-based structures</a:t>
            </a:r>
            <a:br>
              <a:rPr lang="en-US" altLang="en-US" sz="2400" dirty="0"/>
            </a:br>
            <a:r>
              <a:rPr lang="en-US" altLang="en-US" sz="2400" dirty="0"/>
              <a:t> LHC  main dipole</a:t>
            </a:r>
          </a:p>
        </p:txBody>
      </p:sp>
      <p:sp>
        <p:nvSpPr>
          <p:cNvPr id="43011" name="Rectangle 3">
            <a:extLst>
              <a:ext uri="{FF2B5EF4-FFF2-40B4-BE49-F238E27FC236}">
                <a16:creationId xmlns:a16="http://schemas.microsoft.com/office/drawing/2014/main" id="{4C4917BA-BD68-490F-9978-A62C6DBA84CC}"/>
              </a:ext>
            </a:extLst>
          </p:cNvPr>
          <p:cNvSpPr>
            <a:spLocks noGrp="1" noChangeArrowheads="1"/>
          </p:cNvSpPr>
          <p:nvPr>
            <p:ph type="body" sz="half" idx="1"/>
          </p:nvPr>
        </p:nvSpPr>
        <p:spPr>
          <a:xfrm>
            <a:off x="266700" y="1190625"/>
            <a:ext cx="4621213" cy="5240338"/>
          </a:xfrm>
        </p:spPr>
        <p:txBody>
          <a:bodyPr/>
          <a:lstStyle/>
          <a:p>
            <a:r>
              <a:rPr lang="en-US" altLang="en-US" sz="2000"/>
              <a:t>B</a:t>
            </a:r>
            <a:r>
              <a:rPr lang="en-US" altLang="en-US" sz="2000" baseline="-25000"/>
              <a:t>nom</a:t>
            </a:r>
            <a:r>
              <a:rPr lang="en-US" altLang="en-US" sz="2000"/>
              <a:t> = 8.33 T</a:t>
            </a:r>
          </a:p>
          <a:p>
            <a:r>
              <a:rPr lang="en-US" altLang="en-US" sz="2000"/>
              <a:t>Force at B</a:t>
            </a:r>
            <a:r>
              <a:rPr lang="en-US" altLang="en-US" sz="2000" baseline="-25000"/>
              <a:t>nom</a:t>
            </a:r>
            <a:endParaRPr lang="en-US" altLang="en-US" sz="2000"/>
          </a:p>
          <a:p>
            <a:pPr lvl="1"/>
            <a:r>
              <a:rPr lang="en-US" altLang="en-US" sz="1800"/>
              <a:t>F</a:t>
            </a:r>
            <a:r>
              <a:rPr lang="en-US" altLang="en-US" sz="1800" baseline="-25000"/>
              <a:t>x_layer1</a:t>
            </a:r>
            <a:r>
              <a:rPr lang="en-US" altLang="en-US" sz="1800"/>
              <a:t> = + 1117 kN</a:t>
            </a:r>
          </a:p>
          <a:p>
            <a:pPr lvl="1"/>
            <a:r>
              <a:rPr lang="en-US" altLang="en-US" sz="1800"/>
              <a:t>F</a:t>
            </a:r>
            <a:r>
              <a:rPr lang="en-US" altLang="en-US" sz="1800" baseline="-25000"/>
              <a:t>x_layer2</a:t>
            </a:r>
            <a:r>
              <a:rPr lang="en-US" altLang="en-US" sz="1800"/>
              <a:t> = + 532 kN </a:t>
            </a:r>
          </a:p>
          <a:p>
            <a:pPr lvl="1"/>
            <a:r>
              <a:rPr lang="en-US" altLang="en-US" sz="1800"/>
              <a:t>F</a:t>
            </a:r>
            <a:r>
              <a:rPr lang="en-US" altLang="en-US" sz="1800" baseline="-25000"/>
              <a:t>y_layer1</a:t>
            </a:r>
            <a:r>
              <a:rPr lang="en-US" altLang="en-US" sz="1800"/>
              <a:t>  = - 160 kN</a:t>
            </a:r>
          </a:p>
          <a:p>
            <a:pPr lvl="1"/>
            <a:r>
              <a:rPr lang="en-US" altLang="en-US" sz="1800"/>
              <a:t>F</a:t>
            </a:r>
            <a:r>
              <a:rPr lang="en-US" altLang="en-US" sz="1800" baseline="-25000"/>
              <a:t>y_layer2</a:t>
            </a:r>
            <a:r>
              <a:rPr lang="en-US" altLang="en-US" sz="1800"/>
              <a:t> = - 675 kN</a:t>
            </a:r>
          </a:p>
          <a:p>
            <a:r>
              <a:rPr lang="en-US" altLang="en-US" sz="2000"/>
              <a:t>Stored energy (1 aperture) at B</a:t>
            </a:r>
            <a:r>
              <a:rPr lang="en-US" altLang="en-US" sz="2000" baseline="-25000"/>
              <a:t>nom</a:t>
            </a:r>
            <a:endParaRPr lang="en-US" altLang="en-US" sz="2000"/>
          </a:p>
          <a:p>
            <a:pPr lvl="1"/>
            <a:r>
              <a:rPr lang="en-US" altLang="en-US" sz="1800"/>
              <a:t>E = 265 kJ/m</a:t>
            </a:r>
          </a:p>
          <a:p>
            <a:r>
              <a:rPr lang="en-US" altLang="en-US" sz="2000"/>
              <a:t>Axial force (1 aperture) at B</a:t>
            </a:r>
            <a:r>
              <a:rPr lang="en-US" altLang="en-US" sz="2000" baseline="-25000"/>
              <a:t>nom</a:t>
            </a:r>
            <a:endParaRPr lang="en-US" altLang="en-US" sz="2000"/>
          </a:p>
          <a:p>
            <a:pPr lvl="1"/>
            <a:r>
              <a:rPr lang="en-US" altLang="en-US" sz="1800"/>
              <a:t>F</a:t>
            </a:r>
            <a:r>
              <a:rPr lang="en-US" altLang="en-US" sz="1800" baseline="-25000"/>
              <a:t>z_</a:t>
            </a:r>
            <a:r>
              <a:rPr lang="en-US" altLang="en-US" sz="1800"/>
              <a:t>= 265 kN</a:t>
            </a:r>
          </a:p>
          <a:p>
            <a:r>
              <a:rPr lang="en-US" altLang="en-US" sz="2000"/>
              <a:t>Average mid-plane stress at B</a:t>
            </a:r>
            <a:r>
              <a:rPr lang="en-US" altLang="en-US" sz="2000" baseline="-25000"/>
              <a:t>nom </a:t>
            </a:r>
            <a:r>
              <a:rPr lang="en-US" altLang="en-US" sz="2000"/>
              <a:t>(assumptions: infinitely rigid structure and no pre-stress)</a:t>
            </a:r>
            <a:endParaRPr lang="en-US" altLang="en-US" sz="2000" baseline="-25000"/>
          </a:p>
          <a:p>
            <a:pPr lvl="1"/>
            <a:r>
              <a:rPr lang="en-US" altLang="en-US" sz="1800">
                <a:sym typeface="Symbol" panose="05050102010706020507" pitchFamily="18" charset="2"/>
              </a:rPr>
              <a:t></a:t>
            </a:r>
            <a:r>
              <a:rPr lang="en-US" altLang="en-US" sz="1800" baseline="-25000">
                <a:sym typeface="Symbol" panose="05050102010706020507" pitchFamily="18" charset="2"/>
              </a:rPr>
              <a:t>_layer1 </a:t>
            </a:r>
            <a:r>
              <a:rPr lang="en-US" altLang="en-US" sz="1800">
                <a:sym typeface="Symbol" panose="05050102010706020507" pitchFamily="18" charset="2"/>
              </a:rPr>
              <a:t>= - 46 MPa</a:t>
            </a:r>
          </a:p>
          <a:p>
            <a:pPr lvl="1"/>
            <a:r>
              <a:rPr lang="en-US" altLang="en-US" sz="1800">
                <a:sym typeface="Symbol" panose="05050102010706020507" pitchFamily="18" charset="2"/>
              </a:rPr>
              <a:t></a:t>
            </a:r>
            <a:r>
              <a:rPr lang="en-US" altLang="en-US" sz="1800" baseline="-25000">
                <a:sym typeface="Symbol" panose="05050102010706020507" pitchFamily="18" charset="2"/>
              </a:rPr>
              <a:t>_layer2 </a:t>
            </a:r>
            <a:r>
              <a:rPr lang="en-US" altLang="en-US" sz="1800">
                <a:sym typeface="Symbol" panose="05050102010706020507" pitchFamily="18" charset="2"/>
              </a:rPr>
              <a:t>= - 57 MPa</a:t>
            </a:r>
          </a:p>
        </p:txBody>
      </p:sp>
      <p:sp>
        <p:nvSpPr>
          <p:cNvPr id="43012" name="Rectangle 4">
            <a:extLst>
              <a:ext uri="{FF2B5EF4-FFF2-40B4-BE49-F238E27FC236}">
                <a16:creationId xmlns:a16="http://schemas.microsoft.com/office/drawing/2014/main" id="{5284AED4-F760-4676-BF4D-D17CCCBFE726}"/>
              </a:ext>
            </a:extLst>
          </p:cNvPr>
          <p:cNvSpPr>
            <a:spLocks noGrp="1" noChangeArrowheads="1"/>
          </p:cNvSpPr>
          <p:nvPr>
            <p:ph type="body" sz="half" idx="2"/>
          </p:nvPr>
        </p:nvSpPr>
        <p:spPr/>
        <p:txBody>
          <a:bodyPr/>
          <a:lstStyle/>
          <a:p>
            <a:endParaRPr lang="en-US" altLang="en-US" sz="2000"/>
          </a:p>
        </p:txBody>
      </p:sp>
      <p:pic>
        <p:nvPicPr>
          <p:cNvPr id="43013" name="Picture 7" descr="LHC">
            <a:extLst>
              <a:ext uri="{FF2B5EF4-FFF2-40B4-BE49-F238E27FC236}">
                <a16:creationId xmlns:a16="http://schemas.microsoft.com/office/drawing/2014/main" id="{39063042-0168-4D74-881C-80EF66093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1113" y="1254125"/>
            <a:ext cx="3595687"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8" descr="LHC_mech_sy">
            <a:extLst>
              <a:ext uri="{FF2B5EF4-FFF2-40B4-BE49-F238E27FC236}">
                <a16:creationId xmlns:a16="http://schemas.microsoft.com/office/drawing/2014/main" id="{497E8D1B-7DAA-4B85-B783-CC84C14CE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138" y="4127500"/>
            <a:ext cx="3062287"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Footer Placeholder 8">
            <a:extLst>
              <a:ext uri="{FF2B5EF4-FFF2-40B4-BE49-F238E27FC236}">
                <a16:creationId xmlns:a16="http://schemas.microsoft.com/office/drawing/2014/main" id="{4E6A8F28-4CE2-4055-B0CE-AA57E8CE6CB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43016" name="Date Placeholder 7">
            <a:extLst>
              <a:ext uri="{FF2B5EF4-FFF2-40B4-BE49-F238E27FC236}">
                <a16:creationId xmlns:a16="http://schemas.microsoft.com/office/drawing/2014/main" id="{1B83417D-2FDB-4A2D-B88A-FBEA1B32001F}"/>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43017" name="Slide Number Placeholder 10">
            <a:extLst>
              <a:ext uri="{FF2B5EF4-FFF2-40B4-BE49-F238E27FC236}">
                <a16:creationId xmlns:a16="http://schemas.microsoft.com/office/drawing/2014/main" id="{B089C868-BF9D-4D3A-90C1-ADC74CE4E8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9AA65DB6-11E1-45F5-805F-FE09D2D35392}" type="slidenum">
              <a:rPr lang="en-US" altLang="en-US" sz="1000" smtClean="0">
                <a:solidFill>
                  <a:schemeClr val="accent1"/>
                </a:solidFill>
              </a:rPr>
              <a:pPr>
                <a:spcBef>
                  <a:spcPct val="0"/>
                </a:spcBef>
                <a:buSzTx/>
                <a:buFontTx/>
                <a:buNone/>
              </a:pPr>
              <a:t>39</a:t>
            </a:fld>
            <a:endParaRPr lang="en-US" altLang="en-US" sz="1000">
              <a:solidFill>
                <a:schemeClr val="accent1"/>
              </a:solidFill>
            </a:endParaRPr>
          </a:p>
        </p:txBody>
      </p:sp>
    </p:spTree>
    <p:extLst>
      <p:ext uri="{BB962C8B-B14F-4D97-AF65-F5344CB8AC3E}">
        <p14:creationId xmlns:p14="http://schemas.microsoft.com/office/powerpoint/2010/main" val="205428370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660CFA8-0D2C-4AF7-A321-EA89A36BD6DF}"/>
              </a:ext>
            </a:extLst>
          </p:cNvPr>
          <p:cNvSpPr>
            <a:spLocks noGrp="1" noChangeArrowheads="1"/>
          </p:cNvSpPr>
          <p:nvPr>
            <p:ph type="title"/>
          </p:nvPr>
        </p:nvSpPr>
        <p:spPr/>
        <p:txBody>
          <a:bodyPr/>
          <a:lstStyle/>
          <a:p>
            <a:r>
              <a:rPr lang="en-US" altLang="en-US"/>
              <a:t>1. Introduction</a:t>
            </a:r>
          </a:p>
        </p:txBody>
      </p:sp>
      <p:sp>
        <p:nvSpPr>
          <p:cNvPr id="9219" name="Rectangle 3">
            <a:extLst>
              <a:ext uri="{FF2B5EF4-FFF2-40B4-BE49-F238E27FC236}">
                <a16:creationId xmlns:a16="http://schemas.microsoft.com/office/drawing/2014/main" id="{9127CFF8-35B8-43AF-9765-4752D66C168E}"/>
              </a:ext>
            </a:extLst>
          </p:cNvPr>
          <p:cNvSpPr>
            <a:spLocks noGrp="1" noChangeArrowheads="1"/>
          </p:cNvSpPr>
          <p:nvPr>
            <p:ph type="body" idx="1"/>
          </p:nvPr>
        </p:nvSpPr>
        <p:spPr>
          <a:xfrm>
            <a:off x="266700" y="1190625"/>
            <a:ext cx="8677275" cy="2433638"/>
          </a:xfrm>
        </p:spPr>
        <p:txBody>
          <a:bodyPr/>
          <a:lstStyle/>
          <a:p>
            <a:pPr>
              <a:lnSpc>
                <a:spcPct val="80000"/>
              </a:lnSpc>
              <a:buFontTx/>
              <a:buBlip>
                <a:blip r:embed="rId2"/>
              </a:buBlip>
            </a:pPr>
            <a:r>
              <a:rPr lang="en-US" altLang="en-US" sz="2000"/>
              <a:t>After winding and curing (reaction and potting), the coil is placed inside a </a:t>
            </a:r>
            <a:r>
              <a:rPr lang="en-US" altLang="en-US" sz="2000" b="1">
                <a:solidFill>
                  <a:srgbClr val="FF0000"/>
                </a:solidFill>
              </a:rPr>
              <a:t>support structure</a:t>
            </a:r>
            <a:r>
              <a:rPr lang="en-US" altLang="en-US" sz="2000"/>
              <a:t> capable of</a:t>
            </a:r>
          </a:p>
          <a:p>
            <a:pPr lvl="1">
              <a:lnSpc>
                <a:spcPct val="80000"/>
              </a:lnSpc>
              <a:buFontTx/>
              <a:buBlip>
                <a:blip r:embed="rId3"/>
              </a:buBlip>
            </a:pPr>
            <a:r>
              <a:rPr lang="en-US" altLang="en-US" sz="1800"/>
              <a:t>providing the required pre-stress to the coil after cool-down in order to reduce conductor motion;</a:t>
            </a:r>
          </a:p>
          <a:p>
            <a:pPr lvl="1">
              <a:lnSpc>
                <a:spcPct val="80000"/>
              </a:lnSpc>
              <a:buFontTx/>
              <a:buBlip>
                <a:blip r:embed="rId3"/>
              </a:buBlip>
            </a:pPr>
            <a:r>
              <a:rPr lang="en-US" altLang="en-US" sz="1800"/>
              <a:t>withstanding the electro-magnetic forces;</a:t>
            </a:r>
          </a:p>
          <a:p>
            <a:pPr lvl="1">
              <a:lnSpc>
                <a:spcPct val="80000"/>
              </a:lnSpc>
              <a:buFontTx/>
              <a:buBlip>
                <a:blip r:embed="rId3"/>
              </a:buBlip>
            </a:pPr>
            <a:r>
              <a:rPr lang="en-US" altLang="en-US" sz="1800"/>
              <a:t>providing Helium containment.</a:t>
            </a:r>
          </a:p>
          <a:p>
            <a:pPr>
              <a:lnSpc>
                <a:spcPct val="80000"/>
              </a:lnSpc>
              <a:buFontTx/>
              <a:buBlip>
                <a:blip r:embed="rId2"/>
              </a:buBlip>
            </a:pPr>
            <a:r>
              <a:rPr lang="en-US" altLang="en-US" sz="2000"/>
              <a:t>In this Unit we will address the main features of the magnet support structure (cold mass), its fabrication process, with some examples of accelerator and R&amp;D magnets.</a:t>
            </a:r>
          </a:p>
          <a:p>
            <a:pPr lvl="1">
              <a:lnSpc>
                <a:spcPct val="80000"/>
              </a:lnSpc>
              <a:buFontTx/>
              <a:buBlip>
                <a:blip r:embed="rId3"/>
              </a:buBlip>
            </a:pPr>
            <a:endParaRPr lang="en-US" altLang="en-US" sz="1800"/>
          </a:p>
        </p:txBody>
      </p:sp>
      <p:pic>
        <p:nvPicPr>
          <p:cNvPr id="9220" name="Picture 7" descr="LHC_dipole">
            <a:extLst>
              <a:ext uri="{FF2B5EF4-FFF2-40B4-BE49-F238E27FC236}">
                <a16:creationId xmlns:a16="http://schemas.microsoft.com/office/drawing/2014/main" id="{F29C0766-F349-4BCE-B7B8-AFB78A508B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9344"/>
          <a:stretch>
            <a:fillRect/>
          </a:stretch>
        </p:blipFill>
        <p:spPr bwMode="auto">
          <a:xfrm>
            <a:off x="7345363" y="4022725"/>
            <a:ext cx="16891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HERA_dipole">
            <a:extLst>
              <a:ext uri="{FF2B5EF4-FFF2-40B4-BE49-F238E27FC236}">
                <a16:creationId xmlns:a16="http://schemas.microsoft.com/office/drawing/2014/main" id="{71CCCE34-873F-40D3-AC4C-9CFFF1813A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9286" b="35358"/>
          <a:stretch>
            <a:fillRect/>
          </a:stretch>
        </p:blipFill>
        <p:spPr bwMode="auto">
          <a:xfrm>
            <a:off x="1887538" y="4108450"/>
            <a:ext cx="1849437"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0" descr="RHIC_dipole">
            <a:extLst>
              <a:ext uri="{FF2B5EF4-FFF2-40B4-BE49-F238E27FC236}">
                <a16:creationId xmlns:a16="http://schemas.microsoft.com/office/drawing/2014/main" id="{3861E6BB-1491-41E1-9BE2-8B1597CDDB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530" r="56488" b="35834"/>
          <a:stretch>
            <a:fillRect/>
          </a:stretch>
        </p:blipFill>
        <p:spPr bwMode="auto">
          <a:xfrm>
            <a:off x="5692775" y="4057650"/>
            <a:ext cx="1614488"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1" descr="SSC_dipole">
            <a:extLst>
              <a:ext uri="{FF2B5EF4-FFF2-40B4-BE49-F238E27FC236}">
                <a16:creationId xmlns:a16="http://schemas.microsoft.com/office/drawing/2014/main" id="{806A0391-9E89-43A9-B752-BAEF1EA024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64" t="238" r="55595" b="41866"/>
          <a:stretch>
            <a:fillRect/>
          </a:stretch>
        </p:blipFill>
        <p:spPr bwMode="auto">
          <a:xfrm>
            <a:off x="3833813" y="4116388"/>
            <a:ext cx="1698625"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2" descr="Tevatron_dipole">
            <a:extLst>
              <a:ext uri="{FF2B5EF4-FFF2-40B4-BE49-F238E27FC236}">
                <a16:creationId xmlns:a16="http://schemas.microsoft.com/office/drawing/2014/main" id="{1E527500-401D-468A-9F4F-5AA56F26CE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428" r="54315" b="53175"/>
          <a:stretch>
            <a:fillRect/>
          </a:stretch>
        </p:blipFill>
        <p:spPr bwMode="auto">
          <a:xfrm>
            <a:off x="127000" y="4414838"/>
            <a:ext cx="157003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 Box 13">
            <a:extLst>
              <a:ext uri="{FF2B5EF4-FFF2-40B4-BE49-F238E27FC236}">
                <a16:creationId xmlns:a16="http://schemas.microsoft.com/office/drawing/2014/main" id="{A3A06E0A-B86E-49DE-90C5-09A3BBF9F05A}"/>
              </a:ext>
            </a:extLst>
          </p:cNvPr>
          <p:cNvSpPr txBox="1">
            <a:spLocks noChangeArrowheads="1"/>
          </p:cNvSpPr>
          <p:nvPr/>
        </p:nvSpPr>
        <p:spPr bwMode="auto">
          <a:xfrm>
            <a:off x="231775" y="6019800"/>
            <a:ext cx="1139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9"/>
              </a:buBlip>
              <a:defRPr>
                <a:solidFill>
                  <a:schemeClr val="tx1"/>
                </a:solidFill>
                <a:latin typeface="Book Antiqua" panose="02040602050305030304" pitchFamily="18" charset="0"/>
              </a:defRPr>
            </a:lvl3pPr>
            <a:lvl4pPr marL="1600200" indent="-228600">
              <a:spcBef>
                <a:spcPct val="20000"/>
              </a:spcBef>
              <a:buSzPct val="60000"/>
              <a:buBlip>
                <a:blip r:embed="rId10"/>
              </a:buBlip>
              <a:defRPr sz="1600">
                <a:solidFill>
                  <a:schemeClr val="tx1"/>
                </a:solidFill>
                <a:latin typeface="Book Antiqua" panose="02040602050305030304" pitchFamily="18" charset="0"/>
              </a:defRPr>
            </a:lvl4pPr>
            <a:lvl5pPr marL="2057400" indent="-228600">
              <a:spcBef>
                <a:spcPct val="20000"/>
              </a:spcBef>
              <a:buSzPct val="60000"/>
              <a:buBlip>
                <a:blip r:embed="rId1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400"/>
              <a:t>Not in scale</a:t>
            </a:r>
          </a:p>
        </p:txBody>
      </p:sp>
      <p:sp>
        <p:nvSpPr>
          <p:cNvPr id="9226" name="Text Box 14">
            <a:extLst>
              <a:ext uri="{FF2B5EF4-FFF2-40B4-BE49-F238E27FC236}">
                <a16:creationId xmlns:a16="http://schemas.microsoft.com/office/drawing/2014/main" id="{5D1DFCCD-5B8C-4A8E-A2C9-AF2203A32288}"/>
              </a:ext>
            </a:extLst>
          </p:cNvPr>
          <p:cNvSpPr txBox="1">
            <a:spLocks noChangeArrowheads="1"/>
          </p:cNvSpPr>
          <p:nvPr/>
        </p:nvSpPr>
        <p:spPr bwMode="auto">
          <a:xfrm>
            <a:off x="387350" y="3754438"/>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9"/>
              </a:buBlip>
              <a:defRPr>
                <a:solidFill>
                  <a:schemeClr val="tx1"/>
                </a:solidFill>
                <a:latin typeface="Book Antiqua" panose="02040602050305030304" pitchFamily="18" charset="0"/>
              </a:defRPr>
            </a:lvl3pPr>
            <a:lvl4pPr marL="1600200" indent="-228600">
              <a:spcBef>
                <a:spcPct val="20000"/>
              </a:spcBef>
              <a:buSzPct val="60000"/>
              <a:buBlip>
                <a:blip r:embed="rId10"/>
              </a:buBlip>
              <a:defRPr sz="1600">
                <a:solidFill>
                  <a:schemeClr val="tx1"/>
                </a:solidFill>
                <a:latin typeface="Book Antiqua" panose="02040602050305030304" pitchFamily="18" charset="0"/>
              </a:defRPr>
            </a:lvl4pPr>
            <a:lvl5pPr marL="2057400" indent="-228600">
              <a:spcBef>
                <a:spcPct val="20000"/>
              </a:spcBef>
              <a:buSzPct val="60000"/>
              <a:buBlip>
                <a:blip r:embed="rId1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400"/>
              <a:t>Tevatron</a:t>
            </a:r>
          </a:p>
        </p:txBody>
      </p:sp>
      <p:sp>
        <p:nvSpPr>
          <p:cNvPr id="9227" name="Text Box 15">
            <a:extLst>
              <a:ext uri="{FF2B5EF4-FFF2-40B4-BE49-F238E27FC236}">
                <a16:creationId xmlns:a16="http://schemas.microsoft.com/office/drawing/2014/main" id="{B09FB2F6-BF07-4BC5-9BAA-40F1F2D1527C}"/>
              </a:ext>
            </a:extLst>
          </p:cNvPr>
          <p:cNvSpPr txBox="1">
            <a:spLocks noChangeArrowheads="1"/>
          </p:cNvSpPr>
          <p:nvPr/>
        </p:nvSpPr>
        <p:spPr bwMode="auto">
          <a:xfrm>
            <a:off x="2386013" y="3744913"/>
            <a:ext cx="706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9"/>
              </a:buBlip>
              <a:defRPr>
                <a:solidFill>
                  <a:schemeClr val="tx1"/>
                </a:solidFill>
                <a:latin typeface="Book Antiqua" panose="02040602050305030304" pitchFamily="18" charset="0"/>
              </a:defRPr>
            </a:lvl3pPr>
            <a:lvl4pPr marL="1600200" indent="-228600">
              <a:spcBef>
                <a:spcPct val="20000"/>
              </a:spcBef>
              <a:buSzPct val="60000"/>
              <a:buBlip>
                <a:blip r:embed="rId10"/>
              </a:buBlip>
              <a:defRPr sz="1600">
                <a:solidFill>
                  <a:schemeClr val="tx1"/>
                </a:solidFill>
                <a:latin typeface="Book Antiqua" panose="02040602050305030304" pitchFamily="18" charset="0"/>
              </a:defRPr>
            </a:lvl4pPr>
            <a:lvl5pPr marL="2057400" indent="-228600">
              <a:spcBef>
                <a:spcPct val="20000"/>
              </a:spcBef>
              <a:buSzPct val="60000"/>
              <a:buBlip>
                <a:blip r:embed="rId1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400"/>
              <a:t>HERA</a:t>
            </a:r>
          </a:p>
        </p:txBody>
      </p:sp>
      <p:sp>
        <p:nvSpPr>
          <p:cNvPr id="9228" name="Text Box 16">
            <a:extLst>
              <a:ext uri="{FF2B5EF4-FFF2-40B4-BE49-F238E27FC236}">
                <a16:creationId xmlns:a16="http://schemas.microsoft.com/office/drawing/2014/main" id="{ACC1721A-314C-49A5-9D44-20D9A3228138}"/>
              </a:ext>
            </a:extLst>
          </p:cNvPr>
          <p:cNvSpPr txBox="1">
            <a:spLocks noChangeArrowheads="1"/>
          </p:cNvSpPr>
          <p:nvPr/>
        </p:nvSpPr>
        <p:spPr bwMode="auto">
          <a:xfrm>
            <a:off x="4333875" y="3708400"/>
            <a:ext cx="500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9"/>
              </a:buBlip>
              <a:defRPr>
                <a:solidFill>
                  <a:schemeClr val="tx1"/>
                </a:solidFill>
                <a:latin typeface="Book Antiqua" panose="02040602050305030304" pitchFamily="18" charset="0"/>
              </a:defRPr>
            </a:lvl3pPr>
            <a:lvl4pPr marL="1600200" indent="-228600">
              <a:spcBef>
                <a:spcPct val="20000"/>
              </a:spcBef>
              <a:buSzPct val="60000"/>
              <a:buBlip>
                <a:blip r:embed="rId10"/>
              </a:buBlip>
              <a:defRPr sz="1600">
                <a:solidFill>
                  <a:schemeClr val="tx1"/>
                </a:solidFill>
                <a:latin typeface="Book Antiqua" panose="02040602050305030304" pitchFamily="18" charset="0"/>
              </a:defRPr>
            </a:lvl4pPr>
            <a:lvl5pPr marL="2057400" indent="-228600">
              <a:spcBef>
                <a:spcPct val="20000"/>
              </a:spcBef>
              <a:buSzPct val="60000"/>
              <a:buBlip>
                <a:blip r:embed="rId1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400"/>
              <a:t>SSC</a:t>
            </a:r>
          </a:p>
        </p:txBody>
      </p:sp>
      <p:sp>
        <p:nvSpPr>
          <p:cNvPr id="9229" name="Text Box 17">
            <a:extLst>
              <a:ext uri="{FF2B5EF4-FFF2-40B4-BE49-F238E27FC236}">
                <a16:creationId xmlns:a16="http://schemas.microsoft.com/office/drawing/2014/main" id="{77CAB901-69D4-4618-9AB4-38DF30A83620}"/>
              </a:ext>
            </a:extLst>
          </p:cNvPr>
          <p:cNvSpPr txBox="1">
            <a:spLocks noChangeArrowheads="1"/>
          </p:cNvSpPr>
          <p:nvPr/>
        </p:nvSpPr>
        <p:spPr bwMode="auto">
          <a:xfrm>
            <a:off x="6254750" y="3679825"/>
            <a:ext cx="658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9"/>
              </a:buBlip>
              <a:defRPr>
                <a:solidFill>
                  <a:schemeClr val="tx1"/>
                </a:solidFill>
                <a:latin typeface="Book Antiqua" panose="02040602050305030304" pitchFamily="18" charset="0"/>
              </a:defRPr>
            </a:lvl3pPr>
            <a:lvl4pPr marL="1600200" indent="-228600">
              <a:spcBef>
                <a:spcPct val="20000"/>
              </a:spcBef>
              <a:buSzPct val="60000"/>
              <a:buBlip>
                <a:blip r:embed="rId10"/>
              </a:buBlip>
              <a:defRPr sz="1600">
                <a:solidFill>
                  <a:schemeClr val="tx1"/>
                </a:solidFill>
                <a:latin typeface="Book Antiqua" panose="02040602050305030304" pitchFamily="18" charset="0"/>
              </a:defRPr>
            </a:lvl4pPr>
            <a:lvl5pPr marL="2057400" indent="-228600">
              <a:spcBef>
                <a:spcPct val="20000"/>
              </a:spcBef>
              <a:buSzPct val="60000"/>
              <a:buBlip>
                <a:blip r:embed="rId1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400"/>
              <a:t>RHIC</a:t>
            </a:r>
          </a:p>
        </p:txBody>
      </p:sp>
      <p:sp>
        <p:nvSpPr>
          <p:cNvPr id="9230" name="Text Box 18">
            <a:extLst>
              <a:ext uri="{FF2B5EF4-FFF2-40B4-BE49-F238E27FC236}">
                <a16:creationId xmlns:a16="http://schemas.microsoft.com/office/drawing/2014/main" id="{61A3C83E-C8D2-4AD1-B55A-BB31F79F001B}"/>
              </a:ext>
            </a:extLst>
          </p:cNvPr>
          <p:cNvSpPr txBox="1">
            <a:spLocks noChangeArrowheads="1"/>
          </p:cNvSpPr>
          <p:nvPr/>
        </p:nvSpPr>
        <p:spPr bwMode="auto">
          <a:xfrm>
            <a:off x="7856538" y="3657600"/>
            <a:ext cx="568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9"/>
              </a:buBlip>
              <a:defRPr>
                <a:solidFill>
                  <a:schemeClr val="tx1"/>
                </a:solidFill>
                <a:latin typeface="Book Antiqua" panose="02040602050305030304" pitchFamily="18" charset="0"/>
              </a:defRPr>
            </a:lvl3pPr>
            <a:lvl4pPr marL="1600200" indent="-228600">
              <a:spcBef>
                <a:spcPct val="20000"/>
              </a:spcBef>
              <a:buSzPct val="60000"/>
              <a:buBlip>
                <a:blip r:embed="rId10"/>
              </a:buBlip>
              <a:defRPr sz="1600">
                <a:solidFill>
                  <a:schemeClr val="tx1"/>
                </a:solidFill>
                <a:latin typeface="Book Antiqua" panose="02040602050305030304" pitchFamily="18" charset="0"/>
              </a:defRPr>
            </a:lvl4pPr>
            <a:lvl5pPr marL="2057400" indent="-228600">
              <a:spcBef>
                <a:spcPct val="20000"/>
              </a:spcBef>
              <a:buSzPct val="60000"/>
              <a:buBlip>
                <a:blip r:embed="rId1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400"/>
              <a:t>LHC</a:t>
            </a:r>
          </a:p>
        </p:txBody>
      </p:sp>
      <p:sp>
        <p:nvSpPr>
          <p:cNvPr id="9231" name="Footer Placeholder 16">
            <a:extLst>
              <a:ext uri="{FF2B5EF4-FFF2-40B4-BE49-F238E27FC236}">
                <a16:creationId xmlns:a16="http://schemas.microsoft.com/office/drawing/2014/main" id="{58A52C6B-D84E-4BF5-B9AE-AC9981AA625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9"/>
              </a:buBlip>
              <a:defRPr>
                <a:solidFill>
                  <a:schemeClr val="tx1"/>
                </a:solidFill>
                <a:latin typeface="Book Antiqua" panose="02040602050305030304" pitchFamily="18" charset="0"/>
              </a:defRPr>
            </a:lvl3pPr>
            <a:lvl4pPr marL="1600200" indent="-228600">
              <a:spcBef>
                <a:spcPct val="20000"/>
              </a:spcBef>
              <a:buSzPct val="60000"/>
              <a:buBlip>
                <a:blip r:embed="rId10"/>
              </a:buBlip>
              <a:defRPr sz="1600">
                <a:solidFill>
                  <a:schemeClr val="tx1"/>
                </a:solidFill>
                <a:latin typeface="Book Antiqua" panose="02040602050305030304" pitchFamily="18" charset="0"/>
              </a:defRPr>
            </a:lvl4pPr>
            <a:lvl5pPr marL="2057400" indent="-228600">
              <a:spcBef>
                <a:spcPct val="20000"/>
              </a:spcBef>
              <a:buSzPct val="60000"/>
              <a:buBlip>
                <a:blip r:embed="rId1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9232" name="Date Placeholder 15">
            <a:extLst>
              <a:ext uri="{FF2B5EF4-FFF2-40B4-BE49-F238E27FC236}">
                <a16:creationId xmlns:a16="http://schemas.microsoft.com/office/drawing/2014/main" id="{13A41407-D282-408F-A9E0-1D0773E44F40}"/>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9"/>
              </a:buBlip>
              <a:defRPr>
                <a:solidFill>
                  <a:schemeClr val="tx1"/>
                </a:solidFill>
                <a:latin typeface="Book Antiqua" panose="02040602050305030304" pitchFamily="18" charset="0"/>
              </a:defRPr>
            </a:lvl3pPr>
            <a:lvl4pPr marL="1600200" indent="-228600">
              <a:spcBef>
                <a:spcPct val="20000"/>
              </a:spcBef>
              <a:buSzPct val="60000"/>
              <a:buBlip>
                <a:blip r:embed="rId10"/>
              </a:buBlip>
              <a:defRPr sz="1600">
                <a:solidFill>
                  <a:schemeClr val="tx1"/>
                </a:solidFill>
                <a:latin typeface="Book Antiqua" panose="02040602050305030304" pitchFamily="18" charset="0"/>
              </a:defRPr>
            </a:lvl4pPr>
            <a:lvl5pPr marL="2057400" indent="-228600">
              <a:spcBef>
                <a:spcPct val="20000"/>
              </a:spcBef>
              <a:buSzPct val="60000"/>
              <a:buBlip>
                <a:blip r:embed="rId1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9233" name="Slide Number Placeholder 18">
            <a:extLst>
              <a:ext uri="{FF2B5EF4-FFF2-40B4-BE49-F238E27FC236}">
                <a16:creationId xmlns:a16="http://schemas.microsoft.com/office/drawing/2014/main" id="{BEEFF8F6-C151-4007-B3BF-A2428C0A828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9"/>
              </a:buBlip>
              <a:defRPr>
                <a:solidFill>
                  <a:schemeClr val="tx1"/>
                </a:solidFill>
                <a:latin typeface="Book Antiqua" panose="02040602050305030304" pitchFamily="18" charset="0"/>
              </a:defRPr>
            </a:lvl3pPr>
            <a:lvl4pPr marL="1600200" indent="-228600">
              <a:spcBef>
                <a:spcPct val="20000"/>
              </a:spcBef>
              <a:buSzPct val="60000"/>
              <a:buBlip>
                <a:blip r:embed="rId10"/>
              </a:buBlip>
              <a:defRPr sz="1600">
                <a:solidFill>
                  <a:schemeClr val="tx1"/>
                </a:solidFill>
                <a:latin typeface="Book Antiqua" panose="02040602050305030304" pitchFamily="18" charset="0"/>
              </a:defRPr>
            </a:lvl4pPr>
            <a:lvl5pPr marL="2057400" indent="-228600">
              <a:spcBef>
                <a:spcPct val="20000"/>
              </a:spcBef>
              <a:buSzPct val="60000"/>
              <a:buBlip>
                <a:blip r:embed="rId1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1"/>
              </a:buBlip>
              <a:defRPr sz="1600">
                <a:solidFill>
                  <a:schemeClr val="tx1"/>
                </a:solidFill>
                <a:latin typeface="Book Antiqua" panose="02040602050305030304" pitchFamily="18" charset="0"/>
              </a:defRPr>
            </a:lvl9pPr>
          </a:lstStyle>
          <a:p>
            <a:pPr>
              <a:spcBef>
                <a:spcPct val="0"/>
              </a:spcBef>
              <a:buSzTx/>
              <a:buFontTx/>
              <a:buNone/>
            </a:pPr>
            <a:fld id="{BC9C3577-E9BE-4B43-8D92-C7F9FE007A94}" type="slidenum">
              <a:rPr lang="en-US" altLang="en-US" sz="1000" smtClean="0">
                <a:solidFill>
                  <a:schemeClr val="accent1"/>
                </a:solidFill>
              </a:rPr>
              <a:pPr>
                <a:spcBef>
                  <a:spcPct val="0"/>
                </a:spcBef>
                <a:buSzTx/>
                <a:buFontTx/>
                <a:buNone/>
              </a:pPr>
              <a:t>4</a:t>
            </a:fld>
            <a:endParaRPr lang="en-US" altLang="en-US" sz="1000">
              <a:solidFill>
                <a:schemeClr val="accent1"/>
              </a:solidFill>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79AE01E9-4DD9-4AF8-9483-7B7B7939DD5C}"/>
              </a:ext>
            </a:extLst>
          </p:cNvPr>
          <p:cNvSpPr>
            <a:spLocks noGrp="1" noChangeArrowheads="1"/>
          </p:cNvSpPr>
          <p:nvPr>
            <p:ph type="title"/>
          </p:nvPr>
        </p:nvSpPr>
        <p:spPr/>
        <p:txBody>
          <a:bodyPr/>
          <a:lstStyle/>
          <a:p>
            <a:r>
              <a:rPr lang="en-US" altLang="en-US" sz="2400" dirty="0"/>
              <a:t>5. Practical examples of collar-based structures</a:t>
            </a:r>
            <a:br>
              <a:rPr lang="en-US" altLang="en-US" sz="2400" dirty="0"/>
            </a:br>
            <a:r>
              <a:rPr lang="en-US" altLang="en-US" sz="2400" dirty="0"/>
              <a:t>LHC  main dipole</a:t>
            </a:r>
          </a:p>
        </p:txBody>
      </p:sp>
      <p:sp>
        <p:nvSpPr>
          <p:cNvPr id="44035" name="Rectangle 3">
            <a:extLst>
              <a:ext uri="{FF2B5EF4-FFF2-40B4-BE49-F238E27FC236}">
                <a16:creationId xmlns:a16="http://schemas.microsoft.com/office/drawing/2014/main" id="{5B58F002-8E83-4437-A2D6-B76BDE7381C4}"/>
              </a:ext>
            </a:extLst>
          </p:cNvPr>
          <p:cNvSpPr>
            <a:spLocks noGrp="1" noChangeArrowheads="1"/>
          </p:cNvSpPr>
          <p:nvPr>
            <p:ph type="body" sz="half" idx="1"/>
          </p:nvPr>
        </p:nvSpPr>
        <p:spPr/>
        <p:txBody>
          <a:bodyPr/>
          <a:lstStyle/>
          <a:p>
            <a:r>
              <a:rPr lang="en-US" altLang="en-US" sz="2000" b="1">
                <a:solidFill>
                  <a:srgbClr val="FF0000"/>
                </a:solidFill>
              </a:rPr>
              <a:t>Two-in-one configuration</a:t>
            </a:r>
          </a:p>
          <a:p>
            <a:pPr lvl="1"/>
            <a:r>
              <a:rPr lang="en-US" altLang="en-US" sz="1800"/>
              <a:t>Both beam pipes are contained within one cold mass</a:t>
            </a:r>
          </a:p>
          <a:p>
            <a:r>
              <a:rPr lang="en-US" altLang="en-US" sz="2000" b="1">
                <a:solidFill>
                  <a:srgbClr val="FF0000"/>
                </a:solidFill>
              </a:rPr>
              <a:t>Stainless steel collars </a:t>
            </a:r>
            <a:r>
              <a:rPr lang="en-US" altLang="en-US" sz="2000"/>
              <a:t>are locked by three full-length rods.</a:t>
            </a:r>
          </a:p>
          <a:p>
            <a:r>
              <a:rPr lang="en-US" altLang="en-US" sz="2000" b="1">
                <a:solidFill>
                  <a:srgbClr val="FF0000"/>
                </a:solidFill>
              </a:rPr>
              <a:t>Magnetic insert</a:t>
            </a:r>
          </a:p>
          <a:p>
            <a:pPr lvl="1"/>
            <a:r>
              <a:rPr lang="en-US" altLang="en-US" sz="1800"/>
              <a:t>It transfers vertical force from the yoke to the collared coils</a:t>
            </a:r>
          </a:p>
          <a:p>
            <a:pPr lvl="1"/>
            <a:r>
              <a:rPr lang="en-US" altLang="en-US" sz="1800"/>
              <a:t>It improves field quality</a:t>
            </a:r>
          </a:p>
          <a:p>
            <a:r>
              <a:rPr lang="en-US" altLang="en-US" sz="2000" b="1">
                <a:solidFill>
                  <a:srgbClr val="FF0000"/>
                </a:solidFill>
              </a:rPr>
              <a:t>Iron yoke vertically split</a:t>
            </a:r>
          </a:p>
          <a:p>
            <a:pPr lvl="1"/>
            <a:r>
              <a:rPr lang="en-US" altLang="en-US" sz="1800"/>
              <a:t>At the end of the welding operation the yoke gap is closed</a:t>
            </a:r>
          </a:p>
          <a:p>
            <a:r>
              <a:rPr lang="en-US" altLang="en-US" sz="2000" b="1">
                <a:solidFill>
                  <a:srgbClr val="FF0000"/>
                </a:solidFill>
              </a:rPr>
              <a:t>Stainless steel shell </a:t>
            </a:r>
            <a:r>
              <a:rPr lang="en-US" altLang="en-US" sz="2000"/>
              <a:t>halves are welded around the yoke to provide He containment, a 9 mm sagitta,  and to increase rigidity.</a:t>
            </a:r>
          </a:p>
        </p:txBody>
      </p:sp>
      <p:sp>
        <p:nvSpPr>
          <p:cNvPr id="44036" name="Rectangle 6">
            <a:extLst>
              <a:ext uri="{FF2B5EF4-FFF2-40B4-BE49-F238E27FC236}">
                <a16:creationId xmlns:a16="http://schemas.microsoft.com/office/drawing/2014/main" id="{099E450F-ABDF-4E7B-A699-B30D3FA8EA17}"/>
              </a:ext>
            </a:extLst>
          </p:cNvPr>
          <p:cNvSpPr>
            <a:spLocks noGrp="1" noChangeArrowheads="1"/>
          </p:cNvSpPr>
          <p:nvPr>
            <p:ph type="body" sz="half" idx="2"/>
          </p:nvPr>
        </p:nvSpPr>
        <p:spPr/>
        <p:txBody>
          <a:bodyPr/>
          <a:lstStyle/>
          <a:p>
            <a:endParaRPr lang="en-US" altLang="en-US" sz="2000"/>
          </a:p>
        </p:txBody>
      </p:sp>
      <p:pic>
        <p:nvPicPr>
          <p:cNvPr id="44037" name="Picture 5" descr="LHC_dipole_II">
            <a:extLst>
              <a:ext uri="{FF2B5EF4-FFF2-40B4-BE49-F238E27FC236}">
                <a16:creationId xmlns:a16="http://schemas.microsoft.com/office/drawing/2014/main" id="{B6CE5B3D-3B9F-4433-A0BA-61A18AEE6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44" t="5125" r="1637"/>
          <a:stretch>
            <a:fillRect/>
          </a:stretch>
        </p:blipFill>
        <p:spPr bwMode="auto">
          <a:xfrm>
            <a:off x="5064125" y="1103313"/>
            <a:ext cx="3522663"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7">
            <a:extLst>
              <a:ext uri="{FF2B5EF4-FFF2-40B4-BE49-F238E27FC236}">
                <a16:creationId xmlns:a16="http://schemas.microsoft.com/office/drawing/2014/main" id="{7C4A22D7-19DE-4E47-9BF2-9CA6CF24F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0025" y="4606925"/>
            <a:ext cx="3165475"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8">
            <a:extLst>
              <a:ext uri="{FF2B5EF4-FFF2-40B4-BE49-F238E27FC236}">
                <a16:creationId xmlns:a16="http://schemas.microsoft.com/office/drawing/2014/main" id="{04C13912-42FA-465C-A4A7-60BAC2092351}"/>
              </a:ext>
            </a:extLst>
          </p:cNvPr>
          <p:cNvSpPr txBox="1">
            <a:spLocks noChangeArrowheads="1"/>
          </p:cNvSpPr>
          <p:nvPr/>
        </p:nvSpPr>
        <p:spPr bwMode="auto">
          <a:xfrm>
            <a:off x="7605713" y="4402138"/>
            <a:ext cx="12239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MJB Plus, Inc., [2]</a:t>
            </a:r>
          </a:p>
        </p:txBody>
      </p:sp>
      <p:sp>
        <p:nvSpPr>
          <p:cNvPr id="44040" name="Footer Placeholder 9">
            <a:extLst>
              <a:ext uri="{FF2B5EF4-FFF2-40B4-BE49-F238E27FC236}">
                <a16:creationId xmlns:a16="http://schemas.microsoft.com/office/drawing/2014/main" id="{5373BAFE-5BEF-4173-8981-AE9A15D8F63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44041" name="Date Placeholder 8">
            <a:extLst>
              <a:ext uri="{FF2B5EF4-FFF2-40B4-BE49-F238E27FC236}">
                <a16:creationId xmlns:a16="http://schemas.microsoft.com/office/drawing/2014/main" id="{DBA7A1B8-E958-451A-802C-153116A3E67D}"/>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44042" name="Slide Number Placeholder 11">
            <a:extLst>
              <a:ext uri="{FF2B5EF4-FFF2-40B4-BE49-F238E27FC236}">
                <a16:creationId xmlns:a16="http://schemas.microsoft.com/office/drawing/2014/main" id="{0F2007FB-6357-4445-A81C-4D2D8A5132B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B2324148-6511-45E2-93B4-EDA3CFE291AB}" type="slidenum">
              <a:rPr lang="en-US" altLang="en-US" sz="1000" smtClean="0">
                <a:solidFill>
                  <a:schemeClr val="accent1"/>
                </a:solidFill>
              </a:rPr>
              <a:pPr>
                <a:spcBef>
                  <a:spcPct val="0"/>
                </a:spcBef>
                <a:buSzTx/>
                <a:buFontTx/>
                <a:buNone/>
              </a:pPr>
              <a:t>40</a:t>
            </a:fld>
            <a:endParaRPr lang="en-US" altLang="en-US" sz="1000">
              <a:solidFill>
                <a:schemeClr val="accent1"/>
              </a:solidFill>
            </a:endParaRPr>
          </a:p>
        </p:txBody>
      </p:sp>
    </p:spTree>
    <p:extLst>
      <p:ext uri="{BB962C8B-B14F-4D97-AF65-F5344CB8AC3E}">
        <p14:creationId xmlns:p14="http://schemas.microsoft.com/office/powerpoint/2010/main" val="346387470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EB7D01D9-1178-4868-908F-67CC4509C8D2}"/>
              </a:ext>
            </a:extLst>
          </p:cNvPr>
          <p:cNvSpPr>
            <a:spLocks noGrp="1" noChangeArrowheads="1"/>
          </p:cNvSpPr>
          <p:nvPr>
            <p:ph type="title"/>
          </p:nvPr>
        </p:nvSpPr>
        <p:spPr/>
        <p:txBody>
          <a:bodyPr/>
          <a:lstStyle/>
          <a:p>
            <a:r>
              <a:rPr lang="en-US" altLang="en-US" sz="2400" dirty="0"/>
              <a:t>5. Practical examples of collar-based structures</a:t>
            </a:r>
            <a:br>
              <a:rPr lang="en-US" altLang="en-US" sz="2400" dirty="0"/>
            </a:br>
            <a:r>
              <a:rPr lang="en-US" altLang="en-US" sz="2400" dirty="0"/>
              <a:t>LHC  main dipole</a:t>
            </a:r>
          </a:p>
        </p:txBody>
      </p:sp>
      <p:sp>
        <p:nvSpPr>
          <p:cNvPr id="45059" name="Rectangle 3">
            <a:extLst>
              <a:ext uri="{FF2B5EF4-FFF2-40B4-BE49-F238E27FC236}">
                <a16:creationId xmlns:a16="http://schemas.microsoft.com/office/drawing/2014/main" id="{A84BA44C-4F9C-4CAA-A38F-EDA95809036C}"/>
              </a:ext>
            </a:extLst>
          </p:cNvPr>
          <p:cNvSpPr>
            <a:spLocks noGrp="1" noChangeArrowheads="1"/>
          </p:cNvSpPr>
          <p:nvPr>
            <p:ph type="body" idx="1"/>
          </p:nvPr>
        </p:nvSpPr>
        <p:spPr>
          <a:xfrm>
            <a:off x="266700" y="1190625"/>
            <a:ext cx="3736975" cy="5240338"/>
          </a:xfrm>
        </p:spPr>
        <p:txBody>
          <a:bodyPr/>
          <a:lstStyle/>
          <a:p>
            <a:pPr>
              <a:buFontTx/>
              <a:buBlip>
                <a:blip r:embed="rId2"/>
              </a:buBlip>
            </a:pPr>
            <a:r>
              <a:rPr lang="en-US" altLang="en-US" b="1">
                <a:solidFill>
                  <a:srgbClr val="FF0000"/>
                </a:solidFill>
              </a:rPr>
              <a:t>Coil stress evolution</a:t>
            </a:r>
          </a:p>
          <a:p>
            <a:pPr lvl="1">
              <a:buFontTx/>
              <a:buBlip>
                <a:blip r:embed="rId3"/>
              </a:buBlip>
            </a:pPr>
            <a:r>
              <a:rPr lang="en-US" altLang="en-US"/>
              <a:t>According to [11], after cool-down the coil is pre-compressed to about 40 MPa.</a:t>
            </a:r>
          </a:p>
          <a:p>
            <a:pPr lvl="1">
              <a:buFontTx/>
              <a:buBlip>
                <a:blip r:embed="rId3"/>
              </a:buBlip>
            </a:pPr>
            <a:r>
              <a:rPr lang="en-US" altLang="en-US"/>
              <a:t>Pre-stress is lost during assembly and cool-down.</a:t>
            </a:r>
          </a:p>
          <a:p>
            <a:pPr lvl="1">
              <a:buFontTx/>
              <a:buBlip>
                <a:blip r:embed="rId3"/>
              </a:buBlip>
            </a:pPr>
            <a:r>
              <a:rPr lang="en-US" altLang="en-US"/>
              <a:t>By computing the coil response in a infinitely rigid structure, it appears that the coil pole remains (almost) always in contact with the collar during excitation.</a:t>
            </a:r>
          </a:p>
        </p:txBody>
      </p:sp>
      <p:pic>
        <p:nvPicPr>
          <p:cNvPr id="45060" name="Picture 6">
            <a:extLst>
              <a:ext uri="{FF2B5EF4-FFF2-40B4-BE49-F238E27FC236}">
                <a16:creationId xmlns:a16="http://schemas.microsoft.com/office/drawing/2014/main" id="{57EA08B6-71CC-46D6-BF5A-DE0F18D65C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9397"/>
          <a:stretch>
            <a:fillRect/>
          </a:stretch>
        </p:blipFill>
        <p:spPr bwMode="auto">
          <a:xfrm>
            <a:off x="4090988" y="2384425"/>
            <a:ext cx="4899025"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7" descr="LHC">
            <a:extLst>
              <a:ext uri="{FF2B5EF4-FFF2-40B4-BE49-F238E27FC236}">
                <a16:creationId xmlns:a16="http://schemas.microsoft.com/office/drawing/2014/main" id="{EDBA9F39-4F5C-4140-A622-40C7E94807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7100" y="1112838"/>
            <a:ext cx="199707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Footer Placeholder 7">
            <a:extLst>
              <a:ext uri="{FF2B5EF4-FFF2-40B4-BE49-F238E27FC236}">
                <a16:creationId xmlns:a16="http://schemas.microsoft.com/office/drawing/2014/main" id="{9D6558DC-4DD3-4341-8CFD-2F8F972898C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45063" name="Date Placeholder 6">
            <a:extLst>
              <a:ext uri="{FF2B5EF4-FFF2-40B4-BE49-F238E27FC236}">
                <a16:creationId xmlns:a16="http://schemas.microsoft.com/office/drawing/2014/main" id="{D883CF92-F641-44C4-BF0E-7ACC44B156C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45064" name="Slide Number Placeholder 9">
            <a:extLst>
              <a:ext uri="{FF2B5EF4-FFF2-40B4-BE49-F238E27FC236}">
                <a16:creationId xmlns:a16="http://schemas.microsoft.com/office/drawing/2014/main" id="{25075957-5C95-4352-96BD-E50FB6595F0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D82E619A-9826-4066-B3C7-0EEDF5113321}" type="slidenum">
              <a:rPr lang="en-US" altLang="en-US" sz="1000" smtClean="0">
                <a:solidFill>
                  <a:schemeClr val="accent1"/>
                </a:solidFill>
              </a:rPr>
              <a:pPr>
                <a:spcBef>
                  <a:spcPct val="0"/>
                </a:spcBef>
                <a:buSzTx/>
                <a:buFontTx/>
                <a:buNone/>
              </a:pPr>
              <a:t>41</a:t>
            </a:fld>
            <a:endParaRPr lang="en-US" altLang="en-US" sz="1000">
              <a:solidFill>
                <a:schemeClr val="accent1"/>
              </a:solidFill>
            </a:endParaRPr>
          </a:p>
        </p:txBody>
      </p:sp>
    </p:spTree>
    <p:extLst>
      <p:ext uri="{BB962C8B-B14F-4D97-AF65-F5344CB8AC3E}">
        <p14:creationId xmlns:p14="http://schemas.microsoft.com/office/powerpoint/2010/main" val="105822319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7">
            <a:extLst>
              <a:ext uri="{FF2B5EF4-FFF2-40B4-BE49-F238E27FC236}">
                <a16:creationId xmlns:a16="http://schemas.microsoft.com/office/drawing/2014/main" id="{19D3EF03-F775-4C52-9883-D96972E6D077}"/>
              </a:ext>
            </a:extLst>
          </p:cNvPr>
          <p:cNvSpPr>
            <a:spLocks noGrp="1"/>
          </p:cNvSpPr>
          <p:nvPr>
            <p:ph type="title"/>
          </p:nvPr>
        </p:nvSpPr>
        <p:spPr/>
        <p:txBody>
          <a:bodyPr/>
          <a:lstStyle/>
          <a:p>
            <a:r>
              <a:rPr lang="en-US" altLang="en-US" sz="2400" dirty="0"/>
              <a:t>5. Practical examples of collar-based structures</a:t>
            </a:r>
            <a:br>
              <a:rPr lang="en-US" altLang="en-US" sz="2400" dirty="0"/>
            </a:br>
            <a:r>
              <a:rPr lang="en-US" altLang="en-US" sz="2400" dirty="0"/>
              <a:t>11T</a:t>
            </a:r>
            <a:endParaRPr lang="en-GB" altLang="en-US" sz="2400" dirty="0"/>
          </a:p>
        </p:txBody>
      </p:sp>
      <p:sp>
        <p:nvSpPr>
          <p:cNvPr id="55299" name="Content Placeholder 8">
            <a:extLst>
              <a:ext uri="{FF2B5EF4-FFF2-40B4-BE49-F238E27FC236}">
                <a16:creationId xmlns:a16="http://schemas.microsoft.com/office/drawing/2014/main" id="{116514FB-C65E-4909-913E-34D8AE76B67D}"/>
              </a:ext>
            </a:extLst>
          </p:cNvPr>
          <p:cNvSpPr>
            <a:spLocks noGrp="1"/>
          </p:cNvSpPr>
          <p:nvPr>
            <p:ph idx="1"/>
          </p:nvPr>
        </p:nvSpPr>
        <p:spPr/>
        <p:txBody>
          <a:bodyPr/>
          <a:lstStyle/>
          <a:p>
            <a:pPr>
              <a:buFontTx/>
              <a:buBlip>
                <a:blip r:embed="rId2"/>
              </a:buBlip>
            </a:pPr>
            <a:r>
              <a:rPr lang="en-GB" altLang="en-US"/>
              <a:t>Goal: replace a LHC dipole with 2 shorter 11T dipoles to provide room for collimator</a:t>
            </a:r>
          </a:p>
          <a:p>
            <a:pPr>
              <a:buFontTx/>
              <a:buBlip>
                <a:blip r:embed="rId2"/>
              </a:buBlip>
            </a:pPr>
            <a:r>
              <a:rPr lang="en-GB" altLang="en-US"/>
              <a:t>Support structure based on ss collars</a:t>
            </a:r>
          </a:p>
        </p:txBody>
      </p:sp>
      <p:sp>
        <p:nvSpPr>
          <p:cNvPr id="55300" name="Date Placeholder 4">
            <a:extLst>
              <a:ext uri="{FF2B5EF4-FFF2-40B4-BE49-F238E27FC236}">
                <a16:creationId xmlns:a16="http://schemas.microsoft.com/office/drawing/2014/main" id="{9E31902E-CD14-47FF-947C-80FA8CD07A7E}"/>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55301" name="Footer Placeholder 5">
            <a:extLst>
              <a:ext uri="{FF2B5EF4-FFF2-40B4-BE49-F238E27FC236}">
                <a16:creationId xmlns:a16="http://schemas.microsoft.com/office/drawing/2014/main" id="{E35CC966-4D65-48D6-B18C-4C529A3B3DD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55302" name="Slide Number Placeholder 6">
            <a:extLst>
              <a:ext uri="{FF2B5EF4-FFF2-40B4-BE49-F238E27FC236}">
                <a16:creationId xmlns:a16="http://schemas.microsoft.com/office/drawing/2014/main" id="{3862DA7E-D4A2-467D-9747-B766126B01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spcBef>
                <a:spcPct val="0"/>
              </a:spcBef>
              <a:buSzTx/>
              <a:buFontTx/>
              <a:buNone/>
            </a:pPr>
            <a:fld id="{E68BF533-EC53-4111-85B4-F7E076A434CF}" type="slidenum">
              <a:rPr lang="en-US" altLang="en-US" sz="1000" smtClean="0">
                <a:solidFill>
                  <a:schemeClr val="accent1"/>
                </a:solidFill>
              </a:rPr>
              <a:pPr>
                <a:spcBef>
                  <a:spcPct val="0"/>
                </a:spcBef>
                <a:buSzTx/>
                <a:buFontTx/>
                <a:buNone/>
              </a:pPr>
              <a:t>42</a:t>
            </a:fld>
            <a:endParaRPr lang="en-US" altLang="en-US" sz="1000">
              <a:solidFill>
                <a:schemeClr val="accent1"/>
              </a:solidFill>
            </a:endParaRPr>
          </a:p>
        </p:txBody>
      </p:sp>
      <p:pic>
        <p:nvPicPr>
          <p:cNvPr id="55303" name="Picture 89" descr="DIPOLE11T.jpg">
            <a:extLst>
              <a:ext uri="{FF2B5EF4-FFF2-40B4-BE49-F238E27FC236}">
                <a16:creationId xmlns:a16="http://schemas.microsoft.com/office/drawing/2014/main" id="{DB159333-9C67-40D1-AE40-1B7E9F7574E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381" t="4581" r="3984" b="7253"/>
          <a:stretch>
            <a:fillRect/>
          </a:stretch>
        </p:blipFill>
        <p:spPr bwMode="auto">
          <a:xfrm>
            <a:off x="2525713" y="3038475"/>
            <a:ext cx="1438275"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3" descr="D:\Work\Personal\Applications\2011\2011_03_CERN_MSC\Talk\Support-files\All_cross-sections\lhc_mech.tif">
            <a:extLst>
              <a:ext uri="{FF2B5EF4-FFF2-40B4-BE49-F238E27FC236}">
                <a16:creationId xmlns:a16="http://schemas.microsoft.com/office/drawing/2014/main" id="{45F7846B-1B94-43D9-8D16-8CDAD92E95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3055938"/>
            <a:ext cx="14398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TextBox 16">
            <a:extLst>
              <a:ext uri="{FF2B5EF4-FFF2-40B4-BE49-F238E27FC236}">
                <a16:creationId xmlns:a16="http://schemas.microsoft.com/office/drawing/2014/main" id="{4E0407FC-3361-4624-9FC3-56CC4B79BB05}"/>
              </a:ext>
            </a:extLst>
          </p:cNvPr>
          <p:cNvSpPr txBox="1">
            <a:spLocks noChangeArrowheads="1"/>
          </p:cNvSpPr>
          <p:nvPr/>
        </p:nvSpPr>
        <p:spPr bwMode="auto">
          <a:xfrm>
            <a:off x="481013" y="2627313"/>
            <a:ext cx="1187450" cy="400050"/>
          </a:xfrm>
          <a:prstGeom prst="rect">
            <a:avLst/>
          </a:prstGeom>
          <a:solidFill>
            <a:schemeClr val="bg1"/>
          </a:solidFill>
          <a:ln w="12700">
            <a:solidFill>
              <a:schemeClr val="tx2"/>
            </a:solidFill>
            <a:miter lim="800000"/>
            <a:headEnd/>
            <a:tailEnd/>
          </a:ln>
        </p:spPr>
        <p:txBody>
          <a:bodyPr lIns="0" rIns="0">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lgn="ctr" eaLnBrk="1" hangingPunct="1">
              <a:spcBef>
                <a:spcPct val="0"/>
              </a:spcBef>
              <a:buSzTx/>
              <a:buFontTx/>
              <a:buNone/>
            </a:pPr>
            <a:r>
              <a:rPr lang="en-GB" altLang="en-US" sz="1000" b="1">
                <a:solidFill>
                  <a:schemeClr val="tx2"/>
                </a:solidFill>
                <a:latin typeface="Arial" panose="020B0604020202020204" pitchFamily="34" charset="0"/>
              </a:rPr>
              <a:t> </a:t>
            </a:r>
            <a:r>
              <a:rPr lang="fr-FR" altLang="en-US" sz="1000" b="1">
                <a:solidFill>
                  <a:schemeClr val="tx2"/>
                </a:solidFill>
                <a:latin typeface="Arial" panose="020B0604020202020204" pitchFamily="34" charset="0"/>
              </a:rPr>
              <a:t>14.3  m  </a:t>
            </a:r>
          </a:p>
          <a:p>
            <a:pPr algn="ctr" eaLnBrk="1" hangingPunct="1">
              <a:spcBef>
                <a:spcPct val="0"/>
              </a:spcBef>
              <a:buSzTx/>
              <a:buFontTx/>
              <a:buNone/>
            </a:pPr>
            <a:r>
              <a:rPr lang="fr-FR" altLang="en-US" sz="1000" b="1">
                <a:solidFill>
                  <a:schemeClr val="tx2"/>
                </a:solidFill>
                <a:latin typeface="Arial" panose="020B0604020202020204" pitchFamily="34" charset="0"/>
              </a:rPr>
              <a:t>Nb-Ti 8.3 T </a:t>
            </a:r>
          </a:p>
        </p:txBody>
      </p:sp>
      <p:sp>
        <p:nvSpPr>
          <p:cNvPr id="55306" name="TextBox 16">
            <a:extLst>
              <a:ext uri="{FF2B5EF4-FFF2-40B4-BE49-F238E27FC236}">
                <a16:creationId xmlns:a16="http://schemas.microsoft.com/office/drawing/2014/main" id="{AFF457AE-00C1-46A4-A10B-2D0B6B506F38}"/>
              </a:ext>
            </a:extLst>
          </p:cNvPr>
          <p:cNvSpPr txBox="1">
            <a:spLocks noChangeArrowheads="1"/>
          </p:cNvSpPr>
          <p:nvPr/>
        </p:nvSpPr>
        <p:spPr bwMode="auto">
          <a:xfrm>
            <a:off x="2651125" y="2627313"/>
            <a:ext cx="1187450" cy="400050"/>
          </a:xfrm>
          <a:prstGeom prst="rect">
            <a:avLst/>
          </a:prstGeom>
          <a:solidFill>
            <a:schemeClr val="bg1"/>
          </a:solidFill>
          <a:ln w="12700">
            <a:solidFill>
              <a:schemeClr val="tx2"/>
            </a:solidFill>
            <a:miter lim="800000"/>
            <a:headEnd/>
            <a:tailEnd/>
          </a:ln>
        </p:spPr>
        <p:txBody>
          <a:bodyPr lIns="0" rIns="0">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lgn="ctr" eaLnBrk="1" hangingPunct="1">
              <a:spcBef>
                <a:spcPct val="0"/>
              </a:spcBef>
              <a:buSzTx/>
              <a:buFontTx/>
              <a:buNone/>
            </a:pPr>
            <a:r>
              <a:rPr lang="en-GB" altLang="en-US" sz="1000" b="1">
                <a:solidFill>
                  <a:schemeClr val="tx2"/>
                </a:solidFill>
                <a:latin typeface="Arial" panose="020B0604020202020204" pitchFamily="34" charset="0"/>
              </a:rPr>
              <a:t> </a:t>
            </a:r>
            <a:r>
              <a:rPr lang="fr-FR" altLang="en-US" sz="1000" b="1">
                <a:solidFill>
                  <a:schemeClr val="tx2"/>
                </a:solidFill>
                <a:latin typeface="Arial" panose="020B0604020202020204" pitchFamily="34" charset="0"/>
              </a:rPr>
              <a:t>5.5  m  </a:t>
            </a:r>
          </a:p>
          <a:p>
            <a:pPr algn="ctr" eaLnBrk="1" hangingPunct="1">
              <a:spcBef>
                <a:spcPct val="0"/>
              </a:spcBef>
              <a:buSzTx/>
              <a:buFontTx/>
              <a:buNone/>
            </a:pPr>
            <a:r>
              <a:rPr lang="fr-FR" altLang="en-US" sz="1000" b="1">
                <a:solidFill>
                  <a:schemeClr val="tx2"/>
                </a:solidFill>
                <a:latin typeface="Arial" panose="020B0604020202020204" pitchFamily="34" charset="0"/>
              </a:rPr>
              <a:t>Nb</a:t>
            </a:r>
            <a:r>
              <a:rPr lang="fr-FR" altLang="en-US" sz="1000" b="1" baseline="-25000">
                <a:solidFill>
                  <a:schemeClr val="tx2"/>
                </a:solidFill>
                <a:latin typeface="Arial" panose="020B0604020202020204" pitchFamily="34" charset="0"/>
              </a:rPr>
              <a:t>3</a:t>
            </a:r>
            <a:r>
              <a:rPr lang="fr-FR" altLang="en-US" sz="1000" b="1">
                <a:solidFill>
                  <a:schemeClr val="tx2"/>
                </a:solidFill>
                <a:latin typeface="Arial" panose="020B0604020202020204" pitchFamily="34" charset="0"/>
              </a:rPr>
              <a:t>Sn 11 T </a:t>
            </a:r>
          </a:p>
        </p:txBody>
      </p:sp>
      <p:grpSp>
        <p:nvGrpSpPr>
          <p:cNvPr id="55307" name="Group 11">
            <a:extLst>
              <a:ext uri="{FF2B5EF4-FFF2-40B4-BE49-F238E27FC236}">
                <a16:creationId xmlns:a16="http://schemas.microsoft.com/office/drawing/2014/main" id="{8A57C457-E0AC-4E61-ABCE-52A2361E356E}"/>
              </a:ext>
            </a:extLst>
          </p:cNvPr>
          <p:cNvGrpSpPr>
            <a:grpSpLocks noChangeAspect="1"/>
          </p:cNvGrpSpPr>
          <p:nvPr/>
        </p:nvGrpSpPr>
        <p:grpSpPr bwMode="auto">
          <a:xfrm>
            <a:off x="4576763" y="3360738"/>
            <a:ext cx="4119562" cy="530225"/>
            <a:chOff x="167108" y="5013176"/>
            <a:chExt cx="4836940" cy="628952"/>
          </a:xfrm>
        </p:grpSpPr>
        <p:sp>
          <p:nvSpPr>
            <p:cNvPr id="15" name="Rectangle 14">
              <a:extLst>
                <a:ext uri="{FF2B5EF4-FFF2-40B4-BE49-F238E27FC236}">
                  <a16:creationId xmlns:a16="http://schemas.microsoft.com/office/drawing/2014/main" id="{61D7E23B-9811-4329-9F12-CBFA679E6BF9}"/>
                </a:ext>
              </a:extLst>
            </p:cNvPr>
            <p:cNvSpPr/>
            <p:nvPr/>
          </p:nvSpPr>
          <p:spPr>
            <a:xfrm>
              <a:off x="167108" y="5229731"/>
              <a:ext cx="4836940" cy="71557"/>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55313" name="Group 13">
              <a:extLst>
                <a:ext uri="{FF2B5EF4-FFF2-40B4-BE49-F238E27FC236}">
                  <a16:creationId xmlns:a16="http://schemas.microsoft.com/office/drawing/2014/main" id="{C434A446-4616-4B84-970E-F576412356C1}"/>
                </a:ext>
              </a:extLst>
            </p:cNvPr>
            <p:cNvGrpSpPr>
              <a:grpSpLocks/>
            </p:cNvGrpSpPr>
            <p:nvPr/>
          </p:nvGrpSpPr>
          <p:grpSpPr bwMode="auto">
            <a:xfrm>
              <a:off x="229810" y="5013176"/>
              <a:ext cx="4680857" cy="628952"/>
              <a:chOff x="229810" y="4801810"/>
              <a:chExt cx="4680857" cy="628952"/>
            </a:xfrm>
          </p:grpSpPr>
          <p:sp>
            <p:nvSpPr>
              <p:cNvPr id="17" name="Rectangle 16">
                <a:extLst>
                  <a:ext uri="{FF2B5EF4-FFF2-40B4-BE49-F238E27FC236}">
                    <a16:creationId xmlns:a16="http://schemas.microsoft.com/office/drawing/2014/main" id="{4BDF44D4-D499-4294-8F81-6ABF1E31CE4D}"/>
                  </a:ext>
                </a:extLst>
              </p:cNvPr>
              <p:cNvSpPr/>
              <p:nvPr/>
            </p:nvSpPr>
            <p:spPr>
              <a:xfrm>
                <a:off x="338590" y="4912912"/>
                <a:ext cx="1468790" cy="365319"/>
              </a:xfrm>
              <a:prstGeom prst="rect">
                <a:avLst/>
              </a:prstGeom>
              <a:solidFill>
                <a:srgbClr val="3333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t>5.5 m Nb</a:t>
                </a:r>
                <a:r>
                  <a:rPr lang="en-US" sz="1400" baseline="-25000" dirty="0"/>
                  <a:t>3</a:t>
                </a:r>
                <a:r>
                  <a:rPr lang="en-US" sz="1400" dirty="0"/>
                  <a:t>Sn</a:t>
                </a:r>
              </a:p>
            </p:txBody>
          </p:sp>
          <p:sp>
            <p:nvSpPr>
              <p:cNvPr id="18" name="Rectangle 17">
                <a:extLst>
                  <a:ext uri="{FF2B5EF4-FFF2-40B4-BE49-F238E27FC236}">
                    <a16:creationId xmlns:a16="http://schemas.microsoft.com/office/drawing/2014/main" id="{D40DC203-B67E-4A96-BF6E-AD9B5BA0276A}"/>
                  </a:ext>
                </a:extLst>
              </p:cNvPr>
              <p:cNvSpPr/>
              <p:nvPr/>
            </p:nvSpPr>
            <p:spPr>
              <a:xfrm>
                <a:off x="3328360" y="4912912"/>
                <a:ext cx="1468790" cy="387917"/>
              </a:xfrm>
              <a:prstGeom prst="rect">
                <a:avLst/>
              </a:prstGeom>
              <a:solidFill>
                <a:srgbClr val="3333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t>5.5 m Nb</a:t>
                </a:r>
                <a:r>
                  <a:rPr lang="en-US" sz="1400" baseline="-25000" dirty="0"/>
                  <a:t>3</a:t>
                </a:r>
                <a:r>
                  <a:rPr lang="en-US" sz="1400" dirty="0"/>
                  <a:t>Sn</a:t>
                </a:r>
              </a:p>
            </p:txBody>
          </p:sp>
          <p:sp>
            <p:nvSpPr>
              <p:cNvPr id="19" name="Rectangle 18">
                <a:extLst>
                  <a:ext uri="{FF2B5EF4-FFF2-40B4-BE49-F238E27FC236}">
                    <a16:creationId xmlns:a16="http://schemas.microsoft.com/office/drawing/2014/main" id="{7947FCC3-75CE-42A0-B1AF-3EF2F2432DA9}"/>
                  </a:ext>
                </a:extLst>
              </p:cNvPr>
              <p:cNvSpPr/>
              <p:nvPr/>
            </p:nvSpPr>
            <p:spPr>
              <a:xfrm>
                <a:off x="2019870" y="4841354"/>
                <a:ext cx="1088545" cy="38791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b="1" dirty="0"/>
                  <a:t>1 m Collimator</a:t>
                </a:r>
              </a:p>
            </p:txBody>
          </p:sp>
          <p:sp>
            <p:nvSpPr>
              <p:cNvPr id="20" name="Freeform 19">
                <a:extLst>
                  <a:ext uri="{FF2B5EF4-FFF2-40B4-BE49-F238E27FC236}">
                    <a16:creationId xmlns:a16="http://schemas.microsoft.com/office/drawing/2014/main" id="{B05A8782-B5E7-48EC-8409-09B990B0897B}"/>
                  </a:ext>
                </a:extLst>
              </p:cNvPr>
              <p:cNvSpPr/>
              <p:nvPr/>
            </p:nvSpPr>
            <p:spPr>
              <a:xfrm>
                <a:off x="230482" y="4801810"/>
                <a:ext cx="4680369" cy="628952"/>
              </a:xfrm>
              <a:custGeom>
                <a:avLst/>
                <a:gdLst>
                  <a:gd name="connsiteX0" fmla="*/ 0 w 4680857"/>
                  <a:gd name="connsiteY0" fmla="*/ 0 h 628952"/>
                  <a:gd name="connsiteX1" fmla="*/ 1705428 w 4680857"/>
                  <a:gd name="connsiteY1" fmla="*/ 24190 h 628952"/>
                  <a:gd name="connsiteX2" fmla="*/ 1705428 w 4680857"/>
                  <a:gd name="connsiteY2" fmla="*/ 532190 h 628952"/>
                  <a:gd name="connsiteX3" fmla="*/ 2963333 w 4680857"/>
                  <a:gd name="connsiteY3" fmla="*/ 508000 h 628952"/>
                  <a:gd name="connsiteX4" fmla="*/ 2963333 w 4680857"/>
                  <a:gd name="connsiteY4" fmla="*/ 0 h 628952"/>
                  <a:gd name="connsiteX5" fmla="*/ 4680857 w 4680857"/>
                  <a:gd name="connsiteY5" fmla="*/ 12095 h 628952"/>
                  <a:gd name="connsiteX6" fmla="*/ 4668761 w 4680857"/>
                  <a:gd name="connsiteY6" fmla="*/ 616857 h 628952"/>
                  <a:gd name="connsiteX7" fmla="*/ 0 w 4680857"/>
                  <a:gd name="connsiteY7" fmla="*/ 628952 h 628952"/>
                  <a:gd name="connsiteX8" fmla="*/ 0 w 4680857"/>
                  <a:gd name="connsiteY8" fmla="*/ 0 h 62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857" h="628952">
                    <a:moveTo>
                      <a:pt x="0" y="0"/>
                    </a:moveTo>
                    <a:lnTo>
                      <a:pt x="1705428" y="24190"/>
                    </a:lnTo>
                    <a:lnTo>
                      <a:pt x="1705428" y="532190"/>
                    </a:lnTo>
                    <a:lnTo>
                      <a:pt x="2963333" y="508000"/>
                    </a:lnTo>
                    <a:lnTo>
                      <a:pt x="2963333" y="0"/>
                    </a:lnTo>
                    <a:lnTo>
                      <a:pt x="4680857" y="12095"/>
                    </a:lnTo>
                    <a:lnTo>
                      <a:pt x="4668761" y="616857"/>
                    </a:lnTo>
                    <a:lnTo>
                      <a:pt x="0" y="628952"/>
                    </a:lnTo>
                    <a:lnTo>
                      <a:pt x="0" y="0"/>
                    </a:lnTo>
                    <a:close/>
                  </a:path>
                </a:pathLst>
              </a:cu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pic>
        <p:nvPicPr>
          <p:cNvPr id="55308" name="Picture 16" descr="CollaredCoilAssy.jpg">
            <a:extLst>
              <a:ext uri="{FF2B5EF4-FFF2-40B4-BE49-F238E27FC236}">
                <a16:creationId xmlns:a16="http://schemas.microsoft.com/office/drawing/2014/main" id="{689CD5D0-03C8-46C0-81CD-076AA36437B8}"/>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2402" r="12390"/>
          <a:stretch>
            <a:fillRect/>
          </a:stretch>
        </p:blipFill>
        <p:spPr bwMode="auto">
          <a:xfrm>
            <a:off x="2811463" y="4800600"/>
            <a:ext cx="13589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17" descr="DEMOcollared_coil_assembly.jpg">
            <a:extLst>
              <a:ext uri="{FF2B5EF4-FFF2-40B4-BE49-F238E27FC236}">
                <a16:creationId xmlns:a16="http://schemas.microsoft.com/office/drawing/2014/main" id="{43C3EF5A-B0EF-47C9-8A5C-3AD92D2B036E}"/>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10291" r="8765" b="12059"/>
          <a:stretch>
            <a:fillRect/>
          </a:stretch>
        </p:blipFill>
        <p:spPr bwMode="auto">
          <a:xfrm>
            <a:off x="4624388" y="4800600"/>
            <a:ext cx="13462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Picture 18" descr="mark_blue.gif">
            <a:extLst>
              <a:ext uri="{FF2B5EF4-FFF2-40B4-BE49-F238E27FC236}">
                <a16:creationId xmlns:a16="http://schemas.microsoft.com/office/drawing/2014/main" id="{44EE3A26-F4BE-4B24-B845-47CBB7FAC3E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03925" y="4876800"/>
            <a:ext cx="3968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19" descr="CERN_logo_white.jpg">
            <a:extLst>
              <a:ext uri="{FF2B5EF4-FFF2-40B4-BE49-F238E27FC236}">
                <a16:creationId xmlns:a16="http://schemas.microsoft.com/office/drawing/2014/main" id="{659BA62D-9A47-4136-95FC-C136C068FF7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257425" y="4873625"/>
            <a:ext cx="5540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479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08D2A129-F388-4089-B670-9371F992B8BE}"/>
              </a:ext>
            </a:extLst>
          </p:cNvPr>
          <p:cNvSpPr>
            <a:spLocks noGrp="1"/>
          </p:cNvSpPr>
          <p:nvPr>
            <p:ph type="title"/>
          </p:nvPr>
        </p:nvSpPr>
        <p:spPr/>
        <p:txBody>
          <a:bodyPr>
            <a:normAutofit/>
          </a:bodyPr>
          <a:lstStyle/>
          <a:p>
            <a:r>
              <a:rPr lang="en-US" altLang="en-US" sz="2400" dirty="0"/>
              <a:t>5. Practical examples of collar-based structures</a:t>
            </a:r>
            <a:br>
              <a:rPr lang="en-US" altLang="en-US" sz="2400" dirty="0"/>
            </a:br>
            <a:r>
              <a:rPr lang="en-US" altLang="en-US" sz="2400" dirty="0"/>
              <a:t>11T</a:t>
            </a:r>
            <a:endParaRPr lang="en-GB" altLang="en-US" sz="2400" dirty="0"/>
          </a:p>
        </p:txBody>
      </p:sp>
      <p:sp>
        <p:nvSpPr>
          <p:cNvPr id="75779" name="Content Placeholder 7">
            <a:extLst>
              <a:ext uri="{FF2B5EF4-FFF2-40B4-BE49-F238E27FC236}">
                <a16:creationId xmlns:a16="http://schemas.microsoft.com/office/drawing/2014/main" id="{CD347CCD-DD64-4AB6-8980-B51CABFCCD22}"/>
              </a:ext>
            </a:extLst>
          </p:cNvPr>
          <p:cNvSpPr>
            <a:spLocks noGrp="1"/>
          </p:cNvSpPr>
          <p:nvPr>
            <p:ph idx="1"/>
          </p:nvPr>
        </p:nvSpPr>
        <p:spPr>
          <a:xfrm>
            <a:off x="152400" y="1143000"/>
            <a:ext cx="4800600" cy="5334000"/>
          </a:xfrm>
        </p:spPr>
        <p:txBody>
          <a:bodyPr/>
          <a:lstStyle/>
          <a:p>
            <a:pPr>
              <a:buFontTx/>
              <a:buBlip>
                <a:blip r:embed="rId2"/>
              </a:buBlip>
            </a:pPr>
            <a:r>
              <a:rPr lang="en-GB" altLang="en-US"/>
              <a:t>Most of </a:t>
            </a:r>
            <a:r>
              <a:rPr lang="en-GB" altLang="en-US">
                <a:solidFill>
                  <a:srgbClr val="FF0000"/>
                </a:solidFill>
              </a:rPr>
              <a:t>coil pre-stress </a:t>
            </a:r>
            <a:r>
              <a:rPr lang="en-GB" altLang="en-US"/>
              <a:t>achieved by collaring</a:t>
            </a:r>
          </a:p>
        </p:txBody>
      </p:sp>
      <p:sp>
        <p:nvSpPr>
          <p:cNvPr id="75780" name="Date Placeholder 4">
            <a:extLst>
              <a:ext uri="{FF2B5EF4-FFF2-40B4-BE49-F238E27FC236}">
                <a16:creationId xmlns:a16="http://schemas.microsoft.com/office/drawing/2014/main" id="{BE1CFF53-84FE-404D-AA88-78AC0B7B88B6}"/>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75781" name="Footer Placeholder 5">
            <a:extLst>
              <a:ext uri="{FF2B5EF4-FFF2-40B4-BE49-F238E27FC236}">
                <a16:creationId xmlns:a16="http://schemas.microsoft.com/office/drawing/2014/main" id="{4DAA1A17-BF77-4161-A041-6910B7E41AB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75782" name="Slide Number Placeholder 6">
            <a:extLst>
              <a:ext uri="{FF2B5EF4-FFF2-40B4-BE49-F238E27FC236}">
                <a16:creationId xmlns:a16="http://schemas.microsoft.com/office/drawing/2014/main" id="{8B6967D4-B49B-41F8-8305-6B15AF9A28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a:spcBef>
                <a:spcPct val="0"/>
              </a:spcBef>
              <a:buSzTx/>
              <a:buFontTx/>
              <a:buNone/>
            </a:pPr>
            <a:fld id="{56D37CAF-648A-4170-8DC4-E23CDCF3C5E9}" type="slidenum">
              <a:rPr lang="en-US" altLang="en-US" sz="1000" smtClean="0">
                <a:solidFill>
                  <a:schemeClr val="accent1"/>
                </a:solidFill>
              </a:rPr>
              <a:pPr>
                <a:spcBef>
                  <a:spcPct val="0"/>
                </a:spcBef>
                <a:buSzTx/>
                <a:buFontTx/>
                <a:buNone/>
              </a:pPr>
              <a:t>43</a:t>
            </a:fld>
            <a:endParaRPr lang="en-US" altLang="en-US" sz="1000">
              <a:solidFill>
                <a:schemeClr val="accent1"/>
              </a:solidFill>
            </a:endParaRPr>
          </a:p>
        </p:txBody>
      </p:sp>
      <p:pic>
        <p:nvPicPr>
          <p:cNvPr id="75783" name="Picture 9">
            <a:extLst>
              <a:ext uri="{FF2B5EF4-FFF2-40B4-BE49-F238E27FC236}">
                <a16:creationId xmlns:a16="http://schemas.microsoft.com/office/drawing/2014/main" id="{62CB8F7B-6906-4C22-A39B-55920FD2AA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514600"/>
            <a:ext cx="4664075" cy="3124200"/>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75784" name="Picture 22">
            <a:extLst>
              <a:ext uri="{FF2B5EF4-FFF2-40B4-BE49-F238E27FC236}">
                <a16:creationId xmlns:a16="http://schemas.microsoft.com/office/drawing/2014/main" id="{DD0F2D02-799B-42B1-A3FB-F896BA161772}"/>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0550" y="4114800"/>
            <a:ext cx="2774950" cy="233680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5785" name="Picture 23">
            <a:extLst>
              <a:ext uri="{FF2B5EF4-FFF2-40B4-BE49-F238E27FC236}">
                <a16:creationId xmlns:a16="http://schemas.microsoft.com/office/drawing/2014/main" id="{A4AA6FB5-7FE3-4956-BC1D-3D43E5BFBD4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78413" y="1084263"/>
            <a:ext cx="3954462"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12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E77AEAA5-6256-4DD7-A07E-FE67EC4D8016}"/>
              </a:ext>
            </a:extLst>
          </p:cNvPr>
          <p:cNvSpPr>
            <a:spLocks noGrp="1"/>
          </p:cNvSpPr>
          <p:nvPr>
            <p:ph type="title"/>
          </p:nvPr>
        </p:nvSpPr>
        <p:spPr/>
        <p:txBody>
          <a:bodyPr>
            <a:normAutofit/>
          </a:bodyPr>
          <a:lstStyle/>
          <a:p>
            <a:r>
              <a:rPr lang="en-US" altLang="en-US" sz="2400" dirty="0"/>
              <a:t>5. Practical examples of collar-based structures</a:t>
            </a:r>
            <a:br>
              <a:rPr lang="en-US" altLang="en-US" sz="2400" dirty="0"/>
            </a:br>
            <a:r>
              <a:rPr lang="en-US" altLang="en-US" sz="2400" dirty="0"/>
              <a:t>11T</a:t>
            </a:r>
            <a:endParaRPr lang="en-GB" altLang="en-US" sz="2400" dirty="0"/>
          </a:p>
        </p:txBody>
      </p:sp>
      <p:sp>
        <p:nvSpPr>
          <p:cNvPr id="80899" name="Content Placeholder 2">
            <a:extLst>
              <a:ext uri="{FF2B5EF4-FFF2-40B4-BE49-F238E27FC236}">
                <a16:creationId xmlns:a16="http://schemas.microsoft.com/office/drawing/2014/main" id="{460A409D-4484-43CD-AF3E-448B5EA2C1F9}"/>
              </a:ext>
            </a:extLst>
          </p:cNvPr>
          <p:cNvSpPr>
            <a:spLocks noGrp="1"/>
          </p:cNvSpPr>
          <p:nvPr>
            <p:ph idx="1"/>
          </p:nvPr>
        </p:nvSpPr>
        <p:spPr/>
        <p:txBody>
          <a:bodyPr/>
          <a:lstStyle/>
          <a:p>
            <a:pPr>
              <a:buFontTx/>
              <a:buBlip>
                <a:blip r:embed="rId2"/>
              </a:buBlip>
            </a:pPr>
            <a:endParaRPr lang="en-GB" altLang="en-US"/>
          </a:p>
        </p:txBody>
      </p:sp>
      <p:sp>
        <p:nvSpPr>
          <p:cNvPr id="80900" name="Date Placeholder 3">
            <a:extLst>
              <a:ext uri="{FF2B5EF4-FFF2-40B4-BE49-F238E27FC236}">
                <a16:creationId xmlns:a16="http://schemas.microsoft.com/office/drawing/2014/main" id="{C14EA16B-34A0-40E1-98A9-BDE5A769C689}"/>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80901" name="Footer Placeholder 4">
            <a:extLst>
              <a:ext uri="{FF2B5EF4-FFF2-40B4-BE49-F238E27FC236}">
                <a16:creationId xmlns:a16="http://schemas.microsoft.com/office/drawing/2014/main" id="{8D4CB7E7-B429-49E1-97AB-E07E13BB1E80}"/>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80902" name="Slide Number Placeholder 5">
            <a:extLst>
              <a:ext uri="{FF2B5EF4-FFF2-40B4-BE49-F238E27FC236}">
                <a16:creationId xmlns:a16="http://schemas.microsoft.com/office/drawing/2014/main" id="{E5F23424-318C-4FCB-A39F-1A90CDF075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a:spcBef>
                <a:spcPct val="0"/>
              </a:spcBef>
              <a:buSzTx/>
              <a:buFontTx/>
              <a:buNone/>
            </a:pPr>
            <a:fld id="{3B7BB3C7-D0C8-4346-814F-D84B28DF708E}" type="slidenum">
              <a:rPr lang="en-US" altLang="en-US" sz="1000" smtClean="0">
                <a:solidFill>
                  <a:schemeClr val="accent1"/>
                </a:solidFill>
              </a:rPr>
              <a:pPr>
                <a:spcBef>
                  <a:spcPct val="0"/>
                </a:spcBef>
                <a:buSzTx/>
                <a:buFontTx/>
                <a:buNone/>
              </a:pPr>
              <a:t>44</a:t>
            </a:fld>
            <a:endParaRPr lang="en-US" altLang="en-US" sz="1000">
              <a:solidFill>
                <a:schemeClr val="accent1"/>
              </a:solidFill>
            </a:endParaRPr>
          </a:p>
        </p:txBody>
      </p:sp>
      <p:pic>
        <p:nvPicPr>
          <p:cNvPr id="80903" name="Content Placeholder 1">
            <a:extLst>
              <a:ext uri="{FF2B5EF4-FFF2-40B4-BE49-F238E27FC236}">
                <a16:creationId xmlns:a16="http://schemas.microsoft.com/office/drawing/2014/main" id="{3B2E5C76-5357-4DCC-965D-E8FF4C191819}"/>
              </a:ext>
            </a:extLst>
          </p:cNvPr>
          <p:cNvPicPr>
            <a:picLocks noChangeAspect="1"/>
          </p:cNvPicPr>
          <p:nvPr/>
        </p:nvPicPr>
        <p:blipFill>
          <a:blip r:embed="rId7">
            <a:extLst>
              <a:ext uri="{28A0092B-C50C-407E-A947-70E740481C1C}">
                <a14:useLocalDpi xmlns:a14="http://schemas.microsoft.com/office/drawing/2010/main" val="0"/>
              </a:ext>
            </a:extLst>
          </a:blip>
          <a:srcRect l="18156" t="1421" r="24783" b="1924"/>
          <a:stretch>
            <a:fillRect/>
          </a:stretch>
        </p:blipFill>
        <p:spPr bwMode="auto">
          <a:xfrm>
            <a:off x="914400" y="2095500"/>
            <a:ext cx="36052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8">
            <a:extLst>
              <a:ext uri="{FF2B5EF4-FFF2-40B4-BE49-F238E27FC236}">
                <a16:creationId xmlns:a16="http://schemas.microsoft.com/office/drawing/2014/main" id="{897A5019-9264-4D11-BB49-518225C73EDD}"/>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065" t="10518" r="20287" b="8000"/>
          <a:stretch>
            <a:fillRect/>
          </a:stretch>
        </p:blipFill>
        <p:spPr bwMode="auto">
          <a:xfrm>
            <a:off x="4745038" y="2009775"/>
            <a:ext cx="402113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760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B8E3559A-B871-4DFC-AA43-132D93D15490}"/>
              </a:ext>
            </a:extLst>
          </p:cNvPr>
          <p:cNvSpPr>
            <a:spLocks noGrp="1"/>
          </p:cNvSpPr>
          <p:nvPr>
            <p:ph type="title"/>
          </p:nvPr>
        </p:nvSpPr>
        <p:spPr/>
        <p:txBody>
          <a:bodyPr>
            <a:normAutofit/>
          </a:bodyPr>
          <a:lstStyle/>
          <a:p>
            <a:r>
              <a:rPr lang="en-US" altLang="en-US" sz="2400" dirty="0"/>
              <a:t>5. Practical examples of collar-based structures</a:t>
            </a:r>
            <a:br>
              <a:rPr lang="en-US" altLang="en-US" sz="2400" dirty="0"/>
            </a:br>
            <a:r>
              <a:rPr lang="en-US" altLang="en-US" sz="2400" dirty="0"/>
              <a:t>11T</a:t>
            </a:r>
            <a:endParaRPr lang="en-GB" altLang="en-US" sz="2400" dirty="0"/>
          </a:p>
        </p:txBody>
      </p:sp>
      <p:sp>
        <p:nvSpPr>
          <p:cNvPr id="81923" name="Content Placeholder 2">
            <a:extLst>
              <a:ext uri="{FF2B5EF4-FFF2-40B4-BE49-F238E27FC236}">
                <a16:creationId xmlns:a16="http://schemas.microsoft.com/office/drawing/2014/main" id="{00C640C9-489C-4078-B4D3-4A3AF0AE8C08}"/>
              </a:ext>
            </a:extLst>
          </p:cNvPr>
          <p:cNvSpPr>
            <a:spLocks noGrp="1"/>
          </p:cNvSpPr>
          <p:nvPr>
            <p:ph idx="1"/>
          </p:nvPr>
        </p:nvSpPr>
        <p:spPr/>
        <p:txBody>
          <a:bodyPr/>
          <a:lstStyle/>
          <a:p>
            <a:pPr>
              <a:buFontTx/>
              <a:buBlip>
                <a:blip r:embed="rId2"/>
              </a:buBlip>
            </a:pPr>
            <a:endParaRPr lang="en-GB" altLang="en-US"/>
          </a:p>
        </p:txBody>
      </p:sp>
      <p:sp>
        <p:nvSpPr>
          <p:cNvPr id="81924" name="Date Placeholder 3">
            <a:extLst>
              <a:ext uri="{FF2B5EF4-FFF2-40B4-BE49-F238E27FC236}">
                <a16:creationId xmlns:a16="http://schemas.microsoft.com/office/drawing/2014/main" id="{A93FB827-DC6A-47E8-BA62-6DC9B6A0107D}"/>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81925" name="Footer Placeholder 4">
            <a:extLst>
              <a:ext uri="{FF2B5EF4-FFF2-40B4-BE49-F238E27FC236}">
                <a16:creationId xmlns:a16="http://schemas.microsoft.com/office/drawing/2014/main" id="{9C91D98C-3643-4C1B-AD6A-7CA399133EF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81926" name="Slide Number Placeholder 5">
            <a:extLst>
              <a:ext uri="{FF2B5EF4-FFF2-40B4-BE49-F238E27FC236}">
                <a16:creationId xmlns:a16="http://schemas.microsoft.com/office/drawing/2014/main" id="{BA52E4CD-8A8E-41C9-907C-00A07563AE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a:spcBef>
                <a:spcPct val="0"/>
              </a:spcBef>
              <a:buSzTx/>
              <a:buFontTx/>
              <a:buNone/>
            </a:pPr>
            <a:fld id="{64068ACC-080E-4FE3-B6B8-4016D9F240A0}" type="slidenum">
              <a:rPr lang="en-US" altLang="en-US" sz="1000" smtClean="0">
                <a:solidFill>
                  <a:schemeClr val="accent1"/>
                </a:solidFill>
              </a:rPr>
              <a:pPr>
                <a:spcBef>
                  <a:spcPct val="0"/>
                </a:spcBef>
                <a:buSzTx/>
                <a:buFontTx/>
                <a:buNone/>
              </a:pPr>
              <a:t>45</a:t>
            </a:fld>
            <a:endParaRPr lang="en-US" altLang="en-US" sz="1000">
              <a:solidFill>
                <a:schemeClr val="accent1"/>
              </a:solidFill>
            </a:endParaRPr>
          </a:p>
        </p:txBody>
      </p:sp>
      <p:pic>
        <p:nvPicPr>
          <p:cNvPr id="81927" name="Picture 7">
            <a:extLst>
              <a:ext uri="{FF2B5EF4-FFF2-40B4-BE49-F238E27FC236}">
                <a16:creationId xmlns:a16="http://schemas.microsoft.com/office/drawing/2014/main" id="{C996F1F1-F687-4C38-9456-B0893BD44E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9586"/>
          <a:stretch>
            <a:fillRect/>
          </a:stretch>
        </p:blipFill>
        <p:spPr bwMode="auto">
          <a:xfrm>
            <a:off x="6340475" y="1343025"/>
            <a:ext cx="23209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a:extLst>
              <a:ext uri="{FF2B5EF4-FFF2-40B4-BE49-F238E27FC236}">
                <a16:creationId xmlns:a16="http://schemas.microsoft.com/office/drawing/2014/main" id="{844A69D0-7DEE-4413-98B8-C9F3FF4CF11F}"/>
              </a:ext>
            </a:extLst>
          </p:cNvPr>
          <p:cNvSpPr txBox="1">
            <a:spLocks noChangeArrowheads="1"/>
          </p:cNvSpPr>
          <p:nvPr/>
        </p:nvSpPr>
        <p:spPr>
          <a:xfrm>
            <a:off x="107950" y="1458913"/>
            <a:ext cx="8655050" cy="2622550"/>
          </a:xfrm>
          <a:prstGeom prst="rect">
            <a:avLst/>
          </a:prstGeom>
        </p:spPr>
        <p:txBody>
          <a:bodyPr>
            <a:normAutofit/>
          </a:bodyPr>
          <a:lst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448056" lvl="1" indent="0">
              <a:buClrTx/>
              <a:buSzPct val="99000"/>
              <a:buFont typeface="Arial"/>
              <a:buNone/>
              <a:defRPr/>
            </a:pPr>
            <a:endParaRPr lang="en-US" sz="1800" dirty="0">
              <a:solidFill>
                <a:schemeClr val="tx2"/>
              </a:solidFill>
              <a:latin typeface="Book Antiqua" panose="02040602050305030304" pitchFamily="18" charset="0"/>
              <a:sym typeface="Bookman Old Style" charset="0"/>
            </a:endParaRPr>
          </a:p>
          <a:p>
            <a:pPr lvl="1">
              <a:buClrTx/>
              <a:buSzPct val="99000"/>
              <a:buFont typeface="+mj-lt"/>
              <a:buAutoNum type="arabicPeriod"/>
              <a:defRPr/>
            </a:pPr>
            <a:r>
              <a:rPr lang="en-US" sz="1800" dirty="0">
                <a:solidFill>
                  <a:schemeClr val="tx2"/>
                </a:solidFill>
                <a:latin typeface="Book Antiqua" panose="02040602050305030304" pitchFamily="18" charset="0"/>
                <a:sym typeface="Bookman Old Style" charset="0"/>
              </a:rPr>
              <a:t>Pole shim </a:t>
            </a:r>
          </a:p>
          <a:p>
            <a:pPr lvl="1">
              <a:buClrTx/>
              <a:buSzPct val="99000"/>
              <a:buFont typeface="+mj-lt"/>
              <a:buAutoNum type="arabicPeriod"/>
              <a:defRPr/>
            </a:pPr>
            <a:r>
              <a:rPr lang="en-US" sz="1800" dirty="0">
                <a:solidFill>
                  <a:schemeClr val="tx2"/>
                </a:solidFill>
                <a:latin typeface="Book Antiqua" panose="02040602050305030304" pitchFamily="18" charset="0"/>
                <a:sym typeface="Bookman Old Style" charset="0"/>
              </a:rPr>
              <a:t>Collar/yoke shim (default: 0.4 mm)</a:t>
            </a:r>
          </a:p>
          <a:p>
            <a:pPr lvl="1">
              <a:buClrTx/>
              <a:buSzPct val="99000"/>
              <a:buFont typeface="+mj-lt"/>
              <a:buAutoNum type="arabicPeriod"/>
              <a:defRPr/>
            </a:pPr>
            <a:r>
              <a:rPr lang="en-US" sz="1800" dirty="0">
                <a:solidFill>
                  <a:schemeClr val="tx2"/>
                </a:solidFill>
                <a:latin typeface="Book Antiqua" panose="02040602050305030304" pitchFamily="18" charset="0"/>
                <a:sym typeface="Bookman Old Style" charset="0"/>
              </a:rPr>
              <a:t>Pole adjustment shim (default: 0.2 mm)</a:t>
            </a:r>
          </a:p>
          <a:p>
            <a:pPr lvl="1">
              <a:buClrTx/>
              <a:buSzPct val="99000"/>
              <a:buFont typeface="+mj-lt"/>
              <a:buAutoNum type="arabicPeriod"/>
              <a:defRPr/>
            </a:pPr>
            <a:r>
              <a:rPr lang="en-US" sz="1800" dirty="0">
                <a:solidFill>
                  <a:schemeClr val="tx2"/>
                </a:solidFill>
                <a:latin typeface="Book Antiqua" panose="02040602050305030304" pitchFamily="18" charset="0"/>
                <a:sym typeface="Bookman Old Style" charset="0"/>
              </a:rPr>
              <a:t>Gap closing @ room temperature</a:t>
            </a:r>
            <a:br>
              <a:rPr lang="en-US" sz="1800" dirty="0">
                <a:solidFill>
                  <a:schemeClr val="tx2"/>
                </a:solidFill>
                <a:latin typeface="Book Antiqua" panose="02040602050305030304" pitchFamily="18" charset="0"/>
                <a:sym typeface="Bookman Old Style" charset="0"/>
              </a:rPr>
            </a:br>
            <a:r>
              <a:rPr lang="en-US" sz="1800" dirty="0">
                <a:solidFill>
                  <a:schemeClr val="tx2"/>
                </a:solidFill>
                <a:latin typeface="Book Antiqua" panose="02040602050305030304" pitchFamily="18" charset="0"/>
                <a:sym typeface="Bookman Old Style" charset="0"/>
              </a:rPr>
              <a:t>remaining closed to 12 T.</a:t>
            </a:r>
          </a:p>
          <a:p>
            <a:pPr lvl="1">
              <a:buClrTx/>
              <a:buSzPct val="99000"/>
              <a:buFont typeface="+mj-lt"/>
              <a:buAutoNum type="arabicPeriod"/>
              <a:defRPr/>
            </a:pPr>
            <a:r>
              <a:rPr lang="en-US" sz="1800" dirty="0">
                <a:solidFill>
                  <a:schemeClr val="tx2"/>
                </a:solidFill>
                <a:latin typeface="Book Antiqua" panose="02040602050305030304" pitchFamily="18" charset="0"/>
                <a:sym typeface="Bookman Old Style" charset="0"/>
              </a:rPr>
              <a:t>Stainless-steel shell</a:t>
            </a:r>
          </a:p>
        </p:txBody>
      </p:sp>
      <p:sp>
        <p:nvSpPr>
          <p:cNvPr id="81929" name="Line 11">
            <a:extLst>
              <a:ext uri="{FF2B5EF4-FFF2-40B4-BE49-F238E27FC236}">
                <a16:creationId xmlns:a16="http://schemas.microsoft.com/office/drawing/2014/main" id="{2F4BE90F-A011-4457-8661-C281DA88BDDE}"/>
              </a:ext>
            </a:extLst>
          </p:cNvPr>
          <p:cNvSpPr>
            <a:spLocks noChangeShapeType="1"/>
          </p:cNvSpPr>
          <p:nvPr/>
        </p:nvSpPr>
        <p:spPr bwMode="auto">
          <a:xfrm rot="10800000">
            <a:off x="6340475" y="1644650"/>
            <a:ext cx="4763" cy="1239838"/>
          </a:xfrm>
          <a:prstGeom prst="line">
            <a:avLst/>
          </a:prstGeom>
          <a:noFill/>
          <a:ln w="38100">
            <a:solidFill>
              <a:srgbClr val="AE00F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nvGrpSpPr>
          <p:cNvPr id="81930" name="Group 17">
            <a:extLst>
              <a:ext uri="{FF2B5EF4-FFF2-40B4-BE49-F238E27FC236}">
                <a16:creationId xmlns:a16="http://schemas.microsoft.com/office/drawing/2014/main" id="{C6D2DE52-A6A3-4DA2-BAAB-3F2C143188BC}"/>
              </a:ext>
            </a:extLst>
          </p:cNvPr>
          <p:cNvGrpSpPr>
            <a:grpSpLocks/>
          </p:cNvGrpSpPr>
          <p:nvPr/>
        </p:nvGrpSpPr>
        <p:grpSpPr bwMode="auto">
          <a:xfrm>
            <a:off x="6386513" y="3205163"/>
            <a:ext cx="733425" cy="1020762"/>
            <a:chOff x="0" y="0"/>
            <a:chExt cx="462" cy="642"/>
          </a:xfrm>
        </p:grpSpPr>
        <p:sp>
          <p:nvSpPr>
            <p:cNvPr id="81944" name="Line 13">
              <a:extLst>
                <a:ext uri="{FF2B5EF4-FFF2-40B4-BE49-F238E27FC236}">
                  <a16:creationId xmlns:a16="http://schemas.microsoft.com/office/drawing/2014/main" id="{58277D6C-BA3A-464E-905E-1C1D3C52B1D5}"/>
                </a:ext>
              </a:extLst>
            </p:cNvPr>
            <p:cNvSpPr>
              <a:spLocks noChangeShapeType="1"/>
            </p:cNvSpPr>
            <p:nvPr/>
          </p:nvSpPr>
          <p:spPr bwMode="auto">
            <a:xfrm rot="10800000" flipH="1">
              <a:off x="0" y="12"/>
              <a:ext cx="44" cy="155"/>
            </a:xfrm>
            <a:prstGeom prst="line">
              <a:avLst/>
            </a:prstGeom>
            <a:noFill/>
            <a:ln w="57150">
              <a:solidFill>
                <a:srgbClr val="D90B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1945" name="Freeform 12">
              <a:extLst>
                <a:ext uri="{FF2B5EF4-FFF2-40B4-BE49-F238E27FC236}">
                  <a16:creationId xmlns:a16="http://schemas.microsoft.com/office/drawing/2014/main" id="{41910F20-F4AF-403E-A2C4-77ED12D00994}"/>
                </a:ext>
              </a:extLst>
            </p:cNvPr>
            <p:cNvSpPr>
              <a:spLocks/>
            </p:cNvSpPr>
            <p:nvPr/>
          </p:nvSpPr>
          <p:spPr bwMode="auto">
            <a:xfrm>
              <a:off x="342" y="0"/>
              <a:ext cx="120" cy="30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cubicBezTo>
                    <a:pt x="21600" y="21600"/>
                    <a:pt x="20563" y="14283"/>
                    <a:pt x="14880" y="9175"/>
                  </a:cubicBezTo>
                  <a:cubicBezTo>
                    <a:pt x="10380" y="5130"/>
                    <a:pt x="0" y="0"/>
                    <a:pt x="0" y="0"/>
                  </a:cubicBezTo>
                </a:path>
              </a:pathLst>
            </a:custGeom>
            <a:noFill/>
            <a:ln w="38100" cap="flat">
              <a:solidFill>
                <a:srgbClr val="E6578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946" name="Freeform 13">
              <a:extLst>
                <a:ext uri="{FF2B5EF4-FFF2-40B4-BE49-F238E27FC236}">
                  <a16:creationId xmlns:a16="http://schemas.microsoft.com/office/drawing/2014/main" id="{F3B76F07-5DDE-4D90-B0FE-9E8E07C536AE}"/>
                </a:ext>
              </a:extLst>
            </p:cNvPr>
            <p:cNvSpPr>
              <a:spLocks/>
            </p:cNvSpPr>
            <p:nvPr/>
          </p:nvSpPr>
          <p:spPr bwMode="auto">
            <a:xfrm rot="10800000" flipH="1">
              <a:off x="342" y="341"/>
              <a:ext cx="120" cy="30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21600"/>
                  </a:moveTo>
                  <a:cubicBezTo>
                    <a:pt x="21600" y="21600"/>
                    <a:pt x="20563" y="14283"/>
                    <a:pt x="14880" y="9175"/>
                  </a:cubicBezTo>
                  <a:cubicBezTo>
                    <a:pt x="10380" y="5130"/>
                    <a:pt x="0" y="0"/>
                    <a:pt x="0" y="0"/>
                  </a:cubicBezTo>
                </a:path>
              </a:pathLst>
            </a:custGeom>
            <a:noFill/>
            <a:ln w="38100" cap="flat">
              <a:solidFill>
                <a:srgbClr val="E6578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947" name="Line 16">
              <a:extLst>
                <a:ext uri="{FF2B5EF4-FFF2-40B4-BE49-F238E27FC236}">
                  <a16:creationId xmlns:a16="http://schemas.microsoft.com/office/drawing/2014/main" id="{36F95410-AED4-40C3-AED4-66525D10265F}"/>
                </a:ext>
              </a:extLst>
            </p:cNvPr>
            <p:cNvSpPr>
              <a:spLocks noChangeShapeType="1"/>
            </p:cNvSpPr>
            <p:nvPr/>
          </p:nvSpPr>
          <p:spPr bwMode="auto">
            <a:xfrm>
              <a:off x="6" y="477"/>
              <a:ext cx="44" cy="154"/>
            </a:xfrm>
            <a:prstGeom prst="line">
              <a:avLst/>
            </a:prstGeom>
            <a:noFill/>
            <a:ln w="57150">
              <a:solidFill>
                <a:srgbClr val="D90B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81931" name="Line 11">
            <a:extLst>
              <a:ext uri="{FF2B5EF4-FFF2-40B4-BE49-F238E27FC236}">
                <a16:creationId xmlns:a16="http://schemas.microsoft.com/office/drawing/2014/main" id="{63F0C8C1-0D73-4CF3-81D8-3FD5684E47BE}"/>
              </a:ext>
            </a:extLst>
          </p:cNvPr>
          <p:cNvSpPr>
            <a:spLocks noChangeShapeType="1"/>
          </p:cNvSpPr>
          <p:nvPr/>
        </p:nvSpPr>
        <p:spPr bwMode="auto">
          <a:xfrm rot="10800000" flipH="1">
            <a:off x="6340475" y="4530725"/>
            <a:ext cx="3175" cy="1217613"/>
          </a:xfrm>
          <a:prstGeom prst="line">
            <a:avLst/>
          </a:prstGeom>
          <a:noFill/>
          <a:ln w="38100">
            <a:solidFill>
              <a:srgbClr val="AE00F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1932" name="Line 18">
            <a:extLst>
              <a:ext uri="{FF2B5EF4-FFF2-40B4-BE49-F238E27FC236}">
                <a16:creationId xmlns:a16="http://schemas.microsoft.com/office/drawing/2014/main" id="{EBB561BB-7CEE-4438-87D0-2A73CF6C64AE}"/>
              </a:ext>
            </a:extLst>
          </p:cNvPr>
          <p:cNvSpPr>
            <a:spLocks noChangeShapeType="1"/>
          </p:cNvSpPr>
          <p:nvPr/>
        </p:nvSpPr>
        <p:spPr bwMode="auto">
          <a:xfrm rot="10800000" flipH="1">
            <a:off x="6315075" y="4213225"/>
            <a:ext cx="71438" cy="0"/>
          </a:xfrm>
          <a:prstGeom prst="line">
            <a:avLst/>
          </a:prstGeom>
          <a:noFill/>
          <a:ln w="57150">
            <a:solidFill>
              <a:srgbClr val="84DDFD"/>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1933" name="Line 18">
            <a:extLst>
              <a:ext uri="{FF2B5EF4-FFF2-40B4-BE49-F238E27FC236}">
                <a16:creationId xmlns:a16="http://schemas.microsoft.com/office/drawing/2014/main" id="{F00F5FE4-FBF8-47CE-A6DC-1B98EE651F26}"/>
              </a:ext>
            </a:extLst>
          </p:cNvPr>
          <p:cNvSpPr>
            <a:spLocks noChangeShapeType="1"/>
          </p:cNvSpPr>
          <p:nvPr/>
        </p:nvSpPr>
        <p:spPr bwMode="auto">
          <a:xfrm rot="10800000" flipH="1">
            <a:off x="6315075" y="3276600"/>
            <a:ext cx="71438" cy="0"/>
          </a:xfrm>
          <a:prstGeom prst="line">
            <a:avLst/>
          </a:prstGeom>
          <a:noFill/>
          <a:ln w="57150">
            <a:solidFill>
              <a:srgbClr val="84DDFD"/>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1934" name="Rectangle 19">
            <a:extLst>
              <a:ext uri="{FF2B5EF4-FFF2-40B4-BE49-F238E27FC236}">
                <a16:creationId xmlns:a16="http://schemas.microsoft.com/office/drawing/2014/main" id="{5F466973-112F-4D8F-B8BA-45CE298252FA}"/>
              </a:ext>
            </a:extLst>
          </p:cNvPr>
          <p:cNvSpPr>
            <a:spLocks/>
          </p:cNvSpPr>
          <p:nvPr/>
        </p:nvSpPr>
        <p:spPr bwMode="auto">
          <a:xfrm>
            <a:off x="6242050" y="3438525"/>
            <a:ext cx="317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eaLnBrk="1" hangingPunct="1">
              <a:spcBef>
                <a:spcPct val="0"/>
              </a:spcBef>
              <a:buSzTx/>
              <a:buFontTx/>
              <a:buNone/>
            </a:pPr>
            <a:r>
              <a:rPr lang="en-US" altLang="en-US" sz="1800" b="1">
                <a:solidFill>
                  <a:schemeClr val="tx1"/>
                </a:solidFill>
                <a:latin typeface="Bookman Old Style" panose="02050604050505020204" pitchFamily="18" charset="0"/>
                <a:ea typeface="ＭＳ Ｐゴシック" panose="020B0600070205080204" pitchFamily="34" charset="-128"/>
                <a:sym typeface="Bookman Old Style" panose="02050604050505020204" pitchFamily="18" charset="0"/>
              </a:rPr>
              <a:t>1.</a:t>
            </a:r>
          </a:p>
        </p:txBody>
      </p:sp>
      <p:sp>
        <p:nvSpPr>
          <p:cNvPr id="81935" name="Rectangle 20">
            <a:extLst>
              <a:ext uri="{FF2B5EF4-FFF2-40B4-BE49-F238E27FC236}">
                <a16:creationId xmlns:a16="http://schemas.microsoft.com/office/drawing/2014/main" id="{B4C488B8-8AC1-471F-A3F4-07B9739501E7}"/>
              </a:ext>
            </a:extLst>
          </p:cNvPr>
          <p:cNvSpPr>
            <a:spLocks/>
          </p:cNvSpPr>
          <p:nvPr/>
        </p:nvSpPr>
        <p:spPr bwMode="auto">
          <a:xfrm>
            <a:off x="7150100" y="3349625"/>
            <a:ext cx="317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eaLnBrk="1" hangingPunct="1">
              <a:spcBef>
                <a:spcPct val="0"/>
              </a:spcBef>
              <a:buSzTx/>
              <a:buFontTx/>
              <a:buNone/>
            </a:pPr>
            <a:r>
              <a:rPr lang="en-US" altLang="en-US" sz="1800" b="1">
                <a:solidFill>
                  <a:schemeClr val="tx1"/>
                </a:solidFill>
                <a:latin typeface="Bookman Old Style" panose="02050604050505020204" pitchFamily="18" charset="0"/>
                <a:ea typeface="ＭＳ Ｐゴシック" panose="020B0600070205080204" pitchFamily="34" charset="-128"/>
                <a:sym typeface="Bookman Old Style" panose="02050604050505020204" pitchFamily="18" charset="0"/>
              </a:rPr>
              <a:t>2.</a:t>
            </a:r>
          </a:p>
        </p:txBody>
      </p:sp>
      <p:sp>
        <p:nvSpPr>
          <p:cNvPr id="81936" name="Rectangle 21">
            <a:extLst>
              <a:ext uri="{FF2B5EF4-FFF2-40B4-BE49-F238E27FC236}">
                <a16:creationId xmlns:a16="http://schemas.microsoft.com/office/drawing/2014/main" id="{E144EA76-3175-49E6-BAE9-245000E1471E}"/>
              </a:ext>
            </a:extLst>
          </p:cNvPr>
          <p:cNvSpPr>
            <a:spLocks/>
          </p:cNvSpPr>
          <p:nvPr/>
        </p:nvSpPr>
        <p:spPr bwMode="auto">
          <a:xfrm>
            <a:off x="6018213" y="3051175"/>
            <a:ext cx="317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eaLnBrk="1" hangingPunct="1">
              <a:spcBef>
                <a:spcPct val="0"/>
              </a:spcBef>
              <a:buSzTx/>
              <a:buFontTx/>
              <a:buNone/>
            </a:pPr>
            <a:r>
              <a:rPr lang="en-US" altLang="en-US" sz="1800" b="1">
                <a:solidFill>
                  <a:schemeClr val="tx1"/>
                </a:solidFill>
                <a:latin typeface="Bookman Old Style" panose="02050604050505020204" pitchFamily="18" charset="0"/>
                <a:ea typeface="ＭＳ Ｐゴシック" panose="020B0600070205080204" pitchFamily="34" charset="-128"/>
                <a:sym typeface="Bookman Old Style" panose="02050604050505020204" pitchFamily="18" charset="0"/>
              </a:rPr>
              <a:t>3.</a:t>
            </a:r>
          </a:p>
        </p:txBody>
      </p:sp>
      <p:sp>
        <p:nvSpPr>
          <p:cNvPr id="81937" name="Rectangle 22">
            <a:extLst>
              <a:ext uri="{FF2B5EF4-FFF2-40B4-BE49-F238E27FC236}">
                <a16:creationId xmlns:a16="http://schemas.microsoft.com/office/drawing/2014/main" id="{5EFEECD1-1745-48EA-BCCA-EDDE1F6C2F61}"/>
              </a:ext>
            </a:extLst>
          </p:cNvPr>
          <p:cNvSpPr>
            <a:spLocks/>
          </p:cNvSpPr>
          <p:nvPr/>
        </p:nvSpPr>
        <p:spPr bwMode="auto">
          <a:xfrm>
            <a:off x="6026150" y="2052638"/>
            <a:ext cx="3175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eaLnBrk="1" hangingPunct="1">
              <a:spcBef>
                <a:spcPct val="0"/>
              </a:spcBef>
              <a:buSzTx/>
              <a:buFontTx/>
              <a:buNone/>
            </a:pPr>
            <a:r>
              <a:rPr lang="en-US" altLang="en-US" sz="1800" b="1">
                <a:solidFill>
                  <a:schemeClr val="tx1"/>
                </a:solidFill>
                <a:latin typeface="Bookman Old Style" panose="02050604050505020204" pitchFamily="18" charset="0"/>
                <a:ea typeface="ＭＳ Ｐゴシック" panose="020B0600070205080204" pitchFamily="34" charset="-128"/>
                <a:sym typeface="Bookman Old Style" panose="02050604050505020204" pitchFamily="18" charset="0"/>
              </a:rPr>
              <a:t>4.</a:t>
            </a:r>
          </a:p>
        </p:txBody>
      </p:sp>
      <p:sp>
        <p:nvSpPr>
          <p:cNvPr id="23" name="TextBox 22">
            <a:extLst>
              <a:ext uri="{FF2B5EF4-FFF2-40B4-BE49-F238E27FC236}">
                <a16:creationId xmlns:a16="http://schemas.microsoft.com/office/drawing/2014/main" id="{F3CC767B-16E7-4405-9E2D-3F0945EFCBE9}"/>
              </a:ext>
            </a:extLst>
          </p:cNvPr>
          <p:cNvSpPr txBox="1"/>
          <p:nvPr/>
        </p:nvSpPr>
        <p:spPr>
          <a:xfrm>
            <a:off x="590550" y="4443413"/>
            <a:ext cx="5580063" cy="1200150"/>
          </a:xfrm>
          <a:prstGeom prst="rect">
            <a:avLst/>
          </a:prstGeom>
          <a:noFill/>
        </p:spPr>
        <p:txBody>
          <a:bodyPr>
            <a:spAutoFit/>
          </a:bodyPr>
          <a:lstStyle/>
          <a:p>
            <a:pPr marL="36576">
              <a:buSzPct val="99000"/>
              <a:defRPr/>
            </a:pPr>
            <a:r>
              <a:rPr lang="en-US" i="1" dirty="0">
                <a:solidFill>
                  <a:schemeClr val="tx2"/>
                </a:solidFill>
                <a:latin typeface="Book Antiqua" panose="02040602050305030304" pitchFamily="18" charset="0"/>
                <a:sym typeface="Bookman Old Style" charset="0"/>
              </a:rPr>
              <a:t>(3) is an optional knob. </a:t>
            </a:r>
          </a:p>
          <a:p>
            <a:pPr marL="36576">
              <a:buSzPct val="99000"/>
              <a:defRPr/>
            </a:pPr>
            <a:r>
              <a:rPr lang="en-US" i="1" dirty="0">
                <a:solidFill>
                  <a:schemeClr val="tx2"/>
                </a:solidFill>
                <a:latin typeface="Book Antiqua" panose="02040602050305030304" pitchFamily="18" charset="0"/>
                <a:sym typeface="Bookman Old Style" charset="0"/>
              </a:rPr>
              <a:t>(2) and (4) must be controlled in order to close the yoke gap at RT.</a:t>
            </a:r>
          </a:p>
          <a:p>
            <a:pPr>
              <a:defRPr/>
            </a:pPr>
            <a:endParaRPr lang="en-US" i="1" dirty="0">
              <a:solidFill>
                <a:schemeClr val="tx2"/>
              </a:solidFill>
              <a:latin typeface="Book Antiqua" panose="02040602050305030304" pitchFamily="18" charset="0"/>
            </a:endParaRPr>
          </a:p>
        </p:txBody>
      </p:sp>
      <p:sp>
        <p:nvSpPr>
          <p:cNvPr id="81939" name="Rectangle 22">
            <a:extLst>
              <a:ext uri="{FF2B5EF4-FFF2-40B4-BE49-F238E27FC236}">
                <a16:creationId xmlns:a16="http://schemas.microsoft.com/office/drawing/2014/main" id="{52A6AF5F-F65D-49BC-876B-6385C33787F4}"/>
              </a:ext>
            </a:extLst>
          </p:cNvPr>
          <p:cNvSpPr>
            <a:spLocks/>
          </p:cNvSpPr>
          <p:nvPr/>
        </p:nvSpPr>
        <p:spPr bwMode="auto">
          <a:xfrm>
            <a:off x="7999413" y="5748338"/>
            <a:ext cx="2301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eaLnBrk="1" hangingPunct="1">
              <a:spcBef>
                <a:spcPct val="0"/>
              </a:spcBef>
              <a:buSzTx/>
              <a:buFontTx/>
              <a:buNone/>
            </a:pPr>
            <a:r>
              <a:rPr lang="en-US" altLang="en-US" sz="1800" b="1">
                <a:solidFill>
                  <a:schemeClr val="tx1"/>
                </a:solidFill>
                <a:latin typeface="Bookman Old Style" panose="02050604050505020204" pitchFamily="18" charset="0"/>
                <a:ea typeface="ＭＳ Ｐゴシック" panose="020B0600070205080204" pitchFamily="34" charset="-128"/>
                <a:sym typeface="Bookman Old Style" panose="02050604050505020204" pitchFamily="18" charset="0"/>
              </a:rPr>
              <a:t>5.</a:t>
            </a:r>
          </a:p>
        </p:txBody>
      </p:sp>
      <p:cxnSp>
        <p:nvCxnSpPr>
          <p:cNvPr id="25" name="Straight Connector 24">
            <a:extLst>
              <a:ext uri="{FF2B5EF4-FFF2-40B4-BE49-F238E27FC236}">
                <a16:creationId xmlns:a16="http://schemas.microsoft.com/office/drawing/2014/main" id="{139DAA88-4932-4183-83B8-5798719FEAA0}"/>
              </a:ext>
            </a:extLst>
          </p:cNvPr>
          <p:cNvCxnSpPr/>
          <p:nvPr/>
        </p:nvCxnSpPr>
        <p:spPr>
          <a:xfrm flipH="1">
            <a:off x="7639050" y="5880100"/>
            <a:ext cx="360363" cy="0"/>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8FB7363F-1B24-4FE6-B876-0936B25C2CEF}"/>
              </a:ext>
            </a:extLst>
          </p:cNvPr>
          <p:cNvCxnSpPr/>
          <p:nvPr/>
        </p:nvCxnSpPr>
        <p:spPr>
          <a:xfrm flipH="1" flipV="1">
            <a:off x="7500938" y="5664200"/>
            <a:ext cx="138112" cy="222250"/>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9A3862A-470E-42AA-A59A-62AED1B9D373}"/>
              </a:ext>
            </a:extLst>
          </p:cNvPr>
          <p:cNvCxnSpPr/>
          <p:nvPr/>
        </p:nvCxnSpPr>
        <p:spPr>
          <a:xfrm>
            <a:off x="6184900" y="2330450"/>
            <a:ext cx="165100" cy="274638"/>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A7439D2-61CE-4311-AF6C-EEBF11D3DBF9}"/>
              </a:ext>
            </a:extLst>
          </p:cNvPr>
          <p:cNvCxnSpPr>
            <a:endCxn id="81933" idx="1"/>
          </p:cNvCxnSpPr>
          <p:nvPr/>
        </p:nvCxnSpPr>
        <p:spPr>
          <a:xfrm>
            <a:off x="6242050" y="3178175"/>
            <a:ext cx="144463" cy="98425"/>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1770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BAAC16F1-906A-4E67-B5C2-DF19A7CDAA58}"/>
              </a:ext>
            </a:extLst>
          </p:cNvPr>
          <p:cNvSpPr>
            <a:spLocks noGrp="1"/>
          </p:cNvSpPr>
          <p:nvPr>
            <p:ph type="title"/>
          </p:nvPr>
        </p:nvSpPr>
        <p:spPr/>
        <p:txBody>
          <a:bodyPr>
            <a:normAutofit/>
          </a:bodyPr>
          <a:lstStyle/>
          <a:p>
            <a:r>
              <a:rPr lang="en-US" altLang="en-US" sz="2400" dirty="0"/>
              <a:t>5. Practical examples of collar-based structures</a:t>
            </a:r>
            <a:br>
              <a:rPr lang="en-US" altLang="en-US" sz="2400" dirty="0"/>
            </a:br>
            <a:r>
              <a:rPr lang="en-US" altLang="en-US" sz="2400" dirty="0"/>
              <a:t>11T</a:t>
            </a:r>
            <a:endParaRPr lang="en-GB" altLang="en-US" sz="2400" dirty="0"/>
          </a:p>
        </p:txBody>
      </p:sp>
      <p:sp>
        <p:nvSpPr>
          <p:cNvPr id="82947" name="Content Placeholder 2">
            <a:extLst>
              <a:ext uri="{FF2B5EF4-FFF2-40B4-BE49-F238E27FC236}">
                <a16:creationId xmlns:a16="http://schemas.microsoft.com/office/drawing/2014/main" id="{7DC8A077-DC61-4405-A86A-FAE76148C4C6}"/>
              </a:ext>
            </a:extLst>
          </p:cNvPr>
          <p:cNvSpPr>
            <a:spLocks noGrp="1"/>
          </p:cNvSpPr>
          <p:nvPr>
            <p:ph idx="1"/>
          </p:nvPr>
        </p:nvSpPr>
        <p:spPr/>
        <p:txBody>
          <a:bodyPr/>
          <a:lstStyle/>
          <a:p>
            <a:pPr>
              <a:buFontTx/>
              <a:buBlip>
                <a:blip r:embed="rId2"/>
              </a:buBlip>
            </a:pPr>
            <a:endParaRPr lang="en-GB" altLang="en-US"/>
          </a:p>
        </p:txBody>
      </p:sp>
      <p:sp>
        <p:nvSpPr>
          <p:cNvPr id="82948" name="Date Placeholder 3">
            <a:extLst>
              <a:ext uri="{FF2B5EF4-FFF2-40B4-BE49-F238E27FC236}">
                <a16:creationId xmlns:a16="http://schemas.microsoft.com/office/drawing/2014/main" id="{016D0737-C38B-434C-B09C-91EADD0CD29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82949" name="Footer Placeholder 4">
            <a:extLst>
              <a:ext uri="{FF2B5EF4-FFF2-40B4-BE49-F238E27FC236}">
                <a16:creationId xmlns:a16="http://schemas.microsoft.com/office/drawing/2014/main" id="{DA20B271-52F2-4A14-A60A-51D7C841F0A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82950" name="Slide Number Placeholder 5">
            <a:extLst>
              <a:ext uri="{FF2B5EF4-FFF2-40B4-BE49-F238E27FC236}">
                <a16:creationId xmlns:a16="http://schemas.microsoft.com/office/drawing/2014/main" id="{EBA5DAC3-0440-485B-848C-8E45CBC955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2"/>
                </a:solidFill>
                <a:latin typeface="Book Antiqua" panose="02040602050305030304" pitchFamily="18" charset="0"/>
              </a:defRPr>
            </a:lvl1pPr>
            <a:lvl2pPr marL="742950" indent="-285750">
              <a:spcBef>
                <a:spcPct val="20000"/>
              </a:spcBef>
              <a:buSzPct val="60000"/>
              <a:buBlip>
                <a:blip r:embed="rId3"/>
              </a:buBlip>
              <a:defRPr sz="2000">
                <a:solidFill>
                  <a:schemeClr val="tx2"/>
                </a:solidFill>
                <a:latin typeface="Book Antiqua" panose="02040602050305030304" pitchFamily="18" charset="0"/>
              </a:defRPr>
            </a:lvl2pPr>
            <a:lvl3pPr marL="1143000" indent="-228600">
              <a:spcBef>
                <a:spcPct val="20000"/>
              </a:spcBef>
              <a:buSzPct val="60000"/>
              <a:buBlip>
                <a:blip r:embed="rId4"/>
              </a:buBlip>
              <a:defRPr>
                <a:solidFill>
                  <a:schemeClr val="tx2"/>
                </a:solidFill>
                <a:latin typeface="Book Antiqua" panose="02040602050305030304" pitchFamily="18" charset="0"/>
              </a:defRPr>
            </a:lvl3pPr>
            <a:lvl4pPr marL="1600200" indent="-228600">
              <a:spcBef>
                <a:spcPct val="20000"/>
              </a:spcBef>
              <a:buSzPct val="60000"/>
              <a:buBlip>
                <a:blip r:embed="rId5"/>
              </a:buBlip>
              <a:defRPr sz="1600">
                <a:solidFill>
                  <a:schemeClr val="tx2"/>
                </a:solidFill>
                <a:latin typeface="Book Antiqua" panose="02040602050305030304" pitchFamily="18" charset="0"/>
              </a:defRPr>
            </a:lvl4pPr>
            <a:lvl5pPr marL="2057400" indent="-228600">
              <a:spcBef>
                <a:spcPct val="20000"/>
              </a:spcBef>
              <a:buSzPct val="60000"/>
              <a:buBlip>
                <a:blip r:embed="rId6"/>
              </a:buBlip>
              <a:defRPr sz="1600">
                <a:solidFill>
                  <a:schemeClr val="tx2"/>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a:spcBef>
                <a:spcPct val="0"/>
              </a:spcBef>
              <a:buSzTx/>
              <a:buFontTx/>
              <a:buNone/>
            </a:pPr>
            <a:fld id="{7AF5721A-E020-43A7-96DC-32BCFB299079}" type="slidenum">
              <a:rPr lang="en-US" altLang="en-US" sz="1000" smtClean="0">
                <a:solidFill>
                  <a:schemeClr val="accent1"/>
                </a:solidFill>
              </a:rPr>
              <a:pPr>
                <a:spcBef>
                  <a:spcPct val="0"/>
                </a:spcBef>
                <a:buSzTx/>
                <a:buFontTx/>
                <a:buNone/>
              </a:pPr>
              <a:t>46</a:t>
            </a:fld>
            <a:endParaRPr lang="en-US" altLang="en-US" sz="1000">
              <a:solidFill>
                <a:schemeClr val="accent1"/>
              </a:solidFill>
            </a:endParaRPr>
          </a:p>
        </p:txBody>
      </p:sp>
      <p:sp>
        <p:nvSpPr>
          <p:cNvPr id="82951" name="Rectangle 5">
            <a:extLst>
              <a:ext uri="{FF2B5EF4-FFF2-40B4-BE49-F238E27FC236}">
                <a16:creationId xmlns:a16="http://schemas.microsoft.com/office/drawing/2014/main" id="{68D61C24-142A-4DC3-9676-F6A578C8ACB2}"/>
              </a:ext>
            </a:extLst>
          </p:cNvPr>
          <p:cNvSpPr txBox="1">
            <a:spLocks noChangeArrowheads="1"/>
          </p:cNvSpPr>
          <p:nvPr/>
        </p:nvSpPr>
        <p:spPr bwMode="auto">
          <a:xfrm>
            <a:off x="122238" y="1493838"/>
            <a:ext cx="83058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04800" indent="-304800">
              <a:spcBef>
                <a:spcPct val="20000"/>
              </a:spcBef>
              <a:buSzPct val="60000"/>
              <a:buBlip>
                <a:blip r:embed="rId2"/>
              </a:buBlip>
              <a:defRPr sz="2400">
                <a:solidFill>
                  <a:schemeClr val="tx2"/>
                </a:solidFill>
                <a:latin typeface="Book Antiqua" panose="02040602050305030304" pitchFamily="18" charset="0"/>
              </a:defRPr>
            </a:lvl1pPr>
            <a:lvl2pPr marL="904875" indent="-457200">
              <a:spcBef>
                <a:spcPct val="20000"/>
              </a:spcBef>
              <a:buSzPct val="60000"/>
              <a:buBlip>
                <a:blip r:embed="rId3"/>
              </a:buBlip>
              <a:defRPr sz="2000">
                <a:solidFill>
                  <a:schemeClr val="tx2"/>
                </a:solidFill>
                <a:latin typeface="Book Antiqua" panose="02040602050305030304" pitchFamily="18" charset="0"/>
              </a:defRPr>
            </a:lvl2pPr>
            <a:lvl3pPr marL="1092200" indent="-342900">
              <a:spcBef>
                <a:spcPct val="20000"/>
              </a:spcBef>
              <a:buSzPct val="60000"/>
              <a:buBlip>
                <a:blip r:embed="rId4"/>
              </a:buBlip>
              <a:defRPr>
                <a:solidFill>
                  <a:schemeClr val="tx2"/>
                </a:solidFill>
                <a:latin typeface="Book Antiqua" panose="02040602050305030304" pitchFamily="18" charset="0"/>
              </a:defRPr>
            </a:lvl3pPr>
            <a:lvl4pPr marL="1384300" indent="-342900">
              <a:spcBef>
                <a:spcPct val="20000"/>
              </a:spcBef>
              <a:buSzPct val="60000"/>
              <a:buBlip>
                <a:blip r:embed="rId5"/>
              </a:buBlip>
              <a:defRPr sz="1600">
                <a:solidFill>
                  <a:schemeClr val="tx2"/>
                </a:solidFill>
                <a:latin typeface="Book Antiqua" panose="02040602050305030304" pitchFamily="18" charset="0"/>
              </a:defRPr>
            </a:lvl4pPr>
            <a:lvl5pPr marL="1649413" indent="-342900">
              <a:spcBef>
                <a:spcPct val="20000"/>
              </a:spcBef>
              <a:buSzPct val="60000"/>
              <a:buBlip>
                <a:blip r:embed="rId6"/>
              </a:buBlip>
              <a:defRPr sz="1600">
                <a:solidFill>
                  <a:schemeClr val="tx2"/>
                </a:solidFill>
                <a:latin typeface="Book Antiqua" panose="02040602050305030304" pitchFamily="18" charset="0"/>
              </a:defRPr>
            </a:lvl5pPr>
            <a:lvl6pPr marL="2106613" indent="-3429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6pPr>
            <a:lvl7pPr marL="2563813" indent="-3429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7pPr>
            <a:lvl8pPr marL="3021013" indent="-3429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8pPr>
            <a:lvl9pPr marL="3478213" indent="-342900" eaLnBrk="0" fontAlgn="base" hangingPunct="0">
              <a:spcBef>
                <a:spcPct val="20000"/>
              </a:spcBef>
              <a:spcAft>
                <a:spcPct val="0"/>
              </a:spcAft>
              <a:buSzPct val="60000"/>
              <a:buBlip>
                <a:blip r:embed="rId6"/>
              </a:buBlip>
              <a:defRPr sz="1600">
                <a:solidFill>
                  <a:schemeClr val="tx2"/>
                </a:solidFill>
                <a:latin typeface="Book Antiqua" panose="02040602050305030304" pitchFamily="18" charset="0"/>
              </a:defRPr>
            </a:lvl9pPr>
          </a:lstStyle>
          <a:p>
            <a:pPr eaLnBrk="1" hangingPunct="1">
              <a:spcBef>
                <a:spcPct val="0"/>
              </a:spcBef>
              <a:buClr>
                <a:schemeClr val="accent1"/>
              </a:buClr>
              <a:buSzPct val="80000"/>
              <a:buFont typeface="Wingdings" panose="05000000000000000000" pitchFamily="2" charset="2"/>
              <a:buChar char="v"/>
            </a:pPr>
            <a:endParaRPr lang="en-US" altLang="en-US" sz="1800">
              <a:sym typeface="Bookman Old Style" panose="02050604050505020204" pitchFamily="18" charset="0"/>
            </a:endParaRPr>
          </a:p>
          <a:p>
            <a:pPr lvl="1" eaLnBrk="1" hangingPunct="1">
              <a:buSzPct val="99000"/>
              <a:buFont typeface="Calibri" panose="020F0502020204030204" pitchFamily="34" charset="0"/>
              <a:buAutoNum type="arabicPeriod"/>
            </a:pPr>
            <a:r>
              <a:rPr lang="en-US" altLang="en-US" sz="1800">
                <a:sym typeface="Bookman Old Style" panose="02050604050505020204" pitchFamily="18" charset="0"/>
              </a:rPr>
              <a:t>Pole shim </a:t>
            </a:r>
          </a:p>
          <a:p>
            <a:pPr lvl="1" eaLnBrk="1" hangingPunct="1">
              <a:buSzPct val="99000"/>
              <a:buFont typeface="Calibri" panose="020F0502020204030204" pitchFamily="34" charset="0"/>
              <a:buAutoNum type="arabicPeriod"/>
            </a:pPr>
            <a:r>
              <a:rPr lang="en-US" altLang="en-US" sz="1800">
                <a:sym typeface="Bookman Old Style" panose="02050604050505020204" pitchFamily="18" charset="0"/>
              </a:rPr>
              <a:t>Collar/yoke shim (default: 0.4 mm)</a:t>
            </a:r>
          </a:p>
          <a:p>
            <a:pPr lvl="1" eaLnBrk="1" hangingPunct="1">
              <a:buSzPct val="99000"/>
              <a:buFont typeface="Calibri" panose="020F0502020204030204" pitchFamily="34" charset="0"/>
              <a:buAutoNum type="arabicPeriod"/>
            </a:pPr>
            <a:r>
              <a:rPr lang="en-US" altLang="en-US" sz="1800">
                <a:sym typeface="Bookman Old Style" panose="02050604050505020204" pitchFamily="18" charset="0"/>
              </a:rPr>
              <a:t>Pole adjustment shim (default: 0.2 mm)</a:t>
            </a:r>
          </a:p>
          <a:p>
            <a:pPr lvl="1" eaLnBrk="1" hangingPunct="1">
              <a:buSzPct val="99000"/>
              <a:buFont typeface="Calibri" panose="020F0502020204030204" pitchFamily="34" charset="0"/>
              <a:buAutoNum type="arabicPeriod"/>
            </a:pPr>
            <a:r>
              <a:rPr lang="en-US" altLang="en-US" sz="1800">
                <a:sym typeface="Bookman Old Style" panose="02050604050505020204" pitchFamily="18" charset="0"/>
              </a:rPr>
              <a:t>Gap closing @ room temperature</a:t>
            </a:r>
            <a:br>
              <a:rPr lang="en-US" altLang="en-US" sz="1800">
                <a:sym typeface="Bookman Old Style" panose="02050604050505020204" pitchFamily="18" charset="0"/>
              </a:rPr>
            </a:br>
            <a:r>
              <a:rPr lang="en-US" altLang="en-US" sz="1800">
                <a:sym typeface="Bookman Old Style" panose="02050604050505020204" pitchFamily="18" charset="0"/>
              </a:rPr>
              <a:t>remaining closed to 12 T.</a:t>
            </a:r>
          </a:p>
          <a:p>
            <a:pPr lvl="1" eaLnBrk="1" hangingPunct="1">
              <a:buSzPct val="99000"/>
              <a:buFont typeface="Calibri" panose="020F0502020204030204" pitchFamily="34" charset="0"/>
              <a:buAutoNum type="arabicPeriod"/>
            </a:pPr>
            <a:r>
              <a:rPr lang="en-US" altLang="en-US" sz="1800">
                <a:sym typeface="Bookman Old Style" panose="02050604050505020204" pitchFamily="18" charset="0"/>
              </a:rPr>
              <a:t>Stainless-steel shell</a:t>
            </a:r>
          </a:p>
        </p:txBody>
      </p:sp>
      <p:sp>
        <p:nvSpPr>
          <p:cNvPr id="8" name="TextBox 7">
            <a:extLst>
              <a:ext uri="{FF2B5EF4-FFF2-40B4-BE49-F238E27FC236}">
                <a16:creationId xmlns:a16="http://schemas.microsoft.com/office/drawing/2014/main" id="{67DD9F9D-0DB7-4D48-A3B6-A8F42AE5CB94}"/>
              </a:ext>
            </a:extLst>
          </p:cNvPr>
          <p:cNvSpPr txBox="1"/>
          <p:nvPr/>
        </p:nvSpPr>
        <p:spPr>
          <a:xfrm>
            <a:off x="500063" y="4237038"/>
            <a:ext cx="5580062" cy="1201737"/>
          </a:xfrm>
          <a:prstGeom prst="rect">
            <a:avLst/>
          </a:prstGeom>
          <a:noFill/>
        </p:spPr>
        <p:txBody>
          <a:bodyPr>
            <a:spAutoFit/>
          </a:bodyPr>
          <a:lstStyle/>
          <a:p>
            <a:pPr marL="36576">
              <a:buSzPct val="99000"/>
              <a:defRPr/>
            </a:pPr>
            <a:r>
              <a:rPr lang="en-US" i="1" dirty="0">
                <a:solidFill>
                  <a:schemeClr val="tx2"/>
                </a:solidFill>
                <a:latin typeface="Book Antiqua" panose="02040602050305030304" pitchFamily="18" charset="0"/>
                <a:sym typeface="Bookman Old Style" charset="0"/>
              </a:rPr>
              <a:t>(3) is an optional knob. </a:t>
            </a:r>
          </a:p>
          <a:p>
            <a:pPr marL="36576">
              <a:buSzPct val="99000"/>
              <a:defRPr/>
            </a:pPr>
            <a:r>
              <a:rPr lang="en-US" i="1" dirty="0">
                <a:solidFill>
                  <a:schemeClr val="tx2"/>
                </a:solidFill>
                <a:latin typeface="Book Antiqua" panose="02040602050305030304" pitchFamily="18" charset="0"/>
                <a:sym typeface="Bookman Old Style" charset="0"/>
              </a:rPr>
              <a:t>(2) and (4) must be controlled in order to close the yoke gap at RT.</a:t>
            </a:r>
          </a:p>
          <a:p>
            <a:pPr>
              <a:defRPr/>
            </a:pPr>
            <a:endParaRPr lang="en-US" i="1" dirty="0">
              <a:solidFill>
                <a:schemeClr val="tx2"/>
              </a:solidFill>
              <a:latin typeface="Book Antiqua" panose="02040602050305030304" pitchFamily="18" charset="0"/>
            </a:endParaRPr>
          </a:p>
        </p:txBody>
      </p:sp>
      <p:pic>
        <p:nvPicPr>
          <p:cNvPr id="82953" name="Picture 8">
            <a:extLst>
              <a:ext uri="{FF2B5EF4-FFF2-40B4-BE49-F238E27FC236}">
                <a16:creationId xmlns:a16="http://schemas.microsoft.com/office/drawing/2014/main" id="{61F2B837-3DA5-4253-AE9E-0C14485F51C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27813" y="1739900"/>
            <a:ext cx="2211387"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81F84FC-83A8-49B3-A2A2-30348075DFAC}"/>
              </a:ext>
            </a:extLst>
          </p:cNvPr>
          <p:cNvSpPr txBox="1"/>
          <p:nvPr/>
        </p:nvSpPr>
        <p:spPr>
          <a:xfrm>
            <a:off x="6061075" y="3457575"/>
            <a:ext cx="312738" cy="369888"/>
          </a:xfrm>
          <a:prstGeom prst="rect">
            <a:avLst/>
          </a:prstGeom>
          <a:noFill/>
        </p:spPr>
        <p:txBody>
          <a:bodyPr wrap="none">
            <a:spAutoFit/>
          </a:bodyPr>
          <a:lstStyle/>
          <a:p>
            <a:pPr>
              <a:defRPr/>
            </a:pPr>
            <a:r>
              <a:rPr lang="en-US" dirty="0">
                <a:solidFill>
                  <a:schemeClr val="accent6">
                    <a:lumMod val="50000"/>
                  </a:schemeClr>
                </a:solidFill>
              </a:rPr>
              <a:t>1</a:t>
            </a:r>
          </a:p>
        </p:txBody>
      </p:sp>
      <p:cxnSp>
        <p:nvCxnSpPr>
          <p:cNvPr id="11" name="Straight Connector 10">
            <a:extLst>
              <a:ext uri="{FF2B5EF4-FFF2-40B4-BE49-F238E27FC236}">
                <a16:creationId xmlns:a16="http://schemas.microsoft.com/office/drawing/2014/main" id="{4C158238-51E2-4D13-9E77-5246610BB35C}"/>
              </a:ext>
            </a:extLst>
          </p:cNvPr>
          <p:cNvCxnSpPr/>
          <p:nvPr/>
        </p:nvCxnSpPr>
        <p:spPr>
          <a:xfrm flipH="1">
            <a:off x="6327775" y="3489325"/>
            <a:ext cx="1044575" cy="166688"/>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B245529-EC1E-45C9-A974-942E0330D824}"/>
              </a:ext>
            </a:extLst>
          </p:cNvPr>
          <p:cNvCxnSpPr/>
          <p:nvPr/>
        </p:nvCxnSpPr>
        <p:spPr>
          <a:xfrm flipH="1">
            <a:off x="6327775" y="4187825"/>
            <a:ext cx="409575" cy="61913"/>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B65451F-0C2D-42ED-B6E4-8D9E83178FD8}"/>
              </a:ext>
            </a:extLst>
          </p:cNvPr>
          <p:cNvSpPr txBox="1"/>
          <p:nvPr/>
        </p:nvSpPr>
        <p:spPr>
          <a:xfrm>
            <a:off x="6056313" y="4083050"/>
            <a:ext cx="312737" cy="369888"/>
          </a:xfrm>
          <a:prstGeom prst="rect">
            <a:avLst/>
          </a:prstGeom>
          <a:noFill/>
        </p:spPr>
        <p:txBody>
          <a:bodyPr wrap="none">
            <a:spAutoFit/>
          </a:bodyPr>
          <a:lstStyle/>
          <a:p>
            <a:pPr>
              <a:defRPr/>
            </a:pPr>
            <a:r>
              <a:rPr lang="en-US" dirty="0">
                <a:solidFill>
                  <a:schemeClr val="accent6">
                    <a:lumMod val="50000"/>
                  </a:schemeClr>
                </a:solidFill>
              </a:rPr>
              <a:t>2</a:t>
            </a:r>
          </a:p>
        </p:txBody>
      </p:sp>
      <p:cxnSp>
        <p:nvCxnSpPr>
          <p:cNvPr id="14" name="Straight Connector 13">
            <a:extLst>
              <a:ext uri="{FF2B5EF4-FFF2-40B4-BE49-F238E27FC236}">
                <a16:creationId xmlns:a16="http://schemas.microsoft.com/office/drawing/2014/main" id="{390B35C2-EAC5-4D94-B87F-8CAFE418AB16}"/>
              </a:ext>
            </a:extLst>
          </p:cNvPr>
          <p:cNvCxnSpPr/>
          <p:nvPr/>
        </p:nvCxnSpPr>
        <p:spPr>
          <a:xfrm flipH="1">
            <a:off x="6327775" y="4330700"/>
            <a:ext cx="958850" cy="327025"/>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1ACB06B-A0FE-48CD-AFD8-90140ACB4207}"/>
              </a:ext>
            </a:extLst>
          </p:cNvPr>
          <p:cNvSpPr txBox="1"/>
          <p:nvPr/>
        </p:nvSpPr>
        <p:spPr>
          <a:xfrm>
            <a:off x="6069013" y="4494213"/>
            <a:ext cx="312737" cy="369887"/>
          </a:xfrm>
          <a:prstGeom prst="rect">
            <a:avLst/>
          </a:prstGeom>
          <a:noFill/>
        </p:spPr>
        <p:txBody>
          <a:bodyPr wrap="none">
            <a:spAutoFit/>
          </a:bodyPr>
          <a:lstStyle/>
          <a:p>
            <a:pPr>
              <a:defRPr/>
            </a:pPr>
            <a:r>
              <a:rPr lang="en-US" dirty="0">
                <a:solidFill>
                  <a:schemeClr val="accent6">
                    <a:lumMod val="50000"/>
                  </a:schemeClr>
                </a:solidFill>
              </a:rPr>
              <a:t>3</a:t>
            </a:r>
          </a:p>
        </p:txBody>
      </p:sp>
      <p:sp>
        <p:nvSpPr>
          <p:cNvPr id="16" name="TextBox 15">
            <a:extLst>
              <a:ext uri="{FF2B5EF4-FFF2-40B4-BE49-F238E27FC236}">
                <a16:creationId xmlns:a16="http://schemas.microsoft.com/office/drawing/2014/main" id="{94AFEFBC-64C2-4D9C-82EE-1AEF90A2B13D}"/>
              </a:ext>
            </a:extLst>
          </p:cNvPr>
          <p:cNvSpPr txBox="1"/>
          <p:nvPr/>
        </p:nvSpPr>
        <p:spPr>
          <a:xfrm>
            <a:off x="6059488" y="5162550"/>
            <a:ext cx="312737" cy="368300"/>
          </a:xfrm>
          <a:prstGeom prst="rect">
            <a:avLst/>
          </a:prstGeom>
          <a:noFill/>
        </p:spPr>
        <p:txBody>
          <a:bodyPr wrap="none">
            <a:spAutoFit/>
          </a:bodyPr>
          <a:lstStyle/>
          <a:p>
            <a:pPr>
              <a:defRPr/>
            </a:pPr>
            <a:r>
              <a:rPr lang="en-US" dirty="0">
                <a:solidFill>
                  <a:schemeClr val="accent6">
                    <a:lumMod val="50000"/>
                  </a:schemeClr>
                </a:solidFill>
              </a:rPr>
              <a:t>4</a:t>
            </a:r>
          </a:p>
        </p:txBody>
      </p:sp>
      <p:cxnSp>
        <p:nvCxnSpPr>
          <p:cNvPr id="17" name="Straight Connector 16">
            <a:extLst>
              <a:ext uri="{FF2B5EF4-FFF2-40B4-BE49-F238E27FC236}">
                <a16:creationId xmlns:a16="http://schemas.microsoft.com/office/drawing/2014/main" id="{2E9B4FF7-AB51-4EC4-A196-CBB8AAA97B54}"/>
              </a:ext>
            </a:extLst>
          </p:cNvPr>
          <p:cNvCxnSpPr/>
          <p:nvPr/>
        </p:nvCxnSpPr>
        <p:spPr>
          <a:xfrm flipH="1" flipV="1">
            <a:off x="6381750" y="6061075"/>
            <a:ext cx="355600" cy="3175"/>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DB5F7DE-9EA5-4FB2-BEDF-027D900666D3}"/>
              </a:ext>
            </a:extLst>
          </p:cNvPr>
          <p:cNvSpPr txBox="1"/>
          <p:nvPr/>
        </p:nvSpPr>
        <p:spPr>
          <a:xfrm>
            <a:off x="6069013" y="5878513"/>
            <a:ext cx="312737" cy="369887"/>
          </a:xfrm>
          <a:prstGeom prst="rect">
            <a:avLst/>
          </a:prstGeom>
          <a:noFill/>
        </p:spPr>
        <p:txBody>
          <a:bodyPr wrap="none">
            <a:spAutoFit/>
          </a:bodyPr>
          <a:lstStyle/>
          <a:p>
            <a:pPr>
              <a:defRPr/>
            </a:pPr>
            <a:r>
              <a:rPr lang="en-US" dirty="0">
                <a:solidFill>
                  <a:schemeClr val="accent6">
                    <a:lumMod val="50000"/>
                  </a:schemeClr>
                </a:solidFill>
              </a:rPr>
              <a:t>5</a:t>
            </a:r>
          </a:p>
        </p:txBody>
      </p:sp>
      <p:cxnSp>
        <p:nvCxnSpPr>
          <p:cNvPr id="19" name="Straight Connector 18">
            <a:extLst>
              <a:ext uri="{FF2B5EF4-FFF2-40B4-BE49-F238E27FC236}">
                <a16:creationId xmlns:a16="http://schemas.microsoft.com/office/drawing/2014/main" id="{6D7E696E-CD6A-4E24-BAFF-479DFC040619}"/>
              </a:ext>
            </a:extLst>
          </p:cNvPr>
          <p:cNvCxnSpPr/>
          <p:nvPr/>
        </p:nvCxnSpPr>
        <p:spPr>
          <a:xfrm flipH="1" flipV="1">
            <a:off x="6402388" y="5419725"/>
            <a:ext cx="233362" cy="273050"/>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3286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90617D1E-1021-4C74-BC41-2DA254A9802C}"/>
              </a:ext>
            </a:extLst>
          </p:cNvPr>
          <p:cNvSpPr>
            <a:spLocks noGrp="1" noChangeArrowheads="1"/>
          </p:cNvSpPr>
          <p:nvPr>
            <p:ph type="title"/>
          </p:nvPr>
        </p:nvSpPr>
        <p:spPr/>
        <p:txBody>
          <a:bodyPr/>
          <a:lstStyle/>
          <a:p>
            <a:r>
              <a:rPr lang="en-US" altLang="en-US" sz="2400" dirty="0"/>
              <a:t>5. Practical examples of collar-based structures</a:t>
            </a:r>
            <a:br>
              <a:rPr lang="en-US" altLang="en-US" sz="2400" dirty="0"/>
            </a:br>
            <a:r>
              <a:rPr lang="en-US" altLang="en-US" sz="2400" dirty="0"/>
              <a:t>LHC IR quadrupole</a:t>
            </a:r>
          </a:p>
        </p:txBody>
      </p:sp>
      <p:sp>
        <p:nvSpPr>
          <p:cNvPr id="47107" name="Rectangle 3">
            <a:extLst>
              <a:ext uri="{FF2B5EF4-FFF2-40B4-BE49-F238E27FC236}">
                <a16:creationId xmlns:a16="http://schemas.microsoft.com/office/drawing/2014/main" id="{ED014BF4-7C66-4580-A70A-1DAC4694465D}"/>
              </a:ext>
            </a:extLst>
          </p:cNvPr>
          <p:cNvSpPr>
            <a:spLocks noGrp="1" noChangeArrowheads="1"/>
          </p:cNvSpPr>
          <p:nvPr>
            <p:ph type="body" idx="1"/>
          </p:nvPr>
        </p:nvSpPr>
        <p:spPr>
          <a:xfrm>
            <a:off x="266700" y="1190625"/>
            <a:ext cx="8677275" cy="1468438"/>
          </a:xfrm>
        </p:spPr>
        <p:txBody>
          <a:bodyPr/>
          <a:lstStyle/>
          <a:p>
            <a:pPr>
              <a:buFontTx/>
              <a:buBlip>
                <a:blip r:embed="rId2"/>
              </a:buBlip>
            </a:pPr>
            <a:r>
              <a:rPr lang="en-US" altLang="en-US" sz="2000"/>
              <a:t>Support structure based on collars and welded stainless steel shell are also used for </a:t>
            </a:r>
            <a:r>
              <a:rPr lang="en-US" altLang="en-US" sz="2000" b="1">
                <a:solidFill>
                  <a:srgbClr val="FF0000"/>
                </a:solidFill>
              </a:rPr>
              <a:t>quadrupole magnets</a:t>
            </a:r>
            <a:r>
              <a:rPr lang="en-US" altLang="en-US" sz="2000"/>
              <a:t>.</a:t>
            </a:r>
          </a:p>
          <a:p>
            <a:pPr>
              <a:buFontTx/>
              <a:buBlip>
                <a:blip r:embed="rId2"/>
              </a:buBlip>
            </a:pPr>
            <a:r>
              <a:rPr lang="en-US" altLang="en-US" sz="2000"/>
              <a:t>During the collaring operation, 4 keys/rods are inserted at the four mid-planes.</a:t>
            </a:r>
          </a:p>
        </p:txBody>
      </p:sp>
      <p:pic>
        <p:nvPicPr>
          <p:cNvPr id="47108" name="Picture 6" descr="oxford quad">
            <a:extLst>
              <a:ext uri="{FF2B5EF4-FFF2-40B4-BE49-F238E27FC236}">
                <a16:creationId xmlns:a16="http://schemas.microsoft.com/office/drawing/2014/main" id="{97D1973D-AB33-44A6-9486-A516B78CE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088" y="3367088"/>
            <a:ext cx="31019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8" descr="MQXB_Cross_Section">
            <a:extLst>
              <a:ext uri="{FF2B5EF4-FFF2-40B4-BE49-F238E27FC236}">
                <a16:creationId xmlns:a16="http://schemas.microsoft.com/office/drawing/2014/main" id="{5264B3C8-BDC4-4A25-B9AB-8B4809A63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038" y="3783013"/>
            <a:ext cx="2649537"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 Box 9">
            <a:extLst>
              <a:ext uri="{FF2B5EF4-FFF2-40B4-BE49-F238E27FC236}">
                <a16:creationId xmlns:a16="http://schemas.microsoft.com/office/drawing/2014/main" id="{6FD5DE2B-48F3-453E-8DD6-A9029292FEDC}"/>
              </a:ext>
            </a:extLst>
          </p:cNvPr>
          <p:cNvSpPr txBox="1">
            <a:spLocks noChangeArrowheads="1"/>
          </p:cNvSpPr>
          <p:nvPr/>
        </p:nvSpPr>
        <p:spPr bwMode="auto">
          <a:xfrm>
            <a:off x="2286000" y="2667000"/>
            <a:ext cx="228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lgn="ctr" eaLnBrk="1" hangingPunct="1">
              <a:spcBef>
                <a:spcPct val="50000"/>
              </a:spcBef>
              <a:buSzTx/>
              <a:buFontTx/>
              <a:buNone/>
            </a:pPr>
            <a:r>
              <a:rPr lang="en-US" altLang="en-US" sz="1800">
                <a:latin typeface="Arial" panose="020B0604020202020204" pitchFamily="34" charset="0"/>
              </a:rPr>
              <a:t>CERN-Oxford Inst. (MQY)</a:t>
            </a:r>
          </a:p>
        </p:txBody>
      </p:sp>
      <p:sp>
        <p:nvSpPr>
          <p:cNvPr id="47112" name="Text Box 10">
            <a:extLst>
              <a:ext uri="{FF2B5EF4-FFF2-40B4-BE49-F238E27FC236}">
                <a16:creationId xmlns:a16="http://schemas.microsoft.com/office/drawing/2014/main" id="{C7ABB730-409A-4355-AB86-827362DF0887}"/>
              </a:ext>
            </a:extLst>
          </p:cNvPr>
          <p:cNvSpPr txBox="1">
            <a:spLocks noChangeArrowheads="1"/>
          </p:cNvSpPr>
          <p:nvPr/>
        </p:nvSpPr>
        <p:spPr bwMode="auto">
          <a:xfrm>
            <a:off x="5334000" y="2903538"/>
            <a:ext cx="2819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lgn="ctr" eaLnBrk="1" hangingPunct="1">
              <a:spcBef>
                <a:spcPct val="50000"/>
              </a:spcBef>
              <a:buSzTx/>
              <a:buFontTx/>
              <a:buNone/>
            </a:pPr>
            <a:r>
              <a:rPr lang="en-US" altLang="en-US" sz="1800">
                <a:latin typeface="Arial" panose="020B0604020202020204" pitchFamily="34" charset="0"/>
              </a:rPr>
              <a:t>Fermilab </a:t>
            </a:r>
            <a:br>
              <a:rPr lang="en-US" altLang="en-US" sz="1800">
                <a:latin typeface="Arial" panose="020B0604020202020204" pitchFamily="34" charset="0"/>
              </a:rPr>
            </a:br>
            <a:r>
              <a:rPr lang="en-US" altLang="en-US" sz="1800">
                <a:latin typeface="Arial" panose="020B0604020202020204" pitchFamily="34" charset="0"/>
              </a:rPr>
              <a:t>(MQXB)</a:t>
            </a:r>
          </a:p>
        </p:txBody>
      </p:sp>
      <p:sp>
        <p:nvSpPr>
          <p:cNvPr id="47114" name="Text Box 13">
            <a:extLst>
              <a:ext uri="{FF2B5EF4-FFF2-40B4-BE49-F238E27FC236}">
                <a16:creationId xmlns:a16="http://schemas.microsoft.com/office/drawing/2014/main" id="{7A16DE27-BB20-468A-878E-906C06A1F78A}"/>
              </a:ext>
            </a:extLst>
          </p:cNvPr>
          <p:cNvSpPr txBox="1">
            <a:spLocks noChangeArrowheads="1"/>
          </p:cNvSpPr>
          <p:nvPr/>
        </p:nvSpPr>
        <p:spPr bwMode="auto">
          <a:xfrm>
            <a:off x="8064500" y="6216650"/>
            <a:ext cx="8572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L. Rossi, [1]</a:t>
            </a:r>
          </a:p>
        </p:txBody>
      </p:sp>
      <p:sp>
        <p:nvSpPr>
          <p:cNvPr id="47115" name="Footer Placeholder 12">
            <a:extLst>
              <a:ext uri="{FF2B5EF4-FFF2-40B4-BE49-F238E27FC236}">
                <a16:creationId xmlns:a16="http://schemas.microsoft.com/office/drawing/2014/main" id="{9C9D73F7-E94E-4971-AAF2-AD166FA3240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47116" name="Date Placeholder 11">
            <a:extLst>
              <a:ext uri="{FF2B5EF4-FFF2-40B4-BE49-F238E27FC236}">
                <a16:creationId xmlns:a16="http://schemas.microsoft.com/office/drawing/2014/main" id="{0093EE32-7546-4CD6-BD24-556D6421495B}"/>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47117" name="Slide Number Placeholder 14">
            <a:extLst>
              <a:ext uri="{FF2B5EF4-FFF2-40B4-BE49-F238E27FC236}">
                <a16:creationId xmlns:a16="http://schemas.microsoft.com/office/drawing/2014/main" id="{3CB11948-2FE2-43AD-B21D-A55A692A6D9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A119B938-3D39-4F0F-8CD1-86E40BC4C6BC}" type="slidenum">
              <a:rPr lang="en-US" altLang="en-US" sz="1000" smtClean="0">
                <a:solidFill>
                  <a:schemeClr val="accent1"/>
                </a:solidFill>
              </a:rPr>
              <a:pPr>
                <a:spcBef>
                  <a:spcPct val="0"/>
                </a:spcBef>
                <a:buSzTx/>
                <a:buFontTx/>
                <a:buNone/>
              </a:pPr>
              <a:t>47</a:t>
            </a:fld>
            <a:endParaRPr lang="en-US" altLang="en-US" sz="1000">
              <a:solidFill>
                <a:schemeClr val="accent1"/>
              </a:solidFill>
            </a:endParaRPr>
          </a:p>
        </p:txBody>
      </p:sp>
    </p:spTree>
    <p:extLst>
      <p:ext uri="{BB962C8B-B14F-4D97-AF65-F5344CB8AC3E}">
        <p14:creationId xmlns:p14="http://schemas.microsoft.com/office/powerpoint/2010/main" val="236404447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7F62-5A55-4E2B-813A-55DCE05D61BF}"/>
              </a:ext>
            </a:extLst>
          </p:cNvPr>
          <p:cNvSpPr>
            <a:spLocks noGrp="1"/>
          </p:cNvSpPr>
          <p:nvPr>
            <p:ph type="title"/>
          </p:nvPr>
        </p:nvSpPr>
        <p:spPr/>
        <p:txBody>
          <a:bodyPr/>
          <a:lstStyle/>
          <a:p>
            <a:r>
              <a:rPr lang="en-US" dirty="0"/>
              <a:t>Practical examples of accelerator magnets</a:t>
            </a:r>
            <a:br>
              <a:rPr lang="en-US" dirty="0"/>
            </a:br>
            <a:r>
              <a:rPr lang="en-US" dirty="0"/>
              <a:t>Classification</a:t>
            </a:r>
          </a:p>
        </p:txBody>
      </p:sp>
      <p:sp>
        <p:nvSpPr>
          <p:cNvPr id="3" name="Content Placeholder 2">
            <a:extLst>
              <a:ext uri="{FF2B5EF4-FFF2-40B4-BE49-F238E27FC236}">
                <a16:creationId xmlns:a16="http://schemas.microsoft.com/office/drawing/2014/main" id="{3700CEBA-0BFD-40D0-821C-85FF8B797AE4}"/>
              </a:ext>
            </a:extLst>
          </p:cNvPr>
          <p:cNvSpPr>
            <a:spLocks noGrp="1"/>
          </p:cNvSpPr>
          <p:nvPr>
            <p:ph idx="1"/>
          </p:nvPr>
        </p:nvSpPr>
        <p:spPr/>
        <p:txBody>
          <a:bodyPr/>
          <a:lstStyle/>
          <a:p>
            <a:r>
              <a:rPr lang="en-US" dirty="0"/>
              <a:t>Traditionally, the support structure is characterized by three main components: the collars, the iron yoke and the external shrinking cylinder (or shell). Depending on the role and the importance of each of these three components, the support structures can be classified in three main groups:</a:t>
            </a:r>
          </a:p>
          <a:p>
            <a:pPr lvl="1"/>
            <a:r>
              <a:rPr lang="en-US" dirty="0"/>
              <a:t>1.	</a:t>
            </a:r>
            <a:r>
              <a:rPr lang="en-US" dirty="0">
                <a:solidFill>
                  <a:srgbClr val="FF0000"/>
                </a:solidFill>
              </a:rPr>
              <a:t>Collar-based structures</a:t>
            </a:r>
          </a:p>
          <a:p>
            <a:pPr lvl="1"/>
            <a:r>
              <a:rPr lang="en-US" dirty="0"/>
              <a:t>2.	</a:t>
            </a:r>
            <a:r>
              <a:rPr lang="en-US" dirty="0">
                <a:solidFill>
                  <a:srgbClr val="FF0000"/>
                </a:solidFill>
              </a:rPr>
              <a:t>Yoke-based structures </a:t>
            </a:r>
          </a:p>
          <a:p>
            <a:pPr lvl="1"/>
            <a:r>
              <a:rPr lang="en-US" dirty="0"/>
              <a:t>3.	</a:t>
            </a:r>
            <a:r>
              <a:rPr lang="en-US" dirty="0">
                <a:solidFill>
                  <a:srgbClr val="FF0000"/>
                </a:solidFill>
              </a:rPr>
              <a:t>Shell-based structures</a:t>
            </a:r>
          </a:p>
          <a:p>
            <a:r>
              <a:rPr lang="en-US" dirty="0"/>
              <a:t>An additional family</a:t>
            </a:r>
          </a:p>
          <a:p>
            <a:pPr lvl="1"/>
            <a:r>
              <a:rPr lang="en-US" dirty="0"/>
              <a:t>4.	</a:t>
            </a:r>
            <a:r>
              <a:rPr lang="en-US" dirty="0">
                <a:solidFill>
                  <a:srgbClr val="FF0000"/>
                </a:solidFill>
              </a:rPr>
              <a:t>Stress-managed structures </a:t>
            </a:r>
          </a:p>
          <a:p>
            <a:pPr marL="0" indent="0">
              <a:buNone/>
            </a:pPr>
            <a:r>
              <a:rPr lang="en-US" dirty="0"/>
              <a:t>where additional structural components are added to the coil design to reduce the peak stress in the winding due to </a:t>
            </a:r>
            <a:r>
              <a:rPr lang="en-US" dirty="0" err="1"/>
              <a:t>e.m.</a:t>
            </a:r>
            <a:r>
              <a:rPr lang="en-US" dirty="0"/>
              <a:t> forces.</a:t>
            </a:r>
          </a:p>
          <a:p>
            <a:endParaRPr lang="en-US" dirty="0"/>
          </a:p>
        </p:txBody>
      </p:sp>
      <p:sp>
        <p:nvSpPr>
          <p:cNvPr id="4" name="Date Placeholder 3">
            <a:extLst>
              <a:ext uri="{FF2B5EF4-FFF2-40B4-BE49-F238E27FC236}">
                <a16:creationId xmlns:a16="http://schemas.microsoft.com/office/drawing/2014/main" id="{28C9916A-356B-48C3-A2C6-CF676E8ADB67}"/>
              </a:ext>
            </a:extLst>
          </p:cNvPr>
          <p:cNvSpPr>
            <a:spLocks noGrp="1"/>
          </p:cNvSpPr>
          <p:nvPr>
            <p:ph type="dt" sz="half" idx="10"/>
          </p:nvPr>
        </p:nvSpPr>
        <p:spPr/>
        <p:txBody>
          <a:bodyPr/>
          <a:lstStyle/>
          <a:p>
            <a:pPr>
              <a:defRPr/>
            </a:pPr>
            <a:r>
              <a:rPr lang="en-US"/>
              <a:t>Superconducting Accelerator Magnets, January 27-30, 2025</a:t>
            </a:r>
          </a:p>
        </p:txBody>
      </p:sp>
      <p:sp>
        <p:nvSpPr>
          <p:cNvPr id="5" name="Footer Placeholder 4">
            <a:extLst>
              <a:ext uri="{FF2B5EF4-FFF2-40B4-BE49-F238E27FC236}">
                <a16:creationId xmlns:a16="http://schemas.microsoft.com/office/drawing/2014/main" id="{389347D3-E092-45A6-B210-FD6CC5C31F04}"/>
              </a:ext>
            </a:extLst>
          </p:cNvPr>
          <p:cNvSpPr>
            <a:spLocks noGrp="1"/>
          </p:cNvSpPr>
          <p:nvPr>
            <p:ph type="ftr" sz="quarter" idx="11"/>
          </p:nvPr>
        </p:nvSpPr>
        <p:spPr/>
        <p:txBody>
          <a:bodyPr/>
          <a:lstStyle/>
          <a:p>
            <a:pPr>
              <a:defRPr/>
            </a:pPr>
            <a:r>
              <a:rPr lang="en-US"/>
              <a:t>Construction methods and support structures II</a:t>
            </a:r>
            <a:endParaRPr lang="en-US" dirty="0"/>
          </a:p>
        </p:txBody>
      </p:sp>
      <p:sp>
        <p:nvSpPr>
          <p:cNvPr id="6" name="Slide Number Placeholder 5">
            <a:extLst>
              <a:ext uri="{FF2B5EF4-FFF2-40B4-BE49-F238E27FC236}">
                <a16:creationId xmlns:a16="http://schemas.microsoft.com/office/drawing/2014/main" id="{2606ED10-F8F4-4447-8DFD-365074DB539C}"/>
              </a:ext>
            </a:extLst>
          </p:cNvPr>
          <p:cNvSpPr>
            <a:spLocks noGrp="1"/>
          </p:cNvSpPr>
          <p:nvPr>
            <p:ph type="sldNum" sz="quarter" idx="12"/>
          </p:nvPr>
        </p:nvSpPr>
        <p:spPr/>
        <p:txBody>
          <a:bodyPr/>
          <a:lstStyle/>
          <a:p>
            <a:pPr>
              <a:defRPr/>
            </a:pPr>
            <a:fld id="{A8C5AB8A-C91D-4F7D-94D5-62D0481588EB}" type="slidenum">
              <a:rPr lang="en-US" altLang="en-US" smtClean="0"/>
              <a:pPr>
                <a:defRPr/>
              </a:pPr>
              <a:t>48</a:t>
            </a:fld>
            <a:endParaRPr lang="en-US" altLang="en-US"/>
          </a:p>
        </p:txBody>
      </p:sp>
    </p:spTree>
    <p:extLst>
      <p:ext uri="{BB962C8B-B14F-4D97-AF65-F5344CB8AC3E}">
        <p14:creationId xmlns:p14="http://schemas.microsoft.com/office/powerpoint/2010/main" val="2836854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9DD28-DC47-49F0-BF9C-7F48FC025894}"/>
              </a:ext>
            </a:extLst>
          </p:cNvPr>
          <p:cNvSpPr>
            <a:spLocks noGrp="1"/>
          </p:cNvSpPr>
          <p:nvPr>
            <p:ph type="title"/>
          </p:nvPr>
        </p:nvSpPr>
        <p:spPr/>
        <p:txBody>
          <a:bodyPr/>
          <a:lstStyle/>
          <a:p>
            <a:r>
              <a:rPr lang="en-US" altLang="en-US" dirty="0"/>
              <a:t>5. Practical examples of accelerator magnets</a:t>
            </a:r>
            <a:br>
              <a:rPr lang="en-US" altLang="en-US" dirty="0"/>
            </a:br>
            <a:r>
              <a:rPr lang="en-US" altLang="en-US" dirty="0"/>
              <a:t>Yoke-based structures </a:t>
            </a:r>
            <a:endParaRPr lang="en-US" dirty="0"/>
          </a:p>
        </p:txBody>
      </p:sp>
      <p:sp>
        <p:nvSpPr>
          <p:cNvPr id="3" name="Content Placeholder 2">
            <a:extLst>
              <a:ext uri="{FF2B5EF4-FFF2-40B4-BE49-F238E27FC236}">
                <a16:creationId xmlns:a16="http://schemas.microsoft.com/office/drawing/2014/main" id="{7BD5CB18-D771-4893-88F2-48CF41534F35}"/>
              </a:ext>
            </a:extLst>
          </p:cNvPr>
          <p:cNvSpPr>
            <a:spLocks noGrp="1"/>
          </p:cNvSpPr>
          <p:nvPr>
            <p:ph idx="1"/>
          </p:nvPr>
        </p:nvSpPr>
        <p:spPr>
          <a:xfrm>
            <a:off x="152400" y="3857676"/>
            <a:ext cx="8839200" cy="2286000"/>
          </a:xfrm>
        </p:spPr>
        <p:txBody>
          <a:bodyPr/>
          <a:lstStyle/>
          <a:p>
            <a:r>
              <a:rPr lang="en-GB" b="1" dirty="0"/>
              <a:t>Example of yoke-based </a:t>
            </a:r>
            <a:r>
              <a:rPr lang="en-GB" dirty="0"/>
              <a:t>structures (not in scale): from left, the BNL RHIC main dipole magnet, the KEK HL-LHC D1 dipole magnet, and the BNL RHIC arc quadrupole magnet.</a:t>
            </a:r>
          </a:p>
          <a:p>
            <a:r>
              <a:rPr lang="en-GB" dirty="0"/>
              <a:t>The three main components are the insulator or collar (in green or grey, around the coil), the iron yoke (in blue around the insulator/collar) and the shrinking cylinder (in grey around the yoke).</a:t>
            </a:r>
            <a:endParaRPr lang="en-US" dirty="0"/>
          </a:p>
          <a:p>
            <a:pPr marL="0" indent="0">
              <a:buNone/>
            </a:pPr>
            <a:endParaRPr lang="en-US" dirty="0"/>
          </a:p>
        </p:txBody>
      </p:sp>
      <p:sp>
        <p:nvSpPr>
          <p:cNvPr id="4" name="Date Placeholder 3">
            <a:extLst>
              <a:ext uri="{FF2B5EF4-FFF2-40B4-BE49-F238E27FC236}">
                <a16:creationId xmlns:a16="http://schemas.microsoft.com/office/drawing/2014/main" id="{2372D975-533F-4F66-A2DF-6C5D127F258D}"/>
              </a:ext>
            </a:extLst>
          </p:cNvPr>
          <p:cNvSpPr>
            <a:spLocks noGrp="1"/>
          </p:cNvSpPr>
          <p:nvPr>
            <p:ph type="dt" sz="half" idx="10"/>
          </p:nvPr>
        </p:nvSpPr>
        <p:spPr/>
        <p:txBody>
          <a:bodyPr/>
          <a:lstStyle/>
          <a:p>
            <a:pPr>
              <a:defRPr/>
            </a:pPr>
            <a:r>
              <a:rPr lang="en-US"/>
              <a:t>Superconducting Accelerator Magnets, January 27-30, 2025</a:t>
            </a:r>
          </a:p>
        </p:txBody>
      </p:sp>
      <p:sp>
        <p:nvSpPr>
          <p:cNvPr id="5" name="Footer Placeholder 4">
            <a:extLst>
              <a:ext uri="{FF2B5EF4-FFF2-40B4-BE49-F238E27FC236}">
                <a16:creationId xmlns:a16="http://schemas.microsoft.com/office/drawing/2014/main" id="{CD81BD82-862F-484C-9621-5AF395721C62}"/>
              </a:ext>
            </a:extLst>
          </p:cNvPr>
          <p:cNvSpPr>
            <a:spLocks noGrp="1"/>
          </p:cNvSpPr>
          <p:nvPr>
            <p:ph type="ftr" sz="quarter" idx="11"/>
          </p:nvPr>
        </p:nvSpPr>
        <p:spPr/>
        <p:txBody>
          <a:bodyPr/>
          <a:lstStyle/>
          <a:p>
            <a:pPr>
              <a:defRPr/>
            </a:pPr>
            <a:r>
              <a:rPr lang="en-US"/>
              <a:t>Construction methods and support structures II</a:t>
            </a:r>
            <a:endParaRPr lang="en-US" dirty="0"/>
          </a:p>
        </p:txBody>
      </p:sp>
      <p:sp>
        <p:nvSpPr>
          <p:cNvPr id="6" name="Slide Number Placeholder 5">
            <a:extLst>
              <a:ext uri="{FF2B5EF4-FFF2-40B4-BE49-F238E27FC236}">
                <a16:creationId xmlns:a16="http://schemas.microsoft.com/office/drawing/2014/main" id="{2E3D5FF6-18D6-4B43-A3B4-E264C3F4A90B}"/>
              </a:ext>
            </a:extLst>
          </p:cNvPr>
          <p:cNvSpPr>
            <a:spLocks noGrp="1"/>
          </p:cNvSpPr>
          <p:nvPr>
            <p:ph type="sldNum" sz="quarter" idx="12"/>
          </p:nvPr>
        </p:nvSpPr>
        <p:spPr/>
        <p:txBody>
          <a:bodyPr/>
          <a:lstStyle/>
          <a:p>
            <a:pPr>
              <a:defRPr/>
            </a:pPr>
            <a:fld id="{A8C5AB8A-C91D-4F7D-94D5-62D0481588EB}" type="slidenum">
              <a:rPr lang="en-US" altLang="en-US" smtClean="0"/>
              <a:pPr>
                <a:defRPr/>
              </a:pPr>
              <a:t>49</a:t>
            </a:fld>
            <a:endParaRPr lang="en-US" altLang="en-US"/>
          </a:p>
        </p:txBody>
      </p:sp>
      <p:pic>
        <p:nvPicPr>
          <p:cNvPr id="8" name="Picture 7">
            <a:extLst>
              <a:ext uri="{FF2B5EF4-FFF2-40B4-BE49-F238E27FC236}">
                <a16:creationId xmlns:a16="http://schemas.microsoft.com/office/drawing/2014/main" id="{F881AA31-BE64-437F-BB2A-9BBFE79F86A3}"/>
              </a:ext>
            </a:extLst>
          </p:cNvPr>
          <p:cNvPicPr>
            <a:picLocks noChangeAspect="1"/>
          </p:cNvPicPr>
          <p:nvPr/>
        </p:nvPicPr>
        <p:blipFill>
          <a:blip r:embed="rId2"/>
          <a:stretch>
            <a:fillRect/>
          </a:stretch>
        </p:blipFill>
        <p:spPr>
          <a:xfrm>
            <a:off x="533400" y="1330007"/>
            <a:ext cx="8229600" cy="2414855"/>
          </a:xfrm>
          <a:prstGeom prst="rect">
            <a:avLst/>
          </a:prstGeom>
        </p:spPr>
      </p:pic>
    </p:spTree>
    <p:extLst>
      <p:ext uri="{BB962C8B-B14F-4D97-AF65-F5344CB8AC3E}">
        <p14:creationId xmlns:p14="http://schemas.microsoft.com/office/powerpoint/2010/main" val="1989047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E24366A-FDF1-42E7-8F7F-350E0837E8FD}"/>
              </a:ext>
            </a:extLst>
          </p:cNvPr>
          <p:cNvSpPr>
            <a:spLocks noGrp="1"/>
          </p:cNvSpPr>
          <p:nvPr>
            <p:ph type="title"/>
          </p:nvPr>
        </p:nvSpPr>
        <p:spPr/>
        <p:txBody>
          <a:bodyPr/>
          <a:lstStyle/>
          <a:p>
            <a:r>
              <a:rPr lang="en-US" altLang="en-US"/>
              <a:t>Outline</a:t>
            </a:r>
          </a:p>
        </p:txBody>
      </p:sp>
      <p:sp>
        <p:nvSpPr>
          <p:cNvPr id="3" name="Content Placeholder 2">
            <a:extLst>
              <a:ext uri="{FF2B5EF4-FFF2-40B4-BE49-F238E27FC236}">
                <a16:creationId xmlns:a16="http://schemas.microsoft.com/office/drawing/2014/main" id="{673F3804-A12E-401C-ACC1-21FA268B2FC7}"/>
              </a:ext>
            </a:extLst>
          </p:cNvPr>
          <p:cNvSpPr>
            <a:spLocks noGrp="1"/>
          </p:cNvSpPr>
          <p:nvPr>
            <p:ph idx="1"/>
          </p:nvPr>
        </p:nvSpPr>
        <p:spPr/>
        <p:txBody>
          <a:bodyPr>
            <a:normAutofit/>
          </a:bodyPr>
          <a:lstStyle/>
          <a:p>
            <a:pPr marL="457200" indent="-457200">
              <a:buFont typeface="+mj-lt"/>
              <a:buAutoNum type="arabicPeriod"/>
              <a:defRPr/>
            </a:pPr>
            <a:r>
              <a:rPr lang="en-US" dirty="0"/>
              <a:t>Introduction</a:t>
            </a:r>
          </a:p>
          <a:p>
            <a:pPr marL="457200" indent="-457200">
              <a:buFont typeface="+mj-lt"/>
              <a:buAutoNum type="arabicPeriod"/>
              <a:defRPr/>
            </a:pPr>
            <a:r>
              <a:rPr lang="en-US" dirty="0">
                <a:solidFill>
                  <a:srgbClr val="FF0000"/>
                </a:solidFill>
              </a:rPr>
              <a:t>Support structure main features</a:t>
            </a:r>
          </a:p>
          <a:p>
            <a:pPr marL="857250" lvl="1" indent="-457200">
              <a:buFont typeface="+mj-lt"/>
              <a:buAutoNum type="arabicPeriod"/>
              <a:defRPr/>
            </a:pPr>
            <a:r>
              <a:rPr lang="en-US" dirty="0"/>
              <a:t>Collars, Yoke, Shell, </a:t>
            </a:r>
          </a:p>
          <a:p>
            <a:pPr marL="857250" lvl="1" indent="-457200">
              <a:buFont typeface="+mj-lt"/>
              <a:buAutoNum type="arabicPeriod"/>
              <a:defRPr/>
            </a:pPr>
            <a:r>
              <a:rPr lang="en-US" dirty="0"/>
              <a:t>End plates and axial support</a:t>
            </a:r>
          </a:p>
          <a:p>
            <a:pPr marL="857250" lvl="1" indent="-457200">
              <a:buFont typeface="+mj-lt"/>
              <a:buAutoNum type="arabicPeriod"/>
              <a:defRPr/>
            </a:pPr>
            <a:r>
              <a:rPr lang="en-US" dirty="0"/>
              <a:t>Cold bore tube and beam screen</a:t>
            </a:r>
          </a:p>
          <a:p>
            <a:pPr marL="457200" indent="-457200">
              <a:buFont typeface="+mj-lt"/>
              <a:buAutoNum type="arabicPeriod"/>
              <a:defRPr/>
            </a:pPr>
            <a:r>
              <a:rPr lang="en-US" dirty="0"/>
              <a:t>Cool-down effect</a:t>
            </a:r>
          </a:p>
          <a:p>
            <a:pPr marL="457200" indent="-457200">
              <a:buFont typeface="+mj-lt"/>
              <a:buAutoNum type="arabicPeriod"/>
              <a:defRPr/>
            </a:pPr>
            <a:r>
              <a:rPr lang="en-US" dirty="0"/>
              <a:t>Electro-magnetic force effect</a:t>
            </a:r>
          </a:p>
          <a:p>
            <a:pPr marL="457200" indent="-457200">
              <a:buFont typeface="+mj-lt"/>
              <a:buAutoNum type="arabicPeriod"/>
              <a:defRPr/>
            </a:pPr>
            <a:r>
              <a:rPr lang="en-US" dirty="0"/>
              <a:t>Practical examples of accelerator magnets</a:t>
            </a:r>
          </a:p>
          <a:p>
            <a:pPr marL="457200" indent="-457200">
              <a:buFont typeface="+mj-lt"/>
              <a:buAutoNum type="arabicPeriod"/>
              <a:defRPr/>
            </a:pPr>
            <a:r>
              <a:rPr lang="en-US" dirty="0"/>
              <a:t>Conclusions</a:t>
            </a:r>
          </a:p>
        </p:txBody>
      </p:sp>
      <p:sp>
        <p:nvSpPr>
          <p:cNvPr id="10244" name="Date Placeholder 3">
            <a:extLst>
              <a:ext uri="{FF2B5EF4-FFF2-40B4-BE49-F238E27FC236}">
                <a16:creationId xmlns:a16="http://schemas.microsoft.com/office/drawing/2014/main" id="{21F4731A-D6FC-458B-AF89-E8ACADBF45D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10245" name="Footer Placeholder 4">
            <a:extLst>
              <a:ext uri="{FF2B5EF4-FFF2-40B4-BE49-F238E27FC236}">
                <a16:creationId xmlns:a16="http://schemas.microsoft.com/office/drawing/2014/main" id="{A138A967-1BB5-4F7B-910B-F4D17D35865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10246" name="Slide Number Placeholder 5">
            <a:extLst>
              <a:ext uri="{FF2B5EF4-FFF2-40B4-BE49-F238E27FC236}">
                <a16:creationId xmlns:a16="http://schemas.microsoft.com/office/drawing/2014/main" id="{5F869ADC-69DF-49A1-B321-DB818C84F79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spcBef>
                <a:spcPct val="0"/>
              </a:spcBef>
              <a:buSzTx/>
              <a:buFontTx/>
              <a:buNone/>
            </a:pPr>
            <a:fld id="{FB682026-8323-4F99-BBCE-74E738270392}" type="slidenum">
              <a:rPr lang="en-US" altLang="en-US" sz="1000" smtClean="0">
                <a:solidFill>
                  <a:schemeClr val="accent1"/>
                </a:solidFill>
              </a:rPr>
              <a:pPr>
                <a:spcBef>
                  <a:spcPct val="0"/>
                </a:spcBef>
                <a:buSzTx/>
                <a:buFontTx/>
                <a:buNone/>
              </a:pPr>
              <a:t>5</a:t>
            </a:fld>
            <a:endParaRPr lang="en-US" altLang="en-US" sz="1000">
              <a:solidFill>
                <a:schemeClr val="accent1"/>
              </a:solidFill>
            </a:endParaRPr>
          </a:p>
        </p:txBody>
      </p:sp>
    </p:spTree>
    <p:extLst>
      <p:ext uri="{BB962C8B-B14F-4D97-AF65-F5344CB8AC3E}">
        <p14:creationId xmlns:p14="http://schemas.microsoft.com/office/powerpoint/2010/main" val="3336452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290571EE-765B-4B66-AFAD-E62A7BE4DA23}"/>
              </a:ext>
            </a:extLst>
          </p:cNvPr>
          <p:cNvSpPr>
            <a:spLocks noGrp="1" noChangeArrowheads="1"/>
          </p:cNvSpPr>
          <p:nvPr>
            <p:ph type="title"/>
          </p:nvPr>
        </p:nvSpPr>
        <p:spPr/>
        <p:txBody>
          <a:bodyPr/>
          <a:lstStyle/>
          <a:p>
            <a:r>
              <a:rPr lang="en-US" altLang="en-US" sz="2400" dirty="0"/>
              <a:t>5. Practical examples of yoke-based structures </a:t>
            </a:r>
            <a:br>
              <a:rPr lang="en-US" altLang="en-US" sz="2400" dirty="0"/>
            </a:br>
            <a:r>
              <a:rPr lang="en-US" altLang="en-US" sz="2400" dirty="0"/>
              <a:t> RHIC  main dipole</a:t>
            </a:r>
          </a:p>
        </p:txBody>
      </p:sp>
      <p:sp>
        <p:nvSpPr>
          <p:cNvPr id="39939" name="Rectangle 3">
            <a:extLst>
              <a:ext uri="{FF2B5EF4-FFF2-40B4-BE49-F238E27FC236}">
                <a16:creationId xmlns:a16="http://schemas.microsoft.com/office/drawing/2014/main" id="{9ED161CE-59DD-4FE9-B578-5B89B757EF1F}"/>
              </a:ext>
            </a:extLst>
          </p:cNvPr>
          <p:cNvSpPr>
            <a:spLocks noGrp="1" noChangeArrowheads="1"/>
          </p:cNvSpPr>
          <p:nvPr>
            <p:ph type="body" sz="half" idx="1"/>
          </p:nvPr>
        </p:nvSpPr>
        <p:spPr>
          <a:xfrm>
            <a:off x="266700" y="1190625"/>
            <a:ext cx="4621213" cy="5240338"/>
          </a:xfrm>
        </p:spPr>
        <p:txBody>
          <a:bodyPr/>
          <a:lstStyle/>
          <a:p>
            <a:r>
              <a:rPr lang="en-US" altLang="en-US" sz="2000"/>
              <a:t>B</a:t>
            </a:r>
            <a:r>
              <a:rPr lang="en-US" altLang="en-US" sz="2000" baseline="-25000"/>
              <a:t>nom</a:t>
            </a:r>
            <a:r>
              <a:rPr lang="en-US" altLang="en-US" sz="2000"/>
              <a:t> = 3.46 T</a:t>
            </a:r>
          </a:p>
          <a:p>
            <a:r>
              <a:rPr lang="en-US" altLang="en-US" sz="2000"/>
              <a:t>Force at B</a:t>
            </a:r>
            <a:r>
              <a:rPr lang="en-US" altLang="en-US" sz="2000" baseline="-25000"/>
              <a:t>nom</a:t>
            </a:r>
            <a:endParaRPr lang="en-US" altLang="en-US" sz="2000"/>
          </a:p>
          <a:p>
            <a:pPr lvl="1"/>
            <a:r>
              <a:rPr lang="en-US" altLang="en-US" sz="1800"/>
              <a:t>F</a:t>
            </a:r>
            <a:r>
              <a:rPr lang="en-US" altLang="en-US" sz="1800" baseline="-25000"/>
              <a:t>x_layer1</a:t>
            </a:r>
            <a:r>
              <a:rPr lang="en-US" altLang="en-US" sz="1800"/>
              <a:t> = + 311 kN</a:t>
            </a:r>
          </a:p>
          <a:p>
            <a:pPr lvl="1"/>
            <a:r>
              <a:rPr lang="en-US" altLang="en-US" sz="1800"/>
              <a:t>F</a:t>
            </a:r>
            <a:r>
              <a:rPr lang="en-US" altLang="en-US" sz="1800" baseline="-25000"/>
              <a:t>y_layer1</a:t>
            </a:r>
            <a:r>
              <a:rPr lang="en-US" altLang="en-US" sz="1800"/>
              <a:t>  = - 110 kN</a:t>
            </a:r>
          </a:p>
          <a:p>
            <a:pPr lvl="1"/>
            <a:endParaRPr lang="en-US" altLang="en-US" sz="1800"/>
          </a:p>
          <a:p>
            <a:r>
              <a:rPr lang="en-US" altLang="en-US" sz="2000"/>
              <a:t>Stored energy (4 quadrants) at B</a:t>
            </a:r>
            <a:r>
              <a:rPr lang="en-US" altLang="en-US" sz="2000" baseline="-25000"/>
              <a:t>nom</a:t>
            </a:r>
            <a:endParaRPr lang="en-US" altLang="en-US" sz="2000"/>
          </a:p>
          <a:p>
            <a:pPr lvl="1"/>
            <a:r>
              <a:rPr lang="en-US" altLang="en-US" sz="1800"/>
              <a:t>E = 48 kJ/m</a:t>
            </a:r>
          </a:p>
          <a:p>
            <a:r>
              <a:rPr lang="en-US" altLang="en-US" sz="2000"/>
              <a:t>Axial force (4 quadrants) at B</a:t>
            </a:r>
            <a:r>
              <a:rPr lang="en-US" altLang="en-US" sz="2000" baseline="-25000"/>
              <a:t>nom</a:t>
            </a:r>
            <a:endParaRPr lang="en-US" altLang="en-US" sz="2000"/>
          </a:p>
          <a:p>
            <a:pPr lvl="1"/>
            <a:r>
              <a:rPr lang="en-US" altLang="en-US" sz="1800"/>
              <a:t>F</a:t>
            </a:r>
            <a:r>
              <a:rPr lang="en-US" altLang="en-US" sz="1800" baseline="-25000"/>
              <a:t>z_</a:t>
            </a:r>
            <a:r>
              <a:rPr lang="en-US" altLang="en-US" sz="1800"/>
              <a:t>= 48 kN</a:t>
            </a:r>
          </a:p>
          <a:p>
            <a:r>
              <a:rPr lang="en-US" altLang="en-US" sz="2000"/>
              <a:t>Average mid-plane stress at B</a:t>
            </a:r>
            <a:r>
              <a:rPr lang="en-US" altLang="en-US" sz="2000" baseline="-25000"/>
              <a:t>nom </a:t>
            </a:r>
            <a:r>
              <a:rPr lang="en-US" altLang="en-US" sz="2000"/>
              <a:t>(assumptions: infinitely rigid structure and no pre-stress)</a:t>
            </a:r>
            <a:endParaRPr lang="en-US" altLang="en-US" sz="2000" baseline="-25000"/>
          </a:p>
          <a:p>
            <a:pPr lvl="1"/>
            <a:r>
              <a:rPr lang="en-US" altLang="en-US" sz="1800">
                <a:sym typeface="Symbol" panose="05050102010706020507" pitchFamily="18" charset="2"/>
              </a:rPr>
              <a:t></a:t>
            </a:r>
            <a:r>
              <a:rPr lang="en-US" altLang="en-US" sz="1800" baseline="-25000">
                <a:sym typeface="Symbol" panose="05050102010706020507" pitchFamily="18" charset="2"/>
              </a:rPr>
              <a:t>_layer1 </a:t>
            </a:r>
            <a:r>
              <a:rPr lang="en-US" altLang="en-US" sz="1800">
                <a:sym typeface="Symbol" panose="05050102010706020507" pitchFamily="18" charset="2"/>
              </a:rPr>
              <a:t>= - 26 MPa</a:t>
            </a:r>
          </a:p>
        </p:txBody>
      </p:sp>
      <p:sp>
        <p:nvSpPr>
          <p:cNvPr id="39940" name="Rectangle 4">
            <a:extLst>
              <a:ext uri="{FF2B5EF4-FFF2-40B4-BE49-F238E27FC236}">
                <a16:creationId xmlns:a16="http://schemas.microsoft.com/office/drawing/2014/main" id="{CD169C65-45C3-4ACB-A833-5CB82E95EEBD}"/>
              </a:ext>
            </a:extLst>
          </p:cNvPr>
          <p:cNvSpPr>
            <a:spLocks noGrp="1" noChangeArrowheads="1"/>
          </p:cNvSpPr>
          <p:nvPr>
            <p:ph type="body" sz="half" idx="2"/>
          </p:nvPr>
        </p:nvSpPr>
        <p:spPr/>
        <p:txBody>
          <a:bodyPr/>
          <a:lstStyle/>
          <a:p>
            <a:endParaRPr lang="en-US" altLang="en-US" sz="2000"/>
          </a:p>
        </p:txBody>
      </p:sp>
      <p:pic>
        <p:nvPicPr>
          <p:cNvPr id="39941" name="Picture 7" descr="RHIC">
            <a:extLst>
              <a:ext uri="{FF2B5EF4-FFF2-40B4-BE49-F238E27FC236}">
                <a16:creationId xmlns:a16="http://schemas.microsoft.com/office/drawing/2014/main" id="{6DF540EB-2B5A-4AA5-99BE-434DD7B78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2738" y="1262063"/>
            <a:ext cx="31623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8" descr="RHIC_mech_sy">
            <a:extLst>
              <a:ext uri="{FF2B5EF4-FFF2-40B4-BE49-F238E27FC236}">
                <a16:creationId xmlns:a16="http://schemas.microsoft.com/office/drawing/2014/main" id="{9D82644B-05DF-42E3-AB35-066794BE8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825" y="4119563"/>
            <a:ext cx="3062288"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Footer Placeholder 8">
            <a:extLst>
              <a:ext uri="{FF2B5EF4-FFF2-40B4-BE49-F238E27FC236}">
                <a16:creationId xmlns:a16="http://schemas.microsoft.com/office/drawing/2014/main" id="{BA982A5B-BD23-4AD1-9B8D-1E8DF1D7E6B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39944" name="Date Placeholder 7">
            <a:extLst>
              <a:ext uri="{FF2B5EF4-FFF2-40B4-BE49-F238E27FC236}">
                <a16:creationId xmlns:a16="http://schemas.microsoft.com/office/drawing/2014/main" id="{FE3D0913-E9B1-4877-AFFE-5EE19CB679A9}"/>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39945" name="Slide Number Placeholder 10">
            <a:extLst>
              <a:ext uri="{FF2B5EF4-FFF2-40B4-BE49-F238E27FC236}">
                <a16:creationId xmlns:a16="http://schemas.microsoft.com/office/drawing/2014/main" id="{FEB192B8-7409-499C-A455-E65AD22CDB0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C2A60990-5995-4ABB-BF68-8E63D116E8F6}" type="slidenum">
              <a:rPr lang="en-US" altLang="en-US" sz="1000" smtClean="0">
                <a:solidFill>
                  <a:schemeClr val="accent1"/>
                </a:solidFill>
              </a:rPr>
              <a:pPr>
                <a:spcBef>
                  <a:spcPct val="0"/>
                </a:spcBef>
                <a:buSzTx/>
                <a:buFontTx/>
                <a:buNone/>
              </a:pPr>
              <a:t>50</a:t>
            </a:fld>
            <a:endParaRPr lang="en-US" altLang="en-US" sz="1000">
              <a:solidFill>
                <a:schemeClr val="accent1"/>
              </a:solidFill>
            </a:endParaRPr>
          </a:p>
        </p:txBody>
      </p:sp>
    </p:spTree>
    <p:extLst>
      <p:ext uri="{BB962C8B-B14F-4D97-AF65-F5344CB8AC3E}">
        <p14:creationId xmlns:p14="http://schemas.microsoft.com/office/powerpoint/2010/main" val="151792412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28554C2-0461-4615-B921-5FD680078A11}"/>
              </a:ext>
            </a:extLst>
          </p:cNvPr>
          <p:cNvSpPr>
            <a:spLocks noGrp="1" noChangeArrowheads="1"/>
          </p:cNvSpPr>
          <p:nvPr>
            <p:ph type="title"/>
          </p:nvPr>
        </p:nvSpPr>
        <p:spPr/>
        <p:txBody>
          <a:bodyPr/>
          <a:lstStyle/>
          <a:p>
            <a:r>
              <a:rPr lang="en-US" altLang="en-US" sz="2400" dirty="0"/>
              <a:t>5. Practical examples of yoke-based structures </a:t>
            </a:r>
            <a:br>
              <a:rPr lang="en-US" altLang="en-US" sz="2400" dirty="0"/>
            </a:br>
            <a:r>
              <a:rPr lang="en-US" altLang="en-US" sz="2400" dirty="0"/>
              <a:t>RHIC  main dipole</a:t>
            </a:r>
          </a:p>
        </p:txBody>
      </p:sp>
      <p:sp>
        <p:nvSpPr>
          <p:cNvPr id="40963" name="Rectangle 3">
            <a:extLst>
              <a:ext uri="{FF2B5EF4-FFF2-40B4-BE49-F238E27FC236}">
                <a16:creationId xmlns:a16="http://schemas.microsoft.com/office/drawing/2014/main" id="{FE591919-CFB2-4D02-8E2C-E4A5B2E2C8D2}"/>
              </a:ext>
            </a:extLst>
          </p:cNvPr>
          <p:cNvSpPr>
            <a:spLocks noGrp="1" noChangeArrowheads="1"/>
          </p:cNvSpPr>
          <p:nvPr>
            <p:ph type="body" sz="half" idx="1"/>
          </p:nvPr>
        </p:nvSpPr>
        <p:spPr/>
        <p:txBody>
          <a:bodyPr/>
          <a:lstStyle/>
          <a:p>
            <a:r>
              <a:rPr lang="en-US" altLang="en-US" sz="2000"/>
              <a:t>The coil is surrounded by </a:t>
            </a:r>
            <a:r>
              <a:rPr lang="en-US" altLang="en-US" sz="2000" b="1">
                <a:solidFill>
                  <a:srgbClr val="FF0000"/>
                </a:solidFill>
              </a:rPr>
              <a:t>glass-filled phenolic insulators </a:t>
            </a:r>
            <a:r>
              <a:rPr lang="en-US" altLang="en-US" sz="2000"/>
              <a:t>that provide the alignment, insulation to ground and separation of the coils from the iron to reduce saturation effects.</a:t>
            </a:r>
          </a:p>
          <a:p>
            <a:endParaRPr lang="en-US" altLang="en-US" sz="2000"/>
          </a:p>
          <a:p>
            <a:r>
              <a:rPr lang="en-US" altLang="en-US" sz="2000" b="1">
                <a:solidFill>
                  <a:srgbClr val="FF0000"/>
                </a:solidFill>
              </a:rPr>
              <a:t>The iron yoke</a:t>
            </a:r>
            <a:r>
              <a:rPr lang="en-US" altLang="en-US" sz="2000"/>
              <a:t> clamps the coil-insulator structure like a collar.</a:t>
            </a:r>
          </a:p>
          <a:p>
            <a:endParaRPr lang="en-US" altLang="en-US" sz="2000"/>
          </a:p>
          <a:p>
            <a:r>
              <a:rPr lang="en-US" altLang="en-US" sz="2000" b="1">
                <a:solidFill>
                  <a:srgbClr val="FF0000"/>
                </a:solidFill>
              </a:rPr>
              <a:t>Stainless steel shell </a:t>
            </a:r>
            <a:r>
              <a:rPr lang="en-US" altLang="en-US" sz="2000"/>
              <a:t>halves are welded around the yoke to provide He containment, a 48.5 mm sagitta,  and to increase rigidity.</a:t>
            </a:r>
          </a:p>
        </p:txBody>
      </p:sp>
      <p:sp>
        <p:nvSpPr>
          <p:cNvPr id="40964" name="Rectangle 8">
            <a:extLst>
              <a:ext uri="{FF2B5EF4-FFF2-40B4-BE49-F238E27FC236}">
                <a16:creationId xmlns:a16="http://schemas.microsoft.com/office/drawing/2014/main" id="{3B88F2C1-BEAB-4202-AB3B-8D0F8B69477B}"/>
              </a:ext>
            </a:extLst>
          </p:cNvPr>
          <p:cNvSpPr>
            <a:spLocks noGrp="1" noChangeArrowheads="1"/>
          </p:cNvSpPr>
          <p:nvPr>
            <p:ph type="body" sz="half" idx="2"/>
          </p:nvPr>
        </p:nvSpPr>
        <p:spPr/>
        <p:txBody>
          <a:bodyPr/>
          <a:lstStyle/>
          <a:p>
            <a:endParaRPr lang="en-US" altLang="en-US" sz="2000"/>
          </a:p>
        </p:txBody>
      </p:sp>
      <p:pic>
        <p:nvPicPr>
          <p:cNvPr id="40965" name="Picture 5" descr="RHIC_dipole_2">
            <a:extLst>
              <a:ext uri="{FF2B5EF4-FFF2-40B4-BE49-F238E27FC236}">
                <a16:creationId xmlns:a16="http://schemas.microsoft.com/office/drawing/2014/main" id="{49A4FAFF-2215-4918-B399-FF9D023E6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0788" y="1100138"/>
            <a:ext cx="3722687"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a:extLst>
              <a:ext uri="{FF2B5EF4-FFF2-40B4-BE49-F238E27FC236}">
                <a16:creationId xmlns:a16="http://schemas.microsoft.com/office/drawing/2014/main" id="{2C317CC1-D827-4433-A98E-7E8F7581C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063" y="4779963"/>
            <a:ext cx="192405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a:extLst>
              <a:ext uri="{FF2B5EF4-FFF2-40B4-BE49-F238E27FC236}">
                <a16:creationId xmlns:a16="http://schemas.microsoft.com/office/drawing/2014/main" id="{2EE83D6A-6EFD-46F9-B02B-560199CF29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4575" y="4786313"/>
            <a:ext cx="2073275"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 Box 9">
            <a:extLst>
              <a:ext uri="{FF2B5EF4-FFF2-40B4-BE49-F238E27FC236}">
                <a16:creationId xmlns:a16="http://schemas.microsoft.com/office/drawing/2014/main" id="{88FDA95D-D96C-4C02-BD6B-BD28B0CBFBE6}"/>
              </a:ext>
            </a:extLst>
          </p:cNvPr>
          <p:cNvSpPr txBox="1">
            <a:spLocks noChangeArrowheads="1"/>
          </p:cNvSpPr>
          <p:nvPr/>
        </p:nvSpPr>
        <p:spPr bwMode="auto">
          <a:xfrm>
            <a:off x="7677150" y="4510088"/>
            <a:ext cx="12239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5"/>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MJB Plus, Inc., [2]</a:t>
            </a:r>
          </a:p>
        </p:txBody>
      </p:sp>
      <p:sp>
        <p:nvSpPr>
          <p:cNvPr id="40969" name="Footer Placeholder 10">
            <a:extLst>
              <a:ext uri="{FF2B5EF4-FFF2-40B4-BE49-F238E27FC236}">
                <a16:creationId xmlns:a16="http://schemas.microsoft.com/office/drawing/2014/main" id="{C953E9FE-BB12-45ED-B696-B92359A53EB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5"/>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40970" name="Date Placeholder 9">
            <a:extLst>
              <a:ext uri="{FF2B5EF4-FFF2-40B4-BE49-F238E27FC236}">
                <a16:creationId xmlns:a16="http://schemas.microsoft.com/office/drawing/2014/main" id="{85C9C2E0-BD90-4592-A880-870539F26C5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5"/>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40971" name="Slide Number Placeholder 12">
            <a:extLst>
              <a:ext uri="{FF2B5EF4-FFF2-40B4-BE49-F238E27FC236}">
                <a16:creationId xmlns:a16="http://schemas.microsoft.com/office/drawing/2014/main" id="{E382195E-32BC-40B7-8420-46DD56E5F3F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5"/>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a:spcBef>
                <a:spcPct val="0"/>
              </a:spcBef>
              <a:buSzTx/>
              <a:buFontTx/>
              <a:buNone/>
            </a:pPr>
            <a:fld id="{D43E5335-AFAE-4A0D-8B70-51DC9D624E60}" type="slidenum">
              <a:rPr lang="en-US" altLang="en-US" sz="1000" smtClean="0">
                <a:solidFill>
                  <a:schemeClr val="accent1"/>
                </a:solidFill>
              </a:rPr>
              <a:pPr>
                <a:spcBef>
                  <a:spcPct val="0"/>
                </a:spcBef>
                <a:buSzTx/>
                <a:buFontTx/>
                <a:buNone/>
              </a:pPr>
              <a:t>51</a:t>
            </a:fld>
            <a:endParaRPr lang="en-US" altLang="en-US" sz="1000">
              <a:solidFill>
                <a:schemeClr val="accent1"/>
              </a:solidFill>
            </a:endParaRPr>
          </a:p>
        </p:txBody>
      </p:sp>
    </p:spTree>
    <p:extLst>
      <p:ext uri="{BB962C8B-B14F-4D97-AF65-F5344CB8AC3E}">
        <p14:creationId xmlns:p14="http://schemas.microsoft.com/office/powerpoint/2010/main" val="108751981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51A6978-66EA-4D7D-ADA4-1E8BB13A8A77}"/>
              </a:ext>
            </a:extLst>
          </p:cNvPr>
          <p:cNvSpPr>
            <a:spLocks noGrp="1" noChangeArrowheads="1"/>
          </p:cNvSpPr>
          <p:nvPr>
            <p:ph type="title"/>
          </p:nvPr>
        </p:nvSpPr>
        <p:spPr/>
        <p:txBody>
          <a:bodyPr/>
          <a:lstStyle/>
          <a:p>
            <a:r>
              <a:rPr lang="en-US" altLang="en-US" sz="2400" dirty="0"/>
              <a:t>5. Practical examples of yoke-based structures </a:t>
            </a:r>
            <a:br>
              <a:rPr lang="en-US" altLang="en-US" sz="2400" dirty="0"/>
            </a:br>
            <a:r>
              <a:rPr lang="en-US" altLang="en-US" sz="2400" dirty="0"/>
              <a:t>RHIC  main dipole</a:t>
            </a:r>
          </a:p>
        </p:txBody>
      </p:sp>
      <p:sp>
        <p:nvSpPr>
          <p:cNvPr id="41987" name="Rectangle 3">
            <a:extLst>
              <a:ext uri="{FF2B5EF4-FFF2-40B4-BE49-F238E27FC236}">
                <a16:creationId xmlns:a16="http://schemas.microsoft.com/office/drawing/2014/main" id="{EB5B710A-8E3F-4578-B1BF-34F295534429}"/>
              </a:ext>
            </a:extLst>
          </p:cNvPr>
          <p:cNvSpPr>
            <a:spLocks noGrp="1" noChangeArrowheads="1"/>
          </p:cNvSpPr>
          <p:nvPr>
            <p:ph type="body" idx="1"/>
          </p:nvPr>
        </p:nvSpPr>
        <p:spPr>
          <a:xfrm>
            <a:off x="266700" y="1190625"/>
            <a:ext cx="3736975" cy="5240338"/>
          </a:xfrm>
        </p:spPr>
        <p:txBody>
          <a:bodyPr/>
          <a:lstStyle/>
          <a:p>
            <a:pPr>
              <a:lnSpc>
                <a:spcPct val="90000"/>
              </a:lnSpc>
              <a:buFontTx/>
              <a:buBlip>
                <a:blip r:embed="rId2"/>
              </a:buBlip>
            </a:pPr>
            <a:r>
              <a:rPr lang="en-US" altLang="en-US" b="1">
                <a:solidFill>
                  <a:srgbClr val="FF0000"/>
                </a:solidFill>
              </a:rPr>
              <a:t>Coil stress evolution</a:t>
            </a:r>
          </a:p>
          <a:p>
            <a:pPr lvl="1">
              <a:lnSpc>
                <a:spcPct val="90000"/>
              </a:lnSpc>
              <a:buFontTx/>
              <a:buBlip>
                <a:blip r:embed="rId3"/>
              </a:buBlip>
            </a:pPr>
            <a:r>
              <a:rPr lang="en-US" altLang="en-US"/>
              <a:t>According to [10], after cool-down the coil is pre-compressed to about 35 MPa.</a:t>
            </a:r>
          </a:p>
          <a:p>
            <a:pPr lvl="1">
              <a:lnSpc>
                <a:spcPct val="90000"/>
              </a:lnSpc>
              <a:buFontTx/>
              <a:buBlip>
                <a:blip r:embed="rId3"/>
              </a:buBlip>
            </a:pPr>
            <a:r>
              <a:rPr lang="en-US" altLang="en-US"/>
              <a:t>Pre-stress is lost during assembly and cool-down.</a:t>
            </a:r>
          </a:p>
          <a:p>
            <a:pPr lvl="1">
              <a:lnSpc>
                <a:spcPct val="90000"/>
              </a:lnSpc>
              <a:buFontTx/>
              <a:buBlip>
                <a:blip r:embed="rId3"/>
              </a:buBlip>
            </a:pPr>
            <a:r>
              <a:rPr lang="en-US" altLang="en-US"/>
              <a:t>By computing the coil response in a infinitely rigid structure, it appears that the coil pole remains always in contact with the collar during excitation, with a margin of about 15 MPa in compression.</a:t>
            </a:r>
          </a:p>
          <a:p>
            <a:pPr>
              <a:lnSpc>
                <a:spcPct val="90000"/>
              </a:lnSpc>
              <a:buFontTx/>
              <a:buBlip>
                <a:blip r:embed="rId2"/>
              </a:buBlip>
            </a:pPr>
            <a:endParaRPr lang="en-US" altLang="en-US"/>
          </a:p>
        </p:txBody>
      </p:sp>
      <p:pic>
        <p:nvPicPr>
          <p:cNvPr id="41988" name="Picture 6">
            <a:extLst>
              <a:ext uri="{FF2B5EF4-FFF2-40B4-BE49-F238E27FC236}">
                <a16:creationId xmlns:a16="http://schemas.microsoft.com/office/drawing/2014/main" id="{AC64AE3F-4F27-4D05-915E-D306F2925B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849" r="19713"/>
          <a:stretch>
            <a:fillRect/>
          </a:stretch>
        </p:blipFill>
        <p:spPr bwMode="auto">
          <a:xfrm>
            <a:off x="4100513" y="2457450"/>
            <a:ext cx="4881562"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7" descr="RHIC">
            <a:extLst>
              <a:ext uri="{FF2B5EF4-FFF2-40B4-BE49-F238E27FC236}">
                <a16:creationId xmlns:a16="http://schemas.microsoft.com/office/drawing/2014/main" id="{B2B11610-E709-4BE2-AEFE-FE7AC9898A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850" y="1120775"/>
            <a:ext cx="17494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Footer Placeholder 7">
            <a:extLst>
              <a:ext uri="{FF2B5EF4-FFF2-40B4-BE49-F238E27FC236}">
                <a16:creationId xmlns:a16="http://schemas.microsoft.com/office/drawing/2014/main" id="{30B7CA88-7A06-4233-8E70-CDC5F6BF31F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41991" name="Date Placeholder 6">
            <a:extLst>
              <a:ext uri="{FF2B5EF4-FFF2-40B4-BE49-F238E27FC236}">
                <a16:creationId xmlns:a16="http://schemas.microsoft.com/office/drawing/2014/main" id="{FAE88075-01E8-4FF8-B785-F0DB58F66BA1}"/>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41992" name="Slide Number Placeholder 9">
            <a:extLst>
              <a:ext uri="{FF2B5EF4-FFF2-40B4-BE49-F238E27FC236}">
                <a16:creationId xmlns:a16="http://schemas.microsoft.com/office/drawing/2014/main" id="{FD734947-E793-4EA1-9F21-DEA7905AA06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86B435B6-A92D-4C23-97A8-F4CCBCE9417F}" type="slidenum">
              <a:rPr lang="en-US" altLang="en-US" sz="1000" smtClean="0">
                <a:solidFill>
                  <a:schemeClr val="accent1"/>
                </a:solidFill>
              </a:rPr>
              <a:pPr>
                <a:spcBef>
                  <a:spcPct val="0"/>
                </a:spcBef>
                <a:buSzTx/>
                <a:buFontTx/>
                <a:buNone/>
              </a:pPr>
              <a:t>52</a:t>
            </a:fld>
            <a:endParaRPr lang="en-US" altLang="en-US" sz="1000">
              <a:solidFill>
                <a:schemeClr val="accent1"/>
              </a:solidFill>
            </a:endParaRPr>
          </a:p>
        </p:txBody>
      </p:sp>
    </p:spTree>
    <p:extLst>
      <p:ext uri="{BB962C8B-B14F-4D97-AF65-F5344CB8AC3E}">
        <p14:creationId xmlns:p14="http://schemas.microsoft.com/office/powerpoint/2010/main" val="56389776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90617D1E-1021-4C74-BC41-2DA254A9802C}"/>
              </a:ext>
            </a:extLst>
          </p:cNvPr>
          <p:cNvSpPr>
            <a:spLocks noGrp="1" noChangeArrowheads="1"/>
          </p:cNvSpPr>
          <p:nvPr>
            <p:ph type="title"/>
          </p:nvPr>
        </p:nvSpPr>
        <p:spPr/>
        <p:txBody>
          <a:bodyPr/>
          <a:lstStyle/>
          <a:p>
            <a:r>
              <a:rPr lang="en-US" altLang="en-US" sz="2400" dirty="0"/>
              <a:t>5. Practical examples of yoke-based structures </a:t>
            </a:r>
            <a:br>
              <a:rPr lang="en-US" altLang="en-US" sz="2400" dirty="0"/>
            </a:br>
            <a:r>
              <a:rPr lang="en-US" altLang="en-US" sz="2400" dirty="0"/>
              <a:t>LHC IR quadrupole</a:t>
            </a:r>
          </a:p>
        </p:txBody>
      </p:sp>
      <p:sp>
        <p:nvSpPr>
          <p:cNvPr id="47107" name="Rectangle 3">
            <a:extLst>
              <a:ext uri="{FF2B5EF4-FFF2-40B4-BE49-F238E27FC236}">
                <a16:creationId xmlns:a16="http://schemas.microsoft.com/office/drawing/2014/main" id="{ED014BF4-7C66-4580-A70A-1DAC4694465D}"/>
              </a:ext>
            </a:extLst>
          </p:cNvPr>
          <p:cNvSpPr>
            <a:spLocks noGrp="1" noChangeArrowheads="1"/>
          </p:cNvSpPr>
          <p:nvPr>
            <p:ph type="body" idx="1"/>
          </p:nvPr>
        </p:nvSpPr>
        <p:spPr>
          <a:xfrm>
            <a:off x="266700" y="1190625"/>
            <a:ext cx="8677275" cy="1468438"/>
          </a:xfrm>
        </p:spPr>
        <p:txBody>
          <a:bodyPr/>
          <a:lstStyle/>
          <a:p>
            <a:pPr>
              <a:buFontTx/>
              <a:buBlip>
                <a:blip r:embed="rId2"/>
              </a:buBlip>
            </a:pPr>
            <a:endParaRPr lang="en-US" altLang="en-US" sz="2000" dirty="0"/>
          </a:p>
        </p:txBody>
      </p:sp>
      <p:pic>
        <p:nvPicPr>
          <p:cNvPr id="47109" name="Picture 7">
            <a:extLst>
              <a:ext uri="{FF2B5EF4-FFF2-40B4-BE49-F238E27FC236}">
                <a16:creationId xmlns:a16="http://schemas.microsoft.com/office/drawing/2014/main" id="{C6C480A5-C871-4415-8305-8BE7CBBD7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225" y="2362200"/>
            <a:ext cx="3003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Text Box 11">
            <a:extLst>
              <a:ext uri="{FF2B5EF4-FFF2-40B4-BE49-F238E27FC236}">
                <a16:creationId xmlns:a16="http://schemas.microsoft.com/office/drawing/2014/main" id="{22B7302A-5B15-4B84-AC4A-AE59BCD28EDC}"/>
              </a:ext>
            </a:extLst>
          </p:cNvPr>
          <p:cNvSpPr txBox="1">
            <a:spLocks noChangeArrowheads="1"/>
          </p:cNvSpPr>
          <p:nvPr/>
        </p:nvSpPr>
        <p:spPr bwMode="auto">
          <a:xfrm>
            <a:off x="3178175" y="1714500"/>
            <a:ext cx="2819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algn="ctr" eaLnBrk="1" hangingPunct="1">
              <a:spcBef>
                <a:spcPct val="50000"/>
              </a:spcBef>
              <a:buSzTx/>
              <a:buFontTx/>
              <a:buNone/>
            </a:pPr>
            <a:r>
              <a:rPr lang="en-US" altLang="en-US" sz="1800" dirty="0">
                <a:latin typeface="Arial" panose="020B0604020202020204" pitchFamily="34" charset="0"/>
              </a:rPr>
              <a:t>KEK </a:t>
            </a:r>
            <a:br>
              <a:rPr lang="en-US" altLang="en-US" sz="1800" dirty="0">
                <a:latin typeface="Arial" panose="020B0604020202020204" pitchFamily="34" charset="0"/>
              </a:rPr>
            </a:br>
            <a:r>
              <a:rPr lang="en-US" altLang="en-US" sz="1800" dirty="0">
                <a:latin typeface="Arial" panose="020B0604020202020204" pitchFamily="34" charset="0"/>
              </a:rPr>
              <a:t>(MQXA)</a:t>
            </a:r>
          </a:p>
        </p:txBody>
      </p:sp>
      <p:sp>
        <p:nvSpPr>
          <p:cNvPr id="47114" name="Text Box 13">
            <a:extLst>
              <a:ext uri="{FF2B5EF4-FFF2-40B4-BE49-F238E27FC236}">
                <a16:creationId xmlns:a16="http://schemas.microsoft.com/office/drawing/2014/main" id="{7A16DE27-BB20-468A-878E-906C06A1F78A}"/>
              </a:ext>
            </a:extLst>
          </p:cNvPr>
          <p:cNvSpPr txBox="1">
            <a:spLocks noChangeArrowheads="1"/>
          </p:cNvSpPr>
          <p:nvPr/>
        </p:nvSpPr>
        <p:spPr bwMode="auto">
          <a:xfrm>
            <a:off x="8064500" y="6216650"/>
            <a:ext cx="8572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L. Rossi, [1]</a:t>
            </a:r>
          </a:p>
        </p:txBody>
      </p:sp>
      <p:sp>
        <p:nvSpPr>
          <p:cNvPr id="47115" name="Footer Placeholder 12">
            <a:extLst>
              <a:ext uri="{FF2B5EF4-FFF2-40B4-BE49-F238E27FC236}">
                <a16:creationId xmlns:a16="http://schemas.microsoft.com/office/drawing/2014/main" id="{9C9D73F7-E94E-4971-AAF2-AD166FA3240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47116" name="Date Placeholder 11">
            <a:extLst>
              <a:ext uri="{FF2B5EF4-FFF2-40B4-BE49-F238E27FC236}">
                <a16:creationId xmlns:a16="http://schemas.microsoft.com/office/drawing/2014/main" id="{0093EE32-7546-4CD6-BD24-556D6421495B}"/>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47117" name="Slide Number Placeholder 14">
            <a:extLst>
              <a:ext uri="{FF2B5EF4-FFF2-40B4-BE49-F238E27FC236}">
                <a16:creationId xmlns:a16="http://schemas.microsoft.com/office/drawing/2014/main" id="{3CB11948-2FE2-43AD-B21D-A55A692A6D9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a:spcBef>
                <a:spcPct val="0"/>
              </a:spcBef>
              <a:buSzTx/>
              <a:buFontTx/>
              <a:buNone/>
            </a:pPr>
            <a:fld id="{A119B938-3D39-4F0F-8CD1-86E40BC4C6BC}" type="slidenum">
              <a:rPr lang="en-US" altLang="en-US" sz="1000" smtClean="0">
                <a:solidFill>
                  <a:schemeClr val="accent1"/>
                </a:solidFill>
              </a:rPr>
              <a:pPr>
                <a:spcBef>
                  <a:spcPct val="0"/>
                </a:spcBef>
                <a:buSzTx/>
                <a:buFontTx/>
                <a:buNone/>
              </a:pPr>
              <a:t>53</a:t>
            </a:fld>
            <a:endParaRPr lang="en-US" altLang="en-US" sz="1000">
              <a:solidFill>
                <a:schemeClr val="accent1"/>
              </a:solidFill>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C13AAA81-5086-4DFF-8444-74D11DEA3A85}"/>
              </a:ext>
            </a:extLst>
          </p:cNvPr>
          <p:cNvSpPr>
            <a:spLocks noGrp="1" noChangeArrowheads="1"/>
          </p:cNvSpPr>
          <p:nvPr>
            <p:ph type="title"/>
          </p:nvPr>
        </p:nvSpPr>
        <p:spPr/>
        <p:txBody>
          <a:bodyPr/>
          <a:lstStyle/>
          <a:p>
            <a:r>
              <a:rPr lang="en-US" altLang="en-US"/>
              <a:t>Overview of accelerator dipole magnets</a:t>
            </a:r>
          </a:p>
        </p:txBody>
      </p:sp>
      <p:sp>
        <p:nvSpPr>
          <p:cNvPr id="46083" name="Rectangle 3">
            <a:extLst>
              <a:ext uri="{FF2B5EF4-FFF2-40B4-BE49-F238E27FC236}">
                <a16:creationId xmlns:a16="http://schemas.microsoft.com/office/drawing/2014/main" id="{C83CAFB5-89C1-4D97-B9BE-9A9CFE0507D3}"/>
              </a:ext>
            </a:extLst>
          </p:cNvPr>
          <p:cNvSpPr>
            <a:spLocks noGrp="1" noChangeArrowheads="1"/>
          </p:cNvSpPr>
          <p:nvPr>
            <p:ph type="body" idx="1"/>
          </p:nvPr>
        </p:nvSpPr>
        <p:spPr/>
        <p:txBody>
          <a:bodyPr/>
          <a:lstStyle/>
          <a:p>
            <a:pPr>
              <a:buFontTx/>
              <a:buBlip>
                <a:blip r:embed="rId2"/>
              </a:buBlip>
            </a:pPr>
            <a:endParaRPr lang="en-US" altLang="en-US"/>
          </a:p>
        </p:txBody>
      </p:sp>
      <p:pic>
        <p:nvPicPr>
          <p:cNvPr id="46084" name="Picture 4" descr="LHC_dipole_II">
            <a:extLst>
              <a:ext uri="{FF2B5EF4-FFF2-40B4-BE49-F238E27FC236}">
                <a16:creationId xmlns:a16="http://schemas.microsoft.com/office/drawing/2014/main" id="{5ECE5B1E-B7B3-4420-931D-8745A7247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23" t="5096" r="1607"/>
          <a:stretch>
            <a:fillRect/>
          </a:stretch>
        </p:blipFill>
        <p:spPr bwMode="auto">
          <a:xfrm>
            <a:off x="7272338" y="3275013"/>
            <a:ext cx="1595437"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6" descr="Tevatron_dipole_II">
            <a:extLst>
              <a:ext uri="{FF2B5EF4-FFF2-40B4-BE49-F238E27FC236}">
                <a16:creationId xmlns:a16="http://schemas.microsoft.com/office/drawing/2014/main" id="{3738C5CD-4775-4EB5-8EB0-1F79C8B66D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3630613"/>
            <a:ext cx="1309688"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7" descr="SSC_dipole_II">
            <a:extLst>
              <a:ext uri="{FF2B5EF4-FFF2-40B4-BE49-F238E27FC236}">
                <a16:creationId xmlns:a16="http://schemas.microsoft.com/office/drawing/2014/main" id="{9F57D81C-BA4E-41B3-92A4-9DEDB7F20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86" t="2675" r="22234"/>
          <a:stretch>
            <a:fillRect/>
          </a:stretch>
        </p:blipFill>
        <p:spPr bwMode="auto">
          <a:xfrm>
            <a:off x="4129088" y="3486150"/>
            <a:ext cx="11303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8" descr="tevatron">
            <a:extLst>
              <a:ext uri="{FF2B5EF4-FFF2-40B4-BE49-F238E27FC236}">
                <a16:creationId xmlns:a16="http://schemas.microsoft.com/office/drawing/2014/main" id="{D45EC5AB-E777-43F3-8C39-C6AD19F496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988" y="5011738"/>
            <a:ext cx="192087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9" descr="HERA">
            <a:extLst>
              <a:ext uri="{FF2B5EF4-FFF2-40B4-BE49-F238E27FC236}">
                <a16:creationId xmlns:a16="http://schemas.microsoft.com/office/drawing/2014/main" id="{73D09C97-E7AD-4098-94A1-035605D341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8988" y="4984750"/>
            <a:ext cx="196532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12" descr="SSC">
            <a:extLst>
              <a:ext uri="{FF2B5EF4-FFF2-40B4-BE49-F238E27FC236}">
                <a16:creationId xmlns:a16="http://schemas.microsoft.com/office/drawing/2014/main" id="{D530F767-0644-4B13-974A-269620A08D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3825" y="5133975"/>
            <a:ext cx="184626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11" descr="RHIC">
            <a:extLst>
              <a:ext uri="{FF2B5EF4-FFF2-40B4-BE49-F238E27FC236}">
                <a16:creationId xmlns:a16="http://schemas.microsoft.com/office/drawing/2014/main" id="{D7105EFF-EEBF-422E-A7F5-BD4494420C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43550" y="4967288"/>
            <a:ext cx="184626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0" descr="LHC">
            <a:extLst>
              <a:ext uri="{FF2B5EF4-FFF2-40B4-BE49-F238E27FC236}">
                <a16:creationId xmlns:a16="http://schemas.microsoft.com/office/drawing/2014/main" id="{36E3D2E1-5C9B-45A3-848B-9C84635EC2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48513" y="4999038"/>
            <a:ext cx="1966912"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14" descr="LHC_dipole">
            <a:extLst>
              <a:ext uri="{FF2B5EF4-FFF2-40B4-BE49-F238E27FC236}">
                <a16:creationId xmlns:a16="http://schemas.microsoft.com/office/drawing/2014/main" id="{E18EBC10-9989-45DC-8C8B-84FDB0E5E8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r="9344"/>
          <a:stretch>
            <a:fillRect/>
          </a:stretch>
        </p:blipFill>
        <p:spPr bwMode="auto">
          <a:xfrm>
            <a:off x="7316788" y="1308100"/>
            <a:ext cx="16891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15" descr="HERA_dipole">
            <a:extLst>
              <a:ext uri="{FF2B5EF4-FFF2-40B4-BE49-F238E27FC236}">
                <a16:creationId xmlns:a16="http://schemas.microsoft.com/office/drawing/2014/main" id="{6A12B858-0ECA-4B4F-951D-0655CE219E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r="49286" b="35358"/>
          <a:stretch>
            <a:fillRect/>
          </a:stretch>
        </p:blipFill>
        <p:spPr bwMode="auto">
          <a:xfrm>
            <a:off x="1858963" y="1393825"/>
            <a:ext cx="1849437"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4" name="Picture 16" descr="RHIC_dipole">
            <a:extLst>
              <a:ext uri="{FF2B5EF4-FFF2-40B4-BE49-F238E27FC236}">
                <a16:creationId xmlns:a16="http://schemas.microsoft.com/office/drawing/2014/main" id="{B4B2F451-B43B-4286-8030-CF05B5FBAE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2530" r="56488" b="35834"/>
          <a:stretch>
            <a:fillRect/>
          </a:stretch>
        </p:blipFill>
        <p:spPr bwMode="auto">
          <a:xfrm>
            <a:off x="5664200" y="1343025"/>
            <a:ext cx="1614488"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5" name="Picture 17" descr="SSC_dipole">
            <a:extLst>
              <a:ext uri="{FF2B5EF4-FFF2-40B4-BE49-F238E27FC236}">
                <a16:creationId xmlns:a16="http://schemas.microsoft.com/office/drawing/2014/main" id="{1FA8AD63-5EF6-4A78-8461-9BF81331C1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964" t="238" r="55595" b="41866"/>
          <a:stretch>
            <a:fillRect/>
          </a:stretch>
        </p:blipFill>
        <p:spPr bwMode="auto">
          <a:xfrm>
            <a:off x="3805238" y="1401763"/>
            <a:ext cx="1698625"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6" name="Picture 18" descr="Tevatron_dipole">
            <a:extLst>
              <a:ext uri="{FF2B5EF4-FFF2-40B4-BE49-F238E27FC236}">
                <a16:creationId xmlns:a16="http://schemas.microsoft.com/office/drawing/2014/main" id="{41EEAED0-EF82-4F57-9222-97C4B7337A3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1428" r="54315" b="53175"/>
          <a:stretch>
            <a:fillRect/>
          </a:stretch>
        </p:blipFill>
        <p:spPr bwMode="auto">
          <a:xfrm>
            <a:off x="98425" y="1700213"/>
            <a:ext cx="157003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7" name="Picture 19" descr="HERA_dipole_2">
            <a:extLst>
              <a:ext uri="{FF2B5EF4-FFF2-40B4-BE49-F238E27FC236}">
                <a16:creationId xmlns:a16="http://schemas.microsoft.com/office/drawing/2014/main" id="{3FC4B5B5-2EA4-4279-8C35-F4635C2F8AE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30450" y="3397250"/>
            <a:ext cx="132715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8" name="Picture 20" descr="RHIC_dipole_2">
            <a:extLst>
              <a:ext uri="{FF2B5EF4-FFF2-40B4-BE49-F238E27FC236}">
                <a16:creationId xmlns:a16="http://schemas.microsoft.com/office/drawing/2014/main" id="{C6471F9F-726C-471C-BDC5-28EBC4D20C0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1863" y="3656013"/>
            <a:ext cx="811212"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9" name="Text Box 21">
            <a:extLst>
              <a:ext uri="{FF2B5EF4-FFF2-40B4-BE49-F238E27FC236}">
                <a16:creationId xmlns:a16="http://schemas.microsoft.com/office/drawing/2014/main" id="{DD725AFA-DB1F-466F-BE1E-DF4474950DF3}"/>
              </a:ext>
            </a:extLst>
          </p:cNvPr>
          <p:cNvSpPr txBox="1">
            <a:spLocks noChangeArrowheads="1"/>
          </p:cNvSpPr>
          <p:nvPr/>
        </p:nvSpPr>
        <p:spPr bwMode="auto">
          <a:xfrm>
            <a:off x="439738" y="1065213"/>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18"/>
              </a:buBlip>
              <a:defRPr sz="2000">
                <a:solidFill>
                  <a:schemeClr val="tx1"/>
                </a:solidFill>
                <a:latin typeface="Book Antiqua" panose="02040602050305030304" pitchFamily="18" charset="0"/>
              </a:defRPr>
            </a:lvl2pPr>
            <a:lvl3pPr marL="1143000" indent="-228600">
              <a:spcBef>
                <a:spcPct val="20000"/>
              </a:spcBef>
              <a:buSzPct val="60000"/>
              <a:buBlip>
                <a:blip r:embed="rId19"/>
              </a:buBlip>
              <a:defRPr>
                <a:solidFill>
                  <a:schemeClr val="tx1"/>
                </a:solidFill>
                <a:latin typeface="Book Antiqua" panose="02040602050305030304" pitchFamily="18" charset="0"/>
              </a:defRPr>
            </a:lvl3pPr>
            <a:lvl4pPr marL="1600200" indent="-228600">
              <a:spcBef>
                <a:spcPct val="20000"/>
              </a:spcBef>
              <a:buSzPct val="60000"/>
              <a:buBlip>
                <a:blip r:embed="rId20"/>
              </a:buBlip>
              <a:defRPr sz="1600">
                <a:solidFill>
                  <a:schemeClr val="tx1"/>
                </a:solidFill>
                <a:latin typeface="Book Antiqua" panose="02040602050305030304" pitchFamily="18" charset="0"/>
              </a:defRPr>
            </a:lvl4pPr>
            <a:lvl5pPr marL="2057400" indent="-228600">
              <a:spcBef>
                <a:spcPct val="20000"/>
              </a:spcBef>
              <a:buSzPct val="60000"/>
              <a:buBlip>
                <a:blip r:embed="rId2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400"/>
              <a:t>Tevatron</a:t>
            </a:r>
          </a:p>
        </p:txBody>
      </p:sp>
      <p:sp>
        <p:nvSpPr>
          <p:cNvPr id="46100" name="Text Box 22">
            <a:extLst>
              <a:ext uri="{FF2B5EF4-FFF2-40B4-BE49-F238E27FC236}">
                <a16:creationId xmlns:a16="http://schemas.microsoft.com/office/drawing/2014/main" id="{F51425FB-FB28-4AA1-B0B3-51CF1D90DC42}"/>
              </a:ext>
            </a:extLst>
          </p:cNvPr>
          <p:cNvSpPr txBox="1">
            <a:spLocks noChangeArrowheads="1"/>
          </p:cNvSpPr>
          <p:nvPr/>
        </p:nvSpPr>
        <p:spPr bwMode="auto">
          <a:xfrm>
            <a:off x="2457450" y="1063625"/>
            <a:ext cx="706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18"/>
              </a:buBlip>
              <a:defRPr sz="2000">
                <a:solidFill>
                  <a:schemeClr val="tx1"/>
                </a:solidFill>
                <a:latin typeface="Book Antiqua" panose="02040602050305030304" pitchFamily="18" charset="0"/>
              </a:defRPr>
            </a:lvl2pPr>
            <a:lvl3pPr marL="1143000" indent="-228600">
              <a:spcBef>
                <a:spcPct val="20000"/>
              </a:spcBef>
              <a:buSzPct val="60000"/>
              <a:buBlip>
                <a:blip r:embed="rId19"/>
              </a:buBlip>
              <a:defRPr>
                <a:solidFill>
                  <a:schemeClr val="tx1"/>
                </a:solidFill>
                <a:latin typeface="Book Antiqua" panose="02040602050305030304" pitchFamily="18" charset="0"/>
              </a:defRPr>
            </a:lvl3pPr>
            <a:lvl4pPr marL="1600200" indent="-228600">
              <a:spcBef>
                <a:spcPct val="20000"/>
              </a:spcBef>
              <a:buSzPct val="60000"/>
              <a:buBlip>
                <a:blip r:embed="rId20"/>
              </a:buBlip>
              <a:defRPr sz="1600">
                <a:solidFill>
                  <a:schemeClr val="tx1"/>
                </a:solidFill>
                <a:latin typeface="Book Antiqua" panose="02040602050305030304" pitchFamily="18" charset="0"/>
              </a:defRPr>
            </a:lvl4pPr>
            <a:lvl5pPr marL="2057400" indent="-228600">
              <a:spcBef>
                <a:spcPct val="20000"/>
              </a:spcBef>
              <a:buSzPct val="60000"/>
              <a:buBlip>
                <a:blip r:embed="rId2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400"/>
              <a:t>HERA</a:t>
            </a:r>
          </a:p>
        </p:txBody>
      </p:sp>
      <p:sp>
        <p:nvSpPr>
          <p:cNvPr id="46101" name="Text Box 23">
            <a:extLst>
              <a:ext uri="{FF2B5EF4-FFF2-40B4-BE49-F238E27FC236}">
                <a16:creationId xmlns:a16="http://schemas.microsoft.com/office/drawing/2014/main" id="{CFFB92D2-EE26-4E2B-9DA7-4CD6F7BDC7FC}"/>
              </a:ext>
            </a:extLst>
          </p:cNvPr>
          <p:cNvSpPr txBox="1">
            <a:spLocks noChangeArrowheads="1"/>
          </p:cNvSpPr>
          <p:nvPr/>
        </p:nvSpPr>
        <p:spPr bwMode="auto">
          <a:xfrm>
            <a:off x="4413250" y="1071563"/>
            <a:ext cx="500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18"/>
              </a:buBlip>
              <a:defRPr sz="2000">
                <a:solidFill>
                  <a:schemeClr val="tx1"/>
                </a:solidFill>
                <a:latin typeface="Book Antiqua" panose="02040602050305030304" pitchFamily="18" charset="0"/>
              </a:defRPr>
            </a:lvl2pPr>
            <a:lvl3pPr marL="1143000" indent="-228600">
              <a:spcBef>
                <a:spcPct val="20000"/>
              </a:spcBef>
              <a:buSzPct val="60000"/>
              <a:buBlip>
                <a:blip r:embed="rId19"/>
              </a:buBlip>
              <a:defRPr>
                <a:solidFill>
                  <a:schemeClr val="tx1"/>
                </a:solidFill>
                <a:latin typeface="Book Antiqua" panose="02040602050305030304" pitchFamily="18" charset="0"/>
              </a:defRPr>
            </a:lvl3pPr>
            <a:lvl4pPr marL="1600200" indent="-228600">
              <a:spcBef>
                <a:spcPct val="20000"/>
              </a:spcBef>
              <a:buSzPct val="60000"/>
              <a:buBlip>
                <a:blip r:embed="rId20"/>
              </a:buBlip>
              <a:defRPr sz="1600">
                <a:solidFill>
                  <a:schemeClr val="tx1"/>
                </a:solidFill>
                <a:latin typeface="Book Antiqua" panose="02040602050305030304" pitchFamily="18" charset="0"/>
              </a:defRPr>
            </a:lvl4pPr>
            <a:lvl5pPr marL="2057400" indent="-228600">
              <a:spcBef>
                <a:spcPct val="20000"/>
              </a:spcBef>
              <a:buSzPct val="60000"/>
              <a:buBlip>
                <a:blip r:embed="rId2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400"/>
              <a:t>SSC</a:t>
            </a:r>
          </a:p>
        </p:txBody>
      </p:sp>
      <p:sp>
        <p:nvSpPr>
          <p:cNvPr id="46102" name="Text Box 24">
            <a:extLst>
              <a:ext uri="{FF2B5EF4-FFF2-40B4-BE49-F238E27FC236}">
                <a16:creationId xmlns:a16="http://schemas.microsoft.com/office/drawing/2014/main" id="{B6A99590-08E7-453B-8B32-987819594A1E}"/>
              </a:ext>
            </a:extLst>
          </p:cNvPr>
          <p:cNvSpPr txBox="1">
            <a:spLocks noChangeArrowheads="1"/>
          </p:cNvSpPr>
          <p:nvPr/>
        </p:nvSpPr>
        <p:spPr bwMode="auto">
          <a:xfrm>
            <a:off x="6162675" y="1071563"/>
            <a:ext cx="658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18"/>
              </a:buBlip>
              <a:defRPr sz="2000">
                <a:solidFill>
                  <a:schemeClr val="tx1"/>
                </a:solidFill>
                <a:latin typeface="Book Antiqua" panose="02040602050305030304" pitchFamily="18" charset="0"/>
              </a:defRPr>
            </a:lvl2pPr>
            <a:lvl3pPr marL="1143000" indent="-228600">
              <a:spcBef>
                <a:spcPct val="20000"/>
              </a:spcBef>
              <a:buSzPct val="60000"/>
              <a:buBlip>
                <a:blip r:embed="rId19"/>
              </a:buBlip>
              <a:defRPr>
                <a:solidFill>
                  <a:schemeClr val="tx1"/>
                </a:solidFill>
                <a:latin typeface="Book Antiqua" panose="02040602050305030304" pitchFamily="18" charset="0"/>
              </a:defRPr>
            </a:lvl3pPr>
            <a:lvl4pPr marL="1600200" indent="-228600">
              <a:spcBef>
                <a:spcPct val="20000"/>
              </a:spcBef>
              <a:buSzPct val="60000"/>
              <a:buBlip>
                <a:blip r:embed="rId20"/>
              </a:buBlip>
              <a:defRPr sz="1600">
                <a:solidFill>
                  <a:schemeClr val="tx1"/>
                </a:solidFill>
                <a:latin typeface="Book Antiqua" panose="02040602050305030304" pitchFamily="18" charset="0"/>
              </a:defRPr>
            </a:lvl4pPr>
            <a:lvl5pPr marL="2057400" indent="-228600">
              <a:spcBef>
                <a:spcPct val="20000"/>
              </a:spcBef>
              <a:buSzPct val="60000"/>
              <a:buBlip>
                <a:blip r:embed="rId2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400"/>
              <a:t>RHIC</a:t>
            </a:r>
          </a:p>
        </p:txBody>
      </p:sp>
      <p:sp>
        <p:nvSpPr>
          <p:cNvPr id="46103" name="Text Box 25">
            <a:extLst>
              <a:ext uri="{FF2B5EF4-FFF2-40B4-BE49-F238E27FC236}">
                <a16:creationId xmlns:a16="http://schemas.microsoft.com/office/drawing/2014/main" id="{396DE0DB-DCDD-46BE-82CA-C31AD02384C3}"/>
              </a:ext>
            </a:extLst>
          </p:cNvPr>
          <p:cNvSpPr txBox="1">
            <a:spLocks noChangeArrowheads="1"/>
          </p:cNvSpPr>
          <p:nvPr/>
        </p:nvSpPr>
        <p:spPr bwMode="auto">
          <a:xfrm>
            <a:off x="7864475" y="1071563"/>
            <a:ext cx="568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18"/>
              </a:buBlip>
              <a:defRPr sz="2000">
                <a:solidFill>
                  <a:schemeClr val="tx1"/>
                </a:solidFill>
                <a:latin typeface="Book Antiqua" panose="02040602050305030304" pitchFamily="18" charset="0"/>
              </a:defRPr>
            </a:lvl2pPr>
            <a:lvl3pPr marL="1143000" indent="-228600">
              <a:spcBef>
                <a:spcPct val="20000"/>
              </a:spcBef>
              <a:buSzPct val="60000"/>
              <a:buBlip>
                <a:blip r:embed="rId19"/>
              </a:buBlip>
              <a:defRPr>
                <a:solidFill>
                  <a:schemeClr val="tx1"/>
                </a:solidFill>
                <a:latin typeface="Book Antiqua" panose="02040602050305030304" pitchFamily="18" charset="0"/>
              </a:defRPr>
            </a:lvl3pPr>
            <a:lvl4pPr marL="1600200" indent="-228600">
              <a:spcBef>
                <a:spcPct val="20000"/>
              </a:spcBef>
              <a:buSzPct val="60000"/>
              <a:buBlip>
                <a:blip r:embed="rId20"/>
              </a:buBlip>
              <a:defRPr sz="1600">
                <a:solidFill>
                  <a:schemeClr val="tx1"/>
                </a:solidFill>
                <a:latin typeface="Book Antiqua" panose="02040602050305030304" pitchFamily="18" charset="0"/>
              </a:defRPr>
            </a:lvl4pPr>
            <a:lvl5pPr marL="2057400" indent="-228600">
              <a:spcBef>
                <a:spcPct val="20000"/>
              </a:spcBef>
              <a:buSzPct val="60000"/>
              <a:buBlip>
                <a:blip r:embed="rId2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400"/>
              <a:t>LHC</a:t>
            </a:r>
          </a:p>
        </p:txBody>
      </p:sp>
      <p:sp>
        <p:nvSpPr>
          <p:cNvPr id="46104" name="Footer Placeholder 25">
            <a:extLst>
              <a:ext uri="{FF2B5EF4-FFF2-40B4-BE49-F238E27FC236}">
                <a16:creationId xmlns:a16="http://schemas.microsoft.com/office/drawing/2014/main" id="{02F7D236-3288-4B81-93F6-F713595247E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18"/>
              </a:buBlip>
              <a:defRPr sz="2000">
                <a:solidFill>
                  <a:schemeClr val="tx1"/>
                </a:solidFill>
                <a:latin typeface="Book Antiqua" panose="02040602050305030304" pitchFamily="18" charset="0"/>
              </a:defRPr>
            </a:lvl2pPr>
            <a:lvl3pPr marL="1143000" indent="-228600">
              <a:spcBef>
                <a:spcPct val="20000"/>
              </a:spcBef>
              <a:buSzPct val="60000"/>
              <a:buBlip>
                <a:blip r:embed="rId19"/>
              </a:buBlip>
              <a:defRPr>
                <a:solidFill>
                  <a:schemeClr val="tx1"/>
                </a:solidFill>
                <a:latin typeface="Book Antiqua" panose="02040602050305030304" pitchFamily="18" charset="0"/>
              </a:defRPr>
            </a:lvl3pPr>
            <a:lvl4pPr marL="1600200" indent="-228600">
              <a:spcBef>
                <a:spcPct val="20000"/>
              </a:spcBef>
              <a:buSzPct val="60000"/>
              <a:buBlip>
                <a:blip r:embed="rId20"/>
              </a:buBlip>
              <a:defRPr sz="1600">
                <a:solidFill>
                  <a:schemeClr val="tx1"/>
                </a:solidFill>
                <a:latin typeface="Book Antiqua" panose="02040602050305030304" pitchFamily="18" charset="0"/>
              </a:defRPr>
            </a:lvl4pPr>
            <a:lvl5pPr marL="2057400" indent="-228600">
              <a:spcBef>
                <a:spcPct val="20000"/>
              </a:spcBef>
              <a:buSzPct val="60000"/>
              <a:buBlip>
                <a:blip r:embed="rId2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46105" name="Date Placeholder 24">
            <a:extLst>
              <a:ext uri="{FF2B5EF4-FFF2-40B4-BE49-F238E27FC236}">
                <a16:creationId xmlns:a16="http://schemas.microsoft.com/office/drawing/2014/main" id="{8FD38105-8AD2-446C-9C17-848330519675}"/>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18"/>
              </a:buBlip>
              <a:defRPr sz="2000">
                <a:solidFill>
                  <a:schemeClr val="tx1"/>
                </a:solidFill>
                <a:latin typeface="Book Antiqua" panose="02040602050305030304" pitchFamily="18" charset="0"/>
              </a:defRPr>
            </a:lvl2pPr>
            <a:lvl3pPr marL="1143000" indent="-228600">
              <a:spcBef>
                <a:spcPct val="20000"/>
              </a:spcBef>
              <a:buSzPct val="60000"/>
              <a:buBlip>
                <a:blip r:embed="rId19"/>
              </a:buBlip>
              <a:defRPr>
                <a:solidFill>
                  <a:schemeClr val="tx1"/>
                </a:solidFill>
                <a:latin typeface="Book Antiqua" panose="02040602050305030304" pitchFamily="18" charset="0"/>
              </a:defRPr>
            </a:lvl3pPr>
            <a:lvl4pPr marL="1600200" indent="-228600">
              <a:spcBef>
                <a:spcPct val="20000"/>
              </a:spcBef>
              <a:buSzPct val="60000"/>
              <a:buBlip>
                <a:blip r:embed="rId20"/>
              </a:buBlip>
              <a:defRPr sz="1600">
                <a:solidFill>
                  <a:schemeClr val="tx1"/>
                </a:solidFill>
                <a:latin typeface="Book Antiqua" panose="02040602050305030304" pitchFamily="18" charset="0"/>
              </a:defRPr>
            </a:lvl4pPr>
            <a:lvl5pPr marL="2057400" indent="-228600">
              <a:spcBef>
                <a:spcPct val="20000"/>
              </a:spcBef>
              <a:buSzPct val="60000"/>
              <a:buBlip>
                <a:blip r:embed="rId2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46106" name="Slide Number Placeholder 27">
            <a:extLst>
              <a:ext uri="{FF2B5EF4-FFF2-40B4-BE49-F238E27FC236}">
                <a16:creationId xmlns:a16="http://schemas.microsoft.com/office/drawing/2014/main" id="{6BAA7190-38E6-47E2-B850-946B3DA2375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18"/>
              </a:buBlip>
              <a:defRPr sz="2000">
                <a:solidFill>
                  <a:schemeClr val="tx1"/>
                </a:solidFill>
                <a:latin typeface="Book Antiqua" panose="02040602050305030304" pitchFamily="18" charset="0"/>
              </a:defRPr>
            </a:lvl2pPr>
            <a:lvl3pPr marL="1143000" indent="-228600">
              <a:spcBef>
                <a:spcPct val="20000"/>
              </a:spcBef>
              <a:buSzPct val="60000"/>
              <a:buBlip>
                <a:blip r:embed="rId19"/>
              </a:buBlip>
              <a:defRPr>
                <a:solidFill>
                  <a:schemeClr val="tx1"/>
                </a:solidFill>
                <a:latin typeface="Book Antiqua" panose="02040602050305030304" pitchFamily="18" charset="0"/>
              </a:defRPr>
            </a:lvl3pPr>
            <a:lvl4pPr marL="1600200" indent="-228600">
              <a:spcBef>
                <a:spcPct val="20000"/>
              </a:spcBef>
              <a:buSzPct val="60000"/>
              <a:buBlip>
                <a:blip r:embed="rId20"/>
              </a:buBlip>
              <a:defRPr sz="1600">
                <a:solidFill>
                  <a:schemeClr val="tx1"/>
                </a:solidFill>
                <a:latin typeface="Book Antiqua" panose="02040602050305030304" pitchFamily="18" charset="0"/>
              </a:defRPr>
            </a:lvl4pPr>
            <a:lvl5pPr marL="2057400" indent="-228600">
              <a:spcBef>
                <a:spcPct val="20000"/>
              </a:spcBef>
              <a:buSzPct val="60000"/>
              <a:buBlip>
                <a:blip r:embed="rId2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9pPr>
          </a:lstStyle>
          <a:p>
            <a:pPr>
              <a:spcBef>
                <a:spcPct val="0"/>
              </a:spcBef>
              <a:buSzTx/>
              <a:buFontTx/>
              <a:buNone/>
            </a:pPr>
            <a:fld id="{05190DD5-8A6F-4A43-BDEB-B9FC5879C00E}" type="slidenum">
              <a:rPr lang="en-US" altLang="en-US" sz="1000" smtClean="0">
                <a:solidFill>
                  <a:schemeClr val="accent1"/>
                </a:solidFill>
              </a:rPr>
              <a:pPr>
                <a:spcBef>
                  <a:spcPct val="0"/>
                </a:spcBef>
                <a:buSzTx/>
                <a:buFontTx/>
                <a:buNone/>
              </a:pPr>
              <a:t>54</a:t>
            </a:fld>
            <a:endParaRPr lang="en-US" altLang="en-US" sz="1000">
              <a:solidFill>
                <a:schemeClr val="accent1"/>
              </a:solidFill>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7F62-5A55-4E2B-813A-55DCE05D61BF}"/>
              </a:ext>
            </a:extLst>
          </p:cNvPr>
          <p:cNvSpPr>
            <a:spLocks noGrp="1"/>
          </p:cNvSpPr>
          <p:nvPr>
            <p:ph type="title"/>
          </p:nvPr>
        </p:nvSpPr>
        <p:spPr/>
        <p:txBody>
          <a:bodyPr/>
          <a:lstStyle/>
          <a:p>
            <a:r>
              <a:rPr lang="en-US" dirty="0"/>
              <a:t>Practical examples of accelerator magnets</a:t>
            </a:r>
            <a:br>
              <a:rPr lang="en-US" dirty="0"/>
            </a:br>
            <a:r>
              <a:rPr lang="en-US" dirty="0"/>
              <a:t>Classification</a:t>
            </a:r>
          </a:p>
        </p:txBody>
      </p:sp>
      <p:sp>
        <p:nvSpPr>
          <p:cNvPr id="3" name="Content Placeholder 2">
            <a:extLst>
              <a:ext uri="{FF2B5EF4-FFF2-40B4-BE49-F238E27FC236}">
                <a16:creationId xmlns:a16="http://schemas.microsoft.com/office/drawing/2014/main" id="{3700CEBA-0BFD-40D0-821C-85FF8B797AE4}"/>
              </a:ext>
            </a:extLst>
          </p:cNvPr>
          <p:cNvSpPr>
            <a:spLocks noGrp="1"/>
          </p:cNvSpPr>
          <p:nvPr>
            <p:ph idx="1"/>
          </p:nvPr>
        </p:nvSpPr>
        <p:spPr/>
        <p:txBody>
          <a:bodyPr/>
          <a:lstStyle/>
          <a:p>
            <a:r>
              <a:rPr lang="en-US" dirty="0"/>
              <a:t>Traditionally, the support structure is characterized by three main components: the collars, the iron yoke and the external shrinking cylinder (or shell). Depending on the role and the importance of each of these three components, the support structures can be classified in three main groups:</a:t>
            </a:r>
          </a:p>
          <a:p>
            <a:pPr lvl="1"/>
            <a:r>
              <a:rPr lang="en-US" dirty="0"/>
              <a:t>1.	</a:t>
            </a:r>
            <a:r>
              <a:rPr lang="en-US" dirty="0">
                <a:solidFill>
                  <a:srgbClr val="FF0000"/>
                </a:solidFill>
              </a:rPr>
              <a:t>Collar-based structures</a:t>
            </a:r>
          </a:p>
          <a:p>
            <a:pPr lvl="1"/>
            <a:r>
              <a:rPr lang="en-US" dirty="0"/>
              <a:t>2.	</a:t>
            </a:r>
            <a:r>
              <a:rPr lang="en-US" dirty="0">
                <a:solidFill>
                  <a:srgbClr val="FF0000"/>
                </a:solidFill>
              </a:rPr>
              <a:t>Yoke-based structures </a:t>
            </a:r>
          </a:p>
          <a:p>
            <a:pPr lvl="1"/>
            <a:r>
              <a:rPr lang="en-US" dirty="0"/>
              <a:t>3.	</a:t>
            </a:r>
            <a:r>
              <a:rPr lang="en-US" dirty="0">
                <a:solidFill>
                  <a:srgbClr val="FF0000"/>
                </a:solidFill>
              </a:rPr>
              <a:t>Shell-based structures</a:t>
            </a:r>
          </a:p>
          <a:p>
            <a:r>
              <a:rPr lang="en-US" dirty="0"/>
              <a:t>An additional family</a:t>
            </a:r>
          </a:p>
          <a:p>
            <a:pPr lvl="1"/>
            <a:r>
              <a:rPr lang="en-US" dirty="0"/>
              <a:t>4.	</a:t>
            </a:r>
            <a:r>
              <a:rPr lang="en-US" dirty="0">
                <a:solidFill>
                  <a:srgbClr val="FF0000"/>
                </a:solidFill>
              </a:rPr>
              <a:t>Stress-managed structures </a:t>
            </a:r>
          </a:p>
          <a:p>
            <a:pPr marL="0" indent="0">
              <a:buNone/>
            </a:pPr>
            <a:r>
              <a:rPr lang="en-US" dirty="0"/>
              <a:t>where additional structural components are added to the coil design to reduce the peak stress in the winding due to </a:t>
            </a:r>
            <a:r>
              <a:rPr lang="en-US" dirty="0" err="1"/>
              <a:t>e.m.</a:t>
            </a:r>
            <a:r>
              <a:rPr lang="en-US" dirty="0"/>
              <a:t> forces.</a:t>
            </a:r>
          </a:p>
          <a:p>
            <a:endParaRPr lang="en-US" dirty="0"/>
          </a:p>
        </p:txBody>
      </p:sp>
      <p:sp>
        <p:nvSpPr>
          <p:cNvPr id="4" name="Date Placeholder 3">
            <a:extLst>
              <a:ext uri="{FF2B5EF4-FFF2-40B4-BE49-F238E27FC236}">
                <a16:creationId xmlns:a16="http://schemas.microsoft.com/office/drawing/2014/main" id="{28C9916A-356B-48C3-A2C6-CF676E8ADB67}"/>
              </a:ext>
            </a:extLst>
          </p:cNvPr>
          <p:cNvSpPr>
            <a:spLocks noGrp="1"/>
          </p:cNvSpPr>
          <p:nvPr>
            <p:ph type="dt" sz="half" idx="10"/>
          </p:nvPr>
        </p:nvSpPr>
        <p:spPr/>
        <p:txBody>
          <a:bodyPr/>
          <a:lstStyle/>
          <a:p>
            <a:pPr>
              <a:defRPr/>
            </a:pPr>
            <a:r>
              <a:rPr lang="en-US"/>
              <a:t>Superconducting Accelerator Magnets, January 27-30, 2025</a:t>
            </a:r>
          </a:p>
        </p:txBody>
      </p:sp>
      <p:sp>
        <p:nvSpPr>
          <p:cNvPr id="5" name="Footer Placeholder 4">
            <a:extLst>
              <a:ext uri="{FF2B5EF4-FFF2-40B4-BE49-F238E27FC236}">
                <a16:creationId xmlns:a16="http://schemas.microsoft.com/office/drawing/2014/main" id="{389347D3-E092-45A6-B210-FD6CC5C31F04}"/>
              </a:ext>
            </a:extLst>
          </p:cNvPr>
          <p:cNvSpPr>
            <a:spLocks noGrp="1"/>
          </p:cNvSpPr>
          <p:nvPr>
            <p:ph type="ftr" sz="quarter" idx="11"/>
          </p:nvPr>
        </p:nvSpPr>
        <p:spPr/>
        <p:txBody>
          <a:bodyPr/>
          <a:lstStyle/>
          <a:p>
            <a:pPr>
              <a:defRPr/>
            </a:pPr>
            <a:r>
              <a:rPr lang="en-US"/>
              <a:t>Construction methods and support structures II</a:t>
            </a:r>
            <a:endParaRPr lang="en-US" dirty="0"/>
          </a:p>
        </p:txBody>
      </p:sp>
      <p:sp>
        <p:nvSpPr>
          <p:cNvPr id="6" name="Slide Number Placeholder 5">
            <a:extLst>
              <a:ext uri="{FF2B5EF4-FFF2-40B4-BE49-F238E27FC236}">
                <a16:creationId xmlns:a16="http://schemas.microsoft.com/office/drawing/2014/main" id="{2606ED10-F8F4-4447-8DFD-365074DB539C}"/>
              </a:ext>
            </a:extLst>
          </p:cNvPr>
          <p:cNvSpPr>
            <a:spLocks noGrp="1"/>
          </p:cNvSpPr>
          <p:nvPr>
            <p:ph type="sldNum" sz="quarter" idx="12"/>
          </p:nvPr>
        </p:nvSpPr>
        <p:spPr/>
        <p:txBody>
          <a:bodyPr/>
          <a:lstStyle/>
          <a:p>
            <a:pPr>
              <a:defRPr/>
            </a:pPr>
            <a:fld id="{A8C5AB8A-C91D-4F7D-94D5-62D0481588EB}" type="slidenum">
              <a:rPr lang="en-US" altLang="en-US" smtClean="0"/>
              <a:pPr>
                <a:defRPr/>
              </a:pPr>
              <a:t>55</a:t>
            </a:fld>
            <a:endParaRPr lang="en-US" altLang="en-US"/>
          </a:p>
        </p:txBody>
      </p:sp>
    </p:spTree>
    <p:extLst>
      <p:ext uri="{BB962C8B-B14F-4D97-AF65-F5344CB8AC3E}">
        <p14:creationId xmlns:p14="http://schemas.microsoft.com/office/powerpoint/2010/main" val="1664762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9DD28-DC47-49F0-BF9C-7F48FC025894}"/>
              </a:ext>
            </a:extLst>
          </p:cNvPr>
          <p:cNvSpPr>
            <a:spLocks noGrp="1"/>
          </p:cNvSpPr>
          <p:nvPr>
            <p:ph type="title"/>
          </p:nvPr>
        </p:nvSpPr>
        <p:spPr/>
        <p:txBody>
          <a:bodyPr/>
          <a:lstStyle/>
          <a:p>
            <a:r>
              <a:rPr lang="en-US" altLang="en-US" dirty="0"/>
              <a:t>5. Practical examples of accelerator magnets</a:t>
            </a:r>
            <a:br>
              <a:rPr lang="en-US" altLang="en-US" dirty="0"/>
            </a:br>
            <a:r>
              <a:rPr lang="en-US" altLang="en-US" dirty="0"/>
              <a:t>Shell-based structures </a:t>
            </a:r>
            <a:endParaRPr lang="en-US" dirty="0"/>
          </a:p>
        </p:txBody>
      </p:sp>
      <p:sp>
        <p:nvSpPr>
          <p:cNvPr id="3" name="Content Placeholder 2">
            <a:extLst>
              <a:ext uri="{FF2B5EF4-FFF2-40B4-BE49-F238E27FC236}">
                <a16:creationId xmlns:a16="http://schemas.microsoft.com/office/drawing/2014/main" id="{7BD5CB18-D771-4893-88F2-48CF41534F35}"/>
              </a:ext>
            </a:extLst>
          </p:cNvPr>
          <p:cNvSpPr>
            <a:spLocks noGrp="1"/>
          </p:cNvSpPr>
          <p:nvPr>
            <p:ph idx="1"/>
          </p:nvPr>
        </p:nvSpPr>
        <p:spPr>
          <a:xfrm>
            <a:off x="152400" y="3857676"/>
            <a:ext cx="8839200" cy="2286000"/>
          </a:xfrm>
        </p:spPr>
        <p:txBody>
          <a:bodyPr/>
          <a:lstStyle/>
          <a:p>
            <a:endParaRPr lang="en-GB" b="1" dirty="0"/>
          </a:p>
          <a:p>
            <a:endParaRPr lang="en-GB" b="1" dirty="0"/>
          </a:p>
          <a:p>
            <a:r>
              <a:rPr lang="en-GB" b="1" dirty="0"/>
              <a:t>Example of collar-based </a:t>
            </a:r>
            <a:r>
              <a:rPr lang="en-GB" dirty="0"/>
              <a:t>structures, in scale, from top left clock-wise: LABNL SM, CEA SD, LBNL HD1, LBNL HD2, CERN RMC, CERN FRESCA2, HL-LHC MQXF, LARP HQ, LARP LQS, LARP TQS, LARP SQ, LARP LRS.</a:t>
            </a:r>
            <a:endParaRPr lang="en-US" dirty="0"/>
          </a:p>
        </p:txBody>
      </p:sp>
      <p:sp>
        <p:nvSpPr>
          <p:cNvPr id="4" name="Date Placeholder 3">
            <a:extLst>
              <a:ext uri="{FF2B5EF4-FFF2-40B4-BE49-F238E27FC236}">
                <a16:creationId xmlns:a16="http://schemas.microsoft.com/office/drawing/2014/main" id="{2372D975-533F-4F66-A2DF-6C5D127F258D}"/>
              </a:ext>
            </a:extLst>
          </p:cNvPr>
          <p:cNvSpPr>
            <a:spLocks noGrp="1"/>
          </p:cNvSpPr>
          <p:nvPr>
            <p:ph type="dt" sz="half" idx="10"/>
          </p:nvPr>
        </p:nvSpPr>
        <p:spPr/>
        <p:txBody>
          <a:bodyPr/>
          <a:lstStyle/>
          <a:p>
            <a:pPr>
              <a:defRPr/>
            </a:pPr>
            <a:r>
              <a:rPr lang="en-US"/>
              <a:t>Superconducting Accelerator Magnets, January 27-30, 2025</a:t>
            </a:r>
          </a:p>
        </p:txBody>
      </p:sp>
      <p:sp>
        <p:nvSpPr>
          <p:cNvPr id="5" name="Footer Placeholder 4">
            <a:extLst>
              <a:ext uri="{FF2B5EF4-FFF2-40B4-BE49-F238E27FC236}">
                <a16:creationId xmlns:a16="http://schemas.microsoft.com/office/drawing/2014/main" id="{CD81BD82-862F-484C-9621-5AF395721C62}"/>
              </a:ext>
            </a:extLst>
          </p:cNvPr>
          <p:cNvSpPr>
            <a:spLocks noGrp="1"/>
          </p:cNvSpPr>
          <p:nvPr>
            <p:ph type="ftr" sz="quarter" idx="11"/>
          </p:nvPr>
        </p:nvSpPr>
        <p:spPr/>
        <p:txBody>
          <a:bodyPr/>
          <a:lstStyle/>
          <a:p>
            <a:pPr>
              <a:defRPr/>
            </a:pPr>
            <a:r>
              <a:rPr lang="en-US"/>
              <a:t>Construction methods and support structures II</a:t>
            </a:r>
            <a:endParaRPr lang="en-US" dirty="0"/>
          </a:p>
        </p:txBody>
      </p:sp>
      <p:sp>
        <p:nvSpPr>
          <p:cNvPr id="6" name="Slide Number Placeholder 5">
            <a:extLst>
              <a:ext uri="{FF2B5EF4-FFF2-40B4-BE49-F238E27FC236}">
                <a16:creationId xmlns:a16="http://schemas.microsoft.com/office/drawing/2014/main" id="{2E3D5FF6-18D6-4B43-A3B4-E264C3F4A90B}"/>
              </a:ext>
            </a:extLst>
          </p:cNvPr>
          <p:cNvSpPr>
            <a:spLocks noGrp="1"/>
          </p:cNvSpPr>
          <p:nvPr>
            <p:ph type="sldNum" sz="quarter" idx="12"/>
          </p:nvPr>
        </p:nvSpPr>
        <p:spPr/>
        <p:txBody>
          <a:bodyPr/>
          <a:lstStyle/>
          <a:p>
            <a:pPr>
              <a:defRPr/>
            </a:pPr>
            <a:fld id="{A8C5AB8A-C91D-4F7D-94D5-62D0481588EB}" type="slidenum">
              <a:rPr lang="en-US" altLang="en-US" smtClean="0"/>
              <a:pPr>
                <a:defRPr/>
              </a:pPr>
              <a:t>56</a:t>
            </a:fld>
            <a:endParaRPr lang="en-US" altLang="en-US"/>
          </a:p>
        </p:txBody>
      </p:sp>
      <p:pic>
        <p:nvPicPr>
          <p:cNvPr id="9" name="Picture 8">
            <a:extLst>
              <a:ext uri="{FF2B5EF4-FFF2-40B4-BE49-F238E27FC236}">
                <a16:creationId xmlns:a16="http://schemas.microsoft.com/office/drawing/2014/main" id="{FE90DEED-EB22-4673-9D58-BE1DEB164B7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8499" y="1143000"/>
            <a:ext cx="8507002" cy="3505200"/>
          </a:xfrm>
          <a:prstGeom prst="rect">
            <a:avLst/>
          </a:prstGeom>
          <a:noFill/>
          <a:ln w="3175">
            <a:solidFill>
              <a:schemeClr val="tx1"/>
            </a:solidFill>
          </a:ln>
          <a:extLst/>
        </p:spPr>
      </p:pic>
    </p:spTree>
    <p:extLst>
      <p:ext uri="{BB962C8B-B14F-4D97-AF65-F5344CB8AC3E}">
        <p14:creationId xmlns:p14="http://schemas.microsoft.com/office/powerpoint/2010/main" val="18188532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7627A45E-FFEE-4E83-920C-EB192166A10F}"/>
              </a:ext>
            </a:extLst>
          </p:cNvPr>
          <p:cNvSpPr>
            <a:spLocks noGrp="1" noChangeArrowheads="1"/>
          </p:cNvSpPr>
          <p:nvPr>
            <p:ph type="title"/>
          </p:nvPr>
        </p:nvSpPr>
        <p:spPr/>
        <p:txBody>
          <a:bodyPr/>
          <a:lstStyle/>
          <a:p>
            <a:r>
              <a:rPr lang="en-US" altLang="en-US" sz="2400" dirty="0"/>
              <a:t>5. Practical examples of shell-based structures</a:t>
            </a:r>
            <a:br>
              <a:rPr lang="en-US" altLang="en-US" sz="2400" dirty="0"/>
            </a:br>
            <a:r>
              <a:rPr lang="en-US" altLang="en-US" sz="2400" dirty="0"/>
              <a:t>TQS</a:t>
            </a:r>
          </a:p>
        </p:txBody>
      </p:sp>
      <p:sp>
        <p:nvSpPr>
          <p:cNvPr id="49155" name="Rectangle 3">
            <a:extLst>
              <a:ext uri="{FF2B5EF4-FFF2-40B4-BE49-F238E27FC236}">
                <a16:creationId xmlns:a16="http://schemas.microsoft.com/office/drawing/2014/main" id="{6BE77C31-8FB0-47E1-8EA9-C8DB72AECAF9}"/>
              </a:ext>
            </a:extLst>
          </p:cNvPr>
          <p:cNvSpPr>
            <a:spLocks noGrp="1" noChangeArrowheads="1"/>
          </p:cNvSpPr>
          <p:nvPr>
            <p:ph type="body" sz="half" idx="1"/>
          </p:nvPr>
        </p:nvSpPr>
        <p:spPr>
          <a:xfrm>
            <a:off x="266700" y="1190625"/>
            <a:ext cx="4029075" cy="5240338"/>
          </a:xfrm>
        </p:spPr>
        <p:txBody>
          <a:bodyPr/>
          <a:lstStyle/>
          <a:p>
            <a:endParaRPr lang="en-US" altLang="en-US" sz="2000"/>
          </a:p>
          <a:p>
            <a:r>
              <a:rPr lang="en-US" altLang="en-US" sz="2000"/>
              <a:t>All the structures presented so far are characterized by significant coil </a:t>
            </a:r>
            <a:r>
              <a:rPr lang="en-US" altLang="en-US" sz="2000" b="1">
                <a:solidFill>
                  <a:srgbClr val="FF0000"/>
                </a:solidFill>
              </a:rPr>
              <a:t>pre-stress losses</a:t>
            </a:r>
          </a:p>
          <a:p>
            <a:pPr lvl="1"/>
            <a:r>
              <a:rPr lang="en-US" altLang="en-US" sz="1800"/>
              <a:t>The coil reaches the maximum compression (about 100 MPa) during the collaring operation. </a:t>
            </a:r>
          </a:p>
          <a:p>
            <a:pPr lvl="1"/>
            <a:r>
              <a:rPr lang="en-US" altLang="en-US" sz="1800"/>
              <a:t>After cool-down the residual pre-stress is of about 30-40 MPa.</a:t>
            </a:r>
          </a:p>
          <a:p>
            <a:endParaRPr lang="en-US" altLang="en-US" sz="2000"/>
          </a:p>
          <a:p>
            <a:r>
              <a:rPr lang="en-US" altLang="en-US" sz="2000"/>
              <a:t>What if the “required” coil pre-stress after cool-down is &gt; 100 MPa?</a:t>
            </a:r>
          </a:p>
        </p:txBody>
      </p:sp>
      <p:sp>
        <p:nvSpPr>
          <p:cNvPr id="49156" name="Rectangle 5">
            <a:extLst>
              <a:ext uri="{FF2B5EF4-FFF2-40B4-BE49-F238E27FC236}">
                <a16:creationId xmlns:a16="http://schemas.microsoft.com/office/drawing/2014/main" id="{84DA9FD9-1FAA-4419-8456-AE2291FD55E3}"/>
              </a:ext>
            </a:extLst>
          </p:cNvPr>
          <p:cNvSpPr>
            <a:spLocks noGrp="1" noChangeArrowheads="1"/>
          </p:cNvSpPr>
          <p:nvPr>
            <p:ph type="body" sz="half" idx="2"/>
          </p:nvPr>
        </p:nvSpPr>
        <p:spPr/>
        <p:txBody>
          <a:bodyPr/>
          <a:lstStyle/>
          <a:p>
            <a:endParaRPr lang="en-US" altLang="en-US" sz="2000"/>
          </a:p>
        </p:txBody>
      </p:sp>
      <p:pic>
        <p:nvPicPr>
          <p:cNvPr id="49157" name="Picture 6">
            <a:extLst>
              <a:ext uri="{FF2B5EF4-FFF2-40B4-BE49-F238E27FC236}">
                <a16:creationId xmlns:a16="http://schemas.microsoft.com/office/drawing/2014/main" id="{AE2EAE49-D3AC-45BF-81E4-3C82DE886A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9397"/>
          <a:stretch>
            <a:fillRect/>
          </a:stretch>
        </p:blipFill>
        <p:spPr bwMode="auto">
          <a:xfrm>
            <a:off x="4167188" y="2003425"/>
            <a:ext cx="4899025"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Footer Placeholder 7">
            <a:extLst>
              <a:ext uri="{FF2B5EF4-FFF2-40B4-BE49-F238E27FC236}">
                <a16:creationId xmlns:a16="http://schemas.microsoft.com/office/drawing/2014/main" id="{ACC9889C-9B0A-44EF-B509-4D2311EF809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49159" name="Date Placeholder 6">
            <a:extLst>
              <a:ext uri="{FF2B5EF4-FFF2-40B4-BE49-F238E27FC236}">
                <a16:creationId xmlns:a16="http://schemas.microsoft.com/office/drawing/2014/main" id="{0046561F-0A62-4FE5-8CE0-857EE623FA4B}"/>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49160" name="Slide Number Placeholder 9">
            <a:extLst>
              <a:ext uri="{FF2B5EF4-FFF2-40B4-BE49-F238E27FC236}">
                <a16:creationId xmlns:a16="http://schemas.microsoft.com/office/drawing/2014/main" id="{5B86693C-4DD6-4FF0-8260-F6A6C976758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a:spcBef>
                <a:spcPct val="0"/>
              </a:spcBef>
              <a:buSzTx/>
              <a:buFontTx/>
              <a:buNone/>
            </a:pPr>
            <a:fld id="{6286F272-5109-4D4C-8952-B672A7DAF66F}" type="slidenum">
              <a:rPr lang="en-US" altLang="en-US" sz="1000" smtClean="0">
                <a:solidFill>
                  <a:schemeClr val="accent1"/>
                </a:solidFill>
              </a:rPr>
              <a:pPr>
                <a:spcBef>
                  <a:spcPct val="0"/>
                </a:spcBef>
                <a:buSzTx/>
                <a:buFontTx/>
                <a:buNone/>
              </a:pPr>
              <a:t>57</a:t>
            </a:fld>
            <a:endParaRPr lang="en-US" altLang="en-US" sz="1000">
              <a:solidFill>
                <a:schemeClr val="accent1"/>
              </a:solidFill>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6A608BB-910B-4F99-A817-1E702D277BD6}"/>
              </a:ext>
            </a:extLst>
          </p:cNvPr>
          <p:cNvSpPr>
            <a:spLocks noGrp="1" noChangeArrowheads="1"/>
          </p:cNvSpPr>
          <p:nvPr>
            <p:ph type="title"/>
          </p:nvPr>
        </p:nvSpPr>
        <p:spPr/>
        <p:txBody>
          <a:bodyPr/>
          <a:lstStyle/>
          <a:p>
            <a:r>
              <a:rPr lang="en-US" altLang="en-US" sz="2400" dirty="0"/>
              <a:t>5. Practical examples of shell-based structures</a:t>
            </a:r>
            <a:br>
              <a:rPr lang="en-US" altLang="en-US" sz="2400" dirty="0"/>
            </a:br>
            <a:r>
              <a:rPr lang="en-US" altLang="en-US" sz="2400" dirty="0"/>
              <a:t>TQS</a:t>
            </a:r>
          </a:p>
        </p:txBody>
      </p:sp>
      <p:sp>
        <p:nvSpPr>
          <p:cNvPr id="50179" name="Rectangle 3">
            <a:extLst>
              <a:ext uri="{FF2B5EF4-FFF2-40B4-BE49-F238E27FC236}">
                <a16:creationId xmlns:a16="http://schemas.microsoft.com/office/drawing/2014/main" id="{041AF277-EED7-4E56-91EF-8F2B131D6CD2}"/>
              </a:ext>
            </a:extLst>
          </p:cNvPr>
          <p:cNvSpPr>
            <a:spLocks noGrp="1" noChangeArrowheads="1"/>
          </p:cNvSpPr>
          <p:nvPr>
            <p:ph type="body" idx="1"/>
          </p:nvPr>
        </p:nvSpPr>
        <p:spPr>
          <a:xfrm>
            <a:off x="266700" y="1190625"/>
            <a:ext cx="5394325" cy="3878263"/>
          </a:xfrm>
        </p:spPr>
        <p:txBody>
          <a:bodyPr/>
          <a:lstStyle/>
          <a:p>
            <a:pPr>
              <a:buFontTx/>
              <a:buBlip>
                <a:blip r:embed="rId2"/>
              </a:buBlip>
            </a:pPr>
            <a:r>
              <a:rPr lang="en-US" altLang="en-US" sz="2000"/>
              <a:t>The coil is surrounded by </a:t>
            </a:r>
            <a:r>
              <a:rPr lang="en-US" altLang="en-US" sz="2000" b="1">
                <a:solidFill>
                  <a:srgbClr val="FF0000"/>
                </a:solidFill>
              </a:rPr>
              <a:t>four pads and four yokes</a:t>
            </a:r>
          </a:p>
          <a:p>
            <a:pPr lvl="1">
              <a:buFontTx/>
              <a:buBlip>
                <a:blip r:embed="rId3"/>
              </a:buBlip>
            </a:pPr>
            <a:r>
              <a:rPr lang="en-US" altLang="en-US" sz="1800"/>
              <a:t>Pad and yoke gaps remain open during all the magnet operations.</a:t>
            </a:r>
          </a:p>
          <a:p>
            <a:pPr>
              <a:buFontTx/>
              <a:buBlip>
                <a:blip r:embed="rId2"/>
              </a:buBlip>
            </a:pPr>
            <a:r>
              <a:rPr lang="en-US" altLang="en-US" sz="2000"/>
              <a:t>An aluminum shell contains the cold mass.</a:t>
            </a:r>
          </a:p>
          <a:p>
            <a:pPr>
              <a:buFontTx/>
              <a:buBlip>
                <a:blip r:embed="rId2"/>
              </a:buBlip>
            </a:pPr>
            <a:r>
              <a:rPr lang="en-US" altLang="en-US" sz="2000"/>
              <a:t>Initial pre-compressions is provided by </a:t>
            </a:r>
            <a:r>
              <a:rPr lang="en-US" altLang="en-US" sz="2000" b="1">
                <a:solidFill>
                  <a:srgbClr val="FF0000"/>
                </a:solidFill>
              </a:rPr>
              <a:t>bladders</a:t>
            </a:r>
            <a:r>
              <a:rPr lang="en-US" altLang="en-US" sz="2000"/>
              <a:t> and locked by </a:t>
            </a:r>
            <a:r>
              <a:rPr lang="en-US" altLang="en-US" sz="2000" b="1">
                <a:solidFill>
                  <a:srgbClr val="FF0000"/>
                </a:solidFill>
              </a:rPr>
              <a:t>keys</a:t>
            </a:r>
            <a:r>
              <a:rPr lang="en-US" altLang="en-US" sz="2000"/>
              <a:t>.</a:t>
            </a:r>
          </a:p>
          <a:p>
            <a:pPr>
              <a:buFontTx/>
              <a:buBlip>
                <a:blip r:embed="rId2"/>
              </a:buBlip>
            </a:pPr>
            <a:r>
              <a:rPr lang="en-US" altLang="en-US" sz="2000"/>
              <a:t>After cool-down the coil pre-stress </a:t>
            </a:r>
            <a:r>
              <a:rPr lang="en-US" altLang="en-US" sz="2000" b="1">
                <a:solidFill>
                  <a:srgbClr val="FF0000"/>
                </a:solidFill>
              </a:rPr>
              <a:t>increases</a:t>
            </a:r>
            <a:r>
              <a:rPr lang="en-US" altLang="en-US" sz="2000"/>
              <a:t> due to the high thermal contraction of the aluminum shell.</a:t>
            </a:r>
          </a:p>
        </p:txBody>
      </p:sp>
      <p:pic>
        <p:nvPicPr>
          <p:cNvPr id="50180" name="Picture 4" descr="cross-section_label">
            <a:extLst>
              <a:ext uri="{FF2B5EF4-FFF2-40B4-BE49-F238E27FC236}">
                <a16:creationId xmlns:a16="http://schemas.microsoft.com/office/drawing/2014/main" id="{A29501A6-8AA5-4840-BD97-FF23802E7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050" y="1177925"/>
            <a:ext cx="3211513"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ldkey-1">
            <a:extLst>
              <a:ext uri="{FF2B5EF4-FFF2-40B4-BE49-F238E27FC236}">
                <a16:creationId xmlns:a16="http://schemas.microsoft.com/office/drawing/2014/main" id="{BE9232DC-5091-4400-9232-D255C6646F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636"/>
          <a:stretch>
            <a:fillRect/>
          </a:stretch>
        </p:blipFill>
        <p:spPr bwMode="auto">
          <a:xfrm>
            <a:off x="5957888" y="3797300"/>
            <a:ext cx="261937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descr="thinblad&amp;blok16">
            <a:extLst>
              <a:ext uri="{FF2B5EF4-FFF2-40B4-BE49-F238E27FC236}">
                <a16:creationId xmlns:a16="http://schemas.microsoft.com/office/drawing/2014/main" id="{E90F8502-440E-4F7C-A5AF-0EE8B3F450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835" t="49158" r="12102" b="23885"/>
          <a:stretch>
            <a:fillRect/>
          </a:stretch>
        </p:blipFill>
        <p:spPr bwMode="auto">
          <a:xfrm>
            <a:off x="288925" y="5092700"/>
            <a:ext cx="54356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Footer Placeholder 8">
            <a:extLst>
              <a:ext uri="{FF2B5EF4-FFF2-40B4-BE49-F238E27FC236}">
                <a16:creationId xmlns:a16="http://schemas.microsoft.com/office/drawing/2014/main" id="{5CCCA1D7-4D21-4003-B598-DB56B04EB8F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50184" name="Date Placeholder 7">
            <a:extLst>
              <a:ext uri="{FF2B5EF4-FFF2-40B4-BE49-F238E27FC236}">
                <a16:creationId xmlns:a16="http://schemas.microsoft.com/office/drawing/2014/main" id="{2E1601F6-B941-4665-81E5-0F7F9B9AB77E}"/>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50185" name="Slide Number Placeholder 10">
            <a:extLst>
              <a:ext uri="{FF2B5EF4-FFF2-40B4-BE49-F238E27FC236}">
                <a16:creationId xmlns:a16="http://schemas.microsoft.com/office/drawing/2014/main" id="{57478888-CDCA-47C1-BE36-2018033D927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a:spcBef>
                <a:spcPct val="0"/>
              </a:spcBef>
              <a:buSzTx/>
              <a:buFontTx/>
              <a:buNone/>
            </a:pPr>
            <a:fld id="{48D2617C-B7C4-4BBE-BEEE-BFBC3DFB74F2}" type="slidenum">
              <a:rPr lang="en-US" altLang="en-US" sz="1000" smtClean="0">
                <a:solidFill>
                  <a:schemeClr val="accent1"/>
                </a:solidFill>
              </a:rPr>
              <a:pPr>
                <a:spcBef>
                  <a:spcPct val="0"/>
                </a:spcBef>
                <a:buSzTx/>
                <a:buFontTx/>
                <a:buNone/>
              </a:pPr>
              <a:t>58</a:t>
            </a:fld>
            <a:endParaRPr lang="en-US" altLang="en-US" sz="1000">
              <a:solidFill>
                <a:schemeClr val="accent1"/>
              </a:solidFill>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EF812D87-2F45-46F0-B3DA-57EDA3A6C9A1}"/>
              </a:ext>
            </a:extLst>
          </p:cNvPr>
          <p:cNvSpPr>
            <a:spLocks noGrp="1" noChangeArrowheads="1"/>
          </p:cNvSpPr>
          <p:nvPr>
            <p:ph type="title"/>
          </p:nvPr>
        </p:nvSpPr>
        <p:spPr/>
        <p:txBody>
          <a:bodyPr/>
          <a:lstStyle/>
          <a:p>
            <a:r>
              <a:rPr lang="en-US" altLang="en-US" sz="2400" dirty="0"/>
              <a:t>5. Practical examples of shell-based structures</a:t>
            </a:r>
            <a:br>
              <a:rPr lang="en-US" altLang="en-US" sz="2400" dirty="0"/>
            </a:br>
            <a:r>
              <a:rPr lang="en-US" altLang="en-US" sz="2400" dirty="0"/>
              <a:t>TQS</a:t>
            </a:r>
          </a:p>
        </p:txBody>
      </p:sp>
      <p:sp>
        <p:nvSpPr>
          <p:cNvPr id="51203" name="Rectangle 3">
            <a:extLst>
              <a:ext uri="{FF2B5EF4-FFF2-40B4-BE49-F238E27FC236}">
                <a16:creationId xmlns:a16="http://schemas.microsoft.com/office/drawing/2014/main" id="{436C7107-FAC6-450E-A4F8-145C98BF5BDF}"/>
              </a:ext>
            </a:extLst>
          </p:cNvPr>
          <p:cNvSpPr>
            <a:spLocks noGrp="1" noChangeArrowheads="1"/>
          </p:cNvSpPr>
          <p:nvPr>
            <p:ph type="body" sz="half" idx="1"/>
          </p:nvPr>
        </p:nvSpPr>
        <p:spPr>
          <a:xfrm>
            <a:off x="266700" y="1190625"/>
            <a:ext cx="3938588" cy="5240338"/>
          </a:xfrm>
        </p:spPr>
        <p:txBody>
          <a:bodyPr/>
          <a:lstStyle/>
          <a:p>
            <a:endParaRPr lang="en-US" altLang="en-US" sz="2000"/>
          </a:p>
          <a:p>
            <a:endParaRPr lang="en-US" altLang="en-US" sz="2000"/>
          </a:p>
          <a:p>
            <a:endParaRPr lang="en-US" altLang="en-US" sz="2000"/>
          </a:p>
          <a:p>
            <a:r>
              <a:rPr lang="en-US" altLang="en-US" sz="2000"/>
              <a:t>In the TQS case, the collaring press operation is substituted by the </a:t>
            </a:r>
            <a:r>
              <a:rPr lang="en-US" altLang="en-US" sz="2000" b="1">
                <a:solidFill>
                  <a:srgbClr val="FF0000"/>
                </a:solidFill>
              </a:rPr>
              <a:t>bladder operation</a:t>
            </a:r>
            <a:r>
              <a:rPr lang="en-US" altLang="en-US" sz="2000"/>
              <a:t>.</a:t>
            </a:r>
          </a:p>
          <a:p>
            <a:r>
              <a:rPr lang="en-US" altLang="en-US" sz="2000"/>
              <a:t>A spring back occurs when bladder pressure is reduced</a:t>
            </a:r>
          </a:p>
          <a:p>
            <a:pPr lvl="1"/>
            <a:r>
              <a:rPr lang="en-US" altLang="en-US" sz="1800"/>
              <a:t>Clearance for key insertion</a:t>
            </a:r>
          </a:p>
          <a:p>
            <a:r>
              <a:rPr lang="en-US" altLang="en-US" sz="2000"/>
              <a:t>The coil pre-stress significantly increases during cool-down.</a:t>
            </a:r>
          </a:p>
          <a:p>
            <a:endParaRPr lang="en-US" altLang="en-US" sz="2000"/>
          </a:p>
          <a:p>
            <a:endParaRPr lang="en-US" altLang="en-US" sz="2000"/>
          </a:p>
          <a:p>
            <a:endParaRPr lang="en-US" altLang="en-US" sz="2000"/>
          </a:p>
          <a:p>
            <a:endParaRPr lang="en-US" altLang="en-US" sz="2000"/>
          </a:p>
        </p:txBody>
      </p:sp>
      <p:sp>
        <p:nvSpPr>
          <p:cNvPr id="51204" name="Rectangle 4">
            <a:extLst>
              <a:ext uri="{FF2B5EF4-FFF2-40B4-BE49-F238E27FC236}">
                <a16:creationId xmlns:a16="http://schemas.microsoft.com/office/drawing/2014/main" id="{1BF377B1-5199-4D49-B29D-69682F9A8162}"/>
              </a:ext>
            </a:extLst>
          </p:cNvPr>
          <p:cNvSpPr>
            <a:spLocks noGrp="1" noChangeArrowheads="1"/>
          </p:cNvSpPr>
          <p:nvPr>
            <p:ph type="body" sz="half" idx="2"/>
          </p:nvPr>
        </p:nvSpPr>
        <p:spPr/>
        <p:txBody>
          <a:bodyPr/>
          <a:lstStyle/>
          <a:p>
            <a:endParaRPr lang="en-US" altLang="en-US" sz="2000"/>
          </a:p>
        </p:txBody>
      </p:sp>
      <p:pic>
        <p:nvPicPr>
          <p:cNvPr id="51205" name="Picture 6">
            <a:extLst>
              <a:ext uri="{FF2B5EF4-FFF2-40B4-BE49-F238E27FC236}">
                <a16:creationId xmlns:a16="http://schemas.microsoft.com/office/drawing/2014/main" id="{3D485862-CC83-47D0-B411-8A31EABE5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67" r="19081"/>
          <a:stretch>
            <a:fillRect/>
          </a:stretch>
        </p:blipFill>
        <p:spPr bwMode="auto">
          <a:xfrm>
            <a:off x="4176713" y="2203450"/>
            <a:ext cx="4908550"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Footer Placeholder 7">
            <a:extLst>
              <a:ext uri="{FF2B5EF4-FFF2-40B4-BE49-F238E27FC236}">
                <a16:creationId xmlns:a16="http://schemas.microsoft.com/office/drawing/2014/main" id="{DC81A025-3018-4039-B561-D75192266CE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51207" name="Date Placeholder 6">
            <a:extLst>
              <a:ext uri="{FF2B5EF4-FFF2-40B4-BE49-F238E27FC236}">
                <a16:creationId xmlns:a16="http://schemas.microsoft.com/office/drawing/2014/main" id="{573E22D2-7845-44DB-B1F5-B60AA867F635}"/>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51208" name="Slide Number Placeholder 9">
            <a:extLst>
              <a:ext uri="{FF2B5EF4-FFF2-40B4-BE49-F238E27FC236}">
                <a16:creationId xmlns:a16="http://schemas.microsoft.com/office/drawing/2014/main" id="{B1220874-2D5F-4735-9407-C37C242DED9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418CFE40-ACFD-4BA1-A0EA-4A26A8A22C87}" type="slidenum">
              <a:rPr lang="en-US" altLang="en-US" sz="1000" smtClean="0">
                <a:solidFill>
                  <a:schemeClr val="accent1"/>
                </a:solidFill>
              </a:rPr>
              <a:pPr>
                <a:spcBef>
                  <a:spcPct val="0"/>
                </a:spcBef>
                <a:buSzTx/>
                <a:buFontTx/>
                <a:buNone/>
              </a:pPr>
              <a:t>59</a:t>
            </a:fld>
            <a:endParaRPr lang="en-US" altLang="en-US" sz="1000">
              <a:solidFill>
                <a:schemeClr val="accent1"/>
              </a:solidFil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A02D25D-9BE6-420F-9E82-2A4017AE7987}"/>
              </a:ext>
            </a:extLst>
          </p:cNvPr>
          <p:cNvSpPr>
            <a:spLocks noGrp="1" noChangeArrowheads="1"/>
          </p:cNvSpPr>
          <p:nvPr>
            <p:ph type="title"/>
          </p:nvPr>
        </p:nvSpPr>
        <p:spPr/>
        <p:txBody>
          <a:bodyPr/>
          <a:lstStyle/>
          <a:p>
            <a:r>
              <a:rPr lang="en-US" altLang="en-US" sz="2400"/>
              <a:t>2. Support structure main features</a:t>
            </a:r>
            <a:br>
              <a:rPr lang="en-US" altLang="en-US" sz="2400"/>
            </a:br>
            <a:r>
              <a:rPr lang="en-US" altLang="en-US" sz="2400"/>
              <a:t>Collars</a:t>
            </a:r>
          </a:p>
        </p:txBody>
      </p:sp>
      <p:sp>
        <p:nvSpPr>
          <p:cNvPr id="11267" name="Rectangle 3">
            <a:extLst>
              <a:ext uri="{FF2B5EF4-FFF2-40B4-BE49-F238E27FC236}">
                <a16:creationId xmlns:a16="http://schemas.microsoft.com/office/drawing/2014/main" id="{BA8152D7-43C4-49BC-86AF-F215AF620469}"/>
              </a:ext>
            </a:extLst>
          </p:cNvPr>
          <p:cNvSpPr>
            <a:spLocks noGrp="1" noChangeArrowheads="1"/>
          </p:cNvSpPr>
          <p:nvPr>
            <p:ph type="body" idx="1"/>
          </p:nvPr>
        </p:nvSpPr>
        <p:spPr>
          <a:xfrm>
            <a:off x="266700" y="1190625"/>
            <a:ext cx="3998913" cy="5240338"/>
          </a:xfrm>
        </p:spPr>
        <p:txBody>
          <a:bodyPr/>
          <a:lstStyle/>
          <a:p>
            <a:pPr>
              <a:lnSpc>
                <a:spcPct val="90000"/>
              </a:lnSpc>
              <a:buFontTx/>
              <a:buBlip>
                <a:blip r:embed="rId2"/>
              </a:buBlip>
            </a:pPr>
            <a:r>
              <a:rPr lang="en-US" altLang="en-US" sz="2000"/>
              <a:t>Collars were implemented for the first time in the Tevatron dipoles.</a:t>
            </a:r>
          </a:p>
          <a:p>
            <a:pPr>
              <a:lnSpc>
                <a:spcPct val="90000"/>
              </a:lnSpc>
              <a:buFontTx/>
              <a:buBlip>
                <a:blip r:embed="rId2"/>
              </a:buBlip>
            </a:pPr>
            <a:r>
              <a:rPr lang="en-US" altLang="en-US" sz="2000"/>
              <a:t>Since then, they have been used in </a:t>
            </a:r>
            <a:r>
              <a:rPr lang="en-US" altLang="en-US" sz="2000" b="1">
                <a:solidFill>
                  <a:srgbClr val="FF0000"/>
                </a:solidFill>
              </a:rPr>
              <a:t>all but one </a:t>
            </a:r>
            <a:r>
              <a:rPr lang="en-US" altLang="en-US" sz="2000"/>
              <a:t>(RHIC) the accelerator magnets and in most of the R&amp;D magnets.</a:t>
            </a:r>
          </a:p>
          <a:p>
            <a:pPr>
              <a:lnSpc>
                <a:spcPct val="90000"/>
              </a:lnSpc>
              <a:buFontTx/>
              <a:buBlip>
                <a:blip r:embed="rId2"/>
              </a:buBlip>
            </a:pPr>
            <a:r>
              <a:rPr lang="en-US" altLang="en-US" sz="2000"/>
              <a:t>They are composed by </a:t>
            </a:r>
            <a:r>
              <a:rPr lang="en-US" altLang="en-US" sz="2000" b="1">
                <a:solidFill>
                  <a:srgbClr val="FF0000"/>
                </a:solidFill>
              </a:rPr>
              <a:t>stainless-steel or aluminum laminations </a:t>
            </a:r>
            <a:r>
              <a:rPr lang="en-US" altLang="en-US" sz="2000"/>
              <a:t>few mm thick.</a:t>
            </a:r>
          </a:p>
          <a:p>
            <a:pPr>
              <a:lnSpc>
                <a:spcPct val="90000"/>
              </a:lnSpc>
              <a:buFontTx/>
              <a:buBlip>
                <a:blip r:embed="rId2"/>
              </a:buBlip>
            </a:pPr>
            <a:r>
              <a:rPr lang="en-US" altLang="en-US" sz="2000"/>
              <a:t>By </a:t>
            </a:r>
            <a:r>
              <a:rPr lang="en-US" altLang="en-US" sz="2000" b="1">
                <a:solidFill>
                  <a:srgbClr val="FF0000"/>
                </a:solidFill>
              </a:rPr>
              <a:t>clamping the coils</a:t>
            </a:r>
            <a:r>
              <a:rPr lang="en-US" altLang="en-US" sz="2000"/>
              <a:t>, the collars provide</a:t>
            </a:r>
          </a:p>
          <a:p>
            <a:pPr lvl="1">
              <a:lnSpc>
                <a:spcPct val="90000"/>
              </a:lnSpc>
              <a:buFontTx/>
              <a:buBlip>
                <a:blip r:embed="rId3"/>
              </a:buBlip>
            </a:pPr>
            <a:r>
              <a:rPr lang="en-US" altLang="en-US" sz="1800"/>
              <a:t>coil pre-stressing;</a:t>
            </a:r>
          </a:p>
          <a:p>
            <a:pPr lvl="1">
              <a:lnSpc>
                <a:spcPct val="90000"/>
              </a:lnSpc>
              <a:buFontTx/>
              <a:buBlip>
                <a:blip r:embed="rId3"/>
              </a:buBlip>
            </a:pPr>
            <a:r>
              <a:rPr lang="en-US" altLang="en-US" sz="1800"/>
              <a:t>rigid support against e.m. forces (it can be self-supporting or not);</a:t>
            </a:r>
          </a:p>
          <a:p>
            <a:pPr lvl="1">
              <a:lnSpc>
                <a:spcPct val="90000"/>
              </a:lnSpc>
              <a:buFontTx/>
              <a:buBlip>
                <a:blip r:embed="rId3"/>
              </a:buBlip>
            </a:pPr>
            <a:r>
              <a:rPr lang="en-US" altLang="en-US" sz="1800"/>
              <a:t>precise cavity (tolerance </a:t>
            </a:r>
            <a:r>
              <a:rPr lang="en-US" altLang="en-US" sz="1800">
                <a:sym typeface="Symbol" panose="05050102010706020507" pitchFamily="18" charset="2"/>
              </a:rPr>
              <a:t> 20 m).</a:t>
            </a:r>
          </a:p>
        </p:txBody>
      </p:sp>
      <p:pic>
        <p:nvPicPr>
          <p:cNvPr id="11268" name="Picture 4" descr="Presentation 5">
            <a:extLst>
              <a:ext uri="{FF2B5EF4-FFF2-40B4-BE49-F238E27FC236}">
                <a16:creationId xmlns:a16="http://schemas.microsoft.com/office/drawing/2014/main" id="{86356D90-6F30-47A9-BC75-4BD84BD4AC8A}"/>
              </a:ext>
            </a:extLst>
          </p:cNvPr>
          <p:cNvPicPr>
            <a:picLocks noChangeArrowheads="1"/>
          </p:cNvPicPr>
          <p:nvPr/>
        </p:nvPicPr>
        <p:blipFill>
          <a:blip r:embed="rId4">
            <a:extLst>
              <a:ext uri="{28A0092B-C50C-407E-A947-70E740481C1C}">
                <a14:useLocalDpi xmlns:a14="http://schemas.microsoft.com/office/drawing/2010/main" val="0"/>
              </a:ext>
            </a:extLst>
          </a:blip>
          <a:srcRect l="20140" t="33888" r="24010" b="33681"/>
          <a:stretch>
            <a:fillRect/>
          </a:stretch>
        </p:blipFill>
        <p:spPr bwMode="auto">
          <a:xfrm>
            <a:off x="6503988" y="5029200"/>
            <a:ext cx="25241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Collars_open">
            <a:extLst>
              <a:ext uri="{FF2B5EF4-FFF2-40B4-BE49-F238E27FC236}">
                <a16:creationId xmlns:a16="http://schemas.microsoft.com/office/drawing/2014/main" id="{BE293C04-1B90-4E2A-9842-16E75AF90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260" t="16576" r="4546" b="3279"/>
          <a:stretch>
            <a:fillRect/>
          </a:stretch>
        </p:blipFill>
        <p:spPr bwMode="auto">
          <a:xfrm>
            <a:off x="4251325" y="5027613"/>
            <a:ext cx="2217738"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descr="ssc_collars2">
            <a:extLst>
              <a:ext uri="{FF2B5EF4-FFF2-40B4-BE49-F238E27FC236}">
                <a16:creationId xmlns:a16="http://schemas.microsoft.com/office/drawing/2014/main" id="{33DC5183-7FCF-46F4-85C9-85D818D9B3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57" t="1491" r="69464" b="68510"/>
          <a:stretch>
            <a:fillRect/>
          </a:stretch>
        </p:blipFill>
        <p:spPr bwMode="auto">
          <a:xfrm>
            <a:off x="5730875" y="3517900"/>
            <a:ext cx="1354138"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 descr="ssc_collared_coil">
            <a:extLst>
              <a:ext uri="{FF2B5EF4-FFF2-40B4-BE49-F238E27FC236}">
                <a16:creationId xmlns:a16="http://schemas.microsoft.com/office/drawing/2014/main" id="{27076AB1-9948-487B-9B39-557489CF67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66608" b="52460"/>
          <a:stretch>
            <a:fillRect/>
          </a:stretch>
        </p:blipFill>
        <p:spPr bwMode="auto">
          <a:xfrm>
            <a:off x="7335838" y="3262313"/>
            <a:ext cx="1357312"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9" descr="ssc_collars1">
            <a:extLst>
              <a:ext uri="{FF2B5EF4-FFF2-40B4-BE49-F238E27FC236}">
                <a16:creationId xmlns:a16="http://schemas.microsoft.com/office/drawing/2014/main" id="{60CDAF45-AD94-4E38-9F5C-7A347ABACA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60803" b="49326"/>
          <a:stretch>
            <a:fillRect/>
          </a:stretch>
        </p:blipFill>
        <p:spPr bwMode="auto">
          <a:xfrm>
            <a:off x="4462463" y="3395663"/>
            <a:ext cx="122396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0" descr="Tevatron_collared_coil">
            <a:extLst>
              <a:ext uri="{FF2B5EF4-FFF2-40B4-BE49-F238E27FC236}">
                <a16:creationId xmlns:a16="http://schemas.microsoft.com/office/drawing/2014/main" id="{9444B5D0-B926-47E4-87A2-1B50EA0CD8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102" t="4802" r="55029" b="40913"/>
          <a:stretch>
            <a:fillRect/>
          </a:stretch>
        </p:blipFill>
        <p:spPr bwMode="auto">
          <a:xfrm>
            <a:off x="6929438" y="1341438"/>
            <a:ext cx="176212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1" descr="Tevatron_collars1">
            <a:extLst>
              <a:ext uri="{FF2B5EF4-FFF2-40B4-BE49-F238E27FC236}">
                <a16:creationId xmlns:a16="http://schemas.microsoft.com/office/drawing/2014/main" id="{4F3CF63E-7E89-44DE-84B5-C935069CCD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50179" b="43056"/>
          <a:stretch>
            <a:fillRect/>
          </a:stretch>
        </p:blipFill>
        <p:spPr bwMode="auto">
          <a:xfrm>
            <a:off x="4495800" y="1368425"/>
            <a:ext cx="18319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 Box 12">
            <a:extLst>
              <a:ext uri="{FF2B5EF4-FFF2-40B4-BE49-F238E27FC236}">
                <a16:creationId xmlns:a16="http://schemas.microsoft.com/office/drawing/2014/main" id="{DEA504DC-9AA8-4E01-A485-1D9832DA57A2}"/>
              </a:ext>
            </a:extLst>
          </p:cNvPr>
          <p:cNvSpPr txBox="1">
            <a:spLocks noChangeArrowheads="1"/>
          </p:cNvSpPr>
          <p:nvPr/>
        </p:nvSpPr>
        <p:spPr bwMode="auto">
          <a:xfrm>
            <a:off x="7988300" y="6308725"/>
            <a:ext cx="8572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11"/>
              </a:buBlip>
              <a:defRPr>
                <a:solidFill>
                  <a:schemeClr val="tx1"/>
                </a:solidFill>
                <a:latin typeface="Book Antiqua" panose="02040602050305030304" pitchFamily="18" charset="0"/>
              </a:defRPr>
            </a:lvl3pPr>
            <a:lvl4pPr marL="1600200" indent="-228600">
              <a:spcBef>
                <a:spcPct val="20000"/>
              </a:spcBef>
              <a:buSzPct val="60000"/>
              <a:buBlip>
                <a:blip r:embed="rId12"/>
              </a:buBlip>
              <a:defRPr sz="1600">
                <a:solidFill>
                  <a:schemeClr val="tx1"/>
                </a:solidFill>
                <a:latin typeface="Book Antiqua" panose="02040602050305030304" pitchFamily="18" charset="0"/>
              </a:defRPr>
            </a:lvl4pPr>
            <a:lvl5pPr marL="2057400" indent="-228600">
              <a:spcBef>
                <a:spcPct val="20000"/>
              </a:spcBef>
              <a:buSzPct val="60000"/>
              <a:buBlip>
                <a:blip r:embed="rId13"/>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L. Rossi, [1]</a:t>
            </a:r>
          </a:p>
        </p:txBody>
      </p:sp>
      <p:sp>
        <p:nvSpPr>
          <p:cNvPr id="11276" name="Text Box 13">
            <a:extLst>
              <a:ext uri="{FF2B5EF4-FFF2-40B4-BE49-F238E27FC236}">
                <a16:creationId xmlns:a16="http://schemas.microsoft.com/office/drawing/2014/main" id="{48B5277F-E967-4E73-B484-02D2ECA35E85}"/>
              </a:ext>
            </a:extLst>
          </p:cNvPr>
          <p:cNvSpPr txBox="1">
            <a:spLocks noChangeArrowheads="1"/>
          </p:cNvSpPr>
          <p:nvPr/>
        </p:nvSpPr>
        <p:spPr bwMode="auto">
          <a:xfrm>
            <a:off x="7480300" y="4719638"/>
            <a:ext cx="12239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11"/>
              </a:buBlip>
              <a:defRPr>
                <a:solidFill>
                  <a:schemeClr val="tx1"/>
                </a:solidFill>
                <a:latin typeface="Book Antiqua" panose="02040602050305030304" pitchFamily="18" charset="0"/>
              </a:defRPr>
            </a:lvl3pPr>
            <a:lvl4pPr marL="1600200" indent="-228600">
              <a:spcBef>
                <a:spcPct val="20000"/>
              </a:spcBef>
              <a:buSzPct val="60000"/>
              <a:buBlip>
                <a:blip r:embed="rId12"/>
              </a:buBlip>
              <a:defRPr sz="1600">
                <a:solidFill>
                  <a:schemeClr val="tx1"/>
                </a:solidFill>
                <a:latin typeface="Book Antiqua" panose="02040602050305030304" pitchFamily="18" charset="0"/>
              </a:defRPr>
            </a:lvl4pPr>
            <a:lvl5pPr marL="2057400" indent="-228600">
              <a:spcBef>
                <a:spcPct val="20000"/>
              </a:spcBef>
              <a:buSzPct val="60000"/>
              <a:buBlip>
                <a:blip r:embed="rId13"/>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MJB Plus, Inc., [2]</a:t>
            </a:r>
          </a:p>
        </p:txBody>
      </p:sp>
      <p:sp>
        <p:nvSpPr>
          <p:cNvPr id="11277" name="Text Box 14">
            <a:extLst>
              <a:ext uri="{FF2B5EF4-FFF2-40B4-BE49-F238E27FC236}">
                <a16:creationId xmlns:a16="http://schemas.microsoft.com/office/drawing/2014/main" id="{2B40078E-5E54-4FE0-AF99-43ED98360092}"/>
              </a:ext>
            </a:extLst>
          </p:cNvPr>
          <p:cNvSpPr txBox="1">
            <a:spLocks noChangeArrowheads="1"/>
          </p:cNvSpPr>
          <p:nvPr/>
        </p:nvSpPr>
        <p:spPr bwMode="auto">
          <a:xfrm>
            <a:off x="6113463" y="1171575"/>
            <a:ext cx="10191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11"/>
              </a:buBlip>
              <a:defRPr>
                <a:solidFill>
                  <a:schemeClr val="tx1"/>
                </a:solidFill>
                <a:latin typeface="Book Antiqua" panose="02040602050305030304" pitchFamily="18" charset="0"/>
              </a:defRPr>
            </a:lvl3pPr>
            <a:lvl4pPr marL="1600200" indent="-228600">
              <a:spcBef>
                <a:spcPct val="20000"/>
              </a:spcBef>
              <a:buSzPct val="60000"/>
              <a:buBlip>
                <a:blip r:embed="rId12"/>
              </a:buBlip>
              <a:defRPr sz="1600">
                <a:solidFill>
                  <a:schemeClr val="tx1"/>
                </a:solidFill>
                <a:latin typeface="Book Antiqua" panose="02040602050305030304" pitchFamily="18" charset="0"/>
              </a:defRPr>
            </a:lvl4pPr>
            <a:lvl5pPr marL="2057400" indent="-228600">
              <a:spcBef>
                <a:spcPct val="20000"/>
              </a:spcBef>
              <a:buSzPct val="60000"/>
              <a:buBlip>
                <a:blip r:embed="rId13"/>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600"/>
              <a:t>Tevatron</a:t>
            </a:r>
          </a:p>
        </p:txBody>
      </p:sp>
      <p:sp>
        <p:nvSpPr>
          <p:cNvPr id="11278" name="Text Box 15">
            <a:extLst>
              <a:ext uri="{FF2B5EF4-FFF2-40B4-BE49-F238E27FC236}">
                <a16:creationId xmlns:a16="http://schemas.microsoft.com/office/drawing/2014/main" id="{92DDFB04-42E1-49F4-B376-C7E3A825C912}"/>
              </a:ext>
            </a:extLst>
          </p:cNvPr>
          <p:cNvSpPr txBox="1">
            <a:spLocks noChangeArrowheads="1"/>
          </p:cNvSpPr>
          <p:nvPr/>
        </p:nvSpPr>
        <p:spPr bwMode="auto">
          <a:xfrm>
            <a:off x="6407150" y="3152775"/>
            <a:ext cx="5461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11"/>
              </a:buBlip>
              <a:defRPr>
                <a:solidFill>
                  <a:schemeClr val="tx1"/>
                </a:solidFill>
                <a:latin typeface="Book Antiqua" panose="02040602050305030304" pitchFamily="18" charset="0"/>
              </a:defRPr>
            </a:lvl3pPr>
            <a:lvl4pPr marL="1600200" indent="-228600">
              <a:spcBef>
                <a:spcPct val="20000"/>
              </a:spcBef>
              <a:buSzPct val="60000"/>
              <a:buBlip>
                <a:blip r:embed="rId12"/>
              </a:buBlip>
              <a:defRPr sz="1600">
                <a:solidFill>
                  <a:schemeClr val="tx1"/>
                </a:solidFill>
                <a:latin typeface="Book Antiqua" panose="02040602050305030304" pitchFamily="18" charset="0"/>
              </a:defRPr>
            </a:lvl4pPr>
            <a:lvl5pPr marL="2057400" indent="-228600">
              <a:spcBef>
                <a:spcPct val="20000"/>
              </a:spcBef>
              <a:buSzPct val="60000"/>
              <a:buBlip>
                <a:blip r:embed="rId13"/>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600"/>
              <a:t>SSC</a:t>
            </a:r>
          </a:p>
        </p:txBody>
      </p:sp>
      <p:sp>
        <p:nvSpPr>
          <p:cNvPr id="11279" name="Text Box 16">
            <a:extLst>
              <a:ext uri="{FF2B5EF4-FFF2-40B4-BE49-F238E27FC236}">
                <a16:creationId xmlns:a16="http://schemas.microsoft.com/office/drawing/2014/main" id="{82E0BD50-AA00-4DE9-B9EA-607487757955}"/>
              </a:ext>
            </a:extLst>
          </p:cNvPr>
          <p:cNvSpPr txBox="1">
            <a:spLocks noChangeArrowheads="1"/>
          </p:cNvSpPr>
          <p:nvPr/>
        </p:nvSpPr>
        <p:spPr bwMode="auto">
          <a:xfrm>
            <a:off x="6451600" y="4738688"/>
            <a:ext cx="623888"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11"/>
              </a:buBlip>
              <a:defRPr>
                <a:solidFill>
                  <a:schemeClr val="tx1"/>
                </a:solidFill>
                <a:latin typeface="Book Antiqua" panose="02040602050305030304" pitchFamily="18" charset="0"/>
              </a:defRPr>
            </a:lvl3pPr>
            <a:lvl4pPr marL="1600200" indent="-228600">
              <a:spcBef>
                <a:spcPct val="20000"/>
              </a:spcBef>
              <a:buSzPct val="60000"/>
              <a:buBlip>
                <a:blip r:embed="rId12"/>
              </a:buBlip>
              <a:defRPr sz="1600">
                <a:solidFill>
                  <a:schemeClr val="tx1"/>
                </a:solidFill>
                <a:latin typeface="Book Antiqua" panose="02040602050305030304" pitchFamily="18" charset="0"/>
              </a:defRPr>
            </a:lvl4pPr>
            <a:lvl5pPr marL="2057400" indent="-228600">
              <a:spcBef>
                <a:spcPct val="20000"/>
              </a:spcBef>
              <a:buSzPct val="60000"/>
              <a:buBlip>
                <a:blip r:embed="rId13"/>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600"/>
              <a:t>LHC</a:t>
            </a:r>
          </a:p>
        </p:txBody>
      </p:sp>
      <p:sp>
        <p:nvSpPr>
          <p:cNvPr id="11280" name="Footer Placeholder 17">
            <a:extLst>
              <a:ext uri="{FF2B5EF4-FFF2-40B4-BE49-F238E27FC236}">
                <a16:creationId xmlns:a16="http://schemas.microsoft.com/office/drawing/2014/main" id="{41610ADB-43A5-4A10-8A96-17CBA5DB449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11"/>
              </a:buBlip>
              <a:defRPr>
                <a:solidFill>
                  <a:schemeClr val="tx1"/>
                </a:solidFill>
                <a:latin typeface="Book Antiqua" panose="02040602050305030304" pitchFamily="18" charset="0"/>
              </a:defRPr>
            </a:lvl3pPr>
            <a:lvl4pPr marL="1600200" indent="-228600">
              <a:spcBef>
                <a:spcPct val="20000"/>
              </a:spcBef>
              <a:buSzPct val="60000"/>
              <a:buBlip>
                <a:blip r:embed="rId12"/>
              </a:buBlip>
              <a:defRPr sz="1600">
                <a:solidFill>
                  <a:schemeClr val="tx1"/>
                </a:solidFill>
                <a:latin typeface="Book Antiqua" panose="02040602050305030304" pitchFamily="18" charset="0"/>
              </a:defRPr>
            </a:lvl4pPr>
            <a:lvl5pPr marL="2057400" indent="-228600">
              <a:spcBef>
                <a:spcPct val="20000"/>
              </a:spcBef>
              <a:buSzPct val="60000"/>
              <a:buBlip>
                <a:blip r:embed="rId13"/>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11281" name="Date Placeholder 16">
            <a:extLst>
              <a:ext uri="{FF2B5EF4-FFF2-40B4-BE49-F238E27FC236}">
                <a16:creationId xmlns:a16="http://schemas.microsoft.com/office/drawing/2014/main" id="{7A0DBF31-54A3-4649-96D8-6AA7332E1BDF}"/>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11"/>
              </a:buBlip>
              <a:defRPr>
                <a:solidFill>
                  <a:schemeClr val="tx1"/>
                </a:solidFill>
                <a:latin typeface="Book Antiqua" panose="02040602050305030304" pitchFamily="18" charset="0"/>
              </a:defRPr>
            </a:lvl3pPr>
            <a:lvl4pPr marL="1600200" indent="-228600">
              <a:spcBef>
                <a:spcPct val="20000"/>
              </a:spcBef>
              <a:buSzPct val="60000"/>
              <a:buBlip>
                <a:blip r:embed="rId12"/>
              </a:buBlip>
              <a:defRPr sz="1600">
                <a:solidFill>
                  <a:schemeClr val="tx1"/>
                </a:solidFill>
                <a:latin typeface="Book Antiqua" panose="02040602050305030304" pitchFamily="18" charset="0"/>
              </a:defRPr>
            </a:lvl4pPr>
            <a:lvl5pPr marL="2057400" indent="-228600">
              <a:spcBef>
                <a:spcPct val="20000"/>
              </a:spcBef>
              <a:buSzPct val="60000"/>
              <a:buBlip>
                <a:blip r:embed="rId13"/>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11282" name="Slide Number Placeholder 19">
            <a:extLst>
              <a:ext uri="{FF2B5EF4-FFF2-40B4-BE49-F238E27FC236}">
                <a16:creationId xmlns:a16="http://schemas.microsoft.com/office/drawing/2014/main" id="{ACC8B1BD-D67E-4025-9B65-1E108DB73C4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11"/>
              </a:buBlip>
              <a:defRPr>
                <a:solidFill>
                  <a:schemeClr val="tx1"/>
                </a:solidFill>
                <a:latin typeface="Book Antiqua" panose="02040602050305030304" pitchFamily="18" charset="0"/>
              </a:defRPr>
            </a:lvl3pPr>
            <a:lvl4pPr marL="1600200" indent="-228600">
              <a:spcBef>
                <a:spcPct val="20000"/>
              </a:spcBef>
              <a:buSzPct val="60000"/>
              <a:buBlip>
                <a:blip r:embed="rId12"/>
              </a:buBlip>
              <a:defRPr sz="1600">
                <a:solidFill>
                  <a:schemeClr val="tx1"/>
                </a:solidFill>
                <a:latin typeface="Book Antiqua" panose="02040602050305030304" pitchFamily="18" charset="0"/>
              </a:defRPr>
            </a:lvl4pPr>
            <a:lvl5pPr marL="2057400" indent="-228600">
              <a:spcBef>
                <a:spcPct val="20000"/>
              </a:spcBef>
              <a:buSzPct val="60000"/>
              <a:buBlip>
                <a:blip r:embed="rId13"/>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9pPr>
          </a:lstStyle>
          <a:p>
            <a:pPr>
              <a:spcBef>
                <a:spcPct val="0"/>
              </a:spcBef>
              <a:buSzTx/>
              <a:buFontTx/>
              <a:buNone/>
            </a:pPr>
            <a:fld id="{5205A37B-BCA4-4CD7-BDB4-F6A571056F19}" type="slidenum">
              <a:rPr lang="en-US" altLang="en-US" sz="1000" smtClean="0">
                <a:solidFill>
                  <a:schemeClr val="accent1"/>
                </a:solidFill>
              </a:rPr>
              <a:pPr>
                <a:spcBef>
                  <a:spcPct val="0"/>
                </a:spcBef>
                <a:buSzTx/>
                <a:buFontTx/>
                <a:buNone/>
              </a:pPr>
              <a:t>6</a:t>
            </a:fld>
            <a:endParaRPr lang="en-US" altLang="en-US" sz="1000">
              <a:solidFill>
                <a:schemeClr val="accent1"/>
              </a:solidFill>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3AF04AD1-98FB-42AA-9FFC-32FA1E2B605A}"/>
              </a:ext>
            </a:extLst>
          </p:cNvPr>
          <p:cNvSpPr>
            <a:spLocks noGrp="1"/>
          </p:cNvSpPr>
          <p:nvPr>
            <p:ph type="title"/>
          </p:nvPr>
        </p:nvSpPr>
        <p:spPr>
          <a:xfrm>
            <a:off x="838200" y="0"/>
            <a:ext cx="7696200" cy="1143000"/>
          </a:xfrm>
        </p:spPr>
        <p:txBody>
          <a:bodyPr>
            <a:normAutofit/>
          </a:bodyPr>
          <a:lstStyle/>
          <a:p>
            <a:r>
              <a:rPr lang="en-US" altLang="en-US" sz="2400" dirty="0"/>
              <a:t>5. Practical examples of shell-based structures</a:t>
            </a:r>
            <a:br>
              <a:rPr lang="en-US" altLang="en-US" sz="2400" dirty="0"/>
            </a:br>
            <a:r>
              <a:rPr lang="en-US" altLang="en-US" sz="2400" dirty="0"/>
              <a:t>MQXF</a:t>
            </a:r>
            <a:endParaRPr lang="en-GB" altLang="en-US" sz="2400" dirty="0"/>
          </a:p>
        </p:txBody>
      </p:sp>
      <p:sp>
        <p:nvSpPr>
          <p:cNvPr id="53251" name="Date Placeholder 3">
            <a:extLst>
              <a:ext uri="{FF2B5EF4-FFF2-40B4-BE49-F238E27FC236}">
                <a16:creationId xmlns:a16="http://schemas.microsoft.com/office/drawing/2014/main" id="{7A239BCA-FD3F-4293-A46A-A65951F16E04}"/>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53252" name="Footer Placeholder 4">
            <a:extLst>
              <a:ext uri="{FF2B5EF4-FFF2-40B4-BE49-F238E27FC236}">
                <a16:creationId xmlns:a16="http://schemas.microsoft.com/office/drawing/2014/main" id="{0E339B6B-B3F5-4943-B5CE-38203B397BA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53253" name="Slide Number Placeholder 5">
            <a:extLst>
              <a:ext uri="{FF2B5EF4-FFF2-40B4-BE49-F238E27FC236}">
                <a16:creationId xmlns:a16="http://schemas.microsoft.com/office/drawing/2014/main" id="{786FB0D7-D785-4E5B-9329-7BAB604099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spcBef>
                <a:spcPct val="0"/>
              </a:spcBef>
              <a:buSzTx/>
              <a:buFontTx/>
              <a:buNone/>
            </a:pPr>
            <a:fld id="{838C25BB-8E7D-4011-8A67-7D40F26EB2CF}" type="slidenum">
              <a:rPr lang="en-US" altLang="en-US" sz="1000" smtClean="0">
                <a:solidFill>
                  <a:schemeClr val="tx2"/>
                </a:solidFill>
                <a:latin typeface="Calibri" panose="020F0502020204030204" pitchFamily="34" charset="0"/>
              </a:rPr>
              <a:pPr>
                <a:spcBef>
                  <a:spcPct val="0"/>
                </a:spcBef>
                <a:buSzTx/>
                <a:buFontTx/>
                <a:buNone/>
              </a:pPr>
              <a:t>60</a:t>
            </a:fld>
            <a:endParaRPr lang="en-US" altLang="en-US" sz="1000">
              <a:solidFill>
                <a:schemeClr val="tx2"/>
              </a:solidFill>
              <a:latin typeface="Calibri" panose="020F0502020204030204" pitchFamily="34" charset="0"/>
            </a:endParaRPr>
          </a:p>
        </p:txBody>
      </p:sp>
      <p:sp>
        <p:nvSpPr>
          <p:cNvPr id="53254" name="Content Placeholder 8">
            <a:extLst>
              <a:ext uri="{FF2B5EF4-FFF2-40B4-BE49-F238E27FC236}">
                <a16:creationId xmlns:a16="http://schemas.microsoft.com/office/drawing/2014/main" id="{EC399EBD-B7C6-4911-8546-A1A85308D3BD}"/>
              </a:ext>
            </a:extLst>
          </p:cNvPr>
          <p:cNvSpPr>
            <a:spLocks noGrp="1"/>
          </p:cNvSpPr>
          <p:nvPr>
            <p:ph idx="1"/>
          </p:nvPr>
        </p:nvSpPr>
        <p:spPr>
          <a:xfrm>
            <a:off x="228600" y="1219200"/>
            <a:ext cx="4933950" cy="5029200"/>
          </a:xfrm>
        </p:spPr>
        <p:txBody>
          <a:bodyPr/>
          <a:lstStyle/>
          <a:p>
            <a:pPr>
              <a:buFontTx/>
              <a:buChar char="•"/>
            </a:pPr>
            <a:r>
              <a:rPr lang="en-GB" altLang="en-US"/>
              <a:t>Target: </a:t>
            </a:r>
            <a:r>
              <a:rPr lang="en-GB" altLang="en-US">
                <a:solidFill>
                  <a:srgbClr val="FF0000"/>
                </a:solidFill>
              </a:rPr>
              <a:t>132.6 T/m </a:t>
            </a:r>
            <a:r>
              <a:rPr lang="en-GB" altLang="en-US"/>
              <a:t>in </a:t>
            </a:r>
            <a:r>
              <a:rPr lang="en-GB" altLang="en-US">
                <a:solidFill>
                  <a:srgbClr val="FF0000"/>
                </a:solidFill>
              </a:rPr>
              <a:t>150 mm </a:t>
            </a:r>
            <a:r>
              <a:rPr lang="en-GB" altLang="en-US"/>
              <a:t>coil aperture </a:t>
            </a:r>
          </a:p>
          <a:p>
            <a:pPr>
              <a:buFontTx/>
              <a:buChar char="•"/>
            </a:pPr>
            <a:r>
              <a:rPr lang="en-GB" altLang="en-US"/>
              <a:t>To be installed in 2023</a:t>
            </a:r>
          </a:p>
          <a:p>
            <a:pPr>
              <a:buFontTx/>
              <a:buChar char="•"/>
            </a:pPr>
            <a:endParaRPr lang="en-GB" altLang="en-US"/>
          </a:p>
          <a:p>
            <a:pPr>
              <a:buFontTx/>
              <a:buChar char="•"/>
            </a:pPr>
            <a:r>
              <a:rPr lang="en-GB" altLang="en-US">
                <a:solidFill>
                  <a:srgbClr val="FF0000"/>
                </a:solidFill>
              </a:rPr>
              <a:t>Q1/Q3</a:t>
            </a:r>
            <a:endParaRPr lang="en-GB" altLang="en-US"/>
          </a:p>
          <a:p>
            <a:pPr lvl="1">
              <a:buFontTx/>
              <a:buChar char="–"/>
            </a:pPr>
            <a:r>
              <a:rPr lang="en-GB" altLang="en-US"/>
              <a:t>2 magnets with </a:t>
            </a:r>
            <a:r>
              <a:rPr lang="en-GB" altLang="en-US">
                <a:solidFill>
                  <a:srgbClr val="FF0000"/>
                </a:solidFill>
              </a:rPr>
              <a:t>4.2 m </a:t>
            </a:r>
            <a:r>
              <a:rPr lang="en-GB" altLang="en-US"/>
              <a:t>of magnetic length within 1 cold mass</a:t>
            </a:r>
          </a:p>
          <a:p>
            <a:pPr>
              <a:buFontTx/>
              <a:buChar char="•"/>
            </a:pPr>
            <a:r>
              <a:rPr lang="en-GB" altLang="en-US">
                <a:solidFill>
                  <a:srgbClr val="FF0000"/>
                </a:solidFill>
              </a:rPr>
              <a:t>Q2</a:t>
            </a:r>
            <a:endParaRPr lang="en-GB" altLang="en-US"/>
          </a:p>
          <a:p>
            <a:pPr lvl="1">
              <a:buFontTx/>
              <a:buChar char="–"/>
            </a:pPr>
            <a:r>
              <a:rPr lang="en-GB" altLang="en-US"/>
              <a:t>1 magnet of </a:t>
            </a:r>
            <a:r>
              <a:rPr lang="en-GB" altLang="en-US">
                <a:solidFill>
                  <a:srgbClr val="FF0000"/>
                </a:solidFill>
              </a:rPr>
              <a:t>7.15 m</a:t>
            </a:r>
            <a:r>
              <a:rPr lang="en-GB" altLang="en-US"/>
              <a:t> within 1 cold mass, including MCBX (1.2 m)</a:t>
            </a:r>
          </a:p>
          <a:p>
            <a:pPr>
              <a:buFontTx/>
              <a:buChar char="•"/>
            </a:pPr>
            <a:endParaRPr lang="en-GB" altLang="en-US"/>
          </a:p>
          <a:p>
            <a:pPr>
              <a:buFontTx/>
              <a:buChar char="•"/>
            </a:pPr>
            <a:r>
              <a:rPr lang="en-GB" altLang="en-US"/>
              <a:t>Different lengths, same design</a:t>
            </a:r>
          </a:p>
          <a:p>
            <a:pPr>
              <a:buFontTx/>
              <a:buChar char="•"/>
            </a:pPr>
            <a:endParaRPr lang="en-GB" altLang="en-US">
              <a:solidFill>
                <a:srgbClr val="FF0000"/>
              </a:solidFill>
            </a:endParaRPr>
          </a:p>
          <a:p>
            <a:pPr>
              <a:buFontTx/>
              <a:buChar char="•"/>
            </a:pPr>
            <a:endParaRPr lang="en-GB" altLang="en-US"/>
          </a:p>
          <a:p>
            <a:pPr>
              <a:buFontTx/>
              <a:buChar char="•"/>
            </a:pPr>
            <a:endParaRPr lang="en-GB" altLang="en-US"/>
          </a:p>
        </p:txBody>
      </p:sp>
      <p:pic>
        <p:nvPicPr>
          <p:cNvPr id="53255" name="Picture 9">
            <a:extLst>
              <a:ext uri="{FF2B5EF4-FFF2-40B4-BE49-F238E27FC236}">
                <a16:creationId xmlns:a16="http://schemas.microsoft.com/office/drawing/2014/main" id="{B33D28A6-4427-4457-80D7-DB44C82E49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1219200"/>
            <a:ext cx="36576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6">
            <a:extLst>
              <a:ext uri="{FF2B5EF4-FFF2-40B4-BE49-F238E27FC236}">
                <a16:creationId xmlns:a16="http://schemas.microsoft.com/office/drawing/2014/main" id="{889CD5D7-8449-4E61-A650-5CD4F10F6A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6180" t="5173" r="22437" b="3769"/>
          <a:stretch>
            <a:fillRect/>
          </a:stretch>
        </p:blipFill>
        <p:spPr bwMode="auto">
          <a:xfrm>
            <a:off x="5105400" y="2514600"/>
            <a:ext cx="36576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7" name="TextBox 16">
            <a:extLst>
              <a:ext uri="{FF2B5EF4-FFF2-40B4-BE49-F238E27FC236}">
                <a16:creationId xmlns:a16="http://schemas.microsoft.com/office/drawing/2014/main" id="{5B7E48EE-A7C6-45EF-8D84-176CE2F89D43}"/>
              </a:ext>
            </a:extLst>
          </p:cNvPr>
          <p:cNvSpPr txBox="1">
            <a:spLocks noChangeArrowheads="1"/>
          </p:cNvSpPr>
          <p:nvPr/>
        </p:nvSpPr>
        <p:spPr bwMode="auto">
          <a:xfrm>
            <a:off x="7772400" y="2344738"/>
            <a:ext cx="990600" cy="246062"/>
          </a:xfrm>
          <a:prstGeom prst="rect">
            <a:avLst/>
          </a:prstGeom>
          <a:solidFill>
            <a:schemeClr val="bg1"/>
          </a:solidFill>
          <a:ln w="9525">
            <a:solidFill>
              <a:schemeClr val="tx2"/>
            </a:solidFill>
            <a:miter lim="800000"/>
            <a:headEnd/>
            <a:tailEnd/>
          </a:ln>
        </p:spPr>
        <p:txBody>
          <a:bodyPr lIns="0" rIns="0">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eaLnBrk="1" hangingPunct="1">
              <a:spcBef>
                <a:spcPct val="0"/>
              </a:spcBef>
              <a:buSzTx/>
              <a:buFontTx/>
              <a:buNone/>
            </a:pPr>
            <a:r>
              <a:rPr lang="en-GB" altLang="en-US" sz="1000">
                <a:solidFill>
                  <a:schemeClr val="tx2"/>
                </a:solidFill>
                <a:latin typeface="Arial" panose="020B0604020202020204" pitchFamily="34" charset="0"/>
              </a:rPr>
              <a:t> by </a:t>
            </a:r>
            <a:r>
              <a:rPr lang="en-GB" altLang="en-US" sz="1000">
                <a:solidFill>
                  <a:srgbClr val="FF0000"/>
                </a:solidFill>
                <a:latin typeface="Arial" panose="020B0604020202020204" pitchFamily="34" charset="0"/>
              </a:rPr>
              <a:t>E. Todesco</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7">
            <a:extLst>
              <a:ext uri="{FF2B5EF4-FFF2-40B4-BE49-F238E27FC236}">
                <a16:creationId xmlns:a16="http://schemas.microsoft.com/office/drawing/2014/main" id="{F07DD995-92C4-4EEF-90A8-09FEACA93AD9}"/>
              </a:ext>
            </a:extLst>
          </p:cNvPr>
          <p:cNvSpPr>
            <a:spLocks noGrp="1"/>
          </p:cNvSpPr>
          <p:nvPr>
            <p:ph type="title"/>
          </p:nvPr>
        </p:nvSpPr>
        <p:spPr/>
        <p:txBody>
          <a:bodyPr/>
          <a:lstStyle/>
          <a:p>
            <a:r>
              <a:rPr lang="en-US" altLang="en-US" sz="2400" dirty="0"/>
              <a:t>5. Practical examples of shell-based structures</a:t>
            </a:r>
            <a:br>
              <a:rPr lang="en-US" altLang="en-US" sz="2400" dirty="0"/>
            </a:br>
            <a:r>
              <a:rPr lang="en-US" altLang="en-US" sz="2400" dirty="0"/>
              <a:t>MQXF</a:t>
            </a:r>
            <a:endParaRPr lang="en-GB" altLang="en-US" sz="2400" b="1" dirty="0"/>
          </a:p>
        </p:txBody>
      </p:sp>
      <p:sp>
        <p:nvSpPr>
          <p:cNvPr id="54275" name="Content Placeholder 8">
            <a:extLst>
              <a:ext uri="{FF2B5EF4-FFF2-40B4-BE49-F238E27FC236}">
                <a16:creationId xmlns:a16="http://schemas.microsoft.com/office/drawing/2014/main" id="{C035E861-D7E2-4CCF-8987-F0C00C4F6B95}"/>
              </a:ext>
            </a:extLst>
          </p:cNvPr>
          <p:cNvSpPr>
            <a:spLocks noGrp="1"/>
          </p:cNvSpPr>
          <p:nvPr>
            <p:ph idx="1"/>
          </p:nvPr>
        </p:nvSpPr>
        <p:spPr/>
        <p:txBody>
          <a:bodyPr/>
          <a:lstStyle/>
          <a:p>
            <a:pPr>
              <a:buFontTx/>
              <a:buBlip>
                <a:blip r:embed="rId2"/>
              </a:buBlip>
            </a:pPr>
            <a:endParaRPr lang="en-GB" altLang="en-US"/>
          </a:p>
        </p:txBody>
      </p:sp>
      <p:sp>
        <p:nvSpPr>
          <p:cNvPr id="54276" name="Date Placeholder 4">
            <a:extLst>
              <a:ext uri="{FF2B5EF4-FFF2-40B4-BE49-F238E27FC236}">
                <a16:creationId xmlns:a16="http://schemas.microsoft.com/office/drawing/2014/main" id="{3794DB50-E36C-43F0-B4E3-EB7812791AF8}"/>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54277" name="Footer Placeholder 5">
            <a:extLst>
              <a:ext uri="{FF2B5EF4-FFF2-40B4-BE49-F238E27FC236}">
                <a16:creationId xmlns:a16="http://schemas.microsoft.com/office/drawing/2014/main" id="{18189260-59BE-4CDA-85AE-147DA3B07E2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54278" name="Slide Number Placeholder 6">
            <a:extLst>
              <a:ext uri="{FF2B5EF4-FFF2-40B4-BE49-F238E27FC236}">
                <a16:creationId xmlns:a16="http://schemas.microsoft.com/office/drawing/2014/main" id="{9B0DC2C3-41BF-4461-A395-E2B01A2C7EF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spcBef>
                <a:spcPct val="0"/>
              </a:spcBef>
              <a:buSzTx/>
              <a:buFontTx/>
              <a:buNone/>
            </a:pPr>
            <a:fld id="{707DA31B-1B91-412B-8883-87AEFB383FEA}" type="slidenum">
              <a:rPr lang="en-US" altLang="en-US" sz="1000" smtClean="0">
                <a:solidFill>
                  <a:schemeClr val="accent1"/>
                </a:solidFill>
              </a:rPr>
              <a:pPr>
                <a:spcBef>
                  <a:spcPct val="0"/>
                </a:spcBef>
                <a:buSzTx/>
                <a:buFontTx/>
                <a:buNone/>
              </a:pPr>
              <a:t>61</a:t>
            </a:fld>
            <a:endParaRPr lang="en-US" altLang="en-US" sz="1000">
              <a:solidFill>
                <a:schemeClr val="accent1"/>
              </a:solidFill>
            </a:endParaRPr>
          </a:p>
        </p:txBody>
      </p:sp>
      <p:pic>
        <p:nvPicPr>
          <p:cNvPr id="54279" name="Picture 5">
            <a:extLst>
              <a:ext uri="{FF2B5EF4-FFF2-40B4-BE49-F238E27FC236}">
                <a16:creationId xmlns:a16="http://schemas.microsoft.com/office/drawing/2014/main" id="{A43DE352-2E38-4126-82FD-5C15F2EB2D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4339" t="10002" r="16666" b="10178"/>
          <a:stretch>
            <a:fillRect/>
          </a:stretch>
        </p:blipFill>
        <p:spPr bwMode="auto">
          <a:xfrm>
            <a:off x="1219200" y="1143000"/>
            <a:ext cx="7064375" cy="539432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altLang="en-US" sz="2400" dirty="0"/>
              <a:t>5. Practical examples of “mixed” support structures</a:t>
            </a:r>
            <a:br>
              <a:rPr lang="en-US" altLang="en-US" sz="2400" dirty="0"/>
            </a:br>
            <a:r>
              <a:rPr lang="en-US" altLang="en-US" sz="2400" dirty="0"/>
              <a:t>MDPCT1</a:t>
            </a:r>
            <a:endParaRPr lang="en-US" sz="2400" dirty="0"/>
          </a:p>
        </p:txBody>
      </p:sp>
      <p:sp>
        <p:nvSpPr>
          <p:cNvPr id="6148" name="Rectangle 3"/>
          <p:cNvSpPr>
            <a:spLocks noGrp="1" noChangeArrowheads="1"/>
          </p:cNvSpPr>
          <p:nvPr>
            <p:ph type="body" sz="half" idx="1"/>
          </p:nvPr>
        </p:nvSpPr>
        <p:spPr>
          <a:xfrm>
            <a:off x="266700" y="1190625"/>
            <a:ext cx="8609013" cy="5240338"/>
          </a:xfrm>
        </p:spPr>
        <p:txBody>
          <a:bodyPr/>
          <a:lstStyle/>
          <a:p>
            <a:pPr eaLnBrk="1" hangingPunct="1"/>
            <a:r>
              <a:rPr lang="en-US" sz="2000" dirty="0"/>
              <a:t>The MDPCT1 dipole recently built in FNAL makes use another concept based on </a:t>
            </a:r>
            <a:r>
              <a:rPr lang="en-US" sz="2000" dirty="0" err="1"/>
              <a:t>prestress</a:t>
            </a:r>
            <a:r>
              <a:rPr lang="en-US" sz="2000" dirty="0"/>
              <a:t> increase due to Al but with a closed gap</a:t>
            </a:r>
          </a:p>
          <a:p>
            <a:pPr lvl="1" eaLnBrk="1" hangingPunct="1"/>
            <a:r>
              <a:rPr lang="en-US" sz="1600" dirty="0"/>
              <a:t>Iron yoke vertical split, </a:t>
            </a:r>
            <a:r>
              <a:rPr lang="en-US" sz="1600" dirty="0">
                <a:solidFill>
                  <a:srgbClr val="FF0000"/>
                </a:solidFill>
              </a:rPr>
              <a:t>I-shaped Al clamps give </a:t>
            </a:r>
            <a:r>
              <a:rPr lang="en-US" sz="1600" dirty="0" err="1">
                <a:solidFill>
                  <a:srgbClr val="FF0000"/>
                </a:solidFill>
              </a:rPr>
              <a:t>prestress</a:t>
            </a:r>
            <a:r>
              <a:rPr lang="en-US" sz="1600" dirty="0">
                <a:solidFill>
                  <a:srgbClr val="FF0000"/>
                </a:solidFill>
              </a:rPr>
              <a:t> increase during cool down</a:t>
            </a:r>
          </a:p>
          <a:p>
            <a:pPr lvl="1" eaLnBrk="1" hangingPunct="1"/>
            <a:r>
              <a:rPr lang="en-US" sz="1600" dirty="0">
                <a:solidFill>
                  <a:srgbClr val="FF0000"/>
                </a:solidFill>
              </a:rPr>
              <a:t>The gap is closed after cool-down</a:t>
            </a:r>
            <a:r>
              <a:rPr lang="en-US" sz="1600" dirty="0"/>
              <a:t>, so the structure is not open as in Al shell and </a:t>
            </a:r>
            <a:r>
              <a:rPr lang="en-US" sz="1600" dirty="0" err="1"/>
              <a:t>B&amp;k</a:t>
            </a:r>
            <a:r>
              <a:rPr lang="en-US" sz="1600" dirty="0"/>
              <a:t> – this is easing alignment but requiring a very careful control of the gap closing</a:t>
            </a:r>
          </a:p>
          <a:p>
            <a:pPr lvl="1" eaLnBrk="1" hangingPunct="1"/>
            <a:r>
              <a:rPr lang="en-US" sz="1600" dirty="0"/>
              <a:t>Assembly needs a press, 50-70 </a:t>
            </a:r>
            <a:r>
              <a:rPr lang="en-US" sz="1600" dirty="0" err="1"/>
              <a:t>MPa</a:t>
            </a:r>
            <a:r>
              <a:rPr lang="en-US" sz="1600" dirty="0"/>
              <a:t> at room temperature, 100-130 </a:t>
            </a:r>
            <a:r>
              <a:rPr lang="en-US" sz="1600" dirty="0" err="1"/>
              <a:t>MPa</a:t>
            </a:r>
            <a:r>
              <a:rPr lang="en-US" sz="1600" dirty="0"/>
              <a:t> after cool-down</a:t>
            </a:r>
          </a:p>
          <a:p>
            <a:pPr lvl="1" eaLnBrk="1" hangingPunct="1"/>
            <a:endParaRPr lang="en-US" sz="1600" dirty="0"/>
          </a:p>
          <a:p>
            <a:pPr lvl="1" eaLnBrk="1" hangingPunct="1"/>
            <a:endParaRPr lang="en-US" sz="800" dirty="0"/>
          </a:p>
        </p:txBody>
      </p:sp>
      <p:sp>
        <p:nvSpPr>
          <p:cNvPr id="6149"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0" name="Rectangle 5"/>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1"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2" name="Rectangle 7"/>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3" name="Rectangle 8"/>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4" name="Rectangle 9"/>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5" name="Rectangle 10"/>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6" name="Rectangle 11"/>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7" name="Rectangle 1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8" name="Rectangle 13"/>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59" name="Rectangle 1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60" name="Rectangle 15"/>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62" name="Rectangle 17"/>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68" name="Rectangle 23"/>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69" name="Rectangle 2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71" name="Rectangle 2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76" name="Rectangle 31"/>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77" name="Rectangle 3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78" name="Rectangle 3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79" name="Rectangle 40"/>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6180" name="Rectangle 45"/>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pic>
        <p:nvPicPr>
          <p:cNvPr id="11" name="Picture 10" descr="MDPC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7" y="3457687"/>
            <a:ext cx="4701175" cy="2980484"/>
          </a:xfrm>
          <a:prstGeom prst="rect">
            <a:avLst/>
          </a:prstGeom>
        </p:spPr>
      </p:pic>
      <p:pic>
        <p:nvPicPr>
          <p:cNvPr id="12" name="Picture 11" descr="MDPCT1_3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880" y="3595382"/>
            <a:ext cx="4174375" cy="2824851"/>
          </a:xfrm>
          <a:prstGeom prst="rect">
            <a:avLst/>
          </a:prstGeom>
        </p:spPr>
      </p:pic>
      <p:sp>
        <p:nvSpPr>
          <p:cNvPr id="2" name="Slide Number Placeholder 1">
            <a:extLst>
              <a:ext uri="{FF2B5EF4-FFF2-40B4-BE49-F238E27FC236}">
                <a16:creationId xmlns:a16="http://schemas.microsoft.com/office/drawing/2014/main" id="{43FC868A-696B-41DF-A836-50EDCEE5CC59}"/>
              </a:ext>
            </a:extLst>
          </p:cNvPr>
          <p:cNvSpPr>
            <a:spLocks noGrp="1"/>
          </p:cNvSpPr>
          <p:nvPr>
            <p:ph type="sldNum" sz="quarter" idx="10"/>
          </p:nvPr>
        </p:nvSpPr>
        <p:spPr/>
        <p:txBody>
          <a:bodyPr/>
          <a:lstStyle/>
          <a:p>
            <a:pPr>
              <a:defRPr/>
            </a:pPr>
            <a:r>
              <a:rPr lang="en-US"/>
              <a:t>Unit 9: Electromagnetic design episode II – 9.</a:t>
            </a:r>
            <a:fld id="{65D51C5F-FC61-4AB8-AE2C-A4EAF8081CFF}" type="slidenum">
              <a:rPr lang="en-US" smtClean="0"/>
              <a:pPr>
                <a:defRPr/>
              </a:pPr>
              <a:t>62</a:t>
            </a:fld>
            <a:endParaRPr lang="en-US"/>
          </a:p>
        </p:txBody>
      </p:sp>
    </p:spTree>
    <p:extLst>
      <p:ext uri="{BB962C8B-B14F-4D97-AF65-F5344CB8AC3E}">
        <p14:creationId xmlns:p14="http://schemas.microsoft.com/office/powerpoint/2010/main" val="85882752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7F62-5A55-4E2B-813A-55DCE05D61BF}"/>
              </a:ext>
            </a:extLst>
          </p:cNvPr>
          <p:cNvSpPr>
            <a:spLocks noGrp="1"/>
          </p:cNvSpPr>
          <p:nvPr>
            <p:ph type="title"/>
          </p:nvPr>
        </p:nvSpPr>
        <p:spPr/>
        <p:txBody>
          <a:bodyPr/>
          <a:lstStyle/>
          <a:p>
            <a:r>
              <a:rPr lang="en-US" dirty="0"/>
              <a:t>Practical examples of accelerator magnets</a:t>
            </a:r>
            <a:br>
              <a:rPr lang="en-US" dirty="0"/>
            </a:br>
            <a:r>
              <a:rPr lang="en-US" dirty="0"/>
              <a:t>Classification</a:t>
            </a:r>
          </a:p>
        </p:txBody>
      </p:sp>
      <p:sp>
        <p:nvSpPr>
          <p:cNvPr id="3" name="Content Placeholder 2">
            <a:extLst>
              <a:ext uri="{FF2B5EF4-FFF2-40B4-BE49-F238E27FC236}">
                <a16:creationId xmlns:a16="http://schemas.microsoft.com/office/drawing/2014/main" id="{3700CEBA-0BFD-40D0-821C-85FF8B797AE4}"/>
              </a:ext>
            </a:extLst>
          </p:cNvPr>
          <p:cNvSpPr>
            <a:spLocks noGrp="1"/>
          </p:cNvSpPr>
          <p:nvPr>
            <p:ph idx="1"/>
          </p:nvPr>
        </p:nvSpPr>
        <p:spPr/>
        <p:txBody>
          <a:bodyPr/>
          <a:lstStyle/>
          <a:p>
            <a:r>
              <a:rPr lang="en-US" dirty="0"/>
              <a:t>Traditionally, the support structure is characterized by three main components: the collars, the iron yoke and the external shrinking cylinder (or shell). Depending on the role and the importance of each of these three components, the support structures can be classified in three main groups:</a:t>
            </a:r>
          </a:p>
          <a:p>
            <a:pPr lvl="1"/>
            <a:r>
              <a:rPr lang="en-US" dirty="0"/>
              <a:t>1.	</a:t>
            </a:r>
            <a:r>
              <a:rPr lang="en-US" dirty="0">
                <a:solidFill>
                  <a:srgbClr val="FF0000"/>
                </a:solidFill>
              </a:rPr>
              <a:t>Collar-based structures</a:t>
            </a:r>
          </a:p>
          <a:p>
            <a:pPr lvl="1"/>
            <a:r>
              <a:rPr lang="en-US" dirty="0"/>
              <a:t>2.	</a:t>
            </a:r>
            <a:r>
              <a:rPr lang="en-US" dirty="0">
                <a:solidFill>
                  <a:srgbClr val="FF0000"/>
                </a:solidFill>
              </a:rPr>
              <a:t>Yoke-based structures </a:t>
            </a:r>
          </a:p>
          <a:p>
            <a:pPr lvl="1"/>
            <a:r>
              <a:rPr lang="en-US" dirty="0"/>
              <a:t>3.	</a:t>
            </a:r>
            <a:r>
              <a:rPr lang="en-US" dirty="0">
                <a:solidFill>
                  <a:srgbClr val="FF0000"/>
                </a:solidFill>
              </a:rPr>
              <a:t>Shell-based structures</a:t>
            </a:r>
          </a:p>
          <a:p>
            <a:r>
              <a:rPr lang="en-US" dirty="0"/>
              <a:t>An additional family</a:t>
            </a:r>
          </a:p>
          <a:p>
            <a:pPr lvl="1"/>
            <a:r>
              <a:rPr lang="en-US" dirty="0"/>
              <a:t>4.	</a:t>
            </a:r>
            <a:r>
              <a:rPr lang="en-US" dirty="0">
                <a:solidFill>
                  <a:srgbClr val="FF0000"/>
                </a:solidFill>
              </a:rPr>
              <a:t>Stress-managed structures </a:t>
            </a:r>
          </a:p>
          <a:p>
            <a:pPr marL="0" indent="0">
              <a:buNone/>
            </a:pPr>
            <a:r>
              <a:rPr lang="en-US" dirty="0"/>
              <a:t>where additional structural components are added to the coil design to reduce the peak stress in the winding due to </a:t>
            </a:r>
            <a:r>
              <a:rPr lang="en-US" dirty="0" err="1"/>
              <a:t>e.m.</a:t>
            </a:r>
            <a:r>
              <a:rPr lang="en-US" dirty="0"/>
              <a:t> forces.</a:t>
            </a:r>
          </a:p>
          <a:p>
            <a:endParaRPr lang="en-US" dirty="0"/>
          </a:p>
        </p:txBody>
      </p:sp>
      <p:sp>
        <p:nvSpPr>
          <p:cNvPr id="4" name="Date Placeholder 3">
            <a:extLst>
              <a:ext uri="{FF2B5EF4-FFF2-40B4-BE49-F238E27FC236}">
                <a16:creationId xmlns:a16="http://schemas.microsoft.com/office/drawing/2014/main" id="{28C9916A-356B-48C3-A2C6-CF676E8ADB67}"/>
              </a:ext>
            </a:extLst>
          </p:cNvPr>
          <p:cNvSpPr>
            <a:spLocks noGrp="1"/>
          </p:cNvSpPr>
          <p:nvPr>
            <p:ph type="dt" sz="half" idx="10"/>
          </p:nvPr>
        </p:nvSpPr>
        <p:spPr/>
        <p:txBody>
          <a:bodyPr/>
          <a:lstStyle/>
          <a:p>
            <a:pPr>
              <a:defRPr/>
            </a:pPr>
            <a:r>
              <a:rPr lang="en-US"/>
              <a:t>Superconducting Accelerator Magnets, January 27-30, 2025</a:t>
            </a:r>
          </a:p>
        </p:txBody>
      </p:sp>
      <p:sp>
        <p:nvSpPr>
          <p:cNvPr id="5" name="Footer Placeholder 4">
            <a:extLst>
              <a:ext uri="{FF2B5EF4-FFF2-40B4-BE49-F238E27FC236}">
                <a16:creationId xmlns:a16="http://schemas.microsoft.com/office/drawing/2014/main" id="{389347D3-E092-45A6-B210-FD6CC5C31F04}"/>
              </a:ext>
            </a:extLst>
          </p:cNvPr>
          <p:cNvSpPr>
            <a:spLocks noGrp="1"/>
          </p:cNvSpPr>
          <p:nvPr>
            <p:ph type="ftr" sz="quarter" idx="11"/>
          </p:nvPr>
        </p:nvSpPr>
        <p:spPr/>
        <p:txBody>
          <a:bodyPr/>
          <a:lstStyle/>
          <a:p>
            <a:pPr>
              <a:defRPr/>
            </a:pPr>
            <a:r>
              <a:rPr lang="en-US"/>
              <a:t>Construction methods and support structures II</a:t>
            </a:r>
            <a:endParaRPr lang="en-US" dirty="0"/>
          </a:p>
        </p:txBody>
      </p:sp>
      <p:sp>
        <p:nvSpPr>
          <p:cNvPr id="6" name="Slide Number Placeholder 5">
            <a:extLst>
              <a:ext uri="{FF2B5EF4-FFF2-40B4-BE49-F238E27FC236}">
                <a16:creationId xmlns:a16="http://schemas.microsoft.com/office/drawing/2014/main" id="{2606ED10-F8F4-4447-8DFD-365074DB539C}"/>
              </a:ext>
            </a:extLst>
          </p:cNvPr>
          <p:cNvSpPr>
            <a:spLocks noGrp="1"/>
          </p:cNvSpPr>
          <p:nvPr>
            <p:ph type="sldNum" sz="quarter" idx="12"/>
          </p:nvPr>
        </p:nvSpPr>
        <p:spPr/>
        <p:txBody>
          <a:bodyPr/>
          <a:lstStyle/>
          <a:p>
            <a:pPr>
              <a:defRPr/>
            </a:pPr>
            <a:fld id="{A8C5AB8A-C91D-4F7D-94D5-62D0481588EB}" type="slidenum">
              <a:rPr lang="en-US" altLang="en-US" smtClean="0"/>
              <a:pPr>
                <a:defRPr/>
              </a:pPr>
              <a:t>63</a:t>
            </a:fld>
            <a:endParaRPr lang="en-US" altLang="en-US"/>
          </a:p>
        </p:txBody>
      </p:sp>
    </p:spTree>
    <p:extLst>
      <p:ext uri="{BB962C8B-B14F-4D97-AF65-F5344CB8AC3E}">
        <p14:creationId xmlns:p14="http://schemas.microsoft.com/office/powerpoint/2010/main" val="32691485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876300" y="96838"/>
            <a:ext cx="7678738" cy="904875"/>
          </a:xfrm>
        </p:spPr>
        <p:txBody>
          <a:bodyPr/>
          <a:lstStyle/>
          <a:p>
            <a:pPr eaLnBrk="1" hangingPunct="1"/>
            <a:r>
              <a:rPr lang="en-US" altLang="en-US" dirty="0"/>
              <a:t>5. Stress management structures</a:t>
            </a:r>
            <a:endParaRPr lang="en-US" dirty="0">
              <a:latin typeface="+mj-lt"/>
            </a:endParaRPr>
          </a:p>
        </p:txBody>
      </p:sp>
      <p:sp>
        <p:nvSpPr>
          <p:cNvPr id="5124" name="Rectangle 3"/>
          <p:cNvSpPr>
            <a:spLocks noGrp="1" noChangeArrowheads="1"/>
          </p:cNvSpPr>
          <p:nvPr>
            <p:ph type="body" idx="1"/>
          </p:nvPr>
        </p:nvSpPr>
        <p:spPr/>
        <p:txBody>
          <a:bodyPr/>
          <a:lstStyle/>
          <a:p>
            <a:pPr eaLnBrk="1" hangingPunct="1"/>
            <a:r>
              <a:rPr lang="en-US" dirty="0"/>
              <a:t>The equation for stress shows that to go </a:t>
            </a:r>
            <a:r>
              <a:rPr lang="en-US" dirty="0">
                <a:solidFill>
                  <a:srgbClr val="FF0000"/>
                </a:solidFill>
              </a:rPr>
              <a:t>above 15-20 T fields </a:t>
            </a:r>
            <a:r>
              <a:rPr lang="en-US" dirty="0"/>
              <a:t>for a sector coil accelerator dipole of 25 mm aperture radius one has to start addressing </a:t>
            </a:r>
            <a:r>
              <a:rPr lang="en-US" dirty="0">
                <a:solidFill>
                  <a:srgbClr val="FF0000"/>
                </a:solidFill>
              </a:rPr>
              <a:t>azimuthal and radial stresses </a:t>
            </a:r>
            <a:r>
              <a:rPr lang="en-US" dirty="0"/>
              <a:t>on the coil</a:t>
            </a:r>
          </a:p>
          <a:p>
            <a:pPr lvl="1" eaLnBrk="1" hangingPunct="1"/>
            <a:r>
              <a:rPr lang="en-US" dirty="0"/>
              <a:t>The community has proposed exploring an alternative way: stress management</a:t>
            </a:r>
          </a:p>
          <a:p>
            <a:pPr eaLnBrk="1" hangingPunct="1"/>
            <a:endParaRPr lang="en-US" dirty="0"/>
          </a:p>
          <a:p>
            <a:pPr eaLnBrk="1" hangingPunct="1"/>
            <a:r>
              <a:rPr lang="en-US" dirty="0">
                <a:solidFill>
                  <a:srgbClr val="FF0000"/>
                </a:solidFill>
              </a:rPr>
              <a:t>Stress management</a:t>
            </a:r>
            <a:r>
              <a:rPr lang="en-US" dirty="0"/>
              <a:t>: having a mechanical structure that intercepts the stress accumulation</a:t>
            </a:r>
          </a:p>
          <a:p>
            <a:pPr lvl="1" eaLnBrk="1" hangingPunct="1"/>
            <a:r>
              <a:rPr lang="en-US" sz="1800" dirty="0"/>
              <a:t>As in a building, the weight of the furniture of each floor </a:t>
            </a:r>
          </a:p>
          <a:p>
            <a:pPr marL="457200" lvl="1" indent="0" eaLnBrk="1" hangingPunct="1">
              <a:buNone/>
            </a:pPr>
            <a:r>
              <a:rPr lang="en-US" sz="1800" dirty="0"/>
              <a:t>	does not accumulate on the family living at ground floor, </a:t>
            </a:r>
          </a:p>
          <a:p>
            <a:pPr marL="457200" lvl="1" indent="0" eaLnBrk="1" hangingPunct="1">
              <a:buNone/>
            </a:pPr>
            <a:r>
              <a:rPr lang="en-US" sz="1800" dirty="0"/>
              <a:t>	but is taken by the walls</a:t>
            </a:r>
          </a:p>
          <a:p>
            <a:pPr eaLnBrk="1" hangingPunct="1"/>
            <a:endParaRPr lang="en-US" dirty="0"/>
          </a:p>
        </p:txBody>
      </p:sp>
      <p:pic>
        <p:nvPicPr>
          <p:cNvPr id="3" name="Picture 2" descr="flo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219950" y="4638226"/>
            <a:ext cx="2959100" cy="889000"/>
          </a:xfrm>
          <a:prstGeom prst="rect">
            <a:avLst/>
          </a:prstGeom>
        </p:spPr>
      </p:pic>
      <p:sp>
        <p:nvSpPr>
          <p:cNvPr id="2" name="Date Placeholder 1">
            <a:extLst>
              <a:ext uri="{FF2B5EF4-FFF2-40B4-BE49-F238E27FC236}">
                <a16:creationId xmlns:a16="http://schemas.microsoft.com/office/drawing/2014/main" id="{0D761BED-F80F-4C2C-AFD7-0E96E02690B8}"/>
              </a:ext>
            </a:extLst>
          </p:cNvPr>
          <p:cNvSpPr>
            <a:spLocks noGrp="1"/>
          </p:cNvSpPr>
          <p:nvPr>
            <p:ph type="dt" sz="half" idx="10"/>
          </p:nvPr>
        </p:nvSpPr>
        <p:spPr/>
        <p:txBody>
          <a:bodyPr/>
          <a:lstStyle/>
          <a:p>
            <a:pPr>
              <a:defRPr/>
            </a:pPr>
            <a:r>
              <a:rPr lang="en-US"/>
              <a:t>Superconducting Accelerator Magnets, January 27-30, 2025</a:t>
            </a:r>
          </a:p>
        </p:txBody>
      </p:sp>
      <p:sp>
        <p:nvSpPr>
          <p:cNvPr id="4" name="Footer Placeholder 3">
            <a:extLst>
              <a:ext uri="{FF2B5EF4-FFF2-40B4-BE49-F238E27FC236}">
                <a16:creationId xmlns:a16="http://schemas.microsoft.com/office/drawing/2014/main" id="{715C0A28-32EF-43FE-B7BC-4AD4BDA640E1}"/>
              </a:ext>
            </a:extLst>
          </p:cNvPr>
          <p:cNvSpPr>
            <a:spLocks noGrp="1"/>
          </p:cNvSpPr>
          <p:nvPr>
            <p:ph type="ftr" sz="quarter" idx="11"/>
          </p:nvPr>
        </p:nvSpPr>
        <p:spPr/>
        <p:txBody>
          <a:bodyPr/>
          <a:lstStyle/>
          <a:p>
            <a:pPr>
              <a:defRPr/>
            </a:pPr>
            <a:r>
              <a:rPr lang="en-US"/>
              <a:t>Construction methods and support structures II</a:t>
            </a:r>
            <a:endParaRPr lang="en-US" dirty="0"/>
          </a:p>
        </p:txBody>
      </p:sp>
      <p:sp>
        <p:nvSpPr>
          <p:cNvPr id="6" name="Slide Number Placeholder 5">
            <a:extLst>
              <a:ext uri="{FF2B5EF4-FFF2-40B4-BE49-F238E27FC236}">
                <a16:creationId xmlns:a16="http://schemas.microsoft.com/office/drawing/2014/main" id="{69B1C09D-D0AF-4CB8-9663-4C59E2EBC73D}"/>
              </a:ext>
            </a:extLst>
          </p:cNvPr>
          <p:cNvSpPr>
            <a:spLocks noGrp="1"/>
          </p:cNvSpPr>
          <p:nvPr>
            <p:ph type="sldNum" sz="quarter" idx="12"/>
          </p:nvPr>
        </p:nvSpPr>
        <p:spPr/>
        <p:txBody>
          <a:bodyPr/>
          <a:lstStyle/>
          <a:p>
            <a:pPr>
              <a:defRPr/>
            </a:pPr>
            <a:fld id="{A8C5AB8A-C91D-4F7D-94D5-62D0481588EB}" type="slidenum">
              <a:rPr lang="en-US" altLang="en-US" smtClean="0"/>
              <a:pPr>
                <a:defRPr/>
              </a:pPr>
              <a:t>64</a:t>
            </a:fld>
            <a:endParaRPr lang="en-US" altLang="en-US"/>
          </a:p>
        </p:txBody>
      </p:sp>
    </p:spTree>
    <p:extLst>
      <p:ext uri="{BB962C8B-B14F-4D97-AF65-F5344CB8AC3E}">
        <p14:creationId xmlns:p14="http://schemas.microsoft.com/office/powerpoint/2010/main" val="42459225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876300" y="96838"/>
            <a:ext cx="7678738" cy="904875"/>
          </a:xfrm>
        </p:spPr>
        <p:txBody>
          <a:bodyPr/>
          <a:lstStyle/>
          <a:p>
            <a:pPr eaLnBrk="1" hangingPunct="1"/>
            <a:r>
              <a:rPr lang="en-US" altLang="en-US" dirty="0"/>
              <a:t>5. Stress management structures</a:t>
            </a:r>
            <a:endParaRPr lang="en-US" dirty="0">
              <a:latin typeface="+mj-lt"/>
            </a:endParaRPr>
          </a:p>
        </p:txBody>
      </p:sp>
      <p:sp>
        <p:nvSpPr>
          <p:cNvPr id="5124" name="Rectangle 3"/>
          <p:cNvSpPr>
            <a:spLocks noGrp="1" noChangeArrowheads="1"/>
          </p:cNvSpPr>
          <p:nvPr>
            <p:ph type="body" idx="1"/>
          </p:nvPr>
        </p:nvSpPr>
        <p:spPr/>
        <p:txBody>
          <a:bodyPr/>
          <a:lstStyle/>
          <a:p>
            <a:pPr eaLnBrk="1" hangingPunct="1"/>
            <a:r>
              <a:rPr lang="en-US" dirty="0"/>
              <a:t>The case of </a:t>
            </a:r>
            <a:r>
              <a:rPr lang="en-US" dirty="0">
                <a:solidFill>
                  <a:srgbClr val="FF0000"/>
                </a:solidFill>
              </a:rPr>
              <a:t>radial stress </a:t>
            </a:r>
            <a:r>
              <a:rPr lang="en-US" dirty="0"/>
              <a:t>seems particularly challenging, since it is proportional just to the magnetic pressure so even a less effective magnet (lower current density) has the same stress</a:t>
            </a:r>
          </a:p>
          <a:p>
            <a:pPr lvl="1" eaLnBrk="1" hangingPunct="1"/>
            <a:r>
              <a:rPr lang="en-US" dirty="0"/>
              <a:t>In this case stress management has to be with an horizontal frame taking the horizontal forces</a:t>
            </a:r>
          </a:p>
          <a:p>
            <a:pPr eaLnBrk="1" hangingPunct="1"/>
            <a:endParaRPr lang="en-US" dirty="0"/>
          </a:p>
          <a:p>
            <a:pPr eaLnBrk="1" hangingPunct="1"/>
            <a:endParaRPr lang="en-US" dirty="0"/>
          </a:p>
          <a:p>
            <a:pPr eaLnBrk="1" hangingPunct="1"/>
            <a:r>
              <a:rPr lang="en-US" dirty="0"/>
              <a:t>The main problem (still open today) of stress management structures is the following</a:t>
            </a:r>
          </a:p>
          <a:p>
            <a:pPr lvl="1" eaLnBrk="1" hangingPunct="1"/>
            <a:r>
              <a:rPr lang="en-US" dirty="0"/>
              <a:t>How to give </a:t>
            </a:r>
            <a:r>
              <a:rPr lang="en-US" dirty="0">
                <a:solidFill>
                  <a:srgbClr val="FF0000"/>
                </a:solidFill>
              </a:rPr>
              <a:t>preload </a:t>
            </a:r>
            <a:r>
              <a:rPr lang="en-US" dirty="0"/>
              <a:t>to each part ?</a:t>
            </a:r>
          </a:p>
          <a:p>
            <a:pPr eaLnBrk="1" hangingPunct="1"/>
            <a:r>
              <a:rPr lang="en-US" dirty="0"/>
              <a:t>The second feature is that the structure gives a dilution of the current density, i.e. a </a:t>
            </a:r>
            <a:r>
              <a:rPr lang="en-US" dirty="0">
                <a:solidFill>
                  <a:srgbClr val="FF0000"/>
                </a:solidFill>
              </a:rPr>
              <a:t>less effective design</a:t>
            </a:r>
          </a:p>
          <a:p>
            <a:pPr lvl="1" eaLnBrk="1" hangingPunct="1"/>
            <a:r>
              <a:rPr lang="en-US" dirty="0"/>
              <a:t>But this is a price we are ready to pay</a:t>
            </a:r>
          </a:p>
          <a:p>
            <a:pPr eaLnBrk="1" hangingPunct="1"/>
            <a:endParaRPr lang="en-US" dirty="0"/>
          </a:p>
        </p:txBody>
      </p:sp>
      <p:pic>
        <p:nvPicPr>
          <p:cNvPr id="3" name="Picture 2" descr="flo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8898" y="2860226"/>
            <a:ext cx="2959100" cy="889000"/>
          </a:xfrm>
          <a:prstGeom prst="rect">
            <a:avLst/>
          </a:prstGeom>
        </p:spPr>
      </p:pic>
      <p:sp>
        <p:nvSpPr>
          <p:cNvPr id="2" name="Date Placeholder 1">
            <a:extLst>
              <a:ext uri="{FF2B5EF4-FFF2-40B4-BE49-F238E27FC236}">
                <a16:creationId xmlns:a16="http://schemas.microsoft.com/office/drawing/2014/main" id="{C80A3F0F-9D03-47D3-A61A-88EEFDD857BC}"/>
              </a:ext>
            </a:extLst>
          </p:cNvPr>
          <p:cNvSpPr>
            <a:spLocks noGrp="1"/>
          </p:cNvSpPr>
          <p:nvPr>
            <p:ph type="dt" sz="half" idx="10"/>
          </p:nvPr>
        </p:nvSpPr>
        <p:spPr/>
        <p:txBody>
          <a:bodyPr/>
          <a:lstStyle/>
          <a:p>
            <a:pPr>
              <a:defRPr/>
            </a:pPr>
            <a:r>
              <a:rPr lang="en-US"/>
              <a:t>Superconducting Accelerator Magnets, January 27-30, 2025</a:t>
            </a:r>
          </a:p>
        </p:txBody>
      </p:sp>
      <p:sp>
        <p:nvSpPr>
          <p:cNvPr id="4" name="Footer Placeholder 3">
            <a:extLst>
              <a:ext uri="{FF2B5EF4-FFF2-40B4-BE49-F238E27FC236}">
                <a16:creationId xmlns:a16="http://schemas.microsoft.com/office/drawing/2014/main" id="{BFBE92D6-1E29-4A0F-A469-CD226831553A}"/>
              </a:ext>
            </a:extLst>
          </p:cNvPr>
          <p:cNvSpPr>
            <a:spLocks noGrp="1"/>
          </p:cNvSpPr>
          <p:nvPr>
            <p:ph type="ftr" sz="quarter" idx="11"/>
          </p:nvPr>
        </p:nvSpPr>
        <p:spPr/>
        <p:txBody>
          <a:bodyPr/>
          <a:lstStyle/>
          <a:p>
            <a:pPr>
              <a:defRPr/>
            </a:pPr>
            <a:r>
              <a:rPr lang="en-US"/>
              <a:t>Construction methods and support structures II</a:t>
            </a:r>
            <a:endParaRPr lang="en-US" dirty="0"/>
          </a:p>
        </p:txBody>
      </p:sp>
      <p:sp>
        <p:nvSpPr>
          <p:cNvPr id="6" name="Slide Number Placeholder 5">
            <a:extLst>
              <a:ext uri="{FF2B5EF4-FFF2-40B4-BE49-F238E27FC236}">
                <a16:creationId xmlns:a16="http://schemas.microsoft.com/office/drawing/2014/main" id="{9B17C6F1-32BA-49AB-AA88-3DA714823207}"/>
              </a:ext>
            </a:extLst>
          </p:cNvPr>
          <p:cNvSpPr>
            <a:spLocks noGrp="1"/>
          </p:cNvSpPr>
          <p:nvPr>
            <p:ph type="sldNum" sz="quarter" idx="12"/>
          </p:nvPr>
        </p:nvSpPr>
        <p:spPr/>
        <p:txBody>
          <a:bodyPr/>
          <a:lstStyle/>
          <a:p>
            <a:pPr>
              <a:defRPr/>
            </a:pPr>
            <a:fld id="{A8C5AB8A-C91D-4F7D-94D5-62D0481588EB}" type="slidenum">
              <a:rPr lang="en-US" altLang="en-US" smtClean="0"/>
              <a:pPr>
                <a:defRPr/>
              </a:pPr>
              <a:t>65</a:t>
            </a:fld>
            <a:endParaRPr lang="en-US" altLang="en-US"/>
          </a:p>
        </p:txBody>
      </p:sp>
    </p:spTree>
    <p:extLst>
      <p:ext uri="{BB962C8B-B14F-4D97-AF65-F5344CB8AC3E}">
        <p14:creationId xmlns:p14="http://schemas.microsoft.com/office/powerpoint/2010/main" val="1909206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60090641-C485-440A-BD33-D682C6305D8A}"/>
              </a:ext>
            </a:extLst>
          </p:cNvPr>
          <p:cNvSpPr>
            <a:spLocks noGrp="1" noChangeArrowheads="1"/>
          </p:cNvSpPr>
          <p:nvPr>
            <p:ph type="title"/>
          </p:nvPr>
        </p:nvSpPr>
        <p:spPr/>
        <p:txBody>
          <a:bodyPr/>
          <a:lstStyle/>
          <a:p>
            <a:r>
              <a:rPr lang="en-US" altLang="en-US" sz="2400" dirty="0"/>
              <a:t>5. Stress management structures</a:t>
            </a:r>
            <a:br>
              <a:rPr lang="en-US" altLang="en-US" sz="2400" dirty="0"/>
            </a:br>
            <a:r>
              <a:rPr lang="en-US" altLang="en-US" sz="2400" dirty="0"/>
              <a:t>TAMU (Texas A&amp;M)</a:t>
            </a:r>
          </a:p>
        </p:txBody>
      </p:sp>
      <p:sp>
        <p:nvSpPr>
          <p:cNvPr id="57347" name="Rectangle 3">
            <a:extLst>
              <a:ext uri="{FF2B5EF4-FFF2-40B4-BE49-F238E27FC236}">
                <a16:creationId xmlns:a16="http://schemas.microsoft.com/office/drawing/2014/main" id="{70786CE1-D2E4-474E-9A78-036201B756C6}"/>
              </a:ext>
            </a:extLst>
          </p:cNvPr>
          <p:cNvSpPr>
            <a:spLocks noGrp="1" noChangeArrowheads="1"/>
          </p:cNvSpPr>
          <p:nvPr>
            <p:ph type="body" idx="1"/>
          </p:nvPr>
        </p:nvSpPr>
        <p:spPr>
          <a:xfrm>
            <a:off x="266700" y="1190625"/>
            <a:ext cx="5559425" cy="5240338"/>
          </a:xfrm>
        </p:spPr>
        <p:txBody>
          <a:bodyPr/>
          <a:lstStyle/>
          <a:p>
            <a:pPr>
              <a:buFontTx/>
              <a:buBlip>
                <a:blip r:embed="rId2"/>
              </a:buBlip>
            </a:pPr>
            <a:r>
              <a:rPr lang="en-US" altLang="en-US" b="1" dirty="0">
                <a:solidFill>
                  <a:srgbClr val="FF0000"/>
                </a:solidFill>
              </a:rPr>
              <a:t>“Stress management” system</a:t>
            </a:r>
          </a:p>
          <a:p>
            <a:pPr lvl="1">
              <a:buFontTx/>
              <a:buBlip>
                <a:blip r:embed="rId3"/>
              </a:buBlip>
            </a:pPr>
            <a:r>
              <a:rPr lang="en-US" altLang="en-US" dirty="0"/>
              <a:t>Each coil block is isolated in its own compartment and supported separately. </a:t>
            </a:r>
          </a:p>
          <a:p>
            <a:pPr lvl="1">
              <a:buFontTx/>
              <a:buBlip>
                <a:blip r:embed="rId3"/>
              </a:buBlip>
            </a:pPr>
            <a:r>
              <a:rPr lang="en-US" altLang="en-US" dirty="0" err="1"/>
              <a:t>E.m.</a:t>
            </a:r>
            <a:r>
              <a:rPr lang="en-US" altLang="en-US" dirty="0"/>
              <a:t> force exerted on multiple coil blocks does not accumulate, but it is transmitted to the magnet frame by the Inconel ribs to Inconel plates. </a:t>
            </a:r>
          </a:p>
          <a:p>
            <a:pPr lvl="1">
              <a:buFontTx/>
              <a:buBlip>
                <a:blip r:embed="rId3"/>
              </a:buBlip>
            </a:pPr>
            <a:r>
              <a:rPr lang="en-US" altLang="en-US" dirty="0"/>
              <a:t>A laminar spring is used to preload each block. </a:t>
            </a:r>
          </a:p>
          <a:p>
            <a:pPr>
              <a:buFontTx/>
              <a:buBlip>
                <a:blip r:embed="rId2"/>
              </a:buBlip>
            </a:pPr>
            <a:endParaRPr lang="en-US" altLang="en-US" dirty="0"/>
          </a:p>
        </p:txBody>
      </p:sp>
      <p:pic>
        <p:nvPicPr>
          <p:cNvPr id="57348" name="Picture 4">
            <a:extLst>
              <a:ext uri="{FF2B5EF4-FFF2-40B4-BE49-F238E27FC236}">
                <a16:creationId xmlns:a16="http://schemas.microsoft.com/office/drawing/2014/main" id="{6DF9DC75-28B4-4FB5-92EA-AB63EF7AD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6188" y="1187450"/>
            <a:ext cx="2513012"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a:extLst>
              <a:ext uri="{FF2B5EF4-FFF2-40B4-BE49-F238E27FC236}">
                <a16:creationId xmlns:a16="http://schemas.microsoft.com/office/drawing/2014/main" id="{F8B85D5E-2985-41E4-B09F-FE8DC53AB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8417"/>
          <a:stretch>
            <a:fillRect/>
          </a:stretch>
        </p:blipFill>
        <p:spPr bwMode="auto">
          <a:xfrm>
            <a:off x="1887538" y="4275138"/>
            <a:ext cx="2887662"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a:extLst>
              <a:ext uri="{FF2B5EF4-FFF2-40B4-BE49-F238E27FC236}">
                <a16:creationId xmlns:a16="http://schemas.microsoft.com/office/drawing/2014/main" id="{B3125D2B-6540-43B5-A566-7FD1626444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3269"/>
          <a:stretch>
            <a:fillRect/>
          </a:stretch>
        </p:blipFill>
        <p:spPr bwMode="auto">
          <a:xfrm>
            <a:off x="6470650" y="4321175"/>
            <a:ext cx="195262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Footer Placeholder 9">
            <a:extLst>
              <a:ext uri="{FF2B5EF4-FFF2-40B4-BE49-F238E27FC236}">
                <a16:creationId xmlns:a16="http://schemas.microsoft.com/office/drawing/2014/main" id="{5B9DCD22-9BB1-44EF-B76E-281955F185E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57353" name="Date Placeholder 8">
            <a:extLst>
              <a:ext uri="{FF2B5EF4-FFF2-40B4-BE49-F238E27FC236}">
                <a16:creationId xmlns:a16="http://schemas.microsoft.com/office/drawing/2014/main" id="{278D6ADE-3BE9-4537-8966-497633EB16C4}"/>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57354" name="Slide Number Placeholder 11">
            <a:extLst>
              <a:ext uri="{FF2B5EF4-FFF2-40B4-BE49-F238E27FC236}">
                <a16:creationId xmlns:a16="http://schemas.microsoft.com/office/drawing/2014/main" id="{6D08ED7D-D4E5-449F-ACB6-9E5ADA34CF9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DE46020B-E961-4D70-A276-9E680BF95EF9}" type="slidenum">
              <a:rPr lang="en-US" altLang="en-US" sz="1000" smtClean="0">
                <a:solidFill>
                  <a:schemeClr val="accent1"/>
                </a:solidFill>
              </a:rPr>
              <a:pPr>
                <a:spcBef>
                  <a:spcPct val="0"/>
                </a:spcBef>
                <a:buSzTx/>
                <a:buFontTx/>
                <a:buNone/>
              </a:pPr>
              <a:t>66</a:t>
            </a:fld>
            <a:endParaRPr lang="en-US" altLang="en-US" sz="1000">
              <a:solidFill>
                <a:schemeClr val="accent1"/>
              </a:solidFill>
            </a:endParaRPr>
          </a:p>
        </p:txBody>
      </p:sp>
    </p:spTree>
    <p:extLst>
      <p:ext uri="{BB962C8B-B14F-4D97-AF65-F5344CB8AC3E}">
        <p14:creationId xmlns:p14="http://schemas.microsoft.com/office/powerpoint/2010/main" val="25141537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51A87BE7-C642-456E-BA8B-610BB8F2F3FB}"/>
              </a:ext>
            </a:extLst>
          </p:cNvPr>
          <p:cNvSpPr>
            <a:spLocks noGrp="1"/>
          </p:cNvSpPr>
          <p:nvPr>
            <p:ph type="title"/>
          </p:nvPr>
        </p:nvSpPr>
        <p:spPr/>
        <p:txBody>
          <a:bodyPr/>
          <a:lstStyle/>
          <a:p>
            <a:r>
              <a:rPr lang="en-US" altLang="en-US" dirty="0"/>
              <a:t>5. Stress management structures</a:t>
            </a:r>
            <a:br>
              <a:rPr lang="en-US" altLang="en-US" dirty="0"/>
            </a:br>
            <a:r>
              <a:rPr lang="en-US" altLang="en-US" dirty="0"/>
              <a:t>CCT (LBNL)</a:t>
            </a:r>
            <a:endParaRPr lang="en-GB" altLang="en-US" b="1" dirty="0"/>
          </a:p>
        </p:txBody>
      </p:sp>
      <p:sp>
        <p:nvSpPr>
          <p:cNvPr id="3" name="Content Placeholder 2">
            <a:extLst>
              <a:ext uri="{FF2B5EF4-FFF2-40B4-BE49-F238E27FC236}">
                <a16:creationId xmlns:a16="http://schemas.microsoft.com/office/drawing/2014/main" id="{9D9EB2BF-9D0D-4409-8E4A-FE05C6B5B728}"/>
              </a:ext>
            </a:extLst>
          </p:cNvPr>
          <p:cNvSpPr>
            <a:spLocks noGrp="1"/>
          </p:cNvSpPr>
          <p:nvPr>
            <p:ph idx="1"/>
          </p:nvPr>
        </p:nvSpPr>
        <p:spPr>
          <a:xfrm>
            <a:off x="152400" y="1143000"/>
            <a:ext cx="8839200" cy="1406525"/>
          </a:xfrm>
        </p:spPr>
        <p:txBody>
          <a:bodyPr>
            <a:normAutofit fontScale="92500" lnSpcReduction="20000"/>
          </a:bodyPr>
          <a:lstStyle/>
          <a:p>
            <a:pPr>
              <a:defRPr/>
            </a:pPr>
            <a:r>
              <a:rPr lang="en-US" b="1" dirty="0">
                <a:solidFill>
                  <a:srgbClr val="FF0000"/>
                </a:solidFill>
              </a:rPr>
              <a:t>Canted Cosine-Theta Magnet</a:t>
            </a:r>
          </a:p>
          <a:p>
            <a:pPr lvl="1">
              <a:defRPr/>
            </a:pPr>
            <a:r>
              <a:rPr lang="en-GB" dirty="0"/>
              <a:t>Two superimposed coils, oppositely skewed, achieve a pure cosine-theta field and eliminate axial field. </a:t>
            </a:r>
          </a:p>
          <a:p>
            <a:pPr lvl="1">
              <a:defRPr/>
            </a:pPr>
            <a:r>
              <a:rPr lang="en-US" dirty="0"/>
              <a:t>Ribs (wedges) simulate a Cosine-Theta current density  and intercept the Lorentz forces</a:t>
            </a:r>
          </a:p>
          <a:p>
            <a:pPr>
              <a:defRPr/>
            </a:pPr>
            <a:endParaRPr lang="en-GB" dirty="0"/>
          </a:p>
        </p:txBody>
      </p:sp>
      <p:sp>
        <p:nvSpPr>
          <p:cNvPr id="56324" name="Date Placeholder 3">
            <a:extLst>
              <a:ext uri="{FF2B5EF4-FFF2-40B4-BE49-F238E27FC236}">
                <a16:creationId xmlns:a16="http://schemas.microsoft.com/office/drawing/2014/main" id="{75C08889-AF19-4206-A805-1079435AE43C}"/>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56325" name="Footer Placeholder 4">
            <a:extLst>
              <a:ext uri="{FF2B5EF4-FFF2-40B4-BE49-F238E27FC236}">
                <a16:creationId xmlns:a16="http://schemas.microsoft.com/office/drawing/2014/main" id="{EE2B1D32-768E-4E64-8743-22AFD6DC688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56326" name="Slide Number Placeholder 5">
            <a:extLst>
              <a:ext uri="{FF2B5EF4-FFF2-40B4-BE49-F238E27FC236}">
                <a16:creationId xmlns:a16="http://schemas.microsoft.com/office/drawing/2014/main" id="{EBFE1BEA-7E4A-45CD-848D-5F000C55EA2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spcBef>
                <a:spcPct val="0"/>
              </a:spcBef>
              <a:buSzTx/>
              <a:buFontTx/>
              <a:buNone/>
            </a:pPr>
            <a:fld id="{3488F7E3-4EAC-4841-B0A0-FD7FC50C8DA7}" type="slidenum">
              <a:rPr lang="en-US" altLang="en-US" sz="1000" smtClean="0">
                <a:solidFill>
                  <a:schemeClr val="accent1"/>
                </a:solidFill>
              </a:rPr>
              <a:pPr>
                <a:spcBef>
                  <a:spcPct val="0"/>
                </a:spcBef>
                <a:buSzTx/>
                <a:buFontTx/>
                <a:buNone/>
              </a:pPr>
              <a:t>67</a:t>
            </a:fld>
            <a:endParaRPr lang="en-US" altLang="en-US" sz="1000">
              <a:solidFill>
                <a:schemeClr val="accent1"/>
              </a:solidFill>
            </a:endParaRPr>
          </a:p>
        </p:txBody>
      </p:sp>
      <p:pic>
        <p:nvPicPr>
          <p:cNvPr id="11" name="Picture 10">
            <a:extLst>
              <a:ext uri="{FF2B5EF4-FFF2-40B4-BE49-F238E27FC236}">
                <a16:creationId xmlns:a16="http://schemas.microsoft.com/office/drawing/2014/main" id="{A84B822A-E328-45D6-A711-418932215285}"/>
              </a:ext>
            </a:extLst>
          </p:cNvPr>
          <p:cNvPicPr/>
          <p:nvPr/>
        </p:nvPicPr>
        <p:blipFill rotWithShape="1">
          <a:blip r:embed="rId7">
            <a:extLst>
              <a:ext uri="{28A0092B-C50C-407E-A947-70E740481C1C}">
                <a14:useLocalDpi xmlns:a14="http://schemas.microsoft.com/office/drawing/2010/main" val="0"/>
              </a:ext>
            </a:extLst>
          </a:blip>
          <a:srcRect l="12490" t="2885" r="8876" b="6612"/>
          <a:stretch/>
        </p:blipFill>
        <p:spPr bwMode="auto">
          <a:xfrm>
            <a:off x="2394585" y="2743200"/>
            <a:ext cx="4354830" cy="3267710"/>
          </a:xfrm>
          <a:prstGeom prst="rect">
            <a:avLst/>
          </a:prstGeom>
          <a:noFill/>
          <a:ln w="3175">
            <a:solidFill>
              <a:schemeClr val="tx1"/>
            </a:solid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Tree>
    <p:extLst>
      <p:ext uri="{BB962C8B-B14F-4D97-AF65-F5344CB8AC3E}">
        <p14:creationId xmlns:p14="http://schemas.microsoft.com/office/powerpoint/2010/main" val="321022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876300" y="96838"/>
            <a:ext cx="7678738" cy="904875"/>
          </a:xfrm>
        </p:spPr>
        <p:txBody>
          <a:bodyPr/>
          <a:lstStyle/>
          <a:p>
            <a:pPr eaLnBrk="1" hangingPunct="1"/>
            <a:r>
              <a:rPr lang="en-US" altLang="en-US" dirty="0"/>
              <a:t>5. Stress management structures</a:t>
            </a:r>
            <a:br>
              <a:rPr lang="en-US" altLang="en-US" dirty="0"/>
            </a:br>
            <a:r>
              <a:rPr lang="en-US" altLang="en-US" dirty="0"/>
              <a:t>SMCT (FNAL)</a:t>
            </a:r>
            <a:endParaRPr lang="en-US" dirty="0">
              <a:latin typeface="+mj-lt"/>
            </a:endParaRPr>
          </a:p>
        </p:txBody>
      </p:sp>
      <p:sp>
        <p:nvSpPr>
          <p:cNvPr id="5124" name="Rectangle 3"/>
          <p:cNvSpPr>
            <a:spLocks noGrp="1" noChangeArrowheads="1"/>
          </p:cNvSpPr>
          <p:nvPr>
            <p:ph type="body" idx="1"/>
          </p:nvPr>
        </p:nvSpPr>
        <p:spPr/>
        <p:txBody>
          <a:bodyPr/>
          <a:lstStyle/>
          <a:p>
            <a:pPr eaLnBrk="1" hangingPunct="1"/>
            <a:r>
              <a:rPr lang="en-US" dirty="0">
                <a:solidFill>
                  <a:srgbClr val="FF0000"/>
                </a:solidFill>
              </a:rPr>
              <a:t>Stress management cos-theta</a:t>
            </a:r>
            <a:endParaRPr lang="en-US" dirty="0"/>
          </a:p>
          <a:p>
            <a:pPr lvl="1" eaLnBrk="1" hangingPunct="1"/>
            <a:r>
              <a:rPr lang="en-US" sz="1800" dirty="0"/>
              <a:t>Through wedges (ribs) and cylinders (spars)</a:t>
            </a:r>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marL="457200" lvl="1" indent="0" eaLnBrk="1" hangingPunct="1">
              <a:buNone/>
            </a:pPr>
            <a:endParaRPr lang="en-US" dirty="0"/>
          </a:p>
          <a:p>
            <a:pPr eaLnBrk="1" hangingPunct="1"/>
            <a:endParaRPr lang="en-US" dirty="0"/>
          </a:p>
        </p:txBody>
      </p:sp>
      <p:sp>
        <p:nvSpPr>
          <p:cNvPr id="6" name="Date Placeholder 5">
            <a:extLst>
              <a:ext uri="{FF2B5EF4-FFF2-40B4-BE49-F238E27FC236}">
                <a16:creationId xmlns:a16="http://schemas.microsoft.com/office/drawing/2014/main" id="{678158E9-1E97-4AD8-9049-4085FBF93398}"/>
              </a:ext>
            </a:extLst>
          </p:cNvPr>
          <p:cNvSpPr>
            <a:spLocks noGrp="1"/>
          </p:cNvSpPr>
          <p:nvPr>
            <p:ph type="dt" sz="half" idx="10"/>
          </p:nvPr>
        </p:nvSpPr>
        <p:spPr/>
        <p:txBody>
          <a:bodyPr/>
          <a:lstStyle/>
          <a:p>
            <a:pPr>
              <a:defRPr/>
            </a:pPr>
            <a:r>
              <a:rPr lang="en-US"/>
              <a:t>Superconducting Accelerator Magnets, January 27-30, 2025</a:t>
            </a:r>
          </a:p>
        </p:txBody>
      </p:sp>
      <p:sp>
        <p:nvSpPr>
          <p:cNvPr id="7" name="Footer Placeholder 6">
            <a:extLst>
              <a:ext uri="{FF2B5EF4-FFF2-40B4-BE49-F238E27FC236}">
                <a16:creationId xmlns:a16="http://schemas.microsoft.com/office/drawing/2014/main" id="{BE511324-D706-4C73-B9C6-93F3D0B83E1F}"/>
              </a:ext>
            </a:extLst>
          </p:cNvPr>
          <p:cNvSpPr>
            <a:spLocks noGrp="1"/>
          </p:cNvSpPr>
          <p:nvPr>
            <p:ph type="ftr" sz="quarter" idx="11"/>
          </p:nvPr>
        </p:nvSpPr>
        <p:spPr/>
        <p:txBody>
          <a:bodyPr/>
          <a:lstStyle/>
          <a:p>
            <a:pPr>
              <a:defRPr/>
            </a:pPr>
            <a:r>
              <a:rPr lang="en-US"/>
              <a:t>Construction methods and support structures II</a:t>
            </a:r>
            <a:endParaRPr lang="en-US" dirty="0"/>
          </a:p>
        </p:txBody>
      </p:sp>
      <p:sp>
        <p:nvSpPr>
          <p:cNvPr id="8" name="Slide Number Placeholder 7">
            <a:extLst>
              <a:ext uri="{FF2B5EF4-FFF2-40B4-BE49-F238E27FC236}">
                <a16:creationId xmlns:a16="http://schemas.microsoft.com/office/drawing/2014/main" id="{B083A6A9-F0BD-4238-A83E-7053EF473FAA}"/>
              </a:ext>
            </a:extLst>
          </p:cNvPr>
          <p:cNvSpPr>
            <a:spLocks noGrp="1"/>
          </p:cNvSpPr>
          <p:nvPr>
            <p:ph type="sldNum" sz="quarter" idx="12"/>
          </p:nvPr>
        </p:nvSpPr>
        <p:spPr/>
        <p:txBody>
          <a:bodyPr/>
          <a:lstStyle/>
          <a:p>
            <a:pPr>
              <a:defRPr/>
            </a:pPr>
            <a:fld id="{A8C5AB8A-C91D-4F7D-94D5-62D0481588EB}" type="slidenum">
              <a:rPr lang="en-US" altLang="en-US" smtClean="0"/>
              <a:pPr>
                <a:defRPr/>
              </a:pPr>
              <a:t>68</a:t>
            </a:fld>
            <a:endParaRPr lang="en-US" altLang="en-US"/>
          </a:p>
        </p:txBody>
      </p:sp>
      <p:pic>
        <p:nvPicPr>
          <p:cNvPr id="9" name="Picture 8">
            <a:extLst>
              <a:ext uri="{FF2B5EF4-FFF2-40B4-BE49-F238E27FC236}">
                <a16:creationId xmlns:a16="http://schemas.microsoft.com/office/drawing/2014/main" id="{9A10F2EE-06CC-4D93-8BCF-7F2798BE41A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93144"/>
            <a:ext cx="4953000" cy="1857375"/>
          </a:xfrm>
          <a:prstGeom prst="rect">
            <a:avLst/>
          </a:prstGeom>
          <a:noFill/>
        </p:spPr>
      </p:pic>
      <p:pic>
        <p:nvPicPr>
          <p:cNvPr id="10" name="Picture 9">
            <a:extLst>
              <a:ext uri="{FF2B5EF4-FFF2-40B4-BE49-F238E27FC236}">
                <a16:creationId xmlns:a16="http://schemas.microsoft.com/office/drawing/2014/main" id="{C3054A52-2482-4E92-8DD5-FF6327432814}"/>
              </a:ext>
            </a:extLst>
          </p:cNvPr>
          <p:cNvPicPr>
            <a:picLocks noChangeAspect="1"/>
          </p:cNvPicPr>
          <p:nvPr/>
        </p:nvPicPr>
        <p:blipFill rotWithShape="1">
          <a:blip r:embed="rId3"/>
          <a:srcRect l="2990" t="41581" r="60335" b="4462"/>
          <a:stretch/>
        </p:blipFill>
        <p:spPr>
          <a:xfrm>
            <a:off x="5715000" y="4072905"/>
            <a:ext cx="2322993" cy="1442128"/>
          </a:xfrm>
          <a:prstGeom prst="rect">
            <a:avLst/>
          </a:prstGeom>
          <a:ln>
            <a:solidFill>
              <a:schemeClr val="tx1"/>
            </a:solidFill>
          </a:ln>
        </p:spPr>
      </p:pic>
      <p:pic>
        <p:nvPicPr>
          <p:cNvPr id="11" name="Picture 10">
            <a:extLst>
              <a:ext uri="{FF2B5EF4-FFF2-40B4-BE49-F238E27FC236}">
                <a16:creationId xmlns:a16="http://schemas.microsoft.com/office/drawing/2014/main" id="{9777D5B3-27C7-41DD-8FCA-102439885FFB}"/>
              </a:ext>
            </a:extLst>
          </p:cNvPr>
          <p:cNvPicPr>
            <a:picLocks noChangeAspect="1"/>
          </p:cNvPicPr>
          <p:nvPr/>
        </p:nvPicPr>
        <p:blipFill rotWithShape="1">
          <a:blip r:embed="rId4"/>
          <a:srcRect t="3454"/>
          <a:stretch/>
        </p:blipFill>
        <p:spPr>
          <a:xfrm>
            <a:off x="5746785" y="2115706"/>
            <a:ext cx="2628114" cy="1857376"/>
          </a:xfrm>
          <a:prstGeom prst="rect">
            <a:avLst/>
          </a:prstGeom>
          <a:ln>
            <a:solidFill>
              <a:schemeClr val="tx2"/>
            </a:solidFill>
          </a:ln>
        </p:spPr>
      </p:pic>
      <p:pic>
        <p:nvPicPr>
          <p:cNvPr id="12" name="Picture 11">
            <a:extLst>
              <a:ext uri="{FF2B5EF4-FFF2-40B4-BE49-F238E27FC236}">
                <a16:creationId xmlns:a16="http://schemas.microsoft.com/office/drawing/2014/main" id="{CDBEFA01-7BCD-41ED-8D71-6E2E921A9642}"/>
              </a:ext>
            </a:extLst>
          </p:cNvPr>
          <p:cNvPicPr>
            <a:picLocks noChangeAspect="1"/>
          </p:cNvPicPr>
          <p:nvPr/>
        </p:nvPicPr>
        <p:blipFill rotWithShape="1">
          <a:blip r:embed="rId3"/>
          <a:srcRect r="57715" b="63291"/>
          <a:stretch/>
        </p:blipFill>
        <p:spPr>
          <a:xfrm>
            <a:off x="2866344" y="4086139"/>
            <a:ext cx="2255509" cy="826266"/>
          </a:xfrm>
          <a:prstGeom prst="rect">
            <a:avLst/>
          </a:prstGeom>
          <a:ln>
            <a:solidFill>
              <a:schemeClr val="tx1"/>
            </a:solidFill>
          </a:ln>
        </p:spPr>
      </p:pic>
      <p:pic>
        <p:nvPicPr>
          <p:cNvPr id="13" name="Picture 12">
            <a:extLst>
              <a:ext uri="{FF2B5EF4-FFF2-40B4-BE49-F238E27FC236}">
                <a16:creationId xmlns:a16="http://schemas.microsoft.com/office/drawing/2014/main" id="{E61E8CFC-7301-4E94-BEA1-C08F49D5E93A}"/>
              </a:ext>
            </a:extLst>
          </p:cNvPr>
          <p:cNvPicPr>
            <a:picLocks noChangeAspect="1"/>
          </p:cNvPicPr>
          <p:nvPr/>
        </p:nvPicPr>
        <p:blipFill rotWithShape="1">
          <a:blip r:embed="rId3"/>
          <a:srcRect l="42669" b="64888"/>
          <a:stretch/>
        </p:blipFill>
        <p:spPr>
          <a:xfrm>
            <a:off x="5692370" y="5727665"/>
            <a:ext cx="2368252" cy="612033"/>
          </a:xfrm>
          <a:prstGeom prst="rect">
            <a:avLst/>
          </a:prstGeom>
          <a:ln>
            <a:solidFill>
              <a:schemeClr val="tx1"/>
            </a:solidFill>
          </a:ln>
        </p:spPr>
      </p:pic>
      <p:pic>
        <p:nvPicPr>
          <p:cNvPr id="14" name="Picture 13">
            <a:extLst>
              <a:ext uri="{FF2B5EF4-FFF2-40B4-BE49-F238E27FC236}">
                <a16:creationId xmlns:a16="http://schemas.microsoft.com/office/drawing/2014/main" id="{E4C006EB-BAD5-4D42-9ADC-DF0DC441714B}"/>
              </a:ext>
            </a:extLst>
          </p:cNvPr>
          <p:cNvPicPr>
            <a:picLocks noChangeAspect="1"/>
          </p:cNvPicPr>
          <p:nvPr/>
        </p:nvPicPr>
        <p:blipFill>
          <a:blip r:embed="rId5"/>
          <a:stretch>
            <a:fillRect/>
          </a:stretch>
        </p:blipFill>
        <p:spPr>
          <a:xfrm>
            <a:off x="1077362" y="4083097"/>
            <a:ext cx="1092601" cy="2261325"/>
          </a:xfrm>
          <a:prstGeom prst="rect">
            <a:avLst/>
          </a:prstGeom>
          <a:ln w="9525">
            <a:solidFill>
              <a:schemeClr val="tx1"/>
            </a:solidFill>
          </a:ln>
        </p:spPr>
      </p:pic>
      <p:pic>
        <p:nvPicPr>
          <p:cNvPr id="15" name="Picture 14">
            <a:extLst>
              <a:ext uri="{FF2B5EF4-FFF2-40B4-BE49-F238E27FC236}">
                <a16:creationId xmlns:a16="http://schemas.microsoft.com/office/drawing/2014/main" id="{10D77E6A-4D8C-427D-8E50-3F273AE8D429}"/>
              </a:ext>
            </a:extLst>
          </p:cNvPr>
          <p:cNvPicPr>
            <a:picLocks noChangeAspect="1"/>
          </p:cNvPicPr>
          <p:nvPr/>
        </p:nvPicPr>
        <p:blipFill>
          <a:blip r:embed="rId6"/>
          <a:stretch>
            <a:fillRect/>
          </a:stretch>
        </p:blipFill>
        <p:spPr>
          <a:xfrm>
            <a:off x="2866344" y="5106627"/>
            <a:ext cx="2255509" cy="1242075"/>
          </a:xfrm>
          <a:prstGeom prst="rect">
            <a:avLst/>
          </a:prstGeom>
          <a:ln>
            <a:solidFill>
              <a:schemeClr val="tx2"/>
            </a:solidFill>
          </a:ln>
        </p:spPr>
      </p:pic>
    </p:spTree>
    <p:extLst>
      <p:ext uri="{BB962C8B-B14F-4D97-AF65-F5344CB8AC3E}">
        <p14:creationId xmlns:p14="http://schemas.microsoft.com/office/powerpoint/2010/main" val="38741684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E24366A-FDF1-42E7-8F7F-350E0837E8FD}"/>
              </a:ext>
            </a:extLst>
          </p:cNvPr>
          <p:cNvSpPr>
            <a:spLocks noGrp="1"/>
          </p:cNvSpPr>
          <p:nvPr>
            <p:ph type="title"/>
          </p:nvPr>
        </p:nvSpPr>
        <p:spPr/>
        <p:txBody>
          <a:bodyPr/>
          <a:lstStyle/>
          <a:p>
            <a:r>
              <a:rPr lang="en-US" altLang="en-US"/>
              <a:t>Outline</a:t>
            </a:r>
          </a:p>
        </p:txBody>
      </p:sp>
      <p:sp>
        <p:nvSpPr>
          <p:cNvPr id="3" name="Content Placeholder 2">
            <a:extLst>
              <a:ext uri="{FF2B5EF4-FFF2-40B4-BE49-F238E27FC236}">
                <a16:creationId xmlns:a16="http://schemas.microsoft.com/office/drawing/2014/main" id="{673F3804-A12E-401C-ACC1-21FA268B2FC7}"/>
              </a:ext>
            </a:extLst>
          </p:cNvPr>
          <p:cNvSpPr>
            <a:spLocks noGrp="1"/>
          </p:cNvSpPr>
          <p:nvPr>
            <p:ph idx="1"/>
          </p:nvPr>
        </p:nvSpPr>
        <p:spPr/>
        <p:txBody>
          <a:bodyPr>
            <a:normAutofit/>
          </a:bodyPr>
          <a:lstStyle/>
          <a:p>
            <a:pPr marL="457200" indent="-457200">
              <a:buFont typeface="+mj-lt"/>
              <a:buAutoNum type="arabicPeriod"/>
              <a:defRPr/>
            </a:pPr>
            <a:r>
              <a:rPr lang="en-US" dirty="0"/>
              <a:t>Introduction</a:t>
            </a:r>
          </a:p>
          <a:p>
            <a:pPr marL="457200" indent="-457200">
              <a:buFont typeface="+mj-lt"/>
              <a:buAutoNum type="arabicPeriod"/>
              <a:defRPr/>
            </a:pPr>
            <a:r>
              <a:rPr lang="en-US" dirty="0"/>
              <a:t>Support structure main features</a:t>
            </a:r>
          </a:p>
          <a:p>
            <a:pPr marL="857250" lvl="1" indent="-457200">
              <a:buFont typeface="+mj-lt"/>
              <a:buAutoNum type="arabicPeriod"/>
              <a:defRPr/>
            </a:pPr>
            <a:r>
              <a:rPr lang="en-US" dirty="0"/>
              <a:t>Collars, Yoke, Shell, </a:t>
            </a:r>
          </a:p>
          <a:p>
            <a:pPr marL="857250" lvl="1" indent="-457200">
              <a:buFont typeface="+mj-lt"/>
              <a:buAutoNum type="arabicPeriod"/>
              <a:defRPr/>
            </a:pPr>
            <a:r>
              <a:rPr lang="en-US" dirty="0"/>
              <a:t>End plates and axial support</a:t>
            </a:r>
          </a:p>
          <a:p>
            <a:pPr marL="857250" lvl="1" indent="-457200">
              <a:buFont typeface="+mj-lt"/>
              <a:buAutoNum type="arabicPeriod"/>
              <a:defRPr/>
            </a:pPr>
            <a:r>
              <a:rPr lang="en-US" dirty="0"/>
              <a:t>Cold bore tube and beam screen</a:t>
            </a:r>
          </a:p>
          <a:p>
            <a:pPr marL="457200" indent="-457200">
              <a:buFont typeface="+mj-lt"/>
              <a:buAutoNum type="arabicPeriod"/>
              <a:defRPr/>
            </a:pPr>
            <a:r>
              <a:rPr lang="en-US" dirty="0"/>
              <a:t>Cool-down effect</a:t>
            </a:r>
          </a:p>
          <a:p>
            <a:pPr marL="457200" indent="-457200">
              <a:buFont typeface="+mj-lt"/>
              <a:buAutoNum type="arabicPeriod"/>
              <a:defRPr/>
            </a:pPr>
            <a:r>
              <a:rPr lang="en-US" dirty="0"/>
              <a:t>Electro-magnetic force effect</a:t>
            </a:r>
          </a:p>
          <a:p>
            <a:pPr marL="457200" indent="-457200">
              <a:buFont typeface="+mj-lt"/>
              <a:buAutoNum type="arabicPeriod"/>
              <a:defRPr/>
            </a:pPr>
            <a:r>
              <a:rPr lang="en-US" dirty="0"/>
              <a:t>Practical examples of accelerator magnets</a:t>
            </a:r>
          </a:p>
          <a:p>
            <a:pPr marL="457200" indent="-457200">
              <a:buFont typeface="+mj-lt"/>
              <a:buAutoNum type="arabicPeriod"/>
              <a:defRPr/>
            </a:pPr>
            <a:r>
              <a:rPr lang="en-US" dirty="0">
                <a:solidFill>
                  <a:srgbClr val="FF0000"/>
                </a:solidFill>
              </a:rPr>
              <a:t>Conclusions</a:t>
            </a:r>
          </a:p>
        </p:txBody>
      </p:sp>
      <p:sp>
        <p:nvSpPr>
          <p:cNvPr id="10244" name="Date Placeholder 3">
            <a:extLst>
              <a:ext uri="{FF2B5EF4-FFF2-40B4-BE49-F238E27FC236}">
                <a16:creationId xmlns:a16="http://schemas.microsoft.com/office/drawing/2014/main" id="{21F4731A-D6FC-458B-AF89-E8ACADBF45D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10245" name="Footer Placeholder 4">
            <a:extLst>
              <a:ext uri="{FF2B5EF4-FFF2-40B4-BE49-F238E27FC236}">
                <a16:creationId xmlns:a16="http://schemas.microsoft.com/office/drawing/2014/main" id="{A138A967-1BB5-4F7B-910B-F4D17D35865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10246" name="Slide Number Placeholder 5">
            <a:extLst>
              <a:ext uri="{FF2B5EF4-FFF2-40B4-BE49-F238E27FC236}">
                <a16:creationId xmlns:a16="http://schemas.microsoft.com/office/drawing/2014/main" id="{5F869ADC-69DF-49A1-B321-DB818C84F79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spcBef>
                <a:spcPct val="0"/>
              </a:spcBef>
              <a:buSzTx/>
              <a:buFontTx/>
              <a:buNone/>
            </a:pPr>
            <a:fld id="{FB682026-8323-4F99-BBCE-74E738270392}" type="slidenum">
              <a:rPr lang="en-US" altLang="en-US" sz="1000" smtClean="0">
                <a:solidFill>
                  <a:schemeClr val="accent1"/>
                </a:solidFill>
              </a:rPr>
              <a:pPr>
                <a:spcBef>
                  <a:spcPct val="0"/>
                </a:spcBef>
                <a:buSzTx/>
                <a:buFontTx/>
                <a:buNone/>
              </a:pPr>
              <a:t>69</a:t>
            </a:fld>
            <a:endParaRPr lang="en-US" altLang="en-US" sz="1000">
              <a:solidFill>
                <a:schemeClr val="accent1"/>
              </a:solidFill>
            </a:endParaRPr>
          </a:p>
        </p:txBody>
      </p:sp>
    </p:spTree>
    <p:extLst>
      <p:ext uri="{BB962C8B-B14F-4D97-AF65-F5344CB8AC3E}">
        <p14:creationId xmlns:p14="http://schemas.microsoft.com/office/powerpoint/2010/main" val="1188296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0CDA562-E16C-4A5D-A3CE-7AF0B77E7F58}"/>
              </a:ext>
            </a:extLst>
          </p:cNvPr>
          <p:cNvSpPr>
            <a:spLocks noGrp="1" noChangeArrowheads="1"/>
          </p:cNvSpPr>
          <p:nvPr>
            <p:ph type="title"/>
          </p:nvPr>
        </p:nvSpPr>
        <p:spPr/>
        <p:txBody>
          <a:bodyPr/>
          <a:lstStyle/>
          <a:p>
            <a:r>
              <a:rPr lang="en-US" altLang="en-US" sz="2400"/>
              <a:t>2. Support structure main features</a:t>
            </a:r>
            <a:br>
              <a:rPr lang="en-US" altLang="en-US" sz="2400"/>
            </a:br>
            <a:r>
              <a:rPr lang="en-US" altLang="en-US" sz="2400"/>
              <a:t>Collars</a:t>
            </a:r>
          </a:p>
        </p:txBody>
      </p:sp>
      <p:sp>
        <p:nvSpPr>
          <p:cNvPr id="12291" name="Rectangle 3">
            <a:extLst>
              <a:ext uri="{FF2B5EF4-FFF2-40B4-BE49-F238E27FC236}">
                <a16:creationId xmlns:a16="http://schemas.microsoft.com/office/drawing/2014/main" id="{B40DEE7F-FD65-4C0F-9CE9-2801BCA44166}"/>
              </a:ext>
            </a:extLst>
          </p:cNvPr>
          <p:cNvSpPr>
            <a:spLocks noGrp="1" noChangeArrowheads="1"/>
          </p:cNvSpPr>
          <p:nvPr>
            <p:ph type="body" sz="half" idx="1"/>
          </p:nvPr>
        </p:nvSpPr>
        <p:spPr>
          <a:xfrm>
            <a:off x="266700" y="1190625"/>
            <a:ext cx="6203950" cy="5240338"/>
          </a:xfrm>
        </p:spPr>
        <p:txBody>
          <a:bodyPr/>
          <a:lstStyle/>
          <a:p>
            <a:pPr>
              <a:lnSpc>
                <a:spcPct val="90000"/>
              </a:lnSpc>
            </a:pPr>
            <a:r>
              <a:rPr lang="en-US" altLang="en-US" sz="2000" b="1">
                <a:solidFill>
                  <a:srgbClr val="FF0000"/>
                </a:solidFill>
              </a:rPr>
              <a:t>Collaring procedure</a:t>
            </a:r>
          </a:p>
          <a:p>
            <a:pPr lvl="1">
              <a:lnSpc>
                <a:spcPct val="90000"/>
              </a:lnSpc>
            </a:pPr>
            <a:r>
              <a:rPr lang="en-US" altLang="en-US" sz="1800"/>
              <a:t>Collars are pre-assembled in packs (several cm long) and placed around the coil. </a:t>
            </a:r>
          </a:p>
          <a:p>
            <a:pPr lvl="2">
              <a:lnSpc>
                <a:spcPct val="90000"/>
              </a:lnSpc>
            </a:pPr>
            <a:r>
              <a:rPr lang="en-US" altLang="en-US" sz="1600"/>
              <a:t>The collar laminations are divided in “short” and “long”.</a:t>
            </a:r>
          </a:p>
          <a:p>
            <a:pPr lvl="1">
              <a:lnSpc>
                <a:spcPct val="90000"/>
              </a:lnSpc>
            </a:pPr>
            <a:r>
              <a:rPr lang="en-US" altLang="en-US" sz="1800"/>
              <a:t>Since the uncompressed coil is oversized with respect to the collar cavity dimension, at the beginning of the collaring procedure the collars are not locked (open).</a:t>
            </a:r>
          </a:p>
          <a:p>
            <a:pPr lvl="1">
              <a:lnSpc>
                <a:spcPct val="90000"/>
              </a:lnSpc>
            </a:pPr>
            <a:r>
              <a:rPr lang="en-US" altLang="en-US" sz="1800"/>
              <a:t>The coil/collar pack is then introduced into a collaring press.</a:t>
            </a:r>
          </a:p>
          <a:p>
            <a:pPr lvl="1">
              <a:lnSpc>
                <a:spcPct val="90000"/>
              </a:lnSpc>
            </a:pPr>
            <a:r>
              <a:rPr lang="en-US" altLang="en-US" sz="1800"/>
              <a:t>The pressure of the press is increased until a nominal value.</a:t>
            </a:r>
          </a:p>
          <a:p>
            <a:pPr lvl="1">
              <a:lnSpc>
                <a:spcPct val="90000"/>
              </a:lnSpc>
            </a:pPr>
            <a:r>
              <a:rPr lang="en-US" altLang="en-US" sz="1800"/>
              <a:t>Collars are locked with keys, rods or welded, and the press released.</a:t>
            </a:r>
          </a:p>
          <a:p>
            <a:pPr lvl="1">
              <a:lnSpc>
                <a:spcPct val="90000"/>
              </a:lnSpc>
            </a:pPr>
            <a:r>
              <a:rPr lang="en-US" altLang="en-US" sz="1800"/>
              <a:t>Once the collaring press is released, the collar experience a “spring back” due to the clearance of the locking feature and deformation.</a:t>
            </a:r>
          </a:p>
        </p:txBody>
      </p:sp>
      <p:pic>
        <p:nvPicPr>
          <p:cNvPr id="12292" name="Picture 10" descr="collaring3">
            <a:extLst>
              <a:ext uri="{FF2B5EF4-FFF2-40B4-BE49-F238E27FC236}">
                <a16:creationId xmlns:a16="http://schemas.microsoft.com/office/drawing/2014/main" id="{5977737C-B303-4118-A792-1F5C95A88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9773" b="53296"/>
          <a:stretch>
            <a:fillRect/>
          </a:stretch>
        </p:blipFill>
        <p:spPr bwMode="auto">
          <a:xfrm>
            <a:off x="6510338" y="4710113"/>
            <a:ext cx="244951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1" descr="collaring1">
            <a:extLst>
              <a:ext uri="{FF2B5EF4-FFF2-40B4-BE49-F238E27FC236}">
                <a16:creationId xmlns:a16="http://schemas.microsoft.com/office/drawing/2014/main" id="{49783670-F1F6-4A61-993C-F1B38123A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227" b="53255"/>
          <a:stretch>
            <a:fillRect/>
          </a:stretch>
        </p:blipFill>
        <p:spPr bwMode="auto">
          <a:xfrm>
            <a:off x="6519863" y="1120775"/>
            <a:ext cx="242728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2" descr="collaring2">
            <a:extLst>
              <a:ext uri="{FF2B5EF4-FFF2-40B4-BE49-F238E27FC236}">
                <a16:creationId xmlns:a16="http://schemas.microsoft.com/office/drawing/2014/main" id="{9830BCFC-664C-45EC-A111-422288804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9966" b="53824"/>
          <a:stretch>
            <a:fillRect/>
          </a:stretch>
        </p:blipFill>
        <p:spPr bwMode="auto">
          <a:xfrm>
            <a:off x="6523038" y="2914650"/>
            <a:ext cx="2439987"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13">
            <a:extLst>
              <a:ext uri="{FF2B5EF4-FFF2-40B4-BE49-F238E27FC236}">
                <a16:creationId xmlns:a16="http://schemas.microsoft.com/office/drawing/2014/main" id="{74073435-77AB-40E4-B8A7-9D00C03A54E6}"/>
              </a:ext>
            </a:extLst>
          </p:cNvPr>
          <p:cNvSpPr txBox="1">
            <a:spLocks noChangeArrowheads="1"/>
          </p:cNvSpPr>
          <p:nvPr/>
        </p:nvSpPr>
        <p:spPr bwMode="auto">
          <a:xfrm>
            <a:off x="7767638" y="6319838"/>
            <a:ext cx="12239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5"/>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MJB Plus, Inc., [2]</a:t>
            </a:r>
          </a:p>
        </p:txBody>
      </p:sp>
      <p:sp>
        <p:nvSpPr>
          <p:cNvPr id="12296" name="Footer Placeholder 9">
            <a:extLst>
              <a:ext uri="{FF2B5EF4-FFF2-40B4-BE49-F238E27FC236}">
                <a16:creationId xmlns:a16="http://schemas.microsoft.com/office/drawing/2014/main" id="{DCA2A504-A853-49AE-ACB5-8FA18C90870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5"/>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12297" name="Date Placeholder 8">
            <a:extLst>
              <a:ext uri="{FF2B5EF4-FFF2-40B4-BE49-F238E27FC236}">
                <a16:creationId xmlns:a16="http://schemas.microsoft.com/office/drawing/2014/main" id="{95624F6A-7E30-437B-8E68-6C85728ACEE4}"/>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5"/>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12298" name="Slide Number Placeholder 11">
            <a:extLst>
              <a:ext uri="{FF2B5EF4-FFF2-40B4-BE49-F238E27FC236}">
                <a16:creationId xmlns:a16="http://schemas.microsoft.com/office/drawing/2014/main" id="{BF81DA78-E35E-4DA6-84E4-99024EBDAC9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5"/>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a:spcBef>
                <a:spcPct val="0"/>
              </a:spcBef>
              <a:buSzTx/>
              <a:buFontTx/>
              <a:buNone/>
            </a:pPr>
            <a:fld id="{FBDAB742-AD1F-436C-A19E-7251A5DC7CBF}" type="slidenum">
              <a:rPr lang="en-US" altLang="en-US" sz="1000" smtClean="0">
                <a:solidFill>
                  <a:schemeClr val="accent1"/>
                </a:solidFill>
              </a:rPr>
              <a:pPr>
                <a:spcBef>
                  <a:spcPct val="0"/>
                </a:spcBef>
                <a:buSzTx/>
                <a:buFontTx/>
                <a:buNone/>
              </a:pPr>
              <a:t>7</a:t>
            </a:fld>
            <a:endParaRPr lang="en-US" altLang="en-US" sz="1000">
              <a:solidFill>
                <a:schemeClr val="accent1"/>
              </a:solidFill>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B925F39F-6A5F-4328-9955-6B75A6E090A2}"/>
              </a:ext>
            </a:extLst>
          </p:cNvPr>
          <p:cNvSpPr>
            <a:spLocks noGrp="1" noChangeArrowheads="1"/>
          </p:cNvSpPr>
          <p:nvPr>
            <p:ph type="title"/>
          </p:nvPr>
        </p:nvSpPr>
        <p:spPr/>
        <p:txBody>
          <a:bodyPr/>
          <a:lstStyle/>
          <a:p>
            <a:r>
              <a:rPr lang="en-US" altLang="en-US" dirty="0"/>
              <a:t>8. Conclusions</a:t>
            </a:r>
          </a:p>
        </p:txBody>
      </p:sp>
      <p:sp>
        <p:nvSpPr>
          <p:cNvPr id="59395" name="Rectangle 3">
            <a:extLst>
              <a:ext uri="{FF2B5EF4-FFF2-40B4-BE49-F238E27FC236}">
                <a16:creationId xmlns:a16="http://schemas.microsoft.com/office/drawing/2014/main" id="{27BCB591-6E33-4BFC-A016-DAC009D433ED}"/>
              </a:ext>
            </a:extLst>
          </p:cNvPr>
          <p:cNvSpPr>
            <a:spLocks noGrp="1" noChangeArrowheads="1"/>
          </p:cNvSpPr>
          <p:nvPr>
            <p:ph type="body" idx="1"/>
          </p:nvPr>
        </p:nvSpPr>
        <p:spPr/>
        <p:txBody>
          <a:bodyPr/>
          <a:lstStyle/>
          <a:p>
            <a:pPr>
              <a:lnSpc>
                <a:spcPct val="90000"/>
              </a:lnSpc>
              <a:buFontTx/>
              <a:buBlip>
                <a:blip r:embed="rId2"/>
              </a:buBlip>
            </a:pPr>
            <a:r>
              <a:rPr lang="en-US" altLang="en-US"/>
              <a:t>We presented the main features of the magnet support structure</a:t>
            </a:r>
          </a:p>
          <a:p>
            <a:pPr lvl="1">
              <a:lnSpc>
                <a:spcPct val="90000"/>
              </a:lnSpc>
              <a:buFontTx/>
              <a:buBlip>
                <a:blip r:embed="rId3"/>
              </a:buBlip>
            </a:pPr>
            <a:r>
              <a:rPr lang="en-US" altLang="en-US"/>
              <a:t>Most of the accelerator magnets are based on collars and a shrinking cylinder</a:t>
            </a:r>
          </a:p>
          <a:p>
            <a:pPr lvl="2">
              <a:lnSpc>
                <a:spcPct val="90000"/>
              </a:lnSpc>
              <a:buFontTx/>
              <a:buBlip>
                <a:blip r:embed="rId4"/>
              </a:buBlip>
            </a:pPr>
            <a:r>
              <a:rPr lang="en-US" altLang="en-US"/>
              <a:t>This kind of structure guarantees good control of conductor position and coil alignment.</a:t>
            </a:r>
          </a:p>
          <a:p>
            <a:pPr>
              <a:lnSpc>
                <a:spcPct val="90000"/>
              </a:lnSpc>
              <a:buFontTx/>
              <a:buBlip>
                <a:blip r:embed="rId2"/>
              </a:buBlip>
            </a:pPr>
            <a:r>
              <a:rPr lang="en-US" altLang="en-US"/>
              <a:t>Coil stress evolution for different accelerator magnets has been presented</a:t>
            </a:r>
          </a:p>
          <a:p>
            <a:pPr lvl="1">
              <a:lnSpc>
                <a:spcPct val="90000"/>
              </a:lnSpc>
              <a:buFontTx/>
              <a:buBlip>
                <a:blip r:embed="rId3"/>
              </a:buBlip>
            </a:pPr>
            <a:r>
              <a:rPr lang="en-US" altLang="en-US"/>
              <a:t>Significant pre-stress losses occur from collaring to excitations, but no separation takes place between coil and collars in the pole region.</a:t>
            </a:r>
          </a:p>
          <a:p>
            <a:pPr>
              <a:lnSpc>
                <a:spcPct val="90000"/>
              </a:lnSpc>
              <a:buFontTx/>
              <a:buBlip>
                <a:blip r:embed="rId2"/>
              </a:buBlip>
            </a:pPr>
            <a:r>
              <a:rPr lang="en-US" altLang="en-US"/>
              <a:t>Alternative designs have been presented</a:t>
            </a:r>
          </a:p>
          <a:p>
            <a:pPr lvl="2">
              <a:lnSpc>
                <a:spcPct val="90000"/>
              </a:lnSpc>
              <a:buFontTx/>
              <a:buBlip>
                <a:blip r:embed="rId4"/>
              </a:buBlip>
            </a:pPr>
            <a:r>
              <a:rPr lang="en-US" altLang="en-US"/>
              <a:t>Bladder and key structure</a:t>
            </a:r>
          </a:p>
          <a:p>
            <a:pPr lvl="3">
              <a:lnSpc>
                <a:spcPct val="90000"/>
              </a:lnSpc>
              <a:buFontTx/>
              <a:buBlip>
                <a:blip r:embed="rId5"/>
              </a:buBlip>
            </a:pPr>
            <a:r>
              <a:rPr lang="en-US" altLang="en-US"/>
              <a:t>Increase of stress during cool-down</a:t>
            </a:r>
          </a:p>
          <a:p>
            <a:pPr lvl="2">
              <a:lnSpc>
                <a:spcPct val="90000"/>
              </a:lnSpc>
              <a:buFontTx/>
              <a:buBlip>
                <a:blip r:embed="rId4"/>
              </a:buBlip>
            </a:pPr>
            <a:r>
              <a:rPr lang="en-US" altLang="en-US"/>
              <a:t>Stress management structure</a:t>
            </a:r>
          </a:p>
          <a:p>
            <a:pPr lvl="3">
              <a:lnSpc>
                <a:spcPct val="90000"/>
              </a:lnSpc>
              <a:buFontTx/>
              <a:buBlip>
                <a:blip r:embed="rId5"/>
              </a:buBlip>
            </a:pPr>
            <a:r>
              <a:rPr lang="en-US" altLang="en-US"/>
              <a:t>Minimization of e.m. force accumulation</a:t>
            </a:r>
          </a:p>
        </p:txBody>
      </p:sp>
      <p:sp>
        <p:nvSpPr>
          <p:cNvPr id="59396" name="Footer Placeholder 5">
            <a:extLst>
              <a:ext uri="{FF2B5EF4-FFF2-40B4-BE49-F238E27FC236}">
                <a16:creationId xmlns:a16="http://schemas.microsoft.com/office/drawing/2014/main" id="{E084340E-4ACF-4DC6-8371-0F60DD10CA0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59397" name="Date Placeholder 4">
            <a:extLst>
              <a:ext uri="{FF2B5EF4-FFF2-40B4-BE49-F238E27FC236}">
                <a16:creationId xmlns:a16="http://schemas.microsoft.com/office/drawing/2014/main" id="{B56F9D43-2FFF-46CD-B67A-926DE3C3526E}"/>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59398" name="Slide Number Placeholder 7">
            <a:extLst>
              <a:ext uri="{FF2B5EF4-FFF2-40B4-BE49-F238E27FC236}">
                <a16:creationId xmlns:a16="http://schemas.microsoft.com/office/drawing/2014/main" id="{28C8EFC7-146E-40D2-A486-6747023873A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spcBef>
                <a:spcPct val="0"/>
              </a:spcBef>
              <a:buSzTx/>
              <a:buFontTx/>
              <a:buNone/>
            </a:pPr>
            <a:fld id="{EE7772F8-A0BF-40C7-90F9-D4F99635922D}" type="slidenum">
              <a:rPr lang="en-US" altLang="en-US" sz="1000" smtClean="0">
                <a:solidFill>
                  <a:schemeClr val="accent1"/>
                </a:solidFill>
              </a:rPr>
              <a:pPr>
                <a:spcBef>
                  <a:spcPct val="0"/>
                </a:spcBef>
                <a:buSzTx/>
                <a:buFontTx/>
                <a:buNone/>
              </a:pPr>
              <a:t>70</a:t>
            </a:fld>
            <a:endParaRPr lang="en-US" altLang="en-US" sz="1000">
              <a:solidFill>
                <a:schemeClr val="accent1"/>
              </a:solidFil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F9A7138-B8EE-4E7A-B502-3E7881AA1232}"/>
              </a:ext>
            </a:extLst>
          </p:cNvPr>
          <p:cNvSpPr>
            <a:spLocks noGrp="1" noChangeArrowheads="1"/>
          </p:cNvSpPr>
          <p:nvPr>
            <p:ph type="title"/>
          </p:nvPr>
        </p:nvSpPr>
        <p:spPr/>
        <p:txBody>
          <a:bodyPr/>
          <a:lstStyle/>
          <a:p>
            <a:r>
              <a:rPr lang="en-US" altLang="en-US" sz="2400"/>
              <a:t>2. Support structure main features</a:t>
            </a:r>
            <a:br>
              <a:rPr lang="en-US" altLang="en-US" sz="2400"/>
            </a:br>
            <a:r>
              <a:rPr lang="en-US" altLang="en-US" sz="2400"/>
              <a:t>Collars</a:t>
            </a:r>
          </a:p>
        </p:txBody>
      </p:sp>
      <p:pic>
        <p:nvPicPr>
          <p:cNvPr id="13315" name="Picture 4">
            <a:extLst>
              <a:ext uri="{FF2B5EF4-FFF2-40B4-BE49-F238E27FC236}">
                <a16:creationId xmlns:a16="http://schemas.microsoft.com/office/drawing/2014/main" id="{649DBC43-2ABC-4E5F-B03A-35877B797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703" r="36722"/>
          <a:stretch>
            <a:fillRect/>
          </a:stretch>
        </p:blipFill>
        <p:spPr bwMode="auto">
          <a:xfrm>
            <a:off x="263525" y="1806575"/>
            <a:ext cx="4418013"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5">
            <a:extLst>
              <a:ext uri="{FF2B5EF4-FFF2-40B4-BE49-F238E27FC236}">
                <a16:creationId xmlns:a16="http://schemas.microsoft.com/office/drawing/2014/main" id="{6F782D62-1D10-4B64-9CBF-3B931209EA64}"/>
              </a:ext>
            </a:extLst>
          </p:cNvPr>
          <p:cNvSpPr txBox="1">
            <a:spLocks noChangeArrowheads="1"/>
          </p:cNvSpPr>
          <p:nvPr/>
        </p:nvSpPr>
        <p:spPr bwMode="auto">
          <a:xfrm>
            <a:off x="3819525" y="6183313"/>
            <a:ext cx="8572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L. Rossi, [4]</a:t>
            </a:r>
          </a:p>
        </p:txBody>
      </p:sp>
      <p:sp>
        <p:nvSpPr>
          <p:cNvPr id="13317" name="Text Box 7">
            <a:extLst>
              <a:ext uri="{FF2B5EF4-FFF2-40B4-BE49-F238E27FC236}">
                <a16:creationId xmlns:a16="http://schemas.microsoft.com/office/drawing/2014/main" id="{FC071883-C003-41DD-93F4-D896DBC7C1B7}"/>
              </a:ext>
            </a:extLst>
          </p:cNvPr>
          <p:cNvSpPr txBox="1">
            <a:spLocks noChangeArrowheads="1"/>
          </p:cNvSpPr>
          <p:nvPr/>
        </p:nvSpPr>
        <p:spPr bwMode="auto">
          <a:xfrm>
            <a:off x="815975" y="1317625"/>
            <a:ext cx="31813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800"/>
              <a:t>Collaring of a dipole magnet</a:t>
            </a:r>
          </a:p>
        </p:txBody>
      </p:sp>
      <p:sp>
        <p:nvSpPr>
          <p:cNvPr id="13318" name="Text Box 8">
            <a:extLst>
              <a:ext uri="{FF2B5EF4-FFF2-40B4-BE49-F238E27FC236}">
                <a16:creationId xmlns:a16="http://schemas.microsoft.com/office/drawing/2014/main" id="{62616227-09E9-40BF-A8DD-25117A269138}"/>
              </a:ext>
            </a:extLst>
          </p:cNvPr>
          <p:cNvSpPr txBox="1">
            <a:spLocks noChangeArrowheads="1"/>
          </p:cNvSpPr>
          <p:nvPr/>
        </p:nvSpPr>
        <p:spPr bwMode="auto">
          <a:xfrm>
            <a:off x="5049838" y="1316038"/>
            <a:ext cx="37274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800"/>
              <a:t>Collaring of a quadrupole magnet</a:t>
            </a:r>
          </a:p>
        </p:txBody>
      </p:sp>
      <p:grpSp>
        <p:nvGrpSpPr>
          <p:cNvPr id="13319" name="Group 9">
            <a:extLst>
              <a:ext uri="{FF2B5EF4-FFF2-40B4-BE49-F238E27FC236}">
                <a16:creationId xmlns:a16="http://schemas.microsoft.com/office/drawing/2014/main" id="{2E8E0E4F-BD74-4BD0-9431-72DB87C79AFF}"/>
              </a:ext>
            </a:extLst>
          </p:cNvPr>
          <p:cNvGrpSpPr>
            <a:grpSpLocks/>
          </p:cNvGrpSpPr>
          <p:nvPr/>
        </p:nvGrpSpPr>
        <p:grpSpPr bwMode="auto">
          <a:xfrm>
            <a:off x="4849813" y="5748338"/>
            <a:ext cx="4110037" cy="633412"/>
            <a:chOff x="237" y="3462"/>
            <a:chExt cx="2798" cy="431"/>
          </a:xfrm>
        </p:grpSpPr>
        <p:pic>
          <p:nvPicPr>
            <p:cNvPr id="13325" name="Picture 10">
              <a:extLst>
                <a:ext uri="{FF2B5EF4-FFF2-40B4-BE49-F238E27FC236}">
                  <a16:creationId xmlns:a16="http://schemas.microsoft.com/office/drawing/2014/main" id="{3FCFB7C1-7451-455B-A1A4-0921918F16FE}"/>
                </a:ext>
              </a:extLst>
            </p:cNvPr>
            <p:cNvPicPr>
              <a:picLocks noChangeAspect="1" noChangeArrowheads="1"/>
            </p:cNvPicPr>
            <p:nvPr/>
          </p:nvPicPr>
          <p:blipFill>
            <a:blip r:embed="rId8">
              <a:lum bright="30000" contrast="30000"/>
              <a:extLst>
                <a:ext uri="{28A0092B-C50C-407E-A947-70E740481C1C}">
                  <a14:useLocalDpi xmlns:a14="http://schemas.microsoft.com/office/drawing/2010/main" val="0"/>
                </a:ext>
              </a:extLst>
            </a:blip>
            <a:srcRect t="50824"/>
            <a:stretch>
              <a:fillRect/>
            </a:stretch>
          </p:blipFill>
          <p:spPr bwMode="auto">
            <a:xfrm>
              <a:off x="237" y="3516"/>
              <a:ext cx="947"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26" name="Picture 11">
              <a:extLst>
                <a:ext uri="{FF2B5EF4-FFF2-40B4-BE49-F238E27FC236}">
                  <a16:creationId xmlns:a16="http://schemas.microsoft.com/office/drawing/2014/main" id="{FDB5548D-867F-4CEB-B925-006749E0D7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28619"/>
            <a:stretch>
              <a:fillRect/>
            </a:stretch>
          </p:blipFill>
          <p:spPr bwMode="auto">
            <a:xfrm>
              <a:off x="1189" y="3462"/>
              <a:ext cx="1846"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320" name="Picture 12">
            <a:extLst>
              <a:ext uri="{FF2B5EF4-FFF2-40B4-BE49-F238E27FC236}">
                <a16:creationId xmlns:a16="http://schemas.microsoft.com/office/drawing/2014/main" id="{B181A1DD-CB0A-4714-9D2C-688A4D446F02}"/>
              </a:ext>
            </a:extLst>
          </p:cNvPr>
          <p:cNvPicPr>
            <a:picLocks noChangeAspect="1" noChangeArrowheads="1"/>
          </p:cNvPicPr>
          <p:nvPr/>
        </p:nvPicPr>
        <p:blipFill>
          <a:blip r:embed="rId10">
            <a:lum bright="12000" contrast="12000"/>
            <a:extLst>
              <a:ext uri="{28A0092B-C50C-407E-A947-70E740481C1C}">
                <a14:useLocalDpi xmlns:a14="http://schemas.microsoft.com/office/drawing/2010/main" val="0"/>
              </a:ext>
            </a:extLst>
          </a:blip>
          <a:srcRect l="14745" t="18262" r="6033" b="43678"/>
          <a:stretch>
            <a:fillRect/>
          </a:stretch>
        </p:blipFill>
        <p:spPr bwMode="auto">
          <a:xfrm>
            <a:off x="4878388" y="4892675"/>
            <a:ext cx="406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21" name="Footer Placeholder 13">
            <a:extLst>
              <a:ext uri="{FF2B5EF4-FFF2-40B4-BE49-F238E27FC236}">
                <a16:creationId xmlns:a16="http://schemas.microsoft.com/office/drawing/2014/main" id="{F5D7D5FE-2ED8-496A-B456-B78335C9227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13322" name="Date Placeholder 12">
            <a:extLst>
              <a:ext uri="{FF2B5EF4-FFF2-40B4-BE49-F238E27FC236}">
                <a16:creationId xmlns:a16="http://schemas.microsoft.com/office/drawing/2014/main" id="{27E23853-4B15-4B05-BE97-1BFE720EBDF3}"/>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13323" name="Slide Number Placeholder 15">
            <a:extLst>
              <a:ext uri="{FF2B5EF4-FFF2-40B4-BE49-F238E27FC236}">
                <a16:creationId xmlns:a16="http://schemas.microsoft.com/office/drawing/2014/main" id="{3CC83525-FA30-45D7-9085-9A67A7E14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a:spcBef>
                <a:spcPct val="0"/>
              </a:spcBef>
              <a:buSzTx/>
              <a:buFontTx/>
              <a:buNone/>
            </a:pPr>
            <a:fld id="{46E22484-3AE2-47BB-8DE1-F63D7F5CB604}" type="slidenum">
              <a:rPr lang="en-US" altLang="en-US" sz="1000" smtClean="0">
                <a:solidFill>
                  <a:schemeClr val="accent1"/>
                </a:solidFill>
              </a:rPr>
              <a:pPr>
                <a:spcBef>
                  <a:spcPct val="0"/>
                </a:spcBef>
                <a:buSzTx/>
                <a:buFontTx/>
                <a:buNone/>
              </a:pPr>
              <a:t>8</a:t>
            </a:fld>
            <a:endParaRPr lang="en-US" altLang="en-US" sz="1000">
              <a:solidFill>
                <a:schemeClr val="accent1"/>
              </a:solidFill>
            </a:endParaRPr>
          </a:p>
        </p:txBody>
      </p:sp>
      <p:pic>
        <p:nvPicPr>
          <p:cNvPr id="13324" name="Picture 3">
            <a:extLst>
              <a:ext uri="{FF2B5EF4-FFF2-40B4-BE49-F238E27FC236}">
                <a16:creationId xmlns:a16="http://schemas.microsoft.com/office/drawing/2014/main" id="{5A682980-B5CE-4C7B-81A6-0A98EA6472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0326" r="14836" b="19368"/>
          <a:stretch>
            <a:fillRect/>
          </a:stretch>
        </p:blipFill>
        <p:spPr bwMode="auto">
          <a:xfrm>
            <a:off x="4876800" y="1811338"/>
            <a:ext cx="4056063"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2E7A418-9F78-4AA2-A080-5B328143F757}"/>
              </a:ext>
            </a:extLst>
          </p:cNvPr>
          <p:cNvSpPr>
            <a:spLocks noGrp="1" noChangeArrowheads="1"/>
          </p:cNvSpPr>
          <p:nvPr>
            <p:ph type="title"/>
          </p:nvPr>
        </p:nvSpPr>
        <p:spPr/>
        <p:txBody>
          <a:bodyPr/>
          <a:lstStyle/>
          <a:p>
            <a:r>
              <a:rPr lang="en-US" altLang="en-US" sz="2400" dirty="0"/>
              <a:t>2. Support structure main features</a:t>
            </a:r>
            <a:br>
              <a:rPr lang="en-US" altLang="en-US" sz="2400" dirty="0"/>
            </a:br>
            <a:r>
              <a:rPr lang="en-US" altLang="en-US" sz="2400" dirty="0"/>
              <a:t>Collars</a:t>
            </a:r>
          </a:p>
        </p:txBody>
      </p:sp>
      <p:sp>
        <p:nvSpPr>
          <p:cNvPr id="14339" name="Rectangle 4">
            <a:extLst>
              <a:ext uri="{FF2B5EF4-FFF2-40B4-BE49-F238E27FC236}">
                <a16:creationId xmlns:a16="http://schemas.microsoft.com/office/drawing/2014/main" id="{777C179D-6C68-4115-84B1-ECD20BFEFF05}"/>
              </a:ext>
            </a:extLst>
          </p:cNvPr>
          <p:cNvSpPr>
            <a:spLocks noGrp="1" noChangeArrowheads="1"/>
          </p:cNvSpPr>
          <p:nvPr>
            <p:ph type="body" sz="half" idx="1"/>
          </p:nvPr>
        </p:nvSpPr>
        <p:spPr>
          <a:xfrm>
            <a:off x="266700" y="1295400"/>
            <a:ext cx="5697538" cy="4576763"/>
          </a:xfrm>
        </p:spPr>
        <p:txBody>
          <a:bodyPr/>
          <a:lstStyle/>
          <a:p>
            <a:r>
              <a:rPr lang="en-US" altLang="en-US" sz="2000"/>
              <a:t>The purpose of the collar is to pre-compress the coil inside a </a:t>
            </a:r>
            <a:r>
              <a:rPr lang="en-US" altLang="en-US" sz="2000" b="1">
                <a:solidFill>
                  <a:srgbClr val="FF0000"/>
                </a:solidFill>
              </a:rPr>
              <a:t>“rigid” cavity</a:t>
            </a:r>
            <a:r>
              <a:rPr lang="en-US" altLang="en-US" sz="2000"/>
              <a:t>.</a:t>
            </a:r>
          </a:p>
          <a:p>
            <a:pPr lvl="1"/>
            <a:r>
              <a:rPr lang="en-US" altLang="en-US" sz="1800"/>
              <a:t>The collar cavity fixes the dimension of the coil.</a:t>
            </a:r>
          </a:p>
          <a:p>
            <a:pPr lvl="1"/>
            <a:r>
              <a:rPr lang="en-US" altLang="en-US" sz="1800"/>
              <a:t>Coil geometry is given by the collars.</a:t>
            </a:r>
          </a:p>
          <a:p>
            <a:r>
              <a:rPr lang="en-US" altLang="en-US" sz="2000"/>
              <a:t>Coil stress-strain is given by</a:t>
            </a:r>
          </a:p>
          <a:p>
            <a:pPr lvl="1">
              <a:buFontTx/>
              <a:buNone/>
            </a:pPr>
            <a:r>
              <a:rPr lang="en-US" altLang="en-US" sz="1800">
                <a:sym typeface="Symbol" panose="05050102010706020507" pitchFamily="18" charset="2"/>
              </a:rPr>
              <a:t>		         </a:t>
            </a:r>
            <a:r>
              <a:rPr lang="en-US" altLang="en-US" sz="1800" baseline="-25000">
                <a:sym typeface="Symbol" panose="05050102010706020507" pitchFamily="18" charset="2"/>
              </a:rPr>
              <a:t>coil</a:t>
            </a:r>
            <a:r>
              <a:rPr lang="en-US" altLang="en-US" sz="1800" i="1">
                <a:sym typeface="Symbol" panose="05050102010706020507" pitchFamily="18" charset="2"/>
              </a:rPr>
              <a:t>=(l</a:t>
            </a:r>
            <a:r>
              <a:rPr lang="en-US" altLang="en-US" sz="1800" i="1" baseline="-25000">
                <a:sym typeface="Symbol" panose="05050102010706020507" pitchFamily="18" charset="2"/>
              </a:rPr>
              <a:t>coil_0</a:t>
            </a:r>
            <a:r>
              <a:rPr lang="en-US" altLang="en-US" sz="1800" i="1">
                <a:sym typeface="Symbol" panose="05050102010706020507" pitchFamily="18" charset="2"/>
              </a:rPr>
              <a:t>-l</a:t>
            </a:r>
            <a:r>
              <a:rPr lang="en-US" altLang="en-US" sz="1800" i="1" baseline="-25000">
                <a:sym typeface="Symbol" panose="05050102010706020507" pitchFamily="18" charset="2"/>
              </a:rPr>
              <a:t>cavity</a:t>
            </a:r>
            <a:r>
              <a:rPr lang="en-US" altLang="en-US" sz="1800" i="1">
                <a:sym typeface="Symbol" panose="05050102010706020507" pitchFamily="18" charset="2"/>
              </a:rPr>
              <a:t>)/l</a:t>
            </a:r>
            <a:r>
              <a:rPr lang="en-US" altLang="en-US" sz="1800" i="1" baseline="-25000">
                <a:sym typeface="Symbol" panose="05050102010706020507" pitchFamily="18" charset="2"/>
              </a:rPr>
              <a:t>coil_0</a:t>
            </a:r>
          </a:p>
          <a:p>
            <a:pPr lvl="1">
              <a:buFontTx/>
              <a:buNone/>
            </a:pPr>
            <a:r>
              <a:rPr lang="en-US" altLang="en-US" sz="1800" i="1">
                <a:sym typeface="Symbol" panose="05050102010706020507" pitchFamily="18" charset="2"/>
              </a:rPr>
              <a:t>			</a:t>
            </a:r>
            <a:r>
              <a:rPr lang="en-US" altLang="en-US" sz="1800" i="1" baseline="-25000">
                <a:sym typeface="Symbol" panose="05050102010706020507" pitchFamily="18" charset="2"/>
              </a:rPr>
              <a:t>coil</a:t>
            </a:r>
            <a:r>
              <a:rPr lang="en-US" altLang="en-US" sz="1800" i="1">
                <a:sym typeface="Symbol" panose="05050102010706020507" pitchFamily="18" charset="2"/>
              </a:rPr>
              <a:t>=E</a:t>
            </a:r>
            <a:r>
              <a:rPr lang="en-US" altLang="en-US" sz="1800" i="1" baseline="-25000">
                <a:sym typeface="Symbol" panose="05050102010706020507" pitchFamily="18" charset="2"/>
              </a:rPr>
              <a:t>coil</a:t>
            </a:r>
            <a:r>
              <a:rPr lang="en-US" altLang="en-US" sz="1800" i="1">
                <a:sym typeface="Symbol" panose="05050102010706020507" pitchFamily="18" charset="2"/>
              </a:rPr>
              <a:t></a:t>
            </a:r>
          </a:p>
          <a:p>
            <a:r>
              <a:rPr lang="en-US" altLang="en-US" sz="2000">
                <a:sym typeface="Symbol" panose="05050102010706020507" pitchFamily="18" charset="2"/>
              </a:rPr>
              <a:t>A good knowledge of the coil properties (</a:t>
            </a:r>
            <a:r>
              <a:rPr lang="en-US" altLang="en-US" sz="2000" i="1">
                <a:sym typeface="Symbol" panose="05050102010706020507" pitchFamily="18" charset="2"/>
              </a:rPr>
              <a:t>l</a:t>
            </a:r>
            <a:r>
              <a:rPr lang="en-US" altLang="en-US" sz="2000" i="1" baseline="-25000">
                <a:sym typeface="Symbol" panose="05050102010706020507" pitchFamily="18" charset="2"/>
              </a:rPr>
              <a:t>coil_0</a:t>
            </a:r>
            <a:r>
              <a:rPr lang="en-US" altLang="en-US" sz="2000">
                <a:sym typeface="Symbol" panose="05050102010706020507" pitchFamily="18" charset="2"/>
              </a:rPr>
              <a:t> and </a:t>
            </a:r>
            <a:r>
              <a:rPr lang="en-US" altLang="en-US" sz="2000" i="1">
                <a:sym typeface="Symbol" panose="05050102010706020507" pitchFamily="18" charset="2"/>
              </a:rPr>
              <a:t>E) </a:t>
            </a:r>
            <a:r>
              <a:rPr lang="en-US" altLang="en-US" sz="2000">
                <a:sym typeface="Symbol" panose="05050102010706020507" pitchFamily="18" charset="2"/>
              </a:rPr>
              <a:t>is mandatory to predict final coil status.</a:t>
            </a:r>
          </a:p>
          <a:p>
            <a:r>
              <a:rPr lang="en-US" altLang="en-US" sz="2000">
                <a:sym typeface="Symbol" panose="05050102010706020507" pitchFamily="18" charset="2"/>
              </a:rPr>
              <a:t>In addition, </a:t>
            </a:r>
            <a:r>
              <a:rPr lang="en-US" altLang="en-US" sz="2000" b="1">
                <a:solidFill>
                  <a:srgbClr val="FF0000"/>
                </a:solidFill>
                <a:sym typeface="Symbol" panose="05050102010706020507" pitchFamily="18" charset="2"/>
              </a:rPr>
              <a:t>collar deformation </a:t>
            </a:r>
            <a:r>
              <a:rPr lang="en-US" altLang="en-US" sz="2000">
                <a:sym typeface="Symbol" panose="05050102010706020507" pitchFamily="18" charset="2"/>
              </a:rPr>
              <a:t>must be taken into account.</a:t>
            </a:r>
            <a:endParaRPr lang="en-US" altLang="en-US" sz="2000"/>
          </a:p>
        </p:txBody>
      </p:sp>
      <p:pic>
        <p:nvPicPr>
          <p:cNvPr id="14340" name="Picture 6" descr="hera_collared_coil_def">
            <a:extLst>
              <a:ext uri="{FF2B5EF4-FFF2-40B4-BE49-F238E27FC236}">
                <a16:creationId xmlns:a16="http://schemas.microsoft.com/office/drawing/2014/main" id="{3AEE0DA8-900A-48FA-AEAD-E11E6F2F0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45" r="17188"/>
          <a:stretch>
            <a:fillRect/>
          </a:stretch>
        </p:blipFill>
        <p:spPr bwMode="auto">
          <a:xfrm>
            <a:off x="5862638" y="3427413"/>
            <a:ext cx="3189287"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hera_collared_coil">
            <a:extLst>
              <a:ext uri="{FF2B5EF4-FFF2-40B4-BE49-F238E27FC236}">
                <a16:creationId xmlns:a16="http://schemas.microsoft.com/office/drawing/2014/main" id="{3B9BAA24-C7CB-4EDE-A051-79EE5E465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1209675"/>
            <a:ext cx="2322513"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8">
            <a:extLst>
              <a:ext uri="{FF2B5EF4-FFF2-40B4-BE49-F238E27FC236}">
                <a16:creationId xmlns:a16="http://schemas.microsoft.com/office/drawing/2014/main" id="{3D4AEB37-0C9C-495A-9557-A6E4D0D3CA66}"/>
              </a:ext>
            </a:extLst>
          </p:cNvPr>
          <p:cNvSpPr txBox="1">
            <a:spLocks noChangeArrowheads="1"/>
          </p:cNvSpPr>
          <p:nvPr/>
        </p:nvSpPr>
        <p:spPr bwMode="auto">
          <a:xfrm>
            <a:off x="8008938" y="6310313"/>
            <a:ext cx="8763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S. Wolff, [3]</a:t>
            </a:r>
          </a:p>
        </p:txBody>
      </p:sp>
      <p:grpSp>
        <p:nvGrpSpPr>
          <p:cNvPr id="14343" name="Group 9">
            <a:extLst>
              <a:ext uri="{FF2B5EF4-FFF2-40B4-BE49-F238E27FC236}">
                <a16:creationId xmlns:a16="http://schemas.microsoft.com/office/drawing/2014/main" id="{9E198B66-22D6-4BA9-AF4B-80B0F25434A9}"/>
              </a:ext>
            </a:extLst>
          </p:cNvPr>
          <p:cNvGrpSpPr>
            <a:grpSpLocks/>
          </p:cNvGrpSpPr>
          <p:nvPr/>
        </p:nvGrpSpPr>
        <p:grpSpPr bwMode="auto">
          <a:xfrm>
            <a:off x="889000" y="5705475"/>
            <a:ext cx="4441825" cy="684213"/>
            <a:chOff x="237" y="3462"/>
            <a:chExt cx="2798" cy="431"/>
          </a:xfrm>
        </p:grpSpPr>
        <p:pic>
          <p:nvPicPr>
            <p:cNvPr id="14347" name="Picture 10">
              <a:extLst>
                <a:ext uri="{FF2B5EF4-FFF2-40B4-BE49-F238E27FC236}">
                  <a16:creationId xmlns:a16="http://schemas.microsoft.com/office/drawing/2014/main" id="{BD58D2EC-A8A1-41EE-9631-72BD615C8143}"/>
                </a:ext>
              </a:extLst>
            </p:cNvPr>
            <p:cNvPicPr>
              <a:picLocks noChangeAspect="1" noChangeArrowheads="1"/>
            </p:cNvPicPr>
            <p:nvPr/>
          </p:nvPicPr>
          <p:blipFill>
            <a:blip r:embed="rId9">
              <a:lum bright="30000" contrast="30000"/>
              <a:extLst>
                <a:ext uri="{28A0092B-C50C-407E-A947-70E740481C1C}">
                  <a14:useLocalDpi xmlns:a14="http://schemas.microsoft.com/office/drawing/2010/main" val="0"/>
                </a:ext>
              </a:extLst>
            </a:blip>
            <a:srcRect t="50824"/>
            <a:stretch>
              <a:fillRect/>
            </a:stretch>
          </p:blipFill>
          <p:spPr bwMode="auto">
            <a:xfrm>
              <a:off x="237" y="3516"/>
              <a:ext cx="947"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8" name="Picture 11">
              <a:extLst>
                <a:ext uri="{FF2B5EF4-FFF2-40B4-BE49-F238E27FC236}">
                  <a16:creationId xmlns:a16="http://schemas.microsoft.com/office/drawing/2014/main" id="{5A2A40EB-9D44-4C33-9B94-C050455929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28619"/>
            <a:stretch>
              <a:fillRect/>
            </a:stretch>
          </p:blipFill>
          <p:spPr bwMode="auto">
            <a:xfrm>
              <a:off x="1189" y="3462"/>
              <a:ext cx="1846"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4" name="Footer Placeholder 12">
            <a:extLst>
              <a:ext uri="{FF2B5EF4-FFF2-40B4-BE49-F238E27FC236}">
                <a16:creationId xmlns:a16="http://schemas.microsoft.com/office/drawing/2014/main" id="{219B529D-88DA-4600-A3BC-EDD23501FBB0}"/>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Construction methods and support structures II</a:t>
            </a:r>
          </a:p>
        </p:txBody>
      </p:sp>
      <p:sp>
        <p:nvSpPr>
          <p:cNvPr id="14345" name="Date Placeholder 11">
            <a:extLst>
              <a:ext uri="{FF2B5EF4-FFF2-40B4-BE49-F238E27FC236}">
                <a16:creationId xmlns:a16="http://schemas.microsoft.com/office/drawing/2014/main" id="{331CF9AA-4156-4675-9806-7E4296D3700F}"/>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fontAlgn="base">
              <a:spcBef>
                <a:spcPct val="0"/>
              </a:spcBef>
              <a:spcAft>
                <a:spcPct val="0"/>
              </a:spcAft>
              <a:buSzTx/>
              <a:buFontTx/>
              <a:buNone/>
            </a:pPr>
            <a:r>
              <a:rPr lang="en-US" altLang="en-US" sz="1000">
                <a:solidFill>
                  <a:schemeClr val="accent1"/>
                </a:solidFill>
              </a:rPr>
              <a:t>Superconducting Accelerator Magnets, January 27-30, 2025</a:t>
            </a:r>
          </a:p>
        </p:txBody>
      </p:sp>
      <p:sp>
        <p:nvSpPr>
          <p:cNvPr id="14346" name="Slide Number Placeholder 14">
            <a:extLst>
              <a:ext uri="{FF2B5EF4-FFF2-40B4-BE49-F238E27FC236}">
                <a16:creationId xmlns:a16="http://schemas.microsoft.com/office/drawing/2014/main" id="{F20AC840-07D8-441A-AD85-F660634F7BE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52F26BCE-A30F-4626-A418-9068A81E1DD9}" type="slidenum">
              <a:rPr lang="en-US" altLang="en-US" sz="1000" smtClean="0">
                <a:solidFill>
                  <a:schemeClr val="accent1"/>
                </a:solidFill>
              </a:rPr>
              <a:pPr>
                <a:spcBef>
                  <a:spcPct val="0"/>
                </a:spcBef>
                <a:buSzTx/>
                <a:buFontTx/>
                <a:buNone/>
              </a:pPr>
              <a:t>9</a:t>
            </a:fld>
            <a:endParaRPr lang="en-US" altLang="en-US" sz="1000">
              <a:solidFill>
                <a:schemeClr val="accent1"/>
              </a:solidFill>
            </a:endParaRPr>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18207</TotalTime>
  <Words>6664</Words>
  <Application>Microsoft Office PowerPoint</Application>
  <PresentationFormat>On-screen Show (4:3)</PresentationFormat>
  <Paragraphs>793</Paragraphs>
  <Slides>70</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70</vt:i4>
      </vt:variant>
    </vt:vector>
  </HeadingPairs>
  <TitlesOfParts>
    <vt:vector size="81" baseType="lpstr">
      <vt:lpstr>MS PGothic</vt:lpstr>
      <vt:lpstr>Arial</vt:lpstr>
      <vt:lpstr>Book Antiqua</vt:lpstr>
      <vt:lpstr>Bookman Old Style</vt:lpstr>
      <vt:lpstr>Calibri</vt:lpstr>
      <vt:lpstr>Symbol</vt:lpstr>
      <vt:lpstr>Wingdings</vt:lpstr>
      <vt:lpstr>Office Theme</vt:lpstr>
      <vt:lpstr>VISIO</vt:lpstr>
      <vt:lpstr>Photo Editor Photo</vt:lpstr>
      <vt:lpstr>Equation</vt:lpstr>
      <vt:lpstr>Unit 16  Construction methods and support structures  Chapter II</vt:lpstr>
      <vt:lpstr>Outline</vt:lpstr>
      <vt:lpstr>References</vt:lpstr>
      <vt:lpstr>1. Introduction</vt:lpstr>
      <vt:lpstr>Outline</vt:lpstr>
      <vt:lpstr>2. Support structure main features Collars</vt:lpstr>
      <vt:lpstr>2. Support structure main features Collars</vt:lpstr>
      <vt:lpstr>2. Support structure main features Collars</vt:lpstr>
      <vt:lpstr>2. Support structure main features Collars</vt:lpstr>
      <vt:lpstr>2. Support structure main features Collars</vt:lpstr>
      <vt:lpstr>2. Support structure main features Iron yoke</vt:lpstr>
      <vt:lpstr>2. Support structure main features Shell</vt:lpstr>
      <vt:lpstr>2. Support structure main features Shell</vt:lpstr>
      <vt:lpstr>2. Support structure main features Shell</vt:lpstr>
      <vt:lpstr>2. Support structure main features End plates and axial support</vt:lpstr>
      <vt:lpstr>2. Support structure main features End plates and axial support</vt:lpstr>
      <vt:lpstr>2. Support structure main features End plates and axial support</vt:lpstr>
      <vt:lpstr>2. Support structure main features End plates and axial support</vt:lpstr>
      <vt:lpstr>2. Support structure main features Cold bore tube and beam screen</vt:lpstr>
      <vt:lpstr>Outline</vt:lpstr>
      <vt:lpstr>3. Cool-down effect</vt:lpstr>
      <vt:lpstr>3. Cool-down effect</vt:lpstr>
      <vt:lpstr>Outline</vt:lpstr>
      <vt:lpstr>4. Electro-magnetic force effect</vt:lpstr>
      <vt:lpstr>Overview of coil stress </vt:lpstr>
      <vt:lpstr>Outline</vt:lpstr>
      <vt:lpstr>Practical examples of accelerator magnets Classification</vt:lpstr>
      <vt:lpstr>5. Practical examples of accelerator magnets Collar-based structures</vt:lpstr>
      <vt:lpstr>5. Practical examples of collar-based structures Tevatron main dipole</vt:lpstr>
      <vt:lpstr>5. Practical examples of collar-based structures Tevatron main dipole</vt:lpstr>
      <vt:lpstr>5. Practical examples of collar-based structures Tevatron main dipole</vt:lpstr>
      <vt:lpstr>5. Practical examples of collar-based structures HERA main dipole</vt:lpstr>
      <vt:lpstr>5. Practical examples of collar-based structures HERA main dipole</vt:lpstr>
      <vt:lpstr>5. Practical examples of collar-based structures HERA main dipole</vt:lpstr>
      <vt:lpstr>5. Practical examples of collar-based structures HERA main dipole</vt:lpstr>
      <vt:lpstr>5. Practical examples of collar-based structures  SSC  main dipole</vt:lpstr>
      <vt:lpstr>5. Practical examples of collar-based structures SSC  main dipole</vt:lpstr>
      <vt:lpstr>5. Practical examples of collar-based structures SSC  main dipole</vt:lpstr>
      <vt:lpstr>5. Practical examples of collar-based structures  LHC  main dipole</vt:lpstr>
      <vt:lpstr>5. Practical examples of collar-based structures LHC  main dipole</vt:lpstr>
      <vt:lpstr>5. Practical examples of collar-based structures LHC  main dipole</vt:lpstr>
      <vt:lpstr>5. Practical examples of collar-based structures 11T</vt:lpstr>
      <vt:lpstr>5. Practical examples of collar-based structures 11T</vt:lpstr>
      <vt:lpstr>5. Practical examples of collar-based structures 11T</vt:lpstr>
      <vt:lpstr>5. Practical examples of collar-based structures 11T</vt:lpstr>
      <vt:lpstr>5. Practical examples of collar-based structures 11T</vt:lpstr>
      <vt:lpstr>5. Practical examples of collar-based structures LHC IR quadrupole</vt:lpstr>
      <vt:lpstr>Practical examples of accelerator magnets Classification</vt:lpstr>
      <vt:lpstr>5. Practical examples of accelerator magnets Yoke-based structures </vt:lpstr>
      <vt:lpstr>5. Practical examples of yoke-based structures   RHIC  main dipole</vt:lpstr>
      <vt:lpstr>5. Practical examples of yoke-based structures  RHIC  main dipole</vt:lpstr>
      <vt:lpstr>5. Practical examples of yoke-based structures  RHIC  main dipole</vt:lpstr>
      <vt:lpstr>5. Practical examples of yoke-based structures  LHC IR quadrupole</vt:lpstr>
      <vt:lpstr>Overview of accelerator dipole magnets</vt:lpstr>
      <vt:lpstr>Practical examples of accelerator magnets Classification</vt:lpstr>
      <vt:lpstr>5. Practical examples of accelerator magnets Shell-based structures </vt:lpstr>
      <vt:lpstr>5. Practical examples of shell-based structures TQS</vt:lpstr>
      <vt:lpstr>5. Practical examples of shell-based structures TQS</vt:lpstr>
      <vt:lpstr>5. Practical examples of shell-based structures TQS</vt:lpstr>
      <vt:lpstr>5. Practical examples of shell-based structures MQXF</vt:lpstr>
      <vt:lpstr>5. Practical examples of shell-based structures MQXF</vt:lpstr>
      <vt:lpstr>5. Practical examples of “mixed” support structures MDPCT1</vt:lpstr>
      <vt:lpstr>Practical examples of accelerator magnets Classification</vt:lpstr>
      <vt:lpstr>5. Stress management structures</vt:lpstr>
      <vt:lpstr>5. Stress management structures</vt:lpstr>
      <vt:lpstr>5. Stress management structures TAMU (Texas A&amp;M)</vt:lpstr>
      <vt:lpstr>5. Stress management structures CCT (LBNL)</vt:lpstr>
      <vt:lpstr>5. Stress management structures SMCT (FNAL)</vt:lpstr>
      <vt:lpstr>Outline</vt:lpstr>
      <vt:lpstr>8. Conclusions</vt:lpstr>
    </vt:vector>
  </TitlesOfParts>
  <Company>Lawrence Berkeley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PFerracin</dc:creator>
  <cp:lastModifiedBy>Paolo Ferracin</cp:lastModifiedBy>
  <cp:revision>498</cp:revision>
  <dcterms:created xsi:type="dcterms:W3CDTF">2009-03-14T19:19:23Z</dcterms:created>
  <dcterms:modified xsi:type="dcterms:W3CDTF">2025-01-26T19:38:21Z</dcterms:modified>
</cp:coreProperties>
</file>