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  <p:sldMasterId id="2147483651" r:id="rId2"/>
  </p:sldMasterIdLst>
  <p:notesMasterIdLst>
    <p:notesMasterId r:id="rId66"/>
  </p:notesMasterIdLst>
  <p:handoutMasterIdLst>
    <p:handoutMasterId r:id="rId67"/>
  </p:handoutMasterIdLst>
  <p:sldIdLst>
    <p:sldId id="463" r:id="rId3"/>
    <p:sldId id="424" r:id="rId4"/>
    <p:sldId id="425" r:id="rId5"/>
    <p:sldId id="502" r:id="rId6"/>
    <p:sldId id="503" r:id="rId7"/>
    <p:sldId id="504" r:id="rId8"/>
    <p:sldId id="505" r:id="rId9"/>
    <p:sldId id="506" r:id="rId10"/>
    <p:sldId id="507" r:id="rId11"/>
    <p:sldId id="508" r:id="rId12"/>
    <p:sldId id="509" r:id="rId13"/>
    <p:sldId id="510" r:id="rId14"/>
    <p:sldId id="511" r:id="rId15"/>
    <p:sldId id="512" r:id="rId16"/>
    <p:sldId id="513" r:id="rId17"/>
    <p:sldId id="426" r:id="rId18"/>
    <p:sldId id="483" r:id="rId19"/>
    <p:sldId id="427" r:id="rId20"/>
    <p:sldId id="428" r:id="rId21"/>
    <p:sldId id="486" r:id="rId22"/>
    <p:sldId id="429" r:id="rId23"/>
    <p:sldId id="430" r:id="rId24"/>
    <p:sldId id="431" r:id="rId25"/>
    <p:sldId id="476" r:id="rId26"/>
    <p:sldId id="478" r:id="rId27"/>
    <p:sldId id="479" r:id="rId28"/>
    <p:sldId id="494" r:id="rId29"/>
    <p:sldId id="432" r:id="rId30"/>
    <p:sldId id="480" r:id="rId31"/>
    <p:sldId id="487" r:id="rId32"/>
    <p:sldId id="481" r:id="rId33"/>
    <p:sldId id="492" r:id="rId34"/>
    <p:sldId id="482" r:id="rId35"/>
    <p:sldId id="466" r:id="rId36"/>
    <p:sldId id="474" r:id="rId37"/>
    <p:sldId id="484" r:id="rId38"/>
    <p:sldId id="488" r:id="rId39"/>
    <p:sldId id="485" r:id="rId40"/>
    <p:sldId id="469" r:id="rId41"/>
    <p:sldId id="472" r:id="rId42"/>
    <p:sldId id="471" r:id="rId43"/>
    <p:sldId id="473" r:id="rId44"/>
    <p:sldId id="489" r:id="rId45"/>
    <p:sldId id="497" r:id="rId46"/>
    <p:sldId id="498" r:id="rId47"/>
    <p:sldId id="499" r:id="rId48"/>
    <p:sldId id="500" r:id="rId49"/>
    <p:sldId id="501" r:id="rId50"/>
    <p:sldId id="490" r:id="rId51"/>
    <p:sldId id="442" r:id="rId52"/>
    <p:sldId id="491" r:id="rId53"/>
    <p:sldId id="461" r:id="rId54"/>
    <p:sldId id="495" r:id="rId55"/>
    <p:sldId id="496" r:id="rId56"/>
    <p:sldId id="493" r:id="rId57"/>
    <p:sldId id="445" r:id="rId58"/>
    <p:sldId id="447" r:id="rId59"/>
    <p:sldId id="448" r:id="rId60"/>
    <p:sldId id="449" r:id="rId61"/>
    <p:sldId id="450" r:id="rId62"/>
    <p:sldId id="451" r:id="rId63"/>
    <p:sldId id="452" r:id="rId64"/>
    <p:sldId id="453" r:id="rId65"/>
  </p:sldIdLst>
  <p:sldSz cx="9144000" cy="6858000" type="screen4x3"/>
  <p:notesSz cx="6781800" cy="9918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itchFamily="18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itchFamily="18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itchFamily="18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itchFamily="18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itchFamily="18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88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4">
          <p15:clr>
            <a:srgbClr val="A4A3A4"/>
          </p15:clr>
        </p15:guide>
        <p15:guide id="2" pos="21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A3D8B"/>
    <a:srgbClr val="CC0000"/>
    <a:srgbClr val="FF3300"/>
    <a:srgbClr val="009900"/>
    <a:srgbClr val="1F3361"/>
    <a:srgbClr val="1C2A64"/>
    <a:srgbClr val="23415D"/>
    <a:srgbClr val="CC33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8" autoAdjust="0"/>
    <p:restoredTop sz="99458" autoAdjust="0"/>
  </p:normalViewPr>
  <p:slideViewPr>
    <p:cSldViewPr snapToGrid="0">
      <p:cViewPr varScale="1">
        <p:scale>
          <a:sx n="88" d="100"/>
          <a:sy n="88" d="100"/>
        </p:scale>
        <p:origin x="-1088" y="-112"/>
      </p:cViewPr>
      <p:guideLst>
        <p:guide orient="horz" pos="38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1890" y="-84"/>
      </p:cViewPr>
      <p:guideLst>
        <p:guide orient="horz" pos="3124"/>
        <p:guide pos="21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notesMaster" Target="notesMasters/notesMaster1.xml"/><Relationship Id="rId67" Type="http://schemas.openxmlformats.org/officeDocument/2006/relationships/handoutMaster" Target="handoutMasters/handoutMaster1.xml"/><Relationship Id="rId68" Type="http://schemas.openxmlformats.org/officeDocument/2006/relationships/printerSettings" Target="printerSettings/printerSettings1.bin"/><Relationship Id="rId69" Type="http://schemas.openxmlformats.org/officeDocument/2006/relationships/presProps" Target="presProps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70" Type="http://schemas.openxmlformats.org/officeDocument/2006/relationships/viewProps" Target="viewProps.xml"/><Relationship Id="rId71" Type="http://schemas.openxmlformats.org/officeDocument/2006/relationships/theme" Target="theme/theme1.xml"/><Relationship Id="rId72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Relationship Id="rId2" Type="http://schemas.openxmlformats.org/officeDocument/2006/relationships/image" Target="../media/image5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Relationship Id="rId2" Type="http://schemas.openxmlformats.org/officeDocument/2006/relationships/image" Target="../media/image54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4" Type="http://schemas.openxmlformats.org/officeDocument/2006/relationships/image" Target="../media/image61.emf"/><Relationship Id="rId1" Type="http://schemas.openxmlformats.org/officeDocument/2006/relationships/image" Target="../media/image58.emf"/><Relationship Id="rId2" Type="http://schemas.openxmlformats.org/officeDocument/2006/relationships/image" Target="../media/image5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4" Type="http://schemas.openxmlformats.org/officeDocument/2006/relationships/image" Target="../media/image70.emf"/><Relationship Id="rId1" Type="http://schemas.openxmlformats.org/officeDocument/2006/relationships/image" Target="../media/image67.emf"/><Relationship Id="rId2" Type="http://schemas.openxmlformats.org/officeDocument/2006/relationships/image" Target="../media/image6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4" Type="http://schemas.openxmlformats.org/officeDocument/2006/relationships/image" Target="../media/image72.emf"/><Relationship Id="rId1" Type="http://schemas.openxmlformats.org/officeDocument/2006/relationships/image" Target="../media/image67.emf"/><Relationship Id="rId2" Type="http://schemas.openxmlformats.org/officeDocument/2006/relationships/image" Target="../media/image68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Relationship Id="rId2" Type="http://schemas.openxmlformats.org/officeDocument/2006/relationships/image" Target="../media/image6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4" Type="http://schemas.openxmlformats.org/officeDocument/2006/relationships/image" Target="../media/image79.emf"/><Relationship Id="rId1" Type="http://schemas.openxmlformats.org/officeDocument/2006/relationships/image" Target="../media/image76.emf"/><Relationship Id="rId2" Type="http://schemas.openxmlformats.org/officeDocument/2006/relationships/image" Target="../media/image77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4" Type="http://schemas.openxmlformats.org/officeDocument/2006/relationships/image" Target="../media/image86.emf"/><Relationship Id="rId5" Type="http://schemas.openxmlformats.org/officeDocument/2006/relationships/image" Target="../media/image87.emf"/><Relationship Id="rId1" Type="http://schemas.openxmlformats.org/officeDocument/2006/relationships/image" Target="../media/image83.emf"/><Relationship Id="rId2" Type="http://schemas.openxmlformats.org/officeDocument/2006/relationships/image" Target="../media/image84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emf"/><Relationship Id="rId2" Type="http://schemas.openxmlformats.org/officeDocument/2006/relationships/image" Target="../media/image98.emf"/><Relationship Id="rId3" Type="http://schemas.openxmlformats.org/officeDocument/2006/relationships/image" Target="../media/image9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5.wmf"/><Relationship Id="rId3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Relationship Id="rId2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5" Type="http://schemas.openxmlformats.org/officeDocument/2006/relationships/image" Target="../media/image32.emf"/><Relationship Id="rId6" Type="http://schemas.openxmlformats.org/officeDocument/2006/relationships/image" Target="../media/image33.emf"/><Relationship Id="rId1" Type="http://schemas.openxmlformats.org/officeDocument/2006/relationships/image" Target="../media/image28.emf"/><Relationship Id="rId2" Type="http://schemas.openxmlformats.org/officeDocument/2006/relationships/image" Target="../media/image29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emf"/><Relationship Id="rId5" Type="http://schemas.openxmlformats.org/officeDocument/2006/relationships/image" Target="../media/image33.emf"/><Relationship Id="rId1" Type="http://schemas.openxmlformats.org/officeDocument/2006/relationships/image" Target="../media/image35.emf"/><Relationship Id="rId2" Type="http://schemas.openxmlformats.org/officeDocument/2006/relationships/image" Target="../media/image3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6" tIns="45743" rIns="91486" bIns="4574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6" tIns="45743" rIns="91486" bIns="4574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2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6" tIns="45743" rIns="91486" bIns="4574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2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6" tIns="45743" rIns="91486" bIns="4574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B703E68-9B3D-4E0D-AB17-1BAE5E519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02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86" tIns="45743" rIns="91486" bIns="4574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3338" y="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86" tIns="45743" rIns="91486" bIns="4574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2950"/>
            <a:ext cx="4959350" cy="3719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288" y="4710113"/>
            <a:ext cx="497522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86" tIns="45743" rIns="91486" bIns="457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340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86" tIns="45743" rIns="91486" bIns="4574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3338" y="942340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86" tIns="45743" rIns="91486" bIns="4574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A2B532D-7594-4808-9555-F7BA070D8D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9215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fld id="{3C352B64-7CDB-4BA9-830E-CE2C6B232ED7}" type="slidenum">
              <a:rPr lang="en-US" sz="1200" smtClean="0">
                <a:latin typeface="Arial" charset="0"/>
              </a:rPr>
              <a:pPr/>
              <a:t>1</a:t>
            </a:fld>
            <a:endParaRPr lang="en-US" sz="1200" smtClean="0">
              <a:latin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Unit 2 – Magnet specifications in particle accelerators 2.</a:t>
            </a:r>
            <a:fld id="{7E2A935F-FE7E-4B75-8543-29890C611C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5092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Unit 1 - </a:t>
            </a:r>
            <a:fld id="{B33ECD1B-57C9-4D9F-90C7-204E6C83812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848468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5450" y="96838"/>
            <a:ext cx="2168525" cy="6334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" y="96838"/>
            <a:ext cx="6356350" cy="633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r>
              <a:rPr lang="en-US" dirty="0" smtClean="0"/>
              <a:t>Unit 1 - </a:t>
            </a:r>
            <a:fld id="{43BEAD8B-B011-4DAB-9388-0735A77F8D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807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elix Titling" pitchFamily="82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Unit 8: Electromagnetic design episode I – 8.</a:t>
            </a:r>
            <a:fld id="{7F0CA500-C58B-479F-A875-B0964234C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355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6300" y="96838"/>
            <a:ext cx="7678738" cy="90487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266700" y="1190625"/>
            <a:ext cx="4262438" cy="5240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81538" y="1190625"/>
            <a:ext cx="4262437" cy="5240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Unit 9: Electromagnetic design episode II – 9.</a:t>
            </a:r>
            <a:fld id="{65D51C5F-FC61-4AB8-AE2C-A4EAF8081C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251186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9EA4B-FB6A-4397-BEF9-CCBB4DB54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43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D9913-B802-486A-BF66-AFCCE9151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79CA2-D026-420A-B3F4-6E028B814F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500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183B4-5535-4991-9F99-DCB61D2AC4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696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2F592-40FF-4A87-8DA1-13C43CF8B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78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FE9FC-EDBF-4C23-90C0-459D07E68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20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/>
            </a:lvl3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CH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Unit 1 - </a:t>
            </a:r>
            <a:fld id="{FC133B56-E754-4BFE-B953-4D2FE74A09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7243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97502-BA8B-4D6D-952C-B13E2FCB1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67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06AA2-CBE9-451F-A6FE-6D743D355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36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2ED23-B985-4B36-9E5F-09E2A8B25B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88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F3F02-35EA-4E8A-9815-70A29528F5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9872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F5A6F-4CDF-465E-896A-65D36DE8C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92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Unit 1 - </a:t>
            </a:r>
            <a:fld id="{98AED730-7B3C-4776-AA2D-711872C69A8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7448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" y="1190625"/>
            <a:ext cx="4262438" cy="5240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538" y="1190625"/>
            <a:ext cx="4262437" cy="5240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r>
              <a:rPr lang="en-US" dirty="0" smtClean="0"/>
              <a:t>Unit 1 - </a:t>
            </a:r>
            <a:fld id="{891CCA51-090F-4883-8443-F7B0FE85FC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968569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Unit 1 - </a:t>
            </a:r>
            <a:fld id="{EEC36FB7-1894-4489-9473-21FAE43449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504489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Unit 1 - </a:t>
            </a:r>
            <a:fld id="{F6D07457-9BCC-4C11-A880-E7AAE35F332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31882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Unit 1 - </a:t>
            </a:r>
            <a:fld id="{35FA2C35-A66C-485E-ABAA-0A1A88ACF8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876632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Unit 1 - </a:t>
            </a:r>
            <a:fld id="{9F189952-A931-435E-95E4-B21AD634E1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633752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Unit 1 - </a:t>
            </a:r>
            <a:fld id="{837C34AB-DDE8-4588-91C8-4AEB420ED83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036917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8" Type="http://schemas.openxmlformats.org/officeDocument/2006/relationships/image" Target="../media/image4.png"/><Relationship Id="rId19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1060450"/>
          </a:xfrm>
          <a:prstGeom prst="rect">
            <a:avLst/>
          </a:prstGeom>
          <a:solidFill>
            <a:srgbClr val="1A3D8B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fr-CH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76301" y="96838"/>
            <a:ext cx="7068542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1190625"/>
            <a:ext cx="8677275" cy="524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6899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40325" y="6524625"/>
            <a:ext cx="37941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3399FF"/>
                </a:solidFill>
              </a:defRPr>
            </a:lvl1pPr>
          </a:lstStyle>
          <a:p>
            <a:pPr>
              <a:defRPr/>
            </a:pPr>
            <a:r>
              <a:rPr lang="en-US" dirty="0"/>
              <a:t> Unit </a:t>
            </a:r>
            <a:r>
              <a:rPr lang="en-US" dirty="0" smtClean="0"/>
              <a:t>4 - </a:t>
            </a:r>
            <a:fld id="{37F824E6-4F65-4FD0-B2AC-7025D55EF6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69009" name="Rectangle 17"/>
          <p:cNvSpPr>
            <a:spLocks noChangeArrowheads="1"/>
          </p:cNvSpPr>
          <p:nvPr/>
        </p:nvSpPr>
        <p:spPr bwMode="auto">
          <a:xfrm>
            <a:off x="190500" y="6534150"/>
            <a:ext cx="47910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en-US" sz="1000" dirty="0" smtClean="0">
                <a:solidFill>
                  <a:srgbClr val="3399FF"/>
                </a:solidFill>
              </a:rPr>
              <a:t>E. Todesco, USPAS </a:t>
            </a:r>
            <a:r>
              <a:rPr lang="en-US" sz="1000" dirty="0" smtClean="0">
                <a:solidFill>
                  <a:srgbClr val="3399FF"/>
                </a:solidFill>
              </a:rPr>
              <a:t>– January 2025</a:t>
            </a:r>
            <a:endParaRPr lang="en-US" sz="1000" dirty="0">
              <a:solidFill>
                <a:srgbClr val="3399FF"/>
              </a:solidFill>
            </a:endParaRPr>
          </a:p>
        </p:txBody>
      </p:sp>
      <p:pic>
        <p:nvPicPr>
          <p:cNvPr id="2" name="Picture 1" descr="CERN-logo.jp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450"/>
            <a:ext cx="881628" cy="880161"/>
          </a:xfrm>
          <a:prstGeom prst="rect">
            <a:avLst/>
          </a:prstGeom>
        </p:spPr>
      </p:pic>
      <p:pic>
        <p:nvPicPr>
          <p:cNvPr id="3" name="Picture 2" descr="USPAS-logo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40" y="0"/>
            <a:ext cx="1161460" cy="10672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76" r:id="rId12"/>
    <p:sldLayoutId id="2147483677" r:id="rId13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Book Antiqu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65000"/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65000"/>
        <a:buBlip>
          <a:blip r:embed="rId18"/>
        </a:buBlip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65000"/>
        <a:buBlip>
          <a:blip r:embed="rId19"/>
        </a:buBlip>
        <a:defRPr sz="1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65000"/>
        <a:buBlip>
          <a:blip r:embed="rId20"/>
        </a:buBlip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23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23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23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06D50C70-2C26-4E72-B99E-171AC0FE31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emf"/><Relationship Id="rId3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jpeg"/><Relationship Id="rId3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21.emf"/><Relationship Id="rId5" Type="http://schemas.openxmlformats.org/officeDocument/2006/relationships/image" Target="../media/image22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21.emf"/><Relationship Id="rId5" Type="http://schemas.openxmlformats.org/officeDocument/2006/relationships/image" Target="../media/image23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24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25.w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26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25.w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26.wmf"/><Relationship Id="rId7" Type="http://schemas.openxmlformats.org/officeDocument/2006/relationships/image" Target="../media/image27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5.bin"/><Relationship Id="rId12" Type="http://schemas.openxmlformats.org/officeDocument/2006/relationships/image" Target="../media/image32.emf"/><Relationship Id="rId13" Type="http://schemas.openxmlformats.org/officeDocument/2006/relationships/image" Target="../media/image34.png"/><Relationship Id="rId14" Type="http://schemas.openxmlformats.org/officeDocument/2006/relationships/oleObject" Target="../embeddings/oleObject16.bin"/><Relationship Id="rId15" Type="http://schemas.openxmlformats.org/officeDocument/2006/relationships/image" Target="../media/image33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11.bin"/><Relationship Id="rId4" Type="http://schemas.openxmlformats.org/officeDocument/2006/relationships/image" Target="../media/image28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29.e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30.emf"/><Relationship Id="rId9" Type="http://schemas.openxmlformats.org/officeDocument/2006/relationships/oleObject" Target="../embeddings/oleObject14.bin"/><Relationship Id="rId10" Type="http://schemas.openxmlformats.org/officeDocument/2006/relationships/image" Target="../media/image31.emf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4.png"/><Relationship Id="rId12" Type="http://schemas.openxmlformats.org/officeDocument/2006/relationships/oleObject" Target="../embeddings/oleObject21.bin"/><Relationship Id="rId13" Type="http://schemas.openxmlformats.org/officeDocument/2006/relationships/image" Target="../media/image33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17.bin"/><Relationship Id="rId4" Type="http://schemas.openxmlformats.org/officeDocument/2006/relationships/image" Target="../media/image35.e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36.emf"/><Relationship Id="rId7" Type="http://schemas.openxmlformats.org/officeDocument/2006/relationships/oleObject" Target="../embeddings/oleObject19.bin"/><Relationship Id="rId8" Type="http://schemas.openxmlformats.org/officeDocument/2006/relationships/image" Target="../media/image37.emf"/><Relationship Id="rId9" Type="http://schemas.openxmlformats.org/officeDocument/2006/relationships/oleObject" Target="../embeddings/oleObject20.bin"/><Relationship Id="rId10" Type="http://schemas.openxmlformats.org/officeDocument/2006/relationships/image" Target="../media/image3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39.emf"/><Relationship Id="rId5" Type="http://schemas.openxmlformats.org/officeDocument/2006/relationships/image" Target="../media/image40.emf"/><Relationship Id="rId6" Type="http://schemas.openxmlformats.org/officeDocument/2006/relationships/image" Target="../media/image41.jpe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4" Type="http://schemas.openxmlformats.org/officeDocument/2006/relationships/image" Target="../media/image44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4" Type="http://schemas.openxmlformats.org/officeDocument/2006/relationships/oleObject" Target="../embeddings/oleObject23.bin"/><Relationship Id="rId5" Type="http://schemas.openxmlformats.org/officeDocument/2006/relationships/image" Target="../media/image45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47.emf"/><Relationship Id="rId5" Type="http://schemas.openxmlformats.org/officeDocument/2006/relationships/image" Target="../media/image48.pn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50.emf"/><Relationship Id="rId5" Type="http://schemas.openxmlformats.org/officeDocument/2006/relationships/image" Target="../media/image52.png"/><Relationship Id="rId6" Type="http://schemas.openxmlformats.org/officeDocument/2006/relationships/oleObject" Target="../embeddings/oleObject26.bin"/><Relationship Id="rId7" Type="http://schemas.openxmlformats.org/officeDocument/2006/relationships/image" Target="../media/image51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53.emf"/><Relationship Id="rId5" Type="http://schemas.openxmlformats.org/officeDocument/2006/relationships/oleObject" Target="../embeddings/oleObject28.bin"/><Relationship Id="rId6" Type="http://schemas.openxmlformats.org/officeDocument/2006/relationships/image" Target="../media/image54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2.bin"/><Relationship Id="rId12" Type="http://schemas.openxmlformats.org/officeDocument/2006/relationships/image" Target="../media/image61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29.bin"/><Relationship Id="rId4" Type="http://schemas.openxmlformats.org/officeDocument/2006/relationships/image" Target="../media/image58.emf"/><Relationship Id="rId5" Type="http://schemas.openxmlformats.org/officeDocument/2006/relationships/image" Target="../media/image40.emf"/><Relationship Id="rId6" Type="http://schemas.openxmlformats.org/officeDocument/2006/relationships/image" Target="../media/image41.jpeg"/><Relationship Id="rId7" Type="http://schemas.openxmlformats.org/officeDocument/2006/relationships/oleObject" Target="../embeddings/oleObject30.bin"/><Relationship Id="rId8" Type="http://schemas.openxmlformats.org/officeDocument/2006/relationships/image" Target="../media/image59.emf"/><Relationship Id="rId9" Type="http://schemas.openxmlformats.org/officeDocument/2006/relationships/oleObject" Target="../embeddings/oleObject31.bin"/><Relationship Id="rId10" Type="http://schemas.openxmlformats.org/officeDocument/2006/relationships/image" Target="../media/image60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4" Type="http://schemas.openxmlformats.org/officeDocument/2006/relationships/image" Target="../media/image62.emf"/><Relationship Id="rId5" Type="http://schemas.openxmlformats.org/officeDocument/2006/relationships/image" Target="../media/image63.png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4" Type="http://schemas.openxmlformats.org/officeDocument/2006/relationships/image" Target="../media/image62.emf"/><Relationship Id="rId5" Type="http://schemas.openxmlformats.org/officeDocument/2006/relationships/image" Target="../media/image64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4" Type="http://schemas.openxmlformats.org/officeDocument/2006/relationships/image" Target="../media/image62.emf"/><Relationship Id="rId5" Type="http://schemas.openxmlformats.org/officeDocument/2006/relationships/image" Target="../media/image65.jpg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4" Type="http://schemas.openxmlformats.org/officeDocument/2006/relationships/image" Target="../media/image62.emf"/><Relationship Id="rId5" Type="http://schemas.openxmlformats.org/officeDocument/2006/relationships/image" Target="../media/image66.png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4" Type="http://schemas.openxmlformats.org/officeDocument/2006/relationships/image" Target="../media/image67.emf"/><Relationship Id="rId5" Type="http://schemas.openxmlformats.org/officeDocument/2006/relationships/oleObject" Target="../embeddings/oleObject38.bin"/><Relationship Id="rId6" Type="http://schemas.openxmlformats.org/officeDocument/2006/relationships/image" Target="../media/image68.emf"/><Relationship Id="rId7" Type="http://schemas.openxmlformats.org/officeDocument/2006/relationships/oleObject" Target="../embeddings/oleObject39.bin"/><Relationship Id="rId8" Type="http://schemas.openxmlformats.org/officeDocument/2006/relationships/image" Target="../media/image69.emf"/><Relationship Id="rId9" Type="http://schemas.openxmlformats.org/officeDocument/2006/relationships/oleObject" Target="../embeddings/oleObject40.bin"/><Relationship Id="rId10" Type="http://schemas.openxmlformats.org/officeDocument/2006/relationships/image" Target="../media/image70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4" Type="http://schemas.openxmlformats.org/officeDocument/2006/relationships/image" Target="../media/image70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4" Type="http://schemas.openxmlformats.org/officeDocument/2006/relationships/image" Target="../media/image70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4" Type="http://schemas.openxmlformats.org/officeDocument/2006/relationships/image" Target="../media/image67.emf"/><Relationship Id="rId5" Type="http://schemas.openxmlformats.org/officeDocument/2006/relationships/oleObject" Target="../embeddings/oleObject44.bin"/><Relationship Id="rId6" Type="http://schemas.openxmlformats.org/officeDocument/2006/relationships/image" Target="../media/image68.emf"/><Relationship Id="rId7" Type="http://schemas.openxmlformats.org/officeDocument/2006/relationships/oleObject" Target="../embeddings/oleObject45.bin"/><Relationship Id="rId8" Type="http://schemas.openxmlformats.org/officeDocument/2006/relationships/image" Target="../media/image71.emf"/><Relationship Id="rId9" Type="http://schemas.openxmlformats.org/officeDocument/2006/relationships/oleObject" Target="../embeddings/oleObject46.bin"/><Relationship Id="rId10" Type="http://schemas.openxmlformats.org/officeDocument/2006/relationships/image" Target="../media/image72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4" Type="http://schemas.openxmlformats.org/officeDocument/2006/relationships/image" Target="../media/image73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4" Type="http://schemas.openxmlformats.org/officeDocument/2006/relationships/image" Target="../media/image58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jpeg"/><Relationship Id="rId5" Type="http://schemas.openxmlformats.org/officeDocument/2006/relationships/oleObject" Target="../embeddings/oleObject49.bin"/><Relationship Id="rId6" Type="http://schemas.openxmlformats.org/officeDocument/2006/relationships/image" Target="../media/image60.emf"/><Relationship Id="rId7" Type="http://schemas.openxmlformats.org/officeDocument/2006/relationships/oleObject" Target="../embeddings/oleObject50.bin"/><Relationship Id="rId8" Type="http://schemas.openxmlformats.org/officeDocument/2006/relationships/image" Target="../media/image61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oleObject" Target="../embeddings/oleObject3.bin"/><Relationship Id="rId5" Type="http://schemas.openxmlformats.org/officeDocument/2006/relationships/image" Target="../media/image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4" Type="http://schemas.openxmlformats.org/officeDocument/2006/relationships/image" Target="../media/image74.emf"/><Relationship Id="rId5" Type="http://schemas.openxmlformats.org/officeDocument/2006/relationships/image" Target="../media/image75.png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4" Type="http://schemas.openxmlformats.org/officeDocument/2006/relationships/image" Target="../media/image76.emf"/><Relationship Id="rId5" Type="http://schemas.openxmlformats.org/officeDocument/2006/relationships/oleObject" Target="../embeddings/oleObject53.bin"/><Relationship Id="rId6" Type="http://schemas.openxmlformats.org/officeDocument/2006/relationships/image" Target="../media/image77.emf"/><Relationship Id="rId7" Type="http://schemas.openxmlformats.org/officeDocument/2006/relationships/oleObject" Target="../embeddings/oleObject54.bin"/><Relationship Id="rId8" Type="http://schemas.openxmlformats.org/officeDocument/2006/relationships/image" Target="../media/image78.emf"/><Relationship Id="rId9" Type="http://schemas.openxmlformats.org/officeDocument/2006/relationships/oleObject" Target="../embeddings/oleObject55.bin"/><Relationship Id="rId10" Type="http://schemas.openxmlformats.org/officeDocument/2006/relationships/image" Target="../media/image79.e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4" Type="http://schemas.openxmlformats.org/officeDocument/2006/relationships/image" Target="../media/image62.emf"/><Relationship Id="rId5" Type="http://schemas.openxmlformats.org/officeDocument/2006/relationships/image" Target="../media/image81.png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4" Type="http://schemas.openxmlformats.org/officeDocument/2006/relationships/image" Target="../media/image62.emf"/><Relationship Id="rId5" Type="http://schemas.openxmlformats.org/officeDocument/2006/relationships/image" Target="../media/image82.png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2.bin"/><Relationship Id="rId12" Type="http://schemas.openxmlformats.org/officeDocument/2006/relationships/image" Target="../media/image87.emf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58.bin"/><Relationship Id="rId4" Type="http://schemas.openxmlformats.org/officeDocument/2006/relationships/image" Target="../media/image83.emf"/><Relationship Id="rId5" Type="http://schemas.openxmlformats.org/officeDocument/2006/relationships/oleObject" Target="../embeddings/oleObject59.bin"/><Relationship Id="rId6" Type="http://schemas.openxmlformats.org/officeDocument/2006/relationships/image" Target="../media/image84.emf"/><Relationship Id="rId7" Type="http://schemas.openxmlformats.org/officeDocument/2006/relationships/oleObject" Target="../embeddings/oleObject60.bin"/><Relationship Id="rId8" Type="http://schemas.openxmlformats.org/officeDocument/2006/relationships/image" Target="../media/image85.emf"/><Relationship Id="rId9" Type="http://schemas.openxmlformats.org/officeDocument/2006/relationships/oleObject" Target="../embeddings/oleObject61.bin"/><Relationship Id="rId10" Type="http://schemas.openxmlformats.org/officeDocument/2006/relationships/image" Target="../media/image86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4" Type="http://schemas.openxmlformats.org/officeDocument/2006/relationships/image" Target="../media/image90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8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4" Type="http://schemas.openxmlformats.org/officeDocument/2006/relationships/image" Target="../media/image91.wmf"/><Relationship Id="rId5" Type="http://schemas.openxmlformats.org/officeDocument/2006/relationships/image" Target="../media/image92.emf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wmf"/><Relationship Id="rId3" Type="http://schemas.openxmlformats.org/officeDocument/2006/relationships/image" Target="../media/image12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4" Type="http://schemas.openxmlformats.org/officeDocument/2006/relationships/image" Target="../media/image94.emf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5.e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6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4" Type="http://schemas.openxmlformats.org/officeDocument/2006/relationships/image" Target="../media/image97.emf"/><Relationship Id="rId5" Type="http://schemas.openxmlformats.org/officeDocument/2006/relationships/oleObject" Target="../embeddings/oleObject66.bin"/><Relationship Id="rId6" Type="http://schemas.openxmlformats.org/officeDocument/2006/relationships/image" Target="../media/image98.emf"/><Relationship Id="rId7" Type="http://schemas.openxmlformats.org/officeDocument/2006/relationships/oleObject" Target="../embeddings/oleObject67.bin"/><Relationship Id="rId8" Type="http://schemas.openxmlformats.org/officeDocument/2006/relationships/image" Target="../media/image99.emf"/><Relationship Id="rId1" Type="http://schemas.openxmlformats.org/officeDocument/2006/relationships/vmlDrawing" Target="../drawings/vmlDrawing33.vml"/><Relationship Id="rId2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7314" y="1005277"/>
            <a:ext cx="8497888" cy="2410434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tx1"/>
                </a:solidFill>
              </a:rPr>
              <a:t>Unit </a:t>
            </a:r>
            <a:r>
              <a:rPr lang="en-US" sz="3200" dirty="0" smtClean="0">
                <a:solidFill>
                  <a:schemeClr val="tx1"/>
                </a:solidFill>
              </a:rPr>
              <a:t>15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– Magnetic design II</a:t>
            </a:r>
            <a:r>
              <a:rPr lang="en-US" sz="3200" dirty="0">
                <a:solidFill>
                  <a:schemeClr val="tx1"/>
                </a:solidFill>
              </a:rPr>
              <a:t/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Short sample field, margin and sensitivity analysis</a:t>
            </a:r>
            <a:endParaRPr lang="en-US" sz="1800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Picture 3" descr="HiLumi-logo-REF-S_websi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179" y="5883063"/>
            <a:ext cx="2082821" cy="974937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0884" y="3201863"/>
            <a:ext cx="8634134" cy="2810832"/>
          </a:xfrm>
        </p:spPr>
        <p:txBody>
          <a:bodyPr/>
          <a:lstStyle/>
          <a:p>
            <a:pPr eaLnBrk="1" hangingPunct="1"/>
            <a:r>
              <a:rPr lang="en-US" dirty="0" err="1" smtClean="0"/>
              <a:t>Ezio</a:t>
            </a:r>
            <a:r>
              <a:rPr lang="en-US" dirty="0" smtClean="0"/>
              <a:t> </a:t>
            </a:r>
            <a:r>
              <a:rPr lang="en-US" dirty="0" err="1" smtClean="0"/>
              <a:t>Todesco</a:t>
            </a:r>
            <a:endParaRPr lang="en-US" dirty="0" smtClean="0"/>
          </a:p>
          <a:p>
            <a:pPr eaLnBrk="1" hangingPunct="1"/>
            <a:r>
              <a:rPr lang="en-US" sz="1800" dirty="0"/>
              <a:t>European Organization for Nuclear Research (CERN)</a:t>
            </a:r>
          </a:p>
          <a:p>
            <a:pPr eaLnBrk="1" hangingPunct="1"/>
            <a:r>
              <a:rPr lang="en-US" sz="1800" dirty="0"/>
              <a:t>Technology Department</a:t>
            </a:r>
          </a:p>
          <a:p>
            <a:pPr eaLnBrk="1" hangingPunct="1"/>
            <a:r>
              <a:rPr lang="en-US" sz="1800" dirty="0"/>
              <a:t>Magnet Superconductors and Cryostat Group</a:t>
            </a:r>
            <a:endParaRPr lang="en-US" sz="1600" dirty="0"/>
          </a:p>
          <a:p>
            <a:pPr eaLnBrk="1" hangingPunct="1"/>
            <a:endParaRPr lang="en-US" sz="1600" dirty="0" smtClean="0"/>
          </a:p>
          <a:p>
            <a:pPr eaLnBrk="1" hangingPunct="1"/>
            <a:endParaRPr lang="en-US" sz="1600" i="1" u="sng" dirty="0" smtClean="0"/>
          </a:p>
          <a:p>
            <a:pPr eaLnBrk="1" hangingPunct="1"/>
            <a:endParaRPr lang="en-US" sz="1600" i="1" u="sng" dirty="0"/>
          </a:p>
          <a:p>
            <a:pPr eaLnBrk="1" hangingPunct="1"/>
            <a:endParaRPr lang="en-US" sz="1600" i="1" u="sng" dirty="0" smtClean="0"/>
          </a:p>
          <a:p>
            <a:pPr eaLnBrk="1" hangingPunct="1"/>
            <a:r>
              <a:rPr lang="en-US" sz="1600" i="1" u="sng" dirty="0" smtClean="0"/>
              <a:t>All </a:t>
            </a:r>
            <a:r>
              <a:rPr lang="en-US" sz="1600" i="1" u="sng" dirty="0"/>
              <a:t>the units will use International System (meter, kilo, second, ampere) unless specified</a:t>
            </a:r>
          </a:p>
          <a:p>
            <a:pPr eaLnBrk="1" hangingPunct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1257700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TEMPERATURE MARGIN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548688" cy="5400675"/>
          </a:xfrm>
        </p:spPr>
        <p:txBody>
          <a:bodyPr/>
          <a:lstStyle/>
          <a:p>
            <a:pPr eaLnBrk="1" hangingPunct="1"/>
            <a:r>
              <a:rPr lang="fr-CH" dirty="0" smtClean="0"/>
              <a:t>Some parametric analysis</a:t>
            </a:r>
            <a:endParaRPr lang="en-US" dirty="0" smtClean="0"/>
          </a:p>
          <a:p>
            <a:pPr lvl="1" eaLnBrk="1" hangingPunct="1"/>
            <a:r>
              <a:rPr lang="fr-CH" dirty="0" smtClean="0"/>
              <a:t>Nb-Ti at 4.2 K loses at least </a:t>
            </a:r>
            <a:r>
              <a:rPr lang="fr-CH" dirty="0" smtClean="0">
                <a:solidFill>
                  <a:srgbClr val="CC0000"/>
                </a:solidFill>
              </a:rPr>
              <a:t>1/3 of temperature margin w.r.t. 1.9 K</a:t>
            </a:r>
          </a:p>
          <a:p>
            <a:pPr lvl="2" eaLnBrk="1" hangingPunct="1"/>
            <a:r>
              <a:rPr lang="fr-CH" sz="1800" dirty="0" smtClean="0"/>
              <a:t>But the specific heat is larger …</a:t>
            </a:r>
          </a:p>
          <a:p>
            <a:pPr lvl="2" eaLnBrk="1" hangingPunct="1"/>
            <a:r>
              <a:rPr lang="fr-CH" sz="1800" dirty="0" smtClean="0"/>
              <a:t>But helium is not superfluid …</a:t>
            </a:r>
          </a:p>
          <a:p>
            <a:pPr lvl="1" eaLnBrk="1" hangingPunct="1"/>
            <a:r>
              <a:rPr lang="fr-CH" dirty="0" smtClean="0"/>
              <a:t>Nb</a:t>
            </a:r>
            <a:r>
              <a:rPr lang="fr-CH" baseline="-25000" dirty="0" smtClean="0"/>
              <a:t>3</a:t>
            </a:r>
            <a:r>
              <a:rPr lang="fr-CH" dirty="0" smtClean="0"/>
              <a:t>Sn has a temperature margin </a:t>
            </a:r>
            <a:r>
              <a:rPr lang="fr-CH" dirty="0" smtClean="0">
                <a:solidFill>
                  <a:srgbClr val="CC0000"/>
                </a:solidFill>
              </a:rPr>
              <a:t>2.5 times larger than Nb-Ti</a:t>
            </a:r>
          </a:p>
          <a:p>
            <a:pPr lvl="2" eaLnBrk="1" hangingPunct="1"/>
            <a:r>
              <a:rPr lang="fr-CH" sz="1800" dirty="0" smtClean="0"/>
              <a:t>This is due to the shape of the critical surface</a:t>
            </a:r>
          </a:p>
          <a:p>
            <a:pPr lvl="2" eaLnBrk="1" hangingPunct="1"/>
            <a:r>
              <a:rPr lang="fr-CH" sz="1800" dirty="0" smtClean="0"/>
              <a:t>At 80%, Nb</a:t>
            </a:r>
            <a:r>
              <a:rPr lang="fr-CH" sz="1800" baseline="-25000" dirty="0" smtClean="0"/>
              <a:t>3</a:t>
            </a:r>
            <a:r>
              <a:rPr lang="fr-CH" sz="1800" dirty="0" smtClean="0"/>
              <a:t>Sn has about 5 K of temperature margin</a:t>
            </a:r>
          </a:p>
          <a:p>
            <a:pPr lvl="1" eaLnBrk="1" hangingPunct="1">
              <a:buFontTx/>
              <a:buNone/>
            </a:pPr>
            <a:endParaRPr lang="fr-CH" baseline="-25000" dirty="0" smtClean="0">
              <a:solidFill>
                <a:srgbClr val="CC0000"/>
              </a:solidFill>
            </a:endParaRPr>
          </a:p>
          <a:p>
            <a:pPr lvl="1" eaLnBrk="1" hangingPunct="1">
              <a:buFontTx/>
              <a:buNone/>
            </a:pPr>
            <a:endParaRPr lang="fr-CH" baseline="-25000" dirty="0" smtClean="0">
              <a:solidFill>
                <a:srgbClr val="CC0000"/>
              </a:solidFill>
            </a:endParaRPr>
          </a:p>
          <a:p>
            <a:pPr lvl="1" eaLnBrk="1" hangingPunct="1">
              <a:buFontTx/>
              <a:buNone/>
            </a:pPr>
            <a:endParaRPr lang="fr-CH" baseline="-25000" dirty="0" smtClean="0">
              <a:solidFill>
                <a:srgbClr val="CC0000"/>
              </a:solidFill>
            </a:endParaRPr>
          </a:p>
          <a:p>
            <a:pPr lvl="1" eaLnBrk="1" hangingPunct="1">
              <a:buFontTx/>
              <a:buNone/>
            </a:pPr>
            <a:endParaRPr lang="fr-CH" baseline="-25000" dirty="0" smtClean="0">
              <a:solidFill>
                <a:srgbClr val="CC0000"/>
              </a:solidFill>
            </a:endParaRPr>
          </a:p>
          <a:p>
            <a:pPr lvl="1" eaLnBrk="1" hangingPunct="1">
              <a:buFontTx/>
              <a:buNone/>
            </a:pPr>
            <a:endParaRPr lang="fr-CH" baseline="-25000" dirty="0" smtClean="0">
              <a:solidFill>
                <a:srgbClr val="CC0000"/>
              </a:solidFill>
            </a:endParaRPr>
          </a:p>
          <a:p>
            <a:pPr lvl="1" eaLnBrk="1" hangingPunct="1">
              <a:buFontTx/>
              <a:buNone/>
            </a:pPr>
            <a:endParaRPr lang="fr-CH" baseline="-25000" dirty="0" smtClean="0">
              <a:solidFill>
                <a:srgbClr val="CC0000"/>
              </a:solidFill>
            </a:endParaRPr>
          </a:p>
          <a:p>
            <a:pPr lvl="1" eaLnBrk="1" hangingPunct="1">
              <a:buFontTx/>
              <a:buNone/>
            </a:pPr>
            <a:endParaRPr lang="fr-CH" baseline="-25000" dirty="0" smtClean="0">
              <a:solidFill>
                <a:srgbClr val="CC0000"/>
              </a:solidFill>
            </a:endParaRPr>
          </a:p>
          <a:p>
            <a:pPr lvl="1" eaLnBrk="1" hangingPunct="1">
              <a:buFontTx/>
              <a:buNone/>
            </a:pPr>
            <a:endParaRPr lang="fr-CH" baseline="-25000" dirty="0" smtClean="0">
              <a:solidFill>
                <a:srgbClr val="CC0000"/>
              </a:solidFill>
            </a:endParaRPr>
          </a:p>
          <a:p>
            <a:pPr lvl="1" eaLnBrk="1" hangingPunct="1">
              <a:buFontTx/>
              <a:buNone/>
            </a:pPr>
            <a:endParaRPr lang="fr-CH" baseline="-25000" dirty="0" smtClean="0">
              <a:solidFill>
                <a:srgbClr val="CC0000"/>
              </a:solidFill>
            </a:endParaRPr>
          </a:p>
          <a:p>
            <a:pPr lvl="1" eaLnBrk="1" hangingPunct="1">
              <a:buFontTx/>
              <a:buNone/>
            </a:pPr>
            <a:endParaRPr lang="fr-CH" baseline="-25000" dirty="0" smtClean="0">
              <a:solidFill>
                <a:srgbClr val="CC0000"/>
              </a:solidFill>
            </a:endParaRPr>
          </a:p>
          <a:p>
            <a:pPr lvl="1" eaLnBrk="1" hangingPunct="1">
              <a:buFontTx/>
              <a:buNone/>
            </a:pPr>
            <a:endParaRPr lang="fr-CH" baseline="-25000" dirty="0" smtClean="0">
              <a:solidFill>
                <a:srgbClr val="CC0000"/>
              </a:solidFill>
            </a:endParaRPr>
          </a:p>
          <a:p>
            <a:pPr eaLnBrk="1" hangingPunct="1"/>
            <a:endParaRPr lang="fr-CH" dirty="0" smtClean="0"/>
          </a:p>
          <a:p>
            <a:pPr lvl="1" eaLnBrk="1" hangingPunct="1">
              <a:buFontTx/>
              <a:buNone/>
            </a:pPr>
            <a:endParaRPr lang="fr-CH" baseline="-25000" dirty="0" smtClean="0">
              <a:solidFill>
                <a:srgbClr val="CC0000"/>
              </a:solidFill>
            </a:endParaRPr>
          </a:p>
          <a:p>
            <a:pPr lvl="1" eaLnBrk="1" hangingPunct="1">
              <a:buFontTx/>
              <a:buNone/>
            </a:pPr>
            <a:endParaRPr lang="en-US" dirty="0" smtClean="0">
              <a:solidFill>
                <a:srgbClr val="CC0000"/>
              </a:solidFill>
            </a:endParaRPr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9" name="Rectangle 6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00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01" name="Rectangle 8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02" name="Rectangle 9"/>
          <p:cNvSpPr>
            <a:spLocks noChangeArrowheads="1"/>
          </p:cNvSpPr>
          <p:nvPr/>
        </p:nvSpPr>
        <p:spPr bwMode="auto">
          <a:xfrm>
            <a:off x="0" y="3197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03" name="Rectangle 10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04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5" name="TextBox 14"/>
          <p:cNvSpPr txBox="1">
            <a:spLocks noChangeArrowheads="1"/>
          </p:cNvSpPr>
          <p:nvPr/>
        </p:nvSpPr>
        <p:spPr bwMode="auto">
          <a:xfrm>
            <a:off x="5565178" y="6099920"/>
            <a:ext cx="25058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fr-CH" sz="1000" dirty="0"/>
              <a:t>Temperature margin of Nb-Ti </a:t>
            </a:r>
            <a:r>
              <a:rPr lang="fr-CH" sz="1000" dirty="0" smtClean="0"/>
              <a:t>and Nb</a:t>
            </a:r>
            <a:r>
              <a:rPr lang="fr-CH" sz="1000" baseline="-25000" dirty="0" smtClean="0"/>
              <a:t>3</a:t>
            </a:r>
            <a:r>
              <a:rPr lang="fr-CH" sz="1000" dirty="0" smtClean="0"/>
              <a:t>Sn</a:t>
            </a:r>
          </a:p>
          <a:p>
            <a:pPr algn="ctr"/>
            <a:r>
              <a:rPr lang="fr-CH" sz="1000" dirty="0" smtClean="0"/>
              <a:t>versus operational field, for 20% margin</a:t>
            </a:r>
            <a:endParaRPr lang="en-US" sz="1000" dirty="0"/>
          </a:p>
        </p:txBody>
      </p:sp>
      <p:pic>
        <p:nvPicPr>
          <p:cNvPr id="1844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763" y="3678238"/>
            <a:ext cx="4010025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7" name="TextBox 16"/>
          <p:cNvSpPr txBox="1">
            <a:spLocks noChangeArrowheads="1"/>
          </p:cNvSpPr>
          <p:nvPr/>
        </p:nvSpPr>
        <p:spPr bwMode="auto">
          <a:xfrm>
            <a:off x="1052716" y="6077695"/>
            <a:ext cx="33535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fr-CH" sz="1000" dirty="0"/>
              <a:t>Temperature margin of Nb-Ti at 1.9 K and at 4.2 </a:t>
            </a:r>
            <a:r>
              <a:rPr lang="fr-CH" sz="1000" dirty="0" smtClean="0"/>
              <a:t>K</a:t>
            </a:r>
          </a:p>
          <a:p>
            <a:pPr algn="ctr"/>
            <a:r>
              <a:rPr lang="fr-CH" sz="1000" dirty="0"/>
              <a:t>v</a:t>
            </a:r>
            <a:r>
              <a:rPr lang="fr-CH" sz="1000" dirty="0" smtClean="0"/>
              <a:t>ersus operational field, for 20% margin on the loadline</a:t>
            </a:r>
            <a:endParaRPr lang="en-US" sz="1000" dirty="0"/>
          </a:p>
        </p:txBody>
      </p:sp>
      <p:pic>
        <p:nvPicPr>
          <p:cNvPr id="184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3678238"/>
            <a:ext cx="4097338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dirty="0" smtClean="0">
                <a:solidFill>
                  <a:srgbClr val="3399FF"/>
                </a:solidFill>
              </a:rPr>
              <a:t>Unit 6 - </a:t>
            </a:r>
            <a:fld id="{3A2CF900-4507-4025-9CEA-526593DF7AB5}" type="slidenum">
              <a:rPr lang="en-US" sz="1000" smtClean="0">
                <a:solidFill>
                  <a:srgbClr val="3399FF"/>
                </a:solidFill>
              </a:rPr>
              <a:pPr/>
              <a:t>10</a:t>
            </a:fld>
            <a:endParaRPr lang="en-US" sz="1000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5085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/>
      <p:bldP spid="18445" grpId="0"/>
      <p:bldP spid="184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TEMPERATURE MARGIN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548688" cy="5400675"/>
          </a:xfrm>
        </p:spPr>
        <p:txBody>
          <a:bodyPr/>
          <a:lstStyle/>
          <a:p>
            <a:pPr eaLnBrk="1" hangingPunct="1"/>
            <a:r>
              <a:rPr lang="fr-CH" dirty="0" smtClean="0"/>
              <a:t>Two regimes of heat flow</a:t>
            </a:r>
          </a:p>
          <a:p>
            <a:pPr lvl="1" eaLnBrk="1" hangingPunct="1"/>
            <a:r>
              <a:rPr lang="fr-CH" dirty="0" smtClean="0"/>
              <a:t>Continuous regime: the magnet is under a source of heat deposition stable in time: power density (mW/cm</a:t>
            </a:r>
            <a:r>
              <a:rPr lang="fr-CH" baseline="30000" dirty="0" smtClean="0"/>
              <a:t>3</a:t>
            </a:r>
            <a:r>
              <a:rPr lang="fr-CH" dirty="0" smtClean="0"/>
              <a:t>)</a:t>
            </a:r>
          </a:p>
          <a:p>
            <a:pPr lvl="2" eaLnBrk="1" hangingPunct="1"/>
            <a:r>
              <a:rPr lang="fr-CH" dirty="0" smtClean="0"/>
              <a:t>In this case the temperature margin is the physical quantity limiting performance</a:t>
            </a:r>
          </a:p>
          <a:p>
            <a:pPr lvl="2" eaLnBrk="1" hangingPunct="1"/>
            <a:r>
              <a:rPr lang="fr-CH" dirty="0" smtClean="0"/>
              <a:t>Source can be beam losses, ramp rate power losses …</a:t>
            </a:r>
          </a:p>
          <a:p>
            <a:pPr lvl="2" eaLnBrk="1" hangingPunct="1"/>
            <a:r>
              <a:rPr lang="fr-CH" dirty="0" smtClean="0"/>
              <a:t>… and the relevant features are the heat extraction channels</a:t>
            </a:r>
          </a:p>
          <a:p>
            <a:pPr lvl="1" eaLnBrk="1" hangingPunct="1"/>
            <a:r>
              <a:rPr lang="en-US" dirty="0" smtClean="0"/>
              <a:t>Impulse regime: the magnet has heat depositions on short times: energy density (</a:t>
            </a:r>
            <a:r>
              <a:rPr lang="en-US" dirty="0" err="1" smtClean="0"/>
              <a:t>mJ</a:t>
            </a:r>
            <a:r>
              <a:rPr lang="en-US" dirty="0" smtClean="0"/>
              <a:t>/cm</a:t>
            </a:r>
            <a:r>
              <a:rPr lang="en-US" baseline="30000" dirty="0" smtClean="0"/>
              <a:t>3</a:t>
            </a:r>
            <a:r>
              <a:rPr lang="en-US" dirty="0" smtClean="0"/>
              <a:t>)</a:t>
            </a:r>
          </a:p>
          <a:p>
            <a:pPr lvl="2" eaLnBrk="1" hangingPunct="1"/>
            <a:r>
              <a:rPr lang="en-US" dirty="0" smtClean="0"/>
              <a:t>In this case the energy margin is the physical quantity limiting performance (no time to remove heat – adiabatic case)</a:t>
            </a:r>
          </a:p>
          <a:p>
            <a:pPr lvl="2" eaLnBrk="1" hangingPunct="1"/>
            <a:r>
              <a:rPr lang="en-US" dirty="0" smtClean="0"/>
              <a:t>Source can be heat deposition due to friction, resin cracks, current redistribution</a:t>
            </a:r>
          </a:p>
          <a:p>
            <a:pPr lvl="2" eaLnBrk="1" hangingPunct="1"/>
            <a:r>
              <a:rPr lang="en-US" dirty="0" smtClean="0"/>
              <a:t>And the relevant features are the local properties of materials (critical current, specific heats, …)</a:t>
            </a:r>
          </a:p>
          <a:p>
            <a:pPr lvl="2" eaLnBrk="1" hangingPunct="1"/>
            <a:endParaRPr lang="en-US" dirty="0" smtClean="0"/>
          </a:p>
          <a:p>
            <a:pPr lvl="1" eaLnBrk="1" hangingPunct="1">
              <a:buFontTx/>
              <a:buNone/>
            </a:pPr>
            <a:endParaRPr lang="fr-CH" baseline="-25000" dirty="0" smtClean="0">
              <a:solidFill>
                <a:srgbClr val="CC0000"/>
              </a:solidFill>
            </a:endParaRPr>
          </a:p>
          <a:p>
            <a:pPr lvl="1" eaLnBrk="1" hangingPunct="1">
              <a:buFontTx/>
              <a:buNone/>
            </a:pPr>
            <a:endParaRPr lang="fr-CH" baseline="-25000" dirty="0" smtClean="0">
              <a:solidFill>
                <a:srgbClr val="CC0000"/>
              </a:solidFill>
            </a:endParaRPr>
          </a:p>
          <a:p>
            <a:pPr lvl="1" eaLnBrk="1" hangingPunct="1">
              <a:buFontTx/>
              <a:buNone/>
            </a:pPr>
            <a:endParaRPr lang="fr-CH" baseline="-25000" dirty="0" smtClean="0">
              <a:solidFill>
                <a:srgbClr val="CC0000"/>
              </a:solidFill>
            </a:endParaRPr>
          </a:p>
          <a:p>
            <a:pPr lvl="1" eaLnBrk="1" hangingPunct="1">
              <a:buFontTx/>
              <a:buNone/>
            </a:pPr>
            <a:endParaRPr lang="fr-CH" baseline="-25000" dirty="0" smtClean="0">
              <a:solidFill>
                <a:srgbClr val="CC0000"/>
              </a:solidFill>
            </a:endParaRPr>
          </a:p>
          <a:p>
            <a:pPr lvl="1" eaLnBrk="1" hangingPunct="1">
              <a:buFontTx/>
              <a:buNone/>
            </a:pPr>
            <a:endParaRPr lang="fr-CH" baseline="-25000" dirty="0" smtClean="0">
              <a:solidFill>
                <a:srgbClr val="CC0000"/>
              </a:solidFill>
            </a:endParaRPr>
          </a:p>
          <a:p>
            <a:pPr lvl="1" eaLnBrk="1" hangingPunct="1">
              <a:buFontTx/>
              <a:buNone/>
            </a:pPr>
            <a:endParaRPr lang="fr-CH" baseline="-25000" dirty="0" smtClean="0">
              <a:solidFill>
                <a:srgbClr val="CC0000"/>
              </a:solidFill>
            </a:endParaRPr>
          </a:p>
          <a:p>
            <a:pPr lvl="1" eaLnBrk="1" hangingPunct="1">
              <a:buFontTx/>
              <a:buNone/>
            </a:pPr>
            <a:endParaRPr lang="fr-CH" baseline="-25000" dirty="0" smtClean="0">
              <a:solidFill>
                <a:srgbClr val="CC0000"/>
              </a:solidFill>
            </a:endParaRPr>
          </a:p>
          <a:p>
            <a:pPr lvl="1" eaLnBrk="1" hangingPunct="1">
              <a:buFontTx/>
              <a:buNone/>
            </a:pPr>
            <a:endParaRPr lang="fr-CH" baseline="-25000" dirty="0" smtClean="0">
              <a:solidFill>
                <a:srgbClr val="CC0000"/>
              </a:solidFill>
            </a:endParaRPr>
          </a:p>
          <a:p>
            <a:pPr lvl="1" eaLnBrk="1" hangingPunct="1">
              <a:buFontTx/>
              <a:buNone/>
            </a:pPr>
            <a:endParaRPr lang="fr-CH" baseline="-25000" dirty="0" smtClean="0">
              <a:solidFill>
                <a:srgbClr val="CC0000"/>
              </a:solidFill>
            </a:endParaRPr>
          </a:p>
          <a:p>
            <a:pPr lvl="1" eaLnBrk="1" hangingPunct="1">
              <a:buFontTx/>
              <a:buNone/>
            </a:pPr>
            <a:endParaRPr lang="fr-CH" baseline="-25000" dirty="0" smtClean="0">
              <a:solidFill>
                <a:srgbClr val="CC0000"/>
              </a:solidFill>
            </a:endParaRPr>
          </a:p>
          <a:p>
            <a:pPr lvl="1" eaLnBrk="1" hangingPunct="1">
              <a:buFontTx/>
              <a:buNone/>
            </a:pPr>
            <a:endParaRPr lang="fr-CH" baseline="-25000" dirty="0" smtClean="0">
              <a:solidFill>
                <a:srgbClr val="CC0000"/>
              </a:solidFill>
            </a:endParaRPr>
          </a:p>
          <a:p>
            <a:pPr eaLnBrk="1" hangingPunct="1"/>
            <a:endParaRPr lang="fr-CH" dirty="0" smtClean="0"/>
          </a:p>
          <a:p>
            <a:pPr lvl="1" eaLnBrk="1" hangingPunct="1">
              <a:buFontTx/>
              <a:buNone/>
            </a:pPr>
            <a:endParaRPr lang="fr-CH" baseline="-25000" dirty="0" smtClean="0">
              <a:solidFill>
                <a:srgbClr val="CC0000"/>
              </a:solidFill>
            </a:endParaRPr>
          </a:p>
          <a:p>
            <a:pPr lvl="1" eaLnBrk="1" hangingPunct="1">
              <a:buFontTx/>
              <a:buNone/>
            </a:pPr>
            <a:endParaRPr lang="en-US" dirty="0" smtClean="0">
              <a:solidFill>
                <a:srgbClr val="CC0000"/>
              </a:solidFill>
            </a:endParaRPr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9" name="Rectangle 6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00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01" name="Rectangle 8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03" name="Rectangle 10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04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dirty="0" smtClean="0">
                <a:solidFill>
                  <a:srgbClr val="3399FF"/>
                </a:solidFill>
              </a:rPr>
              <a:t>Unit 6 - </a:t>
            </a:r>
            <a:fld id="{3A2CF900-4507-4025-9CEA-526593DF7AB5}" type="slidenum">
              <a:rPr lang="en-US" sz="1000" smtClean="0">
                <a:solidFill>
                  <a:srgbClr val="3399FF"/>
                </a:solidFill>
              </a:rPr>
              <a:pPr/>
              <a:t>11</a:t>
            </a:fld>
            <a:endParaRPr lang="en-US" sz="1000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7591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ENTHALPY (OR ENERGY) MARGIN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548688" cy="5400675"/>
          </a:xfrm>
        </p:spPr>
        <p:txBody>
          <a:bodyPr/>
          <a:lstStyle/>
          <a:p>
            <a:pPr eaLnBrk="1" hangingPunct="1"/>
            <a:r>
              <a:rPr lang="fr-CH" dirty="0" smtClean="0"/>
              <a:t>The temperature margin can be translated in </a:t>
            </a:r>
            <a:r>
              <a:rPr lang="fr-CH" dirty="0" smtClean="0">
                <a:solidFill>
                  <a:srgbClr val="CC3300"/>
                </a:solidFill>
              </a:rPr>
              <a:t>energy density </a:t>
            </a:r>
            <a:r>
              <a:rPr lang="fr-CH" dirty="0" smtClean="0"/>
              <a:t>required to reach the critical surface (in adiabatic approx)</a:t>
            </a:r>
            <a:endParaRPr lang="en-US" dirty="0" smtClean="0"/>
          </a:p>
          <a:p>
            <a:pPr lvl="1" eaLnBrk="1" hangingPunct="1"/>
            <a:r>
              <a:rPr lang="fr-CH" dirty="0" smtClean="0"/>
              <a:t>For instance, to increase temperature of 2 K at 1.9 K (from 1.9 K to 3.9 K) takes 6000 J/m</a:t>
            </a:r>
            <a:r>
              <a:rPr lang="fr-CH" baseline="30000" dirty="0" smtClean="0"/>
              <a:t>3</a:t>
            </a:r>
            <a:r>
              <a:rPr lang="fr-CH" dirty="0" smtClean="0"/>
              <a:t> in Nb-Ti and 12000 J/m</a:t>
            </a:r>
            <a:r>
              <a:rPr lang="fr-CH" baseline="30000" dirty="0" smtClean="0"/>
              <a:t>3</a:t>
            </a:r>
            <a:r>
              <a:rPr lang="fr-CH" dirty="0" smtClean="0"/>
              <a:t> in Nb</a:t>
            </a:r>
            <a:r>
              <a:rPr lang="fr-CH" baseline="-25000" dirty="0" smtClean="0"/>
              <a:t>3</a:t>
            </a:r>
            <a:r>
              <a:rPr lang="fr-CH" dirty="0" smtClean="0"/>
              <a:t>Sn</a:t>
            </a:r>
          </a:p>
          <a:p>
            <a:pPr lvl="1" eaLnBrk="1" hangingPunct="1"/>
            <a:r>
              <a:rPr lang="fr-CH" dirty="0" smtClean="0"/>
              <a:t>Energy density is usually given in cm</a:t>
            </a:r>
            <a:r>
              <a:rPr lang="fr-CH" baseline="30000" dirty="0" smtClean="0"/>
              <a:t>3</a:t>
            </a:r>
            <a:r>
              <a:rPr lang="fr-CH" dirty="0" smtClean="0"/>
              <a:t>, so the energy density is of the order of </a:t>
            </a:r>
            <a:r>
              <a:rPr lang="fr-CH" dirty="0" smtClean="0">
                <a:solidFill>
                  <a:srgbClr val="CC3300"/>
                </a:solidFill>
              </a:rPr>
              <a:t>10 mJ/cm</a:t>
            </a:r>
            <a:r>
              <a:rPr lang="fr-CH" baseline="30000" dirty="0" smtClean="0">
                <a:solidFill>
                  <a:srgbClr val="CC3300"/>
                </a:solidFill>
              </a:rPr>
              <a:t>3</a:t>
            </a:r>
          </a:p>
          <a:p>
            <a:pPr lvl="1" eaLnBrk="1" hangingPunct="1"/>
            <a:r>
              <a:rPr lang="fr-CH" dirty="0" smtClean="0"/>
              <a:t>The estimation is complicated by the following aspect</a:t>
            </a:r>
          </a:p>
          <a:p>
            <a:pPr lvl="2" eaLnBrk="1" hangingPunct="1"/>
            <a:r>
              <a:rPr lang="fr-CH" sz="1800" dirty="0" smtClean="0"/>
              <a:t>If we are at 1.9 K and if the coil is not impregnated (as in Nb-Ti), the HeII (superfluid) has a large enthalpy at its transition, that dominates over the enthalpy of the superconductor</a:t>
            </a:r>
          </a:p>
          <a:p>
            <a:pPr lvl="1" eaLnBrk="1" hangingPunct="1">
              <a:buFontTx/>
              <a:buNone/>
            </a:pPr>
            <a:endParaRPr lang="fr-CH" baseline="-25000" dirty="0" smtClean="0">
              <a:solidFill>
                <a:srgbClr val="CC0000"/>
              </a:solidFill>
            </a:endParaRPr>
          </a:p>
          <a:p>
            <a:pPr lvl="1" eaLnBrk="1" hangingPunct="1">
              <a:buFontTx/>
              <a:buNone/>
            </a:pPr>
            <a:endParaRPr lang="fr-CH" baseline="-25000" dirty="0" smtClean="0">
              <a:solidFill>
                <a:srgbClr val="CC0000"/>
              </a:solidFill>
            </a:endParaRPr>
          </a:p>
          <a:p>
            <a:pPr lvl="1" eaLnBrk="1" hangingPunct="1">
              <a:buFontTx/>
              <a:buNone/>
            </a:pPr>
            <a:endParaRPr lang="fr-CH" baseline="-25000" dirty="0" smtClean="0">
              <a:solidFill>
                <a:srgbClr val="CC0000"/>
              </a:solidFill>
            </a:endParaRPr>
          </a:p>
          <a:p>
            <a:pPr lvl="1" eaLnBrk="1" hangingPunct="1">
              <a:buFontTx/>
              <a:buNone/>
            </a:pPr>
            <a:endParaRPr lang="fr-CH" baseline="-25000" dirty="0" smtClean="0">
              <a:solidFill>
                <a:srgbClr val="CC0000"/>
              </a:solidFill>
            </a:endParaRPr>
          </a:p>
          <a:p>
            <a:pPr lvl="1" eaLnBrk="1" hangingPunct="1">
              <a:buFontTx/>
              <a:buNone/>
            </a:pPr>
            <a:endParaRPr lang="fr-CH" baseline="-25000" dirty="0" smtClean="0">
              <a:solidFill>
                <a:srgbClr val="CC0000"/>
              </a:solidFill>
            </a:endParaRPr>
          </a:p>
          <a:p>
            <a:pPr eaLnBrk="1" hangingPunct="1"/>
            <a:endParaRPr lang="fr-CH" dirty="0" smtClean="0"/>
          </a:p>
          <a:p>
            <a:pPr lvl="1" eaLnBrk="1" hangingPunct="1">
              <a:buFontTx/>
              <a:buNone/>
            </a:pPr>
            <a:endParaRPr lang="fr-CH" baseline="-25000" dirty="0" smtClean="0">
              <a:solidFill>
                <a:srgbClr val="CC0000"/>
              </a:solidFill>
            </a:endParaRPr>
          </a:p>
          <a:p>
            <a:pPr lvl="1" eaLnBrk="1" hangingPunct="1">
              <a:buFontTx/>
              <a:buNone/>
            </a:pPr>
            <a:endParaRPr lang="en-US" dirty="0" smtClean="0">
              <a:solidFill>
                <a:srgbClr val="CC0000"/>
              </a:solidFill>
            </a:endParaRPr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9" name="Rectangle 6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00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01" name="Rectangle 8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02" name="Rectangle 9"/>
          <p:cNvSpPr>
            <a:spLocks noChangeArrowheads="1"/>
          </p:cNvSpPr>
          <p:nvPr/>
        </p:nvSpPr>
        <p:spPr bwMode="auto">
          <a:xfrm>
            <a:off x="0" y="3197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03" name="Rectangle 10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04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dirty="0" smtClean="0">
                <a:solidFill>
                  <a:srgbClr val="3399FF"/>
                </a:solidFill>
              </a:rPr>
              <a:t>Unit 6 - </a:t>
            </a:r>
            <a:fld id="{3A2CF900-4507-4025-9CEA-526593DF7AB5}" type="slidenum">
              <a:rPr lang="en-US" sz="1000" smtClean="0">
                <a:solidFill>
                  <a:srgbClr val="3399FF"/>
                </a:solidFill>
              </a:rPr>
              <a:pPr/>
              <a:t>12</a:t>
            </a:fld>
            <a:endParaRPr lang="en-US" sz="1000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2904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SUPERFLUID HELIUM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548688" cy="5400675"/>
          </a:xfrm>
        </p:spPr>
        <p:txBody>
          <a:bodyPr/>
          <a:lstStyle/>
          <a:p>
            <a:pPr eaLnBrk="1" hangingPunct="1"/>
            <a:r>
              <a:rPr lang="fr-CH" dirty="0" smtClean="0"/>
              <a:t>Helium is the only element that never freezes at 1 bar</a:t>
            </a:r>
          </a:p>
          <a:p>
            <a:pPr lvl="1" eaLnBrk="1" hangingPunct="1"/>
            <a:r>
              <a:rPr lang="fr-CH" dirty="0" smtClean="0"/>
              <a:t>Liquid helium has two phases, the second one (below 2.17 K) being superfluid</a:t>
            </a:r>
          </a:p>
          <a:p>
            <a:pPr lvl="1" eaLnBrk="1" hangingPunct="1"/>
            <a:endParaRPr lang="fr-CH" dirty="0" smtClean="0"/>
          </a:p>
          <a:p>
            <a:pPr lvl="1" eaLnBrk="1" hangingPunct="1"/>
            <a:endParaRPr lang="en-US" dirty="0" smtClean="0"/>
          </a:p>
          <a:p>
            <a:pPr lvl="1" eaLnBrk="1" hangingPunct="1">
              <a:buFontTx/>
              <a:buNone/>
            </a:pPr>
            <a:endParaRPr lang="fr-CH" baseline="-25000" dirty="0" smtClean="0">
              <a:solidFill>
                <a:srgbClr val="CC0000"/>
              </a:solidFill>
            </a:endParaRPr>
          </a:p>
          <a:p>
            <a:pPr lvl="1" eaLnBrk="1" hangingPunct="1">
              <a:buFontTx/>
              <a:buNone/>
            </a:pPr>
            <a:endParaRPr lang="en-US" dirty="0" smtClean="0">
              <a:solidFill>
                <a:srgbClr val="CC0000"/>
              </a:solidFill>
            </a:endParaRPr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9" name="Rectangle 6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00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01" name="Rectangle 8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02" name="Rectangle 9"/>
          <p:cNvSpPr>
            <a:spLocks noChangeArrowheads="1"/>
          </p:cNvSpPr>
          <p:nvPr/>
        </p:nvSpPr>
        <p:spPr bwMode="auto">
          <a:xfrm>
            <a:off x="0" y="3197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03" name="Rectangle 10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04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" name="Picture 1" descr="Heat_capacity_of_4He_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232" y="3350472"/>
            <a:ext cx="3563681" cy="2906627"/>
          </a:xfrm>
          <a:prstGeom prst="rect">
            <a:avLst/>
          </a:prstGeom>
        </p:spPr>
      </p:pic>
      <p:pic>
        <p:nvPicPr>
          <p:cNvPr id="3" name="Picture 2" descr="Phase_diagram_of_4He_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36" y="3373374"/>
            <a:ext cx="3596004" cy="2852863"/>
          </a:xfrm>
          <a:prstGeom prst="rect">
            <a:avLst/>
          </a:prstGeom>
        </p:spPr>
      </p:pic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6445647" y="6212601"/>
            <a:ext cx="132711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fr-CH" sz="1000" dirty="0" smtClean="0"/>
              <a:t>Specific heat of HeII</a:t>
            </a:r>
            <a:endParaRPr lang="en-US" sz="1000" dirty="0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666300" y="6135332"/>
            <a:ext cx="160813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fr-CH" sz="1000" dirty="0" smtClean="0"/>
              <a:t>Phase diagram of helium</a:t>
            </a:r>
            <a:endParaRPr lang="en-US" sz="1000" dirty="0"/>
          </a:p>
        </p:txBody>
      </p:sp>
      <p:sp>
        <p:nvSpPr>
          <p:cNvPr id="17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dirty="0" smtClean="0">
                <a:solidFill>
                  <a:srgbClr val="3399FF"/>
                </a:solidFill>
              </a:rPr>
              <a:t>Unit 6 - </a:t>
            </a:r>
            <a:fld id="{3A2CF900-4507-4025-9CEA-526593DF7AB5}" type="slidenum">
              <a:rPr lang="en-US" sz="1000" smtClean="0">
                <a:solidFill>
                  <a:srgbClr val="3399FF"/>
                </a:solidFill>
              </a:rPr>
              <a:pPr/>
              <a:t>13</a:t>
            </a:fld>
            <a:endParaRPr lang="en-US" sz="1000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3524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ENTHALPY (OR ENERGY) MARGIN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548688" cy="5400675"/>
          </a:xfrm>
        </p:spPr>
        <p:txBody>
          <a:bodyPr/>
          <a:lstStyle/>
          <a:p>
            <a:pPr eaLnBrk="1" hangingPunct="1"/>
            <a:r>
              <a:rPr lang="fr-CH" sz="2000" dirty="0" smtClean="0"/>
              <a:t>Four examples of 20% loadline margin</a:t>
            </a:r>
            <a:endParaRPr lang="fr-CH" sz="2000" baseline="-25000" dirty="0" smtClean="0">
              <a:solidFill>
                <a:srgbClr val="CC0000"/>
              </a:solidFill>
            </a:endParaRPr>
          </a:p>
          <a:p>
            <a:pPr lvl="1" eaLnBrk="1" hangingPunct="1"/>
            <a:r>
              <a:rPr lang="fr-CH" sz="1800" dirty="0" smtClean="0"/>
              <a:t>Nb</a:t>
            </a:r>
            <a:r>
              <a:rPr lang="fr-CH" sz="1800" baseline="-25000" dirty="0" smtClean="0"/>
              <a:t>3</a:t>
            </a:r>
            <a:r>
              <a:rPr lang="fr-CH" sz="1800" dirty="0" smtClean="0"/>
              <a:t>Sn at 1.9 K: 5 K margin gives 60 mJ/cm</a:t>
            </a:r>
            <a:r>
              <a:rPr lang="fr-CH" sz="1800" baseline="30000" dirty="0" smtClean="0"/>
              <a:t>3</a:t>
            </a:r>
          </a:p>
          <a:p>
            <a:pPr lvl="1" eaLnBrk="1" hangingPunct="1"/>
            <a:r>
              <a:rPr lang="fr-CH" sz="1800" dirty="0"/>
              <a:t>Nb</a:t>
            </a:r>
            <a:r>
              <a:rPr lang="fr-CH" sz="1800" baseline="-25000" dirty="0"/>
              <a:t>3</a:t>
            </a:r>
            <a:r>
              <a:rPr lang="fr-CH" sz="1800" dirty="0"/>
              <a:t>Sn at </a:t>
            </a:r>
            <a:r>
              <a:rPr lang="fr-CH" sz="1800" dirty="0" smtClean="0"/>
              <a:t>4.2 </a:t>
            </a:r>
            <a:r>
              <a:rPr lang="fr-CH" sz="1800" dirty="0"/>
              <a:t>K: 3</a:t>
            </a:r>
            <a:r>
              <a:rPr lang="fr-CH" sz="1800" dirty="0" smtClean="0"/>
              <a:t> </a:t>
            </a:r>
            <a:r>
              <a:rPr lang="fr-CH" sz="1800" dirty="0"/>
              <a:t>K margin gives </a:t>
            </a:r>
            <a:r>
              <a:rPr lang="fr-CH" sz="1800" dirty="0" smtClean="0"/>
              <a:t>50 </a:t>
            </a:r>
            <a:r>
              <a:rPr lang="fr-CH" sz="1800" dirty="0"/>
              <a:t>mJ/</a:t>
            </a:r>
            <a:r>
              <a:rPr lang="fr-CH" sz="1800" dirty="0" smtClean="0"/>
              <a:t>cm</a:t>
            </a:r>
            <a:r>
              <a:rPr lang="fr-CH" sz="1800" baseline="30000" dirty="0" smtClean="0"/>
              <a:t>3</a:t>
            </a:r>
          </a:p>
          <a:p>
            <a:pPr lvl="1" eaLnBrk="1" hangingPunct="1"/>
            <a:r>
              <a:rPr lang="fr-CH" sz="1800" dirty="0" smtClean="0"/>
              <a:t>Nb-Ti </a:t>
            </a:r>
            <a:r>
              <a:rPr lang="fr-CH" sz="1800" dirty="0"/>
              <a:t>at 1.9 K: 2</a:t>
            </a:r>
            <a:r>
              <a:rPr lang="fr-CH" sz="1800" dirty="0" smtClean="0"/>
              <a:t> </a:t>
            </a:r>
            <a:r>
              <a:rPr lang="fr-CH" sz="1800" dirty="0"/>
              <a:t>K margin gives 6</a:t>
            </a:r>
            <a:r>
              <a:rPr lang="fr-CH" sz="1800" dirty="0" smtClean="0"/>
              <a:t> mJ</a:t>
            </a:r>
            <a:r>
              <a:rPr lang="fr-CH" sz="1800" dirty="0"/>
              <a:t>/</a:t>
            </a:r>
            <a:r>
              <a:rPr lang="fr-CH" sz="1800" dirty="0" smtClean="0"/>
              <a:t>cm</a:t>
            </a:r>
            <a:r>
              <a:rPr lang="fr-CH" sz="1800" baseline="30000" dirty="0" smtClean="0"/>
              <a:t>3 </a:t>
            </a:r>
          </a:p>
          <a:p>
            <a:pPr lvl="2" eaLnBrk="1" hangingPunct="1"/>
            <a:r>
              <a:rPr lang="fr-CH" sz="1600" dirty="0" smtClean="0"/>
              <a:t>plus the 30 </a:t>
            </a:r>
            <a:r>
              <a:rPr lang="fr-CH" sz="1600" dirty="0"/>
              <a:t>mJ/cm</a:t>
            </a:r>
            <a:r>
              <a:rPr lang="fr-CH" sz="1600" baseline="30000" dirty="0"/>
              <a:t>3 </a:t>
            </a:r>
            <a:r>
              <a:rPr lang="fr-CH" sz="1600" dirty="0" smtClean="0"/>
              <a:t>of HeII latent heat</a:t>
            </a:r>
            <a:endParaRPr lang="fr-CH" sz="1600" baseline="30000" dirty="0"/>
          </a:p>
          <a:p>
            <a:pPr lvl="1" eaLnBrk="1" hangingPunct="1"/>
            <a:r>
              <a:rPr lang="fr-CH" sz="1800" dirty="0" smtClean="0"/>
              <a:t>Nb-Ti </a:t>
            </a:r>
            <a:r>
              <a:rPr lang="fr-CH" sz="1800" dirty="0"/>
              <a:t>at 4.2 K: </a:t>
            </a:r>
            <a:r>
              <a:rPr lang="fr-CH" sz="1800" dirty="0" smtClean="0"/>
              <a:t>1.3 </a:t>
            </a:r>
            <a:r>
              <a:rPr lang="fr-CH" sz="1800" dirty="0"/>
              <a:t>K margin gives 8</a:t>
            </a:r>
            <a:r>
              <a:rPr lang="fr-CH" sz="1800" dirty="0" smtClean="0"/>
              <a:t> </a:t>
            </a:r>
            <a:r>
              <a:rPr lang="fr-CH" sz="1800" dirty="0"/>
              <a:t>mJ/cm</a:t>
            </a:r>
            <a:r>
              <a:rPr lang="fr-CH" sz="1800" baseline="30000" dirty="0"/>
              <a:t>3</a:t>
            </a:r>
          </a:p>
          <a:p>
            <a:pPr eaLnBrk="1" hangingPunct="1"/>
            <a:r>
              <a:rPr lang="fr-CH" sz="2000" dirty="0" smtClean="0"/>
              <a:t>The other relevant ingredient is the spectrum of the energy of perturbations</a:t>
            </a:r>
          </a:p>
          <a:p>
            <a:pPr lvl="1" eaLnBrk="1" hangingPunct="1"/>
            <a:r>
              <a:rPr lang="fr-CH" sz="1800" dirty="0" smtClean="0"/>
              <a:t>That can be totally different for impregnated/non impregnated coils, at 1.9 K or at 4.2 K</a:t>
            </a:r>
            <a:endParaRPr lang="fr-CH" sz="1800" dirty="0"/>
          </a:p>
          <a:p>
            <a:pPr lvl="1" eaLnBrk="1" hangingPunct="1"/>
            <a:r>
              <a:rPr lang="fr-CH" sz="1600" dirty="0" smtClean="0"/>
              <a:t>Resin cracks, coil movement with friction, current redistribution, local damages …</a:t>
            </a:r>
          </a:p>
          <a:p>
            <a:pPr eaLnBrk="1" hangingPunct="1"/>
            <a:r>
              <a:rPr lang="fr-CH" sz="2000" dirty="0" smtClean="0"/>
              <a:t>Today, we face a situation where </a:t>
            </a:r>
            <a:r>
              <a:rPr lang="fr-CH" sz="2000" dirty="0" smtClean="0">
                <a:solidFill>
                  <a:srgbClr val="CC3300"/>
                </a:solidFill>
              </a:rPr>
              <a:t>the loop has not been closed</a:t>
            </a:r>
          </a:p>
          <a:p>
            <a:pPr lvl="1" eaLnBrk="1" hangingPunct="1"/>
            <a:r>
              <a:rPr lang="fr-CH" sz="1800" dirty="0" smtClean="0"/>
              <a:t>Loadline margin is still used in magnet design</a:t>
            </a:r>
          </a:p>
          <a:p>
            <a:pPr lvl="1" eaLnBrk="1" hangingPunct="1"/>
            <a:r>
              <a:rPr lang="fr-CH" sz="1800" dirty="0" smtClean="0"/>
              <a:t>This loadline margin is not justified in terms of enthalpy margin and perturbation spectrum</a:t>
            </a:r>
          </a:p>
          <a:p>
            <a:pPr lvl="1" eaLnBrk="1" hangingPunct="1">
              <a:buFontTx/>
              <a:buNone/>
            </a:pPr>
            <a:endParaRPr lang="fr-CH" sz="1800" baseline="-25000" dirty="0" smtClean="0">
              <a:solidFill>
                <a:srgbClr val="CC0000"/>
              </a:solidFill>
            </a:endParaRPr>
          </a:p>
          <a:p>
            <a:pPr lvl="1" eaLnBrk="1" hangingPunct="1">
              <a:buFontTx/>
              <a:buNone/>
            </a:pPr>
            <a:endParaRPr lang="en-US" sz="1800" dirty="0" smtClean="0">
              <a:solidFill>
                <a:srgbClr val="CC0000"/>
              </a:solidFill>
            </a:endParaRPr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9" name="Rectangle 6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00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01" name="Rectangle 8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02" name="Rectangle 9"/>
          <p:cNvSpPr>
            <a:spLocks noChangeArrowheads="1"/>
          </p:cNvSpPr>
          <p:nvPr/>
        </p:nvSpPr>
        <p:spPr bwMode="auto">
          <a:xfrm>
            <a:off x="0" y="3197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03" name="Rectangle 10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04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dirty="0" smtClean="0">
                <a:solidFill>
                  <a:srgbClr val="3399FF"/>
                </a:solidFill>
              </a:rPr>
              <a:t>Unit 6 - </a:t>
            </a:r>
            <a:fld id="{3A2CF900-4507-4025-9CEA-526593DF7AB5}" type="slidenum">
              <a:rPr lang="en-US" sz="1000" smtClean="0">
                <a:solidFill>
                  <a:srgbClr val="3399FF"/>
                </a:solidFill>
              </a:rPr>
              <a:pPr/>
              <a:t>14</a:t>
            </a:fld>
            <a:endParaRPr lang="en-US" sz="1000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0666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876300" y="96838"/>
            <a:ext cx="7678738" cy="90487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+mj-lt"/>
              </a:rPr>
              <a:t>CONTENTS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Margins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Recall on filling ratio and linear approximation for critical surface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Short sample field in dipoles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Sensitivity analysis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Appendix</a:t>
            </a:r>
          </a:p>
          <a:p>
            <a:pPr lvl="1" eaLnBrk="1" hangingPunct="1"/>
            <a:r>
              <a:rPr lang="en-US" dirty="0" smtClean="0"/>
              <a:t>A better approximation for Nb</a:t>
            </a:r>
            <a:r>
              <a:rPr lang="en-US" baseline="-25000" dirty="0" smtClean="0"/>
              <a:t>3</a:t>
            </a:r>
            <a:r>
              <a:rPr lang="en-US" dirty="0" smtClean="0"/>
              <a:t>Sn </a:t>
            </a:r>
          </a:p>
          <a:p>
            <a:pPr lvl="1" eaLnBrk="1" hangingPunct="1"/>
            <a:r>
              <a:rPr lang="en-US" dirty="0" err="1" smtClean="0"/>
              <a:t>Quadrupoles</a:t>
            </a:r>
            <a:r>
              <a:rPr lang="en-US" dirty="0" smtClean="0"/>
              <a:t>: short sample gradient versus material and lay-out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Unit </a:t>
            </a:r>
            <a:r>
              <a:rPr lang="en-US" sz="1000" dirty="0" smtClean="0">
                <a:solidFill>
                  <a:srgbClr val="3399FF"/>
                </a:solidFill>
              </a:rPr>
              <a:t>7 - </a:t>
            </a:r>
            <a:fld id="{5EB007E4-0664-47E5-98E4-80300662FEAF}" type="slidenum">
              <a:rPr lang="en-US" sz="1000" smtClean="0">
                <a:solidFill>
                  <a:srgbClr val="3399FF"/>
                </a:solidFill>
              </a:rPr>
              <a:pPr/>
              <a:t>15</a:t>
            </a:fld>
            <a:endParaRPr lang="en-US" sz="1000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1729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Nb</a:t>
            </a:r>
            <a:r>
              <a:rPr lang="en-US" dirty="0" smtClean="0"/>
              <a:t>-Ti CRITICAL SURFACE APPROXIMATION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609013" cy="5240338"/>
          </a:xfrm>
        </p:spPr>
        <p:txBody>
          <a:bodyPr/>
          <a:lstStyle/>
          <a:p>
            <a:pPr eaLnBrk="1" hangingPunct="1"/>
            <a:r>
              <a:rPr lang="en-US" dirty="0" smtClean="0"/>
              <a:t>We recall the equations for the </a:t>
            </a:r>
            <a:r>
              <a:rPr lang="en-US" dirty="0" smtClean="0">
                <a:solidFill>
                  <a:srgbClr val="CC0000"/>
                </a:solidFill>
              </a:rPr>
              <a:t>critical surface</a:t>
            </a:r>
          </a:p>
          <a:p>
            <a:pPr lvl="1" eaLnBrk="1" hangingPunct="1"/>
            <a:r>
              <a:rPr lang="en-US" dirty="0" err="1" smtClean="0"/>
              <a:t>Nb</a:t>
            </a:r>
            <a:r>
              <a:rPr lang="en-US" dirty="0" smtClean="0"/>
              <a:t>-Ti: linear approximation is commonly used</a:t>
            </a:r>
          </a:p>
          <a:p>
            <a:pPr lvl="1" eaLnBrk="1" hangingPunct="1">
              <a:buFontTx/>
              <a:buNone/>
            </a:pPr>
            <a:endParaRPr lang="en-US" dirty="0" smtClean="0"/>
          </a:p>
          <a:p>
            <a:pPr lvl="1" eaLnBrk="1" hangingPunct="1">
              <a:buFontTx/>
              <a:buNone/>
            </a:pPr>
            <a:r>
              <a:rPr lang="en-US" dirty="0" smtClean="0"/>
              <a:t>	with </a:t>
            </a:r>
            <a:r>
              <a:rPr lang="en-US" i="1" dirty="0" smtClean="0"/>
              <a:t>s</a:t>
            </a:r>
            <a:r>
              <a:rPr lang="en-US" dirty="0" smtClean="0"/>
              <a:t>~550 [A/(T mm</a:t>
            </a:r>
            <a:r>
              <a:rPr lang="en-US" baseline="30000" dirty="0" smtClean="0"/>
              <a:t>2</a:t>
            </a:r>
            <a:r>
              <a:rPr lang="en-US" dirty="0" smtClean="0"/>
              <a:t>)] and </a:t>
            </a:r>
            <a:r>
              <a:rPr lang="en-US" i="1" dirty="0"/>
              <a:t>b</a:t>
            </a:r>
            <a:r>
              <a:rPr lang="en-US" dirty="0" smtClean="0"/>
              <a:t>~10 T at 4.2 K and </a:t>
            </a:r>
            <a:r>
              <a:rPr lang="en-US" i="1" dirty="0"/>
              <a:t>b</a:t>
            </a:r>
            <a:r>
              <a:rPr lang="en-US" dirty="0"/>
              <a:t>~13 </a:t>
            </a:r>
            <a:r>
              <a:rPr lang="en-US" dirty="0" smtClean="0"/>
              <a:t>T at 1.9 K</a:t>
            </a:r>
          </a:p>
          <a:p>
            <a:pPr lvl="2" eaLnBrk="1" hangingPunct="1"/>
            <a:r>
              <a:rPr lang="en-US" sz="1800" dirty="0" smtClean="0"/>
              <a:t>This is a typical mature </a:t>
            </a:r>
            <a:r>
              <a:rPr lang="en-US" sz="1800" dirty="0" err="1" smtClean="0"/>
              <a:t>Nb</a:t>
            </a:r>
            <a:r>
              <a:rPr lang="en-US" sz="1800" dirty="0" smtClean="0"/>
              <a:t>-Ti high current density strand (LHC)</a:t>
            </a:r>
          </a:p>
          <a:p>
            <a:pPr lvl="2" eaLnBrk="1" hangingPunct="1"/>
            <a:r>
              <a:rPr lang="en-US" sz="1800" dirty="0" err="1" smtClean="0"/>
              <a:t>Tevatron</a:t>
            </a:r>
            <a:r>
              <a:rPr lang="en-US" sz="1800" dirty="0" smtClean="0"/>
              <a:t> had half of it!</a:t>
            </a: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5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5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5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5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5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56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5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5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59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60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61" name="Rectangle 1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62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64" name="Rectangle 19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65" name="Rectangle 2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66" name="Rectangle 21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67" name="Rectangle 2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68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69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70" name="Rectangle 2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71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72" name="Rectangle 27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74" name="Rectangle 29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75" name="Rectangle 30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76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77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78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79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80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6181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152680"/>
              </p:ext>
            </p:extLst>
          </p:nvPr>
        </p:nvGraphicFramePr>
        <p:xfrm>
          <a:off x="6394640" y="1812180"/>
          <a:ext cx="2363788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Equation" r:id="rId3" imgW="1346200" imgH="266700" progId="Equation.3">
                  <p:embed/>
                </p:oleObj>
              </mc:Choice>
              <mc:Fallback>
                <p:oleObj name="Equation" r:id="rId3" imgW="13462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4640" y="1812180"/>
                        <a:ext cx="2363788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Unit </a:t>
            </a:r>
            <a:r>
              <a:rPr lang="en-US" sz="1000" dirty="0" smtClean="0">
                <a:solidFill>
                  <a:srgbClr val="3399FF"/>
                </a:solidFill>
              </a:rPr>
              <a:t>7 - </a:t>
            </a:r>
            <a:fld id="{5EB007E4-0664-47E5-98E4-80300662FEAF}" type="slidenum">
              <a:rPr lang="en-US" sz="1000" smtClean="0">
                <a:solidFill>
                  <a:srgbClr val="3399FF"/>
                </a:solidFill>
              </a:rPr>
              <a:pPr/>
              <a:t>16</a:t>
            </a:fld>
            <a:endParaRPr lang="en-US" sz="1000" dirty="0">
              <a:solidFill>
                <a:srgbClr val="3399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8349" y="3430861"/>
            <a:ext cx="5296562" cy="2906376"/>
          </a:xfrm>
          <a:prstGeom prst="rect">
            <a:avLst/>
          </a:prstGeom>
        </p:spPr>
      </p:pic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1192298" y="6292013"/>
            <a:ext cx="709360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0" charset="-128"/>
              </a:defRPr>
            </a:lvl9pPr>
          </a:lstStyle>
          <a:p>
            <a:pPr algn="ctr"/>
            <a:r>
              <a:rPr lang="en-US" sz="1000" dirty="0"/>
              <a:t>Critical current density in the superconductor </a:t>
            </a:r>
            <a:r>
              <a:rPr lang="en-US" sz="1000" dirty="0" smtClean="0"/>
              <a:t>in </a:t>
            </a:r>
            <a:r>
              <a:rPr lang="en-US" sz="1000" dirty="0" err="1" smtClean="0"/>
              <a:t>Nb</a:t>
            </a:r>
            <a:r>
              <a:rPr lang="en-US" sz="1000" dirty="0" smtClean="0"/>
              <a:t>-Ti at 1.9 K and 4.2 K, and linear interpolation</a:t>
            </a:r>
            <a:endParaRPr lang="en-US" sz="10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3211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Nb</a:t>
            </a:r>
            <a:r>
              <a:rPr lang="en-US" dirty="0" smtClean="0"/>
              <a:t>-Ti CRITICAL SURFACE APPROXIMATION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609013" cy="5240338"/>
          </a:xfrm>
        </p:spPr>
        <p:txBody>
          <a:bodyPr/>
          <a:lstStyle/>
          <a:p>
            <a:pPr eaLnBrk="1" hangingPunct="1"/>
            <a:r>
              <a:rPr lang="en-US" dirty="0" smtClean="0"/>
              <a:t>We recall the equations for the </a:t>
            </a:r>
            <a:r>
              <a:rPr lang="en-US" dirty="0" smtClean="0">
                <a:solidFill>
                  <a:srgbClr val="CC0000"/>
                </a:solidFill>
              </a:rPr>
              <a:t>critical surface</a:t>
            </a:r>
          </a:p>
          <a:p>
            <a:pPr lvl="1" eaLnBrk="1" hangingPunct="1"/>
            <a:r>
              <a:rPr lang="en-US" dirty="0" smtClean="0"/>
              <a:t>The linear fit for Nb</a:t>
            </a:r>
            <a:r>
              <a:rPr lang="en-US" baseline="-25000" dirty="0" smtClean="0"/>
              <a:t>3</a:t>
            </a:r>
            <a:r>
              <a:rPr lang="en-US" dirty="0" smtClean="0"/>
              <a:t>Sn is less good, but still usable with some caution</a:t>
            </a:r>
            <a:endParaRPr lang="en-US" dirty="0"/>
          </a:p>
          <a:p>
            <a:pPr lvl="1" eaLnBrk="1" hangingPunct="1"/>
            <a:r>
              <a:rPr lang="en-US" dirty="0" smtClean="0"/>
              <a:t>For RRP used in HL-LHC in the range 13-16 T we have</a:t>
            </a:r>
          </a:p>
          <a:p>
            <a:pPr lvl="1" eaLnBrk="1" hangingPunct="1">
              <a:buFontTx/>
              <a:buNone/>
            </a:pPr>
            <a:r>
              <a:rPr lang="en-US" i="1" dirty="0" smtClean="0"/>
              <a:t>	s</a:t>
            </a:r>
            <a:r>
              <a:rPr lang="en-US" dirty="0" smtClean="0"/>
              <a:t>~400 [A/(T mm</a:t>
            </a:r>
            <a:r>
              <a:rPr lang="en-US" baseline="30000" dirty="0" smtClean="0"/>
              <a:t>2</a:t>
            </a:r>
            <a:r>
              <a:rPr lang="en-US" dirty="0" smtClean="0"/>
              <a:t>)] and </a:t>
            </a:r>
            <a:r>
              <a:rPr lang="en-US" i="1" dirty="0"/>
              <a:t>b</a:t>
            </a:r>
            <a:r>
              <a:rPr lang="en-US" dirty="0" smtClean="0"/>
              <a:t>~18.1 T at 4.2 K and </a:t>
            </a:r>
            <a:r>
              <a:rPr lang="en-US" i="1" dirty="0"/>
              <a:t>b</a:t>
            </a:r>
            <a:r>
              <a:rPr lang="en-US" dirty="0"/>
              <a:t>~</a:t>
            </a:r>
            <a:r>
              <a:rPr lang="en-US" dirty="0" smtClean="0"/>
              <a:t>19.7 T at 1.9 K</a:t>
            </a:r>
          </a:p>
          <a:p>
            <a:pPr lvl="1" eaLnBrk="1" hangingPunct="1">
              <a:buFontTx/>
              <a:buNone/>
            </a:pPr>
            <a:endParaRPr lang="en-US" dirty="0" smtClean="0"/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5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5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5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5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5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56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5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5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59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60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62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68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69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71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76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77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78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79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80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6181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2452612"/>
              </p:ext>
            </p:extLst>
          </p:nvPr>
        </p:nvGraphicFramePr>
        <p:xfrm>
          <a:off x="6529756" y="1987810"/>
          <a:ext cx="2363788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3" name="Equation" r:id="rId3" imgW="1346200" imgH="266700" progId="Equation.3">
                  <p:embed/>
                </p:oleObj>
              </mc:Choice>
              <mc:Fallback>
                <p:oleObj name="Equation" r:id="rId3" imgW="13462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9756" y="1987810"/>
                        <a:ext cx="2363788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Unit </a:t>
            </a:r>
            <a:r>
              <a:rPr lang="en-US" sz="1000" dirty="0" smtClean="0">
                <a:solidFill>
                  <a:srgbClr val="3399FF"/>
                </a:solidFill>
              </a:rPr>
              <a:t>7 - </a:t>
            </a:r>
            <a:fld id="{5EB007E4-0664-47E5-98E4-80300662FEAF}" type="slidenum">
              <a:rPr lang="en-US" sz="1000" smtClean="0">
                <a:solidFill>
                  <a:srgbClr val="3399FF"/>
                </a:solidFill>
              </a:rPr>
              <a:pPr/>
              <a:t>17</a:t>
            </a:fld>
            <a:endParaRPr lang="en-US" sz="1000" dirty="0">
              <a:solidFill>
                <a:srgbClr val="3399FF"/>
              </a:solidFill>
            </a:endParaRPr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1192298" y="6292013"/>
            <a:ext cx="709360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0" charset="-128"/>
              </a:defRPr>
            </a:lvl9pPr>
          </a:lstStyle>
          <a:p>
            <a:pPr algn="ctr"/>
            <a:r>
              <a:rPr lang="en-US" sz="1200" dirty="0"/>
              <a:t>Critical current density in the superconductor </a:t>
            </a:r>
            <a:r>
              <a:rPr lang="en-US" sz="1200" dirty="0" smtClean="0"/>
              <a:t>in Nb</a:t>
            </a:r>
            <a:r>
              <a:rPr lang="en-US" sz="1200" baseline="-25000" dirty="0" smtClean="0"/>
              <a:t>3</a:t>
            </a:r>
            <a:r>
              <a:rPr lang="en-US" sz="1200" dirty="0" smtClean="0"/>
              <a:t>Sn at 1.9 K and 4.2 K, and linear interpolation</a:t>
            </a:r>
            <a:endParaRPr lang="en-US" sz="1200" dirty="0">
              <a:solidFill>
                <a:srgbClr val="0099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3441" y="3128788"/>
            <a:ext cx="5566889" cy="317955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 bwMode="auto">
          <a:xfrm>
            <a:off x="3864327" y="3161334"/>
            <a:ext cx="1459257" cy="2661465"/>
          </a:xfrm>
          <a:prstGeom prst="roundRect">
            <a:avLst/>
          </a:prstGeom>
          <a:solidFill>
            <a:srgbClr val="CC3300">
              <a:alpha val="3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99051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RECALL ON FILLING RATIO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609013" cy="5240338"/>
          </a:xfrm>
        </p:spPr>
        <p:txBody>
          <a:bodyPr/>
          <a:lstStyle/>
          <a:p>
            <a:pPr eaLnBrk="1" hangingPunct="1"/>
            <a:r>
              <a:rPr lang="en-US" dirty="0" smtClean="0"/>
              <a:t>The current density </a:t>
            </a:r>
            <a:r>
              <a:rPr lang="en-US" dirty="0" smtClean="0">
                <a:solidFill>
                  <a:srgbClr val="CC0000"/>
                </a:solidFill>
              </a:rPr>
              <a:t>in the coil is lower</a:t>
            </a:r>
          </a:p>
          <a:p>
            <a:pPr lvl="1" eaLnBrk="1" hangingPunct="1"/>
            <a:r>
              <a:rPr lang="en-US" dirty="0" smtClean="0"/>
              <a:t>Strand made of </a:t>
            </a:r>
            <a:r>
              <a:rPr lang="en-US" dirty="0" smtClean="0">
                <a:solidFill>
                  <a:srgbClr val="CC0000"/>
                </a:solidFill>
              </a:rPr>
              <a:t>superconductor and normal conducting</a:t>
            </a:r>
            <a:r>
              <a:rPr lang="en-US" dirty="0" smtClean="0"/>
              <a:t> (</a:t>
            </a:r>
            <a:r>
              <a:rPr lang="en-US" dirty="0" smtClean="0">
                <a:sym typeface="Symbol" pitchFamily="18" charset="2"/>
              </a:rPr>
              <a:t></a:t>
            </a:r>
            <a:r>
              <a:rPr lang="en-US" dirty="0" smtClean="0"/>
              <a:t>copper) </a:t>
            </a:r>
            <a:r>
              <a:rPr lang="en-US" dirty="0" smtClean="0">
                <a:sym typeface="Symbol" pitchFamily="18" charset="2"/>
              </a:rPr>
              <a:t></a:t>
            </a:r>
          </a:p>
          <a:p>
            <a:pPr lvl="2" eaLnBrk="1" hangingPunct="1"/>
            <a:r>
              <a:rPr lang="en-US" sz="1800" dirty="0" smtClean="0">
                <a:sym typeface="Symbol" pitchFamily="18" charset="2"/>
              </a:rPr>
              <a:t></a:t>
            </a:r>
            <a:r>
              <a:rPr lang="en-US" sz="1800" baseline="-25000" dirty="0" smtClean="0">
                <a:sym typeface="Symbol" pitchFamily="18" charset="2"/>
              </a:rPr>
              <a:t>Cu-</a:t>
            </a:r>
            <a:r>
              <a:rPr lang="en-US" sz="1800" baseline="-25000" dirty="0" err="1" smtClean="0">
                <a:sym typeface="Symbol" pitchFamily="18" charset="2"/>
              </a:rPr>
              <a:t>sc</a:t>
            </a:r>
            <a:r>
              <a:rPr lang="en-US" sz="1800" baseline="-25000" dirty="0" smtClean="0">
                <a:sym typeface="Symbol" pitchFamily="18" charset="2"/>
              </a:rPr>
              <a:t> </a:t>
            </a:r>
            <a:r>
              <a:rPr lang="en-US" sz="1800" dirty="0" smtClean="0"/>
              <a:t>is the ratio between the copper and the superconductor, usually ranging from 1 to 2 in most cases</a:t>
            </a:r>
          </a:p>
          <a:p>
            <a:pPr lvl="1" eaLnBrk="1" hangingPunct="1"/>
            <a:r>
              <a:rPr lang="en-US" dirty="0" smtClean="0"/>
              <a:t>If the strands are assembled in rectangular cables, there are</a:t>
            </a:r>
            <a:r>
              <a:rPr lang="en-US" dirty="0" smtClean="0">
                <a:solidFill>
                  <a:srgbClr val="CC0000"/>
                </a:solidFill>
              </a:rPr>
              <a:t> voids</a:t>
            </a:r>
            <a:r>
              <a:rPr lang="en-US" dirty="0" smtClean="0"/>
              <a:t>:</a:t>
            </a:r>
          </a:p>
          <a:p>
            <a:pPr lvl="2" eaLnBrk="1" hangingPunct="1"/>
            <a:r>
              <a:rPr lang="en-US" sz="1800" i="1" dirty="0" smtClean="0">
                <a:sym typeface="Symbol" pitchFamily="18" charset="2"/>
              </a:rPr>
              <a:t></a:t>
            </a:r>
            <a:r>
              <a:rPr lang="en-US" sz="1800" i="1" baseline="-25000" dirty="0" smtClean="0">
                <a:sym typeface="Symbol" pitchFamily="18" charset="2"/>
              </a:rPr>
              <a:t>w-c</a:t>
            </a:r>
            <a:r>
              <a:rPr lang="en-US" sz="1800" dirty="0" smtClean="0"/>
              <a:t> is the fraction of cable occupied by strands (usually ~85%)</a:t>
            </a:r>
            <a:endParaRPr lang="en-US" sz="1800" i="1" baseline="-25000" dirty="0" smtClean="0">
              <a:sym typeface="Symbol" pitchFamily="18" charset="2"/>
            </a:endParaRPr>
          </a:p>
          <a:p>
            <a:pPr lvl="1" eaLnBrk="1" hangingPunct="1"/>
            <a:r>
              <a:rPr lang="en-US" dirty="0" smtClean="0"/>
              <a:t>The cables are </a:t>
            </a:r>
            <a:r>
              <a:rPr lang="en-US" dirty="0" smtClean="0">
                <a:solidFill>
                  <a:srgbClr val="CC0000"/>
                </a:solidFill>
              </a:rPr>
              <a:t>insulated</a:t>
            </a:r>
            <a:r>
              <a:rPr lang="en-US" dirty="0" smtClean="0"/>
              <a:t>: </a:t>
            </a:r>
          </a:p>
          <a:p>
            <a:pPr lvl="2" eaLnBrk="1" hangingPunct="1"/>
            <a:r>
              <a:rPr lang="en-US" sz="1800" i="1" dirty="0" smtClean="0">
                <a:sym typeface="Symbol" pitchFamily="18" charset="2"/>
              </a:rPr>
              <a:t></a:t>
            </a:r>
            <a:r>
              <a:rPr lang="en-US" sz="1800" i="1" baseline="-25000" dirty="0" smtClean="0">
                <a:sym typeface="Symbol" pitchFamily="18" charset="2"/>
              </a:rPr>
              <a:t>c-i</a:t>
            </a:r>
            <a:r>
              <a:rPr lang="en-US" sz="1800" dirty="0" smtClean="0"/>
              <a:t> is the fraction of insulated cable occupied by the bare cable (~85%)</a:t>
            </a:r>
          </a:p>
          <a:p>
            <a:pPr eaLnBrk="1" hangingPunct="1"/>
            <a:r>
              <a:rPr lang="en-US" dirty="0" smtClean="0"/>
              <a:t>The current density flowing in the insulated cable is reduced by a factor </a:t>
            </a:r>
            <a:r>
              <a:rPr lang="en-US" i="1" dirty="0" smtClean="0">
                <a:solidFill>
                  <a:srgbClr val="CC0000"/>
                </a:solidFill>
                <a:sym typeface="Symbol" pitchFamily="18" charset="2"/>
              </a:rPr>
              <a:t> </a:t>
            </a:r>
            <a:r>
              <a:rPr lang="en-US" dirty="0" smtClean="0">
                <a:solidFill>
                  <a:srgbClr val="CC0000"/>
                </a:solidFill>
                <a:sym typeface="Symbol" pitchFamily="18" charset="2"/>
              </a:rPr>
              <a:t>(filling ratio)</a:t>
            </a:r>
          </a:p>
          <a:p>
            <a:pPr lvl="1" eaLnBrk="1" hangingPunct="1"/>
            <a:r>
              <a:rPr lang="en-US" dirty="0" smtClean="0">
                <a:sym typeface="Symbol" pitchFamily="18" charset="2"/>
              </a:rPr>
              <a:t>The filling ratio ranges from ¼ to 1/3</a:t>
            </a:r>
          </a:p>
          <a:p>
            <a:pPr lvl="1" algn="just" eaLnBrk="1" hangingPunct="1"/>
            <a:r>
              <a:rPr lang="en-US" dirty="0" smtClean="0">
                <a:sym typeface="Symbol" pitchFamily="18" charset="2"/>
              </a:rPr>
              <a:t>The critical surface for </a:t>
            </a:r>
            <a:r>
              <a:rPr lang="en-US" i="1" dirty="0" smtClean="0">
                <a:sym typeface="Symbol" pitchFamily="18" charset="2"/>
              </a:rPr>
              <a:t>j </a:t>
            </a:r>
            <a:r>
              <a:rPr lang="en-US" dirty="0" smtClean="0">
                <a:sym typeface="Symbol" pitchFamily="18" charset="2"/>
              </a:rPr>
              <a:t>(</a:t>
            </a:r>
            <a:r>
              <a:rPr lang="en-US" dirty="0" smtClean="0">
                <a:solidFill>
                  <a:srgbClr val="CC0000"/>
                </a:solidFill>
                <a:sym typeface="Symbol" pitchFamily="18" charset="2"/>
              </a:rPr>
              <a:t>overall current density</a:t>
            </a:r>
            <a:r>
              <a:rPr lang="en-US" dirty="0" smtClean="0">
                <a:sym typeface="Symbol" pitchFamily="18" charset="2"/>
              </a:rPr>
              <a:t>) is</a:t>
            </a:r>
            <a:endParaRPr lang="en-US" dirty="0" smtClean="0"/>
          </a:p>
          <a:p>
            <a:pPr lvl="1" eaLnBrk="1" hangingPunct="1">
              <a:buFontTx/>
              <a:buNone/>
            </a:pPr>
            <a:endParaRPr lang="en-US" dirty="0" smtClean="0"/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17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17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17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17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18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181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18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18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184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18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19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193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195" name="Rectangle 29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196" name="Rectangle 30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197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198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199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200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201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202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204" name="Rectangle 41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206" name="Rectangle 43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7207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8381095"/>
              </p:ext>
            </p:extLst>
          </p:nvPr>
        </p:nvGraphicFramePr>
        <p:xfrm>
          <a:off x="5503863" y="5661025"/>
          <a:ext cx="25717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" name="Equation" r:id="rId3" imgW="1092200" imgH="241300" progId="Equation.3">
                  <p:embed/>
                </p:oleObj>
              </mc:Choice>
              <mc:Fallback>
                <p:oleObj name="Equation" r:id="rId3" imgW="10922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3863" y="5661025"/>
                        <a:ext cx="257175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4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595499"/>
              </p:ext>
            </p:extLst>
          </p:nvPr>
        </p:nvGraphicFramePr>
        <p:xfrm>
          <a:off x="6128371" y="4407978"/>
          <a:ext cx="2322950" cy="654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" name="Équation" r:id="rId5" imgW="1511300" imgH="431800" progId="Equation.3">
                  <p:embed/>
                </p:oleObj>
              </mc:Choice>
              <mc:Fallback>
                <p:oleObj name="Équation" r:id="rId5" imgW="1511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8371" y="4407978"/>
                        <a:ext cx="2322950" cy="6543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9142015"/>
              </p:ext>
            </p:extLst>
          </p:nvPr>
        </p:nvGraphicFramePr>
        <p:xfrm>
          <a:off x="1339672" y="5679583"/>
          <a:ext cx="2575774" cy="592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" name="Equation" r:id="rId7" imgW="1066800" imgH="241300" progId="Equation.3">
                  <p:embed/>
                </p:oleObj>
              </mc:Choice>
              <mc:Fallback>
                <p:oleObj name="Equation" r:id="rId7" imgW="10668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9672" y="5679583"/>
                        <a:ext cx="2575774" cy="5924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3813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Unit </a:t>
            </a:r>
            <a:r>
              <a:rPr lang="en-US" sz="1000" dirty="0" smtClean="0">
                <a:solidFill>
                  <a:srgbClr val="3399FF"/>
                </a:solidFill>
              </a:rPr>
              <a:t>7 - </a:t>
            </a:r>
            <a:fld id="{5EB007E4-0664-47E5-98E4-80300662FEAF}" type="slidenum">
              <a:rPr lang="en-US" sz="1000" smtClean="0">
                <a:solidFill>
                  <a:srgbClr val="3399FF"/>
                </a:solidFill>
              </a:rPr>
              <a:pPr/>
              <a:t>18</a:t>
            </a:fld>
            <a:endParaRPr lang="en-US" sz="1000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0843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RECALL ON FILLING RATIO</a:t>
            </a:r>
            <a:endParaRPr lang="en-US" dirty="0" smtClean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609013" cy="52403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Examples of </a:t>
            </a:r>
            <a:r>
              <a:rPr lang="en-US" dirty="0" smtClean="0">
                <a:solidFill>
                  <a:srgbClr val="C00000"/>
                </a:solidFill>
              </a:rPr>
              <a:t>filling ratio</a:t>
            </a:r>
            <a:r>
              <a:rPr lang="en-US" dirty="0" smtClean="0"/>
              <a:t> in main dipoles (similar for quads)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Copper to superconductor ranging </a:t>
            </a:r>
            <a:r>
              <a:rPr lang="en-US" dirty="0" smtClean="0">
                <a:solidFill>
                  <a:srgbClr val="C00000"/>
                </a:solidFill>
              </a:rPr>
              <a:t>from 1.1 to 2.2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Extreme case of D20: 0.43 (low copper, short model with energy extraction (see Unit 11 on protection)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Void fraction from 11% to 18%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Insulation from 11% to 18% </a:t>
            </a:r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819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820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820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820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820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8204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820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8206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820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8208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8210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8215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8216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8217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8221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8222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8223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8224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8225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8226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7740032"/>
              </p:ext>
            </p:extLst>
          </p:nvPr>
        </p:nvGraphicFramePr>
        <p:xfrm>
          <a:off x="6140629" y="1674812"/>
          <a:ext cx="2743842" cy="772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" name="Équation" r:id="rId3" imgW="1511300" imgH="431800" progId="Equation.3">
                  <p:embed/>
                </p:oleObj>
              </mc:Choice>
              <mc:Fallback>
                <p:oleObj name="Équation" r:id="rId3" imgW="1511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0629" y="1674812"/>
                        <a:ext cx="2743842" cy="7721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0389816"/>
              </p:ext>
            </p:extLst>
          </p:nvPr>
        </p:nvGraphicFramePr>
        <p:xfrm>
          <a:off x="1378487" y="1736724"/>
          <a:ext cx="257492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" name="Equation" r:id="rId5" imgW="1066800" imgH="241300" progId="Equation.3">
                  <p:embed/>
                </p:oleObj>
              </mc:Choice>
              <mc:Fallback>
                <p:oleObj name="Equation" r:id="rId5" imgW="10668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8487" y="1736724"/>
                        <a:ext cx="2574925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50" name="Picture 5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715" y="2431312"/>
            <a:ext cx="4310936" cy="2218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Unit </a:t>
            </a:r>
            <a:r>
              <a:rPr lang="en-US" sz="1000" dirty="0" smtClean="0">
                <a:solidFill>
                  <a:srgbClr val="3399FF"/>
                </a:solidFill>
              </a:rPr>
              <a:t>7 - </a:t>
            </a:r>
            <a:fld id="{5EB007E4-0664-47E5-98E4-80300662FEAF}" type="slidenum">
              <a:rPr lang="en-US" sz="1000" smtClean="0">
                <a:solidFill>
                  <a:srgbClr val="3399FF"/>
                </a:solidFill>
              </a:rPr>
              <a:pPr/>
              <a:t>19</a:t>
            </a:fld>
            <a:endParaRPr lang="en-US" sz="1000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7560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Unit </a:t>
            </a:r>
            <a:r>
              <a:rPr lang="en-US" sz="1000" dirty="0" smtClean="0">
                <a:solidFill>
                  <a:srgbClr val="3399FF"/>
                </a:solidFill>
              </a:rPr>
              <a:t>7 - </a:t>
            </a:r>
            <a:fld id="{5EB007E4-0664-47E5-98E4-80300662FEAF}" type="slidenum">
              <a:rPr lang="en-US" sz="1000" smtClean="0">
                <a:solidFill>
                  <a:srgbClr val="3399FF"/>
                </a:solidFill>
              </a:rPr>
              <a:pPr/>
              <a:t>2</a:t>
            </a:fld>
            <a:endParaRPr lang="en-US" sz="1000" dirty="0">
              <a:solidFill>
                <a:srgbClr val="3399FF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j-lt"/>
              </a:rPr>
              <a:t>QUESTIONS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Given a material and an aperture, and a quantity of cable, what is the </a:t>
            </a:r>
            <a:r>
              <a:rPr lang="en-US" dirty="0" smtClean="0">
                <a:solidFill>
                  <a:srgbClr val="CC0000"/>
                </a:solidFill>
              </a:rPr>
              <a:t>strongest dipole / </a:t>
            </a:r>
            <a:r>
              <a:rPr lang="en-US" dirty="0" err="1" smtClean="0">
                <a:solidFill>
                  <a:srgbClr val="CC0000"/>
                </a:solidFill>
              </a:rPr>
              <a:t>quadrupole</a:t>
            </a:r>
            <a:r>
              <a:rPr lang="en-US" dirty="0" smtClean="0">
                <a:solidFill>
                  <a:srgbClr val="CC0000"/>
                </a:solidFill>
              </a:rPr>
              <a:t> we can build</a:t>
            </a:r>
            <a:r>
              <a:rPr lang="en-US" dirty="0" smtClean="0"/>
              <a:t> ?</a:t>
            </a:r>
          </a:p>
          <a:p>
            <a:pPr lvl="1" eaLnBrk="1" hangingPunct="1"/>
            <a:r>
              <a:rPr lang="en-US" dirty="0" smtClean="0"/>
              <a:t>Can we have explicit equations ?</a:t>
            </a:r>
          </a:p>
          <a:p>
            <a:pPr lvl="1" eaLnBrk="1" hangingPunct="1"/>
            <a:r>
              <a:rPr lang="en-US" dirty="0" smtClean="0"/>
              <a:t>Can we make an analytical sensitivity analysis on coil width, filling factor, critical current</a:t>
            </a:r>
          </a:p>
          <a:p>
            <a:pPr lvl="1" eaLnBrk="1" hangingPunct="1"/>
            <a:r>
              <a:rPr lang="en-US" dirty="0" smtClean="0"/>
              <a:t>Or do we have to run codes in each case ?</a:t>
            </a:r>
          </a:p>
          <a:p>
            <a:pPr lvl="1" eaLnBrk="1" hangingPunct="1"/>
            <a:r>
              <a:rPr lang="en-US" dirty="0" smtClean="0"/>
              <a:t>We treat the case of a sector coil for dipoles and </a:t>
            </a:r>
            <a:r>
              <a:rPr lang="en-US" dirty="0" err="1" smtClean="0"/>
              <a:t>quadrupoles</a:t>
            </a:r>
            <a:endParaRPr lang="en-US" dirty="0"/>
          </a:p>
          <a:p>
            <a:pPr lvl="1" eaLnBrk="1" hangingPunct="1"/>
            <a:r>
              <a:rPr lang="en-US" dirty="0" smtClean="0"/>
              <a:t>Please note that we ignore the role of iron and of grading, that will be described in the next unit</a:t>
            </a:r>
          </a:p>
        </p:txBody>
      </p:sp>
    </p:spTree>
    <p:extLst>
      <p:ext uri="{BB962C8B-B14F-4D97-AF65-F5344CB8AC3E}">
        <p14:creationId xmlns:p14="http://schemas.microsoft.com/office/powerpoint/2010/main" val="540099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876300" y="96838"/>
            <a:ext cx="7678738" cy="90487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+mj-lt"/>
              </a:rPr>
              <a:t>CONTENTS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Margins</a:t>
            </a:r>
          </a:p>
          <a:p>
            <a:pPr eaLnBrk="1" hangingPunct="1"/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Recall on filling ratio and linear approximation for critical surface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Short sample field in dipoles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Sensitivity analysis</a:t>
            </a:r>
          </a:p>
          <a:p>
            <a:pPr marL="0" indent="0" eaLnBrk="1" hangingPunct="1">
              <a:buNone/>
            </a:pPr>
            <a:endParaRPr lang="en-US" dirty="0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Unit </a:t>
            </a:r>
            <a:r>
              <a:rPr lang="en-US" sz="1000" dirty="0" smtClean="0">
                <a:solidFill>
                  <a:srgbClr val="3399FF"/>
                </a:solidFill>
              </a:rPr>
              <a:t>7 - </a:t>
            </a:r>
            <a:fld id="{5EB007E4-0664-47E5-98E4-80300662FEAF}" type="slidenum">
              <a:rPr lang="en-US" sz="1000" smtClean="0">
                <a:solidFill>
                  <a:srgbClr val="3399FF"/>
                </a:solidFill>
              </a:rPr>
              <a:pPr/>
              <a:t>20</a:t>
            </a:fld>
            <a:endParaRPr lang="en-US" sz="1000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7053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SHORT SAMPLE FIELD IN </a:t>
            </a:r>
            <a:r>
              <a:rPr lang="en-US" dirty="0" err="1" smtClean="0"/>
              <a:t>Nb</a:t>
            </a:r>
            <a:r>
              <a:rPr lang="en-US" dirty="0" smtClean="0"/>
              <a:t>-Ti DIPOLES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609013" cy="5240338"/>
          </a:xfrm>
        </p:spPr>
        <p:txBody>
          <a:bodyPr/>
          <a:lstStyle/>
          <a:p>
            <a:pPr eaLnBrk="1" hangingPunct="1"/>
            <a:r>
              <a:rPr lang="en-US" dirty="0" smtClean="0"/>
              <a:t>We consider a sector coil of width </a:t>
            </a:r>
            <a:r>
              <a:rPr lang="en-US" i="1" dirty="0" smtClean="0"/>
              <a:t>w</a:t>
            </a:r>
          </a:p>
          <a:p>
            <a:pPr lvl="1" eaLnBrk="1" hangingPunct="1"/>
            <a:r>
              <a:rPr lang="en-US" dirty="0" smtClean="0">
                <a:sym typeface="Symbol" pitchFamily="18" charset="2"/>
              </a:rPr>
              <a:t>Equation for the bore field is</a:t>
            </a:r>
          </a:p>
          <a:p>
            <a:pPr marL="457200" lvl="1" indent="0" eaLnBrk="1" hangingPunct="1">
              <a:buNone/>
            </a:pPr>
            <a:r>
              <a:rPr lang="en-US" dirty="0">
                <a:sym typeface="Symbol" pitchFamily="18" charset="2"/>
              </a:rPr>
              <a:t>	</a:t>
            </a:r>
            <a:r>
              <a:rPr lang="en-US" dirty="0" smtClean="0">
                <a:sym typeface="Symbol" pitchFamily="18" charset="2"/>
              </a:rPr>
              <a:t>with                                           for a coil with one wedge setting to 	zero b</a:t>
            </a:r>
            <a:r>
              <a:rPr lang="en-US" baseline="-25000" dirty="0" smtClean="0">
                <a:sym typeface="Symbol" pitchFamily="18" charset="2"/>
              </a:rPr>
              <a:t>3</a:t>
            </a:r>
            <a:r>
              <a:rPr lang="en-US" dirty="0" smtClean="0">
                <a:sym typeface="Symbol" pitchFamily="18" charset="2"/>
              </a:rPr>
              <a:t> to b</a:t>
            </a:r>
            <a:r>
              <a:rPr lang="en-US" baseline="-25000" dirty="0" smtClean="0">
                <a:sym typeface="Symbol" pitchFamily="18" charset="2"/>
              </a:rPr>
              <a:t>7</a:t>
            </a:r>
            <a:endParaRPr lang="en-US" dirty="0" smtClean="0">
              <a:sym typeface="Symbol" pitchFamily="18" charset="2"/>
            </a:endParaRPr>
          </a:p>
          <a:p>
            <a:pPr lvl="1" eaLnBrk="1" hangingPunct="1"/>
            <a:r>
              <a:rPr lang="en-US" dirty="0" smtClean="0">
                <a:sym typeface="Symbol" pitchFamily="18" charset="2"/>
              </a:rPr>
              <a:t>We define </a:t>
            </a:r>
            <a:r>
              <a:rPr lang="en-US" i="1" dirty="0" smtClean="0">
                <a:sym typeface="Symbol" pitchFamily="18" charset="2"/>
              </a:rPr>
              <a:t>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as the ratio </a:t>
            </a:r>
            <a:r>
              <a:rPr lang="en-US" dirty="0">
                <a:sym typeface="Symbol" pitchFamily="18" charset="2"/>
              </a:rPr>
              <a:t>between </a:t>
            </a:r>
            <a:r>
              <a:rPr lang="en-US" dirty="0">
                <a:solidFill>
                  <a:srgbClr val="CC0000"/>
                </a:solidFill>
                <a:sym typeface="Symbol" pitchFamily="18" charset="2"/>
              </a:rPr>
              <a:t>peak field and central </a:t>
            </a:r>
            <a:r>
              <a:rPr lang="en-US" dirty="0" smtClean="0">
                <a:solidFill>
                  <a:srgbClr val="CC0000"/>
                </a:solidFill>
                <a:sym typeface="Symbol" pitchFamily="18" charset="2"/>
              </a:rPr>
              <a:t>field</a:t>
            </a:r>
            <a:endParaRPr lang="en-US" i="1" dirty="0" smtClean="0">
              <a:sym typeface="Symbol" pitchFamily="18" charset="2"/>
            </a:endParaRPr>
          </a:p>
          <a:p>
            <a:pPr lvl="1" eaLnBrk="1" hangingPunct="1"/>
            <a:r>
              <a:rPr lang="en-US" dirty="0" smtClean="0"/>
              <a:t>Now, we can compute the highest peak field reachable in the dipole</a:t>
            </a:r>
          </a:p>
        </p:txBody>
      </p:sp>
      <p:sp>
        <p:nvSpPr>
          <p:cNvPr id="9221" name="Rectangle 1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9222" name="Rectangle 1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9224" name="Rectangle 2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9225" name="Rectangle 2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9232" name="Rectangle 47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9233" name="Rectangle 4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9234" name="Rectangle 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9236" name="Rectangle 5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9237" name="Rectangle 55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9239" name="Rectangle 60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0480866"/>
              </p:ext>
            </p:extLst>
          </p:nvPr>
        </p:nvGraphicFramePr>
        <p:xfrm>
          <a:off x="7070128" y="1328899"/>
          <a:ext cx="1616292" cy="630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7" name="Equation" r:id="rId3" imgW="584200" imgH="241300" progId="Equation.3">
                  <p:embed/>
                </p:oleObj>
              </mc:Choice>
              <mc:Fallback>
                <p:oleObj name="Equation" r:id="rId3" imgW="5842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0128" y="1328899"/>
                        <a:ext cx="1616292" cy="6300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552715"/>
              </p:ext>
            </p:extLst>
          </p:nvPr>
        </p:nvGraphicFramePr>
        <p:xfrm>
          <a:off x="7871297" y="2539875"/>
          <a:ext cx="1272703" cy="62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8" name="Equation" r:id="rId5" imgW="546100" imgH="266700" progId="Equation.3">
                  <p:embed/>
                </p:oleObj>
              </mc:Choice>
              <mc:Fallback>
                <p:oleObj name="Equation" r:id="rId5" imgW="5461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1297" y="2539875"/>
                        <a:ext cx="1272703" cy="6290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890568"/>
              </p:ext>
            </p:extLst>
          </p:nvPr>
        </p:nvGraphicFramePr>
        <p:xfrm>
          <a:off x="88900" y="4659313"/>
          <a:ext cx="3611563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9" name="Equation" r:id="rId7" imgW="2057400" imgH="266700" progId="Equation.3">
                  <p:embed/>
                </p:oleObj>
              </mc:Choice>
              <mc:Fallback>
                <p:oleObj name="Equation" r:id="rId7" imgW="20574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" y="4659313"/>
                        <a:ext cx="3611563" cy="473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6263454"/>
              </p:ext>
            </p:extLst>
          </p:nvPr>
        </p:nvGraphicFramePr>
        <p:xfrm>
          <a:off x="600075" y="5416550"/>
          <a:ext cx="2379663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0" name="Equation" r:id="rId9" imgW="1206500" imgH="469900" progId="Equation.3">
                  <p:embed/>
                </p:oleObj>
              </mc:Choice>
              <mc:Fallback>
                <p:oleObj name="Equation" r:id="rId9" imgW="12065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" y="5416550"/>
                        <a:ext cx="2379663" cy="9128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8487649"/>
              </p:ext>
            </p:extLst>
          </p:nvPr>
        </p:nvGraphicFramePr>
        <p:xfrm>
          <a:off x="656079" y="3797266"/>
          <a:ext cx="2214563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" name="Equation" r:id="rId11" imgW="1092200" imgH="241300" progId="Equation.3">
                  <p:embed/>
                </p:oleObj>
              </mc:Choice>
              <mc:Fallback>
                <p:oleObj name="Equation" r:id="rId11" imgW="10922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079" y="3797266"/>
                        <a:ext cx="2214563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49760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Unit </a:t>
            </a:r>
            <a:r>
              <a:rPr lang="en-US" sz="1000" dirty="0" smtClean="0">
                <a:solidFill>
                  <a:srgbClr val="3399FF"/>
                </a:solidFill>
              </a:rPr>
              <a:t>7 - </a:t>
            </a:r>
            <a:fld id="{5EB007E4-0664-47E5-98E4-80300662FEAF}" type="slidenum">
              <a:rPr lang="en-US" sz="1000" smtClean="0">
                <a:solidFill>
                  <a:srgbClr val="3399FF"/>
                </a:solidFill>
              </a:rPr>
              <a:pPr/>
              <a:t>21</a:t>
            </a:fld>
            <a:endParaRPr lang="en-US" sz="1000" dirty="0">
              <a:solidFill>
                <a:srgbClr val="3399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10630" y="1968760"/>
            <a:ext cx="32968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/>
            <a:r>
              <a:rPr lang="en-US" sz="2000" i="1" dirty="0" err="1">
                <a:latin typeface="Symbol" charset="2"/>
                <a:cs typeface="Symbol" charset="2"/>
              </a:rPr>
              <a:t>g</a:t>
            </a:r>
            <a:r>
              <a:rPr lang="en-US" sz="2000" i="1" baseline="-25000" dirty="0" err="1"/>
              <a:t>c</a:t>
            </a:r>
            <a:r>
              <a:rPr lang="en-US" sz="2000" dirty="0"/>
              <a:t>=</a:t>
            </a:r>
            <a:r>
              <a:rPr lang="en-US" sz="2000" dirty="0" smtClean="0"/>
              <a:t>6.6×</a:t>
            </a:r>
            <a:r>
              <a:rPr lang="en-US" sz="2000" dirty="0"/>
              <a:t>10</a:t>
            </a:r>
            <a:r>
              <a:rPr lang="en-US" sz="2000" baseline="30000" dirty="0"/>
              <a:t>-</a:t>
            </a:r>
            <a:r>
              <a:rPr lang="en-US" sz="2000" baseline="30000" dirty="0" smtClean="0"/>
              <a:t>4</a:t>
            </a:r>
            <a:r>
              <a:rPr lang="en-US" sz="2000" dirty="0" smtClean="0"/>
              <a:t> (T mm/A)</a:t>
            </a:r>
            <a:endParaRPr lang="en-US" sz="20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3787396" y="3684783"/>
            <a:ext cx="5316074" cy="2916525"/>
            <a:chOff x="3787396" y="3684783"/>
            <a:chExt cx="5316074" cy="2916525"/>
          </a:xfrm>
        </p:grpSpPr>
        <p:grpSp>
          <p:nvGrpSpPr>
            <p:cNvPr id="14" name="Group 13"/>
            <p:cNvGrpSpPr/>
            <p:nvPr/>
          </p:nvGrpSpPr>
          <p:grpSpPr>
            <a:xfrm>
              <a:off x="3787396" y="3684783"/>
              <a:ext cx="5316074" cy="2916525"/>
              <a:chOff x="3787396" y="3684783"/>
              <a:chExt cx="5316074" cy="2916525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87396" y="3684783"/>
                <a:ext cx="5316074" cy="2916525"/>
              </a:xfrm>
              <a:prstGeom prst="rect">
                <a:avLst/>
              </a:prstGeom>
            </p:spPr>
          </p:pic>
          <p:sp>
            <p:nvSpPr>
              <p:cNvPr id="13" name="Rounded Rectangle 12"/>
              <p:cNvSpPr/>
              <p:nvPr/>
            </p:nvSpPr>
            <p:spPr bwMode="auto">
              <a:xfrm>
                <a:off x="5945120" y="5633659"/>
                <a:ext cx="648559" cy="202649"/>
              </a:xfrm>
              <a:prstGeom prst="round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ook Antiqua" pitchFamily="18" charset="0"/>
                  <a:ea typeface="ＭＳ Ｐゴシック" pitchFamily="34" charset="-128"/>
                </a:endParaRPr>
              </a:p>
            </p:txBody>
          </p:sp>
          <p:graphicFrame>
            <p:nvGraphicFramePr>
              <p:cNvPr id="26" name="Obje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83698371"/>
                  </p:ext>
                </p:extLst>
              </p:nvPr>
            </p:nvGraphicFramePr>
            <p:xfrm>
              <a:off x="5511408" y="5684221"/>
              <a:ext cx="1104900" cy="3778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22" name="Equation" r:id="rId14" imgW="736600" imgH="266700" progId="Equation.3">
                      <p:embed/>
                    </p:oleObj>
                  </mc:Choice>
                  <mc:Fallback>
                    <p:oleObj name="Equation" r:id="rId14" imgW="736600" imgH="2667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511408" y="5684221"/>
                            <a:ext cx="1104900" cy="377825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16" name="Straight Connector 15"/>
            <p:cNvCxnSpPr/>
            <p:nvPr/>
          </p:nvCxnSpPr>
          <p:spPr bwMode="auto">
            <a:xfrm>
              <a:off x="4593956" y="4809550"/>
              <a:ext cx="3067142" cy="1351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4620980" y="4309681"/>
              <a:ext cx="491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/>
                <a:t>j</a:t>
              </a:r>
              <a:r>
                <a:rPr lang="en-US" i="1" baseline="-25000" dirty="0" err="1" smtClean="0"/>
                <a:t>ss</a:t>
              </a:r>
              <a:endParaRPr lang="en-US" i="1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770245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SHORT SAMPLE FIELD IN </a:t>
            </a:r>
            <a:r>
              <a:rPr lang="en-US" dirty="0" err="1"/>
              <a:t>Nb</a:t>
            </a:r>
            <a:r>
              <a:rPr lang="en-US" dirty="0"/>
              <a:t>-Ti DIPOLES</a:t>
            </a:r>
            <a:endParaRPr lang="en-US" dirty="0" smtClean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609013" cy="5240338"/>
          </a:xfrm>
        </p:spPr>
        <p:txBody>
          <a:bodyPr/>
          <a:lstStyle/>
          <a:p>
            <a:pPr eaLnBrk="1" hangingPunct="1"/>
            <a:r>
              <a:rPr lang="en-US" dirty="0" smtClean="0"/>
              <a:t>We can now compute the maximum current density that can be tolerated by the superconductor (</a:t>
            </a:r>
            <a:r>
              <a:rPr lang="en-US" dirty="0" smtClean="0">
                <a:solidFill>
                  <a:srgbClr val="CC0000"/>
                </a:solidFill>
              </a:rPr>
              <a:t>short sample limit</a:t>
            </a:r>
            <a:r>
              <a:rPr lang="en-US" dirty="0" smtClean="0"/>
              <a:t>)</a:t>
            </a:r>
          </a:p>
          <a:p>
            <a:pPr lvl="1" eaLnBrk="1" hangingPunct="1"/>
            <a:endParaRPr lang="en-US" i="1" dirty="0" smtClean="0">
              <a:sym typeface="Symbol" pitchFamily="18" charset="2"/>
            </a:endParaRPr>
          </a:p>
          <a:p>
            <a:pPr lvl="1" eaLnBrk="1" hangingPunct="1"/>
            <a:endParaRPr lang="en-US" i="1" dirty="0" smtClean="0">
              <a:sym typeface="Symbol" pitchFamily="18" charset="2"/>
            </a:endParaRPr>
          </a:p>
          <a:p>
            <a:pPr lvl="1" eaLnBrk="1" hangingPunct="1"/>
            <a:endParaRPr lang="en-US" dirty="0" smtClean="0"/>
          </a:p>
          <a:p>
            <a:pPr lvl="1" eaLnBrk="1" hangingPunct="1">
              <a:buFontTx/>
              <a:buNone/>
            </a:pPr>
            <a:r>
              <a:rPr lang="en-US" dirty="0" smtClean="0"/>
              <a:t>the short sample current is</a:t>
            </a:r>
          </a:p>
          <a:p>
            <a:pPr lvl="1" eaLnBrk="1" hangingPunct="1">
              <a:buFontTx/>
              <a:buNone/>
            </a:pPr>
            <a:endParaRPr lang="en-US" dirty="0" smtClean="0"/>
          </a:p>
          <a:p>
            <a:pPr lvl="1" eaLnBrk="1" hangingPunct="1">
              <a:buFontTx/>
              <a:buNone/>
            </a:pPr>
            <a:endParaRPr lang="en-US" dirty="0" smtClean="0"/>
          </a:p>
          <a:p>
            <a:pPr lvl="1" eaLnBrk="1" hangingPunct="1">
              <a:buFontTx/>
              <a:buNone/>
            </a:pPr>
            <a:endParaRPr lang="en-US" dirty="0" smtClean="0"/>
          </a:p>
          <a:p>
            <a:pPr lvl="1" eaLnBrk="1" hangingPunct="1">
              <a:buFontTx/>
              <a:buNone/>
            </a:pPr>
            <a:r>
              <a:rPr lang="en-US" dirty="0" smtClean="0"/>
              <a:t>and the </a:t>
            </a:r>
            <a:r>
              <a:rPr lang="en-US" dirty="0" smtClean="0">
                <a:solidFill>
                  <a:srgbClr val="C00000"/>
                </a:solidFill>
              </a:rPr>
              <a:t>bore </a:t>
            </a:r>
            <a:r>
              <a:rPr lang="en-US" dirty="0" smtClean="0">
                <a:solidFill>
                  <a:srgbClr val="CC0000"/>
                </a:solidFill>
              </a:rPr>
              <a:t>short sample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solidFill>
                  <a:srgbClr val="CC0000"/>
                </a:solidFill>
              </a:rPr>
              <a:t>field </a:t>
            </a:r>
            <a:r>
              <a:rPr lang="en-US" dirty="0" smtClean="0"/>
              <a:t>is</a:t>
            </a:r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0247" name="Rectangle 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0249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0251" name="Rectangle 18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0252" name="Rectangle 21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0253" name="Rectangle 25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0255" name="Rectangle 29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0257" name="Rectangle 31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0258" name="Rectangle 35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0259" name="Rectangle 37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0261" name="Rectangle 39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016652"/>
              </p:ext>
            </p:extLst>
          </p:nvPr>
        </p:nvGraphicFramePr>
        <p:xfrm>
          <a:off x="1371600" y="2101850"/>
          <a:ext cx="2382838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7" name="Equation" r:id="rId3" imgW="1206500" imgH="469900" progId="Equation.3">
                  <p:embed/>
                </p:oleObj>
              </mc:Choice>
              <mc:Fallback>
                <p:oleObj name="Equation" r:id="rId3" imgW="12065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101850"/>
                        <a:ext cx="2382838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1759603"/>
              </p:ext>
            </p:extLst>
          </p:nvPr>
        </p:nvGraphicFramePr>
        <p:xfrm>
          <a:off x="5690387" y="2251270"/>
          <a:ext cx="1387475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8" name="Equation" r:id="rId5" imgW="685800" imgH="495300" progId="Equation.3">
                  <p:embed/>
                </p:oleObj>
              </mc:Choice>
              <mc:Fallback>
                <p:oleObj name="Equation" r:id="rId5" imgW="6858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0387" y="2251270"/>
                        <a:ext cx="1387475" cy="101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5183292"/>
              </p:ext>
            </p:extLst>
          </p:nvPr>
        </p:nvGraphicFramePr>
        <p:xfrm>
          <a:off x="1477963" y="3568700"/>
          <a:ext cx="1855787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9" name="Equation" r:id="rId7" imgW="990600" imgH="457200" progId="Equation.3">
                  <p:embed/>
                </p:oleObj>
              </mc:Choice>
              <mc:Fallback>
                <p:oleObj name="Equation" r:id="rId7" imgW="990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7963" y="3568700"/>
                        <a:ext cx="1855787" cy="844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418211"/>
              </p:ext>
            </p:extLst>
          </p:nvPr>
        </p:nvGraphicFramePr>
        <p:xfrm>
          <a:off x="1157801" y="5429963"/>
          <a:ext cx="219075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0" name="Equation" r:id="rId9" imgW="1016000" imgH="469900" progId="Equation.3">
                  <p:embed/>
                </p:oleObj>
              </mc:Choice>
              <mc:Fallback>
                <p:oleObj name="Equation" r:id="rId9" imgW="10160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7801" y="5429963"/>
                        <a:ext cx="2190750" cy="1022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Unit </a:t>
            </a:r>
            <a:r>
              <a:rPr lang="en-US" sz="1000" dirty="0" smtClean="0">
                <a:solidFill>
                  <a:srgbClr val="3399FF"/>
                </a:solidFill>
              </a:rPr>
              <a:t>7 - </a:t>
            </a:r>
            <a:fld id="{5EB007E4-0664-47E5-98E4-80300662FEAF}" type="slidenum">
              <a:rPr lang="en-US" sz="1000" smtClean="0">
                <a:solidFill>
                  <a:srgbClr val="3399FF"/>
                </a:solidFill>
              </a:rPr>
              <a:pPr/>
              <a:t>22</a:t>
            </a:fld>
            <a:endParaRPr lang="en-US" sz="1000" dirty="0">
              <a:solidFill>
                <a:srgbClr val="3399FF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787396" y="3684783"/>
            <a:ext cx="5316074" cy="2916525"/>
            <a:chOff x="3787396" y="3684783"/>
            <a:chExt cx="5316074" cy="2916525"/>
          </a:xfrm>
        </p:grpSpPr>
        <p:grpSp>
          <p:nvGrpSpPr>
            <p:cNvPr id="28" name="Group 27"/>
            <p:cNvGrpSpPr/>
            <p:nvPr/>
          </p:nvGrpSpPr>
          <p:grpSpPr>
            <a:xfrm>
              <a:off x="3787396" y="3684783"/>
              <a:ext cx="5316074" cy="2916525"/>
              <a:chOff x="3787396" y="3684783"/>
              <a:chExt cx="5316074" cy="2916525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87396" y="3684783"/>
                <a:ext cx="5316074" cy="2916525"/>
              </a:xfrm>
              <a:prstGeom prst="rect">
                <a:avLst/>
              </a:prstGeom>
            </p:spPr>
          </p:pic>
          <p:sp>
            <p:nvSpPr>
              <p:cNvPr id="32" name="Rounded Rectangle 31"/>
              <p:cNvSpPr/>
              <p:nvPr/>
            </p:nvSpPr>
            <p:spPr bwMode="auto">
              <a:xfrm>
                <a:off x="5945120" y="5633659"/>
                <a:ext cx="648559" cy="202649"/>
              </a:xfrm>
              <a:prstGeom prst="round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ook Antiqua" pitchFamily="18" charset="0"/>
                  <a:ea typeface="ＭＳ Ｐゴシック" pitchFamily="34" charset="-128"/>
                </a:endParaRPr>
              </a:p>
            </p:txBody>
          </p:sp>
          <p:graphicFrame>
            <p:nvGraphicFramePr>
              <p:cNvPr id="33" name="Obje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13241650"/>
                  </p:ext>
                </p:extLst>
              </p:nvPr>
            </p:nvGraphicFramePr>
            <p:xfrm>
              <a:off x="5511408" y="5684221"/>
              <a:ext cx="1104900" cy="3778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301" name="Equation" r:id="rId12" imgW="736600" imgH="266700" progId="Equation.3">
                      <p:embed/>
                    </p:oleObj>
                  </mc:Choice>
                  <mc:Fallback>
                    <p:oleObj name="Equation" r:id="rId12" imgW="736600" imgH="2667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511408" y="5684221"/>
                            <a:ext cx="1104900" cy="377825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29" name="Straight Connector 28"/>
            <p:cNvCxnSpPr/>
            <p:nvPr/>
          </p:nvCxnSpPr>
          <p:spPr bwMode="auto">
            <a:xfrm>
              <a:off x="4593956" y="4809550"/>
              <a:ext cx="3067142" cy="1351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" name="TextBox 29"/>
            <p:cNvSpPr txBox="1"/>
            <p:nvPr/>
          </p:nvSpPr>
          <p:spPr>
            <a:xfrm>
              <a:off x="4620980" y="4309681"/>
              <a:ext cx="491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/>
                <a:t>j</a:t>
              </a:r>
              <a:r>
                <a:rPr lang="en-US" i="1" baseline="-25000" dirty="0" err="1" smtClean="0"/>
                <a:t>ss</a:t>
              </a:r>
              <a:endParaRPr lang="en-US" i="1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334031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SHORT SAMPLE FIELD IN </a:t>
            </a:r>
            <a:r>
              <a:rPr lang="en-US" dirty="0" err="1"/>
              <a:t>Nb</a:t>
            </a:r>
            <a:r>
              <a:rPr lang="en-US" dirty="0"/>
              <a:t>-Ti DIPOLES</a:t>
            </a:r>
            <a:endParaRPr lang="en-US" dirty="0" smtClean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609013" cy="5240338"/>
          </a:xfrm>
        </p:spPr>
        <p:txBody>
          <a:bodyPr/>
          <a:lstStyle/>
          <a:p>
            <a:pPr eaLnBrk="1" hangingPunct="1"/>
            <a:r>
              <a:rPr lang="en-US" dirty="0" smtClean="0"/>
              <a:t>When we go for larger and </a:t>
            </a:r>
            <a:r>
              <a:rPr lang="en-US" dirty="0" smtClean="0">
                <a:solidFill>
                  <a:srgbClr val="CC0000"/>
                </a:solidFill>
              </a:rPr>
              <a:t>larger coils</a:t>
            </a:r>
            <a:r>
              <a:rPr lang="en-US" dirty="0" smtClean="0"/>
              <a:t> we </a:t>
            </a:r>
            <a:r>
              <a:rPr lang="en-US" dirty="0" smtClean="0">
                <a:solidFill>
                  <a:srgbClr val="CC0000"/>
                </a:solidFill>
              </a:rPr>
              <a:t>increase</a:t>
            </a:r>
            <a:r>
              <a:rPr lang="en-US" dirty="0" smtClean="0"/>
              <a:t> </a:t>
            </a:r>
            <a:r>
              <a:rPr lang="en-US" i="1" dirty="0" smtClean="0">
                <a:sym typeface="Symbol" pitchFamily="18" charset="2"/>
              </a:rPr>
              <a:t>w</a:t>
            </a:r>
            <a:endParaRPr lang="en-US" dirty="0" smtClean="0">
              <a:sym typeface="Symbol" pitchFamily="18" charset="2"/>
            </a:endParaRPr>
          </a:p>
          <a:p>
            <a:pPr lvl="1" eaLnBrk="1" hangingPunct="1"/>
            <a:r>
              <a:rPr lang="en-US" dirty="0" smtClean="0">
                <a:sym typeface="Symbol" pitchFamily="18" charset="2"/>
              </a:rPr>
              <a:t>In the limit of very large coils, one can reach the  maximum field </a:t>
            </a:r>
            <a:r>
              <a:rPr lang="en-US" i="1" dirty="0" smtClean="0">
                <a:sym typeface="Symbol" pitchFamily="18" charset="2"/>
              </a:rPr>
              <a:t>b </a:t>
            </a:r>
            <a:r>
              <a:rPr lang="en-US" dirty="0" smtClean="0">
                <a:sym typeface="Symbol" pitchFamily="18" charset="2"/>
              </a:rPr>
              <a:t>(apart from the </a:t>
            </a:r>
            <a:r>
              <a:rPr lang="en-US" dirty="0" smtClean="0">
                <a:latin typeface="Symbol" charset="2"/>
                <a:cs typeface="Symbol" charset="2"/>
                <a:sym typeface="Symbol" pitchFamily="18" charset="2"/>
              </a:rPr>
              <a:t>l</a:t>
            </a:r>
            <a:r>
              <a:rPr lang="en-US" dirty="0" smtClean="0">
                <a:sym typeface="Symbol" pitchFamily="18" charset="2"/>
              </a:rPr>
              <a:t> factor, i.e. the ratio between peak field in the coil and bore field) for very small current density</a:t>
            </a:r>
          </a:p>
          <a:p>
            <a:pPr lvl="1" eaLnBrk="1" hangingPunct="1"/>
            <a:r>
              <a:rPr lang="en-US" dirty="0" smtClean="0">
                <a:sym typeface="Symbol" pitchFamily="18" charset="2"/>
              </a:rPr>
              <a:t>In this case the magnet coil  becomes very large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Two regimes: small coils and large coils</a:t>
            </a:r>
          </a:p>
          <a:p>
            <a:pPr lvl="1" eaLnBrk="1" hangingPunct="1"/>
            <a:r>
              <a:rPr lang="en-US" dirty="0"/>
              <a:t>Last missing piece: an </a:t>
            </a:r>
            <a:r>
              <a:rPr lang="en-US" dirty="0">
                <a:solidFill>
                  <a:srgbClr val="C00000"/>
                </a:solidFill>
              </a:rPr>
              <a:t>estimate for </a:t>
            </a:r>
            <a:r>
              <a:rPr lang="en-US" i="1" dirty="0">
                <a:solidFill>
                  <a:srgbClr val="C00000"/>
                </a:solidFill>
                <a:latin typeface="Symbol" pitchFamily="18" charset="2"/>
              </a:rPr>
              <a:t>l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1271" name="Rectangle 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1272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1273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1274" name="Rectangle 12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1275" name="Rectangle 19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1276" name="Rectangle 21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1278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734990"/>
              </p:ext>
            </p:extLst>
          </p:nvPr>
        </p:nvGraphicFramePr>
        <p:xfrm>
          <a:off x="261055" y="4080589"/>
          <a:ext cx="316547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6" name="Equation" r:id="rId3" imgW="1765300" imgH="469900" progId="Equation.3">
                  <p:embed/>
                </p:oleObj>
              </mc:Choice>
              <mc:Fallback>
                <p:oleObj name="Equation" r:id="rId3" imgW="17653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055" y="4080589"/>
                        <a:ext cx="3165475" cy="841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Unit </a:t>
            </a:r>
            <a:r>
              <a:rPr lang="en-US" sz="1000" dirty="0" smtClean="0">
                <a:solidFill>
                  <a:srgbClr val="3399FF"/>
                </a:solidFill>
              </a:rPr>
              <a:t>7 - </a:t>
            </a:r>
            <a:fld id="{5EB007E4-0664-47E5-98E4-80300662FEAF}" type="slidenum">
              <a:rPr lang="en-US" sz="1000" smtClean="0">
                <a:solidFill>
                  <a:srgbClr val="3399FF"/>
                </a:solidFill>
              </a:rPr>
              <a:pPr/>
              <a:t>23</a:t>
            </a:fld>
            <a:endParaRPr lang="en-US" sz="1000" dirty="0">
              <a:solidFill>
                <a:srgbClr val="3399FF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756230" y="2985705"/>
            <a:ext cx="5148698" cy="2914945"/>
            <a:chOff x="4053494" y="2647955"/>
            <a:chExt cx="5148698" cy="2914945"/>
          </a:xfrm>
        </p:grpSpPr>
        <p:pic>
          <p:nvPicPr>
            <p:cNvPr id="18" name="Picture 17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3494" y="2647955"/>
              <a:ext cx="4249706" cy="29149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4" descr="Serbia100Dinara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4864" y="2877624"/>
              <a:ext cx="961610" cy="46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4" descr="Serbia100Dinara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6894" y="4016252"/>
              <a:ext cx="961610" cy="46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4" descr="Serbia100Dinara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5782" y="4155142"/>
              <a:ext cx="961610" cy="46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4" descr="Serbia100Dinara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4670" y="4307542"/>
              <a:ext cx="961610" cy="46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4" descr="Serbia100Dinara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0582" y="4419413"/>
              <a:ext cx="961610" cy="46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691812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RATIO PEAK FIELD BORE FIELD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609013" cy="5240338"/>
          </a:xfrm>
        </p:spPr>
        <p:txBody>
          <a:bodyPr/>
          <a:lstStyle/>
          <a:p>
            <a:pPr eaLnBrk="1" hangingPunct="1"/>
            <a:r>
              <a:rPr lang="en-US" dirty="0" smtClean="0"/>
              <a:t>How much is the </a:t>
            </a:r>
            <a:r>
              <a:rPr lang="en-US" dirty="0" smtClean="0">
                <a:sym typeface="Symbol" pitchFamily="18" charset="2"/>
              </a:rPr>
              <a:t>ratio between peak field and bore field)?</a:t>
            </a:r>
            <a:r>
              <a:rPr lang="en-US" dirty="0" smtClean="0">
                <a:solidFill>
                  <a:srgbClr val="C00000"/>
                </a:solidFill>
                <a:sym typeface="Symbol" pitchFamily="18" charset="2"/>
              </a:rPr>
              <a:t> </a:t>
            </a:r>
            <a:endParaRPr lang="en-US" dirty="0" smtClean="0">
              <a:sym typeface="Symbol" pitchFamily="18" charset="2"/>
            </a:endParaRPr>
          </a:p>
          <a:p>
            <a:pPr lvl="1" eaLnBrk="1" hangingPunct="1"/>
            <a:r>
              <a:rPr lang="en-US" dirty="0" smtClean="0">
                <a:sym typeface="Symbol" pitchFamily="18" charset="2"/>
              </a:rPr>
              <a:t>To compute the peak field one has to compute the field everywhere in the coil, and take the maximum</a:t>
            </a:r>
          </a:p>
          <a:p>
            <a:pPr lvl="1" eaLnBrk="1" hangingPunct="1"/>
            <a:r>
              <a:rPr lang="en-US" dirty="0" smtClean="0">
                <a:sym typeface="Symbol" pitchFamily="18" charset="2"/>
              </a:rPr>
              <a:t>One can prove that if the current density is constant the maximum is always </a:t>
            </a:r>
            <a:r>
              <a:rPr lang="en-US" dirty="0" smtClean="0">
                <a:solidFill>
                  <a:srgbClr val="C00000"/>
                </a:solidFill>
                <a:sym typeface="Symbol" pitchFamily="18" charset="2"/>
              </a:rPr>
              <a:t>on the border of the coil </a:t>
            </a:r>
            <a:r>
              <a:rPr lang="en-US" dirty="0" smtClean="0">
                <a:sym typeface="Symbol" pitchFamily="18" charset="2"/>
              </a:rPr>
              <a:t>– useful to reduce the computation time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4344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4345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4346" name="Rectangle 9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4348" name="Rectangle 13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434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4351" name="Text Box 20"/>
          <p:cNvSpPr txBox="1">
            <a:spLocks noChangeArrowheads="1"/>
          </p:cNvSpPr>
          <p:nvPr/>
        </p:nvSpPr>
        <p:spPr bwMode="auto">
          <a:xfrm>
            <a:off x="6353343" y="5900738"/>
            <a:ext cx="21475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pPr algn="ctr"/>
            <a:r>
              <a:rPr lang="fr-CH" sz="1400" dirty="0"/>
              <a:t>LHC main dipole – </a:t>
            </a:r>
          </a:p>
          <a:p>
            <a:pPr algn="ctr"/>
            <a:r>
              <a:rPr lang="fr-CH" sz="1400" dirty="0"/>
              <a:t>location of the peak field</a:t>
            </a:r>
            <a:endParaRPr lang="it-IT" sz="1400" dirty="0"/>
          </a:p>
        </p:txBody>
      </p:sp>
      <p:sp>
        <p:nvSpPr>
          <p:cNvPr id="14353" name="Text Box 24"/>
          <p:cNvSpPr txBox="1">
            <a:spLocks noChangeArrowheads="1"/>
          </p:cNvSpPr>
          <p:nvPr/>
        </p:nvSpPr>
        <p:spPr bwMode="auto">
          <a:xfrm>
            <a:off x="3684755" y="5897563"/>
            <a:ext cx="21475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pPr algn="ctr"/>
            <a:r>
              <a:rPr lang="fr-CH" sz="1400" dirty="0"/>
              <a:t>RHIC main dipole – </a:t>
            </a:r>
          </a:p>
          <a:p>
            <a:pPr algn="ctr"/>
            <a:r>
              <a:rPr lang="fr-CH" sz="1400" dirty="0"/>
              <a:t>location of the peak field</a:t>
            </a:r>
            <a:endParaRPr lang="it-IT" sz="1400" dirty="0"/>
          </a:p>
        </p:txBody>
      </p:sp>
      <p:sp>
        <p:nvSpPr>
          <p:cNvPr id="14355" name="Text Box 26"/>
          <p:cNvSpPr txBox="1">
            <a:spLocks noChangeArrowheads="1"/>
          </p:cNvSpPr>
          <p:nvPr/>
        </p:nvSpPr>
        <p:spPr bwMode="auto">
          <a:xfrm>
            <a:off x="1074905" y="5902325"/>
            <a:ext cx="21475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pPr algn="ctr"/>
            <a:r>
              <a:rPr lang="fr-CH" sz="1400" dirty="0"/>
              <a:t>Tevatron main dipole – </a:t>
            </a:r>
          </a:p>
          <a:p>
            <a:pPr algn="ctr"/>
            <a:r>
              <a:rPr lang="fr-CH" sz="1400" dirty="0"/>
              <a:t>location of the peak field</a:t>
            </a:r>
            <a:endParaRPr lang="it-IT" sz="1400" dirty="0"/>
          </a:p>
        </p:txBody>
      </p:sp>
      <p:sp>
        <p:nvSpPr>
          <p:cNvPr id="20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Unit </a:t>
            </a:r>
            <a:r>
              <a:rPr lang="en-US" sz="1000" dirty="0" smtClean="0">
                <a:solidFill>
                  <a:srgbClr val="3399FF"/>
                </a:solidFill>
              </a:rPr>
              <a:t>7 - </a:t>
            </a:r>
            <a:fld id="{5EB007E4-0664-47E5-98E4-80300662FEAF}" type="slidenum">
              <a:rPr lang="en-US" sz="1000" smtClean="0">
                <a:solidFill>
                  <a:srgbClr val="3399FF"/>
                </a:solidFill>
              </a:rPr>
              <a:pPr/>
              <a:t>24</a:t>
            </a:fld>
            <a:endParaRPr lang="en-US" sz="1000" dirty="0">
              <a:solidFill>
                <a:srgbClr val="3399FF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26628" y="3497972"/>
            <a:ext cx="2656694" cy="2462476"/>
            <a:chOff x="626628" y="3497972"/>
            <a:chExt cx="2656694" cy="2462476"/>
          </a:xfrm>
        </p:grpSpPr>
        <p:pic>
          <p:nvPicPr>
            <p:cNvPr id="14354" name="Picture 2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628" y="3497972"/>
              <a:ext cx="2656694" cy="2462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Oval 3"/>
            <p:cNvSpPr/>
            <p:nvPr/>
          </p:nvSpPr>
          <p:spPr bwMode="auto">
            <a:xfrm>
              <a:off x="1351163" y="4620411"/>
              <a:ext cx="121605" cy="11731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ＭＳ Ｐゴシック" pitchFamily="34" charset="-128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429593" y="3485574"/>
            <a:ext cx="2667212" cy="2471700"/>
            <a:chOff x="3429593" y="3485574"/>
            <a:chExt cx="2667212" cy="2471700"/>
          </a:xfrm>
        </p:grpSpPr>
        <p:pic>
          <p:nvPicPr>
            <p:cNvPr id="14352" name="Picture 2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593" y="3485574"/>
              <a:ext cx="2667212" cy="2471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Oval 22"/>
            <p:cNvSpPr/>
            <p:nvPr/>
          </p:nvSpPr>
          <p:spPr bwMode="auto">
            <a:xfrm>
              <a:off x="4138403" y="4570161"/>
              <a:ext cx="121605" cy="11731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ＭＳ Ｐゴシック" pitchFamily="34" charset="-128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214215" y="3458554"/>
            <a:ext cx="2684020" cy="2489972"/>
            <a:chOff x="6214215" y="3458554"/>
            <a:chExt cx="2684020" cy="2489972"/>
          </a:xfrm>
        </p:grpSpPr>
        <p:pic>
          <p:nvPicPr>
            <p:cNvPr id="14350" name="Picture 1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4215" y="3458554"/>
              <a:ext cx="2684020" cy="24899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Oval 23"/>
            <p:cNvSpPr/>
            <p:nvPr/>
          </p:nvSpPr>
          <p:spPr bwMode="auto">
            <a:xfrm>
              <a:off x="6804035" y="4857661"/>
              <a:ext cx="121605" cy="11731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ＭＳ Ｐゴシック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93052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uild="p"/>
      <p:bldP spid="14351" grpId="0"/>
      <p:bldP spid="14353" grpId="0"/>
      <p:bldP spid="1435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RATIO PEAK FIELD BORE FIELD</a:t>
            </a:r>
            <a:endParaRPr lang="en-US" dirty="0" smtClean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609013" cy="5240338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C00000"/>
                </a:solidFill>
              </a:rPr>
              <a:t>Numerical evaluation of </a:t>
            </a:r>
            <a:r>
              <a:rPr lang="en-US" i="1" dirty="0" smtClean="0">
                <a:solidFill>
                  <a:srgbClr val="C00000"/>
                </a:solidFill>
                <a:sym typeface="Symbol" pitchFamily="18" charset="2"/>
              </a:rPr>
              <a:t></a:t>
            </a:r>
            <a:r>
              <a:rPr lang="en-US" dirty="0" smtClean="0">
                <a:solidFill>
                  <a:srgbClr val="C00000"/>
                </a:solidFill>
                <a:sym typeface="Symbol" pitchFamily="18" charset="2"/>
              </a:rPr>
              <a:t> </a:t>
            </a:r>
            <a:r>
              <a:rPr lang="en-US" dirty="0" smtClean="0"/>
              <a:t>for different sector coils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The ratio is larger for smaller coil widths</a:t>
            </a:r>
            <a:endParaRPr lang="en-US" dirty="0" smtClean="0">
              <a:solidFill>
                <a:srgbClr val="CC0000"/>
              </a:solidFill>
            </a:endParaRPr>
          </a:p>
          <a:p>
            <a:pPr lvl="2" eaLnBrk="1" hangingPunct="1"/>
            <a:r>
              <a:rPr lang="en-US" sz="1800" dirty="0" smtClean="0">
                <a:solidFill>
                  <a:srgbClr val="CC0000"/>
                </a:solidFill>
              </a:rPr>
              <a:t>Improving field quality, peak field is closer to bore field</a:t>
            </a:r>
          </a:p>
          <a:p>
            <a:pPr lvl="1" eaLnBrk="1" hangingPunct="1"/>
            <a:r>
              <a:rPr lang="en-US" dirty="0" smtClean="0"/>
              <a:t>Hyperbolic fit with </a:t>
            </a:r>
            <a:r>
              <a:rPr lang="en-US" i="1" dirty="0" smtClean="0"/>
              <a:t>a</a:t>
            </a:r>
            <a:r>
              <a:rPr lang="en-US" dirty="0" smtClean="0"/>
              <a:t>~0.04</a:t>
            </a:r>
          </a:p>
          <a:p>
            <a:pPr lvl="2" eaLnBrk="1" hangingPunct="1"/>
            <a:r>
              <a:rPr lang="en-US" dirty="0" smtClean="0"/>
              <a:t>(</a:t>
            </a:r>
            <a:r>
              <a:rPr lang="en-US" i="1" dirty="0" smtClean="0"/>
              <a:t>r</a:t>
            </a:r>
            <a:r>
              <a:rPr lang="en-US" dirty="0" smtClean="0"/>
              <a:t> aperture radius, </a:t>
            </a:r>
            <a:r>
              <a:rPr lang="en-US" i="1" dirty="0" smtClean="0"/>
              <a:t>w</a:t>
            </a:r>
            <a:r>
              <a:rPr lang="en-US" dirty="0" smtClean="0"/>
              <a:t> coil width of sector coil)</a:t>
            </a: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6391" name="Rectangle 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6393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6394" name="Rectangle 9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6395" name="Rectangle 10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6396" name="Rectangle 11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639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16399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523" y="1532856"/>
            <a:ext cx="6529397" cy="348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400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6401" name="Rectangle 16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16402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5600497"/>
              </p:ext>
            </p:extLst>
          </p:nvPr>
        </p:nvGraphicFramePr>
        <p:xfrm>
          <a:off x="6681045" y="5687931"/>
          <a:ext cx="174625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9" name="Equation" r:id="rId4" imgW="990170" imgH="393529" progId="Equation.3">
                  <p:embed/>
                </p:oleObj>
              </mc:Choice>
              <mc:Fallback>
                <p:oleObj name="Equation" r:id="rId4" imgW="990170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1045" y="5687931"/>
                        <a:ext cx="174625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Unit </a:t>
            </a:r>
            <a:r>
              <a:rPr lang="en-US" sz="1000" dirty="0" smtClean="0">
                <a:solidFill>
                  <a:srgbClr val="3399FF"/>
                </a:solidFill>
              </a:rPr>
              <a:t>7 - </a:t>
            </a:r>
            <a:fld id="{5EB007E4-0664-47E5-98E4-80300662FEAF}" type="slidenum">
              <a:rPr lang="en-US" sz="1000" smtClean="0">
                <a:solidFill>
                  <a:srgbClr val="3399FF"/>
                </a:solidFill>
              </a:rPr>
              <a:pPr/>
              <a:t>25</a:t>
            </a:fld>
            <a:endParaRPr lang="en-US" sz="1000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1636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RATIO PEAK FIELD BORE FIELD</a:t>
            </a:r>
            <a:endParaRPr lang="en-US" dirty="0" smtClean="0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609013" cy="5240338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C00000"/>
                </a:solidFill>
              </a:rPr>
              <a:t>We verify the fit derived from sector coils on real magnets</a:t>
            </a:r>
            <a:endParaRPr lang="en-US" i="1" dirty="0" smtClean="0">
              <a:latin typeface="Symbol" pitchFamily="18" charset="2"/>
            </a:endParaRPr>
          </a:p>
          <a:p>
            <a:pPr lvl="2" eaLnBrk="1" hangingPunct="1"/>
            <a:r>
              <a:rPr lang="en-US" sz="2000" dirty="0" smtClean="0">
                <a:solidFill>
                  <a:srgbClr val="C00000"/>
                </a:solidFill>
              </a:rPr>
              <a:t>Agreement with the hyperbolic fit is very good</a:t>
            </a:r>
            <a:endParaRPr lang="en-US" sz="2000" dirty="0" smtClean="0"/>
          </a:p>
          <a:p>
            <a:pPr lvl="2" eaLnBrk="1" hangingPunct="1"/>
            <a:r>
              <a:rPr lang="en-US" sz="2000" dirty="0" smtClean="0"/>
              <a:t>Block design (Fresca2, HD2) have higher ratio</a:t>
            </a:r>
          </a:p>
          <a:p>
            <a:pPr lvl="2" eaLnBrk="1" hangingPunct="1"/>
            <a:r>
              <a:rPr lang="en-US" sz="2000" dirty="0" smtClean="0"/>
              <a:t>Very good optimization of SIS300</a:t>
            </a: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7415" name="Rectangle 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7416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7417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7418" name="Rectangle 9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7419" name="Rectangle 10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7420" name="Rectangle 11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7421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7422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7423" name="Rectangle 16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17424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740577"/>
              </p:ext>
            </p:extLst>
          </p:nvPr>
        </p:nvGraphicFramePr>
        <p:xfrm>
          <a:off x="6958493" y="1738416"/>
          <a:ext cx="2010225" cy="979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4" name="Equation" r:id="rId3" imgW="965200" imgH="469900" progId="Equation.3">
                  <p:embed/>
                </p:oleObj>
              </mc:Choice>
              <mc:Fallback>
                <p:oleObj name="Equation" r:id="rId3" imgW="9652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8493" y="1738416"/>
                        <a:ext cx="2010225" cy="9797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Unit </a:t>
            </a:r>
            <a:r>
              <a:rPr lang="en-US" sz="1000" dirty="0" smtClean="0">
                <a:solidFill>
                  <a:srgbClr val="3399FF"/>
                </a:solidFill>
              </a:rPr>
              <a:t>7 - </a:t>
            </a:r>
            <a:fld id="{5EB007E4-0664-47E5-98E4-80300662FEAF}" type="slidenum">
              <a:rPr lang="en-US" sz="1000" smtClean="0">
                <a:solidFill>
                  <a:srgbClr val="3399FF"/>
                </a:solidFill>
              </a:rPr>
              <a:pPr/>
              <a:t>26</a:t>
            </a:fld>
            <a:endParaRPr lang="en-US" sz="1000" dirty="0">
              <a:solidFill>
                <a:srgbClr val="3399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1381" y="2837094"/>
            <a:ext cx="6566816" cy="388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8365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RATIO PEAK FIELD BORE FIELD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609013" cy="5240338"/>
          </a:xfrm>
        </p:spPr>
        <p:txBody>
          <a:bodyPr/>
          <a:lstStyle/>
          <a:p>
            <a:pPr eaLnBrk="1" hangingPunct="1"/>
            <a:r>
              <a:rPr lang="en-US" dirty="0" smtClean="0"/>
              <a:t>The case of SIS300 dipole </a:t>
            </a:r>
            <a:r>
              <a:rPr lang="en-US" sz="1800" dirty="0" smtClean="0">
                <a:solidFill>
                  <a:srgbClr val="008000"/>
                </a:solidFill>
              </a:rPr>
              <a:t>(M. </a:t>
            </a:r>
            <a:r>
              <a:rPr lang="en-US" sz="1800" dirty="0" err="1" smtClean="0">
                <a:solidFill>
                  <a:srgbClr val="008000"/>
                </a:solidFill>
              </a:rPr>
              <a:t>Sorbi</a:t>
            </a:r>
            <a:r>
              <a:rPr lang="en-US" sz="1800" dirty="0" smtClean="0">
                <a:solidFill>
                  <a:srgbClr val="008000"/>
                </a:solidFill>
              </a:rPr>
              <a:t>, G. </a:t>
            </a:r>
            <a:r>
              <a:rPr lang="en-US" sz="1800" dirty="0" err="1" smtClean="0">
                <a:solidFill>
                  <a:srgbClr val="008000"/>
                </a:solidFill>
              </a:rPr>
              <a:t>Volpini</a:t>
            </a:r>
            <a:r>
              <a:rPr lang="en-US" sz="1800" dirty="0" smtClean="0">
                <a:solidFill>
                  <a:srgbClr val="008000"/>
                </a:solidFill>
              </a:rPr>
              <a:t>, P. </a:t>
            </a:r>
            <a:r>
              <a:rPr lang="en-US" sz="1800" dirty="0" err="1" smtClean="0">
                <a:solidFill>
                  <a:srgbClr val="008000"/>
                </a:solidFill>
              </a:rPr>
              <a:t>Fabbricatore</a:t>
            </a:r>
            <a:r>
              <a:rPr lang="en-US" sz="1800" dirty="0" smtClean="0">
                <a:solidFill>
                  <a:srgbClr val="008000"/>
                </a:solidFill>
              </a:rPr>
              <a:t>, S. </a:t>
            </a:r>
            <a:r>
              <a:rPr lang="en-US" sz="1800" dirty="0" err="1" smtClean="0">
                <a:solidFill>
                  <a:srgbClr val="008000"/>
                </a:solidFill>
              </a:rPr>
              <a:t>Farinon</a:t>
            </a:r>
            <a:r>
              <a:rPr lang="en-US" sz="1800" dirty="0" smtClean="0">
                <a:solidFill>
                  <a:srgbClr val="008000"/>
                </a:solidFill>
              </a:rPr>
              <a:t>, et al, many papers on IEEE TAS </a:t>
            </a:r>
            <a:r>
              <a:rPr lang="en-US" sz="1800" dirty="0" err="1" smtClean="0">
                <a:solidFill>
                  <a:srgbClr val="008000"/>
                </a:solidFill>
              </a:rPr>
              <a:t>vol</a:t>
            </a:r>
            <a:r>
              <a:rPr lang="en-US" sz="1800" dirty="0" smtClean="0">
                <a:solidFill>
                  <a:srgbClr val="008000"/>
                </a:solidFill>
              </a:rPr>
              <a:t> 18 and 19 (2008, 2009)</a:t>
            </a:r>
            <a:endParaRPr lang="en-US" sz="1800" dirty="0" smtClean="0">
              <a:solidFill>
                <a:srgbClr val="008000"/>
              </a:solidFill>
              <a:sym typeface="Symbol" pitchFamily="18" charset="2"/>
            </a:endParaRPr>
          </a:p>
          <a:p>
            <a:pPr lvl="1" eaLnBrk="1" hangingPunct="1"/>
            <a:r>
              <a:rPr lang="en-US" dirty="0" smtClean="0">
                <a:sym typeface="Symbol" pitchFamily="18" charset="2"/>
              </a:rPr>
              <a:t>Very small ratio between equivalent coil width (14 mm, one layer of the LHC dipole cable) and aperture (50 mm radius)</a:t>
            </a:r>
          </a:p>
          <a:p>
            <a:pPr lvl="2" eaLnBrk="1" hangingPunct="1"/>
            <a:r>
              <a:rPr lang="en-US" dirty="0" smtClean="0">
                <a:sym typeface="Symbol" pitchFamily="18" charset="2"/>
              </a:rPr>
              <a:t>Wedges at large amplitude reduce the peak field – last two blocks have only to cables each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4344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4345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4346" name="Rectangle 9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4348" name="Rectangle 13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434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4355" name="Text Box 26"/>
          <p:cNvSpPr txBox="1">
            <a:spLocks noChangeArrowheads="1"/>
          </p:cNvSpPr>
          <p:nvPr/>
        </p:nvSpPr>
        <p:spPr bwMode="auto">
          <a:xfrm>
            <a:off x="2588207" y="6361665"/>
            <a:ext cx="428921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pPr algn="ctr"/>
            <a:r>
              <a:rPr lang="fr-CH" sz="1400" dirty="0" smtClean="0"/>
              <a:t>SIS300 </a:t>
            </a:r>
            <a:r>
              <a:rPr lang="fr-CH" sz="1400" dirty="0"/>
              <a:t>main dipole – </a:t>
            </a:r>
            <a:r>
              <a:rPr lang="fr-CH" sz="1400" dirty="0" smtClean="0"/>
              <a:t>location </a:t>
            </a:r>
            <a:r>
              <a:rPr lang="fr-CH" sz="1400" dirty="0"/>
              <a:t>of the peak </a:t>
            </a:r>
            <a:r>
              <a:rPr lang="fr-CH" sz="1400" dirty="0" smtClean="0"/>
              <a:t>field</a:t>
            </a:r>
            <a:endParaRPr lang="it-IT" sz="1400" dirty="0"/>
          </a:p>
        </p:txBody>
      </p:sp>
      <p:sp>
        <p:nvSpPr>
          <p:cNvPr id="20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7215214" y="6524625"/>
            <a:ext cx="1719236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Unit </a:t>
            </a:r>
            <a:r>
              <a:rPr lang="en-US" sz="1000" dirty="0" smtClean="0">
                <a:solidFill>
                  <a:srgbClr val="3399FF"/>
                </a:solidFill>
              </a:rPr>
              <a:t>7 - </a:t>
            </a:r>
            <a:fld id="{5EB007E4-0664-47E5-98E4-80300662FEAF}" type="slidenum">
              <a:rPr lang="en-US" sz="1000" smtClean="0">
                <a:solidFill>
                  <a:srgbClr val="3399FF"/>
                </a:solidFill>
              </a:rPr>
              <a:pPr/>
              <a:t>27</a:t>
            </a:fld>
            <a:endParaRPr lang="en-US" sz="1000" dirty="0">
              <a:solidFill>
                <a:srgbClr val="3399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411" y="3228884"/>
            <a:ext cx="3822136" cy="3138904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 bwMode="auto">
          <a:xfrm>
            <a:off x="3769811" y="4120541"/>
            <a:ext cx="121605" cy="11731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48884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SHORT SAMPLE FIELD IN </a:t>
            </a:r>
            <a:r>
              <a:rPr lang="en-US" dirty="0" err="1"/>
              <a:t>Nb</a:t>
            </a:r>
            <a:r>
              <a:rPr lang="en-US" dirty="0"/>
              <a:t>-Ti DIPOLES</a:t>
            </a:r>
            <a:endParaRPr lang="en-US" dirty="0" smtClean="0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609013" cy="5240338"/>
          </a:xfrm>
        </p:spPr>
        <p:txBody>
          <a:bodyPr/>
          <a:lstStyle/>
          <a:p>
            <a:pPr eaLnBrk="1" hangingPunct="1"/>
            <a:r>
              <a:rPr lang="en-US" dirty="0" smtClean="0"/>
              <a:t>Finally, to have a more precise approximation, we use the equivalent coil width, defined in Unit 3</a:t>
            </a:r>
          </a:p>
          <a:p>
            <a:pPr lvl="1" eaLnBrk="1" hangingPunct="1"/>
            <a:r>
              <a:rPr lang="en-US" dirty="0" smtClean="0"/>
              <a:t>So for instance in the LHC dipole instead of w=15.4*2=31 mm we use 28 mm, that accounts for wedges</a:t>
            </a:r>
          </a:p>
          <a:p>
            <a:pPr eaLnBrk="1" hangingPunct="1"/>
            <a:endParaRPr lang="en-US" dirty="0" smtClean="0"/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2296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2297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2298" name="Rectangle 9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2299" name="Rectangle 10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2300" name="Rectangle 11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230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9972059"/>
              </p:ext>
            </p:extLst>
          </p:nvPr>
        </p:nvGraphicFramePr>
        <p:xfrm>
          <a:off x="804220" y="3253666"/>
          <a:ext cx="3151187" cy="132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1" name="Equation" r:id="rId3" imgW="1206500" imgH="508000" progId="Equation.3">
                  <p:embed/>
                </p:oleObj>
              </mc:Choice>
              <mc:Fallback>
                <p:oleObj name="Equation" r:id="rId3" imgW="12065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220" y="3253666"/>
                        <a:ext cx="3151187" cy="1325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Unit </a:t>
            </a:r>
            <a:r>
              <a:rPr lang="en-US" sz="1000" dirty="0" smtClean="0">
                <a:solidFill>
                  <a:srgbClr val="3399FF"/>
                </a:solidFill>
              </a:rPr>
              <a:t>7 - </a:t>
            </a:r>
            <a:fld id="{5EB007E4-0664-47E5-98E4-80300662FEAF}" type="slidenum">
              <a:rPr lang="en-US" sz="1000" smtClean="0">
                <a:solidFill>
                  <a:srgbClr val="3399FF"/>
                </a:solidFill>
              </a:rPr>
              <a:pPr/>
              <a:t>28</a:t>
            </a:fld>
            <a:endParaRPr lang="en-US" sz="1000" dirty="0">
              <a:solidFill>
                <a:srgbClr val="3399FF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0249" y="3788424"/>
            <a:ext cx="3123053" cy="254908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218008" y="4172464"/>
            <a:ext cx="76445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A/4</a:t>
            </a:r>
            <a:endParaRPr lang="en-US" dirty="0"/>
          </a:p>
        </p:txBody>
      </p:sp>
      <p:graphicFrame>
        <p:nvGraphicFramePr>
          <p:cNvPr id="19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16505"/>
              </p:ext>
            </p:extLst>
          </p:nvPr>
        </p:nvGraphicFramePr>
        <p:xfrm>
          <a:off x="1078452" y="5247814"/>
          <a:ext cx="2797381" cy="1080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2" name="Equation" r:id="rId6" imgW="1384300" imgH="533400" progId="Equation.3">
                  <p:embed/>
                </p:oleObj>
              </mc:Choice>
              <mc:Fallback>
                <p:oleObj name="Equation" r:id="rId6" imgW="13843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8452" y="5247814"/>
                        <a:ext cx="2797381" cy="10806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48961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SHORT SAMPLE FIELD IN NB-Ti DIPOLES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609013" cy="5240338"/>
          </a:xfrm>
        </p:spPr>
        <p:txBody>
          <a:bodyPr/>
          <a:lstStyle/>
          <a:p>
            <a:pPr eaLnBrk="1" hangingPunct="1"/>
            <a:r>
              <a:rPr lang="en-US" dirty="0" smtClean="0"/>
              <a:t>Final equation for short sample field in a sector coil dipole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lvl="1" eaLnBrk="1" hangingPunct="1"/>
            <a:r>
              <a:rPr lang="en-US" dirty="0" smtClean="0">
                <a:solidFill>
                  <a:srgbClr val="CC0000"/>
                </a:solidFill>
              </a:rPr>
              <a:t>Superconductor parameters</a:t>
            </a:r>
            <a:r>
              <a:rPr lang="en-US" dirty="0" smtClean="0"/>
              <a:t> </a:t>
            </a:r>
            <a:r>
              <a:rPr lang="en-US" i="1" dirty="0"/>
              <a:t>s</a:t>
            </a:r>
            <a:r>
              <a:rPr lang="en-US" dirty="0" smtClean="0"/>
              <a:t>, </a:t>
            </a:r>
            <a:r>
              <a:rPr lang="en-US" i="1" dirty="0" smtClean="0"/>
              <a:t>b</a:t>
            </a:r>
            <a:endParaRPr lang="en-US" i="1" baseline="-25000" dirty="0" smtClean="0"/>
          </a:p>
          <a:p>
            <a:pPr lvl="1" eaLnBrk="1" hangingPunct="1"/>
            <a:r>
              <a:rPr lang="en-US" dirty="0" smtClean="0">
                <a:solidFill>
                  <a:srgbClr val="CC0000"/>
                </a:solidFill>
              </a:rPr>
              <a:t>Cable parameters</a:t>
            </a:r>
            <a:r>
              <a:rPr lang="en-US" dirty="0" smtClean="0"/>
              <a:t> </a:t>
            </a:r>
            <a:r>
              <a:rPr lang="en-US" i="1" dirty="0" smtClean="0">
                <a:sym typeface="Symbol" pitchFamily="18" charset="2"/>
              </a:rPr>
              <a:t></a:t>
            </a:r>
          </a:p>
          <a:p>
            <a:pPr lvl="1" eaLnBrk="1" hangingPunct="1"/>
            <a:r>
              <a:rPr lang="en-US" dirty="0" smtClean="0">
                <a:solidFill>
                  <a:srgbClr val="CC0000"/>
                </a:solidFill>
              </a:rPr>
              <a:t>Aperture radius</a:t>
            </a:r>
            <a:r>
              <a:rPr lang="en-US" dirty="0" smtClean="0"/>
              <a:t> </a:t>
            </a:r>
            <a:r>
              <a:rPr lang="en-US" i="1" dirty="0" smtClean="0"/>
              <a:t>r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CC0000"/>
                </a:solidFill>
              </a:rPr>
              <a:t>coil width</a:t>
            </a:r>
            <a:r>
              <a:rPr lang="en-US" dirty="0" smtClean="0"/>
              <a:t> </a:t>
            </a:r>
            <a:r>
              <a:rPr lang="en-US" i="1" dirty="0" err="1" smtClean="0"/>
              <a:t>w</a:t>
            </a:r>
            <a:r>
              <a:rPr lang="en-US" i="1" baseline="-25000" dirty="0" err="1" smtClean="0"/>
              <a:t>eq</a:t>
            </a:r>
            <a:endParaRPr lang="en-US" i="1" baseline="-25000" dirty="0" smtClean="0"/>
          </a:p>
          <a:p>
            <a:pPr lvl="1" eaLnBrk="1" hangingPunct="1">
              <a:buFontTx/>
              <a:buNone/>
            </a:pPr>
            <a:r>
              <a:rPr lang="en-US" i="1" dirty="0" smtClean="0"/>
              <a:t>	</a:t>
            </a:r>
            <a:r>
              <a:rPr lang="en-US" sz="1800" i="1" dirty="0" smtClean="0"/>
              <a:t>a</a:t>
            </a:r>
            <a:r>
              <a:rPr lang="en-US" sz="1800" dirty="0" smtClean="0"/>
              <a:t>=0.04    </a:t>
            </a:r>
            <a:r>
              <a:rPr lang="en-US" sz="1800" dirty="0" smtClean="0">
                <a:sym typeface="Symbol" pitchFamily="18" charset="2"/>
              </a:rPr>
              <a:t></a:t>
            </a:r>
            <a:r>
              <a:rPr lang="en-US" sz="1800" baseline="-25000" dirty="0" smtClean="0">
                <a:sym typeface="Symbol" pitchFamily="18" charset="2"/>
              </a:rPr>
              <a:t>c</a:t>
            </a:r>
            <a:r>
              <a:rPr lang="en-US" sz="1800" dirty="0" smtClean="0"/>
              <a:t>=6.6</a:t>
            </a:r>
            <a:r>
              <a:rPr lang="en-US" sz="1800" dirty="0" smtClean="0">
                <a:sym typeface="Symbol" pitchFamily="18" charset="2"/>
              </a:rPr>
              <a:t></a:t>
            </a:r>
            <a:r>
              <a:rPr lang="en-US" sz="1800" dirty="0" smtClean="0"/>
              <a:t>10</a:t>
            </a:r>
            <a:r>
              <a:rPr lang="en-US" sz="1800" baseline="30000" dirty="0" smtClean="0"/>
              <a:t>-4 </a:t>
            </a:r>
            <a:r>
              <a:rPr lang="en-US" sz="1800" dirty="0" smtClean="0">
                <a:sym typeface="Symbol" pitchFamily="18" charset="2"/>
              </a:rPr>
              <a:t>[</a:t>
            </a:r>
            <a:r>
              <a:rPr lang="en-US" sz="1800" dirty="0" err="1" smtClean="0">
                <a:sym typeface="Symbol" pitchFamily="18" charset="2"/>
              </a:rPr>
              <a:t>Tmm</a:t>
            </a:r>
            <a:r>
              <a:rPr lang="en-US" sz="1800" dirty="0" smtClean="0">
                <a:sym typeface="Symbol" pitchFamily="18" charset="2"/>
              </a:rPr>
              <a:t>/A]</a:t>
            </a:r>
            <a:endParaRPr lang="en-US" sz="1800" baseline="30000" dirty="0" smtClean="0">
              <a:sym typeface="Symbol" pitchFamily="18" charset="2"/>
            </a:endParaRPr>
          </a:p>
          <a:p>
            <a:pPr lvl="1" eaLnBrk="1" hangingPunct="1">
              <a:buFontTx/>
              <a:buNone/>
            </a:pPr>
            <a:r>
              <a:rPr lang="en-US" sz="1800" dirty="0" smtClean="0"/>
              <a:t>	for </a:t>
            </a:r>
            <a:r>
              <a:rPr lang="en-US" sz="1800" dirty="0" err="1" smtClean="0"/>
              <a:t>Nb</a:t>
            </a:r>
            <a:r>
              <a:rPr lang="en-US" sz="1800" dirty="0" smtClean="0"/>
              <a:t>-Ti</a:t>
            </a:r>
            <a:r>
              <a:rPr lang="en-US" dirty="0" smtClean="0"/>
              <a:t> </a:t>
            </a:r>
            <a:r>
              <a:rPr lang="en-US" sz="1800" i="1" dirty="0" smtClean="0"/>
              <a:t>s</a:t>
            </a:r>
            <a:r>
              <a:rPr lang="en-US" sz="1800" dirty="0" smtClean="0"/>
              <a:t>~55</a:t>
            </a:r>
            <a:r>
              <a:rPr lang="en-US" sz="1800" dirty="0" smtClean="0">
                <a:sym typeface="Symbol" pitchFamily="18" charset="2"/>
              </a:rPr>
              <a:t>0 </a:t>
            </a:r>
            <a:r>
              <a:rPr lang="en-US" sz="1800" dirty="0" smtClean="0"/>
              <a:t>[A/(T mm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)] and </a:t>
            </a:r>
            <a:r>
              <a:rPr lang="en-US" sz="1800" i="1" dirty="0" smtClean="0"/>
              <a:t>b</a:t>
            </a:r>
            <a:r>
              <a:rPr lang="en-US" sz="1800" dirty="0" smtClean="0"/>
              <a:t>~10 T at 4.2 K or 13 T at 1.9 K</a:t>
            </a:r>
          </a:p>
          <a:p>
            <a:pPr lvl="1" eaLnBrk="1" hangingPunct="1"/>
            <a:r>
              <a:rPr lang="en-US" sz="1800" dirty="0"/>
              <a:t>	for </a:t>
            </a:r>
            <a:r>
              <a:rPr lang="en-US" sz="1800" dirty="0" smtClean="0"/>
              <a:t>Nb</a:t>
            </a:r>
            <a:r>
              <a:rPr lang="en-US" sz="1800" baseline="-25000" dirty="0" smtClean="0"/>
              <a:t>3</a:t>
            </a:r>
            <a:r>
              <a:rPr lang="en-US" sz="1800" dirty="0" smtClean="0"/>
              <a:t>Sn high current density of HL-LHC </a:t>
            </a:r>
            <a:r>
              <a:rPr lang="en-US" sz="1800" i="1" dirty="0"/>
              <a:t>s</a:t>
            </a:r>
            <a:r>
              <a:rPr lang="en-US" sz="1800" dirty="0" smtClean="0"/>
              <a:t>~40</a:t>
            </a:r>
            <a:r>
              <a:rPr lang="en-US" sz="1800" dirty="0" smtClean="0">
                <a:sym typeface="Symbol" pitchFamily="18" charset="2"/>
              </a:rPr>
              <a:t>0 </a:t>
            </a:r>
            <a:r>
              <a:rPr lang="en-US" sz="1800" dirty="0"/>
              <a:t>[A/(T mm</a:t>
            </a:r>
            <a:r>
              <a:rPr lang="en-US" sz="1800" baseline="30000" dirty="0"/>
              <a:t>2</a:t>
            </a:r>
            <a:r>
              <a:rPr lang="en-US" sz="1800" dirty="0"/>
              <a:t>)] and </a:t>
            </a:r>
            <a:r>
              <a:rPr lang="en-US" sz="1800" i="1" dirty="0"/>
              <a:t>b</a:t>
            </a:r>
            <a:r>
              <a:rPr lang="en-US" sz="1800" dirty="0"/>
              <a:t>~</a:t>
            </a:r>
            <a:r>
              <a:rPr lang="en-US" sz="1800" dirty="0" smtClean="0"/>
              <a:t>18.1 </a:t>
            </a:r>
            <a:r>
              <a:rPr lang="en-US" sz="1800" dirty="0"/>
              <a:t>T at 4.2 K or </a:t>
            </a:r>
            <a:r>
              <a:rPr lang="en-US" sz="1800" dirty="0" smtClean="0"/>
              <a:t>19.7 </a:t>
            </a:r>
            <a:r>
              <a:rPr lang="en-US" sz="1800" dirty="0"/>
              <a:t>T at 1.9 </a:t>
            </a:r>
            <a:r>
              <a:rPr lang="en-US" sz="1800" dirty="0" smtClean="0"/>
              <a:t>K</a:t>
            </a:r>
            <a:endParaRPr lang="en-US" sz="1800" dirty="0"/>
          </a:p>
          <a:p>
            <a:pPr eaLnBrk="1" hangingPunct="1"/>
            <a:r>
              <a:rPr lang="en-US" sz="1800" dirty="0" smtClean="0"/>
              <a:t>Having these equations we can implement in a worksheet and make a parametric analysis – </a:t>
            </a:r>
            <a:r>
              <a:rPr lang="en-US" sz="1800" dirty="0" smtClean="0">
                <a:solidFill>
                  <a:srgbClr val="CC3300"/>
                </a:solidFill>
              </a:rPr>
              <a:t>the iron is still missing, coming in next Unit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1843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8438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8439" name="Rectangle 18"/>
          <p:cNvSpPr>
            <a:spLocks noChangeArrowheads="1"/>
          </p:cNvSpPr>
          <p:nvPr/>
        </p:nvSpPr>
        <p:spPr bwMode="auto">
          <a:xfrm>
            <a:off x="0" y="3133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844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6250077"/>
              </p:ext>
            </p:extLst>
          </p:nvPr>
        </p:nvGraphicFramePr>
        <p:xfrm>
          <a:off x="777161" y="1861904"/>
          <a:ext cx="3060143" cy="1439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0" name="Equation" r:id="rId3" imgW="1651000" imgH="774700" progId="Equation.3">
                  <p:embed/>
                </p:oleObj>
              </mc:Choice>
              <mc:Fallback>
                <p:oleObj name="Equation" r:id="rId3" imgW="1651000" imgH="774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161" y="1861904"/>
                        <a:ext cx="3060143" cy="14391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9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Unit </a:t>
            </a:r>
            <a:r>
              <a:rPr lang="en-US" sz="1000" dirty="0" smtClean="0">
                <a:solidFill>
                  <a:srgbClr val="3399FF"/>
                </a:solidFill>
              </a:rPr>
              <a:t>7 - </a:t>
            </a:r>
            <a:fld id="{5EB007E4-0664-47E5-98E4-80300662FEAF}" type="slidenum">
              <a:rPr lang="en-US" sz="1000" smtClean="0">
                <a:solidFill>
                  <a:srgbClr val="3399FF"/>
                </a:solidFill>
              </a:rPr>
              <a:pPr/>
              <a:t>29</a:t>
            </a:fld>
            <a:endParaRPr lang="en-US" sz="1000" dirty="0">
              <a:solidFill>
                <a:srgbClr val="3399FF"/>
              </a:solidFill>
            </a:endParaRPr>
          </a:p>
        </p:txBody>
      </p:sp>
      <p:graphicFrame>
        <p:nvGraphicFramePr>
          <p:cNvPr id="17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79455"/>
              </p:ext>
            </p:extLst>
          </p:nvPr>
        </p:nvGraphicFramePr>
        <p:xfrm>
          <a:off x="4735059" y="1917113"/>
          <a:ext cx="3908425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1" name="Equation" r:id="rId5" imgW="2108200" imgH="749300" progId="Equation.3">
                  <p:embed/>
                </p:oleObj>
              </mc:Choice>
              <mc:Fallback>
                <p:oleObj name="Equation" r:id="rId5" imgW="2108200" imgH="749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5059" y="1917113"/>
                        <a:ext cx="3908425" cy="1390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06466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876300" y="96838"/>
            <a:ext cx="7678738" cy="90487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+mj-lt"/>
              </a:rPr>
              <a:t>CONTENTS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Margins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Recall on filling ratio and linear approximation for critical surface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Short sample field in dipoles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Sensitivity analysis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Appendix</a:t>
            </a:r>
          </a:p>
          <a:p>
            <a:pPr lvl="1" eaLnBrk="1" hangingPunct="1"/>
            <a:r>
              <a:rPr lang="en-US" dirty="0" smtClean="0"/>
              <a:t>A better approximation for Nb</a:t>
            </a:r>
            <a:r>
              <a:rPr lang="en-US" baseline="-25000" dirty="0" smtClean="0"/>
              <a:t>3</a:t>
            </a:r>
            <a:r>
              <a:rPr lang="en-US" dirty="0" smtClean="0"/>
              <a:t>Sn </a:t>
            </a:r>
          </a:p>
          <a:p>
            <a:pPr lvl="1" eaLnBrk="1" hangingPunct="1"/>
            <a:r>
              <a:rPr lang="en-US" dirty="0" err="1" smtClean="0"/>
              <a:t>Quadrupoles</a:t>
            </a:r>
            <a:r>
              <a:rPr lang="en-US" dirty="0" smtClean="0"/>
              <a:t>: short sample gradient versus material and lay-out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Unit </a:t>
            </a:r>
            <a:r>
              <a:rPr lang="en-US" sz="1000" dirty="0" smtClean="0">
                <a:solidFill>
                  <a:srgbClr val="3399FF"/>
                </a:solidFill>
              </a:rPr>
              <a:t>7 - </a:t>
            </a:r>
            <a:fld id="{5EB007E4-0664-47E5-98E4-80300662FEAF}" type="slidenum">
              <a:rPr lang="en-US" sz="1000" smtClean="0">
                <a:solidFill>
                  <a:srgbClr val="3399FF"/>
                </a:solidFill>
              </a:rPr>
              <a:pPr/>
              <a:t>3</a:t>
            </a:fld>
            <a:endParaRPr lang="en-US" sz="1000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9392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876300" y="96838"/>
            <a:ext cx="7678738" cy="90487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+mj-lt"/>
              </a:rPr>
              <a:t>CONTENTS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Recall on filling ratio and linear approximation for critical surface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>
                <a:solidFill>
                  <a:srgbClr val="7F7F7F"/>
                </a:solidFill>
              </a:rPr>
              <a:t>Short sample field in dipoles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Sensitivity analysis</a:t>
            </a:r>
          </a:p>
          <a:p>
            <a:pPr marL="0" indent="0" eaLnBrk="1" hangingPunct="1">
              <a:buNone/>
            </a:pPr>
            <a:endParaRPr lang="en-US" dirty="0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Unit </a:t>
            </a:r>
            <a:r>
              <a:rPr lang="en-US" sz="1000" dirty="0" smtClean="0">
                <a:solidFill>
                  <a:srgbClr val="3399FF"/>
                </a:solidFill>
              </a:rPr>
              <a:t>7 - </a:t>
            </a:r>
            <a:fld id="{5EB007E4-0664-47E5-98E4-80300662FEAF}" type="slidenum">
              <a:rPr lang="en-US" sz="1000" smtClean="0">
                <a:solidFill>
                  <a:srgbClr val="3399FF"/>
                </a:solidFill>
              </a:rPr>
              <a:pPr/>
              <a:t>30</a:t>
            </a:fld>
            <a:endParaRPr lang="en-US" sz="1000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4416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SENSITIVITY TO PARAMETERS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609013" cy="5240338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CC0000"/>
                </a:solidFill>
              </a:rPr>
              <a:t>S</a:t>
            </a:r>
            <a:r>
              <a:rPr lang="en-US" dirty="0" smtClean="0">
                <a:solidFill>
                  <a:srgbClr val="CC0000"/>
                </a:solidFill>
              </a:rPr>
              <a:t>hort sample field </a:t>
            </a:r>
            <a:r>
              <a:rPr lang="en-US" dirty="0" smtClean="0">
                <a:sym typeface="Symbol" pitchFamily="18" charset="2"/>
              </a:rPr>
              <a:t>for a 50 mm aperture, filling factor of 0.3</a:t>
            </a:r>
          </a:p>
          <a:p>
            <a:pPr lvl="1" eaLnBrk="1" hangingPunct="1"/>
            <a:r>
              <a:rPr lang="en-US" dirty="0" smtClean="0">
                <a:sym typeface="Symbol" pitchFamily="18" charset="2"/>
              </a:rPr>
              <a:t>Tends asymptotically to </a:t>
            </a:r>
            <a:r>
              <a:rPr lang="en-US" i="1" dirty="0" smtClean="0">
                <a:sym typeface="Symbol" pitchFamily="18" charset="2"/>
              </a:rPr>
              <a:t>b</a:t>
            </a:r>
            <a:r>
              <a:rPr lang="en-US" dirty="0" smtClean="0">
                <a:sym typeface="Symbol" pitchFamily="18" charset="2"/>
              </a:rPr>
              <a:t>, as </a:t>
            </a:r>
            <a:r>
              <a:rPr lang="en-US" i="1" dirty="0" smtClean="0">
                <a:sym typeface="Symbol" pitchFamily="18" charset="2"/>
              </a:rPr>
              <a:t>b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i="1" dirty="0" smtClean="0">
                <a:sym typeface="Symbol" pitchFamily="18" charset="2"/>
              </a:rPr>
              <a:t>w</a:t>
            </a:r>
            <a:r>
              <a:rPr lang="en-US" dirty="0" smtClean="0">
                <a:sym typeface="Symbol" pitchFamily="18" charset="2"/>
              </a:rPr>
              <a:t>/</a:t>
            </a:r>
            <a:r>
              <a:rPr lang="en-US" i="1" dirty="0" smtClean="0">
                <a:sym typeface="Symbol" pitchFamily="18" charset="2"/>
              </a:rPr>
              <a:t>(1+w)</a:t>
            </a:r>
            <a:r>
              <a:rPr lang="en-US" dirty="0" smtClean="0">
                <a:sym typeface="Symbol" pitchFamily="18" charset="2"/>
              </a:rPr>
              <a:t>, for </a:t>
            </a:r>
            <a:r>
              <a:rPr lang="en-US" i="1" dirty="0" smtClean="0">
                <a:sym typeface="Symbol" pitchFamily="18" charset="2"/>
              </a:rPr>
              <a:t>w</a:t>
            </a:r>
          </a:p>
          <a:p>
            <a:pPr lvl="1" eaLnBrk="1" hangingPunct="1"/>
            <a:r>
              <a:rPr lang="en-US" dirty="0" smtClean="0">
                <a:sym typeface="Symbol" pitchFamily="18" charset="2"/>
              </a:rPr>
              <a:t>Beyond 30 mm (the LHC choice) very little gain</a:t>
            </a:r>
          </a:p>
          <a:p>
            <a:pPr lvl="1" eaLnBrk="1" hangingPunct="1"/>
            <a:r>
              <a:rPr lang="en-US" dirty="0" smtClean="0">
                <a:sym typeface="Symbol" pitchFamily="18" charset="2"/>
              </a:rPr>
              <a:t>30% gain from 4.2 K to 1.9 K</a:t>
            </a:r>
          </a:p>
        </p:txBody>
      </p:sp>
      <p:sp>
        <p:nvSpPr>
          <p:cNvPr id="18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Unit </a:t>
            </a:r>
            <a:r>
              <a:rPr lang="en-US" sz="1000" dirty="0" smtClean="0">
                <a:solidFill>
                  <a:srgbClr val="3399FF"/>
                </a:solidFill>
              </a:rPr>
              <a:t>7 - </a:t>
            </a:r>
            <a:fld id="{5EB007E4-0664-47E5-98E4-80300662FEAF}" type="slidenum">
              <a:rPr lang="en-US" sz="1000" smtClean="0">
                <a:solidFill>
                  <a:srgbClr val="3399FF"/>
                </a:solidFill>
              </a:rPr>
              <a:pPr/>
              <a:t>31</a:t>
            </a:fld>
            <a:endParaRPr lang="en-US" sz="1000" dirty="0">
              <a:solidFill>
                <a:srgbClr val="3399FF"/>
              </a:solidFill>
            </a:endParaRPr>
          </a:p>
        </p:txBody>
      </p:sp>
      <p:sp>
        <p:nvSpPr>
          <p:cNvPr id="19" name="5-Point Star 18"/>
          <p:cNvSpPr/>
          <p:nvPr/>
        </p:nvSpPr>
        <p:spPr bwMode="auto">
          <a:xfrm>
            <a:off x="4030194" y="4543142"/>
            <a:ext cx="135116" cy="108080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989" y="3161335"/>
            <a:ext cx="6664193" cy="3656136"/>
          </a:xfrm>
          <a:prstGeom prst="rect">
            <a:avLst/>
          </a:prstGeom>
        </p:spPr>
      </p:pic>
      <p:sp>
        <p:nvSpPr>
          <p:cNvPr id="28" name="5-Point Star 27"/>
          <p:cNvSpPr/>
          <p:nvPr/>
        </p:nvSpPr>
        <p:spPr bwMode="auto">
          <a:xfrm>
            <a:off x="5199718" y="3767144"/>
            <a:ext cx="135116" cy="108080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ＭＳ Ｐゴシック" pitchFamily="34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40867" y="3462343"/>
            <a:ext cx="1389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LHC dipole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839011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uild="p"/>
      <p:bldP spid="28" grpId="0" animBg="1"/>
      <p:bldP spid="2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SENSITIVITY TO PARAMETERS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609013" cy="5240338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CC0000"/>
                </a:solidFill>
              </a:rPr>
              <a:t>N</a:t>
            </a:r>
            <a:r>
              <a:rPr lang="en-US" dirty="0" smtClean="0">
                <a:solidFill>
                  <a:srgbClr val="CC0000"/>
                </a:solidFill>
              </a:rPr>
              <a:t>ote that conductor  quantity is more than linear in the coil width</a:t>
            </a:r>
            <a:endParaRPr lang="en-US" dirty="0" smtClean="0">
              <a:sym typeface="Symbol" pitchFamily="18" charset="2"/>
            </a:endParaRPr>
          </a:p>
          <a:p>
            <a:pPr lvl="1" eaLnBrk="1" hangingPunct="1"/>
            <a:r>
              <a:rPr lang="en-US" dirty="0" smtClean="0">
                <a:sym typeface="Symbol" pitchFamily="18" charset="2"/>
              </a:rPr>
              <a:t>Here you see the plot of the quantity of conductor versus field – dramatic increase for the last </a:t>
            </a:r>
            <a:r>
              <a:rPr lang="en-US" dirty="0" err="1" smtClean="0">
                <a:sym typeface="Symbol" pitchFamily="18" charset="2"/>
              </a:rPr>
              <a:t>teslas</a:t>
            </a:r>
            <a:r>
              <a:rPr lang="en-US" dirty="0" smtClean="0">
                <a:sym typeface="Symbol" pitchFamily="18" charset="2"/>
              </a:rPr>
              <a:t> (50 mm aperture, 0.3 filling)</a:t>
            </a:r>
          </a:p>
          <a:p>
            <a:pPr lvl="1" eaLnBrk="1" hangingPunct="1"/>
            <a:r>
              <a:rPr lang="en-US" dirty="0" smtClean="0">
                <a:sym typeface="Symbol" pitchFamily="18" charset="2"/>
              </a:rPr>
              <a:t>That’s why LHC dipoles have a coil width of 30 mm</a:t>
            </a:r>
          </a:p>
        </p:txBody>
      </p:sp>
      <p:sp>
        <p:nvSpPr>
          <p:cNvPr id="18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Unit </a:t>
            </a:r>
            <a:r>
              <a:rPr lang="en-US" sz="1000" dirty="0" smtClean="0">
                <a:solidFill>
                  <a:srgbClr val="3399FF"/>
                </a:solidFill>
              </a:rPr>
              <a:t>7 - </a:t>
            </a:r>
            <a:fld id="{5EB007E4-0664-47E5-98E4-80300662FEAF}" type="slidenum">
              <a:rPr lang="en-US" sz="1000" smtClean="0">
                <a:solidFill>
                  <a:srgbClr val="3399FF"/>
                </a:solidFill>
              </a:rPr>
              <a:pPr/>
              <a:t>32</a:t>
            </a:fld>
            <a:endParaRPr lang="en-US" sz="1000" dirty="0">
              <a:solidFill>
                <a:srgbClr val="3399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248" y="3035919"/>
            <a:ext cx="5979292" cy="3689059"/>
          </a:xfrm>
          <a:prstGeom prst="rect">
            <a:avLst/>
          </a:prstGeom>
        </p:spPr>
      </p:pic>
      <p:sp>
        <p:nvSpPr>
          <p:cNvPr id="11" name="5-Point Star 10"/>
          <p:cNvSpPr/>
          <p:nvPr/>
        </p:nvSpPr>
        <p:spPr bwMode="auto">
          <a:xfrm>
            <a:off x="5999163" y="5282399"/>
            <a:ext cx="175652" cy="202650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ＭＳ Ｐゴシック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24547" y="5421289"/>
            <a:ext cx="1389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LHC dipole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859621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uiExpand="1" build="p"/>
      <p:bldP spid="11" grpId="0" animBg="1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SENSITIVITY TO PARAMETERS</a:t>
            </a:r>
            <a:endParaRPr lang="en-US" dirty="0" smtClean="0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609013" cy="5240338"/>
          </a:xfrm>
        </p:spPr>
        <p:txBody>
          <a:bodyPr/>
          <a:lstStyle/>
          <a:p>
            <a:pPr eaLnBrk="1" hangingPunct="1"/>
            <a:r>
              <a:rPr lang="en-US" dirty="0" smtClean="0"/>
              <a:t>Dependence on the filling factor (case 50 mm aperture)</a:t>
            </a:r>
          </a:p>
          <a:p>
            <a:pPr eaLnBrk="1" hangingPunct="1"/>
            <a:endParaRPr lang="en-US" dirty="0">
              <a:sym typeface="Symbol" pitchFamily="18" charset="2"/>
            </a:endParaRPr>
          </a:p>
          <a:p>
            <a:pPr eaLnBrk="1" hangingPunct="1"/>
            <a:endParaRPr lang="en-US" dirty="0" smtClean="0">
              <a:sym typeface="Symbol" pitchFamily="18" charset="2"/>
            </a:endParaRPr>
          </a:p>
          <a:p>
            <a:pPr eaLnBrk="1" hangingPunct="1"/>
            <a:endParaRPr lang="en-US" dirty="0">
              <a:sym typeface="Symbol" pitchFamily="18" charset="2"/>
            </a:endParaRPr>
          </a:p>
          <a:p>
            <a:pPr eaLnBrk="1" hangingPunct="1"/>
            <a:endParaRPr lang="en-US" dirty="0" smtClean="0">
              <a:sym typeface="Symbol" pitchFamily="18" charset="2"/>
            </a:endParaRPr>
          </a:p>
          <a:p>
            <a:pPr eaLnBrk="1" hangingPunct="1"/>
            <a:endParaRPr lang="en-US" dirty="0">
              <a:sym typeface="Symbol" pitchFamily="18" charset="2"/>
            </a:endParaRPr>
          </a:p>
          <a:p>
            <a:pPr eaLnBrk="1" hangingPunct="1"/>
            <a:endParaRPr lang="en-US" dirty="0" smtClean="0">
              <a:sym typeface="Symbol" pitchFamily="18" charset="2"/>
            </a:endParaRPr>
          </a:p>
          <a:p>
            <a:pPr eaLnBrk="1" hangingPunct="1"/>
            <a:endParaRPr lang="en-US" dirty="0">
              <a:sym typeface="Symbol" pitchFamily="18" charset="2"/>
            </a:endParaRPr>
          </a:p>
          <a:p>
            <a:pPr eaLnBrk="1" hangingPunct="1"/>
            <a:endParaRPr lang="en-US" dirty="0" smtClean="0">
              <a:sym typeface="Symbol" pitchFamily="18" charset="2"/>
            </a:endParaRPr>
          </a:p>
          <a:p>
            <a:pPr lvl="1" eaLnBrk="1" hangingPunct="1"/>
            <a:endParaRPr lang="en-US" dirty="0" smtClean="0">
              <a:sym typeface="Symbol" pitchFamily="18" charset="2"/>
            </a:endParaRPr>
          </a:p>
          <a:p>
            <a:pPr lvl="1" eaLnBrk="1" hangingPunct="1"/>
            <a:endParaRPr lang="en-US" dirty="0">
              <a:sym typeface="Symbol" pitchFamily="18" charset="2"/>
            </a:endParaRPr>
          </a:p>
          <a:p>
            <a:pPr lvl="1" eaLnBrk="1" hangingPunct="1"/>
            <a:r>
              <a:rPr lang="en-US" dirty="0" smtClean="0">
                <a:sym typeface="Symbol" pitchFamily="18" charset="2"/>
              </a:rPr>
              <a:t>Not a huge gain, but from increasing the fraction of superconductor from ¼  to 1/3, one gains 1 T</a:t>
            </a: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0487" name="Rectangle 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0488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0489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0490" name="Rectangle 9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0491" name="Rectangle 10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0492" name="Rectangle 11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049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049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0495" name="Rectangle 14"/>
          <p:cNvSpPr>
            <a:spLocks noChangeArrowheads="1"/>
          </p:cNvSpPr>
          <p:nvPr/>
        </p:nvSpPr>
        <p:spPr bwMode="auto">
          <a:xfrm>
            <a:off x="0" y="3133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0496" name="Rectangle 15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0497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0498" name="Rectangle 17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0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Unit </a:t>
            </a:r>
            <a:r>
              <a:rPr lang="en-US" sz="1000" dirty="0" smtClean="0">
                <a:solidFill>
                  <a:srgbClr val="3399FF"/>
                </a:solidFill>
              </a:rPr>
              <a:t>7 - </a:t>
            </a:r>
            <a:fld id="{5EB007E4-0664-47E5-98E4-80300662FEAF}" type="slidenum">
              <a:rPr lang="en-US" sz="1000" smtClean="0">
                <a:solidFill>
                  <a:srgbClr val="3399FF"/>
                </a:solidFill>
              </a:rPr>
              <a:pPr/>
              <a:t>33</a:t>
            </a:fld>
            <a:endParaRPr lang="en-US" sz="1000" dirty="0">
              <a:solidFill>
                <a:srgbClr val="3399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993" y="1929300"/>
            <a:ext cx="6921500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380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SENSITIVITY TO PARAMETERS</a:t>
            </a:r>
            <a:endParaRPr lang="en-US" dirty="0" smtClean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609013" cy="5240338"/>
          </a:xfrm>
        </p:spPr>
        <p:txBody>
          <a:bodyPr/>
          <a:lstStyle/>
          <a:p>
            <a:pPr eaLnBrk="1" hangingPunct="1"/>
            <a:r>
              <a:rPr lang="en-US" dirty="0" smtClean="0"/>
              <a:t>The parametric analysis can be done also analytically</a:t>
            </a:r>
            <a:endParaRPr lang="en-US" dirty="0" smtClean="0">
              <a:sym typeface="Symbol" pitchFamily="18" charset="2"/>
            </a:endParaRPr>
          </a:p>
          <a:p>
            <a:pPr lvl="1" eaLnBrk="1" hangingPunct="1"/>
            <a:r>
              <a:rPr lang="en-US" dirty="0" smtClean="0">
                <a:sym typeface="Symbol" pitchFamily="18" charset="2"/>
              </a:rPr>
              <a:t>The relevant quantity to distinguish large from small coil regime is </a:t>
            </a:r>
            <a:r>
              <a:rPr lang="en-US" dirty="0" smtClean="0">
                <a:solidFill>
                  <a:srgbClr val="CC3300"/>
                </a:solidFill>
                <a:sym typeface="Symbol" pitchFamily="18" charset="2"/>
              </a:rPr>
              <a:t>the factor </a:t>
            </a:r>
            <a:r>
              <a:rPr lang="en-US" i="1" dirty="0" smtClean="0">
                <a:solidFill>
                  <a:srgbClr val="CC3300"/>
                </a:solidFill>
                <a:sym typeface="Symbol" pitchFamily="18" charset="2"/>
              </a:rPr>
              <a:t>X </a:t>
            </a:r>
            <a:r>
              <a:rPr lang="en-US" dirty="0" smtClean="0">
                <a:solidFill>
                  <a:srgbClr val="CC3300"/>
                </a:solidFill>
                <a:sym typeface="Symbol" pitchFamily="18" charset="2"/>
              </a:rPr>
              <a:t>– an </a:t>
            </a:r>
            <a:r>
              <a:rPr lang="en-US" dirty="0" err="1" smtClean="0">
                <a:solidFill>
                  <a:srgbClr val="CC3300"/>
                </a:solidFill>
                <a:sym typeface="Symbol" pitchFamily="18" charset="2"/>
              </a:rPr>
              <a:t>adimensional</a:t>
            </a:r>
            <a:r>
              <a:rPr lang="en-US" dirty="0" smtClean="0">
                <a:solidFill>
                  <a:srgbClr val="CC3300"/>
                </a:solidFill>
                <a:sym typeface="Symbol" pitchFamily="18" charset="2"/>
              </a:rPr>
              <a:t> quantity </a:t>
            </a:r>
            <a:r>
              <a:rPr lang="en-US" dirty="0">
                <a:solidFill>
                  <a:srgbClr val="CC3300"/>
                </a:solidFill>
                <a:sym typeface="Symbol" pitchFamily="18" charset="2"/>
              </a:rPr>
              <a:t>&gt;</a:t>
            </a:r>
            <a:r>
              <a:rPr lang="en-US" dirty="0" smtClean="0">
                <a:solidFill>
                  <a:srgbClr val="CC3300"/>
                </a:solidFill>
                <a:sym typeface="Symbol" pitchFamily="18" charset="2"/>
              </a:rPr>
              <a:t>&gt;1 for large coils</a:t>
            </a:r>
          </a:p>
          <a:p>
            <a:pPr lvl="1" eaLnBrk="1" hangingPunct="1"/>
            <a:endParaRPr lang="en-US" i="1" dirty="0" smtClean="0">
              <a:sym typeface="Symbol" pitchFamily="18" charset="2"/>
            </a:endParaRP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Using X, we can write</a:t>
            </a:r>
          </a:p>
          <a:p>
            <a:pPr marL="457200" lvl="1" indent="0" eaLnBrk="1" hangingPunct="1">
              <a:buNone/>
            </a:pPr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The factor X depends on the coil, on the conductor and on the slope of the critical surface</a:t>
            </a: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1271" name="Rectangle 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1272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1273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1274" name="Rectangle 12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1275" name="Rectangle 19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1276" name="Rectangle 21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1278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386186"/>
              </p:ext>
            </p:extLst>
          </p:nvPr>
        </p:nvGraphicFramePr>
        <p:xfrm>
          <a:off x="947421" y="4311845"/>
          <a:ext cx="2477568" cy="1132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1" name="Equation" r:id="rId3" imgW="889000" imgH="406400" progId="Equation.3">
                  <p:embed/>
                </p:oleObj>
              </mc:Choice>
              <mc:Fallback>
                <p:oleObj name="Equation" r:id="rId3" imgW="8890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421" y="4311845"/>
                        <a:ext cx="2477568" cy="11326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Unit </a:t>
            </a:r>
            <a:r>
              <a:rPr lang="en-US" sz="1000" dirty="0" smtClean="0">
                <a:solidFill>
                  <a:srgbClr val="3399FF"/>
                </a:solidFill>
              </a:rPr>
              <a:t>7 -- </a:t>
            </a:r>
            <a:fld id="{5EB007E4-0664-47E5-98E4-80300662FEAF}" type="slidenum">
              <a:rPr lang="en-US" sz="1000" smtClean="0">
                <a:solidFill>
                  <a:srgbClr val="3399FF"/>
                </a:solidFill>
              </a:rPr>
              <a:pPr/>
              <a:t>34</a:t>
            </a:fld>
            <a:endParaRPr lang="en-US" sz="1000" dirty="0">
              <a:solidFill>
                <a:srgbClr val="3399FF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850814" y="2580405"/>
            <a:ext cx="5189234" cy="2914945"/>
            <a:chOff x="4026470" y="2580405"/>
            <a:chExt cx="5189234" cy="2914945"/>
          </a:xfrm>
        </p:grpSpPr>
        <p:pic>
          <p:nvPicPr>
            <p:cNvPr id="18" name="Picture 17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6470" y="2580405"/>
              <a:ext cx="4249706" cy="29149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4" descr="Serbia100Dinara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4864" y="3026234"/>
              <a:ext cx="961610" cy="46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4" descr="Serbia100Dinara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6894" y="4016252"/>
              <a:ext cx="961610" cy="46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4" descr="Serbia100Dinara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9294" y="4168652"/>
              <a:ext cx="961610" cy="46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4" descr="Serbia100Dinara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1694" y="4321052"/>
              <a:ext cx="961610" cy="46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4" descr="Serbia100Dinara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4094" y="4486963"/>
              <a:ext cx="961610" cy="46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24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889593"/>
              </p:ext>
            </p:extLst>
          </p:nvPr>
        </p:nvGraphicFramePr>
        <p:xfrm>
          <a:off x="1193407" y="2661465"/>
          <a:ext cx="1975461" cy="694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2" name="Equation" r:id="rId7" imgW="685800" imgH="241300" progId="Equation.3">
                  <p:embed/>
                </p:oleObj>
              </mc:Choice>
              <mc:Fallback>
                <p:oleObj name="Equation" r:id="rId7" imgW="6858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407" y="2661465"/>
                        <a:ext cx="1975461" cy="6942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90659"/>
              </p:ext>
            </p:extLst>
          </p:nvPr>
        </p:nvGraphicFramePr>
        <p:xfrm>
          <a:off x="6173788" y="2540000"/>
          <a:ext cx="116522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3" name="Equation" r:id="rId9" imgW="381000" imgH="165100" progId="Equation.3">
                  <p:embed/>
                </p:oleObj>
              </mc:Choice>
              <mc:Fallback>
                <p:oleObj name="Equation" r:id="rId9" imgW="3810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3788" y="2540000"/>
                        <a:ext cx="1165225" cy="5032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5375077"/>
              </p:ext>
            </p:extLst>
          </p:nvPr>
        </p:nvGraphicFramePr>
        <p:xfrm>
          <a:off x="7745235" y="3489362"/>
          <a:ext cx="1398765" cy="503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4" name="Equation" r:id="rId11" imgW="457200" imgH="165100" progId="Equation.3">
                  <p:embed/>
                </p:oleObj>
              </mc:Choice>
              <mc:Fallback>
                <p:oleObj name="Equation" r:id="rId11" imgW="4572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5235" y="3489362"/>
                        <a:ext cx="1398765" cy="5032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10244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SENSITIVITY TO PARAMETERS</a:t>
            </a:r>
            <a:endParaRPr lang="en-US" dirty="0" smtClean="0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609013" cy="5240338"/>
          </a:xfrm>
        </p:spPr>
        <p:txBody>
          <a:bodyPr/>
          <a:lstStyle/>
          <a:p>
            <a:pPr eaLnBrk="1" hangingPunct="1"/>
            <a:r>
              <a:rPr lang="en-US" dirty="0"/>
              <a:t>The factor X of a magnet </a:t>
            </a:r>
            <a:r>
              <a:rPr lang="en-US" dirty="0" smtClean="0"/>
              <a:t>has a simple interpretation</a:t>
            </a:r>
            <a:endParaRPr lang="en-US" dirty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  <a:p>
            <a:pPr lvl="1" eaLnBrk="1" hangingPunct="1"/>
            <a:r>
              <a:rPr lang="en-US" dirty="0" smtClean="0"/>
              <a:t>If we go in the plot I versus B it is simply the transfer function</a:t>
            </a:r>
          </a:p>
          <a:p>
            <a:pPr marL="457200" lvl="1" indent="0" eaLnBrk="1" hangingPunct="1">
              <a:buNone/>
            </a:pPr>
            <a:r>
              <a:rPr lang="en-US" dirty="0"/>
              <a:t>	</a:t>
            </a:r>
            <a:r>
              <a:rPr lang="en-US" dirty="0" smtClean="0"/>
              <a:t>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f</a:t>
            </a:r>
            <a:r>
              <a:rPr lang="en-US" dirty="0" smtClean="0"/>
              <a:t> (T/A) times the slope </a:t>
            </a:r>
            <a:r>
              <a:rPr lang="en-US" i="1" dirty="0" smtClean="0"/>
              <a:t>S</a:t>
            </a:r>
            <a:r>
              <a:rPr lang="en-US" dirty="0" smtClean="0"/>
              <a:t> of the critical surface (A/T)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2296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2297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2298" name="Rectangle 9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2299" name="Rectangle 10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2300" name="Rectangle 11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230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Unit </a:t>
            </a:r>
            <a:r>
              <a:rPr lang="en-US" sz="1000" dirty="0" smtClean="0">
                <a:solidFill>
                  <a:srgbClr val="3399FF"/>
                </a:solidFill>
              </a:rPr>
              <a:t>7 - </a:t>
            </a:r>
            <a:fld id="{5EB007E4-0664-47E5-98E4-80300662FEAF}" type="slidenum">
              <a:rPr lang="en-US" sz="1000" smtClean="0">
                <a:solidFill>
                  <a:srgbClr val="3399FF"/>
                </a:solidFill>
              </a:rPr>
              <a:pPr/>
              <a:t>35</a:t>
            </a:fld>
            <a:endParaRPr lang="en-US" sz="1000" dirty="0">
              <a:solidFill>
                <a:srgbClr val="3399FF"/>
              </a:solidFill>
            </a:endParaRPr>
          </a:p>
        </p:txBody>
      </p:sp>
      <p:graphicFrame>
        <p:nvGraphicFramePr>
          <p:cNvPr id="1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0654941"/>
              </p:ext>
            </p:extLst>
          </p:nvPr>
        </p:nvGraphicFramePr>
        <p:xfrm>
          <a:off x="6431269" y="1678993"/>
          <a:ext cx="2230437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8" name="Equation" r:id="rId3" imgW="774700" imgH="266700" progId="Equation.3">
                  <p:embed/>
                </p:oleObj>
              </mc:Choice>
              <mc:Fallback>
                <p:oleObj name="Equation" r:id="rId3" imgW="7747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1269" y="1678993"/>
                        <a:ext cx="2230437" cy="766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3141" y="3723150"/>
            <a:ext cx="5188562" cy="296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8799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SENSITIVITY TO PARAMETERS</a:t>
            </a:r>
            <a:endParaRPr lang="en-US" dirty="0" smtClean="0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609013" cy="5240338"/>
          </a:xfrm>
        </p:spPr>
        <p:txBody>
          <a:bodyPr/>
          <a:lstStyle/>
          <a:p>
            <a:pPr eaLnBrk="1" hangingPunct="1"/>
            <a:r>
              <a:rPr lang="en-US" dirty="0" smtClean="0"/>
              <a:t>The factor X of a magnet depends on the coil lay out and on the superconductor properties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Example: </a:t>
            </a:r>
            <a:r>
              <a:rPr lang="en-US" dirty="0" err="1" smtClean="0"/>
              <a:t>Tevatron</a:t>
            </a:r>
            <a:r>
              <a:rPr lang="en-US" dirty="0" smtClean="0"/>
              <a:t> main dipole</a:t>
            </a:r>
          </a:p>
          <a:p>
            <a:pPr marL="457200" lvl="1" indent="0" eaLnBrk="1" hangingPunct="1">
              <a:buNone/>
            </a:pPr>
            <a:r>
              <a:rPr lang="en-US" sz="1600" dirty="0" smtClean="0">
                <a:solidFill>
                  <a:srgbClr val="008000"/>
                </a:solidFill>
              </a:rPr>
              <a:t>	(A. </a:t>
            </a:r>
            <a:r>
              <a:rPr lang="en-US" sz="1600" dirty="0" err="1" smtClean="0">
                <a:solidFill>
                  <a:srgbClr val="008000"/>
                </a:solidFill>
              </a:rPr>
              <a:t>Tollestrup</a:t>
            </a:r>
            <a:r>
              <a:rPr lang="en-US" sz="1600" dirty="0" smtClean="0">
                <a:solidFill>
                  <a:srgbClr val="008000"/>
                </a:solidFill>
              </a:rPr>
              <a:t>, et many al, 80’s)</a:t>
            </a:r>
          </a:p>
          <a:p>
            <a:pPr lvl="1" eaLnBrk="1" hangingPunct="1"/>
            <a:r>
              <a:rPr lang="en-US" i="1" dirty="0" err="1" smtClean="0"/>
              <a:t>w</a:t>
            </a:r>
            <a:r>
              <a:rPr lang="en-US" i="1" baseline="-25000" dirty="0" err="1" smtClean="0"/>
              <a:t>eq</a:t>
            </a:r>
            <a:r>
              <a:rPr lang="en-US" dirty="0" smtClean="0"/>
              <a:t>= 14 mm    </a:t>
            </a:r>
          </a:p>
          <a:p>
            <a:pPr lvl="1" eaLnBrk="1" hangingPunct="1"/>
            <a:r>
              <a:rPr lang="en-US" i="1" dirty="0" smtClean="0"/>
              <a:t>X</a:t>
            </a:r>
            <a:r>
              <a:rPr lang="en-US" dirty="0" smtClean="0"/>
              <a:t>=6.6×10</a:t>
            </a:r>
            <a:r>
              <a:rPr lang="en-US" baseline="30000" dirty="0" smtClean="0"/>
              <a:t>-4</a:t>
            </a:r>
            <a:r>
              <a:rPr lang="en-US" dirty="0" smtClean="0"/>
              <a:t>×0.23×550×14= 1.2</a:t>
            </a:r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2296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2297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2298" name="Rectangle 9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2299" name="Rectangle 10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2300" name="Rectangle 11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230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Unit </a:t>
            </a:r>
            <a:r>
              <a:rPr lang="en-US" sz="1000" dirty="0" smtClean="0">
                <a:solidFill>
                  <a:srgbClr val="3399FF"/>
                </a:solidFill>
              </a:rPr>
              <a:t>7 - </a:t>
            </a:r>
            <a:fld id="{5EB007E4-0664-47E5-98E4-80300662FEAF}" type="slidenum">
              <a:rPr lang="en-US" sz="1000" smtClean="0">
                <a:solidFill>
                  <a:srgbClr val="3399FF"/>
                </a:solidFill>
              </a:rPr>
              <a:pPr/>
              <a:t>36</a:t>
            </a:fld>
            <a:endParaRPr lang="en-US" sz="1000" dirty="0">
              <a:solidFill>
                <a:srgbClr val="3399FF"/>
              </a:solidFill>
            </a:endParaRPr>
          </a:p>
        </p:txBody>
      </p:sp>
      <p:graphicFrame>
        <p:nvGraphicFramePr>
          <p:cNvPr id="1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5109963"/>
              </p:ext>
            </p:extLst>
          </p:nvPr>
        </p:nvGraphicFramePr>
        <p:xfrm>
          <a:off x="2837173" y="2368001"/>
          <a:ext cx="2230437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29" name="Equation" r:id="rId3" imgW="774700" imgH="266700" progId="Equation.3">
                  <p:embed/>
                </p:oleObj>
              </mc:Choice>
              <mc:Fallback>
                <p:oleObj name="Equation" r:id="rId3" imgW="7747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7173" y="2368001"/>
                        <a:ext cx="2230437" cy="766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283" y="3477603"/>
            <a:ext cx="3146217" cy="2916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 13"/>
          <p:cNvSpPr/>
          <p:nvPr/>
        </p:nvSpPr>
        <p:spPr bwMode="auto">
          <a:xfrm>
            <a:off x="6404651" y="4796041"/>
            <a:ext cx="121605" cy="11731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10883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SENSITIVITY TO PARAMETERS</a:t>
            </a:r>
            <a:endParaRPr lang="en-US" dirty="0" smtClean="0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609013" cy="5240338"/>
          </a:xfrm>
        </p:spPr>
        <p:txBody>
          <a:bodyPr/>
          <a:lstStyle/>
          <a:p>
            <a:pPr eaLnBrk="1" hangingPunct="1"/>
            <a:r>
              <a:rPr lang="en-US" dirty="0" smtClean="0"/>
              <a:t>The factor X of a magnet depends on the coil lay out and on the superconductor properties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Example: MCBXF corrector dipole</a:t>
            </a:r>
          </a:p>
          <a:p>
            <a:pPr marL="457200" lvl="1" indent="0" eaLnBrk="1" hangingPunct="1">
              <a:buNone/>
            </a:pPr>
            <a:r>
              <a:rPr lang="en-US" sz="1800" dirty="0" smtClean="0">
                <a:solidFill>
                  <a:srgbClr val="008000"/>
                </a:solidFill>
              </a:rPr>
              <a:t>	(F. </a:t>
            </a:r>
            <a:r>
              <a:rPr lang="en-US" sz="1800" dirty="0" err="1" smtClean="0">
                <a:solidFill>
                  <a:srgbClr val="008000"/>
                </a:solidFill>
              </a:rPr>
              <a:t>Toral</a:t>
            </a:r>
            <a:r>
              <a:rPr lang="en-US" sz="1800" dirty="0" smtClean="0">
                <a:solidFill>
                  <a:srgbClr val="008000"/>
                </a:solidFill>
              </a:rPr>
              <a:t>, J. C. Perez, P. </a:t>
            </a:r>
            <a:r>
              <a:rPr lang="en-US" sz="1800" dirty="0" err="1" smtClean="0">
                <a:solidFill>
                  <a:srgbClr val="008000"/>
                </a:solidFill>
              </a:rPr>
              <a:t>Fessia</a:t>
            </a:r>
            <a:r>
              <a:rPr lang="en-US" sz="1800" dirty="0" smtClean="0">
                <a:solidFill>
                  <a:srgbClr val="008000"/>
                </a:solidFill>
              </a:rPr>
              <a:t>, J. Garcia,</a:t>
            </a:r>
          </a:p>
          <a:p>
            <a:pPr marL="457200" lvl="1" indent="0" eaLnBrk="1" hangingPunct="1">
              <a:buNone/>
            </a:pPr>
            <a:r>
              <a:rPr lang="en-US" sz="1800" dirty="0">
                <a:solidFill>
                  <a:srgbClr val="008000"/>
                </a:solidFill>
              </a:rPr>
              <a:t>	</a:t>
            </a:r>
            <a:r>
              <a:rPr lang="en-US" sz="1800" dirty="0" smtClean="0">
                <a:solidFill>
                  <a:srgbClr val="008000"/>
                </a:solidFill>
              </a:rPr>
              <a:t>et al. papers in IEEE TAS 2015-2020)</a:t>
            </a:r>
          </a:p>
          <a:p>
            <a:pPr lvl="1" eaLnBrk="1" hangingPunct="1"/>
            <a:r>
              <a:rPr lang="en-US" i="1" dirty="0" err="1" smtClean="0"/>
              <a:t>w</a:t>
            </a:r>
            <a:r>
              <a:rPr lang="en-US" i="1" baseline="-25000" dirty="0" err="1" smtClean="0"/>
              <a:t>eq</a:t>
            </a:r>
            <a:r>
              <a:rPr lang="en-US" dirty="0" smtClean="0"/>
              <a:t>= 8.8 mm    </a:t>
            </a:r>
          </a:p>
          <a:p>
            <a:pPr lvl="1" eaLnBrk="1" hangingPunct="1"/>
            <a:r>
              <a:rPr lang="en-US" i="1" dirty="0" smtClean="0"/>
              <a:t>X</a:t>
            </a:r>
            <a:r>
              <a:rPr lang="en-US" dirty="0" smtClean="0"/>
              <a:t>=6.6×10</a:t>
            </a:r>
            <a:r>
              <a:rPr lang="en-US" baseline="30000" dirty="0" smtClean="0"/>
              <a:t>-4</a:t>
            </a:r>
            <a:r>
              <a:rPr lang="en-US" dirty="0" smtClean="0"/>
              <a:t>×0.23×550×8.8= 0.74</a:t>
            </a:r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2296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2297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2298" name="Rectangle 9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2299" name="Rectangle 10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2300" name="Rectangle 11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230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Unit </a:t>
            </a:r>
            <a:r>
              <a:rPr lang="en-US" sz="1000" dirty="0" smtClean="0">
                <a:solidFill>
                  <a:srgbClr val="3399FF"/>
                </a:solidFill>
              </a:rPr>
              <a:t>7 - </a:t>
            </a:r>
            <a:fld id="{5EB007E4-0664-47E5-98E4-80300662FEAF}" type="slidenum">
              <a:rPr lang="en-US" sz="1000" smtClean="0">
                <a:solidFill>
                  <a:srgbClr val="3399FF"/>
                </a:solidFill>
              </a:rPr>
              <a:pPr/>
              <a:t>37</a:t>
            </a:fld>
            <a:endParaRPr lang="en-US" sz="1000" dirty="0">
              <a:solidFill>
                <a:srgbClr val="3399FF"/>
              </a:solidFill>
            </a:endParaRPr>
          </a:p>
        </p:txBody>
      </p:sp>
      <p:graphicFrame>
        <p:nvGraphicFramePr>
          <p:cNvPr id="1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877947"/>
              </p:ext>
            </p:extLst>
          </p:nvPr>
        </p:nvGraphicFramePr>
        <p:xfrm>
          <a:off x="2837173" y="2368001"/>
          <a:ext cx="2230437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7" name="Equation" r:id="rId3" imgW="774700" imgH="266700" progId="Equation.3">
                  <p:embed/>
                </p:oleObj>
              </mc:Choice>
              <mc:Fallback>
                <p:oleObj name="Equation" r:id="rId3" imgW="7747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7173" y="2368001"/>
                        <a:ext cx="2230437" cy="766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mcbxfI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322" y="3553123"/>
            <a:ext cx="3390539" cy="296023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 bwMode="auto">
          <a:xfrm>
            <a:off x="6796499" y="4228621"/>
            <a:ext cx="121605" cy="11731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38356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SENSITIVITY TO PARAMETERS</a:t>
            </a:r>
            <a:endParaRPr lang="en-US" dirty="0" smtClean="0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609013" cy="5240338"/>
          </a:xfrm>
        </p:spPr>
        <p:txBody>
          <a:bodyPr/>
          <a:lstStyle/>
          <a:p>
            <a:pPr eaLnBrk="1" hangingPunct="1"/>
            <a:r>
              <a:rPr lang="en-US" dirty="0"/>
              <a:t>The factor X of a magnet depends on the coil lay out and on the superconductor properties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Example: LHC main dipole</a:t>
            </a:r>
          </a:p>
          <a:p>
            <a:pPr marL="457200" lvl="1" indent="0" eaLnBrk="1" hangingPunct="1">
              <a:buNone/>
            </a:pPr>
            <a:r>
              <a:rPr lang="en-US" sz="1600" dirty="0" smtClean="0">
                <a:solidFill>
                  <a:srgbClr val="008000"/>
                </a:solidFill>
              </a:rPr>
              <a:t>	(development in the 90’s, papers in</a:t>
            </a:r>
          </a:p>
          <a:p>
            <a:pPr marL="457200" lvl="1" indent="0" eaLnBrk="1" hangingPunct="1">
              <a:buNone/>
            </a:pPr>
            <a:r>
              <a:rPr lang="en-US" sz="1600" dirty="0" smtClean="0">
                <a:solidFill>
                  <a:srgbClr val="008000"/>
                </a:solidFill>
              </a:rPr>
              <a:t>	IEEE TAS by R. </a:t>
            </a:r>
            <a:r>
              <a:rPr lang="en-US" sz="1600" dirty="0" err="1" smtClean="0">
                <a:solidFill>
                  <a:srgbClr val="008000"/>
                </a:solidFill>
              </a:rPr>
              <a:t>Perin</a:t>
            </a:r>
            <a:r>
              <a:rPr lang="en-US" sz="1600" dirty="0" smtClean="0">
                <a:solidFill>
                  <a:srgbClr val="008000"/>
                </a:solidFill>
              </a:rPr>
              <a:t>, L. Rossi, </a:t>
            </a:r>
          </a:p>
          <a:p>
            <a:pPr marL="457200" lvl="1" indent="0" eaLnBrk="1" hangingPunct="1">
              <a:buNone/>
            </a:pPr>
            <a:r>
              <a:rPr lang="en-US" sz="1600" dirty="0" smtClean="0">
                <a:solidFill>
                  <a:srgbClr val="008000"/>
                </a:solidFill>
              </a:rPr>
              <a:t>	D. Perini, S. </a:t>
            </a:r>
            <a:r>
              <a:rPr lang="en-US" sz="1600" dirty="0" err="1" smtClean="0">
                <a:solidFill>
                  <a:srgbClr val="008000"/>
                </a:solidFill>
              </a:rPr>
              <a:t>Russenschuck</a:t>
            </a:r>
            <a:r>
              <a:rPr lang="en-US" sz="1600" dirty="0" smtClean="0">
                <a:solidFill>
                  <a:srgbClr val="008000"/>
                </a:solidFill>
              </a:rPr>
              <a:t> et many al)</a:t>
            </a:r>
            <a:endParaRPr lang="en-US" i="1" dirty="0" smtClean="0"/>
          </a:p>
          <a:p>
            <a:pPr lvl="1" eaLnBrk="1" hangingPunct="1"/>
            <a:r>
              <a:rPr lang="en-US" i="1" dirty="0" err="1" smtClean="0"/>
              <a:t>w</a:t>
            </a:r>
            <a:r>
              <a:rPr lang="en-US" i="1" baseline="-25000" dirty="0" err="1" smtClean="0"/>
              <a:t>eq</a:t>
            </a:r>
            <a:r>
              <a:rPr lang="en-US" dirty="0" smtClean="0"/>
              <a:t>= 27 mm    </a:t>
            </a:r>
          </a:p>
          <a:p>
            <a:pPr lvl="1" eaLnBrk="1" hangingPunct="1"/>
            <a:r>
              <a:rPr lang="en-US" i="1" dirty="0" smtClean="0"/>
              <a:t>X</a:t>
            </a:r>
            <a:r>
              <a:rPr lang="en-US" dirty="0" smtClean="0"/>
              <a:t>=6.61×10</a:t>
            </a:r>
            <a:r>
              <a:rPr lang="en-US" baseline="30000" dirty="0" smtClean="0"/>
              <a:t>-4</a:t>
            </a:r>
            <a:r>
              <a:rPr lang="en-US" dirty="0" smtClean="0"/>
              <a:t>×0.29×550×27= 2.24</a:t>
            </a:r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2296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2297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2298" name="Rectangle 9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2299" name="Rectangle 10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2300" name="Rectangle 11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230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Unit </a:t>
            </a:r>
            <a:r>
              <a:rPr lang="en-US" sz="1000" dirty="0" smtClean="0">
                <a:solidFill>
                  <a:srgbClr val="3399FF"/>
                </a:solidFill>
              </a:rPr>
              <a:t>7 - </a:t>
            </a:r>
            <a:fld id="{5EB007E4-0664-47E5-98E4-80300662FEAF}" type="slidenum">
              <a:rPr lang="en-US" sz="1000" smtClean="0">
                <a:solidFill>
                  <a:srgbClr val="3399FF"/>
                </a:solidFill>
              </a:rPr>
              <a:pPr/>
              <a:t>38</a:t>
            </a:fld>
            <a:endParaRPr lang="en-US" sz="1000" dirty="0">
              <a:solidFill>
                <a:srgbClr val="3399FF"/>
              </a:solidFill>
            </a:endParaRPr>
          </a:p>
        </p:txBody>
      </p:sp>
      <p:graphicFrame>
        <p:nvGraphicFramePr>
          <p:cNvPr id="1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9765777"/>
              </p:ext>
            </p:extLst>
          </p:nvPr>
        </p:nvGraphicFramePr>
        <p:xfrm>
          <a:off x="3661383" y="2368001"/>
          <a:ext cx="2230437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3" name="Equation" r:id="rId3" imgW="774700" imgH="266700" progId="Equation.3">
                  <p:embed/>
                </p:oleObj>
              </mc:Choice>
              <mc:Fallback>
                <p:oleObj name="Equation" r:id="rId3" imgW="7747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1383" y="2368001"/>
                        <a:ext cx="2230437" cy="766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0377" y="3401980"/>
            <a:ext cx="3710066" cy="3046867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 bwMode="auto">
          <a:xfrm>
            <a:off x="5985779" y="4998691"/>
            <a:ext cx="121605" cy="11731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54095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SENSITIVITY TO PARAMETERS</a:t>
            </a:r>
            <a:endParaRPr lang="en-US" dirty="0" smtClean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609013" cy="5240338"/>
          </a:xfrm>
        </p:spPr>
        <p:txBody>
          <a:bodyPr/>
          <a:lstStyle/>
          <a:p>
            <a:pPr eaLnBrk="1" hangingPunct="1"/>
            <a:r>
              <a:rPr lang="en-US" dirty="0" smtClean="0"/>
              <a:t>The equation allows to derive analytically the sensitivity to parameters</a:t>
            </a:r>
          </a:p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>
              <a:solidFill>
                <a:srgbClr val="CC0000"/>
              </a:solidFill>
            </a:endParaRPr>
          </a:p>
          <a:p>
            <a:pPr lvl="1" eaLnBrk="1" hangingPunct="1"/>
            <a:r>
              <a:rPr lang="en-US" dirty="0" smtClean="0"/>
              <a:t>We first consider sensitivity to the </a:t>
            </a:r>
            <a:r>
              <a:rPr lang="en-US" dirty="0" smtClean="0">
                <a:solidFill>
                  <a:srgbClr val="CC3300"/>
                </a:solidFill>
              </a:rPr>
              <a:t>parameters that are in X</a:t>
            </a:r>
          </a:p>
          <a:p>
            <a:pPr lvl="1" eaLnBrk="1" hangingPunct="1"/>
            <a:endParaRPr lang="en-US" sz="1800" dirty="0">
              <a:solidFill>
                <a:srgbClr val="CC0000"/>
              </a:solidFill>
            </a:endParaRPr>
          </a:p>
          <a:p>
            <a:pPr lvl="1" eaLnBrk="1" hangingPunct="1"/>
            <a:endParaRPr lang="en-US" sz="1800" dirty="0" smtClean="0">
              <a:solidFill>
                <a:srgbClr val="CC0000"/>
              </a:solidFill>
            </a:endParaRPr>
          </a:p>
          <a:p>
            <a:pPr lvl="1" eaLnBrk="1" hangingPunct="1"/>
            <a:endParaRPr lang="en-US" sz="1800" dirty="0">
              <a:solidFill>
                <a:srgbClr val="CC0000"/>
              </a:solidFill>
            </a:endParaRPr>
          </a:p>
          <a:p>
            <a:pPr lvl="1" eaLnBrk="1" hangingPunct="1"/>
            <a:endParaRPr lang="en-US" sz="1800" dirty="0" smtClean="0">
              <a:solidFill>
                <a:srgbClr val="CC0000"/>
              </a:solidFill>
            </a:endParaRPr>
          </a:p>
          <a:p>
            <a:pPr lvl="1" eaLnBrk="1" hangingPunct="1"/>
            <a:endParaRPr lang="en-US" sz="1800" dirty="0">
              <a:solidFill>
                <a:srgbClr val="CC0000"/>
              </a:solidFill>
            </a:endParaRPr>
          </a:p>
          <a:p>
            <a:pPr lvl="1" eaLnBrk="1" hangingPunct="1"/>
            <a:endParaRPr lang="en-US" sz="1800" dirty="0" smtClean="0">
              <a:solidFill>
                <a:srgbClr val="CC0000"/>
              </a:solidFill>
            </a:endParaRPr>
          </a:p>
          <a:p>
            <a:pPr lvl="1" eaLnBrk="1" hangingPunct="1"/>
            <a:endParaRPr lang="en-US" sz="1800" dirty="0">
              <a:solidFill>
                <a:srgbClr val="CC0000"/>
              </a:solidFill>
            </a:endParaRPr>
          </a:p>
          <a:p>
            <a:pPr lvl="1" eaLnBrk="1" hangingPunct="1"/>
            <a:endParaRPr lang="en-US" sz="1800" dirty="0" smtClean="0">
              <a:solidFill>
                <a:srgbClr val="CC0000"/>
              </a:solidFill>
            </a:endParaRPr>
          </a:p>
          <a:p>
            <a:pPr lvl="1" eaLnBrk="1" hangingPunct="1"/>
            <a:r>
              <a:rPr lang="en-US" sz="1800" dirty="0" smtClean="0"/>
              <a:t>The effect of a X relative increase on short sample field is </a:t>
            </a:r>
            <a:r>
              <a:rPr lang="en-US" sz="1800" dirty="0" smtClean="0">
                <a:solidFill>
                  <a:srgbClr val="CC0000"/>
                </a:solidFill>
              </a:rPr>
              <a:t>weighted by 1/(1+</a:t>
            </a:r>
            <a:r>
              <a:rPr lang="en-US" sz="1800" dirty="0" smtClean="0">
                <a:solidFill>
                  <a:srgbClr val="CC0000"/>
                </a:solidFill>
                <a:latin typeface="Symbol" charset="2"/>
                <a:cs typeface="Symbol" charset="2"/>
              </a:rPr>
              <a:t>l</a:t>
            </a:r>
            <a:r>
              <a:rPr lang="en-US" sz="1800" dirty="0" smtClean="0">
                <a:solidFill>
                  <a:srgbClr val="CC0000"/>
                </a:solidFill>
              </a:rPr>
              <a:t>X)</a:t>
            </a:r>
            <a:endParaRPr lang="en-US" dirty="0" smtClean="0"/>
          </a:p>
        </p:txBody>
      </p:sp>
      <p:sp>
        <p:nvSpPr>
          <p:cNvPr id="1843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8438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8439" name="Rectangle 18"/>
          <p:cNvSpPr>
            <a:spLocks noChangeArrowheads="1"/>
          </p:cNvSpPr>
          <p:nvPr/>
        </p:nvSpPr>
        <p:spPr bwMode="auto">
          <a:xfrm>
            <a:off x="0" y="3133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844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18443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4726037"/>
              </p:ext>
            </p:extLst>
          </p:nvPr>
        </p:nvGraphicFramePr>
        <p:xfrm>
          <a:off x="7187051" y="1823845"/>
          <a:ext cx="1442596" cy="506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5" name="Equation" r:id="rId3" imgW="685800" imgH="241300" progId="Equation.3">
                  <p:embed/>
                </p:oleObj>
              </mc:Choice>
              <mc:Fallback>
                <p:oleObj name="Equation" r:id="rId3" imgW="6858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7051" y="1823845"/>
                        <a:ext cx="1442596" cy="5068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1450918"/>
              </p:ext>
            </p:extLst>
          </p:nvPr>
        </p:nvGraphicFramePr>
        <p:xfrm>
          <a:off x="3766765" y="1720748"/>
          <a:ext cx="1637890" cy="753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6" name="Equation" r:id="rId5" imgW="889000" imgH="406400" progId="Equation.3">
                  <p:embed/>
                </p:oleObj>
              </mc:Choice>
              <mc:Fallback>
                <p:oleObj name="Equation" r:id="rId5" imgW="8890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6765" y="1720748"/>
                        <a:ext cx="1637890" cy="7535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9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Unit </a:t>
            </a:r>
            <a:r>
              <a:rPr lang="en-US" sz="1000" dirty="0" smtClean="0">
                <a:solidFill>
                  <a:srgbClr val="3399FF"/>
                </a:solidFill>
              </a:rPr>
              <a:t>7 - </a:t>
            </a:r>
            <a:fld id="{5EB007E4-0664-47E5-98E4-80300662FEAF}" type="slidenum">
              <a:rPr lang="en-US" sz="1000" smtClean="0">
                <a:solidFill>
                  <a:srgbClr val="3399FF"/>
                </a:solidFill>
              </a:rPr>
              <a:pPr/>
              <a:t>39</a:t>
            </a:fld>
            <a:endParaRPr lang="en-US" sz="1000" dirty="0">
              <a:solidFill>
                <a:srgbClr val="3399FF"/>
              </a:solidFill>
            </a:endParaRPr>
          </a:p>
        </p:txBody>
      </p:sp>
      <p:graphicFrame>
        <p:nvGraphicFramePr>
          <p:cNvPr id="17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1890043"/>
              </p:ext>
            </p:extLst>
          </p:nvPr>
        </p:nvGraphicFramePr>
        <p:xfrm>
          <a:off x="1253168" y="3248671"/>
          <a:ext cx="6961907" cy="1100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7" name="Equation" r:id="rId7" imgW="4203700" imgH="660400" progId="Equation.3">
                  <p:embed/>
                </p:oleObj>
              </mc:Choice>
              <mc:Fallback>
                <p:oleObj name="Equation" r:id="rId7" imgW="42037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3168" y="3248671"/>
                        <a:ext cx="6961907" cy="11000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1882699"/>
              </p:ext>
            </p:extLst>
          </p:nvPr>
        </p:nvGraphicFramePr>
        <p:xfrm>
          <a:off x="3459617" y="4546615"/>
          <a:ext cx="2607108" cy="1090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8" name="Equation" r:id="rId9" imgW="1130300" imgH="469900" progId="Equation.3">
                  <p:embed/>
                </p:oleObj>
              </mc:Choice>
              <mc:Fallback>
                <p:oleObj name="Equation" r:id="rId9" imgW="11303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9617" y="4546615"/>
                        <a:ext cx="2607108" cy="10900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63609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j-lt"/>
              </a:rPr>
              <a:t>SHORT SAMPLE CONCEPT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0220" y="1244665"/>
            <a:ext cx="8677275" cy="5240338"/>
          </a:xfrm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rgbClr val="CC3300"/>
                </a:solidFill>
              </a:rPr>
              <a:t>Short sample condition</a:t>
            </a:r>
            <a:r>
              <a:rPr lang="en-US" sz="2000" dirty="0" smtClean="0"/>
              <a:t>: where the combination of current density and peak field in the coil lay on the critical surface</a:t>
            </a:r>
          </a:p>
          <a:p>
            <a:pPr lvl="1" eaLnBrk="1" hangingPunct="1"/>
            <a:r>
              <a:rPr lang="en-US" sz="1800" dirty="0" smtClean="0"/>
              <a:t>This is the maximum theoretical performance of the magnet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34987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dirty="0" smtClean="0">
                <a:solidFill>
                  <a:srgbClr val="3399FF"/>
                </a:solidFill>
              </a:rPr>
              <a:t>Unit 6 - </a:t>
            </a:r>
            <a:fld id="{3A2CF900-4507-4025-9CEA-526593DF7AB5}" type="slidenum">
              <a:rPr lang="en-US" sz="1000" smtClean="0">
                <a:solidFill>
                  <a:srgbClr val="3399FF"/>
                </a:solidFill>
              </a:rPr>
              <a:pPr/>
              <a:t>4</a:t>
            </a:fld>
            <a:endParaRPr lang="en-US" sz="1000" dirty="0">
              <a:solidFill>
                <a:srgbClr val="3399FF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5120941" y="4714979"/>
            <a:ext cx="175651" cy="148610"/>
          </a:xfrm>
          <a:prstGeom prst="ellipse">
            <a:avLst/>
          </a:prstGeom>
          <a:pattFill prst="pct25">
            <a:fgClr>
              <a:schemeClr val="tx1"/>
            </a:fgClr>
            <a:bgClr>
              <a:prstClr val="white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ＭＳ Ｐゴシック" pitchFamily="34" charset="-128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4273445" y="5367249"/>
            <a:ext cx="175651" cy="148610"/>
          </a:xfrm>
          <a:prstGeom prst="ellipse">
            <a:avLst/>
          </a:prstGeom>
          <a:solidFill>
            <a:srgbClr val="CC3300"/>
          </a:solidFill>
          <a:ln w="952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ＭＳ Ｐゴシック" pitchFamily="34" charset="-128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flipV="1">
            <a:off x="2742863" y="4823060"/>
            <a:ext cx="3188746" cy="12564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flipV="1">
            <a:off x="2742863" y="4836570"/>
            <a:ext cx="2459117" cy="12294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7029824" y="6218378"/>
            <a:ext cx="6343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B</a:t>
            </a:r>
            <a:r>
              <a:rPr lang="en-US" sz="3200" i="1" baseline="-25000" dirty="0" smtClean="0"/>
              <a:t>1</a:t>
            </a:r>
            <a:endParaRPr lang="en-US" sz="3200" i="1" baseline="-25000" dirty="0"/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2729351" y="2269675"/>
            <a:ext cx="13512" cy="380981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2719611" y="6083281"/>
            <a:ext cx="4792859" cy="97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2040258" y="2553385"/>
            <a:ext cx="644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err="1" smtClean="0"/>
              <a:t>j</a:t>
            </a:r>
            <a:r>
              <a:rPr lang="en-US" sz="3600" i="1" baseline="-25000" dirty="0" err="1" smtClean="0"/>
              <a:t>sc</a:t>
            </a:r>
            <a:endParaRPr lang="en-US" sz="3600" i="1" baseline="-250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4468338" y="-857593"/>
            <a:ext cx="3260323" cy="7275846"/>
            <a:chOff x="4292682" y="-1019713"/>
            <a:chExt cx="3260323" cy="7275846"/>
          </a:xfrm>
        </p:grpSpPr>
        <p:sp>
          <p:nvSpPr>
            <p:cNvPr id="18" name="Arc 17"/>
            <p:cNvSpPr/>
            <p:nvPr/>
          </p:nvSpPr>
          <p:spPr bwMode="auto">
            <a:xfrm rot="8557874">
              <a:off x="4292682" y="-1019713"/>
              <a:ext cx="2024733" cy="7275846"/>
            </a:xfrm>
            <a:prstGeom prst="arc">
              <a:avLst/>
            </a:prstGeom>
            <a:noFill/>
            <a:ln w="98425" cap="flat" cmpd="sng" algn="ctr">
              <a:solidFill>
                <a:srgbClr val="CC3300">
                  <a:alpha val="7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ＭＳ Ｐゴシック" pitchFamily="34" charset="-128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7120632" y="5363459"/>
              <a:ext cx="432373" cy="3377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ＭＳ Ｐゴシック" pitchFamily="34" charset="-128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719751" y="4286452"/>
            <a:ext cx="969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err="1" smtClean="0"/>
              <a:t>j</a:t>
            </a:r>
            <a:r>
              <a:rPr lang="en-US" sz="3600" i="1" baseline="-25000" dirty="0" err="1" smtClean="0"/>
              <a:t>sc,ss</a:t>
            </a:r>
            <a:endParaRPr lang="en-US" sz="3600" i="1" baseline="-25000" dirty="0"/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2810421" y="4796040"/>
            <a:ext cx="304011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TextBox 34"/>
          <p:cNvSpPr txBox="1"/>
          <p:nvPr/>
        </p:nvSpPr>
        <p:spPr>
          <a:xfrm rot="20240621">
            <a:off x="3435354" y="5397995"/>
            <a:ext cx="22520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CC3300"/>
                </a:solidFill>
              </a:rPr>
              <a:t>Loadline</a:t>
            </a:r>
            <a:r>
              <a:rPr lang="en-US" sz="1600" dirty="0" smtClean="0">
                <a:solidFill>
                  <a:srgbClr val="CC3300"/>
                </a:solidFill>
              </a:rPr>
              <a:t> for peak field</a:t>
            </a:r>
            <a:endParaRPr lang="en-US" sz="1600" dirty="0">
              <a:solidFill>
                <a:srgbClr val="CC33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20016812">
            <a:off x="2647010" y="5185625"/>
            <a:ext cx="22148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Loadline</a:t>
            </a:r>
            <a:r>
              <a:rPr lang="en-US" sz="1600" dirty="0" smtClean="0"/>
              <a:t> for bore field</a:t>
            </a:r>
            <a:endParaRPr lang="en-US" sz="1600" dirty="0"/>
          </a:p>
        </p:txBody>
      </p:sp>
      <p:graphicFrame>
        <p:nvGraphicFramePr>
          <p:cNvPr id="44" name="Object 38"/>
          <p:cNvGraphicFramePr>
            <a:graphicFrameLocks noChangeAspect="1"/>
          </p:cNvGraphicFramePr>
          <p:nvPr>
            <p:extLst/>
          </p:nvPr>
        </p:nvGraphicFramePr>
        <p:xfrm>
          <a:off x="7378700" y="2932113"/>
          <a:ext cx="1225550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21" name="Equation" r:id="rId3" imgW="482600" imgH="241300" progId="Equation.3">
                  <p:embed/>
                </p:oleObj>
              </mc:Choice>
              <mc:Fallback>
                <p:oleObj name="Equation" r:id="rId3" imgW="482600" imgH="241300" progId="Equation.3">
                  <p:embed/>
                  <p:pic>
                    <p:nvPicPr>
                      <p:cNvPr id="44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8700" y="2932113"/>
                        <a:ext cx="1225550" cy="62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38"/>
          <p:cNvGraphicFramePr>
            <a:graphicFrameLocks noChangeAspect="1"/>
          </p:cNvGraphicFramePr>
          <p:nvPr>
            <p:extLst/>
          </p:nvPr>
        </p:nvGraphicFramePr>
        <p:xfrm>
          <a:off x="7323138" y="4105275"/>
          <a:ext cx="1450975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22" name="Equation" r:id="rId5" imgW="571500" imgH="266700" progId="Equation.3">
                  <p:embed/>
                </p:oleObj>
              </mc:Choice>
              <mc:Fallback>
                <p:oleObj name="Equation" r:id="rId5" imgW="571500" imgH="266700" progId="Equation.3">
                  <p:embed/>
                  <p:pic>
                    <p:nvPicPr>
                      <p:cNvPr id="45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3138" y="4105275"/>
                        <a:ext cx="1450975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7" name="Straight Connector 46"/>
          <p:cNvCxnSpPr/>
          <p:nvPr/>
        </p:nvCxnSpPr>
        <p:spPr bwMode="auto">
          <a:xfrm flipH="1">
            <a:off x="5931608" y="4840360"/>
            <a:ext cx="17284" cy="1252638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5665149" y="6211669"/>
            <a:ext cx="836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B</a:t>
            </a:r>
            <a:r>
              <a:rPr lang="en-US" i="1" baseline="-25000" dirty="0" smtClean="0"/>
              <a:t>1p,ss</a:t>
            </a:r>
            <a:endParaRPr lang="en-US" i="1" baseline="-25000" dirty="0"/>
          </a:p>
        </p:txBody>
      </p:sp>
      <p:cxnSp>
        <p:nvCxnSpPr>
          <p:cNvPr id="51" name="Straight Connector 50"/>
          <p:cNvCxnSpPr/>
          <p:nvPr/>
        </p:nvCxnSpPr>
        <p:spPr bwMode="auto">
          <a:xfrm flipH="1">
            <a:off x="5178729" y="4871170"/>
            <a:ext cx="17284" cy="1252638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4831199" y="6174929"/>
            <a:ext cx="733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B</a:t>
            </a:r>
            <a:r>
              <a:rPr lang="en-US" i="1" baseline="-25000" dirty="0" smtClean="0"/>
              <a:t>1,ss</a:t>
            </a:r>
            <a:endParaRPr lang="en-US" i="1" baseline="-25000" dirty="0"/>
          </a:p>
        </p:txBody>
      </p:sp>
      <p:sp>
        <p:nvSpPr>
          <p:cNvPr id="2" name="TextBox 1"/>
          <p:cNvSpPr txBox="1"/>
          <p:nvPr/>
        </p:nvSpPr>
        <p:spPr>
          <a:xfrm rot="3079802">
            <a:off x="4904724" y="3782793"/>
            <a:ext cx="1954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 state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 rot="3079802">
            <a:off x="3190050" y="3481491"/>
            <a:ext cx="2500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Superconductive  state</a:t>
            </a:r>
            <a:endParaRPr lang="en-US" sz="1800" dirty="0"/>
          </a:p>
        </p:txBody>
      </p:sp>
      <p:sp>
        <p:nvSpPr>
          <p:cNvPr id="28" name="Oval 27"/>
          <p:cNvSpPr/>
          <p:nvPr/>
        </p:nvSpPr>
        <p:spPr bwMode="auto">
          <a:xfrm>
            <a:off x="3547589" y="5668259"/>
            <a:ext cx="175651" cy="148610"/>
          </a:xfrm>
          <a:prstGeom prst="ellipse">
            <a:avLst/>
          </a:prstGeom>
          <a:solidFill>
            <a:srgbClr val="CC3300"/>
          </a:solidFill>
          <a:ln w="952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ＭＳ Ｐゴシック" pitchFamily="34" charset="-128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4929540" y="5104631"/>
            <a:ext cx="175651" cy="148610"/>
          </a:xfrm>
          <a:prstGeom prst="ellipse">
            <a:avLst/>
          </a:prstGeom>
          <a:solidFill>
            <a:srgbClr val="CC3300"/>
          </a:solidFill>
          <a:ln w="952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ＭＳ Ｐゴシック" pitchFamily="34" charset="-128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5865636" y="4743651"/>
            <a:ext cx="175651" cy="148610"/>
          </a:xfrm>
          <a:prstGeom prst="ellipse">
            <a:avLst/>
          </a:prstGeom>
          <a:pattFill prst="pct25">
            <a:fgClr>
              <a:srgbClr val="CC3300"/>
            </a:fgClr>
            <a:bgClr>
              <a:prstClr val="white"/>
            </a:bgClr>
          </a:pattFill>
          <a:ln w="952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38026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17" grpId="0"/>
      <p:bldP spid="13" grpId="0"/>
      <p:bldP spid="33" grpId="0"/>
      <p:bldP spid="35" grpId="0"/>
      <p:bldP spid="38" grpId="0"/>
      <p:bldP spid="50" grpId="0"/>
      <p:bldP spid="52" grpId="0"/>
      <p:bldP spid="2" grpId="0"/>
      <p:bldP spid="27" grpId="0"/>
      <p:bldP spid="28" grpId="0" animBg="1"/>
      <p:bldP spid="30" grpId="0" animBg="1"/>
      <p:bldP spid="3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SENSITIVITY TO PARAMETERS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609013" cy="5240338"/>
          </a:xfrm>
        </p:spPr>
        <p:txBody>
          <a:bodyPr/>
          <a:lstStyle/>
          <a:p>
            <a:pPr eaLnBrk="1" hangingPunct="1"/>
            <a:r>
              <a:rPr lang="en-US" dirty="0" smtClean="0"/>
              <a:t>The equation allows to derive analytically the sensitivity to parameters</a:t>
            </a:r>
          </a:p>
          <a:p>
            <a:pPr lvl="1" eaLnBrk="1" hangingPunct="1"/>
            <a:endParaRPr lang="en-US" sz="1800" dirty="0">
              <a:solidFill>
                <a:srgbClr val="CC0000"/>
              </a:solidFill>
            </a:endParaRPr>
          </a:p>
          <a:p>
            <a:pPr lvl="1" eaLnBrk="1" hangingPunct="1"/>
            <a:endParaRPr lang="en-US" sz="1800" dirty="0" smtClean="0">
              <a:solidFill>
                <a:srgbClr val="CC0000"/>
              </a:solidFill>
            </a:endParaRPr>
          </a:p>
          <a:p>
            <a:pPr lvl="1" eaLnBrk="1" hangingPunct="1"/>
            <a:endParaRPr lang="en-US" sz="1800" dirty="0" smtClean="0"/>
          </a:p>
          <a:p>
            <a:pPr lvl="1" eaLnBrk="1" hangingPunct="1"/>
            <a:r>
              <a:rPr lang="en-US" sz="1800" dirty="0" smtClean="0"/>
              <a:t>Example: </a:t>
            </a:r>
            <a:r>
              <a:rPr lang="en-US" sz="1800" dirty="0" smtClean="0">
                <a:solidFill>
                  <a:srgbClr val="CC3300"/>
                </a:solidFill>
              </a:rPr>
              <a:t>if we increase the coil width by 10% </a:t>
            </a:r>
          </a:p>
          <a:p>
            <a:pPr lvl="1" eaLnBrk="1" hangingPunct="1"/>
            <a:r>
              <a:rPr lang="en-US" sz="1800" dirty="0" smtClean="0"/>
              <a:t>For a magnet as the LHC dipole, having X=2.2, </a:t>
            </a:r>
            <a:r>
              <a:rPr lang="en-US" sz="1800" dirty="0" smtClean="0">
                <a:solidFill>
                  <a:srgbClr val="CC3300"/>
                </a:solidFill>
              </a:rPr>
              <a:t>you do not gain 10% in short sample field but about 3.1%</a:t>
            </a:r>
          </a:p>
          <a:p>
            <a:pPr lvl="1" eaLnBrk="1" hangingPunct="1"/>
            <a:r>
              <a:rPr lang="en-US" sz="1800" dirty="0" smtClean="0"/>
              <a:t>For a smaller coil magnet as </a:t>
            </a:r>
            <a:r>
              <a:rPr lang="en-US" sz="1800" dirty="0" err="1" smtClean="0"/>
              <a:t>Tevatron</a:t>
            </a:r>
            <a:r>
              <a:rPr lang="en-US" sz="1800" dirty="0" smtClean="0"/>
              <a:t> dipole, </a:t>
            </a:r>
            <a:r>
              <a:rPr lang="en-US" sz="1800" dirty="0"/>
              <a:t>having X</a:t>
            </a:r>
            <a:r>
              <a:rPr lang="en-US" sz="1800" dirty="0" smtClean="0"/>
              <a:t>=1.2, </a:t>
            </a:r>
            <a:r>
              <a:rPr lang="en-US" sz="1800" dirty="0" smtClean="0">
                <a:solidFill>
                  <a:srgbClr val="CC3300"/>
                </a:solidFill>
              </a:rPr>
              <a:t>you </a:t>
            </a:r>
            <a:r>
              <a:rPr lang="en-US" sz="1800" dirty="0">
                <a:solidFill>
                  <a:srgbClr val="CC3300"/>
                </a:solidFill>
              </a:rPr>
              <a:t>do not gain 10% in short sample field but about </a:t>
            </a:r>
            <a:r>
              <a:rPr lang="en-US" sz="1800" dirty="0" smtClean="0">
                <a:solidFill>
                  <a:srgbClr val="CC3300"/>
                </a:solidFill>
              </a:rPr>
              <a:t>4.5%</a:t>
            </a:r>
          </a:p>
          <a:p>
            <a:pPr lvl="1" eaLnBrk="1" hangingPunct="1"/>
            <a:r>
              <a:rPr lang="en-US" sz="1800" dirty="0"/>
              <a:t>For </a:t>
            </a:r>
            <a:r>
              <a:rPr lang="en-US" sz="1800" dirty="0" smtClean="0"/>
              <a:t>an even </a:t>
            </a:r>
            <a:r>
              <a:rPr lang="en-US" sz="1800" dirty="0"/>
              <a:t>smaller coil magnet as </a:t>
            </a:r>
            <a:r>
              <a:rPr lang="en-US" sz="1800" dirty="0" smtClean="0"/>
              <a:t>MCBXF </a:t>
            </a:r>
            <a:r>
              <a:rPr lang="en-US" sz="1800" dirty="0"/>
              <a:t>dipole, having X</a:t>
            </a:r>
            <a:r>
              <a:rPr lang="en-US" sz="1800" dirty="0" smtClean="0"/>
              <a:t>=0.7, </a:t>
            </a:r>
            <a:r>
              <a:rPr lang="en-US" sz="1800" dirty="0" smtClean="0">
                <a:solidFill>
                  <a:srgbClr val="CC3300"/>
                </a:solidFill>
              </a:rPr>
              <a:t>you </a:t>
            </a:r>
            <a:r>
              <a:rPr lang="en-US" sz="1800" dirty="0">
                <a:solidFill>
                  <a:srgbClr val="CC3300"/>
                </a:solidFill>
              </a:rPr>
              <a:t>do not gain 10% in short sample field but about </a:t>
            </a:r>
            <a:r>
              <a:rPr lang="en-US" sz="1800" dirty="0" smtClean="0">
                <a:solidFill>
                  <a:srgbClr val="CC3300"/>
                </a:solidFill>
              </a:rPr>
              <a:t>5.8%</a:t>
            </a:r>
          </a:p>
          <a:p>
            <a:pPr eaLnBrk="1" hangingPunct="1"/>
            <a:r>
              <a:rPr lang="en-US" sz="2200" dirty="0" smtClean="0"/>
              <a:t>Increasing the coil width or improving the filling factor is </a:t>
            </a:r>
            <a:r>
              <a:rPr lang="en-US" sz="2200" dirty="0">
                <a:solidFill>
                  <a:srgbClr val="CC3300"/>
                </a:solidFill>
              </a:rPr>
              <a:t>more effective for small coils	</a:t>
            </a:r>
          </a:p>
          <a:p>
            <a:pPr lvl="1" eaLnBrk="1" hangingPunct="1"/>
            <a:endParaRPr lang="en-US" sz="1800" dirty="0">
              <a:solidFill>
                <a:srgbClr val="CC3300"/>
              </a:solidFill>
            </a:endParaRPr>
          </a:p>
        </p:txBody>
      </p:sp>
      <p:sp>
        <p:nvSpPr>
          <p:cNvPr id="1843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8438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8439" name="Rectangle 18"/>
          <p:cNvSpPr>
            <a:spLocks noChangeArrowheads="1"/>
          </p:cNvSpPr>
          <p:nvPr/>
        </p:nvSpPr>
        <p:spPr bwMode="auto">
          <a:xfrm>
            <a:off x="0" y="3133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844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9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Unit </a:t>
            </a:r>
            <a:r>
              <a:rPr lang="en-US" sz="1000" dirty="0" smtClean="0">
                <a:solidFill>
                  <a:srgbClr val="3399FF"/>
                </a:solidFill>
              </a:rPr>
              <a:t>7 - </a:t>
            </a:r>
            <a:fld id="{5EB007E4-0664-47E5-98E4-80300662FEAF}" type="slidenum">
              <a:rPr lang="en-US" sz="1000" smtClean="0">
                <a:solidFill>
                  <a:srgbClr val="3399FF"/>
                </a:solidFill>
              </a:rPr>
              <a:pPr/>
              <a:t>40</a:t>
            </a:fld>
            <a:endParaRPr lang="en-US" sz="1000" dirty="0">
              <a:solidFill>
                <a:srgbClr val="3399FF"/>
              </a:solidFill>
            </a:endParaRPr>
          </a:p>
        </p:txBody>
      </p:sp>
      <p:graphicFrame>
        <p:nvGraphicFramePr>
          <p:cNvPr id="18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6166410"/>
              </p:ext>
            </p:extLst>
          </p:nvPr>
        </p:nvGraphicFramePr>
        <p:xfrm>
          <a:off x="3770384" y="1688748"/>
          <a:ext cx="3044554" cy="1272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6" name="Equation" r:id="rId3" imgW="1130300" imgH="469900" progId="Equation.3">
                  <p:embed/>
                </p:oleObj>
              </mc:Choice>
              <mc:Fallback>
                <p:oleObj name="Equation" r:id="rId3" imgW="11303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0384" y="1688748"/>
                        <a:ext cx="3044554" cy="12729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86033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SENSITIVITY TO PARAMETERS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609013" cy="5240338"/>
          </a:xfrm>
        </p:spPr>
        <p:txBody>
          <a:bodyPr/>
          <a:lstStyle/>
          <a:p>
            <a:pPr eaLnBrk="1" hangingPunct="1"/>
            <a:r>
              <a:rPr lang="en-US" dirty="0" smtClean="0"/>
              <a:t>The equation allows to derive analytically the sensitivity to parameters</a:t>
            </a:r>
          </a:p>
          <a:p>
            <a:pPr lvl="1" eaLnBrk="1" hangingPunct="1"/>
            <a:endParaRPr lang="en-US" sz="1800" dirty="0">
              <a:solidFill>
                <a:srgbClr val="CC0000"/>
              </a:solidFill>
            </a:endParaRPr>
          </a:p>
          <a:p>
            <a:pPr lvl="1" eaLnBrk="1" hangingPunct="1"/>
            <a:endParaRPr lang="en-US" sz="1800" dirty="0" smtClean="0">
              <a:solidFill>
                <a:srgbClr val="CC0000"/>
              </a:solidFill>
            </a:endParaRPr>
          </a:p>
          <a:p>
            <a:pPr lvl="1" eaLnBrk="1" hangingPunct="1"/>
            <a:endParaRPr lang="en-US" sz="1800" dirty="0">
              <a:solidFill>
                <a:srgbClr val="CC0000"/>
              </a:solidFill>
            </a:endParaRPr>
          </a:p>
          <a:p>
            <a:pPr lvl="1" eaLnBrk="1" hangingPunct="1"/>
            <a:endParaRPr lang="en-US" sz="1800" dirty="0" smtClean="0">
              <a:solidFill>
                <a:srgbClr val="CC0000"/>
              </a:solidFill>
            </a:endParaRPr>
          </a:p>
          <a:p>
            <a:pPr lvl="1" eaLnBrk="1" hangingPunct="1"/>
            <a:r>
              <a:rPr lang="en-US" sz="1800" dirty="0" smtClean="0"/>
              <a:t>Same effect</a:t>
            </a:r>
            <a:r>
              <a:rPr lang="en-US" sz="1800" dirty="0" smtClean="0">
                <a:solidFill>
                  <a:srgbClr val="CC3300"/>
                </a:solidFill>
              </a:rPr>
              <a:t> if we increase the filling ratio by 10%</a:t>
            </a:r>
            <a:r>
              <a:rPr lang="en-US" sz="1800" dirty="0" smtClean="0"/>
              <a:t>, either with less Cu or thinner insulation</a:t>
            </a:r>
          </a:p>
          <a:p>
            <a:pPr lvl="1" eaLnBrk="1" hangingPunct="1"/>
            <a:r>
              <a:rPr lang="en-US" sz="1800" dirty="0"/>
              <a:t>For a magnet as the LHC dipole, having X=2.2, </a:t>
            </a:r>
            <a:r>
              <a:rPr lang="en-US" sz="1800" dirty="0">
                <a:solidFill>
                  <a:srgbClr val="CC3300"/>
                </a:solidFill>
              </a:rPr>
              <a:t>you do not gain 10% in short sample field but about 3.1%</a:t>
            </a:r>
          </a:p>
          <a:p>
            <a:pPr lvl="1" eaLnBrk="1" hangingPunct="1"/>
            <a:r>
              <a:rPr lang="en-US" sz="1800" dirty="0"/>
              <a:t>For a smaller coil magnet as </a:t>
            </a:r>
            <a:r>
              <a:rPr lang="en-US" sz="1800" dirty="0" err="1"/>
              <a:t>Tevatron</a:t>
            </a:r>
            <a:r>
              <a:rPr lang="en-US" sz="1800" dirty="0"/>
              <a:t> dipole, having X=1.2, </a:t>
            </a:r>
            <a:r>
              <a:rPr lang="en-US" sz="1800" dirty="0">
                <a:solidFill>
                  <a:srgbClr val="CC3300"/>
                </a:solidFill>
              </a:rPr>
              <a:t>you do not gain 10% in short sample field but about 4.5%</a:t>
            </a:r>
          </a:p>
          <a:p>
            <a:pPr lvl="1" eaLnBrk="1" hangingPunct="1"/>
            <a:r>
              <a:rPr lang="en-US" sz="1800" dirty="0"/>
              <a:t>For an even smaller coil magnet as MCBXF dipole, having X=0.7, </a:t>
            </a:r>
            <a:r>
              <a:rPr lang="en-US" sz="1800" dirty="0">
                <a:solidFill>
                  <a:srgbClr val="CC3300"/>
                </a:solidFill>
              </a:rPr>
              <a:t>you do not gain 10% in short sample field but about 5.8%</a:t>
            </a:r>
          </a:p>
          <a:p>
            <a:pPr marL="457200" lvl="1" indent="0" eaLnBrk="1" hangingPunct="1">
              <a:buNone/>
            </a:pPr>
            <a:endParaRPr lang="en-US" sz="1800" dirty="0" smtClean="0"/>
          </a:p>
        </p:txBody>
      </p:sp>
      <p:sp>
        <p:nvSpPr>
          <p:cNvPr id="1843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8438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8439" name="Rectangle 18"/>
          <p:cNvSpPr>
            <a:spLocks noChangeArrowheads="1"/>
          </p:cNvSpPr>
          <p:nvPr/>
        </p:nvSpPr>
        <p:spPr bwMode="auto">
          <a:xfrm>
            <a:off x="0" y="3133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844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9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Unit </a:t>
            </a:r>
            <a:r>
              <a:rPr lang="en-US" sz="1000" dirty="0" smtClean="0">
                <a:solidFill>
                  <a:srgbClr val="3399FF"/>
                </a:solidFill>
              </a:rPr>
              <a:t>7 - </a:t>
            </a:r>
            <a:fld id="{5EB007E4-0664-47E5-98E4-80300662FEAF}" type="slidenum">
              <a:rPr lang="en-US" sz="1000" smtClean="0">
                <a:solidFill>
                  <a:srgbClr val="3399FF"/>
                </a:solidFill>
              </a:rPr>
              <a:pPr/>
              <a:t>41</a:t>
            </a:fld>
            <a:endParaRPr lang="en-US" sz="1000" dirty="0">
              <a:solidFill>
                <a:srgbClr val="3399FF"/>
              </a:solidFill>
            </a:endParaRPr>
          </a:p>
        </p:txBody>
      </p:sp>
      <p:graphicFrame>
        <p:nvGraphicFramePr>
          <p:cNvPr id="18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5189146"/>
              </p:ext>
            </p:extLst>
          </p:nvPr>
        </p:nvGraphicFramePr>
        <p:xfrm>
          <a:off x="3716338" y="1837357"/>
          <a:ext cx="3044554" cy="1272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9" name="Equation" r:id="rId3" imgW="1130300" imgH="469900" progId="Equation.3">
                  <p:embed/>
                </p:oleObj>
              </mc:Choice>
              <mc:Fallback>
                <p:oleObj name="Equation" r:id="rId3" imgW="11303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6338" y="1837357"/>
                        <a:ext cx="3044554" cy="12729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61924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SENSITIVITY TO PARAMETERS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609013" cy="5240338"/>
          </a:xfrm>
        </p:spPr>
        <p:txBody>
          <a:bodyPr/>
          <a:lstStyle/>
          <a:p>
            <a:pPr eaLnBrk="1" hangingPunct="1"/>
            <a:r>
              <a:rPr lang="en-US" dirty="0" smtClean="0"/>
              <a:t>The equation allows to derive analytically the sensitivity to parameters</a:t>
            </a:r>
          </a:p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>
              <a:solidFill>
                <a:srgbClr val="CC0000"/>
              </a:solidFill>
            </a:endParaRPr>
          </a:p>
          <a:p>
            <a:pPr lvl="1" eaLnBrk="1" hangingPunct="1"/>
            <a:r>
              <a:rPr lang="en-US" dirty="0" smtClean="0"/>
              <a:t>We now consider </a:t>
            </a:r>
            <a:r>
              <a:rPr lang="en-US" dirty="0" smtClean="0">
                <a:solidFill>
                  <a:srgbClr val="CC3300"/>
                </a:solidFill>
              </a:rPr>
              <a:t>sensitivity to </a:t>
            </a:r>
            <a:r>
              <a:rPr lang="en-US" dirty="0" smtClean="0">
                <a:solidFill>
                  <a:srgbClr val="CC3300"/>
                </a:solidFill>
                <a:latin typeface="Symbol" charset="2"/>
                <a:cs typeface="Symbol" charset="2"/>
              </a:rPr>
              <a:t>l</a:t>
            </a:r>
            <a:r>
              <a:rPr lang="en-US" dirty="0" smtClean="0">
                <a:solidFill>
                  <a:srgbClr val="CC3300"/>
                </a:solidFill>
              </a:rPr>
              <a:t> </a:t>
            </a:r>
            <a:r>
              <a:rPr lang="en-US" dirty="0" smtClean="0"/>
              <a:t>(ratio peak field bore field)</a:t>
            </a:r>
          </a:p>
          <a:p>
            <a:pPr lvl="1" eaLnBrk="1" hangingPunct="1"/>
            <a:endParaRPr lang="en-US" sz="1800" dirty="0">
              <a:solidFill>
                <a:srgbClr val="CC0000"/>
              </a:solidFill>
            </a:endParaRPr>
          </a:p>
          <a:p>
            <a:pPr lvl="1" eaLnBrk="1" hangingPunct="1"/>
            <a:endParaRPr lang="en-US" sz="1800" dirty="0" smtClean="0">
              <a:solidFill>
                <a:srgbClr val="CC0000"/>
              </a:solidFill>
            </a:endParaRPr>
          </a:p>
          <a:p>
            <a:pPr lvl="1" eaLnBrk="1" hangingPunct="1"/>
            <a:endParaRPr lang="en-US" sz="1800" dirty="0">
              <a:solidFill>
                <a:srgbClr val="CC0000"/>
              </a:solidFill>
            </a:endParaRPr>
          </a:p>
          <a:p>
            <a:pPr lvl="1" eaLnBrk="1" hangingPunct="1"/>
            <a:endParaRPr lang="en-US" sz="1800" dirty="0" smtClean="0">
              <a:solidFill>
                <a:srgbClr val="CC0000"/>
              </a:solidFill>
            </a:endParaRPr>
          </a:p>
          <a:p>
            <a:pPr lvl="1" eaLnBrk="1" hangingPunct="1"/>
            <a:endParaRPr lang="en-US" sz="1800" dirty="0">
              <a:solidFill>
                <a:srgbClr val="CC0000"/>
              </a:solidFill>
            </a:endParaRPr>
          </a:p>
          <a:p>
            <a:pPr lvl="1" eaLnBrk="1" hangingPunct="1"/>
            <a:endParaRPr lang="en-US" sz="1800" dirty="0" smtClean="0">
              <a:solidFill>
                <a:srgbClr val="CC0000"/>
              </a:solidFill>
            </a:endParaRPr>
          </a:p>
          <a:p>
            <a:pPr lvl="1" eaLnBrk="1" hangingPunct="1"/>
            <a:endParaRPr lang="en-US" sz="1800" dirty="0">
              <a:solidFill>
                <a:srgbClr val="CC0000"/>
              </a:solidFill>
            </a:endParaRPr>
          </a:p>
          <a:p>
            <a:pPr lvl="1" eaLnBrk="1" hangingPunct="1"/>
            <a:endParaRPr lang="en-US" sz="1800" dirty="0" smtClean="0">
              <a:solidFill>
                <a:srgbClr val="CC0000"/>
              </a:solidFill>
            </a:endParaRPr>
          </a:p>
          <a:p>
            <a:pPr lvl="1" eaLnBrk="1" hangingPunct="1"/>
            <a:r>
              <a:rPr lang="en-US" sz="1800" dirty="0" smtClean="0">
                <a:solidFill>
                  <a:srgbClr val="000000"/>
                </a:solidFill>
              </a:rPr>
              <a:t>The effect of a decrease of the ratio bore field / central field is weighted by X/(1+</a:t>
            </a:r>
            <a:r>
              <a:rPr lang="en-US" sz="18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l</a:t>
            </a:r>
            <a:r>
              <a:rPr lang="en-US" sz="1800" dirty="0" smtClean="0">
                <a:solidFill>
                  <a:srgbClr val="000000"/>
                </a:solidFill>
              </a:rPr>
              <a:t>X); minus sign since lower lambda increases short sample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843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8438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8439" name="Rectangle 18"/>
          <p:cNvSpPr>
            <a:spLocks noChangeArrowheads="1"/>
          </p:cNvSpPr>
          <p:nvPr/>
        </p:nvSpPr>
        <p:spPr bwMode="auto">
          <a:xfrm>
            <a:off x="0" y="3133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844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18443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1233274"/>
              </p:ext>
            </p:extLst>
          </p:nvPr>
        </p:nvGraphicFramePr>
        <p:xfrm>
          <a:off x="7187051" y="1823845"/>
          <a:ext cx="1442596" cy="506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7" name="Equation" r:id="rId3" imgW="685800" imgH="241300" progId="Equation.3">
                  <p:embed/>
                </p:oleObj>
              </mc:Choice>
              <mc:Fallback>
                <p:oleObj name="Equation" r:id="rId3" imgW="6858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7051" y="1823845"/>
                        <a:ext cx="1442596" cy="5068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719148"/>
              </p:ext>
            </p:extLst>
          </p:nvPr>
        </p:nvGraphicFramePr>
        <p:xfrm>
          <a:off x="3766765" y="1720748"/>
          <a:ext cx="1637890" cy="753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8" name="Equation" r:id="rId5" imgW="889000" imgH="406400" progId="Equation.3">
                  <p:embed/>
                </p:oleObj>
              </mc:Choice>
              <mc:Fallback>
                <p:oleObj name="Equation" r:id="rId5" imgW="8890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6765" y="1720748"/>
                        <a:ext cx="1637890" cy="7535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9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Unit </a:t>
            </a:r>
            <a:r>
              <a:rPr lang="en-US" sz="1000" dirty="0" smtClean="0">
                <a:solidFill>
                  <a:srgbClr val="3399FF"/>
                </a:solidFill>
              </a:rPr>
              <a:t>7 - </a:t>
            </a:r>
            <a:fld id="{5EB007E4-0664-47E5-98E4-80300662FEAF}" type="slidenum">
              <a:rPr lang="en-US" sz="1000" smtClean="0">
                <a:solidFill>
                  <a:srgbClr val="3399FF"/>
                </a:solidFill>
              </a:rPr>
              <a:pPr/>
              <a:t>42</a:t>
            </a:fld>
            <a:endParaRPr lang="en-US" sz="1000" dirty="0">
              <a:solidFill>
                <a:srgbClr val="3399FF"/>
              </a:solidFill>
            </a:endParaRPr>
          </a:p>
        </p:txBody>
      </p:sp>
      <p:graphicFrame>
        <p:nvGraphicFramePr>
          <p:cNvPr id="17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793652"/>
              </p:ext>
            </p:extLst>
          </p:nvPr>
        </p:nvGraphicFramePr>
        <p:xfrm>
          <a:off x="1725613" y="3248025"/>
          <a:ext cx="6015037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9" name="Equation" r:id="rId7" imgW="3632200" imgH="660400" progId="Equation.3">
                  <p:embed/>
                </p:oleObj>
              </mc:Choice>
              <mc:Fallback>
                <p:oleObj name="Equation" r:id="rId7" imgW="36322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5613" y="3248025"/>
                        <a:ext cx="6015037" cy="1100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0308566"/>
              </p:ext>
            </p:extLst>
          </p:nvPr>
        </p:nvGraphicFramePr>
        <p:xfrm>
          <a:off x="3400425" y="4546600"/>
          <a:ext cx="2725738" cy="109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0" name="Equation" r:id="rId9" imgW="1181100" imgH="469900" progId="Equation.3">
                  <p:embed/>
                </p:oleObj>
              </mc:Choice>
              <mc:Fallback>
                <p:oleObj name="Equation" r:id="rId9" imgW="11811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0425" y="4546600"/>
                        <a:ext cx="2725738" cy="10906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14861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SENSITIVITY TO PARAMETERS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609013" cy="5240338"/>
          </a:xfrm>
        </p:spPr>
        <p:txBody>
          <a:bodyPr/>
          <a:lstStyle/>
          <a:p>
            <a:pPr eaLnBrk="1" hangingPunct="1"/>
            <a:r>
              <a:rPr lang="en-US" dirty="0" smtClean="0"/>
              <a:t>The equation allows to derive analytically the sensitivity to parameters</a:t>
            </a:r>
          </a:p>
          <a:p>
            <a:pPr lvl="1" eaLnBrk="1" hangingPunct="1"/>
            <a:endParaRPr lang="en-US" sz="1800" dirty="0">
              <a:solidFill>
                <a:srgbClr val="CC0000"/>
              </a:solidFill>
            </a:endParaRPr>
          </a:p>
          <a:p>
            <a:pPr lvl="1" eaLnBrk="1" hangingPunct="1"/>
            <a:endParaRPr lang="en-US" sz="1800" dirty="0" smtClean="0">
              <a:solidFill>
                <a:srgbClr val="CC0000"/>
              </a:solidFill>
            </a:endParaRPr>
          </a:p>
          <a:p>
            <a:pPr lvl="1" eaLnBrk="1" hangingPunct="1"/>
            <a:endParaRPr lang="en-US" sz="1800" dirty="0">
              <a:solidFill>
                <a:srgbClr val="CC0000"/>
              </a:solidFill>
            </a:endParaRPr>
          </a:p>
          <a:p>
            <a:pPr lvl="1" eaLnBrk="1" hangingPunct="1"/>
            <a:endParaRPr lang="en-US" sz="1800" dirty="0" smtClean="0">
              <a:solidFill>
                <a:srgbClr val="CC0000"/>
              </a:solidFill>
            </a:endParaRPr>
          </a:p>
          <a:p>
            <a:pPr lvl="1" eaLnBrk="1" hangingPunct="1"/>
            <a:r>
              <a:rPr lang="en-US" sz="1800" dirty="0" smtClean="0"/>
              <a:t>What happens if we reduce the peak to bore field from 1.05 to 1.02 ?</a:t>
            </a:r>
          </a:p>
          <a:p>
            <a:pPr lvl="1" eaLnBrk="1" hangingPunct="1"/>
            <a:r>
              <a:rPr lang="en-US" sz="1800" dirty="0" smtClean="0">
                <a:solidFill>
                  <a:srgbClr val="CC3300"/>
                </a:solidFill>
              </a:rPr>
              <a:t> </a:t>
            </a:r>
            <a:r>
              <a:rPr lang="en-US" sz="1800" dirty="0" smtClean="0"/>
              <a:t>For </a:t>
            </a:r>
            <a:r>
              <a:rPr lang="en-US" sz="1800" dirty="0"/>
              <a:t>a magnet as the LHC dipole, having X=2.2, </a:t>
            </a:r>
            <a:r>
              <a:rPr lang="en-US" sz="1800" dirty="0">
                <a:solidFill>
                  <a:srgbClr val="CC3300"/>
                </a:solidFill>
              </a:rPr>
              <a:t>you do not gain 3</a:t>
            </a:r>
            <a:r>
              <a:rPr lang="en-US" sz="1800" dirty="0" smtClean="0">
                <a:solidFill>
                  <a:srgbClr val="CC3300"/>
                </a:solidFill>
              </a:rPr>
              <a:t>% </a:t>
            </a:r>
            <a:r>
              <a:rPr lang="en-US" sz="1800" dirty="0">
                <a:solidFill>
                  <a:srgbClr val="CC3300"/>
                </a:solidFill>
              </a:rPr>
              <a:t>in short sample field but about </a:t>
            </a:r>
            <a:r>
              <a:rPr lang="en-US" sz="1800" dirty="0" smtClean="0">
                <a:solidFill>
                  <a:srgbClr val="CC3300"/>
                </a:solidFill>
              </a:rPr>
              <a:t>2.1%</a:t>
            </a:r>
            <a:endParaRPr lang="en-US" sz="1800" dirty="0">
              <a:solidFill>
                <a:srgbClr val="CC3300"/>
              </a:solidFill>
            </a:endParaRPr>
          </a:p>
          <a:p>
            <a:pPr lvl="1" eaLnBrk="1" hangingPunct="1"/>
            <a:r>
              <a:rPr lang="en-US" sz="1800" dirty="0"/>
              <a:t>For a smaller coil magnet as </a:t>
            </a:r>
            <a:r>
              <a:rPr lang="en-US" sz="1800" dirty="0" err="1"/>
              <a:t>Tevatron</a:t>
            </a:r>
            <a:r>
              <a:rPr lang="en-US" sz="1800" dirty="0"/>
              <a:t> dipole, having X=1.2, </a:t>
            </a:r>
            <a:r>
              <a:rPr lang="en-US" sz="1800" dirty="0">
                <a:solidFill>
                  <a:srgbClr val="CC3300"/>
                </a:solidFill>
              </a:rPr>
              <a:t>you do not gain 3</a:t>
            </a:r>
            <a:r>
              <a:rPr lang="en-US" sz="1800" dirty="0" smtClean="0">
                <a:solidFill>
                  <a:srgbClr val="CC3300"/>
                </a:solidFill>
              </a:rPr>
              <a:t>% </a:t>
            </a:r>
            <a:r>
              <a:rPr lang="en-US" sz="1800" dirty="0">
                <a:solidFill>
                  <a:srgbClr val="CC3300"/>
                </a:solidFill>
              </a:rPr>
              <a:t>in short sample field but about </a:t>
            </a:r>
            <a:r>
              <a:rPr lang="en-US" sz="1800" dirty="0" smtClean="0">
                <a:solidFill>
                  <a:srgbClr val="CC3300"/>
                </a:solidFill>
              </a:rPr>
              <a:t>1.6%</a:t>
            </a:r>
            <a:endParaRPr lang="en-US" sz="1800" dirty="0">
              <a:solidFill>
                <a:srgbClr val="CC3300"/>
              </a:solidFill>
            </a:endParaRPr>
          </a:p>
          <a:p>
            <a:pPr lvl="1" eaLnBrk="1" hangingPunct="1"/>
            <a:r>
              <a:rPr lang="en-US" sz="1800" dirty="0"/>
              <a:t>For an even smaller coil magnet as MCBXF dipole, having X=0.7, </a:t>
            </a:r>
            <a:r>
              <a:rPr lang="en-US" sz="1800" dirty="0">
                <a:solidFill>
                  <a:srgbClr val="CC3300"/>
                </a:solidFill>
              </a:rPr>
              <a:t>you do not gain 3</a:t>
            </a:r>
            <a:r>
              <a:rPr lang="en-US" sz="1800" dirty="0" smtClean="0">
                <a:solidFill>
                  <a:srgbClr val="CC3300"/>
                </a:solidFill>
              </a:rPr>
              <a:t>% </a:t>
            </a:r>
            <a:r>
              <a:rPr lang="en-US" sz="1800" dirty="0">
                <a:solidFill>
                  <a:srgbClr val="CC3300"/>
                </a:solidFill>
              </a:rPr>
              <a:t>in short sample field but about </a:t>
            </a:r>
            <a:r>
              <a:rPr lang="en-US" sz="1800" dirty="0" smtClean="0">
                <a:solidFill>
                  <a:srgbClr val="CC3300"/>
                </a:solidFill>
              </a:rPr>
              <a:t>1.2%</a:t>
            </a:r>
          </a:p>
          <a:p>
            <a:pPr eaLnBrk="1" hangingPunct="1"/>
            <a:r>
              <a:rPr lang="en-US" sz="2200" dirty="0" smtClean="0"/>
              <a:t>Improving the ratio peak to bore field is more effective for large coils	</a:t>
            </a:r>
            <a:endParaRPr lang="en-US" sz="2200" dirty="0"/>
          </a:p>
          <a:p>
            <a:pPr marL="457200" lvl="1" indent="0" eaLnBrk="1" hangingPunct="1">
              <a:buNone/>
            </a:pPr>
            <a:endParaRPr lang="en-US" sz="1800" dirty="0" smtClean="0"/>
          </a:p>
        </p:txBody>
      </p:sp>
      <p:sp>
        <p:nvSpPr>
          <p:cNvPr id="1843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8438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8439" name="Rectangle 18"/>
          <p:cNvSpPr>
            <a:spLocks noChangeArrowheads="1"/>
          </p:cNvSpPr>
          <p:nvPr/>
        </p:nvSpPr>
        <p:spPr bwMode="auto">
          <a:xfrm>
            <a:off x="0" y="3133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844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9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Unit </a:t>
            </a:r>
            <a:r>
              <a:rPr lang="en-US" sz="1000" dirty="0" smtClean="0">
                <a:solidFill>
                  <a:srgbClr val="3399FF"/>
                </a:solidFill>
              </a:rPr>
              <a:t>7 - </a:t>
            </a:r>
            <a:fld id="{5EB007E4-0664-47E5-98E4-80300662FEAF}" type="slidenum">
              <a:rPr lang="en-US" sz="1000" smtClean="0">
                <a:solidFill>
                  <a:srgbClr val="3399FF"/>
                </a:solidFill>
              </a:rPr>
              <a:pPr/>
              <a:t>43</a:t>
            </a:fld>
            <a:endParaRPr lang="en-US" sz="1000" dirty="0">
              <a:solidFill>
                <a:srgbClr val="3399FF"/>
              </a:solidFill>
            </a:endParaRPr>
          </a:p>
        </p:txBody>
      </p:sp>
      <p:graphicFrame>
        <p:nvGraphicFramePr>
          <p:cNvPr id="18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2654682"/>
              </p:ext>
            </p:extLst>
          </p:nvPr>
        </p:nvGraphicFramePr>
        <p:xfrm>
          <a:off x="3661600" y="1770186"/>
          <a:ext cx="3181350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7" name="Equation" r:id="rId3" imgW="1181100" imgH="469900" progId="Equation.3">
                  <p:embed/>
                </p:oleObj>
              </mc:Choice>
              <mc:Fallback>
                <p:oleObj name="Equation" r:id="rId3" imgW="11811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1600" y="1770186"/>
                        <a:ext cx="3181350" cy="1273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09835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609013" cy="5240338"/>
          </a:xfrm>
        </p:spPr>
        <p:txBody>
          <a:bodyPr/>
          <a:lstStyle/>
          <a:p>
            <a:pPr eaLnBrk="1" hangingPunct="1"/>
            <a:r>
              <a:rPr lang="en-US" dirty="0" smtClean="0">
                <a:sym typeface="Symbol" pitchFamily="18" charset="2"/>
              </a:rPr>
              <a:t>We wrote equations for computing the </a:t>
            </a:r>
            <a:r>
              <a:rPr lang="en-US" dirty="0" smtClean="0">
                <a:solidFill>
                  <a:srgbClr val="CC3300"/>
                </a:solidFill>
                <a:sym typeface="Symbol" pitchFamily="18" charset="2"/>
              </a:rPr>
              <a:t>short sample field</a:t>
            </a:r>
            <a:r>
              <a:rPr lang="en-US" dirty="0" smtClean="0">
                <a:sym typeface="Symbol" pitchFamily="18" charset="2"/>
              </a:rPr>
              <a:t> or gradient</a:t>
            </a:r>
          </a:p>
          <a:p>
            <a:pPr lvl="1" eaLnBrk="1" hangingPunct="1"/>
            <a:r>
              <a:rPr lang="en-US" dirty="0" smtClean="0">
                <a:sym typeface="Symbol" pitchFamily="18" charset="2"/>
              </a:rPr>
              <a:t>This gives the dependence on the aperture, coil thickness, filling ration, material</a:t>
            </a:r>
          </a:p>
          <a:p>
            <a:pPr lvl="1" eaLnBrk="1" hangingPunct="1"/>
            <a:r>
              <a:rPr lang="en-US" dirty="0" smtClean="0">
                <a:sym typeface="Symbol" pitchFamily="18" charset="2"/>
              </a:rPr>
              <a:t>For a linear approximation of the critical surface </a:t>
            </a:r>
          </a:p>
          <a:p>
            <a:pPr lvl="1" eaLnBrk="1" hangingPunct="1"/>
            <a:endParaRPr lang="en-US" dirty="0" smtClean="0">
              <a:sym typeface="Symbol" pitchFamily="18" charset="2"/>
            </a:endParaRPr>
          </a:p>
          <a:p>
            <a:pPr lvl="1" eaLnBrk="1" hangingPunct="1"/>
            <a:endParaRPr lang="en-US" dirty="0">
              <a:sym typeface="Symbol" pitchFamily="18" charset="2"/>
            </a:endParaRPr>
          </a:p>
          <a:p>
            <a:pPr lvl="1" eaLnBrk="1" hangingPunct="1"/>
            <a:endParaRPr lang="en-US" dirty="0" smtClean="0">
              <a:sym typeface="Symbol" pitchFamily="18" charset="2"/>
            </a:endParaRPr>
          </a:p>
          <a:p>
            <a:pPr lvl="1" eaLnBrk="1" hangingPunct="1"/>
            <a:endParaRPr lang="en-US" dirty="0" smtClean="0">
              <a:sym typeface="Symbol" pitchFamily="18" charset="2"/>
            </a:endParaRPr>
          </a:p>
          <a:p>
            <a:pPr lvl="1" eaLnBrk="1" hangingPunct="1"/>
            <a:r>
              <a:rPr lang="en-US" dirty="0" smtClean="0">
                <a:sym typeface="Symbol" pitchFamily="18" charset="2"/>
              </a:rPr>
              <a:t>Where the factor X is an </a:t>
            </a:r>
            <a:r>
              <a:rPr lang="en-US" dirty="0" err="1" smtClean="0">
                <a:sym typeface="Symbol" pitchFamily="18" charset="2"/>
              </a:rPr>
              <a:t>adimensional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parameter, the slope of the transfer function times the slope of the critical surface </a:t>
            </a:r>
          </a:p>
          <a:p>
            <a:pPr lvl="1" eaLnBrk="1" hangingPunct="1"/>
            <a:r>
              <a:rPr lang="en-US" dirty="0" smtClean="0">
                <a:sym typeface="Symbol" pitchFamily="18" charset="2"/>
              </a:rPr>
              <a:t>This equation shows that the  last </a:t>
            </a:r>
            <a:r>
              <a:rPr lang="en-US" dirty="0" err="1" smtClean="0">
                <a:sym typeface="Symbol" pitchFamily="18" charset="2"/>
              </a:rPr>
              <a:t>teslas</a:t>
            </a:r>
            <a:r>
              <a:rPr lang="en-US" dirty="0" smtClean="0">
                <a:sym typeface="Symbol" pitchFamily="18" charset="2"/>
              </a:rPr>
              <a:t> toward </a:t>
            </a:r>
            <a:r>
              <a:rPr lang="en-US" i="1" dirty="0" smtClean="0">
                <a:sym typeface="Symbol" pitchFamily="18" charset="2"/>
              </a:rPr>
              <a:t>b</a:t>
            </a:r>
            <a:r>
              <a:rPr lang="en-US" dirty="0" smtClean="0">
                <a:sym typeface="Symbol" pitchFamily="18" charset="2"/>
              </a:rPr>
              <a:t> are extremely expensive </a:t>
            </a:r>
          </a:p>
          <a:p>
            <a:pPr lvl="1" eaLnBrk="1" hangingPunct="1"/>
            <a:r>
              <a:rPr lang="en-US" dirty="0" smtClean="0">
                <a:sym typeface="Symbol" pitchFamily="18" charset="2"/>
              </a:rPr>
              <a:t>That’s why </a:t>
            </a:r>
            <a:r>
              <a:rPr lang="en-US" dirty="0" err="1" smtClean="0">
                <a:sym typeface="Symbol" pitchFamily="18" charset="2"/>
              </a:rPr>
              <a:t>Nb</a:t>
            </a:r>
            <a:r>
              <a:rPr lang="en-US" dirty="0" smtClean="0">
                <a:sym typeface="Symbol" pitchFamily="18" charset="2"/>
              </a:rPr>
              <a:t>-Ti has </a:t>
            </a:r>
            <a:r>
              <a:rPr lang="en-US" i="1" dirty="0" smtClean="0">
                <a:sym typeface="Symbol" pitchFamily="18" charset="2"/>
              </a:rPr>
              <a:t>b</a:t>
            </a:r>
            <a:r>
              <a:rPr lang="en-US" dirty="0" smtClean="0">
                <a:sym typeface="Symbol" pitchFamily="18" charset="2"/>
              </a:rPr>
              <a:t>=13 T, but practically one makes </a:t>
            </a:r>
            <a:r>
              <a:rPr lang="en-US" i="1" dirty="0" err="1" smtClean="0">
                <a:sym typeface="Symbol" pitchFamily="18" charset="2"/>
              </a:rPr>
              <a:t>B</a:t>
            </a:r>
            <a:r>
              <a:rPr lang="en-US" i="1" baseline="-25000" dirty="0" err="1" smtClean="0">
                <a:sym typeface="Symbol" pitchFamily="18" charset="2"/>
              </a:rPr>
              <a:t>ss</a:t>
            </a:r>
            <a:r>
              <a:rPr lang="en-US" dirty="0">
                <a:sym typeface="Symbol" pitchFamily="18" charset="2"/>
              </a:rPr>
              <a:t>=</a:t>
            </a:r>
            <a:r>
              <a:rPr lang="en-US" dirty="0" smtClean="0">
                <a:sym typeface="Symbol" pitchFamily="18" charset="2"/>
              </a:rPr>
              <a:t>10 T (as in the LHC, full exploiting the </a:t>
            </a:r>
            <a:r>
              <a:rPr lang="en-US" dirty="0" err="1" smtClean="0">
                <a:sym typeface="Symbol" pitchFamily="18" charset="2"/>
              </a:rPr>
              <a:t>Nb</a:t>
            </a:r>
            <a:r>
              <a:rPr lang="en-US" dirty="0" smtClean="0">
                <a:sym typeface="Symbol" pitchFamily="18" charset="2"/>
              </a:rPr>
              <a:t>-Ti at 1.9 K</a:t>
            </a:r>
          </a:p>
          <a:p>
            <a:pPr eaLnBrk="1" hangingPunct="1"/>
            <a:endParaRPr lang="en-US" dirty="0" smtClean="0">
              <a:sym typeface="Symbol" pitchFamily="18" charset="2"/>
            </a:endParaRPr>
          </a:p>
        </p:txBody>
      </p:sp>
      <p:sp>
        <p:nvSpPr>
          <p:cNvPr id="35845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5846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5847" name="Rectangle 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5848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5849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5850" name="Rectangle 9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5851" name="Rectangle 10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585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585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5854" name="Rectangle 13"/>
          <p:cNvSpPr>
            <a:spLocks noChangeArrowheads="1"/>
          </p:cNvSpPr>
          <p:nvPr/>
        </p:nvSpPr>
        <p:spPr bwMode="auto">
          <a:xfrm>
            <a:off x="0" y="3133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5857" name="Rectangle 17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5858" name="Rectangle 18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5859" name="Rectangle 19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Unit </a:t>
            </a:r>
            <a:r>
              <a:rPr lang="en-US" sz="1000" dirty="0" smtClean="0">
                <a:solidFill>
                  <a:srgbClr val="3399FF"/>
                </a:solidFill>
              </a:rPr>
              <a:t>7 - </a:t>
            </a:r>
            <a:fld id="{5EB007E4-0664-47E5-98E4-80300662FEAF}" type="slidenum">
              <a:rPr lang="en-US" sz="1000" smtClean="0">
                <a:solidFill>
                  <a:srgbClr val="3399FF"/>
                </a:solidFill>
              </a:rPr>
              <a:pPr/>
              <a:t>44</a:t>
            </a:fld>
            <a:endParaRPr lang="en-US" sz="1000" dirty="0">
              <a:solidFill>
                <a:srgbClr val="3399FF"/>
              </a:solidFill>
            </a:endParaRPr>
          </a:p>
        </p:txBody>
      </p:sp>
      <p:graphicFrame>
        <p:nvGraphicFramePr>
          <p:cNvPr id="20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9981474"/>
              </p:ext>
            </p:extLst>
          </p:nvPr>
        </p:nvGraphicFramePr>
        <p:xfrm>
          <a:off x="6108866" y="3041908"/>
          <a:ext cx="2477568" cy="1132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4" name="Equation" r:id="rId3" imgW="889000" imgH="406400" progId="Equation.3">
                  <p:embed/>
                </p:oleObj>
              </mc:Choice>
              <mc:Fallback>
                <p:oleObj name="Equation" r:id="rId3" imgW="8890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8866" y="3041908"/>
                        <a:ext cx="2477568" cy="11326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80095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609013" cy="5240338"/>
          </a:xfrm>
        </p:spPr>
        <p:txBody>
          <a:bodyPr/>
          <a:lstStyle/>
          <a:p>
            <a:pPr eaLnBrk="1" hangingPunct="1"/>
            <a:r>
              <a:rPr lang="en-US" dirty="0" smtClean="0">
                <a:sym typeface="Symbol" pitchFamily="18" charset="2"/>
              </a:rPr>
              <a:t>We wrote equations for computing the </a:t>
            </a:r>
            <a:r>
              <a:rPr lang="en-US" dirty="0" smtClean="0">
                <a:solidFill>
                  <a:srgbClr val="CC3300"/>
                </a:solidFill>
                <a:sym typeface="Symbol" pitchFamily="18" charset="2"/>
              </a:rPr>
              <a:t>short sample field</a:t>
            </a:r>
            <a:r>
              <a:rPr lang="en-US" dirty="0" smtClean="0">
                <a:sym typeface="Symbol" pitchFamily="18" charset="2"/>
              </a:rPr>
              <a:t> or gradient</a:t>
            </a:r>
          </a:p>
          <a:p>
            <a:pPr lvl="1" eaLnBrk="1" hangingPunct="1"/>
            <a:r>
              <a:rPr lang="en-US" dirty="0" smtClean="0">
                <a:sym typeface="Symbol" pitchFamily="18" charset="2"/>
              </a:rPr>
              <a:t>The factor X gives the sensitivity of short sample field to parameters (filling ratio, copper content, critical current, coil width, </a:t>
            </a:r>
          </a:p>
          <a:p>
            <a:pPr lvl="1" eaLnBrk="1" hangingPunct="1"/>
            <a:r>
              <a:rPr lang="en-US" dirty="0" smtClean="0">
                <a:sym typeface="Symbol" pitchFamily="18" charset="2"/>
              </a:rPr>
              <a:t>One can define two regimes: small coil with X≈1 (RHIC, </a:t>
            </a:r>
            <a:r>
              <a:rPr lang="en-US" dirty="0" err="1" smtClean="0">
                <a:sym typeface="Symbol" pitchFamily="18" charset="2"/>
              </a:rPr>
              <a:t>Tevatron</a:t>
            </a:r>
            <a:r>
              <a:rPr lang="en-US" dirty="0" smtClean="0">
                <a:sym typeface="Symbol" pitchFamily="18" charset="2"/>
              </a:rPr>
              <a:t> dipoles) and large  coils </a:t>
            </a:r>
            <a:r>
              <a:rPr lang="en-US" dirty="0">
                <a:sym typeface="Symbol" pitchFamily="18" charset="2"/>
              </a:rPr>
              <a:t>with X</a:t>
            </a:r>
            <a:r>
              <a:rPr lang="en-US" dirty="0" smtClean="0">
                <a:sym typeface="Symbol" pitchFamily="18" charset="2"/>
              </a:rPr>
              <a:t>≈2 to 10 (LHC dipole to </a:t>
            </a:r>
            <a:r>
              <a:rPr lang="en-US" dirty="0" err="1" smtClean="0">
                <a:sym typeface="Symbol" pitchFamily="18" charset="2"/>
              </a:rPr>
              <a:t>FrescaII</a:t>
            </a:r>
            <a:r>
              <a:rPr lang="en-US" dirty="0" smtClean="0">
                <a:sym typeface="Symbol" pitchFamily="18" charset="2"/>
              </a:rPr>
              <a:t> “the monster”)</a:t>
            </a:r>
          </a:p>
          <a:p>
            <a:pPr eaLnBrk="1" hangingPunct="1"/>
            <a:endParaRPr lang="en-US" dirty="0" smtClean="0">
              <a:sym typeface="Symbol" pitchFamily="18" charset="2"/>
            </a:endParaRPr>
          </a:p>
        </p:txBody>
      </p:sp>
      <p:sp>
        <p:nvSpPr>
          <p:cNvPr id="35845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5846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5847" name="Rectangle 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5848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5849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5850" name="Rectangle 9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5851" name="Rectangle 10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585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585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5854" name="Rectangle 13"/>
          <p:cNvSpPr>
            <a:spLocks noChangeArrowheads="1"/>
          </p:cNvSpPr>
          <p:nvPr/>
        </p:nvSpPr>
        <p:spPr bwMode="auto">
          <a:xfrm>
            <a:off x="0" y="3133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5857" name="Rectangle 17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5858" name="Rectangle 18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5859" name="Rectangle 19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Unit </a:t>
            </a:r>
            <a:r>
              <a:rPr lang="en-US" sz="1000" dirty="0" smtClean="0">
                <a:solidFill>
                  <a:srgbClr val="3399FF"/>
                </a:solidFill>
              </a:rPr>
              <a:t>7 - </a:t>
            </a:r>
            <a:fld id="{5EB007E4-0664-47E5-98E4-80300662FEAF}" type="slidenum">
              <a:rPr lang="en-US" sz="1000" smtClean="0">
                <a:solidFill>
                  <a:srgbClr val="3399FF"/>
                </a:solidFill>
              </a:rPr>
              <a:pPr/>
              <a:t>45</a:t>
            </a:fld>
            <a:endParaRPr lang="en-US" sz="1000" dirty="0">
              <a:solidFill>
                <a:srgbClr val="3399FF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310487" y="3593653"/>
            <a:ext cx="5189234" cy="2914945"/>
            <a:chOff x="4026470" y="2580405"/>
            <a:chExt cx="5189234" cy="2914945"/>
          </a:xfrm>
        </p:grpSpPr>
        <p:pic>
          <p:nvPicPr>
            <p:cNvPr id="23" name="Picture 22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6470" y="2580405"/>
              <a:ext cx="4249706" cy="29149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Picture 4" descr="Serbia100Dinar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4864" y="3026234"/>
              <a:ext cx="961610" cy="46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4" descr="Serbia100Dinar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6894" y="4016252"/>
              <a:ext cx="961610" cy="46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4" descr="Serbia100Dinar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9294" y="4168652"/>
              <a:ext cx="961610" cy="46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4" descr="Serbia100Dinar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1694" y="4321052"/>
              <a:ext cx="961610" cy="46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4" descr="Serbia100Dinar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4094" y="4486963"/>
              <a:ext cx="961610" cy="46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29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131181"/>
              </p:ext>
            </p:extLst>
          </p:nvPr>
        </p:nvGraphicFramePr>
        <p:xfrm>
          <a:off x="4633461" y="3553248"/>
          <a:ext cx="116522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04" name="Equation" r:id="rId5" imgW="381000" imgH="165100" progId="Equation.3">
                  <p:embed/>
                </p:oleObj>
              </mc:Choice>
              <mc:Fallback>
                <p:oleObj name="Equation" r:id="rId5" imgW="3810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3461" y="3553248"/>
                        <a:ext cx="1165225" cy="5032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008186"/>
              </p:ext>
            </p:extLst>
          </p:nvPr>
        </p:nvGraphicFramePr>
        <p:xfrm>
          <a:off x="6204908" y="4502610"/>
          <a:ext cx="1398765" cy="503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05" name="Equation" r:id="rId7" imgW="457200" imgH="165100" progId="Equation.3">
                  <p:embed/>
                </p:oleObj>
              </mc:Choice>
              <mc:Fallback>
                <p:oleObj name="Equation" r:id="rId7" imgW="4572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4908" y="4502610"/>
                        <a:ext cx="1398765" cy="5032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56515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609013" cy="5240338"/>
          </a:xfrm>
        </p:spPr>
        <p:txBody>
          <a:bodyPr/>
          <a:lstStyle/>
          <a:p>
            <a:pPr eaLnBrk="1" hangingPunct="1"/>
            <a:r>
              <a:rPr lang="en-US" dirty="0" smtClean="0">
                <a:sym typeface="Symbol" pitchFamily="18" charset="2"/>
              </a:rPr>
              <a:t>We wrote equations for computing the </a:t>
            </a:r>
            <a:r>
              <a:rPr lang="en-US" dirty="0" smtClean="0">
                <a:solidFill>
                  <a:srgbClr val="CC3300"/>
                </a:solidFill>
                <a:sym typeface="Symbol" pitchFamily="18" charset="2"/>
              </a:rPr>
              <a:t>short sample field</a:t>
            </a:r>
            <a:r>
              <a:rPr lang="en-US" dirty="0" smtClean="0">
                <a:sym typeface="Symbol" pitchFamily="18" charset="2"/>
              </a:rPr>
              <a:t> or gradient</a:t>
            </a:r>
          </a:p>
          <a:p>
            <a:pPr lvl="1" eaLnBrk="1" hangingPunct="1"/>
            <a:r>
              <a:rPr lang="en-US" dirty="0" smtClean="0">
                <a:sym typeface="Symbol" pitchFamily="18" charset="2"/>
              </a:rPr>
              <a:t>For </a:t>
            </a:r>
            <a:r>
              <a:rPr lang="en-US" dirty="0" err="1" smtClean="0">
                <a:sym typeface="Symbol" pitchFamily="18" charset="2"/>
              </a:rPr>
              <a:t>quadrupoles</a:t>
            </a:r>
            <a:r>
              <a:rPr lang="en-US" dirty="0" smtClean="0">
                <a:sym typeface="Symbol" pitchFamily="18" charset="2"/>
              </a:rPr>
              <a:t>, it is not possible to reach a gradient corresponding to </a:t>
            </a:r>
            <a:r>
              <a:rPr lang="en-US" i="1" dirty="0" err="1" smtClean="0">
                <a:sym typeface="Symbol" pitchFamily="18" charset="2"/>
              </a:rPr>
              <a:t>b/r</a:t>
            </a:r>
            <a:endParaRPr lang="en-US" i="1" dirty="0" smtClean="0">
              <a:sym typeface="Symbol" pitchFamily="18" charset="2"/>
            </a:endParaRPr>
          </a:p>
          <a:p>
            <a:pPr lvl="1" eaLnBrk="1" hangingPunct="1"/>
            <a:r>
              <a:rPr lang="en-US" dirty="0" smtClean="0">
                <a:sym typeface="Symbol" pitchFamily="18" charset="2"/>
              </a:rPr>
              <a:t>For very large coils the ratio peak field/(</a:t>
            </a:r>
            <a:r>
              <a:rPr lang="en-US" dirty="0" err="1" smtClean="0">
                <a:sym typeface="Symbol" pitchFamily="18" charset="2"/>
              </a:rPr>
              <a:t>gradient</a:t>
            </a:r>
            <a:r>
              <a:rPr lang="en-US" dirty="0" err="1" smtClean="0">
                <a:latin typeface="ＭＳ ゴシック"/>
                <a:ea typeface="ＭＳ ゴシック"/>
                <a:cs typeface="ＭＳ ゴシック"/>
                <a:sym typeface="Symbol" pitchFamily="18" charset="2"/>
              </a:rPr>
              <a:t>×</a:t>
            </a:r>
            <a:r>
              <a:rPr lang="en-US" dirty="0" err="1" smtClean="0">
                <a:sym typeface="Symbol" pitchFamily="18" charset="2"/>
              </a:rPr>
              <a:t>aperture</a:t>
            </a:r>
            <a:r>
              <a:rPr lang="en-US" dirty="0" smtClean="0">
                <a:sym typeface="Symbol" pitchFamily="18" charset="2"/>
              </a:rPr>
              <a:t> radius) becomes larger and larger, making the magnet less effective</a:t>
            </a:r>
          </a:p>
          <a:p>
            <a:pPr lvl="1" eaLnBrk="1" hangingPunct="1"/>
            <a:r>
              <a:rPr lang="en-US" dirty="0" smtClean="0">
                <a:sym typeface="Symbol" pitchFamily="18" charset="2"/>
              </a:rPr>
              <a:t>So it does not make sense to go for extremely large </a:t>
            </a:r>
            <a:r>
              <a:rPr lang="en-US" dirty="0" err="1" smtClean="0">
                <a:sym typeface="Symbol" pitchFamily="18" charset="2"/>
              </a:rPr>
              <a:t>quadrupoles</a:t>
            </a:r>
            <a:endParaRPr lang="en-US" dirty="0" smtClean="0">
              <a:sym typeface="Symbol" pitchFamily="18" charset="2"/>
            </a:endParaRPr>
          </a:p>
          <a:p>
            <a:pPr lvl="1" eaLnBrk="1" hangingPunct="1"/>
            <a:endParaRPr lang="en-US" dirty="0" smtClean="0">
              <a:sym typeface="Symbol" pitchFamily="18" charset="2"/>
            </a:endParaRPr>
          </a:p>
          <a:p>
            <a:pPr lvl="1" eaLnBrk="1" hangingPunct="1"/>
            <a:endParaRPr lang="en-US" dirty="0">
              <a:sym typeface="Symbol" pitchFamily="18" charset="2"/>
            </a:endParaRPr>
          </a:p>
          <a:p>
            <a:pPr eaLnBrk="1" hangingPunct="1"/>
            <a:r>
              <a:rPr lang="en-US" dirty="0">
                <a:sym typeface="Symbol" pitchFamily="18" charset="2"/>
              </a:rPr>
              <a:t>Coming </a:t>
            </a:r>
            <a:r>
              <a:rPr lang="en-US" dirty="0" smtClean="0">
                <a:sym typeface="Symbol" pitchFamily="18" charset="2"/>
              </a:rPr>
              <a:t>soon (Unit 9)</a:t>
            </a:r>
            <a:endParaRPr lang="en-US" dirty="0">
              <a:sym typeface="Symbol" pitchFamily="18" charset="2"/>
            </a:endParaRPr>
          </a:p>
          <a:p>
            <a:pPr lvl="1" eaLnBrk="1" hangingPunct="1"/>
            <a:r>
              <a:rPr lang="en-US" dirty="0">
                <a:sym typeface="Symbol" pitchFamily="18" charset="2"/>
              </a:rPr>
              <a:t>Can we make better ?</a:t>
            </a:r>
          </a:p>
          <a:p>
            <a:pPr lvl="1" eaLnBrk="1" hangingPunct="1"/>
            <a:r>
              <a:rPr lang="en-US" dirty="0">
                <a:sym typeface="Symbol" pitchFamily="18" charset="2"/>
              </a:rPr>
              <a:t>What about iron ?</a:t>
            </a:r>
          </a:p>
          <a:p>
            <a:pPr lvl="1" eaLnBrk="1" hangingPunct="1"/>
            <a:endParaRPr lang="en-US" dirty="0" smtClean="0">
              <a:sym typeface="Symbol" pitchFamily="18" charset="2"/>
            </a:endParaRPr>
          </a:p>
        </p:txBody>
      </p:sp>
      <p:sp>
        <p:nvSpPr>
          <p:cNvPr id="35845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5846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5847" name="Rectangle 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5848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5849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5850" name="Rectangle 9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5851" name="Rectangle 10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585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585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5854" name="Rectangle 13"/>
          <p:cNvSpPr>
            <a:spLocks noChangeArrowheads="1"/>
          </p:cNvSpPr>
          <p:nvPr/>
        </p:nvSpPr>
        <p:spPr bwMode="auto">
          <a:xfrm>
            <a:off x="0" y="3133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5857" name="Rectangle 17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5858" name="Rectangle 18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5859" name="Rectangle 19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Unit </a:t>
            </a:r>
            <a:r>
              <a:rPr lang="en-US" sz="1000" dirty="0" smtClean="0">
                <a:solidFill>
                  <a:srgbClr val="3399FF"/>
                </a:solidFill>
              </a:rPr>
              <a:t>7 - </a:t>
            </a:r>
            <a:fld id="{5EB007E4-0664-47E5-98E4-80300662FEAF}" type="slidenum">
              <a:rPr lang="en-US" sz="1000" smtClean="0">
                <a:solidFill>
                  <a:srgbClr val="3399FF"/>
                </a:solidFill>
              </a:rPr>
              <a:pPr/>
              <a:t>46</a:t>
            </a:fld>
            <a:endParaRPr lang="en-US" sz="1000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48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REFERENCES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609013" cy="5240338"/>
          </a:xfrm>
        </p:spPr>
        <p:txBody>
          <a:bodyPr/>
          <a:lstStyle/>
          <a:p>
            <a:pPr eaLnBrk="1" hangingPunct="1"/>
            <a:r>
              <a:rPr lang="en-US" dirty="0" smtClean="0">
                <a:sym typeface="Symbol" pitchFamily="18" charset="2"/>
              </a:rPr>
              <a:t>Field quality constraints</a:t>
            </a:r>
          </a:p>
          <a:p>
            <a:pPr lvl="1" eaLnBrk="1" hangingPunct="1"/>
            <a:r>
              <a:rPr lang="en-US" sz="1800" dirty="0" smtClean="0">
                <a:sym typeface="Symbol" pitchFamily="18" charset="2"/>
              </a:rPr>
              <a:t>M. N. Wilson, Ch. 1</a:t>
            </a:r>
          </a:p>
          <a:p>
            <a:pPr lvl="1" eaLnBrk="1" hangingPunct="1"/>
            <a:r>
              <a:rPr lang="en-US" sz="1800" dirty="0" smtClean="0">
                <a:sym typeface="Symbol" pitchFamily="18" charset="2"/>
              </a:rPr>
              <a:t>P. </a:t>
            </a:r>
            <a:r>
              <a:rPr lang="en-US" sz="1800" dirty="0" err="1" smtClean="0">
                <a:sym typeface="Symbol" pitchFamily="18" charset="2"/>
              </a:rPr>
              <a:t>Schmuser</a:t>
            </a:r>
            <a:r>
              <a:rPr lang="en-US" sz="1800" dirty="0" smtClean="0">
                <a:sym typeface="Symbol" pitchFamily="18" charset="2"/>
              </a:rPr>
              <a:t>, Ch. 4</a:t>
            </a:r>
          </a:p>
          <a:p>
            <a:pPr lvl="1" eaLnBrk="1" hangingPunct="1"/>
            <a:r>
              <a:rPr lang="en-US" sz="1800" dirty="0" smtClean="0">
                <a:sym typeface="Symbol" pitchFamily="18" charset="2"/>
              </a:rPr>
              <a:t>A. </a:t>
            </a:r>
            <a:r>
              <a:rPr lang="en-US" sz="1800" dirty="0" err="1" smtClean="0">
                <a:sym typeface="Symbol" pitchFamily="18" charset="2"/>
              </a:rPr>
              <a:t>Asner</a:t>
            </a:r>
            <a:r>
              <a:rPr lang="en-US" sz="1800" dirty="0" smtClean="0">
                <a:sym typeface="Symbol" pitchFamily="18" charset="2"/>
              </a:rPr>
              <a:t>, Ch. 9</a:t>
            </a:r>
          </a:p>
          <a:p>
            <a:pPr lvl="1" eaLnBrk="1" hangingPunct="1"/>
            <a:r>
              <a:rPr lang="en-US" sz="1800" dirty="0" smtClean="0">
                <a:sym typeface="Symbol" pitchFamily="18" charset="2"/>
              </a:rPr>
              <a:t>Classes given by A. </a:t>
            </a:r>
            <a:r>
              <a:rPr lang="en-US" sz="1800" dirty="0" err="1" smtClean="0">
                <a:sym typeface="Symbol" pitchFamily="18" charset="2"/>
              </a:rPr>
              <a:t>Devred</a:t>
            </a:r>
            <a:r>
              <a:rPr lang="en-US" sz="1800" dirty="0" smtClean="0">
                <a:sym typeface="Symbol" pitchFamily="18" charset="2"/>
              </a:rPr>
              <a:t> at USPAS</a:t>
            </a:r>
          </a:p>
          <a:p>
            <a:pPr eaLnBrk="1" hangingPunct="1"/>
            <a:r>
              <a:rPr lang="en-US" sz="2000" dirty="0" smtClean="0">
                <a:sym typeface="Symbol" pitchFamily="18" charset="2"/>
              </a:rPr>
              <a:t>Electromagnetic design</a:t>
            </a:r>
          </a:p>
          <a:p>
            <a:pPr lvl="1" eaLnBrk="1" hangingPunct="1"/>
            <a:r>
              <a:rPr lang="de-DE" sz="1800" dirty="0" smtClean="0">
                <a:sym typeface="Symbol" pitchFamily="18" charset="2"/>
              </a:rPr>
              <a:t>S. </a:t>
            </a:r>
            <a:r>
              <a:rPr lang="de-DE" sz="1800" dirty="0" err="1" smtClean="0">
                <a:sym typeface="Symbol" pitchFamily="18" charset="2"/>
              </a:rPr>
              <a:t>Caspi</a:t>
            </a:r>
            <a:r>
              <a:rPr lang="de-DE" sz="1800" dirty="0" smtClean="0">
                <a:sym typeface="Symbol" pitchFamily="18" charset="2"/>
              </a:rPr>
              <a:t>, P. </a:t>
            </a:r>
            <a:r>
              <a:rPr lang="de-DE" sz="1800" dirty="0" err="1" smtClean="0">
                <a:sym typeface="Symbol" pitchFamily="18" charset="2"/>
              </a:rPr>
              <a:t>Ferracin</a:t>
            </a:r>
            <a:r>
              <a:rPr lang="de-DE" sz="1800" dirty="0" smtClean="0">
                <a:sym typeface="Symbol" pitchFamily="18" charset="2"/>
              </a:rPr>
              <a:t>, “Limits </a:t>
            </a:r>
            <a:r>
              <a:rPr lang="de-DE" sz="1800" dirty="0" err="1" smtClean="0">
                <a:sym typeface="Symbol" pitchFamily="18" charset="2"/>
              </a:rPr>
              <a:t>of</a:t>
            </a:r>
            <a:r>
              <a:rPr lang="de-DE" sz="1800" dirty="0" smtClean="0">
                <a:sym typeface="Symbol" pitchFamily="18" charset="2"/>
              </a:rPr>
              <a:t> Nb3Sn </a:t>
            </a:r>
            <a:r>
              <a:rPr lang="de-DE" sz="1800" dirty="0" err="1" smtClean="0">
                <a:sym typeface="Symbol" pitchFamily="18" charset="2"/>
              </a:rPr>
              <a:t>accelerator</a:t>
            </a:r>
            <a:r>
              <a:rPr lang="de-DE" sz="1800" dirty="0" smtClean="0">
                <a:sym typeface="Symbol" pitchFamily="18" charset="2"/>
              </a:rPr>
              <a:t> </a:t>
            </a:r>
            <a:r>
              <a:rPr lang="de-DE" sz="1800" dirty="0" err="1" smtClean="0">
                <a:sym typeface="Symbol" pitchFamily="18" charset="2"/>
              </a:rPr>
              <a:t>magnets</a:t>
            </a:r>
            <a:r>
              <a:rPr lang="de-DE" sz="1800" dirty="0" smtClean="0">
                <a:sym typeface="Symbol" pitchFamily="18" charset="2"/>
              </a:rPr>
              <a:t>“, </a:t>
            </a:r>
            <a:r>
              <a:rPr lang="de-DE" sz="1800" i="1" dirty="0" err="1" smtClean="0">
                <a:sym typeface="Symbol" pitchFamily="18" charset="2"/>
              </a:rPr>
              <a:t>Particle</a:t>
            </a:r>
            <a:r>
              <a:rPr lang="de-DE" sz="1800" i="1" dirty="0" smtClean="0">
                <a:sym typeface="Symbol" pitchFamily="18" charset="2"/>
              </a:rPr>
              <a:t> </a:t>
            </a:r>
            <a:r>
              <a:rPr lang="de-DE" sz="1800" i="1" dirty="0" err="1" smtClean="0">
                <a:sym typeface="Symbol" pitchFamily="18" charset="2"/>
              </a:rPr>
              <a:t>Accelerator</a:t>
            </a:r>
            <a:r>
              <a:rPr lang="de-DE" sz="1800" i="1" dirty="0" smtClean="0">
                <a:sym typeface="Symbol" pitchFamily="18" charset="2"/>
              </a:rPr>
              <a:t> Conference</a:t>
            </a:r>
            <a:r>
              <a:rPr lang="de-DE" sz="1800" dirty="0" smtClean="0">
                <a:sym typeface="Symbol" pitchFamily="18" charset="2"/>
              </a:rPr>
              <a:t> (2005) 107-11.</a:t>
            </a:r>
            <a:endParaRPr lang="en-US" sz="1800" dirty="0" smtClean="0">
              <a:sym typeface="Symbol" pitchFamily="18" charset="2"/>
            </a:endParaRPr>
          </a:p>
          <a:p>
            <a:pPr lvl="1" eaLnBrk="1" hangingPunct="1"/>
            <a:r>
              <a:rPr lang="en-US" sz="1800" dirty="0" smtClean="0">
                <a:sym typeface="Symbol" pitchFamily="18" charset="2"/>
              </a:rPr>
              <a:t>L. Rossi, E. </a:t>
            </a:r>
            <a:r>
              <a:rPr lang="en-US" sz="1800" dirty="0" err="1" smtClean="0">
                <a:sym typeface="Symbol" pitchFamily="18" charset="2"/>
              </a:rPr>
              <a:t>Todesco</a:t>
            </a:r>
            <a:r>
              <a:rPr lang="en-US" sz="1800" dirty="0" smtClean="0">
                <a:sym typeface="Symbol" pitchFamily="18" charset="2"/>
              </a:rPr>
              <a:t>, “Electromagnetic design of superconducting </a:t>
            </a:r>
            <a:r>
              <a:rPr lang="en-US" sz="1800" dirty="0" err="1" smtClean="0">
                <a:sym typeface="Symbol" pitchFamily="18" charset="2"/>
              </a:rPr>
              <a:t>quadrupoles</a:t>
            </a:r>
            <a:r>
              <a:rPr lang="en-US" sz="1800" dirty="0" smtClean="0">
                <a:sym typeface="Symbol" pitchFamily="18" charset="2"/>
              </a:rPr>
              <a:t>”, </a:t>
            </a:r>
            <a:r>
              <a:rPr lang="en-US" sz="1800" i="1" dirty="0" smtClean="0">
                <a:sym typeface="Symbol" pitchFamily="18" charset="2"/>
              </a:rPr>
              <a:t>Phys. Rev. ST </a:t>
            </a:r>
            <a:r>
              <a:rPr lang="en-US" sz="1800" i="1" dirty="0" err="1" smtClean="0">
                <a:sym typeface="Symbol" pitchFamily="18" charset="2"/>
              </a:rPr>
              <a:t>Accel</a:t>
            </a:r>
            <a:r>
              <a:rPr lang="en-US" sz="1800" i="1" dirty="0" smtClean="0">
                <a:sym typeface="Symbol" pitchFamily="18" charset="2"/>
              </a:rPr>
              <a:t>. Beams</a:t>
            </a:r>
            <a:r>
              <a:rPr lang="en-US" sz="1800" dirty="0" smtClean="0">
                <a:sym typeface="Symbol" pitchFamily="18" charset="2"/>
              </a:rPr>
              <a:t> </a:t>
            </a:r>
            <a:r>
              <a:rPr lang="en-US" sz="1800" b="1" dirty="0" smtClean="0">
                <a:sym typeface="Symbol" pitchFamily="18" charset="2"/>
              </a:rPr>
              <a:t>9</a:t>
            </a:r>
            <a:r>
              <a:rPr lang="en-US" sz="1800" dirty="0" smtClean="0">
                <a:sym typeface="Symbol" pitchFamily="18" charset="2"/>
              </a:rPr>
              <a:t> (2006) 102401.</a:t>
            </a:r>
          </a:p>
          <a:p>
            <a:pPr lvl="1" eaLnBrk="1" hangingPunct="1"/>
            <a:r>
              <a:rPr lang="en-US" sz="1800" dirty="0" smtClean="0">
                <a:sym typeface="Symbol" pitchFamily="18" charset="2"/>
              </a:rPr>
              <a:t>Classes given by R. Gupta at USPAS 2006, Unit 3,4,5,6</a:t>
            </a:r>
          </a:p>
          <a:p>
            <a:pPr lvl="1" eaLnBrk="1" hangingPunct="1"/>
            <a:r>
              <a:rPr lang="en-US" sz="1800" dirty="0" smtClean="0">
                <a:sym typeface="Symbol" pitchFamily="18" charset="2"/>
              </a:rPr>
              <a:t>S. </a:t>
            </a:r>
            <a:r>
              <a:rPr lang="en-US" sz="1800" dirty="0" err="1" smtClean="0">
                <a:sym typeface="Symbol" pitchFamily="18" charset="2"/>
              </a:rPr>
              <a:t>Russenschuck</a:t>
            </a:r>
            <a:r>
              <a:rPr lang="en-US" sz="1800" dirty="0" smtClean="0">
                <a:sym typeface="Symbol" pitchFamily="18" charset="2"/>
              </a:rPr>
              <a:t>, “Field computation for accelerator magnets”, J. Wiley &amp; Sons (2010).</a:t>
            </a:r>
          </a:p>
          <a:p>
            <a:pPr lvl="1" eaLnBrk="1" hangingPunct="1"/>
            <a:r>
              <a:rPr lang="en-US" sz="1800" dirty="0" smtClean="0">
                <a:sym typeface="Symbol" pitchFamily="18" charset="2"/>
              </a:rPr>
              <a:t>The sensitivity analysis (X Factor) is unpublished</a:t>
            </a:r>
          </a:p>
          <a:p>
            <a:pPr lvl="2" eaLnBrk="1" hangingPunct="1">
              <a:buFontTx/>
              <a:buNone/>
            </a:pPr>
            <a:endParaRPr lang="en-US" sz="3200" dirty="0" smtClean="0">
              <a:sym typeface="Symbol" pitchFamily="18" charset="2"/>
            </a:endParaRPr>
          </a:p>
        </p:txBody>
      </p:sp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6870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6871" name="Rectangle 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6872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6873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6874" name="Rectangle 9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6875" name="Rectangle 10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6876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687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6878" name="Rectangle 13"/>
          <p:cNvSpPr>
            <a:spLocks noChangeArrowheads="1"/>
          </p:cNvSpPr>
          <p:nvPr/>
        </p:nvSpPr>
        <p:spPr bwMode="auto">
          <a:xfrm>
            <a:off x="0" y="3133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6879" name="Rectangle 14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6880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6881" name="Rectangle 16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6882" name="Rectangle 17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6883" name="Rectangle 18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6884" name="Rectangle 19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Unit </a:t>
            </a:r>
            <a:r>
              <a:rPr lang="en-US" sz="1000" dirty="0" smtClean="0">
                <a:solidFill>
                  <a:srgbClr val="3399FF"/>
                </a:solidFill>
              </a:rPr>
              <a:t>7 - </a:t>
            </a:r>
            <a:fld id="{5EB007E4-0664-47E5-98E4-80300662FEAF}" type="slidenum">
              <a:rPr lang="en-US" sz="1000" smtClean="0">
                <a:solidFill>
                  <a:srgbClr val="3399FF"/>
                </a:solidFill>
              </a:rPr>
              <a:pPr/>
              <a:t>47</a:t>
            </a:fld>
            <a:endParaRPr lang="en-US" sz="1000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7678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ACKNOWLEDGEMENTS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609013" cy="5240338"/>
          </a:xfrm>
        </p:spPr>
        <p:txBody>
          <a:bodyPr/>
          <a:lstStyle/>
          <a:p>
            <a:pPr marL="914400" lvl="2" indent="0" eaLnBrk="1" hangingPunct="1">
              <a:buNone/>
            </a:pPr>
            <a:r>
              <a:rPr lang="en-US" sz="2000" dirty="0" smtClean="0">
                <a:sym typeface="Symbol" pitchFamily="18" charset="2"/>
              </a:rPr>
              <a:t>B. </a:t>
            </a:r>
            <a:r>
              <a:rPr lang="en-US" sz="2000" dirty="0" err="1" smtClean="0">
                <a:sym typeface="Symbol" pitchFamily="18" charset="2"/>
              </a:rPr>
              <a:t>Auchmann</a:t>
            </a:r>
            <a:r>
              <a:rPr lang="en-US" sz="2000" dirty="0" smtClean="0">
                <a:sym typeface="Symbol" pitchFamily="18" charset="2"/>
              </a:rPr>
              <a:t>, L. </a:t>
            </a:r>
            <a:r>
              <a:rPr lang="en-US" sz="2000" dirty="0" err="1" smtClean="0">
                <a:sym typeface="Symbol" pitchFamily="18" charset="2"/>
              </a:rPr>
              <a:t>Bottura</a:t>
            </a:r>
            <a:r>
              <a:rPr lang="en-US" sz="2000" dirty="0" smtClean="0">
                <a:sym typeface="Symbol" pitchFamily="18" charset="2"/>
              </a:rPr>
              <a:t>, A. Den </a:t>
            </a:r>
            <a:r>
              <a:rPr lang="en-US" sz="2000" dirty="0" err="1" smtClean="0">
                <a:sym typeface="Symbol" pitchFamily="18" charset="2"/>
              </a:rPr>
              <a:t>Ouden</a:t>
            </a:r>
            <a:r>
              <a:rPr lang="en-US" sz="2000" dirty="0" smtClean="0">
                <a:sym typeface="Symbol" pitchFamily="18" charset="2"/>
              </a:rPr>
              <a:t>, A. </a:t>
            </a:r>
            <a:r>
              <a:rPr lang="en-US" sz="2000" dirty="0" err="1" smtClean="0">
                <a:sym typeface="Symbol" pitchFamily="18" charset="2"/>
              </a:rPr>
              <a:t>Devred</a:t>
            </a:r>
            <a:r>
              <a:rPr lang="en-US" sz="2000" dirty="0" smtClean="0">
                <a:sym typeface="Symbol" pitchFamily="18" charset="2"/>
              </a:rPr>
              <a:t>, P. </a:t>
            </a:r>
            <a:r>
              <a:rPr lang="en-US" sz="2000" dirty="0" err="1" smtClean="0">
                <a:sym typeface="Symbol" pitchFamily="18" charset="2"/>
              </a:rPr>
              <a:t>Fabbricatore</a:t>
            </a:r>
            <a:r>
              <a:rPr lang="en-US" sz="2000" dirty="0" smtClean="0">
                <a:sym typeface="Symbol" pitchFamily="18" charset="2"/>
              </a:rPr>
              <a:t>, P. </a:t>
            </a:r>
            <a:r>
              <a:rPr lang="en-US" sz="2000" dirty="0" err="1" smtClean="0">
                <a:sym typeface="Symbol" pitchFamily="18" charset="2"/>
              </a:rPr>
              <a:t>Ferracin</a:t>
            </a:r>
            <a:r>
              <a:rPr lang="en-US" sz="2000" dirty="0" smtClean="0">
                <a:sym typeface="Symbol" pitchFamily="18" charset="2"/>
              </a:rPr>
              <a:t>, V. </a:t>
            </a:r>
            <a:r>
              <a:rPr lang="en-US" sz="2000" dirty="0" err="1" smtClean="0">
                <a:sym typeface="Symbol" pitchFamily="18" charset="2"/>
              </a:rPr>
              <a:t>Kashikin</a:t>
            </a:r>
            <a:r>
              <a:rPr lang="en-US" sz="2000" dirty="0" smtClean="0">
                <a:sym typeface="Symbol" pitchFamily="18" charset="2"/>
              </a:rPr>
              <a:t>, S. </a:t>
            </a:r>
            <a:r>
              <a:rPr lang="en-US" sz="2000" dirty="0" err="1" smtClean="0">
                <a:sym typeface="Symbol" pitchFamily="18" charset="2"/>
              </a:rPr>
              <a:t>Izquierdo</a:t>
            </a:r>
            <a:r>
              <a:rPr lang="en-US" sz="2000" dirty="0" smtClean="0">
                <a:sym typeface="Symbol" pitchFamily="18" charset="2"/>
              </a:rPr>
              <a:t> Bermudez, A. </a:t>
            </a:r>
            <a:r>
              <a:rPr lang="en-US" sz="2000" dirty="0" err="1" smtClean="0">
                <a:sym typeface="Symbol" pitchFamily="18" charset="2"/>
              </a:rPr>
              <a:t>McInturff</a:t>
            </a:r>
            <a:r>
              <a:rPr lang="en-US" sz="2000" dirty="0" smtClean="0">
                <a:sym typeface="Symbol" pitchFamily="18" charset="2"/>
              </a:rPr>
              <a:t>, T. </a:t>
            </a:r>
            <a:r>
              <a:rPr lang="en-US" sz="2000" dirty="0" err="1" smtClean="0">
                <a:sym typeface="Symbol" pitchFamily="18" charset="2"/>
              </a:rPr>
              <a:t>Nakamoto</a:t>
            </a:r>
            <a:r>
              <a:rPr lang="en-US" sz="2000" dirty="0" smtClean="0">
                <a:sym typeface="Symbol" pitchFamily="18" charset="2"/>
              </a:rPr>
              <a:t>,, S. </a:t>
            </a:r>
            <a:r>
              <a:rPr lang="en-US" sz="2000" dirty="0" err="1" smtClean="0">
                <a:sym typeface="Symbol" pitchFamily="18" charset="2"/>
              </a:rPr>
              <a:t>Russenschuck</a:t>
            </a:r>
            <a:r>
              <a:rPr lang="en-US" sz="2000" dirty="0" smtClean="0">
                <a:sym typeface="Symbol" pitchFamily="18" charset="2"/>
              </a:rPr>
              <a:t>, M. </a:t>
            </a:r>
            <a:r>
              <a:rPr lang="en-US" sz="2000" dirty="0" err="1" smtClean="0">
                <a:sym typeface="Symbol" pitchFamily="18" charset="2"/>
              </a:rPr>
              <a:t>Sorbi</a:t>
            </a:r>
            <a:r>
              <a:rPr lang="en-US" sz="2000" dirty="0">
                <a:sym typeface="Symbol" pitchFamily="18" charset="2"/>
              </a:rPr>
              <a:t>, T. Taylor, </a:t>
            </a:r>
            <a:r>
              <a:rPr lang="en-US" sz="2000" dirty="0" smtClean="0">
                <a:sym typeface="Symbol" pitchFamily="18" charset="2"/>
              </a:rPr>
              <a:t>F. </a:t>
            </a:r>
            <a:r>
              <a:rPr lang="en-US" sz="2000" dirty="0" err="1" smtClean="0">
                <a:sym typeface="Symbol" pitchFamily="18" charset="2"/>
              </a:rPr>
              <a:t>Toral</a:t>
            </a:r>
            <a:r>
              <a:rPr lang="en-US" sz="2000" dirty="0" smtClean="0">
                <a:sym typeface="Symbol" pitchFamily="18" charset="2"/>
              </a:rPr>
              <a:t>, S. </a:t>
            </a:r>
            <a:r>
              <a:rPr lang="en-US" sz="2000" dirty="0" err="1" smtClean="0">
                <a:sym typeface="Symbol" pitchFamily="18" charset="2"/>
              </a:rPr>
              <a:t>Zlobin</a:t>
            </a:r>
            <a:r>
              <a:rPr lang="en-US" sz="2000" dirty="0" smtClean="0">
                <a:sym typeface="Symbol" pitchFamily="18" charset="2"/>
              </a:rPr>
              <a:t>, for kindly providing magnet designs … and perhaps others I forgot</a:t>
            </a:r>
          </a:p>
          <a:p>
            <a:pPr marL="914400" lvl="2" indent="0" eaLnBrk="1" hangingPunct="1">
              <a:buNone/>
            </a:pPr>
            <a:endParaRPr lang="en-US" sz="2000" dirty="0" smtClean="0">
              <a:sym typeface="Symbol" pitchFamily="18" charset="2"/>
            </a:endParaRPr>
          </a:p>
          <a:p>
            <a:pPr marL="914400" lvl="2" indent="0" eaLnBrk="1" hangingPunct="1">
              <a:buNone/>
            </a:pPr>
            <a:r>
              <a:rPr lang="en-US" sz="2000" dirty="0" smtClean="0">
                <a:sym typeface="Symbol" pitchFamily="18" charset="2"/>
              </a:rPr>
              <a:t>L. Rossi for asking me to get involved in magnet design at the end of the LHC production</a:t>
            </a:r>
          </a:p>
          <a:p>
            <a:pPr marL="1219200" lvl="2" indent="-304800" eaLnBrk="1" hangingPunct="1"/>
            <a:endParaRPr lang="en-US" dirty="0" smtClean="0">
              <a:sym typeface="Symbol" pitchFamily="18" charset="2"/>
            </a:endParaRPr>
          </a:p>
        </p:txBody>
      </p:sp>
      <p:sp>
        <p:nvSpPr>
          <p:cNvPr id="37893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7894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7895" name="Rectangle 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7896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7897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7898" name="Rectangle 9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7899" name="Rectangle 10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790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7901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7902" name="Rectangle 13"/>
          <p:cNvSpPr>
            <a:spLocks noChangeArrowheads="1"/>
          </p:cNvSpPr>
          <p:nvPr/>
        </p:nvSpPr>
        <p:spPr bwMode="auto">
          <a:xfrm>
            <a:off x="0" y="3133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7903" name="Rectangle 14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7904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7905" name="Rectangle 16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7906" name="Rectangle 17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7907" name="Rectangle 18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7908" name="Rectangle 19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Unit </a:t>
            </a:r>
            <a:r>
              <a:rPr lang="en-US" sz="1000" dirty="0" smtClean="0">
                <a:solidFill>
                  <a:srgbClr val="3399FF"/>
                </a:solidFill>
              </a:rPr>
              <a:t>7 - </a:t>
            </a:r>
            <a:fld id="{5EB007E4-0664-47E5-98E4-80300662FEAF}" type="slidenum">
              <a:rPr lang="en-US" sz="1000" smtClean="0">
                <a:solidFill>
                  <a:srgbClr val="3399FF"/>
                </a:solidFill>
              </a:rPr>
              <a:pPr/>
              <a:t>48</a:t>
            </a:fld>
            <a:endParaRPr lang="en-US" sz="1000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7345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876300" y="96838"/>
            <a:ext cx="7678738" cy="90487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+mj-lt"/>
              </a:rPr>
              <a:t>APPENDIX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 better fit for Nb3Sn</a:t>
            </a:r>
          </a:p>
          <a:p>
            <a:pPr eaLnBrk="1" hangingPunct="1"/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Equations for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quadrupoles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eaLnBrk="1" hangingPunct="1">
              <a:buNone/>
            </a:pPr>
            <a:endParaRPr lang="en-US" dirty="0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r>
              <a:rPr lang="en-US" sz="1000" dirty="0" smtClean="0">
                <a:solidFill>
                  <a:srgbClr val="3399FF"/>
                </a:solidFill>
              </a:rPr>
              <a:t>Unit 7 - </a:t>
            </a:r>
            <a:fld id="{5EB007E4-0664-47E5-98E4-80300662FEAF}" type="slidenum">
              <a:rPr lang="en-US" sz="1000" smtClean="0">
                <a:solidFill>
                  <a:srgbClr val="3399FF"/>
                </a:solidFill>
              </a:rPr>
              <a:pPr/>
              <a:t>49</a:t>
            </a:fld>
            <a:endParaRPr lang="en-US" sz="1000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9237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j-lt"/>
              </a:rPr>
              <a:t>LOADLINE MARGIN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190625"/>
            <a:ext cx="8677275" cy="5240338"/>
          </a:xfrm>
        </p:spPr>
        <p:txBody>
          <a:bodyPr/>
          <a:lstStyle/>
          <a:p>
            <a:pPr eaLnBrk="1" hangingPunct="1"/>
            <a:r>
              <a:rPr lang="en-US" dirty="0" smtClean="0"/>
              <a:t>One cannot work on the critical surface</a:t>
            </a:r>
          </a:p>
          <a:p>
            <a:pPr lvl="1" eaLnBrk="1" hangingPunct="1"/>
            <a:r>
              <a:rPr lang="en-US" dirty="0" err="1" smtClean="0"/>
              <a:t>Loadline</a:t>
            </a:r>
            <a:r>
              <a:rPr lang="en-US" dirty="0" smtClean="0"/>
              <a:t> fraction: ratio between operational current and short sample current (0.70 in the figure)</a:t>
            </a:r>
            <a:endParaRPr lang="en-US" dirty="0"/>
          </a:p>
          <a:p>
            <a:pPr lvl="1" eaLnBrk="1" hangingPunct="1"/>
            <a:r>
              <a:rPr lang="en-US" dirty="0" err="1" smtClean="0"/>
              <a:t>Loadline</a:t>
            </a:r>
            <a:r>
              <a:rPr lang="en-US" dirty="0" smtClean="0"/>
              <a:t> margin: 1- </a:t>
            </a:r>
            <a:r>
              <a:rPr lang="en-US" dirty="0" err="1" smtClean="0"/>
              <a:t>loadline</a:t>
            </a:r>
            <a:r>
              <a:rPr lang="en-US" dirty="0" smtClean="0"/>
              <a:t> fraction (30% in the figure)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dirty="0" smtClean="0">
                <a:solidFill>
                  <a:srgbClr val="3399FF"/>
                </a:solidFill>
              </a:rPr>
              <a:t>Unit 6 - </a:t>
            </a:r>
            <a:fld id="{3A2CF900-4507-4025-9CEA-526593DF7AB5}" type="slidenum">
              <a:rPr lang="en-US" sz="1000" smtClean="0">
                <a:solidFill>
                  <a:srgbClr val="3399FF"/>
                </a:solidFill>
              </a:rPr>
              <a:pPr/>
              <a:t>5</a:t>
            </a:fld>
            <a:endParaRPr lang="en-US" sz="1000" dirty="0">
              <a:solidFill>
                <a:srgbClr val="3399FF"/>
              </a:solidFill>
            </a:endParaRPr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2179741" y="6301050"/>
            <a:ext cx="5575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fr-CH" sz="1100" dirty="0" smtClean="0"/>
              <a:t>Example of a Nb-Ti magnet at 1.9 K with 10 T shor sample and 0.70 loadline fraction</a:t>
            </a:r>
            <a:endParaRPr lang="en-US" sz="1100" dirty="0"/>
          </a:p>
        </p:txBody>
      </p:sp>
      <p:grpSp>
        <p:nvGrpSpPr>
          <p:cNvPr id="3" name="Group 2"/>
          <p:cNvGrpSpPr/>
          <p:nvPr/>
        </p:nvGrpSpPr>
        <p:grpSpPr>
          <a:xfrm>
            <a:off x="1999722" y="2830403"/>
            <a:ext cx="5366727" cy="3379118"/>
            <a:chOff x="1999722" y="2830403"/>
            <a:chExt cx="5366727" cy="3379118"/>
          </a:xfrm>
        </p:grpSpPr>
        <p:pic>
          <p:nvPicPr>
            <p:cNvPr id="12" name="Image 1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9722" y="2830403"/>
              <a:ext cx="5366727" cy="33791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Rectangle 1"/>
            <p:cNvSpPr/>
            <p:nvPr/>
          </p:nvSpPr>
          <p:spPr bwMode="auto">
            <a:xfrm>
              <a:off x="5242515" y="3890872"/>
              <a:ext cx="391837" cy="39178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ＭＳ Ｐゴシック" pitchFamily="34" charset="-128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5219264" y="4850080"/>
              <a:ext cx="388065" cy="30101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ＭＳ Ｐゴシック" pitchFamily="34" charset="-128"/>
              </a:endParaRPr>
            </a:p>
          </p:txBody>
        </p:sp>
      </p:grpSp>
      <p:graphicFrame>
        <p:nvGraphicFramePr>
          <p:cNvPr id="17" name="Object 38"/>
          <p:cNvGraphicFramePr>
            <a:graphicFrameLocks noChangeAspect="1"/>
          </p:cNvGraphicFramePr>
          <p:nvPr>
            <p:extLst/>
          </p:nvPr>
        </p:nvGraphicFramePr>
        <p:xfrm>
          <a:off x="7378700" y="2932113"/>
          <a:ext cx="1225550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2" name="Equation" r:id="rId4" imgW="482600" imgH="241300" progId="Equation.3">
                  <p:embed/>
                </p:oleObj>
              </mc:Choice>
              <mc:Fallback>
                <p:oleObj name="Equation" r:id="rId4" imgW="482600" imgH="241300" progId="Equation.3">
                  <p:embed/>
                  <p:pic>
                    <p:nvPicPr>
                      <p:cNvPr id="17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8700" y="2932113"/>
                        <a:ext cx="1225550" cy="62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7094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BETTER APPROXIMATION FOR Nb3Sn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609013" cy="5240338"/>
          </a:xfrm>
        </p:spPr>
        <p:txBody>
          <a:bodyPr/>
          <a:lstStyle/>
          <a:p>
            <a:pPr eaLnBrk="1" hangingPunct="1"/>
            <a:r>
              <a:rPr lang="en-US" dirty="0" smtClean="0"/>
              <a:t>In the sensitivity analysis, we did not show a global plot for Nb</a:t>
            </a:r>
            <a:r>
              <a:rPr lang="en-US" baseline="-25000" dirty="0" smtClean="0"/>
              <a:t>3</a:t>
            </a:r>
            <a:r>
              <a:rPr lang="en-US" dirty="0" smtClean="0"/>
              <a:t>Sn of short sample field versus coil width</a:t>
            </a:r>
          </a:p>
          <a:p>
            <a:pPr lvl="1" eaLnBrk="1" hangingPunct="1"/>
            <a:r>
              <a:rPr lang="en-US" dirty="0" smtClean="0"/>
              <a:t>To do this you need a better fit -</a:t>
            </a:r>
            <a:r>
              <a:rPr lang="en-US" dirty="0"/>
              <a:t> a</a:t>
            </a:r>
            <a:r>
              <a:rPr lang="en-US" dirty="0" smtClean="0"/>
              <a:t>n hyperbolic fit is a very good approximation, and can be treated analytically</a:t>
            </a:r>
          </a:p>
          <a:p>
            <a:pPr lvl="1" eaLnBrk="1" hangingPunct="1"/>
            <a:r>
              <a:rPr lang="en-US" dirty="0" smtClean="0"/>
              <a:t>For HL LHC RRP, </a:t>
            </a:r>
            <a:r>
              <a:rPr lang="en-US" i="1" dirty="0" smtClean="0"/>
              <a:t>s</a:t>
            </a:r>
            <a:r>
              <a:rPr lang="en-US" dirty="0" smtClean="0"/>
              <a:t>=3750 A/mm</a:t>
            </a:r>
            <a:r>
              <a:rPr lang="en-US" baseline="30000" dirty="0" smtClean="0"/>
              <a:t>2</a:t>
            </a:r>
            <a:r>
              <a:rPr lang="en-US" dirty="0" smtClean="0"/>
              <a:t> and </a:t>
            </a:r>
            <a:r>
              <a:rPr lang="en-US" i="1" dirty="0" smtClean="0"/>
              <a:t>b</a:t>
            </a:r>
            <a:r>
              <a:rPr lang="en-US" dirty="0" smtClean="0"/>
              <a:t>=22.5 T at 1.9 K</a:t>
            </a:r>
          </a:p>
          <a:p>
            <a:pPr marL="457200" lvl="1" indent="0" eaLnBrk="1" hangingPunct="1">
              <a:buNone/>
            </a:pPr>
            <a:r>
              <a:rPr lang="en-US" i="1" dirty="0" smtClean="0"/>
              <a:t>			s</a:t>
            </a:r>
            <a:r>
              <a:rPr lang="en-US" dirty="0"/>
              <a:t>=</a:t>
            </a:r>
            <a:r>
              <a:rPr lang="en-US" dirty="0" smtClean="0"/>
              <a:t>3200 </a:t>
            </a:r>
            <a:r>
              <a:rPr lang="en-US" dirty="0"/>
              <a:t>A/mm</a:t>
            </a:r>
            <a:r>
              <a:rPr lang="en-US" baseline="30000" dirty="0"/>
              <a:t>2</a:t>
            </a:r>
            <a:r>
              <a:rPr lang="en-US" dirty="0"/>
              <a:t> and </a:t>
            </a:r>
            <a:r>
              <a:rPr lang="en-US" i="1" dirty="0"/>
              <a:t>b</a:t>
            </a:r>
            <a:r>
              <a:rPr lang="en-US" dirty="0"/>
              <a:t>=</a:t>
            </a:r>
            <a:r>
              <a:rPr lang="en-US" dirty="0" smtClean="0"/>
              <a:t>21 </a:t>
            </a:r>
            <a:r>
              <a:rPr lang="en-US" dirty="0"/>
              <a:t>T at </a:t>
            </a:r>
            <a:r>
              <a:rPr lang="en-US" dirty="0" smtClean="0"/>
              <a:t>4.2 </a:t>
            </a:r>
            <a:r>
              <a:rPr lang="en-US" dirty="0"/>
              <a:t>K</a:t>
            </a:r>
          </a:p>
          <a:p>
            <a:pPr lvl="1" eaLnBrk="1" hangingPunct="1"/>
            <a:endParaRPr lang="en-US" dirty="0"/>
          </a:p>
          <a:p>
            <a:pPr eaLnBrk="1" hangingPunct="1"/>
            <a:endParaRPr lang="en-US" dirty="0" smtClean="0"/>
          </a:p>
        </p:txBody>
      </p:sp>
      <p:sp>
        <p:nvSpPr>
          <p:cNvPr id="21512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513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514" name="Rectangle 9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515" name="Rectangle 10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516" name="Rectangle 11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51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51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520" name="Rectangle 15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521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0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Unit </a:t>
            </a:r>
            <a:r>
              <a:rPr lang="en-US" sz="1000" dirty="0" smtClean="0">
                <a:solidFill>
                  <a:srgbClr val="3399FF"/>
                </a:solidFill>
              </a:rPr>
              <a:t>7 - </a:t>
            </a:r>
            <a:fld id="{5EB007E4-0664-47E5-98E4-80300662FEAF}" type="slidenum">
              <a:rPr lang="en-US" sz="1000" smtClean="0">
                <a:solidFill>
                  <a:srgbClr val="3399FF"/>
                </a:solidFill>
              </a:rPr>
              <a:pPr/>
              <a:t>50</a:t>
            </a:fld>
            <a:endParaRPr lang="en-US" sz="1000" dirty="0">
              <a:solidFill>
                <a:srgbClr val="3399FF"/>
              </a:solidFill>
            </a:endParaRPr>
          </a:p>
        </p:txBody>
      </p:sp>
      <p:graphicFrame>
        <p:nvGraphicFramePr>
          <p:cNvPr id="21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114061"/>
              </p:ext>
            </p:extLst>
          </p:nvPr>
        </p:nvGraphicFramePr>
        <p:xfrm>
          <a:off x="146214" y="4419668"/>
          <a:ext cx="1776412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4" name="Equation" r:id="rId3" imgW="990600" imgH="469900" progId="Equation.3">
                  <p:embed/>
                </p:oleObj>
              </mc:Choice>
              <mc:Fallback>
                <p:oleObj name="Equation" r:id="rId3" imgW="9906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214" y="4419668"/>
                        <a:ext cx="1776412" cy="842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6349" y="3431762"/>
            <a:ext cx="5391237" cy="307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145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 BETTER APPROXIMATION FOR Nb3Sn</a:t>
            </a:r>
            <a:endParaRPr lang="en-US" dirty="0" smtClean="0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609013" cy="5240338"/>
          </a:xfrm>
        </p:spPr>
        <p:txBody>
          <a:bodyPr/>
          <a:lstStyle/>
          <a:p>
            <a:pPr eaLnBrk="1" hangingPunct="1"/>
            <a:r>
              <a:rPr lang="en-US" dirty="0" smtClean="0"/>
              <a:t>Using this fit one can derive the short sample field for a Nb</a:t>
            </a:r>
            <a:r>
              <a:rPr lang="en-US" baseline="-25000" dirty="0" smtClean="0"/>
              <a:t>3</a:t>
            </a:r>
            <a:r>
              <a:rPr lang="en-US" dirty="0" smtClean="0"/>
              <a:t>Sn magnet over a large range</a:t>
            </a:r>
            <a:endParaRPr lang="en-US" dirty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endParaRPr lang="en-US" dirty="0" smtClean="0"/>
          </a:p>
          <a:p>
            <a:pPr lvl="2" eaLnBrk="1" hangingPunct="1"/>
            <a:r>
              <a:rPr lang="en-US" sz="1800" dirty="0" smtClean="0">
                <a:sym typeface="Symbol" pitchFamily="18" charset="2"/>
              </a:rPr>
              <a:t>The critical surface is not linear, but it can be solved with a similar approach</a:t>
            </a:r>
          </a:p>
          <a:p>
            <a:pPr lvl="2" eaLnBrk="1" hangingPunct="1"/>
            <a:r>
              <a:rPr lang="en-US" dirty="0" smtClean="0">
                <a:sym typeface="Symbol" pitchFamily="18" charset="2"/>
              </a:rPr>
              <a:t>And using the factor X</a:t>
            </a:r>
            <a:endParaRPr lang="en-US" sz="1800" dirty="0" smtClean="0">
              <a:sym typeface="Symbol" pitchFamily="18" charset="2"/>
            </a:endParaRPr>
          </a:p>
          <a:p>
            <a:pPr lvl="2" eaLnBrk="1" hangingPunct="1"/>
            <a:endParaRPr lang="en-US" sz="1800" dirty="0" smtClean="0">
              <a:sym typeface="Symbol" pitchFamily="18" charset="2"/>
            </a:endParaRPr>
          </a:p>
          <a:p>
            <a:pPr lvl="2" eaLnBrk="1" hangingPunct="1"/>
            <a:r>
              <a:rPr lang="en-US" sz="1800" dirty="0" smtClean="0">
                <a:sym typeface="Symbol" pitchFamily="18" charset="2"/>
              </a:rPr>
              <a:t>The </a:t>
            </a:r>
            <a:r>
              <a:rPr lang="en-US" sz="1800" dirty="0" smtClean="0">
                <a:solidFill>
                  <a:srgbClr val="CC0000"/>
                </a:solidFill>
                <a:sym typeface="Symbol" pitchFamily="18" charset="2"/>
              </a:rPr>
              <a:t>saturation for large widths is slower</a:t>
            </a:r>
            <a:r>
              <a:rPr lang="en-US" sz="1800" dirty="0" smtClean="0">
                <a:sym typeface="Symbol" pitchFamily="18" charset="2"/>
              </a:rPr>
              <a:t> (due to the shape of the surface), but still exists for large coils</a:t>
            </a:r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511" name="Rectangle 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512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513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514" name="Rectangle 9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515" name="Rectangle 10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516" name="Rectangle 11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51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51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519" name="Rectangle 14"/>
          <p:cNvSpPr>
            <a:spLocks noChangeArrowheads="1"/>
          </p:cNvSpPr>
          <p:nvPr/>
        </p:nvSpPr>
        <p:spPr bwMode="auto">
          <a:xfrm>
            <a:off x="0" y="3133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520" name="Rectangle 15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521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522" name="Rectangle 17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0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Unit </a:t>
            </a:r>
            <a:r>
              <a:rPr lang="en-US" sz="1000" dirty="0" smtClean="0">
                <a:solidFill>
                  <a:srgbClr val="3399FF"/>
                </a:solidFill>
              </a:rPr>
              <a:t>7 - </a:t>
            </a:r>
            <a:fld id="{5EB007E4-0664-47E5-98E4-80300662FEAF}" type="slidenum">
              <a:rPr lang="en-US" sz="1000" smtClean="0">
                <a:solidFill>
                  <a:srgbClr val="3399FF"/>
                </a:solidFill>
              </a:rPr>
              <a:pPr/>
              <a:t>51</a:t>
            </a:fld>
            <a:endParaRPr lang="en-US" sz="1000" dirty="0">
              <a:solidFill>
                <a:srgbClr val="3399FF"/>
              </a:solidFill>
            </a:endParaRPr>
          </a:p>
        </p:txBody>
      </p:sp>
      <p:graphicFrame>
        <p:nvGraphicFramePr>
          <p:cNvPr id="21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5509770"/>
              </p:ext>
            </p:extLst>
          </p:nvPr>
        </p:nvGraphicFramePr>
        <p:xfrm>
          <a:off x="2827935" y="2200340"/>
          <a:ext cx="3300412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75" name="Equation" r:id="rId3" imgW="1841500" imgH="533400" progId="Equation.3">
                  <p:embed/>
                </p:oleObj>
              </mc:Choice>
              <mc:Fallback>
                <p:oleObj name="Equation" r:id="rId3" imgW="18415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7935" y="2200340"/>
                        <a:ext cx="3300412" cy="9572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1466534"/>
              </p:ext>
            </p:extLst>
          </p:nvPr>
        </p:nvGraphicFramePr>
        <p:xfrm>
          <a:off x="1384170" y="5364260"/>
          <a:ext cx="4437062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76" name="Equation" r:id="rId5" imgW="1930400" imgH="469900" progId="Equation.3">
                  <p:embed/>
                </p:oleObj>
              </mc:Choice>
              <mc:Fallback>
                <p:oleObj name="Equation" r:id="rId5" imgW="19304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170" y="5364260"/>
                        <a:ext cx="4437062" cy="1081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894002"/>
              </p:ext>
            </p:extLst>
          </p:nvPr>
        </p:nvGraphicFramePr>
        <p:xfrm>
          <a:off x="5470476" y="3716598"/>
          <a:ext cx="2481263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77" name="Equation" r:id="rId7" imgW="1384300" imgH="533400" progId="Equation.3">
                  <p:embed/>
                </p:oleObj>
              </mc:Choice>
              <mc:Fallback>
                <p:oleObj name="Equation" r:id="rId7" imgW="13843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0476" y="3716598"/>
                        <a:ext cx="2481263" cy="9572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607998"/>
              </p:ext>
            </p:extLst>
          </p:nvPr>
        </p:nvGraphicFramePr>
        <p:xfrm>
          <a:off x="6849726" y="5282399"/>
          <a:ext cx="1963833" cy="566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78" name="Equation" r:id="rId9" imgW="1409700" imgH="406400" progId="Equation.3">
                  <p:embed/>
                </p:oleObj>
              </mc:Choice>
              <mc:Fallback>
                <p:oleObj name="Equation" r:id="rId9" imgW="14097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9726" y="5282399"/>
                        <a:ext cx="1963833" cy="5667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83087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 BETTER APPROXIMATION FOR Nb3Sn</a:t>
            </a:r>
            <a:endParaRPr lang="en-US" dirty="0" smtClean="0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609013" cy="5240338"/>
          </a:xfrm>
        </p:spPr>
        <p:txBody>
          <a:bodyPr/>
          <a:lstStyle/>
          <a:p>
            <a:pPr eaLnBrk="1" hangingPunct="1"/>
            <a:r>
              <a:rPr lang="en-US" dirty="0" smtClean="0"/>
              <a:t>Case of Nb</a:t>
            </a:r>
            <a:r>
              <a:rPr lang="en-US" baseline="-25000" dirty="0" smtClean="0"/>
              <a:t>3</a:t>
            </a:r>
            <a:r>
              <a:rPr lang="en-US" dirty="0" smtClean="0"/>
              <a:t>Sn – 50% more than </a:t>
            </a:r>
            <a:r>
              <a:rPr lang="en-US" dirty="0" err="1" smtClean="0"/>
              <a:t>Nb</a:t>
            </a:r>
            <a:r>
              <a:rPr lang="en-US" dirty="0" smtClean="0"/>
              <a:t>-Ti</a:t>
            </a:r>
          </a:p>
          <a:p>
            <a:pPr lvl="1" eaLnBrk="1" hangingPunct="1"/>
            <a:r>
              <a:rPr lang="en-US" dirty="0" smtClean="0"/>
              <a:t>Gain of about 1.5 T going from 4.2 K to 1.9 K</a:t>
            </a:r>
          </a:p>
          <a:p>
            <a:pPr lvl="1" eaLnBrk="1" hangingPunct="1"/>
            <a:r>
              <a:rPr lang="en-US" dirty="0" smtClean="0"/>
              <a:t>Saturation starts later than in </a:t>
            </a:r>
            <a:r>
              <a:rPr lang="en-US" dirty="0" err="1" smtClean="0"/>
              <a:t>Nb</a:t>
            </a:r>
            <a:r>
              <a:rPr lang="en-US" dirty="0" smtClean="0"/>
              <a:t>-Ti</a:t>
            </a:r>
            <a:endParaRPr lang="en-US" dirty="0"/>
          </a:p>
          <a:p>
            <a:pPr lvl="1" eaLnBrk="1" hangingPunct="1"/>
            <a:r>
              <a:rPr lang="en-US" dirty="0" smtClean="0"/>
              <a:t>Note that values for short sample are a first </a:t>
            </a:r>
            <a:r>
              <a:rPr lang="en-US" smtClean="0"/>
              <a:t>order estimate</a:t>
            </a:r>
            <a:r>
              <a:rPr lang="en-US" dirty="0" smtClean="0"/>
              <a:t>, since iron contribution is excluded (next Unit)</a:t>
            </a:r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511" name="Rectangle 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512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513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514" name="Rectangle 9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515" name="Rectangle 10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516" name="Rectangle 11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51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51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519" name="Rectangle 14"/>
          <p:cNvSpPr>
            <a:spLocks noChangeArrowheads="1"/>
          </p:cNvSpPr>
          <p:nvPr/>
        </p:nvSpPr>
        <p:spPr bwMode="auto">
          <a:xfrm>
            <a:off x="0" y="3133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520" name="Rectangle 15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521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522" name="Rectangle 17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0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Unit </a:t>
            </a:r>
            <a:r>
              <a:rPr lang="en-US" sz="1000" dirty="0" smtClean="0">
                <a:solidFill>
                  <a:srgbClr val="3399FF"/>
                </a:solidFill>
              </a:rPr>
              <a:t>7 - </a:t>
            </a:r>
            <a:fld id="{5EB007E4-0664-47E5-98E4-80300662FEAF}" type="slidenum">
              <a:rPr lang="en-US" sz="1000" smtClean="0">
                <a:solidFill>
                  <a:srgbClr val="3399FF"/>
                </a:solidFill>
              </a:rPr>
              <a:pPr/>
              <a:t>52</a:t>
            </a:fld>
            <a:endParaRPr lang="en-US" sz="1000" dirty="0">
              <a:solidFill>
                <a:srgbClr val="3399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133" y="2982267"/>
            <a:ext cx="6667500" cy="3771900"/>
          </a:xfrm>
          <a:prstGeom prst="rect">
            <a:avLst/>
          </a:prstGeom>
        </p:spPr>
      </p:pic>
      <p:sp>
        <p:nvSpPr>
          <p:cNvPr id="22" name="5-Point Star 21"/>
          <p:cNvSpPr/>
          <p:nvPr/>
        </p:nvSpPr>
        <p:spPr bwMode="auto">
          <a:xfrm>
            <a:off x="3885330" y="3911962"/>
            <a:ext cx="135116" cy="108080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ＭＳ Ｐゴシック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63856" y="3614740"/>
            <a:ext cx="601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11 T</a:t>
            </a:r>
            <a:endParaRPr lang="en-US" sz="1800" dirty="0"/>
          </a:p>
        </p:txBody>
      </p:sp>
      <p:sp>
        <p:nvSpPr>
          <p:cNvPr id="24" name="5-Point Star 23"/>
          <p:cNvSpPr/>
          <p:nvPr/>
        </p:nvSpPr>
        <p:spPr bwMode="auto">
          <a:xfrm>
            <a:off x="4753866" y="3821182"/>
            <a:ext cx="135116" cy="108080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ＭＳ Ｐゴシック" pitchFamily="34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43071" y="3848199"/>
            <a:ext cx="1195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D20, HD2</a:t>
            </a:r>
            <a:endParaRPr lang="en-US" sz="1800" dirty="0"/>
          </a:p>
        </p:txBody>
      </p:sp>
      <p:sp>
        <p:nvSpPr>
          <p:cNvPr id="26" name="5-Point Star 25"/>
          <p:cNvSpPr/>
          <p:nvPr/>
        </p:nvSpPr>
        <p:spPr bwMode="auto">
          <a:xfrm>
            <a:off x="6672570" y="3294292"/>
            <a:ext cx="135116" cy="108080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ＭＳ Ｐゴシック" pitchFamily="34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29351" y="2916011"/>
            <a:ext cx="981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FrescaII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743819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SENSITIVITY TO PARAMETERS</a:t>
            </a:r>
            <a:endParaRPr lang="en-US" dirty="0" smtClean="0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609013" cy="5240338"/>
          </a:xfrm>
        </p:spPr>
        <p:txBody>
          <a:bodyPr/>
          <a:lstStyle/>
          <a:p>
            <a:pPr eaLnBrk="1" hangingPunct="1"/>
            <a:r>
              <a:rPr lang="en-US" dirty="0"/>
              <a:t>The factor X of a magnet depends on the coil lay out and on the superconductor properties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Example: D20 dipole</a:t>
            </a:r>
          </a:p>
          <a:p>
            <a:pPr marL="457200" lvl="1" indent="0" eaLnBrk="1" hangingPunct="1">
              <a:buNone/>
            </a:pPr>
            <a:r>
              <a:rPr lang="en-US" sz="1600" dirty="0" smtClean="0">
                <a:solidFill>
                  <a:srgbClr val="008000"/>
                </a:solidFill>
              </a:rPr>
              <a:t>	(development in the 90’s, papers in</a:t>
            </a:r>
          </a:p>
          <a:p>
            <a:pPr marL="457200" lvl="1" indent="0" eaLnBrk="1" hangingPunct="1">
              <a:buNone/>
            </a:pPr>
            <a:r>
              <a:rPr lang="en-US" sz="1600" dirty="0" smtClean="0">
                <a:solidFill>
                  <a:srgbClr val="008000"/>
                </a:solidFill>
              </a:rPr>
              <a:t>	IEEE TAS by S. </a:t>
            </a:r>
            <a:r>
              <a:rPr lang="en-US" sz="1600" dirty="0" err="1" smtClean="0">
                <a:solidFill>
                  <a:srgbClr val="008000"/>
                </a:solidFill>
              </a:rPr>
              <a:t>Caspi</a:t>
            </a:r>
            <a:r>
              <a:rPr lang="en-US" sz="1600" dirty="0" smtClean="0">
                <a:solidFill>
                  <a:srgbClr val="008000"/>
                </a:solidFill>
              </a:rPr>
              <a:t>, </a:t>
            </a:r>
            <a:r>
              <a:rPr lang="en-US" sz="1600" dirty="0" err="1" smtClean="0">
                <a:solidFill>
                  <a:srgbClr val="008000"/>
                </a:solidFill>
              </a:rPr>
              <a:t>Dall’Orco</a:t>
            </a:r>
            <a:r>
              <a:rPr lang="en-US" sz="1600" dirty="0">
                <a:solidFill>
                  <a:srgbClr val="008000"/>
                </a:solidFill>
              </a:rPr>
              <a:t> </a:t>
            </a:r>
            <a:r>
              <a:rPr lang="en-US" sz="1600" dirty="0" smtClean="0">
                <a:solidFill>
                  <a:srgbClr val="008000"/>
                </a:solidFill>
              </a:rPr>
              <a:t>et al)</a:t>
            </a:r>
            <a:endParaRPr lang="en-US" i="1" dirty="0" smtClean="0"/>
          </a:p>
          <a:p>
            <a:pPr lvl="1" eaLnBrk="1" hangingPunct="1"/>
            <a:r>
              <a:rPr lang="en-US" i="1" dirty="0" err="1" smtClean="0"/>
              <a:t>w</a:t>
            </a:r>
            <a:r>
              <a:rPr lang="en-US" i="1" baseline="-25000" dirty="0" err="1" smtClean="0"/>
              <a:t>eq</a:t>
            </a:r>
            <a:r>
              <a:rPr lang="en-US" dirty="0" smtClean="0"/>
              <a:t>= 45 mm</a:t>
            </a:r>
          </a:p>
          <a:p>
            <a:pPr lvl="1" eaLnBrk="1" hangingPunct="1"/>
            <a:r>
              <a:rPr lang="en-US" dirty="0" smtClean="0"/>
              <a:t>Filling factor 0.35/0.48    </a:t>
            </a:r>
          </a:p>
          <a:p>
            <a:pPr lvl="1" eaLnBrk="1" hangingPunct="1"/>
            <a:r>
              <a:rPr lang="en-US" i="1" dirty="0" smtClean="0"/>
              <a:t>X</a:t>
            </a:r>
            <a:r>
              <a:rPr lang="en-US" dirty="0" smtClean="0"/>
              <a:t>=6.61×10</a:t>
            </a:r>
            <a:r>
              <a:rPr lang="en-US" baseline="30000" dirty="0" smtClean="0"/>
              <a:t>-4</a:t>
            </a:r>
            <a:r>
              <a:rPr lang="en-US" dirty="0" smtClean="0"/>
              <a:t>×0.41×400×45= 4.9</a:t>
            </a:r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2296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2297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2298" name="Rectangle 9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2299" name="Rectangle 10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2300" name="Rectangle 11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230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Unit </a:t>
            </a:r>
            <a:r>
              <a:rPr lang="en-US" sz="1000" dirty="0" smtClean="0">
                <a:solidFill>
                  <a:srgbClr val="3399FF"/>
                </a:solidFill>
              </a:rPr>
              <a:t>7 - </a:t>
            </a:r>
            <a:fld id="{5EB007E4-0664-47E5-98E4-80300662FEAF}" type="slidenum">
              <a:rPr lang="en-US" sz="1000" smtClean="0">
                <a:solidFill>
                  <a:srgbClr val="3399FF"/>
                </a:solidFill>
              </a:rPr>
              <a:pPr/>
              <a:t>53</a:t>
            </a:fld>
            <a:endParaRPr lang="en-US" sz="1000" dirty="0">
              <a:solidFill>
                <a:srgbClr val="3399FF"/>
              </a:solidFill>
            </a:endParaRPr>
          </a:p>
        </p:txBody>
      </p:sp>
      <p:graphicFrame>
        <p:nvGraphicFramePr>
          <p:cNvPr id="1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6975512"/>
              </p:ext>
            </p:extLst>
          </p:nvPr>
        </p:nvGraphicFramePr>
        <p:xfrm>
          <a:off x="3661383" y="2368001"/>
          <a:ext cx="2230437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1" name="Equation" r:id="rId3" imgW="774700" imgH="266700" progId="Equation.3">
                  <p:embed/>
                </p:oleObj>
              </mc:Choice>
              <mc:Fallback>
                <p:oleObj name="Equation" r:id="rId3" imgW="7747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1383" y="2368001"/>
                        <a:ext cx="2230437" cy="766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5793" y="3233507"/>
            <a:ext cx="3901913" cy="3214529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 bwMode="auto">
          <a:xfrm>
            <a:off x="5918219" y="5160811"/>
            <a:ext cx="121605" cy="11731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62402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SENSITIVITY TO PARAMETERS</a:t>
            </a:r>
            <a:endParaRPr lang="en-US" dirty="0" smtClean="0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609013" cy="5240338"/>
          </a:xfrm>
        </p:spPr>
        <p:txBody>
          <a:bodyPr/>
          <a:lstStyle/>
          <a:p>
            <a:pPr eaLnBrk="1" hangingPunct="1"/>
            <a:r>
              <a:rPr lang="en-US" dirty="0"/>
              <a:t>The factor X of a magnet depends on the coil lay out and on the superconductor properties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Example: Fresca2 dipole</a:t>
            </a:r>
          </a:p>
          <a:p>
            <a:pPr marL="457200" lvl="1" indent="0" eaLnBrk="1" hangingPunct="1">
              <a:buNone/>
            </a:pPr>
            <a:r>
              <a:rPr lang="en-US" sz="1600" dirty="0" smtClean="0">
                <a:solidFill>
                  <a:srgbClr val="008000"/>
                </a:solidFill>
              </a:rPr>
              <a:t>	(development in the 10’s, papers in</a:t>
            </a:r>
          </a:p>
          <a:p>
            <a:pPr marL="457200" lvl="1" indent="0" eaLnBrk="1" hangingPunct="1">
              <a:buNone/>
            </a:pPr>
            <a:r>
              <a:rPr lang="en-US" sz="1600" dirty="0" smtClean="0">
                <a:solidFill>
                  <a:srgbClr val="008000"/>
                </a:solidFill>
              </a:rPr>
              <a:t>	IEEE TAS by G. de </a:t>
            </a:r>
            <a:r>
              <a:rPr lang="en-US" sz="1600" dirty="0" err="1" smtClean="0">
                <a:solidFill>
                  <a:srgbClr val="008000"/>
                </a:solidFill>
              </a:rPr>
              <a:t>Rijk</a:t>
            </a:r>
            <a:r>
              <a:rPr lang="en-US" sz="1600" dirty="0" smtClean="0">
                <a:solidFill>
                  <a:srgbClr val="008000"/>
                </a:solidFill>
              </a:rPr>
              <a:t>, A. Milanese, </a:t>
            </a:r>
          </a:p>
          <a:p>
            <a:pPr marL="457200" lvl="1" indent="0" eaLnBrk="1" hangingPunct="1">
              <a:buNone/>
            </a:pPr>
            <a:r>
              <a:rPr lang="en-US" sz="1600" dirty="0" smtClean="0">
                <a:solidFill>
                  <a:srgbClr val="008000"/>
                </a:solidFill>
              </a:rPr>
              <a:t>	P. </a:t>
            </a:r>
            <a:r>
              <a:rPr lang="en-US" sz="1600" dirty="0" err="1" smtClean="0">
                <a:solidFill>
                  <a:srgbClr val="008000"/>
                </a:solidFill>
              </a:rPr>
              <a:t>Ferracin</a:t>
            </a:r>
            <a:r>
              <a:rPr lang="en-US" sz="1600" dirty="0" smtClean="0">
                <a:solidFill>
                  <a:srgbClr val="008000"/>
                </a:solidFill>
              </a:rPr>
              <a:t>, J. C. Perez, et al)</a:t>
            </a:r>
            <a:endParaRPr lang="en-US" i="1" dirty="0" smtClean="0"/>
          </a:p>
          <a:p>
            <a:pPr lvl="1" eaLnBrk="1" hangingPunct="1"/>
            <a:r>
              <a:rPr lang="en-US" i="1" dirty="0" err="1" smtClean="0"/>
              <a:t>w</a:t>
            </a:r>
            <a:r>
              <a:rPr lang="en-US" i="1" baseline="-25000" dirty="0" err="1" smtClean="0"/>
              <a:t>eq</a:t>
            </a:r>
            <a:r>
              <a:rPr lang="en-US" dirty="0" smtClean="0"/>
              <a:t>= 80 mm</a:t>
            </a:r>
          </a:p>
          <a:p>
            <a:pPr lvl="1" eaLnBrk="1" hangingPunct="1"/>
            <a:r>
              <a:rPr lang="en-US" dirty="0" smtClean="0"/>
              <a:t>Filling factor 0.33    </a:t>
            </a:r>
          </a:p>
          <a:p>
            <a:pPr lvl="1" eaLnBrk="1" hangingPunct="1"/>
            <a:r>
              <a:rPr lang="en-US" i="1" dirty="0" smtClean="0"/>
              <a:t>X</a:t>
            </a:r>
            <a:r>
              <a:rPr lang="en-US" dirty="0" smtClean="0"/>
              <a:t>=6.61×10</a:t>
            </a:r>
            <a:r>
              <a:rPr lang="en-US" baseline="30000" dirty="0" smtClean="0"/>
              <a:t>-4</a:t>
            </a:r>
            <a:r>
              <a:rPr lang="en-US" dirty="0" smtClean="0"/>
              <a:t>×0.33×400×80= 7.0</a:t>
            </a:r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2296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2297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2298" name="Rectangle 9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2299" name="Rectangle 10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2300" name="Rectangle 11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230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Unit </a:t>
            </a:r>
            <a:r>
              <a:rPr lang="en-US" sz="1000" dirty="0" smtClean="0">
                <a:solidFill>
                  <a:srgbClr val="3399FF"/>
                </a:solidFill>
              </a:rPr>
              <a:t>7 - </a:t>
            </a:r>
            <a:fld id="{5EB007E4-0664-47E5-98E4-80300662FEAF}" type="slidenum">
              <a:rPr lang="en-US" sz="1000" smtClean="0">
                <a:solidFill>
                  <a:srgbClr val="3399FF"/>
                </a:solidFill>
              </a:rPr>
              <a:pPr/>
              <a:t>54</a:t>
            </a:fld>
            <a:endParaRPr lang="en-US" sz="1000" dirty="0">
              <a:solidFill>
                <a:srgbClr val="3399FF"/>
              </a:solidFill>
            </a:endParaRPr>
          </a:p>
        </p:txBody>
      </p:sp>
      <p:graphicFrame>
        <p:nvGraphicFramePr>
          <p:cNvPr id="1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972112"/>
              </p:ext>
            </p:extLst>
          </p:nvPr>
        </p:nvGraphicFramePr>
        <p:xfrm>
          <a:off x="3661383" y="2368001"/>
          <a:ext cx="2230437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15" name="Equation" r:id="rId3" imgW="774700" imgH="266700" progId="Equation.3">
                  <p:embed/>
                </p:oleObj>
              </mc:Choice>
              <mc:Fallback>
                <p:oleObj name="Equation" r:id="rId3" imgW="7747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1383" y="2368001"/>
                        <a:ext cx="2230437" cy="766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1212" y="3207250"/>
            <a:ext cx="3982983" cy="3281318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 bwMode="auto">
          <a:xfrm>
            <a:off x="6499235" y="4890611"/>
            <a:ext cx="121605" cy="11731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00116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876300" y="96838"/>
            <a:ext cx="7678738" cy="90487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+mj-lt"/>
              </a:rPr>
              <a:t>APPENDIX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7F7F7F"/>
                </a:solidFill>
              </a:rPr>
              <a:t>A better approximation for Nb</a:t>
            </a:r>
            <a:r>
              <a:rPr lang="en-US" baseline="-25000" dirty="0" smtClean="0">
                <a:solidFill>
                  <a:srgbClr val="7F7F7F"/>
                </a:solidFill>
              </a:rPr>
              <a:t>3</a:t>
            </a:r>
            <a:r>
              <a:rPr lang="en-US" dirty="0" smtClean="0">
                <a:solidFill>
                  <a:srgbClr val="7F7F7F"/>
                </a:solidFill>
              </a:rPr>
              <a:t>Sn 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err="1" smtClean="0"/>
              <a:t>Quadrupoles</a:t>
            </a:r>
            <a:r>
              <a:rPr lang="en-US" dirty="0" smtClean="0"/>
              <a:t>: short sample gradient versus material and lay-out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Unit </a:t>
            </a:r>
            <a:r>
              <a:rPr lang="en-US" sz="1000" dirty="0" smtClean="0">
                <a:solidFill>
                  <a:srgbClr val="3399FF"/>
                </a:solidFill>
              </a:rPr>
              <a:t>7 - </a:t>
            </a:r>
            <a:fld id="{5EB007E4-0664-47E5-98E4-80300662FEAF}" type="slidenum">
              <a:rPr lang="en-US" sz="1000" smtClean="0">
                <a:solidFill>
                  <a:srgbClr val="3399FF"/>
                </a:solidFill>
              </a:rPr>
              <a:pPr/>
              <a:t>55</a:t>
            </a:fld>
            <a:endParaRPr lang="en-US" sz="1000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7731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QUADRUPOLE SHORT SAMPLE GRADIENT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609013" cy="5240338"/>
          </a:xfrm>
        </p:spPr>
        <p:txBody>
          <a:bodyPr/>
          <a:lstStyle/>
          <a:p>
            <a:pPr eaLnBrk="1" hangingPunct="1"/>
            <a:r>
              <a:rPr lang="en-US" dirty="0" smtClean="0"/>
              <a:t>The same approach can be used for a </a:t>
            </a:r>
            <a:r>
              <a:rPr lang="en-US" dirty="0" err="1" smtClean="0">
                <a:solidFill>
                  <a:srgbClr val="CC0000"/>
                </a:solidFill>
              </a:rPr>
              <a:t>quadrupole</a:t>
            </a:r>
            <a:endParaRPr lang="en-US" dirty="0" smtClean="0">
              <a:solidFill>
                <a:srgbClr val="CC0000"/>
              </a:solidFill>
              <a:sym typeface="Symbol" pitchFamily="18" charset="2"/>
            </a:endParaRPr>
          </a:p>
          <a:p>
            <a:pPr lvl="1" eaLnBrk="1" hangingPunct="1"/>
            <a:r>
              <a:rPr lang="en-US" dirty="0" smtClean="0">
                <a:sym typeface="Symbol" pitchFamily="18" charset="2"/>
              </a:rPr>
              <a:t>The </a:t>
            </a:r>
            <a:r>
              <a:rPr lang="en-US" dirty="0" err="1" smtClean="0">
                <a:sym typeface="Symbol" pitchFamily="18" charset="2"/>
              </a:rPr>
              <a:t>loadline</a:t>
            </a:r>
            <a:r>
              <a:rPr lang="en-US" dirty="0" smtClean="0">
                <a:sym typeface="Symbol" pitchFamily="18" charset="2"/>
              </a:rPr>
              <a:t> is given by </a:t>
            </a:r>
          </a:p>
          <a:p>
            <a:pPr lvl="1" eaLnBrk="1" hangingPunct="1"/>
            <a:endParaRPr lang="en-US" dirty="0" smtClean="0">
              <a:sym typeface="Symbol" pitchFamily="18" charset="2"/>
            </a:endParaRPr>
          </a:p>
          <a:p>
            <a:pPr lvl="1" eaLnBrk="1" hangingPunct="1"/>
            <a:r>
              <a:rPr lang="en-US" dirty="0" smtClean="0">
                <a:sym typeface="Symbol" pitchFamily="18" charset="2"/>
              </a:rPr>
              <a:t>With </a:t>
            </a:r>
            <a:r>
              <a:rPr lang="en-US" i="1" dirty="0" err="1" smtClean="0">
                <a:latin typeface="Symbol" charset="2"/>
                <a:cs typeface="Symbol" charset="2"/>
                <a:sym typeface="Symbol" pitchFamily="18" charset="2"/>
              </a:rPr>
              <a:t>g</a:t>
            </a:r>
            <a:r>
              <a:rPr lang="en-US" i="1" baseline="-25000" dirty="0" err="1" smtClean="0">
                <a:sym typeface="Symbol" pitchFamily="18" charset="2"/>
              </a:rPr>
              <a:t>c</a:t>
            </a:r>
            <a:r>
              <a:rPr lang="en-US" dirty="0" smtClean="0">
                <a:sym typeface="Symbol" pitchFamily="18" charset="2"/>
              </a:rPr>
              <a:t>=0.63 using practical units</a:t>
            </a:r>
          </a:p>
          <a:p>
            <a:pPr lvl="1" eaLnBrk="1" hangingPunct="1"/>
            <a:endParaRPr lang="en-US" dirty="0" smtClean="0">
              <a:sym typeface="Symbol" pitchFamily="18" charset="2"/>
            </a:endParaRPr>
          </a:p>
          <a:p>
            <a:pPr lvl="1" eaLnBrk="1" hangingPunct="1"/>
            <a:r>
              <a:rPr lang="en-US" dirty="0" smtClean="0">
                <a:sym typeface="Symbol" pitchFamily="18" charset="2"/>
              </a:rPr>
              <a:t>The peak field is given by</a:t>
            </a:r>
            <a:endParaRPr lang="en-US" dirty="0">
              <a:sym typeface="Symbol" pitchFamily="18" charset="2"/>
            </a:endParaRPr>
          </a:p>
          <a:p>
            <a:pPr lvl="1" eaLnBrk="1" hangingPunct="1"/>
            <a:r>
              <a:rPr lang="en-US" dirty="0" smtClean="0">
                <a:sym typeface="Symbol" pitchFamily="18" charset="2"/>
              </a:rPr>
              <a:t>Where the factor </a:t>
            </a:r>
            <a:r>
              <a:rPr lang="en-US" dirty="0" smtClean="0">
                <a:latin typeface="Symbol" charset="2"/>
                <a:cs typeface="Symbol" charset="2"/>
                <a:sym typeface="Symbol" pitchFamily="18" charset="2"/>
              </a:rPr>
              <a:t>l</a:t>
            </a:r>
            <a:r>
              <a:rPr lang="en-US" dirty="0" smtClean="0">
                <a:sym typeface="Symbol" pitchFamily="18" charset="2"/>
              </a:rPr>
              <a:t> has to be found</a:t>
            </a:r>
          </a:p>
          <a:p>
            <a:pPr lvl="1" eaLnBrk="1" hangingPunct="1"/>
            <a:r>
              <a:rPr lang="en-US" dirty="0" smtClean="0">
                <a:sym typeface="Symbol" pitchFamily="18" charset="2"/>
              </a:rPr>
              <a:t>With a linear surface one has</a:t>
            </a:r>
            <a:endParaRPr lang="en-US" dirty="0">
              <a:sym typeface="Symbol" pitchFamily="18" charset="2"/>
            </a:endParaRPr>
          </a:p>
          <a:p>
            <a:pPr lvl="1" eaLnBrk="1" hangingPunct="1"/>
            <a:endParaRPr lang="en-US" dirty="0" smtClean="0">
              <a:sym typeface="Symbol" pitchFamily="18" charset="2"/>
            </a:endParaRPr>
          </a:p>
          <a:p>
            <a:pPr lvl="1" eaLnBrk="1" hangingPunct="1"/>
            <a:endParaRPr lang="en-US" dirty="0" smtClean="0">
              <a:sym typeface="Symbol" pitchFamily="18" charset="2"/>
            </a:endParaRPr>
          </a:p>
          <a:p>
            <a:pPr lvl="1" eaLnBrk="1" hangingPunct="1"/>
            <a:endParaRPr lang="en-US" dirty="0" smtClean="0">
              <a:sym typeface="Symbol" pitchFamily="18" charset="2"/>
            </a:endParaRPr>
          </a:p>
          <a:p>
            <a:pPr lvl="1" eaLnBrk="1" hangingPunct="1">
              <a:buFontTx/>
              <a:buNone/>
            </a:pPr>
            <a:endParaRPr lang="en-US" dirty="0" smtClean="0">
              <a:sym typeface="Symbol" pitchFamily="18" charset="2"/>
            </a:endParaRP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3559" name="Rectangle 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3560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3561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3562" name="Rectangle 12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3564" name="Rectangle 26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3568" name="Rectangle 30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3569" name="Rectangle 32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3572" name="Rectangle 36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" name="Rectangle 6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952158"/>
              </p:ext>
            </p:extLst>
          </p:nvPr>
        </p:nvGraphicFramePr>
        <p:xfrm>
          <a:off x="4859514" y="1708313"/>
          <a:ext cx="2014538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0" name="Equation" r:id="rId3" imgW="1155700" imgH="520700" progId="Equation.3">
                  <p:embed/>
                </p:oleObj>
              </mc:Choice>
              <mc:Fallback>
                <p:oleObj name="Equation" r:id="rId3" imgW="1155700" imgH="520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514" y="1708313"/>
                        <a:ext cx="2014538" cy="9064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8947267"/>
              </p:ext>
            </p:extLst>
          </p:nvPr>
        </p:nvGraphicFramePr>
        <p:xfrm>
          <a:off x="5404733" y="2837286"/>
          <a:ext cx="1364597" cy="574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1" name="Equation" r:id="rId5" imgW="622300" imgH="266700" progId="Equation.3">
                  <p:embed/>
                </p:oleObj>
              </mc:Choice>
              <mc:Fallback>
                <p:oleObj name="Equation" r:id="rId5" imgW="6223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4733" y="2837286"/>
                        <a:ext cx="1364597" cy="5747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7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583535"/>
              </p:ext>
            </p:extLst>
          </p:nvPr>
        </p:nvGraphicFramePr>
        <p:xfrm>
          <a:off x="4372196" y="4138579"/>
          <a:ext cx="3960812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2" name="Equation" r:id="rId7" imgW="1943100" imgH="508000" progId="Equation.3">
                  <p:embed/>
                </p:oleObj>
              </mc:Choice>
              <mc:Fallback>
                <p:oleObj name="Equation" r:id="rId7" imgW="19431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2196" y="4138579"/>
                        <a:ext cx="3960812" cy="10461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510487"/>
              </p:ext>
            </p:extLst>
          </p:nvPr>
        </p:nvGraphicFramePr>
        <p:xfrm>
          <a:off x="371403" y="4782531"/>
          <a:ext cx="3625438" cy="911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3" name="Equation" r:id="rId9" imgW="1841500" imgH="469900" progId="Equation.3">
                  <p:embed/>
                </p:oleObj>
              </mc:Choice>
              <mc:Fallback>
                <p:oleObj name="Equation" r:id="rId9" imgW="18415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03" y="4782531"/>
                        <a:ext cx="3625438" cy="9116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6856581"/>
              </p:ext>
            </p:extLst>
          </p:nvPr>
        </p:nvGraphicFramePr>
        <p:xfrm>
          <a:off x="4328205" y="5547698"/>
          <a:ext cx="3963987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4" name="Equation" r:id="rId11" imgW="1866900" imgH="508000" progId="Equation.3">
                  <p:embed/>
                </p:oleObj>
              </mc:Choice>
              <mc:Fallback>
                <p:oleObj name="Equation" r:id="rId11" imgW="18669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8205" y="5547698"/>
                        <a:ext cx="3963987" cy="1085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8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8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Unit </a:t>
            </a:r>
            <a:r>
              <a:rPr lang="en-US" sz="1000" dirty="0" smtClean="0">
                <a:solidFill>
                  <a:srgbClr val="3399FF"/>
                </a:solidFill>
              </a:rPr>
              <a:t>7 - </a:t>
            </a:r>
            <a:fld id="{5EB007E4-0664-47E5-98E4-80300662FEAF}" type="slidenum">
              <a:rPr lang="en-US" sz="1000" smtClean="0">
                <a:solidFill>
                  <a:srgbClr val="3399FF"/>
                </a:solidFill>
              </a:rPr>
              <a:pPr/>
              <a:t>56</a:t>
            </a:fld>
            <a:endParaRPr lang="en-US" sz="1000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1988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4699000"/>
            <a:ext cx="298767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QUADRUPOLE SHORT SAMPLE GRADIENT</a:t>
            </a:r>
            <a:endParaRPr lang="en-US" sz="2400" dirty="0" smtClean="0"/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609013" cy="5240338"/>
          </a:xfrm>
        </p:spPr>
        <p:txBody>
          <a:bodyPr/>
          <a:lstStyle/>
          <a:p>
            <a:pPr eaLnBrk="1" hangingPunct="1"/>
            <a:r>
              <a:rPr lang="en-US" dirty="0" smtClean="0"/>
              <a:t>The ratio </a:t>
            </a:r>
            <a:r>
              <a:rPr lang="en-US" i="1" dirty="0" smtClean="0">
                <a:sym typeface="Symbol" pitchFamily="18" charset="2"/>
              </a:rPr>
              <a:t></a:t>
            </a:r>
            <a:r>
              <a:rPr lang="en-US" dirty="0" smtClean="0">
                <a:sym typeface="Symbol" pitchFamily="18" charset="2"/>
              </a:rPr>
              <a:t> is defined as </a:t>
            </a:r>
            <a:r>
              <a:rPr lang="en-US" dirty="0" smtClean="0">
                <a:solidFill>
                  <a:srgbClr val="CC0000"/>
                </a:solidFill>
                <a:sym typeface="Symbol" pitchFamily="18" charset="2"/>
              </a:rPr>
              <a:t>ratio between peak field and gradient times aperture</a:t>
            </a:r>
            <a:r>
              <a:rPr lang="en-US" dirty="0" smtClean="0">
                <a:sym typeface="Symbol" pitchFamily="18" charset="2"/>
              </a:rPr>
              <a:t> (central field is zero …)</a:t>
            </a:r>
          </a:p>
          <a:p>
            <a:pPr lvl="1" eaLnBrk="1" hangingPunct="1"/>
            <a:r>
              <a:rPr lang="en-US" dirty="0" smtClean="0">
                <a:sym typeface="Symbol" pitchFamily="18" charset="2"/>
              </a:rPr>
              <a:t>Numerically, one finds that for large coils </a:t>
            </a:r>
          </a:p>
          <a:p>
            <a:pPr lvl="1" eaLnBrk="1" hangingPunct="1"/>
            <a:r>
              <a:rPr lang="en-US" dirty="0" smtClean="0">
                <a:solidFill>
                  <a:srgbClr val="CC0000"/>
                </a:solidFill>
                <a:sym typeface="Symbol" pitchFamily="18" charset="2"/>
              </a:rPr>
              <a:t>Peak field is “going outside”</a:t>
            </a:r>
            <a:r>
              <a:rPr lang="en-US" dirty="0" smtClean="0">
                <a:sym typeface="Symbol" pitchFamily="18" charset="2"/>
              </a:rPr>
              <a:t> for large widths</a:t>
            </a:r>
          </a:p>
        </p:txBody>
      </p:sp>
      <p:sp>
        <p:nvSpPr>
          <p:cNvPr id="25606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5607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5608" name="Rectangle 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561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561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5614" name="Text Box 28"/>
          <p:cNvSpPr txBox="1">
            <a:spLocks noChangeArrowheads="1"/>
          </p:cNvSpPr>
          <p:nvPr/>
        </p:nvSpPr>
        <p:spPr bwMode="auto">
          <a:xfrm>
            <a:off x="777875" y="4449763"/>
            <a:ext cx="22431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CH" sz="1000" dirty="0"/>
              <a:t>RHIC main </a:t>
            </a:r>
            <a:r>
              <a:rPr lang="fr-CH" sz="1000" dirty="0" err="1"/>
              <a:t>quadrupole</a:t>
            </a:r>
            <a:endParaRPr lang="it-IT" sz="1000" dirty="0"/>
          </a:p>
        </p:txBody>
      </p:sp>
      <p:sp>
        <p:nvSpPr>
          <p:cNvPr id="25615" name="Text Box 29"/>
          <p:cNvSpPr txBox="1">
            <a:spLocks noChangeArrowheads="1"/>
          </p:cNvSpPr>
          <p:nvPr/>
        </p:nvSpPr>
        <p:spPr bwMode="auto">
          <a:xfrm>
            <a:off x="744538" y="6278563"/>
            <a:ext cx="22431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CH" sz="1000"/>
              <a:t>LHC main quadrupole</a:t>
            </a:r>
            <a:endParaRPr lang="it-IT" sz="1000"/>
          </a:p>
        </p:txBody>
      </p:sp>
      <p:sp>
        <p:nvSpPr>
          <p:cNvPr id="25616" name="Line 31"/>
          <p:cNvSpPr>
            <a:spLocks noChangeShapeType="1"/>
          </p:cNvSpPr>
          <p:nvPr/>
        </p:nvSpPr>
        <p:spPr bwMode="auto">
          <a:xfrm flipV="1">
            <a:off x="1557338" y="5335588"/>
            <a:ext cx="152400" cy="1000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5617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2833688"/>
            <a:ext cx="2986088" cy="16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8" name="Picture 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3689350"/>
            <a:ext cx="5208588" cy="278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Unit </a:t>
            </a:r>
            <a:r>
              <a:rPr lang="en-US" sz="1000" dirty="0" smtClean="0">
                <a:solidFill>
                  <a:srgbClr val="3399FF"/>
                </a:solidFill>
              </a:rPr>
              <a:t>7 - </a:t>
            </a:r>
            <a:fld id="{5EB007E4-0664-47E5-98E4-80300662FEAF}" type="slidenum">
              <a:rPr lang="en-US" sz="1000" smtClean="0">
                <a:solidFill>
                  <a:srgbClr val="3399FF"/>
                </a:solidFill>
              </a:rPr>
              <a:pPr/>
              <a:t>57</a:t>
            </a:fld>
            <a:endParaRPr lang="en-US" sz="1000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4944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build="p"/>
      <p:bldP spid="25614" grpId="0"/>
      <p:bldP spid="25615" grpId="0"/>
      <p:bldP spid="2561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QUADRUPOLE SHORT SAMPLE GRADIENT</a:t>
            </a:r>
            <a:endParaRPr lang="en-US" sz="2400" dirty="0" smtClean="0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609013" cy="5240338"/>
          </a:xfrm>
        </p:spPr>
        <p:txBody>
          <a:bodyPr/>
          <a:lstStyle/>
          <a:p>
            <a:pPr eaLnBrk="1" hangingPunct="1"/>
            <a:r>
              <a:rPr lang="en-US" smtClean="0"/>
              <a:t>The ratio </a:t>
            </a:r>
            <a:r>
              <a:rPr lang="en-US" i="1" smtClean="0">
                <a:sym typeface="Symbol" pitchFamily="18" charset="2"/>
              </a:rPr>
              <a:t></a:t>
            </a:r>
            <a:r>
              <a:rPr lang="en-US" smtClean="0">
                <a:sym typeface="Symbol" pitchFamily="18" charset="2"/>
              </a:rPr>
              <a:t> is defined as ratio between peak field and gradient times aperture (central field is zero …)</a:t>
            </a:r>
          </a:p>
          <a:p>
            <a:pPr lvl="1" eaLnBrk="1" hangingPunct="1"/>
            <a:r>
              <a:rPr lang="en-US" smtClean="0">
                <a:solidFill>
                  <a:srgbClr val="CC0000"/>
                </a:solidFill>
                <a:sym typeface="Symbol" pitchFamily="18" charset="2"/>
              </a:rPr>
              <a:t>The ratio depends on </a:t>
            </a:r>
            <a:r>
              <a:rPr lang="en-US" i="1" smtClean="0">
                <a:solidFill>
                  <a:srgbClr val="CC0000"/>
                </a:solidFill>
                <a:sym typeface="Symbol" pitchFamily="18" charset="2"/>
              </a:rPr>
              <a:t>w/r</a:t>
            </a:r>
          </a:p>
          <a:p>
            <a:pPr lvl="1" eaLnBrk="1" hangingPunct="1"/>
            <a:r>
              <a:rPr lang="en-US" smtClean="0">
                <a:sym typeface="Symbol" pitchFamily="18" charset="2"/>
              </a:rPr>
              <a:t>A good fit is </a:t>
            </a:r>
          </a:p>
          <a:p>
            <a:pPr lvl="1" eaLnBrk="1" hangingPunct="1">
              <a:buFontTx/>
              <a:buNone/>
            </a:pPr>
            <a:r>
              <a:rPr lang="en-US" smtClean="0">
                <a:sym typeface="Symbol" pitchFamily="18" charset="2"/>
              </a:rPr>
              <a:t>	</a:t>
            </a:r>
          </a:p>
          <a:p>
            <a:pPr lvl="1" eaLnBrk="1" hangingPunct="1">
              <a:buFontTx/>
              <a:buNone/>
            </a:pPr>
            <a:r>
              <a:rPr lang="en-US" i="1" smtClean="0">
                <a:sym typeface="Symbol" pitchFamily="18" charset="2"/>
              </a:rPr>
              <a:t>	a</a:t>
            </a:r>
            <a:r>
              <a:rPr lang="en-US" i="1" baseline="-25000" smtClean="0">
                <a:sym typeface="Symbol" pitchFamily="18" charset="2"/>
              </a:rPr>
              <a:t>-1</a:t>
            </a:r>
            <a:r>
              <a:rPr lang="en-US" smtClean="0">
                <a:sym typeface="Symbol" pitchFamily="18" charset="2"/>
              </a:rPr>
              <a:t>~0.04  and </a:t>
            </a:r>
            <a:r>
              <a:rPr lang="en-US" i="1" smtClean="0">
                <a:sym typeface="Symbol" pitchFamily="18" charset="2"/>
              </a:rPr>
              <a:t>a</a:t>
            </a:r>
            <a:r>
              <a:rPr lang="en-US" i="1" baseline="-25000" smtClean="0">
                <a:sym typeface="Symbol" pitchFamily="18" charset="2"/>
              </a:rPr>
              <a:t>1</a:t>
            </a:r>
            <a:r>
              <a:rPr lang="en-US" smtClean="0">
                <a:sym typeface="Symbol" pitchFamily="18" charset="2"/>
              </a:rPr>
              <a:t>~0.11 for the [0°-24°,30°-36°] coil</a:t>
            </a:r>
          </a:p>
          <a:p>
            <a:pPr lvl="1" eaLnBrk="1" hangingPunct="1"/>
            <a:r>
              <a:rPr lang="en-US" smtClean="0">
                <a:sym typeface="Symbol" pitchFamily="18" charset="2"/>
              </a:rPr>
              <a:t>A </a:t>
            </a:r>
            <a:r>
              <a:rPr lang="en-US" smtClean="0">
                <a:solidFill>
                  <a:srgbClr val="CC0000"/>
                </a:solidFill>
                <a:sym typeface="Symbol" pitchFamily="18" charset="2"/>
              </a:rPr>
              <a:t>reasonable approximation is </a:t>
            </a:r>
            <a:r>
              <a:rPr lang="en-US" i="1" smtClean="0">
                <a:solidFill>
                  <a:srgbClr val="CC0000"/>
                </a:solidFill>
                <a:sym typeface="Symbol" pitchFamily="18" charset="2"/>
              </a:rPr>
              <a:t></a:t>
            </a:r>
            <a:r>
              <a:rPr lang="en-US" smtClean="0">
                <a:solidFill>
                  <a:srgbClr val="CC0000"/>
                </a:solidFill>
                <a:sym typeface="Symbol" pitchFamily="18" charset="2"/>
              </a:rPr>
              <a:t>~</a:t>
            </a:r>
            <a:r>
              <a:rPr lang="en-US" i="1" smtClean="0">
                <a:solidFill>
                  <a:srgbClr val="CC0000"/>
                </a:solidFill>
                <a:sym typeface="Symbol" pitchFamily="18" charset="2"/>
              </a:rPr>
              <a:t></a:t>
            </a:r>
            <a:r>
              <a:rPr lang="en-US" i="1" baseline="-25000" smtClean="0">
                <a:solidFill>
                  <a:srgbClr val="CC0000"/>
                </a:solidFill>
                <a:sym typeface="Symbol" pitchFamily="18" charset="2"/>
              </a:rPr>
              <a:t>0</a:t>
            </a:r>
            <a:r>
              <a:rPr lang="en-US" smtClean="0">
                <a:solidFill>
                  <a:srgbClr val="CC0000"/>
                </a:solidFill>
                <a:sym typeface="Symbol" pitchFamily="18" charset="2"/>
              </a:rPr>
              <a:t>=1.15</a:t>
            </a:r>
            <a:r>
              <a:rPr lang="en-US" smtClean="0">
                <a:sym typeface="Symbol" pitchFamily="18" charset="2"/>
              </a:rPr>
              <a:t> for  ¼&lt;</a:t>
            </a:r>
            <a:r>
              <a:rPr lang="en-US" i="1" smtClean="0">
                <a:sym typeface="Symbol" pitchFamily="18" charset="2"/>
              </a:rPr>
              <a:t>w/r</a:t>
            </a:r>
            <a:r>
              <a:rPr lang="en-US" smtClean="0">
                <a:sym typeface="Symbol" pitchFamily="18" charset="2"/>
              </a:rPr>
              <a:t>&lt;1</a:t>
            </a:r>
          </a:p>
        </p:txBody>
      </p:sp>
      <p:graphicFrame>
        <p:nvGraphicFramePr>
          <p:cNvPr id="26629" name="Object 18"/>
          <p:cNvGraphicFramePr>
            <a:graphicFrameLocks noChangeAspect="1"/>
          </p:cNvGraphicFramePr>
          <p:nvPr/>
        </p:nvGraphicFramePr>
        <p:xfrm>
          <a:off x="2740025" y="2241550"/>
          <a:ext cx="2397125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6" name="Equation" r:id="rId3" imgW="1548728" imgH="393529" progId="Equation.3">
                  <p:embed/>
                </p:oleObj>
              </mc:Choice>
              <mc:Fallback>
                <p:oleObj name="Equation" r:id="rId3" imgW="1548728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0025" y="2241550"/>
                        <a:ext cx="2397125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30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88" y="3771900"/>
            <a:ext cx="5211762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Unit </a:t>
            </a:r>
            <a:r>
              <a:rPr lang="en-US" sz="1000" dirty="0" smtClean="0">
                <a:solidFill>
                  <a:srgbClr val="3399FF"/>
                </a:solidFill>
              </a:rPr>
              <a:t>7 - </a:t>
            </a:r>
            <a:fld id="{5EB007E4-0664-47E5-98E4-80300662FEAF}" type="slidenum">
              <a:rPr lang="en-US" sz="1000" smtClean="0">
                <a:solidFill>
                  <a:srgbClr val="3399FF"/>
                </a:solidFill>
              </a:rPr>
              <a:pPr/>
              <a:t>58</a:t>
            </a:fld>
            <a:endParaRPr lang="en-US" sz="1000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3422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QUADRUPOLE SHORT SAMPLE GRADIENT</a:t>
            </a:r>
            <a:endParaRPr lang="en-US" sz="2400" dirty="0" smtClean="0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609013" cy="5240338"/>
          </a:xfrm>
        </p:spPr>
        <p:txBody>
          <a:bodyPr/>
          <a:lstStyle/>
          <a:p>
            <a:pPr lvl="1" eaLnBrk="1" hangingPunct="1"/>
            <a:r>
              <a:rPr lang="en-US" dirty="0" smtClean="0"/>
              <a:t>Comparison for the ratio </a:t>
            </a:r>
            <a:r>
              <a:rPr lang="en-US" i="1" dirty="0" smtClean="0">
                <a:latin typeface="Symbol" pitchFamily="18" charset="2"/>
              </a:rPr>
              <a:t>l</a:t>
            </a:r>
            <a:r>
              <a:rPr lang="en-US" dirty="0" smtClean="0">
                <a:latin typeface="Symbol" pitchFamily="18" charset="2"/>
              </a:rPr>
              <a:t> </a:t>
            </a:r>
            <a:r>
              <a:rPr lang="en-US" dirty="0" smtClean="0"/>
              <a:t>between the fit for the </a:t>
            </a:r>
            <a:r>
              <a:rPr lang="en-US" dirty="0" smtClean="0">
                <a:sym typeface="Symbol" pitchFamily="18" charset="2"/>
              </a:rPr>
              <a:t>[0°-24°,30°-36°] coil</a:t>
            </a:r>
            <a:r>
              <a:rPr lang="en-US" dirty="0" smtClean="0"/>
              <a:t> and actual values</a:t>
            </a:r>
            <a:endParaRPr lang="en-US" dirty="0" smtClean="0">
              <a:sym typeface="Symbol" pitchFamily="18" charset="2"/>
            </a:endParaRPr>
          </a:p>
          <a:p>
            <a:pPr lvl="1" eaLnBrk="1" hangingPunct="1"/>
            <a:r>
              <a:rPr lang="en-US" dirty="0" smtClean="0">
                <a:sym typeface="Symbol" pitchFamily="18" charset="2"/>
              </a:rPr>
              <a:t>One can do a bit better than 1.15, and reach 1.10</a:t>
            </a:r>
          </a:p>
          <a:p>
            <a:pPr lvl="1" eaLnBrk="1" hangingPunct="1"/>
            <a:r>
              <a:rPr lang="en-US" dirty="0" smtClean="0">
                <a:latin typeface="Symbol" charset="2"/>
                <a:cs typeface="Symbol" charset="2"/>
                <a:sym typeface="Symbol" pitchFamily="18" charset="2"/>
              </a:rPr>
              <a:t>l</a:t>
            </a:r>
            <a:r>
              <a:rPr lang="en-US" dirty="0" smtClean="0">
                <a:sym typeface="Symbol" pitchFamily="18" charset="2"/>
              </a:rPr>
              <a:t>=1.10 means that peak field in the coil is 10% larger than gradient times aperture radius</a:t>
            </a:r>
          </a:p>
        </p:txBody>
      </p:sp>
      <p:pic>
        <p:nvPicPr>
          <p:cNvPr id="2765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28" y="3016769"/>
            <a:ext cx="6943725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Unit </a:t>
            </a:r>
            <a:r>
              <a:rPr lang="en-US" sz="1000" dirty="0" smtClean="0">
                <a:solidFill>
                  <a:srgbClr val="3399FF"/>
                </a:solidFill>
              </a:rPr>
              <a:t>7 - </a:t>
            </a:r>
            <a:fld id="{5EB007E4-0664-47E5-98E4-80300662FEAF}" type="slidenum">
              <a:rPr lang="en-US" sz="1000" smtClean="0">
                <a:solidFill>
                  <a:srgbClr val="3399FF"/>
                </a:solidFill>
              </a:rPr>
              <a:pPr/>
              <a:t>59</a:t>
            </a:fld>
            <a:endParaRPr lang="en-US" sz="1000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609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j-lt"/>
              </a:rPr>
              <a:t>LOADLINE MARGIN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190625"/>
            <a:ext cx="8677275" cy="5240338"/>
          </a:xfrm>
        </p:spPr>
        <p:txBody>
          <a:bodyPr/>
          <a:lstStyle/>
          <a:p>
            <a:pPr eaLnBrk="1" hangingPunct="1"/>
            <a:r>
              <a:rPr lang="en-US" dirty="0" smtClean="0"/>
              <a:t>The </a:t>
            </a:r>
            <a:r>
              <a:rPr lang="en-US" dirty="0" err="1" smtClean="0">
                <a:solidFill>
                  <a:srgbClr val="CC3300"/>
                </a:solidFill>
              </a:rPr>
              <a:t>loadline</a:t>
            </a:r>
            <a:r>
              <a:rPr lang="en-US" dirty="0" smtClean="0">
                <a:solidFill>
                  <a:srgbClr val="CC3300"/>
                </a:solidFill>
              </a:rPr>
              <a:t> margin concept</a:t>
            </a:r>
          </a:p>
          <a:p>
            <a:pPr lvl="1" eaLnBrk="1" hangingPunct="1"/>
            <a:r>
              <a:rPr lang="en-US" dirty="0" smtClean="0"/>
              <a:t>It is an empirical concept, widely used</a:t>
            </a:r>
          </a:p>
          <a:p>
            <a:pPr lvl="1" eaLnBrk="1" hangingPunct="1"/>
            <a:r>
              <a:rPr lang="en-US" dirty="0" smtClean="0"/>
              <a:t>Notwithstanding the criticism, and the lack of physical meaning, it hat not yet been replaced by any other criteria</a:t>
            </a:r>
          </a:p>
          <a:p>
            <a:pPr eaLnBrk="1" hangingPunct="1"/>
            <a:r>
              <a:rPr lang="en-US" dirty="0" smtClean="0"/>
              <a:t>Empirical rules</a:t>
            </a:r>
            <a:endParaRPr lang="en-US" dirty="0"/>
          </a:p>
          <a:p>
            <a:pPr lvl="1" eaLnBrk="1" hangingPunct="1"/>
            <a:r>
              <a:rPr lang="en-US" dirty="0" smtClean="0"/>
              <a:t>Main superconducting magnets have a 10-30% </a:t>
            </a:r>
            <a:r>
              <a:rPr lang="en-US" dirty="0" err="1" smtClean="0"/>
              <a:t>loadline</a:t>
            </a:r>
            <a:r>
              <a:rPr lang="en-US" dirty="0" smtClean="0"/>
              <a:t> margin</a:t>
            </a:r>
          </a:p>
          <a:p>
            <a:pPr lvl="1" eaLnBrk="1" hangingPunct="1"/>
            <a:r>
              <a:rPr lang="en-US" sz="2000" dirty="0" smtClean="0"/>
              <a:t>Correctors have about 50% margin</a:t>
            </a:r>
            <a:endParaRPr lang="en-US" dirty="0" smtClean="0"/>
          </a:p>
          <a:p>
            <a:pPr marL="457200" lvl="1" indent="0" eaLnBrk="1" hangingPunct="1">
              <a:buNone/>
            </a:pPr>
            <a:r>
              <a:rPr lang="en-US" dirty="0"/>
              <a:t>	</a:t>
            </a:r>
            <a:endParaRPr lang="en-US" dirty="0" smtClean="0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dirty="0" smtClean="0">
                <a:solidFill>
                  <a:srgbClr val="3399FF"/>
                </a:solidFill>
              </a:rPr>
              <a:t>Unit 6 - </a:t>
            </a:r>
            <a:fld id="{3A2CF900-4507-4025-9CEA-526593DF7AB5}" type="slidenum">
              <a:rPr lang="en-US" sz="1000" smtClean="0">
                <a:solidFill>
                  <a:srgbClr val="3399FF"/>
                </a:solidFill>
              </a:rPr>
              <a:pPr/>
              <a:t>6</a:t>
            </a:fld>
            <a:endParaRPr lang="en-US" sz="1000" dirty="0">
              <a:solidFill>
                <a:srgbClr val="3399FF"/>
              </a:solidFill>
            </a:endParaRPr>
          </a:p>
        </p:txBody>
      </p:sp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96" y="5035811"/>
            <a:ext cx="4191068" cy="132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4"/>
          <p:cNvSpPr txBox="1">
            <a:spLocks noChangeArrowheads="1"/>
          </p:cNvSpPr>
          <p:nvPr/>
        </p:nvSpPr>
        <p:spPr bwMode="auto">
          <a:xfrm>
            <a:off x="540465" y="4657500"/>
            <a:ext cx="405005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0" charset="-128"/>
              </a:defRPr>
            </a:lvl9pPr>
          </a:lstStyle>
          <a:p>
            <a:pPr algn="ctr"/>
            <a:r>
              <a:rPr lang="en-US" sz="1200" dirty="0" err="1" smtClean="0"/>
              <a:t>Loadline</a:t>
            </a:r>
            <a:r>
              <a:rPr lang="en-US" sz="1200" dirty="0" smtClean="0"/>
              <a:t> margin </a:t>
            </a:r>
            <a:r>
              <a:rPr lang="en-US" sz="1200" dirty="0"/>
              <a:t>of the main dipoles in four accelerators</a:t>
            </a:r>
          </a:p>
        </p:txBody>
      </p:sp>
      <p:pic>
        <p:nvPicPr>
          <p:cNvPr id="9" name="Picture 23" descr="term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944" y="3958421"/>
            <a:ext cx="3733643" cy="2482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5124711" y="6550223"/>
            <a:ext cx="37625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fr-CH" sz="1400" dirty="0" smtClean="0"/>
              <a:t>20% margin for the Terminator III accelerator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596956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  <p:bldP spid="8" grpId="0"/>
      <p:bldP spid="1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876300" y="104775"/>
            <a:ext cx="7678738" cy="904875"/>
          </a:xfrm>
        </p:spPr>
        <p:txBody>
          <a:bodyPr/>
          <a:lstStyle/>
          <a:p>
            <a:pPr eaLnBrk="1" hangingPunct="1"/>
            <a:r>
              <a:rPr lang="en-US" sz="2400" dirty="0"/>
              <a:t>QUADRUPOLE SHORT SAMPLE GRADIENT</a:t>
            </a:r>
            <a:endParaRPr lang="en-US" sz="2400" dirty="0" smtClean="0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609013" cy="5240338"/>
          </a:xfrm>
        </p:spPr>
        <p:txBody>
          <a:bodyPr/>
          <a:lstStyle/>
          <a:p>
            <a:pPr eaLnBrk="1" hangingPunct="1"/>
            <a:r>
              <a:rPr lang="en-US" dirty="0" smtClean="0"/>
              <a:t>We now can write the </a:t>
            </a:r>
            <a:r>
              <a:rPr lang="en-US" dirty="0" smtClean="0">
                <a:solidFill>
                  <a:srgbClr val="CC0000"/>
                </a:solidFill>
              </a:rPr>
              <a:t>short sample gradient</a:t>
            </a:r>
            <a:r>
              <a:rPr lang="en-US" dirty="0" smtClean="0"/>
              <a:t> for a sector coil as a function of</a:t>
            </a:r>
          </a:p>
          <a:p>
            <a:pPr lvl="1" eaLnBrk="1" hangingPunct="1"/>
            <a:r>
              <a:rPr lang="en-US" dirty="0" smtClean="0">
                <a:solidFill>
                  <a:srgbClr val="CC0000"/>
                </a:solidFill>
              </a:rPr>
              <a:t>Material parameters</a:t>
            </a:r>
            <a:r>
              <a:rPr lang="en-US" dirty="0" smtClean="0"/>
              <a:t> </a:t>
            </a:r>
            <a:r>
              <a:rPr lang="en-US" i="1" dirty="0" smtClean="0"/>
              <a:t>s</a:t>
            </a:r>
            <a:r>
              <a:rPr lang="en-US" dirty="0" smtClean="0"/>
              <a:t>, </a:t>
            </a:r>
            <a:r>
              <a:rPr lang="en-US" i="1" dirty="0" smtClean="0"/>
              <a:t>b</a:t>
            </a:r>
            <a:r>
              <a:rPr lang="en-US" dirty="0"/>
              <a:t> </a:t>
            </a:r>
            <a:r>
              <a:rPr lang="en-US" dirty="0" smtClean="0"/>
              <a:t>(linear case, see slides)</a:t>
            </a:r>
            <a:endParaRPr lang="en-US" i="1" baseline="-25000" dirty="0" smtClean="0"/>
          </a:p>
          <a:p>
            <a:pPr lvl="1" eaLnBrk="1" hangingPunct="1"/>
            <a:r>
              <a:rPr lang="en-US" dirty="0" smtClean="0">
                <a:solidFill>
                  <a:srgbClr val="CC0000"/>
                </a:solidFill>
              </a:rPr>
              <a:t>Cable parameters</a:t>
            </a:r>
            <a:r>
              <a:rPr lang="en-US" dirty="0" smtClean="0"/>
              <a:t> </a:t>
            </a:r>
            <a:r>
              <a:rPr lang="en-US" i="1" dirty="0" smtClean="0">
                <a:sym typeface="Symbol" pitchFamily="18" charset="2"/>
              </a:rPr>
              <a:t></a:t>
            </a:r>
          </a:p>
          <a:p>
            <a:pPr lvl="1" eaLnBrk="1" hangingPunct="1"/>
            <a:r>
              <a:rPr lang="en-US" dirty="0" smtClean="0">
                <a:solidFill>
                  <a:srgbClr val="CC0000"/>
                </a:solidFill>
              </a:rPr>
              <a:t>Aperture</a:t>
            </a:r>
            <a:r>
              <a:rPr lang="en-US" dirty="0" smtClean="0"/>
              <a:t> </a:t>
            </a:r>
            <a:r>
              <a:rPr lang="en-US" i="1" dirty="0" smtClean="0"/>
              <a:t>r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CC0000"/>
                </a:solidFill>
              </a:rPr>
              <a:t>coil width</a:t>
            </a:r>
            <a:r>
              <a:rPr lang="en-US" dirty="0" smtClean="0"/>
              <a:t> </a:t>
            </a:r>
            <a:r>
              <a:rPr lang="en-US" i="1" dirty="0" smtClean="0"/>
              <a:t>w</a:t>
            </a:r>
          </a:p>
          <a:p>
            <a:pPr lvl="1" eaLnBrk="1" hangingPunct="1"/>
            <a:r>
              <a:rPr lang="en-US" dirty="0" smtClean="0"/>
              <a:t>Constants: </a:t>
            </a:r>
            <a:r>
              <a:rPr lang="en-US" i="1" dirty="0" err="1" smtClean="0">
                <a:latin typeface="Symbol" charset="2"/>
                <a:cs typeface="Symbol" charset="2"/>
              </a:rPr>
              <a:t>g</a:t>
            </a:r>
            <a:r>
              <a:rPr lang="en-US" i="1" baseline="-25000" dirty="0" err="1" smtClean="0"/>
              <a:t>c</a:t>
            </a:r>
            <a:r>
              <a:rPr lang="en-US" dirty="0" smtClean="0"/>
              <a:t> = 0.63 (T/m)/(A/mm</a:t>
            </a:r>
            <a:r>
              <a:rPr lang="en-US" baseline="30000" dirty="0" smtClean="0"/>
              <a:t>2</a:t>
            </a:r>
            <a:r>
              <a:rPr lang="en-US" dirty="0" smtClean="0"/>
              <a:t>)       a</a:t>
            </a:r>
            <a:r>
              <a:rPr lang="en-US" baseline="-25000" dirty="0" smtClean="0"/>
              <a:t>-1</a:t>
            </a:r>
            <a:r>
              <a:rPr lang="en-US" dirty="0" smtClean="0"/>
              <a:t>=0.04    a</a:t>
            </a:r>
            <a:r>
              <a:rPr lang="en-US" baseline="-25000" dirty="0" smtClean="0"/>
              <a:t>1</a:t>
            </a:r>
            <a:r>
              <a:rPr lang="en-US" dirty="0" smtClean="0"/>
              <a:t>=0.11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Relevant feature: for very large coil widths </a:t>
            </a:r>
            <a:r>
              <a:rPr lang="en-US" i="1" dirty="0" smtClean="0"/>
              <a:t>w</a:t>
            </a:r>
            <a:r>
              <a:rPr lang="en-US" dirty="0" smtClean="0">
                <a:sym typeface="Symbol" pitchFamily="18" charset="2"/>
              </a:rPr>
              <a:t> the short sample gradient tends to zero !</a:t>
            </a:r>
          </a:p>
        </p:txBody>
      </p:sp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8678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8679" name="Rectangle 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8680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8681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8682" name="Rectangle 9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8683" name="Rectangle 10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8684" name="Rectangle 11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8685" name="Rectangle 14"/>
          <p:cNvSpPr>
            <a:spLocks noChangeArrowheads="1"/>
          </p:cNvSpPr>
          <p:nvPr/>
        </p:nvSpPr>
        <p:spPr bwMode="auto">
          <a:xfrm>
            <a:off x="0" y="3133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8686" name="Rectangle 16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8687" name="Rectangle 19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8688" name="Rectangle 21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8689" name="Rectangle 23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8690" name="Rectangle 26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8693" name="Rectangle 30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8695" name="Rectangle 32"/>
          <p:cNvSpPr>
            <a:spLocks noChangeArrowheads="1"/>
          </p:cNvSpPr>
          <p:nvPr/>
        </p:nvSpPr>
        <p:spPr bwMode="auto">
          <a:xfrm>
            <a:off x="0" y="3057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" name="Rectangle 6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233052"/>
              </p:ext>
            </p:extLst>
          </p:nvPr>
        </p:nvGraphicFramePr>
        <p:xfrm>
          <a:off x="2228850" y="4022725"/>
          <a:ext cx="4524375" cy="154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8" name="Equation" r:id="rId3" imgW="2641600" imgH="901700" progId="Equation.3">
                  <p:embed/>
                </p:oleObj>
              </mc:Choice>
              <mc:Fallback>
                <p:oleObj name="Equation" r:id="rId3" imgW="2641600" imgH="901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8850" y="4022725"/>
                        <a:ext cx="4524375" cy="1546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6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6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" name="Rectangle 7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9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Unit </a:t>
            </a:r>
            <a:r>
              <a:rPr lang="en-US" sz="1000" dirty="0" smtClean="0">
                <a:solidFill>
                  <a:srgbClr val="3399FF"/>
                </a:solidFill>
              </a:rPr>
              <a:t>7 - </a:t>
            </a:r>
            <a:fld id="{5EB007E4-0664-47E5-98E4-80300662FEAF}" type="slidenum">
              <a:rPr lang="en-US" sz="1000" smtClean="0">
                <a:solidFill>
                  <a:srgbClr val="3399FF"/>
                </a:solidFill>
              </a:rPr>
              <a:pPr/>
              <a:t>60</a:t>
            </a:fld>
            <a:endParaRPr lang="en-US" sz="1000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6573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QUADRUPOLE SHORT SAMPLE GRADIENT</a:t>
            </a:r>
            <a:endParaRPr lang="en-US" sz="2400" dirty="0" smtClean="0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609013" cy="5240338"/>
          </a:xfrm>
        </p:spPr>
        <p:txBody>
          <a:bodyPr/>
          <a:lstStyle/>
          <a:p>
            <a:pPr eaLnBrk="1" hangingPunct="1"/>
            <a:r>
              <a:rPr lang="en-US" dirty="0" smtClean="0"/>
              <a:t>Evaluation of short sample gradient in several sector lay-outs </a:t>
            </a:r>
            <a:r>
              <a:rPr lang="en-US" dirty="0" smtClean="0">
                <a:sym typeface="Symbol" pitchFamily="18" charset="2"/>
              </a:rPr>
              <a:t>for a given aperture (r=30 mm)</a:t>
            </a:r>
          </a:p>
          <a:p>
            <a:pPr eaLnBrk="1" hangingPunct="1"/>
            <a:endParaRPr lang="en-US" dirty="0">
              <a:sym typeface="Symbol" pitchFamily="18" charset="2"/>
            </a:endParaRPr>
          </a:p>
          <a:p>
            <a:pPr eaLnBrk="1" hangingPunct="1"/>
            <a:endParaRPr lang="en-US" dirty="0" smtClean="0">
              <a:sym typeface="Symbol" pitchFamily="18" charset="2"/>
            </a:endParaRPr>
          </a:p>
          <a:p>
            <a:pPr eaLnBrk="1" hangingPunct="1"/>
            <a:endParaRPr lang="en-US" dirty="0">
              <a:sym typeface="Symbol" pitchFamily="18" charset="2"/>
            </a:endParaRPr>
          </a:p>
          <a:p>
            <a:pPr eaLnBrk="1" hangingPunct="1"/>
            <a:endParaRPr lang="en-US" dirty="0" smtClean="0">
              <a:sym typeface="Symbol" pitchFamily="18" charset="2"/>
            </a:endParaRPr>
          </a:p>
          <a:p>
            <a:pPr eaLnBrk="1" hangingPunct="1"/>
            <a:endParaRPr lang="en-US" dirty="0">
              <a:sym typeface="Symbol" pitchFamily="18" charset="2"/>
            </a:endParaRPr>
          </a:p>
          <a:p>
            <a:pPr eaLnBrk="1" hangingPunct="1"/>
            <a:endParaRPr lang="en-US" dirty="0" smtClean="0">
              <a:sym typeface="Symbol" pitchFamily="18" charset="2"/>
            </a:endParaRPr>
          </a:p>
          <a:p>
            <a:pPr eaLnBrk="1" hangingPunct="1"/>
            <a:endParaRPr lang="en-US" dirty="0">
              <a:sym typeface="Symbol" pitchFamily="18" charset="2"/>
            </a:endParaRPr>
          </a:p>
          <a:p>
            <a:pPr marL="0" indent="0" eaLnBrk="1" hangingPunct="1">
              <a:buNone/>
            </a:pPr>
            <a:endParaRPr lang="en-US" dirty="0" smtClean="0">
              <a:sym typeface="Symbol" pitchFamily="18" charset="2"/>
            </a:endParaRPr>
          </a:p>
          <a:p>
            <a:pPr lvl="1" eaLnBrk="1" hangingPunct="1"/>
            <a:r>
              <a:rPr lang="en-US" dirty="0" smtClean="0">
                <a:sym typeface="Symbol" pitchFamily="18" charset="2"/>
              </a:rPr>
              <a:t>No point in making coils larger than 30 mm !</a:t>
            </a:r>
            <a:endParaRPr lang="en-US" i="1" dirty="0" smtClean="0">
              <a:sym typeface="Symbol" pitchFamily="18" charset="2"/>
            </a:endParaRPr>
          </a:p>
          <a:p>
            <a:pPr lvl="1" eaLnBrk="1" hangingPunct="1"/>
            <a:r>
              <a:rPr lang="en-US" dirty="0" smtClean="0">
                <a:sym typeface="Symbol" pitchFamily="18" charset="2"/>
              </a:rPr>
              <a:t>Max gradient is 300 T/m and not 13/0.03=433 T/m !! We lose 30% !!</a:t>
            </a:r>
          </a:p>
          <a:p>
            <a:pPr lvl="1" eaLnBrk="1" hangingPunct="1">
              <a:buFontTx/>
              <a:buNone/>
            </a:pPr>
            <a:endParaRPr lang="en-US" dirty="0" smtClean="0">
              <a:sym typeface="Symbol" pitchFamily="18" charset="2"/>
            </a:endParaRPr>
          </a:p>
        </p:txBody>
      </p:sp>
      <p:sp>
        <p:nvSpPr>
          <p:cNvPr id="29701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9702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9703" name="Rectangle 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9704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9705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9706" name="Rectangle 9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9707" name="Rectangle 10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9708" name="Rectangle 11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9709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9710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9711" name="Rectangle 14"/>
          <p:cNvSpPr>
            <a:spLocks noChangeArrowheads="1"/>
          </p:cNvSpPr>
          <p:nvPr/>
        </p:nvSpPr>
        <p:spPr bwMode="auto">
          <a:xfrm>
            <a:off x="0" y="3133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9712" name="Rectangle 15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9713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9714" name="Rectangle 17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pSp>
        <p:nvGrpSpPr>
          <p:cNvPr id="2" name="Groupe 1"/>
          <p:cNvGrpSpPr/>
          <p:nvPr/>
        </p:nvGrpSpPr>
        <p:grpSpPr>
          <a:xfrm>
            <a:off x="1290636" y="2052817"/>
            <a:ext cx="6562725" cy="3505200"/>
            <a:chOff x="1570038" y="2954338"/>
            <a:chExt cx="6562725" cy="3505200"/>
          </a:xfrm>
        </p:grpSpPr>
        <p:pic>
          <p:nvPicPr>
            <p:cNvPr id="29715" name="Picture 2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0038" y="2954338"/>
              <a:ext cx="6562725" cy="3505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716" name="Line 23"/>
            <p:cNvSpPr>
              <a:spLocks noChangeShapeType="1"/>
            </p:cNvSpPr>
            <p:nvPr/>
          </p:nvSpPr>
          <p:spPr bwMode="auto">
            <a:xfrm>
              <a:off x="5322575" y="3454400"/>
              <a:ext cx="0" cy="54133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17" name="Text Box 24"/>
            <p:cNvSpPr txBox="1">
              <a:spLocks noChangeArrowheads="1"/>
            </p:cNvSpPr>
            <p:nvPr/>
          </p:nvSpPr>
          <p:spPr bwMode="auto">
            <a:xfrm>
              <a:off x="5302250" y="3535363"/>
              <a:ext cx="73501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ＭＳ Ｐゴシック" pitchFamily="-11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ＭＳ Ｐゴシック" pitchFamily="-11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ＭＳ Ｐゴシック" pitchFamily="-11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ＭＳ Ｐゴシック" pitchFamily="-11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ＭＳ Ｐゴシック" pitchFamily="-11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ＭＳ Ｐゴシック" pitchFamily="-11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ＭＳ Ｐゴシック" pitchFamily="-11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ＭＳ Ｐゴシック" pitchFamily="-11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ＭＳ Ｐゴシック" pitchFamily="-112" charset="-128"/>
                </a:defRPr>
              </a:lvl9pPr>
            </a:lstStyle>
            <a:p>
              <a:r>
                <a:rPr lang="en-US" sz="2000">
                  <a:solidFill>
                    <a:srgbClr val="CC0000"/>
                  </a:solidFill>
                </a:rPr>
                <a:t>-30%</a:t>
              </a:r>
            </a:p>
          </p:txBody>
        </p:sp>
      </p:grpSp>
      <p:sp>
        <p:nvSpPr>
          <p:cNvPr id="23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Unit </a:t>
            </a:r>
            <a:r>
              <a:rPr lang="en-US" sz="1000" dirty="0" smtClean="0">
                <a:solidFill>
                  <a:srgbClr val="3399FF"/>
                </a:solidFill>
              </a:rPr>
              <a:t>7 - </a:t>
            </a:r>
            <a:fld id="{5EB007E4-0664-47E5-98E4-80300662FEAF}" type="slidenum">
              <a:rPr lang="en-US" sz="1000" smtClean="0">
                <a:solidFill>
                  <a:srgbClr val="3399FF"/>
                </a:solidFill>
              </a:rPr>
              <a:pPr/>
              <a:t>61</a:t>
            </a:fld>
            <a:endParaRPr lang="en-US" sz="1000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6364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QUADRUPOLE SHORT SAMPLE GRADIENT</a:t>
            </a:r>
            <a:endParaRPr lang="en-US" sz="2400" dirty="0" smtClean="0"/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609013" cy="5240338"/>
          </a:xfrm>
        </p:spPr>
        <p:txBody>
          <a:bodyPr/>
          <a:lstStyle/>
          <a:p>
            <a:pPr eaLnBrk="1" hangingPunct="1"/>
            <a:r>
              <a:rPr lang="en-US" dirty="0" smtClean="0"/>
              <a:t>Dependence of  </a:t>
            </a:r>
            <a:r>
              <a:rPr lang="en-US" dirty="0" err="1" smtClean="0"/>
              <a:t>of</a:t>
            </a:r>
            <a:r>
              <a:rPr lang="en-US" dirty="0" smtClean="0"/>
              <a:t> short sample gradient on the </a:t>
            </a:r>
            <a:r>
              <a:rPr lang="en-US" dirty="0" smtClean="0">
                <a:sym typeface="Symbol" pitchFamily="18" charset="2"/>
              </a:rPr>
              <a:t> aperture</a:t>
            </a:r>
          </a:p>
          <a:p>
            <a:pPr lvl="1" eaLnBrk="1" hangingPunct="1"/>
            <a:endParaRPr lang="en-US" dirty="0" smtClean="0">
              <a:solidFill>
                <a:srgbClr val="CC0000"/>
              </a:solidFill>
              <a:sym typeface="Symbol" pitchFamily="18" charset="2"/>
            </a:endParaRPr>
          </a:p>
          <a:p>
            <a:pPr lvl="1" eaLnBrk="1" hangingPunct="1"/>
            <a:endParaRPr lang="en-US" dirty="0">
              <a:solidFill>
                <a:srgbClr val="CC0000"/>
              </a:solidFill>
              <a:sym typeface="Symbol" pitchFamily="18" charset="2"/>
            </a:endParaRPr>
          </a:p>
          <a:p>
            <a:pPr lvl="1" eaLnBrk="1" hangingPunct="1"/>
            <a:endParaRPr lang="en-US" dirty="0" smtClean="0">
              <a:solidFill>
                <a:srgbClr val="CC0000"/>
              </a:solidFill>
              <a:sym typeface="Symbol" pitchFamily="18" charset="2"/>
            </a:endParaRPr>
          </a:p>
          <a:p>
            <a:pPr lvl="1" eaLnBrk="1" hangingPunct="1"/>
            <a:endParaRPr lang="en-US" dirty="0">
              <a:solidFill>
                <a:srgbClr val="CC0000"/>
              </a:solidFill>
              <a:sym typeface="Symbol" pitchFamily="18" charset="2"/>
            </a:endParaRPr>
          </a:p>
          <a:p>
            <a:pPr lvl="1" eaLnBrk="1" hangingPunct="1"/>
            <a:endParaRPr lang="en-US" dirty="0" smtClean="0">
              <a:solidFill>
                <a:srgbClr val="CC0000"/>
              </a:solidFill>
              <a:sym typeface="Symbol" pitchFamily="18" charset="2"/>
            </a:endParaRPr>
          </a:p>
          <a:p>
            <a:pPr lvl="1" eaLnBrk="1" hangingPunct="1"/>
            <a:endParaRPr lang="en-US" dirty="0">
              <a:solidFill>
                <a:srgbClr val="CC0000"/>
              </a:solidFill>
              <a:sym typeface="Symbol" pitchFamily="18" charset="2"/>
            </a:endParaRPr>
          </a:p>
          <a:p>
            <a:pPr lvl="1" eaLnBrk="1" hangingPunct="1"/>
            <a:endParaRPr lang="en-US" dirty="0" smtClean="0">
              <a:solidFill>
                <a:srgbClr val="CC0000"/>
              </a:solidFill>
              <a:sym typeface="Symbol" pitchFamily="18" charset="2"/>
            </a:endParaRPr>
          </a:p>
          <a:p>
            <a:pPr lvl="1" eaLnBrk="1" hangingPunct="1"/>
            <a:endParaRPr lang="en-US" dirty="0">
              <a:solidFill>
                <a:srgbClr val="CC0000"/>
              </a:solidFill>
              <a:sym typeface="Symbol" pitchFamily="18" charset="2"/>
            </a:endParaRPr>
          </a:p>
          <a:p>
            <a:pPr lvl="1" eaLnBrk="1" hangingPunct="1"/>
            <a:endParaRPr lang="en-US" dirty="0" smtClean="0">
              <a:solidFill>
                <a:srgbClr val="CC0000"/>
              </a:solidFill>
              <a:sym typeface="Symbol" pitchFamily="18" charset="2"/>
            </a:endParaRPr>
          </a:p>
          <a:p>
            <a:pPr lvl="1" eaLnBrk="1" hangingPunct="1"/>
            <a:r>
              <a:rPr lang="en-US" dirty="0" smtClean="0">
                <a:solidFill>
                  <a:srgbClr val="CC0000"/>
                </a:solidFill>
                <a:sym typeface="Symbol" pitchFamily="18" charset="2"/>
              </a:rPr>
              <a:t>Large aperture </a:t>
            </a:r>
            <a:r>
              <a:rPr lang="en-US" dirty="0" err="1" smtClean="0">
                <a:solidFill>
                  <a:srgbClr val="CC0000"/>
                </a:solidFill>
                <a:sym typeface="Symbol" pitchFamily="18" charset="2"/>
              </a:rPr>
              <a:t>quadrupoles</a:t>
            </a:r>
            <a:r>
              <a:rPr lang="en-US" dirty="0" smtClean="0">
                <a:solidFill>
                  <a:srgbClr val="CC0000"/>
                </a:solidFill>
                <a:sym typeface="Symbol" pitchFamily="18" charset="2"/>
              </a:rPr>
              <a:t> go closer to </a:t>
            </a:r>
            <a:r>
              <a:rPr lang="en-US" i="1" dirty="0" smtClean="0">
                <a:solidFill>
                  <a:srgbClr val="CC0000"/>
                </a:solidFill>
                <a:sym typeface="Symbol" pitchFamily="18" charset="2"/>
              </a:rPr>
              <a:t>G</a:t>
            </a:r>
            <a:r>
              <a:rPr lang="en-US" i="1" baseline="30000" dirty="0" smtClean="0">
                <a:solidFill>
                  <a:srgbClr val="CC0000"/>
                </a:solidFill>
                <a:sym typeface="Symbol" pitchFamily="18" charset="2"/>
              </a:rPr>
              <a:t>*</a:t>
            </a:r>
            <a:r>
              <a:rPr lang="en-US" i="1" dirty="0" smtClean="0">
                <a:solidFill>
                  <a:srgbClr val="CC0000"/>
                </a:solidFill>
                <a:sym typeface="Symbol" pitchFamily="18" charset="2"/>
              </a:rPr>
              <a:t>=</a:t>
            </a:r>
            <a:r>
              <a:rPr lang="en-US" i="1" dirty="0" err="1" smtClean="0">
                <a:solidFill>
                  <a:srgbClr val="CC0000"/>
                </a:solidFill>
                <a:sym typeface="Symbol" pitchFamily="18" charset="2"/>
              </a:rPr>
              <a:t>b/r</a:t>
            </a:r>
            <a:endParaRPr lang="en-US" i="1" dirty="0" smtClean="0">
              <a:solidFill>
                <a:srgbClr val="CC0000"/>
              </a:solidFill>
              <a:sym typeface="Symbol" pitchFamily="18" charset="2"/>
            </a:endParaRPr>
          </a:p>
          <a:p>
            <a:pPr lvl="1" eaLnBrk="1" hangingPunct="1"/>
            <a:r>
              <a:rPr lang="en-US" dirty="0" smtClean="0">
                <a:sym typeface="Symbol" pitchFamily="18" charset="2"/>
              </a:rPr>
              <a:t>Very </a:t>
            </a:r>
            <a:r>
              <a:rPr lang="en-US" dirty="0" smtClean="0">
                <a:solidFill>
                  <a:srgbClr val="CC0000"/>
                </a:solidFill>
                <a:sym typeface="Symbol" pitchFamily="18" charset="2"/>
              </a:rPr>
              <a:t>small aperture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 err="1" smtClean="0">
                <a:sym typeface="Symbol" pitchFamily="18" charset="2"/>
              </a:rPr>
              <a:t>quadrupoles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 smtClean="0">
                <a:solidFill>
                  <a:srgbClr val="CC0000"/>
                </a:solidFill>
                <a:sym typeface="Symbol" pitchFamily="18" charset="2"/>
              </a:rPr>
              <a:t>do not exploit the </a:t>
            </a:r>
            <a:r>
              <a:rPr lang="en-US" dirty="0" err="1" smtClean="0">
                <a:solidFill>
                  <a:srgbClr val="CC0000"/>
                </a:solidFill>
                <a:sym typeface="Symbol" pitchFamily="18" charset="2"/>
              </a:rPr>
              <a:t>sc</a:t>
            </a:r>
            <a:r>
              <a:rPr lang="en-US" dirty="0" smtClean="0">
                <a:sym typeface="Symbol" pitchFamily="18" charset="2"/>
              </a:rPr>
              <a:t>  !!</a:t>
            </a:r>
          </a:p>
          <a:p>
            <a:pPr lvl="1" eaLnBrk="1" hangingPunct="1"/>
            <a:r>
              <a:rPr lang="en-US" dirty="0" smtClean="0">
                <a:sym typeface="Symbol" pitchFamily="18" charset="2"/>
              </a:rPr>
              <a:t>Large aperture need smaller ratio </a:t>
            </a:r>
            <a:r>
              <a:rPr lang="en-US" i="1" dirty="0" smtClean="0">
                <a:sym typeface="Symbol" pitchFamily="18" charset="2"/>
              </a:rPr>
              <a:t>w/r</a:t>
            </a:r>
          </a:p>
          <a:p>
            <a:pPr lvl="2" eaLnBrk="1" hangingPunct="1"/>
            <a:r>
              <a:rPr lang="en-US" dirty="0" smtClean="0">
                <a:sym typeface="Symbol" pitchFamily="18" charset="2"/>
              </a:rPr>
              <a:t>For r=30-100 mm, no need of having </a:t>
            </a:r>
            <a:r>
              <a:rPr lang="en-US" i="1" dirty="0" smtClean="0">
                <a:sym typeface="Symbol" pitchFamily="18" charset="2"/>
              </a:rPr>
              <a:t>w&gt;r</a:t>
            </a:r>
          </a:p>
        </p:txBody>
      </p:sp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0726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0727" name="Rectangle 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0728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0729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0730" name="Rectangle 9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0731" name="Rectangle 10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0732" name="Rectangle 11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0733" name="Rectangle 14"/>
          <p:cNvSpPr>
            <a:spLocks noChangeArrowheads="1"/>
          </p:cNvSpPr>
          <p:nvPr/>
        </p:nvSpPr>
        <p:spPr bwMode="auto">
          <a:xfrm>
            <a:off x="0" y="3133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0734" name="Rectangle 15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0735" name="Rectangle 17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30736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996" y="1558464"/>
            <a:ext cx="6487844" cy="345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Unit </a:t>
            </a:r>
            <a:r>
              <a:rPr lang="en-US" sz="1000" dirty="0" smtClean="0">
                <a:solidFill>
                  <a:srgbClr val="3399FF"/>
                </a:solidFill>
              </a:rPr>
              <a:t>7 - </a:t>
            </a:r>
            <a:fld id="{5EB007E4-0664-47E5-98E4-80300662FEAF}" type="slidenum">
              <a:rPr lang="en-US" sz="1000" smtClean="0">
                <a:solidFill>
                  <a:srgbClr val="3399FF"/>
                </a:solidFill>
              </a:rPr>
              <a:pPr/>
              <a:t>62</a:t>
            </a:fld>
            <a:endParaRPr lang="en-US" sz="1000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5234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QUADRUPOLE SHORT SAMPLE GRADIENT</a:t>
            </a:r>
            <a:endParaRPr lang="en-US" sz="2400" dirty="0" smtClean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609013" cy="5240338"/>
          </a:xfrm>
        </p:spPr>
        <p:txBody>
          <a:bodyPr/>
          <a:lstStyle/>
          <a:p>
            <a:pPr eaLnBrk="1" hangingPunct="1"/>
            <a:r>
              <a:rPr lang="en-US" dirty="0" smtClean="0"/>
              <a:t>Sensitivity analysis can be done following the case of the dipole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Case of Nb</a:t>
            </a:r>
            <a:r>
              <a:rPr lang="en-US" baseline="-25000" dirty="0" smtClean="0"/>
              <a:t>3</a:t>
            </a:r>
            <a:r>
              <a:rPr lang="en-US" dirty="0" smtClean="0"/>
              <a:t>Sn, hyperbolic fit</a:t>
            </a:r>
          </a:p>
          <a:p>
            <a:pPr lvl="1" eaLnBrk="1" hangingPunct="1"/>
            <a:r>
              <a:rPr lang="en-US" dirty="0" smtClean="0">
                <a:sym typeface="Symbol" pitchFamily="18" charset="2"/>
              </a:rPr>
              <a:t>Using the factor X</a:t>
            </a:r>
            <a:endParaRPr lang="en-US" dirty="0">
              <a:sym typeface="Symbol" pitchFamily="18" charset="2"/>
            </a:endParaRPr>
          </a:p>
          <a:p>
            <a:pPr eaLnBrk="1" hangingPunct="1"/>
            <a:endParaRPr lang="en-US" dirty="0" smtClean="0">
              <a:sym typeface="Symbol" pitchFamily="18" charset="2"/>
            </a:endParaRPr>
          </a:p>
          <a:p>
            <a:pPr eaLnBrk="1" hangingPunct="1"/>
            <a:endParaRPr lang="en-US" dirty="0">
              <a:sym typeface="Symbol" pitchFamily="18" charset="2"/>
            </a:endParaRPr>
          </a:p>
          <a:p>
            <a:pPr eaLnBrk="1" hangingPunct="1"/>
            <a:endParaRPr lang="en-US" dirty="0" smtClean="0">
              <a:sym typeface="Symbol" pitchFamily="18" charset="2"/>
            </a:endParaRPr>
          </a:p>
          <a:p>
            <a:pPr eaLnBrk="1" hangingPunct="1"/>
            <a:endParaRPr lang="en-US" dirty="0">
              <a:sym typeface="Symbol" pitchFamily="18" charset="2"/>
            </a:endParaRPr>
          </a:p>
          <a:p>
            <a:pPr eaLnBrk="1" hangingPunct="1"/>
            <a:endParaRPr lang="en-US" dirty="0" smtClean="0">
              <a:sym typeface="Symbol" pitchFamily="18" charset="2"/>
            </a:endParaRPr>
          </a:p>
          <a:p>
            <a:pPr eaLnBrk="1" hangingPunct="1"/>
            <a:endParaRPr lang="en-US" dirty="0">
              <a:sym typeface="Symbol" pitchFamily="18" charset="2"/>
            </a:endParaRPr>
          </a:p>
          <a:p>
            <a:pPr marL="0" indent="0" eaLnBrk="1" hangingPunct="1">
              <a:buNone/>
            </a:pPr>
            <a:endParaRPr lang="en-US" dirty="0" smtClean="0">
              <a:sym typeface="Symbol" pitchFamily="18" charset="2"/>
            </a:endParaRPr>
          </a:p>
          <a:p>
            <a:pPr lvl="1" eaLnBrk="1" hangingPunct="1"/>
            <a:endParaRPr lang="en-US" dirty="0" smtClean="0">
              <a:sym typeface="Symbol" pitchFamily="18" charset="2"/>
            </a:endParaRPr>
          </a:p>
        </p:txBody>
      </p:sp>
      <p:sp>
        <p:nvSpPr>
          <p:cNvPr id="31749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1750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1751" name="Rectangle 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1752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1753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3133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1762" name="Rectangle 21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1763" name="Rectangle 23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1764" name="Rectangle 25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2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Unit </a:t>
            </a:r>
            <a:r>
              <a:rPr lang="en-US" sz="1000" dirty="0" smtClean="0">
                <a:solidFill>
                  <a:srgbClr val="3399FF"/>
                </a:solidFill>
              </a:rPr>
              <a:t>7 - </a:t>
            </a:r>
            <a:fld id="{5EB007E4-0664-47E5-98E4-80300662FEAF}" type="slidenum">
              <a:rPr lang="en-US" sz="1000" smtClean="0">
                <a:solidFill>
                  <a:srgbClr val="3399FF"/>
                </a:solidFill>
              </a:rPr>
              <a:pPr/>
              <a:t>63</a:t>
            </a:fld>
            <a:endParaRPr lang="en-US" sz="1000" dirty="0">
              <a:solidFill>
                <a:srgbClr val="3399FF"/>
              </a:solidFill>
            </a:endParaRPr>
          </a:p>
        </p:txBody>
      </p:sp>
      <p:graphicFrame>
        <p:nvGraphicFramePr>
          <p:cNvPr id="23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7301420"/>
              </p:ext>
            </p:extLst>
          </p:nvPr>
        </p:nvGraphicFramePr>
        <p:xfrm>
          <a:off x="2156806" y="1837356"/>
          <a:ext cx="2308212" cy="928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95" name="Equation" r:id="rId3" imgW="1168400" imgH="469900" progId="Equation.3">
                  <p:embed/>
                </p:oleObj>
              </mc:Choice>
              <mc:Fallback>
                <p:oleObj name="Equation" r:id="rId3" imgW="11684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806" y="1837356"/>
                        <a:ext cx="2308212" cy="9287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3549069"/>
              </p:ext>
            </p:extLst>
          </p:nvPr>
        </p:nvGraphicFramePr>
        <p:xfrm>
          <a:off x="5216845" y="1762088"/>
          <a:ext cx="1921348" cy="831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96" name="Equation" r:id="rId5" imgW="939800" imgH="406400" progId="Equation.3">
                  <p:embed/>
                </p:oleObj>
              </mc:Choice>
              <mc:Fallback>
                <p:oleObj name="Equation" r:id="rId5" imgW="9398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6845" y="1762088"/>
                        <a:ext cx="1921348" cy="8318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841864"/>
              </p:ext>
            </p:extLst>
          </p:nvPr>
        </p:nvGraphicFramePr>
        <p:xfrm>
          <a:off x="3403955" y="4526480"/>
          <a:ext cx="29337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97" name="Equation" r:id="rId7" imgW="1435100" imgH="533400" progId="Equation.3">
                  <p:embed/>
                </p:oleObj>
              </mc:Choice>
              <mc:Fallback>
                <p:oleObj name="Equation" r:id="rId7" imgW="14351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3955" y="4526480"/>
                        <a:ext cx="2933700" cy="1092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46307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j-lt"/>
              </a:rPr>
              <a:t>LOADLINE MARGIN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190625"/>
            <a:ext cx="8677275" cy="5240338"/>
          </a:xfrm>
        </p:spPr>
        <p:txBody>
          <a:bodyPr/>
          <a:lstStyle/>
          <a:p>
            <a:pPr eaLnBrk="1" hangingPunct="1"/>
            <a:r>
              <a:rPr lang="en-US" dirty="0" smtClean="0"/>
              <a:t>The </a:t>
            </a:r>
            <a:r>
              <a:rPr lang="en-US" dirty="0" err="1" smtClean="0">
                <a:solidFill>
                  <a:srgbClr val="CC3300"/>
                </a:solidFill>
              </a:rPr>
              <a:t>loadline</a:t>
            </a:r>
            <a:r>
              <a:rPr lang="en-US" dirty="0" smtClean="0">
                <a:solidFill>
                  <a:srgbClr val="CC3300"/>
                </a:solidFill>
              </a:rPr>
              <a:t> margin concept</a:t>
            </a:r>
          </a:p>
          <a:p>
            <a:pPr lvl="1" eaLnBrk="1" hangingPunct="1"/>
            <a:r>
              <a:rPr lang="en-US" dirty="0" smtClean="0"/>
              <a:t>Note that the </a:t>
            </a:r>
            <a:r>
              <a:rPr lang="en-US" dirty="0" err="1" smtClean="0"/>
              <a:t>loadline</a:t>
            </a:r>
            <a:r>
              <a:rPr lang="en-US" dirty="0" smtClean="0"/>
              <a:t> margin for a magnet class is defined with respect to the </a:t>
            </a:r>
            <a:r>
              <a:rPr lang="en-US" dirty="0" smtClean="0">
                <a:solidFill>
                  <a:srgbClr val="CC3300"/>
                </a:solidFill>
              </a:rPr>
              <a:t>conductor specification</a:t>
            </a:r>
          </a:p>
          <a:p>
            <a:pPr lvl="1" eaLnBrk="1" hangingPunct="1"/>
            <a:r>
              <a:rPr lang="en-US" dirty="0" smtClean="0"/>
              <a:t>For a single magnet the </a:t>
            </a:r>
            <a:r>
              <a:rPr lang="en-US" dirty="0" err="1" smtClean="0"/>
              <a:t>loadline</a:t>
            </a:r>
            <a:r>
              <a:rPr lang="en-US" dirty="0" smtClean="0"/>
              <a:t> margin can be given with respect to the actual values of the critical current measured for that conductor</a:t>
            </a:r>
          </a:p>
          <a:p>
            <a:pPr lvl="1" eaLnBrk="1" hangingPunct="1"/>
            <a:r>
              <a:rPr lang="en-US" dirty="0" smtClean="0"/>
              <a:t>The value is defined with a precision that is of the </a:t>
            </a:r>
            <a:r>
              <a:rPr lang="en-US" dirty="0" smtClean="0">
                <a:solidFill>
                  <a:srgbClr val="CC3300"/>
                </a:solidFill>
              </a:rPr>
              <a:t>order of 1%</a:t>
            </a:r>
          </a:p>
          <a:p>
            <a:pPr lvl="1" eaLnBrk="1" hangingPunct="1"/>
            <a:r>
              <a:rPr lang="en-US" dirty="0" smtClean="0"/>
              <a:t>How a gain in critical current translates in gain in </a:t>
            </a:r>
            <a:r>
              <a:rPr lang="en-US" dirty="0" err="1" smtClean="0"/>
              <a:t>loadline</a:t>
            </a:r>
            <a:r>
              <a:rPr lang="en-US" dirty="0" smtClean="0"/>
              <a:t> margin ? This will be discussed in Unit 8</a:t>
            </a:r>
          </a:p>
          <a:p>
            <a:pPr eaLnBrk="1" hangingPunct="1"/>
            <a:r>
              <a:rPr lang="en-US" dirty="0" smtClean="0"/>
              <a:t>More  empirical rules (take them with a pinch of salt)</a:t>
            </a:r>
            <a:endParaRPr lang="en-US" dirty="0"/>
          </a:p>
          <a:p>
            <a:pPr lvl="1" eaLnBrk="1" hangingPunct="1"/>
            <a:r>
              <a:rPr lang="en-US" dirty="0" smtClean="0"/>
              <a:t>A magnet able to reach </a:t>
            </a:r>
            <a:r>
              <a:rPr lang="en-US" dirty="0" smtClean="0">
                <a:solidFill>
                  <a:srgbClr val="CC3300"/>
                </a:solidFill>
              </a:rPr>
              <a:t>&gt;90% of the short sample is considered a full success</a:t>
            </a:r>
          </a:p>
          <a:p>
            <a:pPr lvl="1" eaLnBrk="1" hangingPunct="1"/>
            <a:r>
              <a:rPr lang="en-US" dirty="0" smtClean="0"/>
              <a:t>Below 50-60% of short sample the training phenomena are absent</a:t>
            </a:r>
          </a:p>
          <a:p>
            <a:pPr lvl="2" eaLnBrk="1" hangingPunct="1"/>
            <a:r>
              <a:rPr lang="en-US" dirty="0" smtClean="0"/>
              <a:t>Training: a quench at current lower than short sample, followed by quenches at higher currents</a:t>
            </a:r>
          </a:p>
          <a:p>
            <a:pPr lvl="1" eaLnBrk="1" hangingPunct="1"/>
            <a:r>
              <a:rPr lang="en-US" dirty="0" smtClean="0">
                <a:solidFill>
                  <a:srgbClr val="CC3300"/>
                </a:solidFill>
              </a:rPr>
              <a:t>Above 75% of short sample, training can be very relevant and can become an issue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dirty="0" smtClean="0">
                <a:solidFill>
                  <a:srgbClr val="3399FF"/>
                </a:solidFill>
              </a:rPr>
              <a:t>Unit 6 - </a:t>
            </a:r>
            <a:fld id="{3A2CF900-4507-4025-9CEA-526593DF7AB5}" type="slidenum">
              <a:rPr lang="en-US" sz="1000" smtClean="0">
                <a:solidFill>
                  <a:srgbClr val="3399FF"/>
                </a:solidFill>
              </a:rPr>
              <a:pPr/>
              <a:t>7</a:t>
            </a:fld>
            <a:endParaRPr lang="en-US" sz="1000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7622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j-lt"/>
              </a:rPr>
              <a:t>TEMPERATURE MARGIN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190625"/>
            <a:ext cx="8677275" cy="5240338"/>
          </a:xfrm>
        </p:spPr>
        <p:txBody>
          <a:bodyPr/>
          <a:lstStyle/>
          <a:p>
            <a:pPr eaLnBrk="1" hangingPunct="1"/>
            <a:r>
              <a:rPr lang="en-US" dirty="0" smtClean="0"/>
              <a:t>A more physical quantity is the </a:t>
            </a:r>
            <a:r>
              <a:rPr lang="en-US" dirty="0" smtClean="0">
                <a:solidFill>
                  <a:srgbClr val="CC3300"/>
                </a:solidFill>
              </a:rPr>
              <a:t>temperature margin</a:t>
            </a:r>
          </a:p>
          <a:p>
            <a:pPr lvl="1" eaLnBrk="1" hangingPunct="1"/>
            <a:r>
              <a:rPr lang="en-US" dirty="0" smtClean="0"/>
              <a:t>How much we can heat locally to reach the critical surface (at the operational current density and field)?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dirty="0" smtClean="0">
                <a:solidFill>
                  <a:srgbClr val="3399FF"/>
                </a:solidFill>
              </a:rPr>
              <a:t>Unit 6 - </a:t>
            </a:r>
            <a:fld id="{3A2CF900-4507-4025-9CEA-526593DF7AB5}" type="slidenum">
              <a:rPr lang="en-US" sz="1000" smtClean="0">
                <a:solidFill>
                  <a:srgbClr val="3399FF"/>
                </a:solidFill>
              </a:rPr>
              <a:pPr/>
              <a:t>8</a:t>
            </a:fld>
            <a:endParaRPr lang="en-US" sz="1000" dirty="0">
              <a:solidFill>
                <a:srgbClr val="3399FF"/>
              </a:solidFill>
            </a:endParaRPr>
          </a:p>
        </p:txBody>
      </p:sp>
      <p:pic>
        <p:nvPicPr>
          <p:cNvPr id="11" name="Picture 12" descr="loadl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02" y="2991894"/>
            <a:ext cx="4260066" cy="310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 descr="tempmar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279" y="3477002"/>
            <a:ext cx="4251099" cy="275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1245340" y="6164199"/>
            <a:ext cx="23733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fr-CH" sz="1000" dirty="0"/>
              <a:t>Loadline with 20% operational margin</a:t>
            </a:r>
            <a:endParaRPr lang="en-US" sz="1000" dirty="0"/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5071501" y="6091012"/>
            <a:ext cx="27241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fr-CH" sz="1000" dirty="0"/>
              <a:t>Operational margin and temperature margin</a:t>
            </a:r>
            <a:endParaRPr lang="en-US" sz="1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1953" y="2418285"/>
            <a:ext cx="2764580" cy="53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3662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j-lt"/>
              </a:rPr>
              <a:t>TEMPERATURE MARGIN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190625"/>
            <a:ext cx="8677275" cy="5240338"/>
          </a:xfrm>
        </p:spPr>
        <p:txBody>
          <a:bodyPr/>
          <a:lstStyle/>
          <a:p>
            <a:pPr eaLnBrk="1" hangingPunct="1"/>
            <a:r>
              <a:rPr lang="en-US" dirty="0" smtClean="0"/>
              <a:t>Temperature margins are of the order of </a:t>
            </a:r>
            <a:r>
              <a:rPr lang="en-US" dirty="0" smtClean="0">
                <a:solidFill>
                  <a:srgbClr val="CC3300"/>
                </a:solidFill>
              </a:rPr>
              <a:t>few kelvin</a:t>
            </a:r>
          </a:p>
          <a:p>
            <a:pPr lvl="1" eaLnBrk="1" hangingPunct="1"/>
            <a:r>
              <a:rPr lang="en-US" dirty="0" smtClean="0"/>
              <a:t>For instance in </a:t>
            </a:r>
            <a:r>
              <a:rPr lang="en-US" dirty="0" err="1" smtClean="0"/>
              <a:t>Nb</a:t>
            </a:r>
            <a:r>
              <a:rPr lang="en-US" dirty="0" smtClean="0"/>
              <a:t>-Ti for each 10% margin you have ≈1 K</a:t>
            </a:r>
          </a:p>
          <a:p>
            <a:pPr lvl="1" eaLnBrk="1" hangingPunct="1"/>
            <a:r>
              <a:rPr lang="en-US" dirty="0" smtClean="0"/>
              <a:t>With 20% margin, about 2 K temperature margin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en-US" sz="1000" dirty="0" smtClean="0">
                <a:solidFill>
                  <a:srgbClr val="3399FF"/>
                </a:solidFill>
              </a:rPr>
              <a:t>Unit 6 - </a:t>
            </a:r>
            <a:fld id="{3A2CF900-4507-4025-9CEA-526593DF7AB5}" type="slidenum">
              <a:rPr lang="en-US" sz="1000" smtClean="0">
                <a:solidFill>
                  <a:srgbClr val="3399FF"/>
                </a:solidFill>
              </a:rPr>
              <a:pPr/>
              <a:t>9</a:t>
            </a:fld>
            <a:endParaRPr lang="en-US" sz="1000" dirty="0">
              <a:solidFill>
                <a:srgbClr val="3399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647" y="2454713"/>
            <a:ext cx="6584079" cy="3499646"/>
          </a:xfrm>
          <a:prstGeom prst="rect">
            <a:avLst/>
          </a:prstGeom>
        </p:spPr>
      </p:pic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1284202" y="5996441"/>
            <a:ext cx="682751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fr-CH" sz="1400" dirty="0" smtClean="0"/>
              <a:t>Temperature margin versus operational field for different loadline margins in Nb-Ti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4593959" y="4552861"/>
            <a:ext cx="139169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9900"/>
                </a:solidFill>
              </a:rPr>
              <a:t>10% margin</a:t>
            </a:r>
            <a:endParaRPr lang="en-US" sz="1600" dirty="0">
              <a:solidFill>
                <a:srgbClr val="0099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24755" y="3948702"/>
            <a:ext cx="139169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C3300"/>
                </a:solidFill>
              </a:rPr>
              <a:t>2</a:t>
            </a:r>
            <a:r>
              <a:rPr lang="en-US" sz="1600" dirty="0" smtClean="0">
                <a:solidFill>
                  <a:srgbClr val="CC3300"/>
                </a:solidFill>
              </a:rPr>
              <a:t>0% margin</a:t>
            </a:r>
            <a:endParaRPr lang="en-US" sz="1600" dirty="0">
              <a:solidFill>
                <a:srgbClr val="CC33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11244" y="3354264"/>
            <a:ext cx="139169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3</a:t>
            </a:r>
            <a:r>
              <a:rPr lang="en-US" sz="1600" dirty="0" smtClean="0"/>
              <a:t>0% margin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144553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  <a:ea typeface="ＭＳ Ｐゴシック" pitchFamily="34" charset="-128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  <a:ea typeface="ＭＳ Ｐゴシック" pitchFamily="34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42474</TotalTime>
  <Words>4316</Words>
  <Application>Microsoft Macintosh PowerPoint</Application>
  <PresentationFormat>On-screen Show (4:3)</PresentationFormat>
  <Paragraphs>693</Paragraphs>
  <Slides>63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67" baseType="lpstr">
      <vt:lpstr>1_Default Design</vt:lpstr>
      <vt:lpstr>Custom Design</vt:lpstr>
      <vt:lpstr>Equation</vt:lpstr>
      <vt:lpstr>Équation</vt:lpstr>
      <vt:lpstr>Unit 15 – Magnetic design II Short sample field, margin and sensitivity analysis</vt:lpstr>
      <vt:lpstr>QUESTIONS</vt:lpstr>
      <vt:lpstr>CONTENTS</vt:lpstr>
      <vt:lpstr>SHORT SAMPLE CONCEPT</vt:lpstr>
      <vt:lpstr>LOADLINE MARGIN</vt:lpstr>
      <vt:lpstr>LOADLINE MARGIN</vt:lpstr>
      <vt:lpstr>LOADLINE MARGIN</vt:lpstr>
      <vt:lpstr>TEMPERATURE MARGIN</vt:lpstr>
      <vt:lpstr>TEMPERATURE MARGIN</vt:lpstr>
      <vt:lpstr>TEMPERATURE MARGIN</vt:lpstr>
      <vt:lpstr>TEMPERATURE MARGIN</vt:lpstr>
      <vt:lpstr>ENTHALPY (OR ENERGY) MARGIN</vt:lpstr>
      <vt:lpstr>SUPERFLUID HELIUM</vt:lpstr>
      <vt:lpstr>ENTHALPY (OR ENERGY) MARGIN</vt:lpstr>
      <vt:lpstr>CONTENTS</vt:lpstr>
      <vt:lpstr>Nb-Ti CRITICAL SURFACE APPROXIMATION</vt:lpstr>
      <vt:lpstr>Nb-Ti CRITICAL SURFACE APPROXIMATION</vt:lpstr>
      <vt:lpstr>RECALL ON FILLING RATIO</vt:lpstr>
      <vt:lpstr>RECALL ON FILLING RATIO</vt:lpstr>
      <vt:lpstr>CONTENTS</vt:lpstr>
      <vt:lpstr>SHORT SAMPLE FIELD IN Nb-Ti DIPOLES</vt:lpstr>
      <vt:lpstr>SHORT SAMPLE FIELD IN Nb-Ti DIPOLES</vt:lpstr>
      <vt:lpstr>SHORT SAMPLE FIELD IN Nb-Ti DIPOLES</vt:lpstr>
      <vt:lpstr>RATIO PEAK FIELD BORE FIELD</vt:lpstr>
      <vt:lpstr>RATIO PEAK FIELD BORE FIELD</vt:lpstr>
      <vt:lpstr>RATIO PEAK FIELD BORE FIELD</vt:lpstr>
      <vt:lpstr>RATIO PEAK FIELD BORE FIELD</vt:lpstr>
      <vt:lpstr>SHORT SAMPLE FIELD IN Nb-Ti DIPOLES</vt:lpstr>
      <vt:lpstr>SHORT SAMPLE FIELD IN NB-Ti DIPOLES</vt:lpstr>
      <vt:lpstr>CONTENTS</vt:lpstr>
      <vt:lpstr>SENSITIVITY TO PARAMETERS</vt:lpstr>
      <vt:lpstr>SENSITIVITY TO PARAMETERS</vt:lpstr>
      <vt:lpstr>SENSITIVITY TO PARAMETERS</vt:lpstr>
      <vt:lpstr>SENSITIVITY TO PARAMETERS</vt:lpstr>
      <vt:lpstr>SENSITIVITY TO PARAMETERS</vt:lpstr>
      <vt:lpstr>SENSITIVITY TO PARAMETERS</vt:lpstr>
      <vt:lpstr>SENSITIVITY TO PARAMETERS</vt:lpstr>
      <vt:lpstr>SENSITIVITY TO PARAMETERS</vt:lpstr>
      <vt:lpstr>SENSITIVITY TO PARAMETERS</vt:lpstr>
      <vt:lpstr>SENSITIVITY TO PARAMETERS</vt:lpstr>
      <vt:lpstr>SENSITIVITY TO PARAMETERS</vt:lpstr>
      <vt:lpstr>SENSITIVITY TO PARAMETERS</vt:lpstr>
      <vt:lpstr>SENSITIVITY TO PARAMETERS</vt:lpstr>
      <vt:lpstr>SUMMARY</vt:lpstr>
      <vt:lpstr>SUMMARY</vt:lpstr>
      <vt:lpstr>SUMMARY</vt:lpstr>
      <vt:lpstr>REFERENCES</vt:lpstr>
      <vt:lpstr>ACKNOWLEDGEMENTS</vt:lpstr>
      <vt:lpstr>APPENDIX</vt:lpstr>
      <vt:lpstr>A BETTER APPROXIMATION FOR Nb3Sn</vt:lpstr>
      <vt:lpstr>A BETTER APPROXIMATION FOR Nb3Sn</vt:lpstr>
      <vt:lpstr>A BETTER APPROXIMATION FOR Nb3Sn</vt:lpstr>
      <vt:lpstr>SENSITIVITY TO PARAMETERS</vt:lpstr>
      <vt:lpstr>SENSITIVITY TO PARAMETERS</vt:lpstr>
      <vt:lpstr>APPENDIX</vt:lpstr>
      <vt:lpstr>QUADRUPOLE SHORT SAMPLE GRADIENT</vt:lpstr>
      <vt:lpstr>QUADRUPOLE SHORT SAMPLE GRADIENT</vt:lpstr>
      <vt:lpstr>QUADRUPOLE SHORT SAMPLE GRADIENT</vt:lpstr>
      <vt:lpstr>QUADRUPOLE SHORT SAMPLE GRADIENT</vt:lpstr>
      <vt:lpstr>QUADRUPOLE SHORT SAMPLE GRADIENT</vt:lpstr>
      <vt:lpstr>QUADRUPOLE SHORT SAMPLE GRADIENT</vt:lpstr>
      <vt:lpstr>QUADRUPOLE SHORT SAMPLE GRADIENT</vt:lpstr>
      <vt:lpstr>QUADRUPOLE SHORT SAMPLE GRADIENT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USPAS- Unit2</dc:title>
  <dc:creator>Ezio Todesco</dc:creator>
  <cp:lastModifiedBy>Ezio Todesco</cp:lastModifiedBy>
  <cp:revision>397</cp:revision>
  <dcterms:created xsi:type="dcterms:W3CDTF">2006-07-31T18:23:56Z</dcterms:created>
  <dcterms:modified xsi:type="dcterms:W3CDTF">2025-01-24T08:26:00Z</dcterms:modified>
</cp:coreProperties>
</file>