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35"/>
  </p:notesMasterIdLst>
  <p:handoutMasterIdLst>
    <p:handoutMasterId r:id="rId36"/>
  </p:handoutMasterIdLst>
  <p:sldIdLst>
    <p:sldId id="344" r:id="rId3"/>
    <p:sldId id="257" r:id="rId4"/>
    <p:sldId id="258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51" r:id="rId18"/>
    <p:sldId id="337" r:id="rId19"/>
    <p:sldId id="347" r:id="rId20"/>
    <p:sldId id="343" r:id="rId21"/>
    <p:sldId id="264" r:id="rId22"/>
    <p:sldId id="265" r:id="rId23"/>
    <p:sldId id="348" r:id="rId24"/>
    <p:sldId id="269" r:id="rId25"/>
    <p:sldId id="270" r:id="rId26"/>
    <p:sldId id="349" r:id="rId27"/>
    <p:sldId id="286" r:id="rId28"/>
    <p:sldId id="287" r:id="rId29"/>
    <p:sldId id="288" r:id="rId30"/>
    <p:sldId id="321" r:id="rId31"/>
    <p:sldId id="350" r:id="rId32"/>
    <p:sldId id="322" r:id="rId33"/>
    <p:sldId id="324" r:id="rId34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8D1C"/>
    <a:srgbClr val="1A3D8B"/>
    <a:srgbClr val="CC0000"/>
    <a:srgbClr val="FF3300"/>
    <a:srgbClr val="009900"/>
    <a:srgbClr val="1F3361"/>
    <a:srgbClr val="1C2A64"/>
    <a:srgbClr val="23415D"/>
    <a:srgbClr val="CC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8" autoAdjust="0"/>
    <p:restoredTop sz="99458" autoAdjust="0"/>
  </p:normalViewPr>
  <p:slideViewPr>
    <p:cSldViewPr snapToGrid="0">
      <p:cViewPr>
        <p:scale>
          <a:sx n="94" d="100"/>
          <a:sy n="94" d="100"/>
        </p:scale>
        <p:origin x="-744" y="-136"/>
      </p:cViewPr>
      <p:guideLst>
        <p:guide orient="horz" pos="38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90" y="-84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703E68-9B3D-4E0D-AB17-1BAE5E519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2B532D-7594-4808-9555-F7BA070D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fld id="{3C352B64-7CDB-4BA9-830E-CE2C6B232ED7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Unit 2 – Magnet specifications in particle accelerators 2.</a:t>
            </a:r>
            <a:fld id="{7E2A935F-FE7E-4B75-8543-29890C611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9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B33ECD1B-57C9-4D9F-90C7-204E6C8381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4846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96838"/>
            <a:ext cx="2168525" cy="633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96838"/>
            <a:ext cx="6356350" cy="633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Unit 1 - </a:t>
            </a:r>
            <a:fld id="{43BEAD8B-B011-4DAB-9388-0735A77F8D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6838"/>
            <a:ext cx="7678738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Unit 11: Electromagnetic design episode III – 11.</a:t>
            </a:r>
            <a:fld id="{60043309-665C-4873-8F84-E61486E68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8735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A4B-FB6A-4397-BEF9-CCBB4DB5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9913-B802-486A-BF66-AFCCE915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9CA2-D026-420A-B3F4-6E028B814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83B4-5535-4991-9F99-DCB61D2AC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F592-40FF-4A87-8DA1-13C43CF8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7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E9FC-EDBF-4C23-90C0-459D07E68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7502-BA8B-4D6D-952C-B13E2FCB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FC133B56-E754-4BFE-B953-4D2FE74A0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24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6AA2-CBE9-451F-A6FE-6D743D35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ED23-B985-4B36-9E5F-09E2A8B25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3F02-35EA-4E8A-9815-70A29528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7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5A6F-4CDF-465E-896A-65D36DE8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98AED730-7B3C-4776-AA2D-711872C69A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44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90625"/>
            <a:ext cx="4262438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90625"/>
            <a:ext cx="4262437" cy="5240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Unit 1 - </a:t>
            </a:r>
            <a:fld id="{891CCA51-090F-4883-8443-F7B0FE85F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6856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EEC36FB7-1894-4489-9473-21FAE43449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0448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F6D07457-9BCC-4C11-A880-E7AAE35F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18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35FA2C35-A66C-485E-ABAA-0A1A88AC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766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9F189952-A931-435E-95E4-B21AD634E1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37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1 - </a:t>
            </a:r>
            <a:fld id="{837C34AB-DDE8-4588-91C8-4AEB420ED8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69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 userDrawn="1"/>
        </p:nvSpPr>
        <p:spPr bwMode="auto">
          <a:xfrm>
            <a:off x="0" y="0"/>
            <a:ext cx="7958354" cy="1060450"/>
          </a:xfrm>
          <a:prstGeom prst="rect">
            <a:avLst/>
          </a:prstGeom>
          <a:solidFill>
            <a:srgbClr val="1A3D8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fr-CH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96838"/>
            <a:ext cx="76787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190625"/>
            <a:ext cx="8677275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0325" y="6524625"/>
            <a:ext cx="3794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99FF"/>
                </a:solidFill>
              </a:defRPr>
            </a:lvl1pPr>
          </a:lstStyle>
          <a:p>
            <a:pPr>
              <a:defRPr/>
            </a:pPr>
            <a:r>
              <a:rPr lang="en-US" dirty="0"/>
              <a:t> Unit </a:t>
            </a:r>
            <a:r>
              <a:rPr lang="en-US" dirty="0" smtClean="0"/>
              <a:t>5 - </a:t>
            </a:r>
            <a:fld id="{37F824E6-4F65-4FD0-B2AC-7025D55EF6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190500" y="6534150"/>
            <a:ext cx="4791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1000" dirty="0" smtClean="0">
                <a:solidFill>
                  <a:srgbClr val="3399FF"/>
                </a:solidFill>
              </a:rPr>
              <a:t>E. Todesco,</a:t>
            </a:r>
            <a:r>
              <a:rPr lang="en-US" sz="1000" baseline="0" dirty="0" smtClean="0">
                <a:solidFill>
                  <a:srgbClr val="3399FF"/>
                </a:solidFill>
              </a:rPr>
              <a:t> USPAS </a:t>
            </a:r>
            <a:r>
              <a:rPr lang="en-US" sz="1000" baseline="0" dirty="0" smtClean="0">
                <a:solidFill>
                  <a:srgbClr val="3399FF"/>
                </a:solidFill>
              </a:rPr>
              <a:t>– January 2025</a:t>
            </a:r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 descr="CERN-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0"/>
            <a:ext cx="881628" cy="880161"/>
          </a:xfrm>
          <a:prstGeom prst="rect">
            <a:avLst/>
          </a:prstGeom>
        </p:spPr>
      </p:pic>
      <p:pic>
        <p:nvPicPr>
          <p:cNvPr id="8" name="Picture 7" descr="USPAS-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0" y="0"/>
            <a:ext cx="1161460" cy="1067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8"/>
        </a:buBlip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2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2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6D50C70-2C26-4E72-B99E-171AC0FE3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40.wmf"/><Relationship Id="rId5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png"/><Relationship Id="rId3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emf"/><Relationship Id="rId3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st-ab.aps.org/abstract/PRSTAB/v9/i10/e102401?qid=ed70c20985705bb5&amp;qseq=1&amp;show=1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wmf"/><Relationship Id="rId7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9.wmf"/><Relationship Id="rId9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6.wmf"/><Relationship Id="rId15" Type="http://schemas.openxmlformats.org/officeDocument/2006/relationships/image" Target="../media/image29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27.w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6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314" y="1005277"/>
            <a:ext cx="8497888" cy="2410434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Unit </a:t>
            </a:r>
            <a:r>
              <a:rPr lang="en-US" sz="3200" dirty="0" smtClean="0">
                <a:solidFill>
                  <a:schemeClr val="tx1"/>
                </a:solidFill>
              </a:rPr>
              <a:t>16 </a:t>
            </a:r>
            <a:r>
              <a:rPr lang="en-US" sz="3200" dirty="0" smtClean="0">
                <a:solidFill>
                  <a:schemeClr val="tx1"/>
                </a:solidFill>
              </a:rPr>
              <a:t>– Magnetic design III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Iron effect, grading and coil ends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HiLumi-logo-REF-S_webs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79" y="5883063"/>
            <a:ext cx="2082821" cy="97493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884" y="3201863"/>
            <a:ext cx="8634134" cy="2810832"/>
          </a:xfrm>
        </p:spPr>
        <p:txBody>
          <a:bodyPr/>
          <a:lstStyle/>
          <a:p>
            <a:pPr eaLnBrk="1" hangingPunct="1"/>
            <a:r>
              <a:rPr lang="en-US" dirty="0" err="1" smtClean="0"/>
              <a:t>Ezio</a:t>
            </a:r>
            <a:r>
              <a:rPr lang="en-US" dirty="0" smtClean="0"/>
              <a:t> </a:t>
            </a:r>
            <a:r>
              <a:rPr lang="en-US" dirty="0" err="1" smtClean="0"/>
              <a:t>Todesco</a:t>
            </a:r>
            <a:endParaRPr lang="en-US" dirty="0" smtClean="0"/>
          </a:p>
          <a:p>
            <a:pPr eaLnBrk="1" hangingPunct="1"/>
            <a:r>
              <a:rPr lang="en-US" sz="1800" dirty="0"/>
              <a:t>European Organization for Nuclear Research (CERN)</a:t>
            </a:r>
          </a:p>
          <a:p>
            <a:pPr eaLnBrk="1" hangingPunct="1"/>
            <a:r>
              <a:rPr lang="en-US" sz="1800" dirty="0"/>
              <a:t>Technology Department</a:t>
            </a:r>
          </a:p>
          <a:p>
            <a:pPr eaLnBrk="1" hangingPunct="1"/>
            <a:r>
              <a:rPr lang="en-US" sz="1800" dirty="0"/>
              <a:t>Magnet Superconductors and Cryostat Group</a:t>
            </a:r>
            <a:endParaRPr lang="en-US" sz="1600" dirty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i="1" u="sng" dirty="0" smtClean="0"/>
          </a:p>
          <a:p>
            <a:pPr eaLnBrk="1" hangingPunct="1"/>
            <a:endParaRPr lang="en-US" sz="1600" i="1" u="sng" dirty="0" smtClean="0"/>
          </a:p>
          <a:p>
            <a:pPr eaLnBrk="1" hangingPunct="1"/>
            <a:r>
              <a:rPr lang="en-US" sz="1600" i="1" u="sng" dirty="0" smtClean="0"/>
              <a:t>All </a:t>
            </a:r>
            <a:r>
              <a:rPr lang="en-US" sz="1600" i="1" u="sng" dirty="0"/>
              <a:t>the units will use International System (meter, kilo, second, ampere) unless specified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89926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IRON YOKE - DIPOLES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0000"/>
                </a:solidFill>
              </a:rPr>
              <a:t>Impact of the iron yoke</a:t>
            </a:r>
            <a:r>
              <a:rPr lang="en-US" dirty="0" smtClean="0"/>
              <a:t> on dipole </a:t>
            </a:r>
            <a:r>
              <a:rPr lang="en-US" dirty="0" smtClean="0">
                <a:solidFill>
                  <a:srgbClr val="CC0000"/>
                </a:solidFill>
              </a:rPr>
              <a:t>short sample</a:t>
            </a:r>
            <a:r>
              <a:rPr lang="en-US" dirty="0" smtClean="0"/>
              <a:t> field, </a:t>
            </a:r>
            <a:r>
              <a:rPr lang="en-US" dirty="0" err="1" smtClean="0"/>
              <a:t>Nb</a:t>
            </a:r>
            <a:r>
              <a:rPr lang="en-US" dirty="0" smtClean="0"/>
              <a:t>-Ti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change of </a:t>
            </a:r>
            <a:r>
              <a:rPr lang="en-US" i="1" dirty="0" smtClean="0">
                <a:sym typeface="Symbol" pitchFamily="18" charset="2"/>
              </a:rPr>
              <a:t></a:t>
            </a:r>
            <a:r>
              <a:rPr lang="en-US" i="1" baseline="-25000" dirty="0" smtClean="0">
                <a:sym typeface="Symbol" pitchFamily="18" charset="2"/>
              </a:rPr>
              <a:t>c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is the change of </a:t>
            </a:r>
            <a:r>
              <a:rPr lang="en-US" i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 for a fixed current, previously computed</a:t>
            </a:r>
          </a:p>
          <a:p>
            <a:pPr lvl="1" eaLnBrk="1" hangingPunct="1"/>
            <a:r>
              <a:rPr lang="en-US" dirty="0" smtClean="0"/>
              <a:t>Two regimes: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for </a:t>
            </a:r>
            <a:r>
              <a:rPr lang="en-US" sz="1800" i="1" dirty="0" smtClean="0">
                <a:sym typeface="Symbol" pitchFamily="18" charset="2"/>
              </a:rPr>
              <a:t>X</a:t>
            </a:r>
            <a:r>
              <a:rPr lang="en-US" sz="1800" dirty="0" smtClean="0">
                <a:sym typeface="Symbol" pitchFamily="18" charset="2"/>
              </a:rPr>
              <a:t>&lt;&lt;1 the increase in </a:t>
            </a:r>
            <a:r>
              <a:rPr lang="en-US" sz="1800" i="1" dirty="0" smtClean="0">
                <a:sym typeface="Symbol" pitchFamily="18" charset="2"/>
              </a:rPr>
              <a:t> </a:t>
            </a:r>
            <a:r>
              <a:rPr lang="en-US" sz="1800" dirty="0" smtClean="0">
                <a:sym typeface="Symbol" pitchFamily="18" charset="2"/>
              </a:rPr>
              <a:t>corresponds to the same increase in the short sample field (“thin coils”)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for </a:t>
            </a:r>
            <a:r>
              <a:rPr lang="en-US" sz="1800" i="1" dirty="0" smtClean="0">
                <a:sym typeface="Symbol" pitchFamily="18" charset="2"/>
              </a:rPr>
              <a:t>X</a:t>
            </a:r>
            <a:r>
              <a:rPr lang="en-US" sz="1800" dirty="0" smtClean="0">
                <a:sym typeface="Symbol" pitchFamily="18" charset="2"/>
              </a:rPr>
              <a:t>&gt;&gt;1 no increase in the short sample field (“thick coils”)</a:t>
            </a:r>
          </a:p>
          <a:p>
            <a:pPr lvl="2" eaLnBrk="1" hangingPunct="1"/>
            <a:r>
              <a:rPr lang="en-US" sz="1800" dirty="0" smtClean="0">
                <a:sym typeface="Symbol" pitchFamily="18" charset="2"/>
              </a:rPr>
              <a:t>Please note that the “thin” and “thick” regimes depend on filling ratio </a:t>
            </a:r>
            <a:r>
              <a:rPr lang="en-US" sz="1800" i="1" dirty="0" smtClean="0">
                <a:sym typeface="Symbol" pitchFamily="18" charset="2"/>
              </a:rPr>
              <a:t> </a:t>
            </a:r>
            <a:r>
              <a:rPr lang="en-US" sz="1800" dirty="0" smtClean="0">
                <a:sym typeface="Symbol" pitchFamily="18" charset="2"/>
              </a:rPr>
              <a:t>and on the slope </a:t>
            </a:r>
            <a:r>
              <a:rPr lang="en-US" sz="1800" i="1" dirty="0" smtClean="0">
                <a:sym typeface="Symbol" pitchFamily="18" charset="2"/>
              </a:rPr>
              <a:t>s </a:t>
            </a:r>
            <a:r>
              <a:rPr lang="en-US" sz="1800" dirty="0" smtClean="0">
                <a:sym typeface="Symbol" pitchFamily="18" charset="2"/>
              </a:rPr>
              <a:t>of the critical surface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For the Nb</a:t>
            </a:r>
            <a:r>
              <a:rPr lang="en-US" baseline="-25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Sn one has to use the corresponding equations</a:t>
            </a:r>
          </a:p>
        </p:txBody>
      </p:sp>
      <p:sp>
        <p:nvSpPr>
          <p:cNvPr id="2458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58644"/>
              </p:ext>
            </p:extLst>
          </p:nvPr>
        </p:nvGraphicFramePr>
        <p:xfrm>
          <a:off x="1284288" y="1978025"/>
          <a:ext cx="20177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3" imgW="889000" imgH="406400" progId="Equation.3">
                  <p:embed/>
                </p:oleObj>
              </mc:Choice>
              <mc:Fallback>
                <p:oleObj name="Equation" r:id="rId3" imgW="88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1978025"/>
                        <a:ext cx="201771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10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8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00360"/>
              </p:ext>
            </p:extLst>
          </p:nvPr>
        </p:nvGraphicFramePr>
        <p:xfrm>
          <a:off x="4976813" y="2039938"/>
          <a:ext cx="3138487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tion" r:id="rId5" imgW="1524000" imgH="508000" progId="Equation.3">
                  <p:embed/>
                </p:oleObj>
              </mc:Choice>
              <mc:Fallback>
                <p:oleObj name="Equation" r:id="rId5" imgW="1524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2039938"/>
                        <a:ext cx="3138487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884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- DIPOLES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Impact of the iron yoke on short sample field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Large effect (25%) on RHIC dipoles (thin coil and collars)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Between </a:t>
            </a: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4% and 10% for most of the others</a:t>
            </a:r>
            <a:r>
              <a:rPr lang="en-US" dirty="0" smtClean="0">
                <a:sym typeface="Symbol" pitchFamily="18" charset="2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	(both </a:t>
            </a:r>
            <a:r>
              <a:rPr lang="en-US" dirty="0" err="1" smtClean="0">
                <a:sym typeface="Symbol" pitchFamily="18" charset="2"/>
              </a:rPr>
              <a:t>Nb</a:t>
            </a:r>
            <a:r>
              <a:rPr lang="en-US" dirty="0" smtClean="0">
                <a:sym typeface="Symbol" pitchFamily="18" charset="2"/>
              </a:rPr>
              <a:t>-Ti and Nb</a:t>
            </a:r>
            <a:r>
              <a:rPr lang="en-US" baseline="-25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Sn)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56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465638"/>
            <a:ext cx="20097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7137400" y="6305550"/>
            <a:ext cx="1765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 dirty="0"/>
              <a:t>RHIC main dipole and yoke</a:t>
            </a:r>
            <a:endParaRPr lang="it-IT" sz="1000" dirty="0"/>
          </a:p>
        </p:txBody>
      </p:sp>
      <p:pic>
        <p:nvPicPr>
          <p:cNvPr id="2561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297113"/>
            <a:ext cx="2008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7545388" y="4141788"/>
            <a:ext cx="958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/>
              <a:t>D20 and yoke</a:t>
            </a:r>
            <a:endParaRPr lang="it-IT" sz="1000"/>
          </a:p>
        </p:txBody>
      </p:sp>
      <p:pic>
        <p:nvPicPr>
          <p:cNvPr id="2561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186113"/>
            <a:ext cx="64166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5</a:t>
            </a:r>
            <a:r>
              <a:rPr lang="en-US" sz="1000" dirty="0" smtClean="0">
                <a:solidFill>
                  <a:srgbClr val="3399FF"/>
                </a:solidFill>
              </a:rPr>
              <a:t>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11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91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25612" grpId="0"/>
      <p:bldP spid="256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- QUADRUPOLES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190625"/>
            <a:ext cx="8548687" cy="54768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Similar approach</a:t>
            </a:r>
            <a:r>
              <a:rPr lang="en-US" smtClean="0"/>
              <a:t> can be used in </a:t>
            </a:r>
            <a:r>
              <a:rPr lang="en-US" smtClean="0">
                <a:solidFill>
                  <a:srgbClr val="CC0000"/>
                </a:solidFill>
              </a:rPr>
              <a:t>quadrupoles</a:t>
            </a:r>
          </a:p>
          <a:p>
            <a:pPr lvl="1" eaLnBrk="1" hangingPunct="1"/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Large effect on RHIC</a:t>
            </a:r>
            <a:r>
              <a:rPr lang="en-US" smtClean="0">
                <a:sym typeface="Symbol" pitchFamily="18" charset="2"/>
              </a:rPr>
              <a:t> quadrupoles (thin coil and collars)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Between 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2% and 5%</a:t>
            </a:r>
            <a:r>
              <a:rPr lang="en-US" smtClean="0">
                <a:sym typeface="Symbol" pitchFamily="18" charset="2"/>
              </a:rPr>
              <a:t> for most of the others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The effect is smaller than in dipoles since the</a:t>
            </a:r>
          </a:p>
          <a:p>
            <a:pPr lvl="1"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	contribution to </a:t>
            </a:r>
            <a:r>
              <a:rPr lang="en-US" i="1" smtClean="0">
                <a:sym typeface="Symbol" pitchFamily="18" charset="2"/>
              </a:rPr>
              <a:t>B</a:t>
            </a:r>
            <a:r>
              <a:rPr lang="en-US" i="1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is smaller than to </a:t>
            </a:r>
            <a:r>
              <a:rPr lang="en-US" i="1" smtClean="0">
                <a:sym typeface="Symbol" pitchFamily="18" charset="2"/>
              </a:rPr>
              <a:t>B</a:t>
            </a:r>
            <a:r>
              <a:rPr lang="en-US" i="1" baseline="-25000" smtClean="0">
                <a:sym typeface="Symbol" pitchFamily="18" charset="2"/>
              </a:rPr>
              <a:t>1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5" name="Text Box 17"/>
          <p:cNvSpPr txBox="1">
            <a:spLocks noChangeArrowheads="1"/>
          </p:cNvSpPr>
          <p:nvPr/>
        </p:nvSpPr>
        <p:spPr bwMode="auto">
          <a:xfrm>
            <a:off x="7148513" y="6273800"/>
            <a:ext cx="1443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/>
              <a:t>LHC MQXA and yoke</a:t>
            </a:r>
            <a:endParaRPr lang="it-IT" sz="1000"/>
          </a:p>
        </p:txBody>
      </p:sp>
      <p:pic>
        <p:nvPicPr>
          <p:cNvPr id="2663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702175"/>
            <a:ext cx="270351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816225"/>
            <a:ext cx="26304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 Box 20"/>
          <p:cNvSpPr txBox="1">
            <a:spLocks noChangeArrowheads="1"/>
          </p:cNvSpPr>
          <p:nvPr/>
        </p:nvSpPr>
        <p:spPr bwMode="auto">
          <a:xfrm>
            <a:off x="7185025" y="4297363"/>
            <a:ext cx="1309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/>
              <a:t>RHIC MQ and yoke</a:t>
            </a:r>
            <a:endParaRPr lang="it-IT" sz="1000"/>
          </a:p>
        </p:txBody>
      </p:sp>
      <p:pic>
        <p:nvPicPr>
          <p:cNvPr id="2663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479800"/>
            <a:ext cx="565785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12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66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  <p:bldP spid="26635" grpId="0"/>
      <p:bldP spid="266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- SATURATION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Iron saturation: </a:t>
            </a:r>
            <a:r>
              <a:rPr lang="en-US" dirty="0" smtClean="0">
                <a:solidFill>
                  <a:srgbClr val="CC0000"/>
                </a:solidFill>
              </a:rPr>
              <a:t>B-H curve</a:t>
            </a:r>
          </a:p>
          <a:p>
            <a:pPr lvl="2" eaLnBrk="1" hangingPunct="1"/>
            <a:r>
              <a:rPr lang="en-US" sz="1800" dirty="0" smtClean="0"/>
              <a:t>for B&lt;2 T, </a:t>
            </a:r>
            <a:r>
              <a:rPr lang="en-US" sz="1800" dirty="0" smtClean="0">
                <a:sym typeface="Symbol" pitchFamily="18" charset="2"/>
              </a:rPr>
              <a:t>one has &gt;&gt;1 (10</a:t>
            </a:r>
            <a:r>
              <a:rPr lang="en-US" sz="1800" baseline="30000" dirty="0" smtClean="0">
                <a:sym typeface="Symbol" pitchFamily="18" charset="2"/>
              </a:rPr>
              <a:t>3</a:t>
            </a:r>
            <a:r>
              <a:rPr lang="en-US" sz="1800" dirty="0" smtClean="0">
                <a:sym typeface="Symbol" pitchFamily="18" charset="2"/>
              </a:rPr>
              <a:t>-10</a:t>
            </a:r>
            <a:r>
              <a:rPr lang="en-US" sz="1800" baseline="30000" dirty="0" smtClean="0">
                <a:sym typeface="Symbol" pitchFamily="18" charset="2"/>
              </a:rPr>
              <a:t>4</a:t>
            </a:r>
            <a:r>
              <a:rPr lang="en-US" sz="1800" dirty="0" smtClean="0">
                <a:sym typeface="Symbol" pitchFamily="18" charset="2"/>
              </a:rPr>
              <a:t>), and</a:t>
            </a:r>
            <a:r>
              <a:rPr lang="en-US" sz="1800" dirty="0" smtClean="0"/>
              <a:t> the </a:t>
            </a:r>
            <a:r>
              <a:rPr lang="en-US" sz="1800" dirty="0" smtClean="0">
                <a:solidFill>
                  <a:srgbClr val="CC0000"/>
                </a:solidFill>
              </a:rPr>
              <a:t>iron can give a relevant contribution</a:t>
            </a:r>
            <a:r>
              <a:rPr lang="en-US" sz="1800" dirty="0" smtClean="0"/>
              <a:t> to the field according to what discussed before</a:t>
            </a:r>
          </a:p>
          <a:p>
            <a:pPr lvl="2" eaLnBrk="1" hangingPunct="1"/>
            <a:r>
              <a:rPr lang="en-US" sz="1800" dirty="0" smtClean="0"/>
              <a:t>for </a:t>
            </a:r>
            <a:r>
              <a:rPr lang="en-US" sz="1800" dirty="0" smtClean="0">
                <a:solidFill>
                  <a:srgbClr val="CC0000"/>
                </a:solidFill>
              </a:rPr>
              <a:t>B&gt;2 T</a:t>
            </a:r>
            <a:r>
              <a:rPr lang="en-US" sz="1800" dirty="0" smtClean="0"/>
              <a:t>, </a:t>
            </a:r>
            <a:r>
              <a:rPr lang="en-US" sz="1800" dirty="0" smtClean="0">
                <a:sym typeface="Symbol" pitchFamily="18" charset="2"/>
              </a:rPr>
              <a:t>1</a:t>
            </a:r>
            <a:r>
              <a:rPr lang="en-US" sz="1800" dirty="0" smtClean="0"/>
              <a:t>, and the </a:t>
            </a:r>
            <a:r>
              <a:rPr lang="en-US" sz="1800" dirty="0" smtClean="0">
                <a:solidFill>
                  <a:srgbClr val="CC0000"/>
                </a:solidFill>
              </a:rPr>
              <a:t>iron becomes “transparent”</a:t>
            </a:r>
            <a:r>
              <a:rPr lang="en-US" sz="1800" dirty="0" smtClean="0"/>
              <a:t> (no effect on field)</a:t>
            </a:r>
          </a:p>
          <a:p>
            <a:pPr marL="457200" lvl="1" indent="0" eaLnBrk="1" hangingPunct="1">
              <a:buNone/>
            </a:pPr>
            <a:endParaRPr lang="en-US" sz="1600" dirty="0" smtClean="0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5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7" name="Rectangle 1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69" name="Object 20"/>
          <p:cNvGraphicFramePr>
            <a:graphicFrameLocks noChangeAspect="1"/>
          </p:cNvGraphicFramePr>
          <p:nvPr/>
        </p:nvGraphicFramePr>
        <p:xfrm>
          <a:off x="5316538" y="1228725"/>
          <a:ext cx="1168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228725"/>
                        <a:ext cx="11684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125788"/>
            <a:ext cx="576262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13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3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- SATURATION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Impact on calculation</a:t>
            </a:r>
          </a:p>
          <a:p>
            <a:pPr lvl="2" eaLnBrk="1" hangingPunct="1">
              <a:defRPr/>
            </a:pPr>
            <a:r>
              <a:rPr lang="en-US" sz="1800" dirty="0" smtClean="0"/>
              <a:t>When iron saturates</a:t>
            </a:r>
            <a:r>
              <a:rPr lang="en-US" sz="1800" dirty="0"/>
              <a:t> </a:t>
            </a:r>
            <a:r>
              <a:rPr lang="en-US" sz="1800" dirty="0" smtClean="0">
                <a:sym typeface="Symbol" pitchFamily="18" charset="2"/>
              </a:rPr>
              <a:t> image current method cannot be applied, </a:t>
            </a:r>
            <a:r>
              <a:rPr lang="en-US" sz="1800" dirty="0" smtClean="0">
                <a:solidFill>
                  <a:srgbClr val="CC0000"/>
                </a:solidFill>
                <a:sym typeface="Symbol" pitchFamily="18" charset="2"/>
              </a:rPr>
              <a:t>finite element</a:t>
            </a:r>
            <a:r>
              <a:rPr lang="en-US" sz="1800" dirty="0" smtClean="0">
                <a:sym typeface="Symbol" pitchFamily="18" charset="2"/>
              </a:rPr>
              <a:t> method is needed (Poisson, Opera, </a:t>
            </a:r>
            <a:r>
              <a:rPr lang="en-US" sz="1800" dirty="0" err="1" smtClean="0">
                <a:sym typeface="Symbol" pitchFamily="18" charset="2"/>
              </a:rPr>
              <a:t>Ansys</a:t>
            </a:r>
            <a:r>
              <a:rPr lang="en-US" sz="1800" dirty="0" smtClean="0">
                <a:sym typeface="Symbol" pitchFamily="18" charset="2"/>
              </a:rPr>
              <a:t>, ROXIE, …)</a:t>
            </a:r>
          </a:p>
          <a:p>
            <a:pPr lvl="2" eaLnBrk="1" hangingPunct="1">
              <a:defRPr/>
            </a:pPr>
            <a:r>
              <a:rPr lang="en-US" sz="1800" dirty="0" smtClean="0">
                <a:sym typeface="Symbol" pitchFamily="18" charset="2"/>
              </a:rPr>
              <a:t>Accuracy of model is good (error less than 10% if B-H well known)</a:t>
            </a:r>
          </a:p>
          <a:p>
            <a:pPr eaLnBrk="1" hangingPunct="1">
              <a:defRPr/>
            </a:pPr>
            <a:r>
              <a:rPr lang="en-US" dirty="0" smtClean="0"/>
              <a:t>Impact on main component and </a:t>
            </a:r>
            <a:r>
              <a:rPr lang="en-US" dirty="0" err="1" smtClean="0"/>
              <a:t>multipoles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1800" dirty="0" smtClean="0"/>
              <a:t>The main field is not </a:t>
            </a:r>
            <a:r>
              <a:rPr lang="en-US" sz="1800" dirty="0" smtClean="0">
                <a:sym typeface="Symbol" pitchFamily="18" charset="2"/>
              </a:rPr>
              <a:t> current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itchFamily="18" charset="2"/>
              </a:rPr>
              <a:t> </a:t>
            </a:r>
            <a:r>
              <a:rPr lang="en-US" sz="1800" dirty="0">
                <a:sym typeface="Symbol" pitchFamily="18" charset="2"/>
              </a:rPr>
              <a:t>transfer function </a:t>
            </a:r>
            <a:r>
              <a:rPr lang="en-US" sz="1800" i="1" dirty="0">
                <a:solidFill>
                  <a:srgbClr val="CC0000"/>
                </a:solidFill>
                <a:sym typeface="Symbol" pitchFamily="18" charset="2"/>
              </a:rPr>
              <a:t>B/i</a:t>
            </a:r>
            <a:r>
              <a:rPr lang="en-US" sz="1800" dirty="0">
                <a:solidFill>
                  <a:srgbClr val="CC0000"/>
                </a:solidFill>
                <a:sym typeface="Symbol" pitchFamily="18" charset="2"/>
              </a:rPr>
              <a:t> drops</a:t>
            </a:r>
            <a:r>
              <a:rPr lang="en-US" sz="1800" dirty="0">
                <a:sym typeface="Symbol" pitchFamily="18" charset="2"/>
              </a:rPr>
              <a:t> of several </a:t>
            </a:r>
            <a:endParaRPr lang="en-US" sz="1800" dirty="0" smtClean="0">
              <a:sym typeface="Symbol" pitchFamily="18" charset="2"/>
            </a:endParaRPr>
          </a:p>
          <a:p>
            <a:pPr lvl="2" eaLnBrk="1" hangingPunct="1">
              <a:buFontTx/>
              <a:buNone/>
              <a:defRPr/>
            </a:pPr>
            <a:r>
              <a:rPr lang="en-US" sz="1800" dirty="0" smtClean="0">
                <a:sym typeface="Symbol" pitchFamily="18" charset="2"/>
              </a:rPr>
              <a:t>	(tens) of units – in worse cases 1-10%</a:t>
            </a: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Since the field  in the iron has an </a:t>
            </a:r>
          </a:p>
          <a:p>
            <a:pPr lvl="2" eaLnBrk="1" hangingPunct="1">
              <a:buFontTx/>
              <a:buNone/>
              <a:defRPr/>
            </a:pPr>
            <a:r>
              <a:rPr lang="en-US" sz="1800" dirty="0" smtClean="0"/>
              <a:t>	azimuthal dependence, some parts </a:t>
            </a:r>
          </a:p>
          <a:p>
            <a:pPr lvl="2" eaLnBrk="1" hangingPunct="1">
              <a:buFontTx/>
              <a:buNone/>
              <a:defRPr/>
            </a:pPr>
            <a:r>
              <a:rPr lang="en-US" sz="1800" dirty="0" smtClean="0"/>
              <a:t>	of the iron can be saturated and </a:t>
            </a:r>
          </a:p>
          <a:p>
            <a:pPr lvl="2" eaLnBrk="1" hangingPunct="1">
              <a:buFontTx/>
              <a:buNone/>
              <a:defRPr/>
            </a:pPr>
            <a:r>
              <a:rPr lang="en-US" sz="1800" dirty="0" smtClean="0"/>
              <a:t>	others not </a:t>
            </a:r>
            <a:r>
              <a:rPr lang="en-US" sz="1800" dirty="0" smtClean="0">
                <a:sym typeface="Symbol" pitchFamily="18" charset="2"/>
              </a:rPr>
              <a:t>  </a:t>
            </a:r>
            <a:r>
              <a:rPr lang="en-US" sz="1800" dirty="0" smtClean="0">
                <a:solidFill>
                  <a:srgbClr val="CC0000"/>
                </a:solidFill>
                <a:sym typeface="Symbol" pitchFamily="18" charset="2"/>
              </a:rPr>
              <a:t>variation of </a:t>
            </a:r>
            <a:r>
              <a:rPr lang="en-US" sz="1800" i="1" dirty="0" smtClean="0">
                <a:solidFill>
                  <a:srgbClr val="CC0000"/>
                </a:solidFill>
                <a:sym typeface="Symbol" pitchFamily="18" charset="2"/>
              </a:rPr>
              <a:t>b</a:t>
            </a:r>
            <a:r>
              <a:rPr lang="en-US" sz="1800" i="1" baseline="-25000" dirty="0" smtClean="0">
                <a:solidFill>
                  <a:srgbClr val="CC0000"/>
                </a:solidFill>
                <a:sym typeface="Symbol" pitchFamily="18" charset="2"/>
              </a:rPr>
              <a:t>3</a:t>
            </a:r>
          </a:p>
          <a:p>
            <a:pPr lvl="1" eaLnBrk="1" hangingPunct="1">
              <a:defRPr/>
            </a:pPr>
            <a:r>
              <a:rPr lang="en-US" dirty="0" smtClean="0"/>
              <a:t>It </a:t>
            </a:r>
            <a:r>
              <a:rPr lang="en-US" dirty="0" smtClean="0">
                <a:solidFill>
                  <a:srgbClr val="C00000"/>
                </a:solidFill>
              </a:rPr>
              <a:t>was considered critical</a:t>
            </a:r>
          </a:p>
          <a:p>
            <a:pPr lvl="2" eaLnBrk="1" hangingPunct="1">
              <a:defRPr/>
            </a:pPr>
            <a:r>
              <a:rPr lang="en-US" sz="1800" dirty="0" smtClean="0">
                <a:sym typeface="Symbol" pitchFamily="18" charset="2"/>
              </a:rPr>
              <a:t>Led to warm iron design in </a:t>
            </a:r>
            <a:r>
              <a:rPr lang="en-US" sz="1800" dirty="0" err="1" smtClean="0">
                <a:sym typeface="Symbol" pitchFamily="18" charset="2"/>
              </a:rPr>
              <a:t>Tevatron</a:t>
            </a:r>
            <a:endParaRPr lang="en-US" sz="1800" dirty="0" smtClean="0">
              <a:sym typeface="Symbol" pitchFamily="18" charset="2"/>
            </a:endParaRPr>
          </a:p>
          <a:p>
            <a:pPr lvl="2" eaLnBrk="1" hangingPunct="1">
              <a:defRPr/>
            </a:pPr>
            <a:r>
              <a:rPr lang="en-US" sz="1800" dirty="0" smtClean="0">
                <a:sym typeface="Symbol" pitchFamily="18" charset="2"/>
              </a:rPr>
              <a:t>Today, even few % of saturation 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US" sz="1800" dirty="0" smtClean="0">
                <a:sym typeface="Symbol" pitchFamily="18" charset="2"/>
              </a:rPr>
              <a:t>    are manageable in operation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(saturation is compensated via current fine tuning)</a:t>
            </a: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93" name="Picture 22" descr="hera_satur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741738"/>
            <a:ext cx="37465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445125" y="6059488"/>
            <a:ext cx="3621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CH" sz="1000"/>
              <a:t>Impact of yoke saturation in HERA dipole and quadrupoles,</a:t>
            </a:r>
          </a:p>
          <a:p>
            <a:pPr algn="ctr"/>
            <a:r>
              <a:rPr lang="fr-CH" sz="1000"/>
              <a:t>From Schmuser, pg 58, fig. 4.12</a:t>
            </a:r>
            <a:endParaRPr lang="it-IT" sz="1000"/>
          </a:p>
        </p:txBody>
      </p:sp>
      <p:sp>
        <p:nvSpPr>
          <p:cNvPr id="28695" name="Line 24"/>
          <p:cNvSpPr>
            <a:spLocks noChangeShapeType="1"/>
          </p:cNvSpPr>
          <p:nvPr/>
        </p:nvSpPr>
        <p:spPr bwMode="auto">
          <a:xfrm>
            <a:off x="6383338" y="4275138"/>
            <a:ext cx="0" cy="711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124575" y="4392613"/>
            <a:ext cx="75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>
                <a:solidFill>
                  <a:srgbClr val="CC0000"/>
                </a:solidFill>
              </a:rPr>
              <a:t>40 units</a:t>
            </a:r>
            <a:endParaRPr lang="it-IT" sz="1000">
              <a:solidFill>
                <a:srgbClr val="CC0000"/>
              </a:solidFill>
            </a:endParaRPr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14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35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94" grpId="0"/>
      <p:bldP spid="28695" grpId="0" animBg="1"/>
      <p:bldP spid="286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- OPTIMIZATION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Corrective actions: </a:t>
            </a:r>
            <a:r>
              <a:rPr lang="en-US" dirty="0" smtClean="0">
                <a:solidFill>
                  <a:srgbClr val="C00000"/>
                </a:solidFill>
              </a:rPr>
              <a:t>shaping the iron</a:t>
            </a:r>
          </a:p>
          <a:p>
            <a:pPr lvl="1" eaLnBrk="1" hangingPunct="1"/>
            <a:r>
              <a:rPr lang="en-US" dirty="0" smtClean="0"/>
              <a:t>In a dipole, the field is larger at the pole – over there, iron will saturate</a:t>
            </a:r>
          </a:p>
          <a:p>
            <a:pPr lvl="2" eaLnBrk="1" hangingPunct="1"/>
            <a:r>
              <a:rPr lang="en-US" sz="1800" dirty="0" smtClean="0"/>
              <a:t>The dependence on the azimuth of the field in the coil provokes different saturations, and a strong impact on </a:t>
            </a:r>
            <a:r>
              <a:rPr lang="en-US" sz="1800" dirty="0" err="1" smtClean="0"/>
              <a:t>multipole</a:t>
            </a:r>
            <a:endParaRPr lang="en-US" sz="1800" dirty="0" smtClean="0"/>
          </a:p>
          <a:p>
            <a:pPr lvl="1" eaLnBrk="1" hangingPunct="1"/>
            <a:r>
              <a:rPr lang="en-US" dirty="0" smtClean="0"/>
              <a:t>One can </a:t>
            </a:r>
            <a:r>
              <a:rPr lang="en-US" dirty="0" smtClean="0">
                <a:solidFill>
                  <a:srgbClr val="C00000"/>
                </a:solidFill>
              </a:rPr>
              <a:t>optimize</a:t>
            </a:r>
            <a:r>
              <a:rPr lang="en-US" dirty="0" smtClean="0"/>
              <a:t> the shape of the iron to </a:t>
            </a:r>
            <a:r>
              <a:rPr lang="en-US" dirty="0" smtClean="0">
                <a:solidFill>
                  <a:srgbClr val="C00000"/>
                </a:solidFill>
              </a:rPr>
              <a:t>reduce these effects</a:t>
            </a:r>
          </a:p>
          <a:p>
            <a:pPr lvl="2" eaLnBrk="1" hangingPunct="1"/>
            <a:r>
              <a:rPr lang="en-US" sz="1800" dirty="0" smtClean="0"/>
              <a:t>Optimization of the </a:t>
            </a:r>
            <a:r>
              <a:rPr lang="en-US" sz="1800" dirty="0" smtClean="0">
                <a:solidFill>
                  <a:srgbClr val="C00000"/>
                </a:solidFill>
              </a:rPr>
              <a:t>position of holes </a:t>
            </a:r>
            <a:r>
              <a:rPr lang="en-US" sz="1800" dirty="0" smtClean="0"/>
              <a:t>(holes anyway needed for cryogenics) to minimize </a:t>
            </a:r>
            <a:r>
              <a:rPr lang="en-US" sz="1800" dirty="0" err="1" smtClean="0"/>
              <a:t>multipole</a:t>
            </a:r>
            <a:r>
              <a:rPr lang="en-US" sz="1800" dirty="0" smtClean="0"/>
              <a:t> change</a:t>
            </a:r>
          </a:p>
          <a:p>
            <a:pPr lvl="2" eaLnBrk="1" hangingPunct="1"/>
            <a:r>
              <a:rPr lang="en-US" sz="1800" dirty="0" smtClean="0">
                <a:solidFill>
                  <a:srgbClr val="C00000"/>
                </a:solidFill>
              </a:rPr>
              <a:t>RHIC is the most challenging case</a:t>
            </a:r>
            <a:r>
              <a:rPr lang="en-US" sz="1800" dirty="0" smtClean="0"/>
              <a:t>, since the iron gives a large contribution (50% to </a:t>
            </a:r>
            <a:r>
              <a:rPr lang="en-US" sz="1800" dirty="0" smtClean="0">
                <a:sym typeface="Symbol" pitchFamily="18" charset="2"/>
              </a:rPr>
              <a:t>, i.e. to central field for a given current)</a:t>
            </a:r>
          </a:p>
          <a:p>
            <a:pPr marL="914400" lvl="2" indent="0" eaLnBrk="1" hangingPunct="1">
              <a:buNone/>
            </a:pPr>
            <a:endParaRPr lang="en-US" sz="1800" dirty="0" smtClean="0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0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5" name="Rectangle 1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1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4530725"/>
            <a:ext cx="4064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100263" y="4183063"/>
            <a:ext cx="2082800" cy="165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15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46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  <p:bldP spid="297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- OPTIMAZATION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Corrective actions: </a:t>
            </a:r>
            <a:r>
              <a:rPr lang="en-US" dirty="0" smtClean="0">
                <a:solidFill>
                  <a:srgbClr val="C00000"/>
                </a:solidFill>
              </a:rPr>
              <a:t>shaping the iron </a:t>
            </a:r>
            <a:r>
              <a:rPr lang="en-US" dirty="0" smtClean="0"/>
              <a:t>– the RHIC dipole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The field in the yoke is larger on the pole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Drilling holes in the right places, one can </a:t>
            </a:r>
            <a:r>
              <a:rPr lang="en-US" sz="1800" dirty="0" smtClean="0">
                <a:solidFill>
                  <a:srgbClr val="C00000"/>
                </a:solidFill>
              </a:rPr>
              <a:t>reduce saturation of </a:t>
            </a:r>
            <a:r>
              <a:rPr lang="en-US" sz="1800" i="1" dirty="0" smtClean="0">
                <a:solidFill>
                  <a:srgbClr val="C00000"/>
                </a:solidFill>
              </a:rPr>
              <a:t>b</a:t>
            </a:r>
            <a:r>
              <a:rPr lang="en-US" sz="1800" i="1" baseline="-25000" dirty="0" smtClean="0">
                <a:solidFill>
                  <a:srgbClr val="C00000"/>
                </a:solidFill>
              </a:rPr>
              <a:t>3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from 40 units to less than 5 units (</a:t>
            </a:r>
            <a:r>
              <a:rPr lang="en-US" sz="1800" dirty="0" smtClean="0">
                <a:solidFill>
                  <a:srgbClr val="C00000"/>
                </a:solidFill>
              </a:rPr>
              <a:t>one order of magnitude</a:t>
            </a:r>
            <a:r>
              <a:rPr lang="en-US" sz="1800" dirty="0" smtClean="0"/>
              <a:t>), and to correct also </a:t>
            </a:r>
            <a:r>
              <a:rPr lang="en-US" sz="1800" i="1" dirty="0" smtClean="0"/>
              <a:t>b</a:t>
            </a:r>
            <a:r>
              <a:rPr lang="en-US" sz="1800" i="1" baseline="-25000" dirty="0" smtClean="0"/>
              <a:t>5</a:t>
            </a:r>
          </a:p>
          <a:p>
            <a:pPr lvl="2" eaLnBrk="1" hangingPunct="1">
              <a:lnSpc>
                <a:spcPct val="90000"/>
              </a:lnSpc>
            </a:pPr>
            <a:endParaRPr lang="en-US" sz="1800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sz="1800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sz="1800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sz="1800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sz="1800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i="1" baseline="-25000" dirty="0" smtClean="0"/>
          </a:p>
          <a:p>
            <a:pPr lvl="2" eaLnBrk="1" hangingPunct="1">
              <a:lnSpc>
                <a:spcPct val="90000"/>
              </a:lnSpc>
            </a:pPr>
            <a:endParaRPr lang="en-US" i="1" baseline="-25000" dirty="0" smtClean="0"/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i="1" baseline="-25000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similar approach has been used for the LHC dipole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Less contribution from the iron (20% only), but left-right asymmetries due to two-in-one design </a:t>
            </a:r>
            <a:r>
              <a:rPr lang="en-US" sz="1000" dirty="0" smtClean="0">
                <a:solidFill>
                  <a:srgbClr val="008000"/>
                </a:solidFill>
              </a:rPr>
              <a:t>[S. </a:t>
            </a:r>
            <a:r>
              <a:rPr lang="en-US" sz="1000" dirty="0" err="1" smtClean="0">
                <a:solidFill>
                  <a:srgbClr val="008000"/>
                </a:solidFill>
              </a:rPr>
              <a:t>Russenschuck</a:t>
            </a:r>
            <a:r>
              <a:rPr lang="en-US" sz="1000" dirty="0" smtClean="0">
                <a:solidFill>
                  <a:srgbClr val="008000"/>
                </a:solidFill>
              </a:rPr>
              <a:t>, C. </a:t>
            </a:r>
            <a:r>
              <a:rPr lang="en-US" sz="1000" dirty="0" err="1" smtClean="0">
                <a:solidFill>
                  <a:srgbClr val="008000"/>
                </a:solidFill>
              </a:rPr>
              <a:t>Vollinger</a:t>
            </a:r>
            <a:r>
              <a:rPr lang="en-US" sz="1000" dirty="0" smtClean="0">
                <a:solidFill>
                  <a:srgbClr val="008000"/>
                </a:solidFill>
              </a:rPr>
              <a:t>, works in IEEE TAS in 2000-2005)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Another possibility is to </a:t>
            </a:r>
            <a:r>
              <a:rPr lang="en-US" dirty="0" smtClean="0">
                <a:solidFill>
                  <a:srgbClr val="C00000"/>
                </a:solidFill>
              </a:rPr>
              <a:t>shape the contour of the iron </a:t>
            </a:r>
            <a:r>
              <a:rPr lang="en-US" dirty="0" smtClean="0"/>
              <a:t>(elliptical and not circular)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40" name="Picture 21" descr="rhic_dip_sat_h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759075"/>
            <a:ext cx="242093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2" descr="rhic_dip_sat_noh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33675"/>
            <a:ext cx="25146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3" descr="rhic_dip_sat_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760663"/>
            <a:ext cx="319405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292100" y="4730750"/>
            <a:ext cx="4967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CH" sz="1000" dirty="0"/>
              <a:t>Field map in the iron for the RHIC dipole, with and without holes</a:t>
            </a:r>
          </a:p>
          <a:p>
            <a:pPr algn="ctr"/>
            <a:r>
              <a:rPr lang="fr-CH" sz="1000" dirty="0"/>
              <a:t>From R. Gupta, USPAS Houston 2006, Lecture V, slide 12</a:t>
            </a:r>
            <a:endParaRPr lang="it-IT" sz="1000" dirty="0"/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5513388" y="4714875"/>
            <a:ext cx="314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fr-CH" sz="1000"/>
              <a:t>Correction of b3 variation due to saturation</a:t>
            </a:r>
          </a:p>
          <a:p>
            <a:pPr algn="ctr"/>
            <a:r>
              <a:rPr lang="fr-CH" sz="1000"/>
              <a:t>for the RHIC dipoles, R. Gupta, ibidem</a:t>
            </a:r>
          </a:p>
        </p:txBody>
      </p:sp>
      <p:sp>
        <p:nvSpPr>
          <p:cNvPr id="2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16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1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43" grpId="0"/>
      <p:bldP spid="307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EFFECT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estimate of the impact of iron saturation, coupled with iron shape and coil design is totally non trivial, even for low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Ideal tool is ROXIE, using a coupled method to solve the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the impact of magnetic/non magnetic keys in a low field magnet (D2 correctors in HL LHC, a CCT based design with 2.6 T field): 10 units of b</a:t>
            </a:r>
            <a:r>
              <a:rPr lang="en-US" baseline="-25000" dirty="0" smtClean="0"/>
              <a:t>3</a:t>
            </a:r>
            <a:r>
              <a:rPr lang="en-US" dirty="0" smtClean="0"/>
              <a:t> !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17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98" y="3544196"/>
            <a:ext cx="4867685" cy="24761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927" y="3522719"/>
            <a:ext cx="2446020" cy="2551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605" y="6147038"/>
            <a:ext cx="460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iron keys, of place in the wrong place, can give 10 units of b3 </a:t>
            </a:r>
          </a:p>
          <a:p>
            <a:pPr algn="ctr"/>
            <a:r>
              <a:rPr lang="en-US" sz="1200" dirty="0" smtClean="0"/>
              <a:t>D2 corrector magnet (A. </a:t>
            </a:r>
            <a:r>
              <a:rPr lang="en-US" sz="1200" dirty="0" err="1" smtClean="0"/>
              <a:t>Musso</a:t>
            </a:r>
            <a:r>
              <a:rPr lang="en-US" sz="1200" dirty="0" smtClean="0"/>
              <a:t>, G. Kirby)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944962" y="6096789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Iron saturation in</a:t>
            </a:r>
            <a:r>
              <a:rPr lang="en-US" sz="1200" dirty="0"/>
              <a:t> </a:t>
            </a:r>
            <a:r>
              <a:rPr lang="en-US" sz="1200" dirty="0" smtClean="0"/>
              <a:t>D2 corrector magnet </a:t>
            </a:r>
          </a:p>
          <a:p>
            <a:pPr algn="ctr"/>
            <a:r>
              <a:rPr lang="en-US" sz="1200" dirty="0" smtClean="0"/>
              <a:t>(P. Hagen, A. </a:t>
            </a:r>
            <a:r>
              <a:rPr lang="en-US" sz="1200" dirty="0" err="1" smtClean="0"/>
              <a:t>Musso</a:t>
            </a:r>
            <a:r>
              <a:rPr lang="en-US" sz="1200" dirty="0" smtClean="0"/>
              <a:t>, G. Kirby)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1381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role of iron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Grading techniques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few words on coil ends</a:t>
            </a: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18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44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TECHNIQUES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00675"/>
          </a:xfrm>
        </p:spPr>
        <p:txBody>
          <a:bodyPr/>
          <a:lstStyle/>
          <a:p>
            <a:pPr eaLnBrk="1" hangingPunct="1"/>
            <a:r>
              <a:rPr lang="en-US" dirty="0" smtClean="0"/>
              <a:t>The map of the field inside a coil is </a:t>
            </a:r>
            <a:r>
              <a:rPr lang="en-US" dirty="0" smtClean="0">
                <a:solidFill>
                  <a:srgbClr val="CC0000"/>
                </a:solidFill>
              </a:rPr>
              <a:t>strongly non-uniform</a:t>
            </a:r>
          </a:p>
          <a:p>
            <a:pPr lvl="1" eaLnBrk="1" hangingPunct="1"/>
            <a:r>
              <a:rPr lang="en-US" dirty="0" smtClean="0"/>
              <a:t>Two grading possibilities: first one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</a:rPr>
              <a:t>In the outer layer the peak field can be lower than in the inner layer, therefore </a:t>
            </a:r>
            <a:r>
              <a:rPr lang="en-US" dirty="0" smtClean="0">
                <a:solidFill>
                  <a:srgbClr val="CC3300"/>
                </a:solidFill>
              </a:rPr>
              <a:t>larger current density can be used</a:t>
            </a:r>
            <a:r>
              <a:rPr lang="en-US" dirty="0" smtClean="0">
                <a:solidFill>
                  <a:srgbClr val="000000"/>
                </a:solidFill>
              </a:rPr>
              <a:t>, and thinner coil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</a:rPr>
              <a:t>Example: in the LHC main dipole, 23% larger current density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</a:rPr>
              <a:t>Usually larger </a:t>
            </a:r>
            <a:r>
              <a:rPr lang="en-US" dirty="0" err="1" smtClean="0">
                <a:solidFill>
                  <a:srgbClr val="000000"/>
                </a:solidFill>
              </a:rPr>
              <a:t>loadline</a:t>
            </a:r>
            <a:r>
              <a:rPr lang="en-US" dirty="0" smtClean="0">
                <a:solidFill>
                  <a:srgbClr val="000000"/>
                </a:solidFill>
              </a:rPr>
              <a:t> margin is used for the outer layer</a:t>
            </a: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19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5" y="3431533"/>
            <a:ext cx="4725071" cy="2592286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63" y="3408645"/>
            <a:ext cx="2862795" cy="26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511" y="6174057"/>
            <a:ext cx="4929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LHC dipole </a:t>
            </a:r>
            <a:r>
              <a:rPr lang="en-US" sz="1400" dirty="0" err="1" smtClean="0"/>
              <a:t>loadlines</a:t>
            </a:r>
            <a:r>
              <a:rPr lang="en-US" sz="1400" dirty="0" smtClean="0"/>
              <a:t> for peak field in inner and outer layer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3881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Efficiency: the last </a:t>
            </a:r>
            <a:r>
              <a:rPr lang="en-US" sz="2000" dirty="0" err="1" smtClean="0"/>
              <a:t>Teslas</a:t>
            </a:r>
            <a:r>
              <a:rPr lang="en-US" sz="2000" dirty="0" smtClean="0"/>
              <a:t> are expensive … are there </a:t>
            </a:r>
            <a:r>
              <a:rPr lang="en-US" sz="2000" dirty="0" smtClean="0">
                <a:solidFill>
                  <a:srgbClr val="CC0000"/>
                </a:solidFill>
              </a:rPr>
              <a:t>techniques to save conductor</a:t>
            </a:r>
            <a:r>
              <a:rPr lang="en-US" sz="2000" dirty="0" smtClean="0"/>
              <a:t> ?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What is the </a:t>
            </a:r>
            <a:r>
              <a:rPr lang="en-US" sz="2000" dirty="0" smtClean="0">
                <a:solidFill>
                  <a:srgbClr val="CC0000"/>
                </a:solidFill>
              </a:rPr>
              <a:t>effect of iron</a:t>
            </a:r>
            <a:r>
              <a:rPr lang="en-US" sz="2000" dirty="0" smtClean="0"/>
              <a:t> ? Does it help in having higher short sample fields ?</a:t>
            </a:r>
          </a:p>
          <a:p>
            <a:pPr eaLnBrk="1" hangingPunct="1"/>
            <a:r>
              <a:rPr lang="en-US" sz="2000" dirty="0" smtClean="0"/>
              <a:t>What happens in </a:t>
            </a:r>
            <a:r>
              <a:rPr lang="en-US" sz="2000" dirty="0" smtClean="0">
                <a:solidFill>
                  <a:srgbClr val="CC0000"/>
                </a:solidFill>
              </a:rPr>
              <a:t>coil heads</a:t>
            </a:r>
            <a:r>
              <a:rPr lang="en-US" sz="2000" dirty="0" smtClean="0"/>
              <a:t> ?</a:t>
            </a:r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 flipV="1">
            <a:off x="7597775" y="2824163"/>
            <a:ext cx="114300" cy="1492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 flipH="1">
            <a:off x="7820025" y="2533650"/>
            <a:ext cx="114300" cy="1666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7650163" y="2770188"/>
            <a:ext cx="123825" cy="793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>
            <a:off x="7758113" y="2676525"/>
            <a:ext cx="123825" cy="793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 smtClean="0">
                <a:solidFill>
                  <a:srgbClr val="3399FF"/>
                </a:solidFill>
              </a:rPr>
              <a:t>Unit 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42" y="2057566"/>
            <a:ext cx="4448382" cy="2440489"/>
          </a:xfrm>
          <a:prstGeom prst="rect">
            <a:avLst/>
          </a:prstGeom>
        </p:spPr>
      </p:pic>
      <p:pic>
        <p:nvPicPr>
          <p:cNvPr id="14346" name="Picture 28" descr="Serbia100Din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09" y="1894131"/>
            <a:ext cx="756374" cy="36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43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TECHNIQUES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00675"/>
          </a:xfrm>
        </p:spPr>
        <p:txBody>
          <a:bodyPr/>
          <a:lstStyle/>
          <a:p>
            <a:pPr eaLnBrk="1" hangingPunct="1"/>
            <a:r>
              <a:rPr lang="en-US" dirty="0" smtClean="0"/>
              <a:t>The map of the field inside a coil is </a:t>
            </a:r>
            <a:r>
              <a:rPr lang="en-US" dirty="0" smtClean="0">
                <a:solidFill>
                  <a:srgbClr val="CC0000"/>
                </a:solidFill>
              </a:rPr>
              <a:t>strongly non-uniform</a:t>
            </a:r>
          </a:p>
          <a:p>
            <a:pPr lvl="1" eaLnBrk="1" hangingPunct="1"/>
            <a:r>
              <a:rPr lang="en-US" dirty="0" smtClean="0"/>
              <a:t>Two grading possibilities: second one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</a:rPr>
              <a:t>The same current density is kept, but </a:t>
            </a:r>
            <a:r>
              <a:rPr lang="en-US" dirty="0" smtClean="0">
                <a:solidFill>
                  <a:srgbClr val="CC3300"/>
                </a:solidFill>
              </a:rPr>
              <a:t>lower performance material is used for the lower field blocks</a:t>
            </a:r>
            <a:r>
              <a:rPr lang="en-US" dirty="0" smtClean="0">
                <a:solidFill>
                  <a:srgbClr val="000000"/>
                </a:solidFill>
              </a:rPr>
              <a:t>, saving money</a:t>
            </a: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</a:rPr>
              <a:t>For instance, in this magnet Nb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Sn with peak field 12 T one block has a peak field of 7 T, where 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-Ti could be used, with a 30% saving at the price of higher complexity (splice between 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-Ti and Nb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Sn)</a:t>
            </a:r>
          </a:p>
          <a:p>
            <a:pPr eaLnBrk="1" hangingPunct="1"/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20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2" name="Picture 1" descr="MQXF_co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60" y="3742262"/>
            <a:ext cx="2961939" cy="241321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296423" y="2877624"/>
            <a:ext cx="1080931" cy="891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2" y="3755772"/>
            <a:ext cx="4448383" cy="2440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8883" y="6322667"/>
            <a:ext cx="5584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 hypothetical material grading applied to MQXF magnet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9168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TECHNIQUES - DIPOLES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Examples of </a:t>
            </a:r>
            <a:r>
              <a:rPr lang="en-US" dirty="0" smtClean="0">
                <a:solidFill>
                  <a:srgbClr val="CC0000"/>
                </a:solidFill>
              </a:rPr>
              <a:t>graded coils</a:t>
            </a:r>
          </a:p>
          <a:p>
            <a:pPr lvl="1" eaLnBrk="1" hangingPunct="1"/>
            <a:r>
              <a:rPr lang="en-US" dirty="0" smtClean="0"/>
              <a:t>LHC main dipole (~9 T)</a:t>
            </a:r>
          </a:p>
          <a:p>
            <a:pPr lvl="2" eaLnBrk="1" hangingPunct="1"/>
            <a:r>
              <a:rPr lang="en-US" sz="1800" dirty="0" smtClean="0"/>
              <a:t>grading of 1.23 (i.e. +23% current density in outer layer)</a:t>
            </a:r>
          </a:p>
          <a:p>
            <a:pPr lvl="2" eaLnBrk="1" hangingPunct="1"/>
            <a:r>
              <a:rPr lang="en-US" sz="1800" dirty="0" smtClean="0"/>
              <a:t>3% more in short sample field, </a:t>
            </a:r>
            <a:r>
              <a:rPr lang="en-US" sz="1800" dirty="0" smtClean="0">
                <a:solidFill>
                  <a:srgbClr val="CC0000"/>
                </a:solidFill>
              </a:rPr>
              <a:t>17% save of conductor</a:t>
            </a:r>
          </a:p>
          <a:p>
            <a:pPr lvl="1" eaLnBrk="1" hangingPunct="1"/>
            <a:r>
              <a:rPr lang="en-US" dirty="0" smtClean="0"/>
              <a:t>MSUT - Nb</a:t>
            </a:r>
            <a:r>
              <a:rPr lang="en-US" baseline="-25000" dirty="0" smtClean="0"/>
              <a:t>3</a:t>
            </a:r>
            <a:r>
              <a:rPr lang="en-US" dirty="0" smtClean="0"/>
              <a:t>Sn model of Univ. of </a:t>
            </a:r>
            <a:r>
              <a:rPr lang="en-US" dirty="0" err="1" smtClean="0"/>
              <a:t>Twente</a:t>
            </a:r>
            <a:r>
              <a:rPr lang="en-US" dirty="0" smtClean="0"/>
              <a:t> (~11 T)</a:t>
            </a:r>
          </a:p>
          <a:p>
            <a:pPr lvl="2" eaLnBrk="1" hangingPunct="1"/>
            <a:r>
              <a:rPr lang="en-US" sz="1800" dirty="0" smtClean="0"/>
              <a:t>strong grading 1.65 </a:t>
            </a:r>
          </a:p>
          <a:p>
            <a:pPr lvl="2" eaLnBrk="1" hangingPunct="1"/>
            <a:r>
              <a:rPr lang="en-US" sz="1800" dirty="0" smtClean="0"/>
              <a:t>5% more in short sample field, </a:t>
            </a:r>
            <a:r>
              <a:rPr lang="en-US" sz="1800" dirty="0" smtClean="0">
                <a:solidFill>
                  <a:srgbClr val="CC0000"/>
                </a:solidFill>
              </a:rPr>
              <a:t>25% save of conductor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51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678238"/>
            <a:ext cx="2717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679825"/>
            <a:ext cx="2717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1789745" y="6307915"/>
            <a:ext cx="15718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400" dirty="0"/>
              <a:t>LHC main dipole</a:t>
            </a:r>
            <a:endParaRPr lang="it-IT" sz="1400" dirty="0"/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6208462" y="6280118"/>
            <a:ext cx="1249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400" dirty="0"/>
              <a:t>MSUT dipole</a:t>
            </a:r>
            <a:endParaRPr lang="it-IT" sz="1400" dirty="0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21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24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TECHNIQUES - DIPOLES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Examples of </a:t>
            </a:r>
            <a:r>
              <a:rPr lang="en-US" dirty="0" smtClean="0">
                <a:solidFill>
                  <a:srgbClr val="CC0000"/>
                </a:solidFill>
              </a:rPr>
              <a:t>graded coils</a:t>
            </a:r>
          </a:p>
          <a:p>
            <a:pPr lvl="1" eaLnBrk="1" hangingPunct="1"/>
            <a:r>
              <a:rPr lang="en-US" dirty="0" smtClean="0"/>
              <a:t>MDPTC1 main dipole </a:t>
            </a:r>
            <a:r>
              <a:rPr lang="en-US" dirty="0"/>
              <a:t>(~14 </a:t>
            </a:r>
            <a:r>
              <a:rPr lang="en-US" dirty="0" smtClean="0"/>
              <a:t>T)</a:t>
            </a:r>
          </a:p>
          <a:p>
            <a:pPr lvl="2" eaLnBrk="1" hangingPunct="1"/>
            <a:r>
              <a:rPr lang="en-US" dirty="0"/>
              <a:t>G</a:t>
            </a:r>
            <a:r>
              <a:rPr lang="en-US" sz="1800" dirty="0" smtClean="0"/>
              <a:t>rading of 1.34 (i.e. +</a:t>
            </a:r>
            <a:r>
              <a:rPr lang="en-US" dirty="0" smtClean="0"/>
              <a:t>34</a:t>
            </a:r>
            <a:r>
              <a:rPr lang="en-US" sz="1800" dirty="0" smtClean="0"/>
              <a:t>% current density in outer layer)</a:t>
            </a:r>
          </a:p>
          <a:p>
            <a:pPr lvl="2" eaLnBrk="1" hangingPunct="1"/>
            <a:r>
              <a:rPr lang="en-US" sz="1800" dirty="0" smtClean="0"/>
              <a:t>Coil width: 15 mm for each layer</a:t>
            </a:r>
          </a:p>
          <a:p>
            <a:pPr lvl="2" eaLnBrk="1" hangingPunct="1"/>
            <a:r>
              <a:rPr lang="en-US" dirty="0" smtClean="0"/>
              <a:t>Last two layers (30 mm) are equivalent to 30*1.34=40 mm</a:t>
            </a:r>
          </a:p>
          <a:p>
            <a:pPr lvl="2" eaLnBrk="1" hangingPunct="1"/>
            <a:r>
              <a:rPr lang="en-US" sz="1800" dirty="0" smtClean="0"/>
              <a:t>Aperture radius is 30 mm</a:t>
            </a:r>
          </a:p>
          <a:p>
            <a:pPr lvl="2" eaLnBrk="1" hangingPunct="1"/>
            <a:r>
              <a:rPr lang="en-US" dirty="0" smtClean="0"/>
              <a:t>No grading: coil surface</a:t>
            </a:r>
          </a:p>
          <a:p>
            <a:pPr lvl="3" eaLnBrk="1" hangingPunct="1"/>
            <a:r>
              <a:rPr lang="en-US" dirty="0" smtClean="0">
                <a:latin typeface="Symbol" charset="2"/>
                <a:cs typeface="Symbol" charset="2"/>
              </a:rPr>
              <a:t>2p</a:t>
            </a:r>
            <a:r>
              <a:rPr lang="en-US" sz="1600" dirty="0" smtClean="0">
                <a:latin typeface="Symbol" charset="2"/>
                <a:cs typeface="Symbol" charset="2"/>
              </a:rPr>
              <a:t>(</a:t>
            </a:r>
            <a:r>
              <a:rPr lang="en-US" sz="1600" dirty="0" smtClean="0"/>
              <a:t>(30+70)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-30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)/3=19000 mm</a:t>
            </a:r>
            <a:r>
              <a:rPr lang="en-US" sz="1600" baseline="30000" dirty="0" smtClean="0"/>
              <a:t>2</a:t>
            </a:r>
          </a:p>
          <a:p>
            <a:pPr lvl="2" eaLnBrk="1" hangingPunct="1"/>
            <a:r>
              <a:rPr lang="en-US" sz="1800" dirty="0" smtClean="0"/>
              <a:t>With grading</a:t>
            </a:r>
          </a:p>
          <a:p>
            <a:pPr lvl="3" eaLnBrk="1" hangingPunct="1"/>
            <a:r>
              <a:rPr lang="en-US" dirty="0" smtClean="0">
                <a:latin typeface="Symbol" charset="2"/>
                <a:cs typeface="Symbol" charset="2"/>
              </a:rPr>
              <a:t>2p</a:t>
            </a:r>
            <a:r>
              <a:rPr lang="en-US" dirty="0">
                <a:latin typeface="Symbol" charset="2"/>
                <a:cs typeface="Symbol" charset="2"/>
              </a:rPr>
              <a:t>(</a:t>
            </a:r>
            <a:r>
              <a:rPr lang="en-US" dirty="0"/>
              <a:t>(30</a:t>
            </a:r>
            <a:r>
              <a:rPr lang="en-US" dirty="0" smtClean="0"/>
              <a:t>+60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-30</a:t>
            </a:r>
            <a:r>
              <a:rPr lang="en-US" baseline="30000" dirty="0"/>
              <a:t>2</a:t>
            </a:r>
            <a:r>
              <a:rPr lang="en-US" dirty="0" smtClean="0"/>
              <a:t>)/2=15000 </a:t>
            </a:r>
            <a:r>
              <a:rPr lang="en-US" dirty="0"/>
              <a:t>mm</a:t>
            </a:r>
            <a:r>
              <a:rPr lang="en-US" baseline="30000" dirty="0"/>
              <a:t>2</a:t>
            </a:r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Conductor quantity with grading : -20%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22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17" y="2972194"/>
            <a:ext cx="3622340" cy="2956054"/>
          </a:xfrm>
          <a:prstGeom prst="rect">
            <a:avLst/>
          </a:prstGeom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248862" y="5787661"/>
            <a:ext cx="34457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400" dirty="0" smtClean="0"/>
              <a:t>MDPTC1 </a:t>
            </a:r>
            <a:r>
              <a:rPr lang="fr-CH" sz="1400" dirty="0"/>
              <a:t>main </a:t>
            </a:r>
            <a:r>
              <a:rPr lang="fr-CH" sz="1400" dirty="0" smtClean="0"/>
              <a:t>dipole </a:t>
            </a:r>
            <a:r>
              <a:rPr lang="fr-CH" sz="1400" dirty="0" smtClean="0">
                <a:solidFill>
                  <a:srgbClr val="009900"/>
                </a:solidFill>
              </a:rPr>
              <a:t>(A. Zlobin, et al.)</a:t>
            </a:r>
            <a:endParaRPr lang="it-IT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78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TECHNIQUES - DIPOLES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Results for a two layer </a:t>
            </a:r>
            <a:r>
              <a:rPr lang="en-US" dirty="0" smtClean="0">
                <a:solidFill>
                  <a:srgbClr val="CC0000"/>
                </a:solidFill>
              </a:rPr>
              <a:t>with same width</a:t>
            </a:r>
            <a:r>
              <a:rPr lang="en-US" dirty="0" smtClean="0"/>
              <a:t> sector case, </a:t>
            </a:r>
            <a:r>
              <a:rPr lang="en-US" dirty="0" err="1" smtClean="0"/>
              <a:t>Nb</a:t>
            </a:r>
            <a:r>
              <a:rPr lang="en-US" dirty="0" smtClean="0"/>
              <a:t>-Ti</a:t>
            </a:r>
          </a:p>
          <a:p>
            <a:pPr lvl="1" eaLnBrk="1" hangingPunct="1"/>
            <a:r>
              <a:rPr lang="en-US" dirty="0" smtClean="0"/>
              <a:t>The gain in short sample field is ~5%</a:t>
            </a:r>
          </a:p>
          <a:p>
            <a:pPr lvl="1" eaLnBrk="1" hangingPunct="1"/>
            <a:r>
              <a:rPr lang="en-US" dirty="0" smtClean="0"/>
              <a:t>But given a short sample field, one saves a lot !</a:t>
            </a:r>
          </a:p>
          <a:p>
            <a:pPr lvl="2" eaLnBrk="1" hangingPunct="1"/>
            <a:r>
              <a:rPr lang="en-US" sz="1800" dirty="0" smtClean="0"/>
              <a:t>At 8 T one can use 30 mm instead of 40 mm </a:t>
            </a:r>
            <a:r>
              <a:rPr lang="en-US" sz="1800" dirty="0" smtClean="0">
                <a:solidFill>
                  <a:srgbClr val="CC0000"/>
                </a:solidFill>
              </a:rPr>
              <a:t>(-25%)</a:t>
            </a:r>
          </a:p>
          <a:p>
            <a:pPr lvl="2" eaLnBrk="1" hangingPunct="1"/>
            <a:r>
              <a:rPr lang="en-US" sz="1800" dirty="0" smtClean="0"/>
              <a:t>At 9 T one can use 50 mm instead of 80 mm </a:t>
            </a:r>
            <a:r>
              <a:rPr lang="en-US" sz="1800" dirty="0" smtClean="0">
                <a:solidFill>
                  <a:srgbClr val="CC0000"/>
                </a:solidFill>
              </a:rPr>
              <a:t>(-37%)</a:t>
            </a:r>
          </a:p>
          <a:p>
            <a:pPr lvl="2" eaLnBrk="1" hangingPunct="1"/>
            <a:endParaRPr lang="en-US" sz="1800" dirty="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54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179763"/>
            <a:ext cx="61690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524000"/>
            <a:ext cx="1965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23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28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TECHNIQUES - QUADRUPOLES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Similar strategy for </a:t>
            </a:r>
            <a:r>
              <a:rPr lang="en-US" dirty="0" err="1" smtClean="0"/>
              <a:t>quadrupoles</a:t>
            </a:r>
            <a:r>
              <a:rPr lang="en-US" dirty="0" smtClean="0"/>
              <a:t> – gain of </a:t>
            </a:r>
            <a:r>
              <a:rPr lang="en-US" dirty="0" smtClean="0">
                <a:solidFill>
                  <a:srgbClr val="CC0000"/>
                </a:solidFill>
              </a:rPr>
              <a:t>5-10% in </a:t>
            </a:r>
            <a:r>
              <a:rPr lang="en-US" i="1" dirty="0" err="1" smtClean="0">
                <a:solidFill>
                  <a:srgbClr val="CC0000"/>
                </a:solidFill>
              </a:rPr>
              <a:t>G</a:t>
            </a:r>
            <a:r>
              <a:rPr lang="en-US" i="1" baseline="-25000" dirty="0" err="1" smtClean="0">
                <a:solidFill>
                  <a:srgbClr val="CC0000"/>
                </a:solidFill>
              </a:rPr>
              <a:t>ss</a:t>
            </a:r>
            <a:endParaRPr lang="en-US" i="1" baseline="-25000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dirty="0" smtClean="0"/>
              <a:t>LHC MQXB – </a:t>
            </a:r>
            <a:r>
              <a:rPr lang="en-US" dirty="0" err="1" smtClean="0"/>
              <a:t>quadrupole</a:t>
            </a:r>
            <a:r>
              <a:rPr lang="en-US" dirty="0" smtClean="0"/>
              <a:t> for IR regions</a:t>
            </a:r>
          </a:p>
          <a:p>
            <a:pPr lvl="2" eaLnBrk="1" hangingPunct="1"/>
            <a:r>
              <a:rPr lang="en-US" sz="1800" dirty="0" smtClean="0"/>
              <a:t>grading of 1.24 (i.e. +24% current density in outer layer)</a:t>
            </a:r>
          </a:p>
          <a:p>
            <a:pPr lvl="2" eaLnBrk="1" hangingPunct="1"/>
            <a:r>
              <a:rPr lang="en-US" sz="1800" dirty="0" smtClean="0"/>
              <a:t>6% more in short sample field, </a:t>
            </a:r>
            <a:r>
              <a:rPr lang="en-US" sz="1800" dirty="0" smtClean="0">
                <a:solidFill>
                  <a:srgbClr val="CC0000"/>
                </a:solidFill>
              </a:rPr>
              <a:t>41% save of conductor</a:t>
            </a:r>
          </a:p>
          <a:p>
            <a:pPr lvl="1" eaLnBrk="1" hangingPunct="1"/>
            <a:r>
              <a:rPr lang="en-US" dirty="0" smtClean="0"/>
              <a:t>LHC MQY – </a:t>
            </a:r>
            <a:r>
              <a:rPr lang="en-US" dirty="0" err="1" smtClean="0"/>
              <a:t>quadrupole</a:t>
            </a:r>
            <a:r>
              <a:rPr lang="en-US" dirty="0" smtClean="0"/>
              <a:t> close to IR regions</a:t>
            </a:r>
          </a:p>
          <a:p>
            <a:pPr lvl="2" eaLnBrk="1" hangingPunct="1"/>
            <a:r>
              <a:rPr lang="en-US" sz="1800" dirty="0" smtClean="0"/>
              <a:t>Special grading (grading inside outer layer, upper pole with lower density) of 1.43 – </a:t>
            </a:r>
            <a:r>
              <a:rPr lang="en-US" sz="1800" dirty="0" smtClean="0">
                <a:solidFill>
                  <a:srgbClr val="CC3300"/>
                </a:solidFill>
              </a:rPr>
              <a:t>this is the most amazingly optimized </a:t>
            </a:r>
            <a:r>
              <a:rPr lang="en-US" sz="1800" dirty="0" err="1" smtClean="0">
                <a:solidFill>
                  <a:srgbClr val="CC3300"/>
                </a:solidFill>
              </a:rPr>
              <a:t>quadrupole</a:t>
            </a:r>
            <a:endParaRPr lang="en-US" sz="1800" dirty="0" smtClean="0">
              <a:solidFill>
                <a:srgbClr val="CC3300"/>
              </a:solidFill>
            </a:endParaRPr>
          </a:p>
          <a:p>
            <a:pPr lvl="2" eaLnBrk="1" hangingPunct="1"/>
            <a:r>
              <a:rPr lang="en-US" sz="1800" dirty="0" smtClean="0"/>
              <a:t>9% more in short sample field, </a:t>
            </a:r>
            <a:r>
              <a:rPr lang="en-US" sz="1800" dirty="0" smtClean="0">
                <a:solidFill>
                  <a:srgbClr val="CC0000"/>
                </a:solidFill>
              </a:rPr>
              <a:t>could not be reached without grading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965535" y="6226855"/>
            <a:ext cx="29418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 dirty="0"/>
              <a:t>LHC </a:t>
            </a:r>
            <a:r>
              <a:rPr lang="fr-CH" sz="1000" dirty="0" smtClean="0"/>
              <a:t>MQXB </a:t>
            </a:r>
            <a:r>
              <a:rPr lang="fr-CH" sz="1000" dirty="0" smtClean="0">
                <a:solidFill>
                  <a:srgbClr val="008000"/>
                </a:solidFill>
              </a:rPr>
              <a:t>(J. Kerby, et al, IEEE TAS 1995-2000)</a:t>
            </a:r>
            <a:endParaRPr lang="it-IT" sz="1000" dirty="0">
              <a:solidFill>
                <a:srgbClr val="008000"/>
              </a:solidFill>
            </a:endParaRP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4951879" y="6266608"/>
            <a:ext cx="34676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r>
              <a:rPr lang="fr-CH" sz="1000" dirty="0"/>
              <a:t>LHC </a:t>
            </a:r>
            <a:r>
              <a:rPr lang="fr-CH" sz="1000" dirty="0" smtClean="0"/>
              <a:t>MQY </a:t>
            </a:r>
            <a:r>
              <a:rPr lang="fr-CH" sz="1000" dirty="0" smtClean="0">
                <a:solidFill>
                  <a:srgbClr val="008000"/>
                </a:solidFill>
              </a:rPr>
              <a:t>(G. Kirby, R. Ostojic, et al IEEE TAS 1999-2005)</a:t>
            </a:r>
            <a:endParaRPr lang="it-IT" sz="1000" dirty="0">
              <a:solidFill>
                <a:srgbClr val="008000"/>
              </a:solidFill>
            </a:endParaRPr>
          </a:p>
        </p:txBody>
      </p:sp>
      <p:pic>
        <p:nvPicPr>
          <p:cNvPr id="2356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203700"/>
            <a:ext cx="3609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210050"/>
            <a:ext cx="36099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24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24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23565" grpId="0"/>
      <p:bldP spid="235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role of iron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Grading techniques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few words on coil ends</a:t>
            </a: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25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09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COIL ENDS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features of the coil end design</a:t>
            </a:r>
          </a:p>
          <a:p>
            <a:pPr lvl="1" eaLnBrk="1" hangingPunct="1">
              <a:buFontTx/>
              <a:buNone/>
            </a:pPr>
            <a:r>
              <a:rPr lang="en-US" smtClean="0"/>
              <a:t>++Mechanical: find the shape that minimizes the strain in the cable due to the bending (constant perimeter)</a:t>
            </a:r>
          </a:p>
          <a:p>
            <a:pPr lvl="2" eaLnBrk="1" hangingPunct="1"/>
            <a:r>
              <a:rPr lang="en-US" smtClean="0"/>
              <a:t>In a cos</a:t>
            </a:r>
            <a:r>
              <a:rPr lang="en-US" smtClean="0">
                <a:sym typeface="Symbol" pitchFamily="18" charset="2"/>
              </a:rPr>
              <a:t> magnet this 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strain can be large</a:t>
            </a:r>
            <a:r>
              <a:rPr lang="en-US" smtClean="0">
                <a:sym typeface="Symbol" pitchFamily="18" charset="2"/>
              </a:rPr>
              <a:t> if the aperture is small</a:t>
            </a:r>
          </a:p>
          <a:p>
            <a:pPr lvl="2" eaLnBrk="1" hangingPunct="1"/>
            <a:r>
              <a:rPr lang="en-US" smtClean="0">
                <a:sym typeface="Symbol" pitchFamily="18" charset="2"/>
              </a:rPr>
              <a:t>In a racetrack design the cable is bent in the ‘right’ direction and therefore the strain is much less</a:t>
            </a:r>
          </a:p>
          <a:p>
            <a:pPr lvl="2" eaLnBrk="1" hangingPunct="1"/>
            <a:r>
              <a:rPr lang="en-US" smtClean="0">
                <a:sym typeface="Symbol" pitchFamily="18" charset="2"/>
              </a:rPr>
              <a:t>It is important to have codes to design the end spacers that 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best fit the ends</a:t>
            </a:r>
            <a:r>
              <a:rPr lang="en-US" smtClean="0">
                <a:sym typeface="Symbol" pitchFamily="18" charset="2"/>
              </a:rPr>
              <a:t>, giving the best mechanical support – iteration with results of production is usually needed</a:t>
            </a:r>
          </a:p>
        </p:txBody>
      </p:sp>
      <p:pic>
        <p:nvPicPr>
          <p:cNvPr id="32773" name="Picture 4" descr="roxie_e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211638"/>
            <a:ext cx="219868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roxie_e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4146550"/>
            <a:ext cx="274796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1555750" y="5895975"/>
            <a:ext cx="277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 dirty="0"/>
              <a:t>End of a </a:t>
            </a:r>
            <a:r>
              <a:rPr lang="en-US" sz="1000" dirty="0" err="1"/>
              <a:t>cos</a:t>
            </a:r>
            <a:r>
              <a:rPr lang="en-US" sz="1000" dirty="0">
                <a:sym typeface="Symbol" pitchFamily="18" charset="2"/>
              </a:rPr>
              <a:t> coil</a:t>
            </a:r>
          </a:p>
          <a:p>
            <a:pPr algn="ctr"/>
            <a:r>
              <a:rPr lang="en-US" sz="1000" dirty="0">
                <a:solidFill>
                  <a:srgbClr val="008000"/>
                </a:solidFill>
                <a:sym typeface="Symbol" pitchFamily="18" charset="2"/>
              </a:rPr>
              <a:t>[S. </a:t>
            </a:r>
            <a:r>
              <a:rPr lang="en-US" sz="1000" dirty="0" err="1">
                <a:solidFill>
                  <a:srgbClr val="008000"/>
                </a:solidFill>
                <a:sym typeface="Symbol" pitchFamily="18" charset="2"/>
              </a:rPr>
              <a:t>Russenschuck</a:t>
            </a:r>
            <a:r>
              <a:rPr lang="en-US" sz="1000" dirty="0">
                <a:solidFill>
                  <a:srgbClr val="008000"/>
                </a:solidFill>
                <a:sym typeface="Symbol" pitchFamily="18" charset="2"/>
              </a:rPr>
              <a:t>, World Scientific, Fig. 32.13]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4965700" y="5956300"/>
            <a:ext cx="280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 dirty="0"/>
              <a:t>End spacers supporting the ends of a </a:t>
            </a:r>
            <a:r>
              <a:rPr lang="en-US" sz="1000" dirty="0" err="1"/>
              <a:t>cos</a:t>
            </a:r>
            <a:r>
              <a:rPr lang="en-US" sz="1000" dirty="0">
                <a:sym typeface="Symbol" pitchFamily="18" charset="2"/>
              </a:rPr>
              <a:t> coil</a:t>
            </a:r>
          </a:p>
          <a:p>
            <a:pPr algn="ctr"/>
            <a:r>
              <a:rPr lang="en-US" sz="1000" dirty="0">
                <a:solidFill>
                  <a:srgbClr val="008000"/>
                </a:solidFill>
                <a:sym typeface="Symbol" pitchFamily="18" charset="2"/>
              </a:rPr>
              <a:t>[S. </a:t>
            </a:r>
            <a:r>
              <a:rPr lang="en-US" sz="1000" dirty="0" err="1">
                <a:solidFill>
                  <a:srgbClr val="008000"/>
                </a:solidFill>
                <a:sym typeface="Symbol" pitchFamily="18" charset="2"/>
              </a:rPr>
              <a:t>Russenschuck,World</a:t>
            </a:r>
            <a:r>
              <a:rPr lang="en-US" sz="1000" dirty="0">
                <a:solidFill>
                  <a:srgbClr val="008000"/>
                </a:solidFill>
                <a:sym typeface="Symbol" pitchFamily="18" charset="2"/>
              </a:rPr>
              <a:t> Scientific, Fig. 32.13]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26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4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5" grpId="0"/>
      <p:bldP spid="327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COIL ENDS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features of the coil end design</a:t>
            </a:r>
          </a:p>
          <a:p>
            <a:pPr lvl="1" eaLnBrk="1" hangingPunct="1">
              <a:buFontTx/>
              <a:buNone/>
            </a:pPr>
            <a:r>
              <a:rPr lang="en-US" smtClean="0"/>
              <a:t>+ Magnetic: find the shape that allows to </a:t>
            </a:r>
            <a:r>
              <a:rPr lang="en-US" smtClean="0">
                <a:solidFill>
                  <a:srgbClr val="CC0000"/>
                </a:solidFill>
              </a:rPr>
              <a:t>avoid a higher field in the ends</a:t>
            </a:r>
          </a:p>
          <a:p>
            <a:pPr lvl="2" eaLnBrk="1" hangingPunct="1"/>
            <a:r>
              <a:rPr lang="en-US" smtClean="0"/>
              <a:t>Due to the coil return, the main field in the ends is enhanced (typically several %)</a:t>
            </a:r>
          </a:p>
          <a:p>
            <a:pPr lvl="2" eaLnBrk="1" hangingPunct="1"/>
            <a:r>
              <a:rPr lang="en-US" smtClean="0"/>
              <a:t>On the other hand, end are the most difficult parts to manufacture </a:t>
            </a:r>
            <a:r>
              <a:rPr lang="en-US" smtClean="0">
                <a:sym typeface="Symbol" pitchFamily="18" charset="2"/>
              </a:rPr>
              <a:t> are the most unstable from a mechanical point of view</a:t>
            </a:r>
          </a:p>
          <a:p>
            <a:pPr lvl="2" eaLnBrk="1" hangingPunct="1"/>
            <a:r>
              <a:rPr lang="en-US" smtClean="0">
                <a:sym typeface="Symbol" pitchFamily="18" charset="2"/>
              </a:rPr>
              <a:t>It is wise to </a:t>
            </a:r>
            <a:r>
              <a:rPr lang="en-US" smtClean="0">
                <a:solidFill>
                  <a:srgbClr val="CC0000"/>
                </a:solidFill>
                <a:sym typeface="Symbol" pitchFamily="18" charset="2"/>
              </a:rPr>
              <a:t>reduce the main field in the ends by adding spacers</a:t>
            </a:r>
            <a:r>
              <a:rPr lang="en-US" smtClean="0">
                <a:sym typeface="Symbol" pitchFamily="18" charset="2"/>
              </a:rPr>
              <a:t> - this makes the design a bit more complicated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220913" y="5973763"/>
            <a:ext cx="244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Simple coil end with increased field in P</a:t>
            </a:r>
            <a:endParaRPr lang="en-US" sz="1000">
              <a:sym typeface="Symbol" pitchFamily="18" charset="2"/>
            </a:endParaRPr>
          </a:p>
          <a:p>
            <a:pPr algn="ctr"/>
            <a:r>
              <a:rPr lang="en-US" sz="1000">
                <a:sym typeface="Symbol" pitchFamily="18" charset="2"/>
              </a:rPr>
              <a:t>[Schmuser,pg. 58]</a:t>
            </a:r>
          </a:p>
        </p:txBody>
      </p:sp>
      <p:pic>
        <p:nvPicPr>
          <p:cNvPr id="33798" name="Picture 8" descr="schm_e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240213"/>
            <a:ext cx="24018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schm_e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4246563"/>
            <a:ext cx="19827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475288" y="5964238"/>
            <a:ext cx="2090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Coil end with spacers to decrease </a:t>
            </a:r>
          </a:p>
          <a:p>
            <a:pPr algn="ctr"/>
            <a:r>
              <a:rPr lang="en-US" sz="1000"/>
              <a:t>the main field in the end</a:t>
            </a:r>
          </a:p>
          <a:p>
            <a:pPr algn="ctr"/>
            <a:r>
              <a:rPr lang="en-US" sz="1000">
                <a:sym typeface="Symbol" pitchFamily="18" charset="2"/>
              </a:rPr>
              <a:t>[Schmuser,pg. 58]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27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6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33797" grpId="0"/>
      <p:bldP spid="338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COIL ENDS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98563"/>
            <a:ext cx="8677275" cy="5240337"/>
          </a:xfrm>
        </p:spPr>
        <p:txBody>
          <a:bodyPr/>
          <a:lstStyle/>
          <a:p>
            <a:pPr eaLnBrk="1" hangingPunct="1"/>
            <a:r>
              <a:rPr lang="en-US" sz="2000" smtClean="0"/>
              <a:t>Main features of the coil end design</a:t>
            </a:r>
          </a:p>
          <a:p>
            <a:pPr lvl="1" eaLnBrk="1" hangingPunct="1">
              <a:buFontTx/>
              <a:buNone/>
            </a:pPr>
            <a:r>
              <a:rPr lang="en-US" sz="1800" smtClean="0"/>
              <a:t>+/- Magnetic: take care of field quality (especially if magnet is short)</a:t>
            </a:r>
          </a:p>
          <a:p>
            <a:pPr lvl="2" eaLnBrk="1" hangingPunct="1"/>
            <a:r>
              <a:rPr lang="en-US" sz="1600" smtClean="0"/>
              <a:t>In general a coil end will give a </a:t>
            </a:r>
            <a:r>
              <a:rPr lang="en-US" sz="1600" smtClean="0">
                <a:solidFill>
                  <a:srgbClr val="CC0000"/>
                </a:solidFill>
              </a:rPr>
              <a:t>non-negligible contribution</a:t>
            </a:r>
            <a:r>
              <a:rPr lang="en-US" sz="1600" smtClean="0"/>
              <a:t> to </a:t>
            </a:r>
            <a:r>
              <a:rPr lang="en-US" sz="1600" smtClean="0">
                <a:solidFill>
                  <a:srgbClr val="CC0000"/>
                </a:solidFill>
              </a:rPr>
              <a:t>multipoles</a:t>
            </a:r>
          </a:p>
          <a:p>
            <a:pPr lvl="2" eaLnBrk="1" hangingPunct="1"/>
            <a:r>
              <a:rPr lang="en-US" sz="1600" smtClean="0"/>
              <a:t>Two possibilities</a:t>
            </a:r>
          </a:p>
          <a:p>
            <a:pPr lvl="3" eaLnBrk="1" hangingPunct="1"/>
            <a:r>
              <a:rPr lang="en-US" sz="1400" smtClean="0"/>
              <a:t>Leave it as it is and </a:t>
            </a:r>
            <a:r>
              <a:rPr lang="en-US" sz="1400" smtClean="0">
                <a:solidFill>
                  <a:srgbClr val="CC0000"/>
                </a:solidFill>
              </a:rPr>
              <a:t>compensate</a:t>
            </a:r>
            <a:r>
              <a:rPr lang="en-US" sz="1400" smtClean="0"/>
              <a:t> the coil end </a:t>
            </a:r>
            <a:r>
              <a:rPr lang="en-US" sz="1400" smtClean="0">
                <a:solidFill>
                  <a:srgbClr val="CC0000"/>
                </a:solidFill>
              </a:rPr>
              <a:t>with the straight part</a:t>
            </a:r>
            <a:r>
              <a:rPr lang="en-US" sz="1400" smtClean="0"/>
              <a:t> so that the multipoles integral over the magnet is optimal (cheap, simple)</a:t>
            </a:r>
          </a:p>
          <a:p>
            <a:pPr lvl="3" eaLnBrk="1" hangingPunct="1"/>
            <a:r>
              <a:rPr lang="en-US" sz="1400" smtClean="0"/>
              <a:t>Optimize the end spacer positions to set to zero the integral multipoles in each the head (more elegant, complicated)</a:t>
            </a:r>
          </a:p>
          <a:p>
            <a:pPr lvl="2" eaLnBrk="1" hangingPunct="1"/>
            <a:endParaRPr lang="en-US" sz="1600" smtClean="0"/>
          </a:p>
          <a:p>
            <a:pPr lvl="2" eaLnBrk="1" hangingPunct="1"/>
            <a:r>
              <a:rPr lang="en-US" sz="1600" smtClean="0"/>
              <a:t>In the plot pseudo-multipoles are shown, </a:t>
            </a:r>
          </a:p>
          <a:p>
            <a:pPr lvl="2" eaLnBrk="1" hangingPunct="1">
              <a:buFontTx/>
              <a:buNone/>
            </a:pPr>
            <a:r>
              <a:rPr lang="en-US" sz="1600" smtClean="0"/>
              <a:t>	extracted as Fourier coefficients</a:t>
            </a:r>
          </a:p>
          <a:p>
            <a:pPr lvl="3" eaLnBrk="1" hangingPunct="1"/>
            <a:r>
              <a:rPr lang="en-US" sz="1400" smtClean="0"/>
              <a:t>The scaling with the reference radius is not valid</a:t>
            </a:r>
            <a:endParaRPr lang="en-US" sz="1400" i="1" smtClean="0"/>
          </a:p>
          <a:p>
            <a:pPr lvl="3" eaLnBrk="1" hangingPunct="1"/>
            <a:r>
              <a:rPr lang="en-US" sz="1400" smtClean="0"/>
              <a:t>They are not unique – if you start from </a:t>
            </a:r>
          </a:p>
          <a:p>
            <a:pPr lvl="3" eaLnBrk="1" hangingPunct="1">
              <a:buFontTx/>
              <a:buNone/>
            </a:pPr>
            <a:r>
              <a:rPr lang="en-US" sz="1400" smtClean="0"/>
              <a:t>	radial or tangential expression, </a:t>
            </a:r>
            <a:r>
              <a:rPr lang="en-US" sz="1400" i="1" smtClean="0"/>
              <a:t>B</a:t>
            </a:r>
            <a:r>
              <a:rPr lang="en-US" sz="1400" i="1" baseline="-25000" smtClean="0"/>
              <a:t>x</a:t>
            </a:r>
            <a:r>
              <a:rPr lang="en-US" sz="1400" smtClean="0"/>
              <a:t> or </a:t>
            </a:r>
            <a:r>
              <a:rPr lang="en-US" sz="1400" i="1" smtClean="0"/>
              <a:t>B</a:t>
            </a:r>
            <a:r>
              <a:rPr lang="en-US" sz="1400" i="1" baseline="-25000" smtClean="0"/>
              <a:t>y</a:t>
            </a:r>
            <a:r>
              <a:rPr lang="en-US" sz="1400" smtClean="0"/>
              <a:t> you get	</a:t>
            </a:r>
          </a:p>
          <a:p>
            <a:pPr lvl="3" eaLnBrk="1" hangingPunct="1">
              <a:buFontTx/>
              <a:buNone/>
            </a:pPr>
            <a:r>
              <a:rPr lang="en-US" sz="1400" smtClean="0"/>
              <a:t>	different things</a:t>
            </a:r>
          </a:p>
          <a:p>
            <a:pPr lvl="3" eaLnBrk="1" hangingPunct="1"/>
            <a:r>
              <a:rPr lang="en-US" sz="1400" smtClean="0"/>
              <a:t>They give an idea of the behavior of the field</a:t>
            </a:r>
          </a:p>
          <a:p>
            <a:pPr lvl="3" eaLnBrk="1" hangingPunct="1">
              <a:buFontTx/>
              <a:buNone/>
            </a:pPr>
            <a:r>
              <a:rPr lang="en-US" sz="1400" smtClean="0"/>
              <a:t>	harmonics, and way to get a compensation</a:t>
            </a:r>
          </a:p>
          <a:p>
            <a:pPr lvl="2" eaLnBrk="1" hangingPunct="1"/>
            <a:r>
              <a:rPr lang="en-US" sz="1600" smtClean="0"/>
              <a:t>The real 3d expansion can be written </a:t>
            </a:r>
          </a:p>
          <a:p>
            <a:pPr lvl="2" eaLnBrk="1" hangingPunct="1">
              <a:buFontTx/>
              <a:buNone/>
            </a:pPr>
            <a:r>
              <a:rPr lang="en-US" sz="1000" smtClean="0"/>
              <a:t>	(see A. Jain, USPAS 2006 in Phoenix: “Harmonic description of 2D fields”, slide 4)</a:t>
            </a:r>
          </a:p>
        </p:txBody>
      </p:sp>
      <p:pic>
        <p:nvPicPr>
          <p:cNvPr id="34821" name="Picture 8" descr="schm_en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3422650"/>
            <a:ext cx="25273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6056313" y="6059488"/>
            <a:ext cx="2752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000"/>
              <a:t>Main field and pseudo-multipoles in coil end </a:t>
            </a:r>
          </a:p>
          <a:p>
            <a:pPr algn="ctr"/>
            <a:r>
              <a:rPr lang="en-US" sz="1000"/>
              <a:t>optimized to have null integrated </a:t>
            </a:r>
            <a:r>
              <a:rPr lang="en-US" sz="1000" i="1"/>
              <a:t>b</a:t>
            </a:r>
            <a:r>
              <a:rPr lang="en-US" sz="1000" i="1" baseline="-25000"/>
              <a:t>3</a:t>
            </a:r>
          </a:p>
          <a:p>
            <a:pPr algn="ctr"/>
            <a:r>
              <a:rPr lang="en-US" sz="1000">
                <a:sym typeface="Symbol" pitchFamily="18" charset="2"/>
              </a:rPr>
              <a:t>[Schmuser,pg. 58]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28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8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  <p:bldP spid="348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C0000"/>
                </a:solidFill>
              </a:rPr>
              <a:t>iron </a:t>
            </a:r>
            <a:r>
              <a:rPr lang="en-US" dirty="0" smtClean="0"/>
              <a:t>has several impacts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Useful for </a:t>
            </a:r>
            <a:r>
              <a:rPr lang="en-US" dirty="0" smtClean="0">
                <a:solidFill>
                  <a:srgbClr val="CC0000"/>
                </a:solidFill>
              </a:rPr>
              <a:t>shielding</a:t>
            </a:r>
            <a:r>
              <a:rPr lang="en-US" dirty="0" smtClean="0"/>
              <a:t>, but the main role is to increase field for a given current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Therefore very beneficial for stresses (Unit 10) and protection (Unit 12)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Reduction can be considerable for small coil width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impact on the performance (short sample) is </a:t>
            </a:r>
            <a:r>
              <a:rPr lang="en-US" dirty="0" smtClean="0">
                <a:solidFill>
                  <a:srgbClr val="CC0000"/>
                </a:solidFill>
              </a:rPr>
              <a:t>small but not negligible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Minor drawbacks: </a:t>
            </a:r>
            <a:r>
              <a:rPr lang="en-US" dirty="0" smtClean="0">
                <a:solidFill>
                  <a:srgbClr val="CC0000"/>
                </a:solidFill>
              </a:rPr>
              <a:t>saturation</a:t>
            </a:r>
            <a:r>
              <a:rPr lang="en-US" dirty="0" smtClean="0"/>
              <a:t>, inducing field harmonics at high field – can be cured by power converter (main component) and by shaping or drilling holes in the right place (</a:t>
            </a:r>
            <a:r>
              <a:rPr lang="en-US" dirty="0" err="1" smtClean="0"/>
              <a:t>multipoles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ROXIE is the ideal tool for these computations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29</a:t>
            </a:fld>
            <a:endParaRPr lang="en-US" sz="1000" dirty="0">
              <a:solidFill>
                <a:srgbClr val="3399FF"/>
              </a:solidFill>
            </a:endParaRPr>
          </a:p>
        </p:txBody>
      </p:sp>
      <p:graphicFrame>
        <p:nvGraphicFramePr>
          <p:cNvPr id="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54488"/>
              </p:ext>
            </p:extLst>
          </p:nvPr>
        </p:nvGraphicFramePr>
        <p:xfrm>
          <a:off x="3455858" y="2392848"/>
          <a:ext cx="2732472" cy="87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3" imgW="1422400" imgH="457200" progId="Equation.3">
                  <p:embed/>
                </p:oleObj>
              </mc:Choice>
              <mc:Fallback>
                <p:oleObj name="Equation" r:id="rId3" imgW="142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858" y="2392848"/>
                        <a:ext cx="2732472" cy="879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138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role of iron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Grading techniques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few words on coil ends</a:t>
            </a: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41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Grading</a:t>
            </a:r>
            <a:r>
              <a:rPr lang="en-US" dirty="0" smtClean="0"/>
              <a:t> </a:t>
            </a:r>
            <a:r>
              <a:rPr lang="en-US" dirty="0"/>
              <a:t>the current density in the layers can give a larger performance for the same amount of conductor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types: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Higher current density in lower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Cheaper material in lower field (material grading)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3</a:t>
            </a:r>
            <a:r>
              <a:rPr lang="en-US" dirty="0"/>
              <a:t>-5% more in dipoles, 5-10% more in </a:t>
            </a:r>
            <a:r>
              <a:rPr lang="en-US" dirty="0" err="1"/>
              <a:t>quadrupoles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Non negligible reduction of cost for large factor X (see Unit 8) magnets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Coil ends: to be done with complex codes (ROXIE)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Nothing much can be said with analytical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design must aim at </a:t>
            </a:r>
            <a:r>
              <a:rPr lang="en-US" dirty="0" smtClean="0">
                <a:solidFill>
                  <a:srgbClr val="CC0000"/>
                </a:solidFill>
              </a:rPr>
              <a:t>reducing the peak field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The design must aim at good </a:t>
            </a:r>
            <a:r>
              <a:rPr lang="en-US" dirty="0" err="1" smtClean="0">
                <a:solidFill>
                  <a:srgbClr val="CC0000"/>
                </a:solidFill>
              </a:rPr>
              <a:t>windability</a:t>
            </a: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30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78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eaLnBrk="1" hangingPunct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Iron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sz="1600" dirty="0" smtClean="0">
                <a:sym typeface="Symbol" pitchFamily="18" charset="2"/>
              </a:rPr>
              <a:t>M. N. Wilson,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sz="1600" dirty="0" smtClean="0">
                <a:sym typeface="Symbol" pitchFamily="18" charset="2"/>
              </a:rPr>
              <a:t>P. </a:t>
            </a:r>
            <a:r>
              <a:rPr lang="en-US" sz="1600" dirty="0" err="1" smtClean="0">
                <a:sym typeface="Symbol" pitchFamily="18" charset="2"/>
              </a:rPr>
              <a:t>Schmuser</a:t>
            </a:r>
            <a:r>
              <a:rPr lang="en-US" sz="1600" dirty="0" smtClean="0">
                <a:sym typeface="Symbol" pitchFamily="18" charset="2"/>
              </a:rPr>
              <a:t>, Ch. 4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sz="1600" dirty="0" smtClean="0">
                <a:sym typeface="Symbol" pitchFamily="18" charset="2"/>
              </a:rPr>
              <a:t>Classes given by R. Gupta at USPAS 2006, Unit 5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sz="1600" dirty="0" smtClean="0">
                <a:sym typeface="Symbol" pitchFamily="18" charset="2"/>
              </a:rPr>
              <a:t>R. Gupta, Ph. D. Thesis, available on his web site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sz="1600" dirty="0" smtClean="0">
                <a:sym typeface="Symbol" pitchFamily="18" charset="2"/>
              </a:rPr>
              <a:t>C. </a:t>
            </a:r>
            <a:r>
              <a:rPr lang="en-US" sz="1600" dirty="0" err="1" smtClean="0">
                <a:sym typeface="Symbol" pitchFamily="18" charset="2"/>
              </a:rPr>
              <a:t>Vollinger</a:t>
            </a:r>
            <a:r>
              <a:rPr lang="en-US" sz="1600" dirty="0" smtClean="0">
                <a:sym typeface="Symbol" pitchFamily="18" charset="2"/>
              </a:rPr>
              <a:t>, CERN 99-01 (1999) 93-109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Grading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de-DE" sz="1400" dirty="0" smtClean="0">
                <a:sym typeface="Symbol" pitchFamily="18" charset="2"/>
              </a:rPr>
              <a:t>S. </a:t>
            </a:r>
            <a:r>
              <a:rPr lang="de-DE" sz="1400" dirty="0" err="1" smtClean="0">
                <a:sym typeface="Symbol" pitchFamily="18" charset="2"/>
              </a:rPr>
              <a:t>Caspi</a:t>
            </a:r>
            <a:r>
              <a:rPr lang="de-DE" sz="1400" dirty="0" smtClean="0">
                <a:sym typeface="Symbol" pitchFamily="18" charset="2"/>
              </a:rPr>
              <a:t>, P. </a:t>
            </a:r>
            <a:r>
              <a:rPr lang="de-DE" sz="1400" dirty="0" err="1" smtClean="0">
                <a:sym typeface="Symbol" pitchFamily="18" charset="2"/>
              </a:rPr>
              <a:t>Ferracin</a:t>
            </a:r>
            <a:r>
              <a:rPr lang="de-DE" sz="1400" dirty="0" smtClean="0">
                <a:sym typeface="Symbol" pitchFamily="18" charset="2"/>
              </a:rPr>
              <a:t>, S. </a:t>
            </a:r>
            <a:r>
              <a:rPr lang="de-DE" sz="1400" dirty="0" err="1" smtClean="0">
                <a:sym typeface="Symbol" pitchFamily="18" charset="2"/>
              </a:rPr>
              <a:t>Gourlay</a:t>
            </a:r>
            <a:r>
              <a:rPr lang="de-DE" sz="1400" dirty="0" smtClean="0">
                <a:sym typeface="Symbol" pitchFamily="18" charset="2"/>
              </a:rPr>
              <a:t>, “</a:t>
            </a:r>
            <a:r>
              <a:rPr lang="de-DE" sz="1400" dirty="0" err="1" smtClean="0">
                <a:sym typeface="Symbol" pitchFamily="18" charset="2"/>
              </a:rPr>
              <a:t>Graded</a:t>
            </a:r>
            <a:r>
              <a:rPr lang="de-DE" sz="1400" dirty="0" smtClean="0">
                <a:sym typeface="Symbol" pitchFamily="18" charset="2"/>
              </a:rPr>
              <a:t> high </a:t>
            </a:r>
            <a:r>
              <a:rPr lang="de-DE" sz="1400" dirty="0" err="1" smtClean="0">
                <a:sym typeface="Symbol" pitchFamily="18" charset="2"/>
              </a:rPr>
              <a:t>field</a:t>
            </a:r>
            <a:r>
              <a:rPr lang="de-DE" sz="1400" dirty="0" smtClean="0">
                <a:sym typeface="Symbol" pitchFamily="18" charset="2"/>
              </a:rPr>
              <a:t> Nb3Sn </a:t>
            </a:r>
            <a:r>
              <a:rPr lang="de-DE" sz="1400" dirty="0" err="1" smtClean="0">
                <a:sym typeface="Symbol" pitchFamily="18" charset="2"/>
              </a:rPr>
              <a:t>dipole</a:t>
            </a:r>
            <a:r>
              <a:rPr lang="de-DE" sz="1400" dirty="0" smtClean="0">
                <a:sym typeface="Symbol" pitchFamily="18" charset="2"/>
              </a:rPr>
              <a:t> </a:t>
            </a:r>
            <a:r>
              <a:rPr lang="de-DE" sz="1400" dirty="0" err="1" smtClean="0">
                <a:sym typeface="Symbol" pitchFamily="18" charset="2"/>
              </a:rPr>
              <a:t>magnets</a:t>
            </a:r>
            <a:r>
              <a:rPr lang="de-DE" sz="1400" dirty="0" smtClean="0">
                <a:sym typeface="Symbol" pitchFamily="18" charset="2"/>
              </a:rPr>
              <a:t>“, </a:t>
            </a:r>
            <a:r>
              <a:rPr lang="de-DE" sz="1400" i="1" dirty="0" smtClean="0">
                <a:sym typeface="Symbol" pitchFamily="18" charset="2"/>
              </a:rPr>
              <a:t>19th Magnet Technology Conference, IEEE Trans. </a:t>
            </a:r>
            <a:r>
              <a:rPr lang="de-DE" sz="1400" i="1" dirty="0" err="1" smtClean="0">
                <a:sym typeface="Symbol" pitchFamily="18" charset="2"/>
              </a:rPr>
              <a:t>Appl</a:t>
            </a:r>
            <a:r>
              <a:rPr lang="de-DE" sz="1400" i="1" dirty="0" smtClean="0">
                <a:sym typeface="Symbol" pitchFamily="18" charset="2"/>
              </a:rPr>
              <a:t>. </a:t>
            </a:r>
            <a:r>
              <a:rPr lang="de-DE" sz="1400" i="1" dirty="0" err="1" smtClean="0">
                <a:sym typeface="Symbol" pitchFamily="18" charset="2"/>
              </a:rPr>
              <a:t>Supercond</a:t>
            </a:r>
            <a:r>
              <a:rPr lang="de-DE" sz="1400" i="1" dirty="0" smtClean="0">
                <a:sym typeface="Symbol" pitchFamily="18" charset="2"/>
              </a:rPr>
              <a:t>., </a:t>
            </a:r>
            <a:r>
              <a:rPr lang="de-DE" sz="1400" dirty="0" smtClean="0">
                <a:sym typeface="Symbol" pitchFamily="18" charset="2"/>
              </a:rPr>
              <a:t> (2006) in press.</a:t>
            </a:r>
            <a:endParaRPr lang="en-US" sz="1600" dirty="0" smtClean="0">
              <a:sym typeface="Symbol" pitchFamily="18" charset="2"/>
            </a:endParaRP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sz="1400" dirty="0" smtClean="0">
                <a:sym typeface="Symbol" pitchFamily="18" charset="2"/>
              </a:rPr>
              <a:t>L. Rossi, E. </a:t>
            </a:r>
            <a:r>
              <a:rPr lang="en-US" sz="1400" dirty="0" err="1" smtClean="0">
                <a:sym typeface="Symbol" pitchFamily="18" charset="2"/>
              </a:rPr>
              <a:t>Todesco</a:t>
            </a:r>
            <a:r>
              <a:rPr lang="en-US" sz="1400" dirty="0" smtClean="0">
                <a:sym typeface="Symbol" pitchFamily="18" charset="2"/>
              </a:rPr>
              <a:t>, </a:t>
            </a:r>
            <a:r>
              <a:rPr lang="en-US" sz="1400" dirty="0" smtClean="0">
                <a:sym typeface="Symbol" pitchFamily="18" charset="2"/>
                <a:hlinkClick r:id="rId2"/>
              </a:rPr>
              <a:t>Electromagnetic design of superconducting </a:t>
            </a:r>
            <a:r>
              <a:rPr lang="en-US" sz="1400" dirty="0" err="1" smtClean="0">
                <a:sym typeface="Symbol" pitchFamily="18" charset="2"/>
                <a:hlinkClick r:id="rId2"/>
              </a:rPr>
              <a:t>quadrupoles</a:t>
            </a:r>
            <a:r>
              <a:rPr lang="en-US" sz="1400" dirty="0" smtClean="0">
                <a:sym typeface="Symbol" pitchFamily="18" charset="2"/>
              </a:rPr>
              <a:t> </a:t>
            </a:r>
            <a:br>
              <a:rPr lang="en-US" sz="1400" dirty="0" smtClean="0">
                <a:sym typeface="Symbol" pitchFamily="18" charset="2"/>
              </a:rPr>
            </a:br>
            <a:r>
              <a:rPr lang="en-US" sz="1400" dirty="0" smtClean="0">
                <a:sym typeface="Symbol" pitchFamily="18" charset="2"/>
              </a:rPr>
              <a:t>Phys. Rev. ST </a:t>
            </a:r>
            <a:r>
              <a:rPr lang="en-US" sz="1400" dirty="0" err="1" smtClean="0">
                <a:sym typeface="Symbol" pitchFamily="18" charset="2"/>
              </a:rPr>
              <a:t>Accel</a:t>
            </a:r>
            <a:r>
              <a:rPr lang="en-US" sz="1400" dirty="0" smtClean="0">
                <a:sym typeface="Symbol" pitchFamily="18" charset="2"/>
              </a:rPr>
              <a:t>. Beams </a:t>
            </a:r>
            <a:r>
              <a:rPr lang="en-US" sz="1400" b="1" dirty="0" smtClean="0">
                <a:sym typeface="Symbol" pitchFamily="18" charset="2"/>
              </a:rPr>
              <a:t>9</a:t>
            </a:r>
            <a:r>
              <a:rPr lang="en-US" sz="1400" dirty="0" smtClean="0">
                <a:sym typeface="Symbol" pitchFamily="18" charset="2"/>
              </a:rPr>
              <a:t> (2006) 102401.</a:t>
            </a:r>
            <a:endParaRPr lang="en-US" sz="1600" dirty="0" smtClean="0">
              <a:sym typeface="Symbol" pitchFamily="18" charset="2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Coil ends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sz="1600" dirty="0" smtClean="0">
                <a:sym typeface="Symbol" pitchFamily="18" charset="2"/>
              </a:rPr>
              <a:t>S. </a:t>
            </a:r>
            <a:r>
              <a:rPr lang="en-US" sz="1600" dirty="0" err="1" smtClean="0">
                <a:sym typeface="Symbol" pitchFamily="18" charset="2"/>
              </a:rPr>
              <a:t>Russenschuck</a:t>
            </a:r>
            <a:r>
              <a:rPr lang="en-US" sz="1600" dirty="0" smtClean="0">
                <a:sym typeface="Symbol" pitchFamily="18" charset="2"/>
              </a:rPr>
              <a:t>, CERN 99-01 (1999) 192-199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sz="1600" dirty="0" smtClean="0">
                <a:sym typeface="Symbol" pitchFamily="18" charset="2"/>
              </a:rPr>
              <a:t>G. </a:t>
            </a:r>
            <a:r>
              <a:rPr lang="en-US" sz="1600" dirty="0" err="1" smtClean="0">
                <a:sym typeface="Symbol" pitchFamily="18" charset="2"/>
              </a:rPr>
              <a:t>Sabbi</a:t>
            </a:r>
            <a:r>
              <a:rPr lang="en-US" sz="1600" dirty="0" smtClean="0">
                <a:sym typeface="Symbol" pitchFamily="18" charset="2"/>
              </a:rPr>
              <a:t>, CERN 99-01 (1999) 110-120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31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81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fr-CH" dirty="0" smtClean="0">
                <a:sym typeface="Symbol" pitchFamily="18" charset="2"/>
              </a:rPr>
              <a:t>L. Rossi for discussions on magnet design</a:t>
            </a:r>
            <a:endParaRPr lang="en-US" dirty="0" smtClean="0">
              <a:sym typeface="Symbol" pitchFamily="18" charset="2"/>
            </a:endParaRP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F. </a:t>
            </a:r>
            <a:r>
              <a:rPr lang="en-US" dirty="0" err="1" smtClean="0">
                <a:sym typeface="Symbol" pitchFamily="18" charset="2"/>
              </a:rPr>
              <a:t>Borgnolutti</a:t>
            </a:r>
            <a:r>
              <a:rPr lang="en-US" dirty="0" smtClean="0">
                <a:sym typeface="Symbol" pitchFamily="18" charset="2"/>
              </a:rPr>
              <a:t> </a:t>
            </a: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S. </a:t>
            </a:r>
            <a:r>
              <a:rPr lang="en-US" dirty="0" err="1" smtClean="0">
                <a:sym typeface="Symbol" pitchFamily="18" charset="2"/>
              </a:rPr>
              <a:t>Izquierdo</a:t>
            </a:r>
            <a:r>
              <a:rPr lang="en-US" dirty="0" smtClean="0">
                <a:sym typeface="Symbol" pitchFamily="18" charset="2"/>
              </a:rPr>
              <a:t> Bermudez</a:t>
            </a: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P. </a:t>
            </a:r>
            <a:r>
              <a:rPr lang="en-US" dirty="0" err="1" smtClean="0">
                <a:sym typeface="Symbol" pitchFamily="18" charset="2"/>
              </a:rPr>
              <a:t>Ferracin</a:t>
            </a:r>
            <a:r>
              <a:rPr lang="en-US" dirty="0" smtClean="0">
                <a:sym typeface="Symbol" pitchFamily="18" charset="2"/>
              </a:rPr>
              <a:t>, S. </a:t>
            </a:r>
            <a:r>
              <a:rPr lang="en-US" dirty="0" err="1" smtClean="0">
                <a:sym typeface="Symbol" pitchFamily="18" charset="2"/>
              </a:rPr>
              <a:t>Caspi</a:t>
            </a:r>
            <a:r>
              <a:rPr lang="en-US" dirty="0" smtClean="0">
                <a:sym typeface="Symbol" pitchFamily="18" charset="2"/>
              </a:rPr>
              <a:t> for discussing magnet design and grading</a:t>
            </a:r>
          </a:p>
          <a:p>
            <a:pPr lvl="2" eaLnBrk="1" hangingPunct="1"/>
            <a:r>
              <a:rPr lang="en-US" dirty="0" smtClean="0"/>
              <a:t>A. Jain for discussing the validity of field expansion in the ends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32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19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- GENERICS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An </a:t>
            </a:r>
            <a:r>
              <a:rPr lang="en-US" sz="2000" dirty="0" smtClean="0">
                <a:solidFill>
                  <a:srgbClr val="CC0000"/>
                </a:solidFill>
              </a:rPr>
              <a:t>iron yoke</a:t>
            </a:r>
            <a:r>
              <a:rPr lang="en-US" sz="2000" dirty="0" smtClean="0"/>
              <a:t> usually surrounds the collared coil – it has several functions</a:t>
            </a:r>
          </a:p>
          <a:p>
            <a:pPr lvl="1" eaLnBrk="1" hangingPunct="1"/>
            <a:r>
              <a:rPr lang="en-US" sz="1800" dirty="0" smtClean="0"/>
              <a:t>Keeps the return magnetic flux </a:t>
            </a:r>
          </a:p>
          <a:p>
            <a:pPr marL="457200" lvl="1" indent="0" eaLnBrk="1" hangingPunct="1">
              <a:buNone/>
            </a:pPr>
            <a:r>
              <a:rPr lang="en-US" sz="1800" dirty="0"/>
              <a:t>	</a:t>
            </a:r>
            <a:r>
              <a:rPr lang="en-US" sz="1800" dirty="0" smtClean="0"/>
              <a:t>avoiding fringe fields</a:t>
            </a:r>
          </a:p>
          <a:p>
            <a:pPr lvl="1" eaLnBrk="1" hangingPunct="1"/>
            <a:r>
              <a:rPr lang="en-US" sz="1800" dirty="0" smtClean="0"/>
              <a:t>The iron can contributing (Unit 11)</a:t>
            </a:r>
          </a:p>
          <a:p>
            <a:pPr marL="457200" lvl="1" indent="0" eaLnBrk="1" hangingPunct="1">
              <a:buNone/>
            </a:pPr>
            <a:r>
              <a:rPr lang="en-US" sz="1800" dirty="0"/>
              <a:t>	</a:t>
            </a:r>
            <a:r>
              <a:rPr lang="en-US" sz="1800" dirty="0" smtClean="0"/>
              <a:t>to the </a:t>
            </a:r>
            <a:r>
              <a:rPr lang="en-US" sz="1800" dirty="0" smtClean="0">
                <a:solidFill>
                  <a:srgbClr val="CC0000"/>
                </a:solidFill>
              </a:rPr>
              <a:t>mechanical structure</a:t>
            </a:r>
          </a:p>
          <a:p>
            <a:pPr lvl="2" eaLnBrk="1" hangingPunct="1"/>
            <a:r>
              <a:rPr lang="en-US" sz="1600" dirty="0" smtClean="0"/>
              <a:t>RHIC magnets: no collars, iron holds the Lorentz forces</a:t>
            </a:r>
          </a:p>
          <a:p>
            <a:pPr lvl="2" eaLnBrk="1" hangingPunct="1"/>
            <a:r>
              <a:rPr lang="en-US" sz="1600" dirty="0" smtClean="0"/>
              <a:t>LHC dipole: very thick collars, iron gives small contribution</a:t>
            </a:r>
          </a:p>
          <a:p>
            <a:pPr lvl="1" eaLnBrk="1" hangingPunct="1"/>
            <a:r>
              <a:rPr lang="en-US" sz="1800" dirty="0" smtClean="0"/>
              <a:t>Considerably </a:t>
            </a:r>
            <a:r>
              <a:rPr lang="en-US" sz="1800" dirty="0" smtClean="0">
                <a:solidFill>
                  <a:srgbClr val="CC0000"/>
                </a:solidFill>
              </a:rPr>
              <a:t>enhance the field</a:t>
            </a:r>
            <a:r>
              <a:rPr lang="en-US" sz="1800" dirty="0" smtClean="0"/>
              <a:t> for a given current density</a:t>
            </a:r>
          </a:p>
          <a:p>
            <a:pPr lvl="2" eaLnBrk="1" hangingPunct="1"/>
            <a:r>
              <a:rPr lang="en-US" sz="1600" dirty="0" smtClean="0"/>
              <a:t>The increase is relevant (10-30%), getting higher for thin coils</a:t>
            </a:r>
          </a:p>
          <a:p>
            <a:pPr lvl="2" eaLnBrk="1" hangingPunct="1"/>
            <a:r>
              <a:rPr lang="en-US" sz="1600" dirty="0" smtClean="0"/>
              <a:t>This allows using lower current density, reducing stress and easing protection</a:t>
            </a:r>
          </a:p>
          <a:p>
            <a:pPr lvl="1" eaLnBrk="1" hangingPunct="1"/>
            <a:r>
              <a:rPr lang="en-US" sz="1800" dirty="0" smtClean="0"/>
              <a:t>Increase the short sample field</a:t>
            </a:r>
          </a:p>
          <a:p>
            <a:pPr lvl="2" eaLnBrk="1" hangingPunct="1"/>
            <a:r>
              <a:rPr lang="en-US" sz="1600" dirty="0" smtClean="0"/>
              <a:t>The increase is </a:t>
            </a:r>
            <a:r>
              <a:rPr lang="en-US" sz="1600" dirty="0" smtClean="0">
                <a:solidFill>
                  <a:srgbClr val="CC0000"/>
                </a:solidFill>
              </a:rPr>
              <a:t>small (a few percent) for “large”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CC0000"/>
                </a:solidFill>
              </a:rPr>
              <a:t>coils</a:t>
            </a:r>
            <a:r>
              <a:rPr lang="en-US" sz="1600" dirty="0" smtClean="0"/>
              <a:t>, but can be considerable for small widths</a:t>
            </a:r>
          </a:p>
          <a:p>
            <a:pPr lvl="2" eaLnBrk="1" hangingPunct="1"/>
            <a:r>
              <a:rPr lang="en-US" sz="1600" dirty="0" smtClean="0"/>
              <a:t>This action is effective when we are far from reaching the asymptotic limit of </a:t>
            </a:r>
            <a:r>
              <a:rPr lang="en-US" sz="1600" i="1" dirty="0" smtClean="0"/>
              <a:t>b</a:t>
            </a:r>
            <a:r>
              <a:rPr lang="en-US" sz="1600" dirty="0" smtClean="0"/>
              <a:t> (thin coils)</a:t>
            </a:r>
            <a:endParaRPr lang="en-US" sz="1600" baseline="-25000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4</a:t>
            </a:fld>
            <a:endParaRPr lang="en-US" sz="1000" dirty="0">
              <a:solidFill>
                <a:srgbClr val="3399FF"/>
              </a:solidFill>
            </a:endParaRPr>
          </a:p>
        </p:txBody>
      </p:sp>
      <p:pic>
        <p:nvPicPr>
          <p:cNvPr id="1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11" y="1683933"/>
            <a:ext cx="2607746" cy="171990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>
            <a:off x="2486141" y="1553647"/>
            <a:ext cx="4229142" cy="5809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6032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– WHAT THICKNESS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dirty="0" smtClean="0">
                <a:solidFill>
                  <a:srgbClr val="CC0000"/>
                </a:solidFill>
              </a:rPr>
              <a:t>rough estimate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CC0000"/>
                </a:solidFill>
              </a:rPr>
              <a:t>iron thickness</a:t>
            </a:r>
            <a:r>
              <a:rPr lang="en-US" dirty="0" smtClean="0"/>
              <a:t> necessary to avoid fields outside the magnet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The iron cannot withstand more than 2 T </a:t>
            </a:r>
          </a:p>
          <a:p>
            <a:pPr lvl="1" eaLnBrk="1" hangingPunct="1"/>
            <a:r>
              <a:rPr lang="en-US" dirty="0" smtClean="0">
                <a:solidFill>
                  <a:srgbClr val="CC0000"/>
                </a:solidFill>
              </a:rPr>
              <a:t>Shielding condition</a:t>
            </a:r>
            <a:r>
              <a:rPr lang="en-US" dirty="0" smtClean="0"/>
              <a:t> for dipoles:</a:t>
            </a:r>
          </a:p>
          <a:p>
            <a:pPr lvl="2" eaLnBrk="1" hangingPunct="1"/>
            <a:r>
              <a:rPr lang="en-US" sz="1800" dirty="0" smtClean="0"/>
              <a:t>i.e., the iron thickness times 2 T is equal to the central field times the magnet aperture – One assumes that all the field lines in the aperture go through the iron (and not for instance through the collars)</a:t>
            </a:r>
          </a:p>
          <a:p>
            <a:pPr lvl="2" eaLnBrk="1" hangingPunct="1"/>
            <a:r>
              <a:rPr lang="en-US" sz="1800" dirty="0" smtClean="0"/>
              <a:t>Example: in the LHC main dipole </a:t>
            </a:r>
            <a:r>
              <a:rPr lang="en-US" sz="1800" dirty="0" smtClean="0">
                <a:solidFill>
                  <a:srgbClr val="CC0000"/>
                </a:solidFill>
              </a:rPr>
              <a:t>the iron thickness is 150 mm</a:t>
            </a:r>
          </a:p>
          <a:p>
            <a:pPr lvl="2" eaLnBrk="1" hangingPunct="1"/>
            <a:endParaRPr lang="en-US" dirty="0" smtClean="0"/>
          </a:p>
          <a:p>
            <a:pPr marL="914400" lvl="2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Shielding condition for </a:t>
            </a:r>
            <a:r>
              <a:rPr lang="en-US" dirty="0" err="1" smtClean="0"/>
              <a:t>quadrupoles</a:t>
            </a:r>
            <a:r>
              <a:rPr lang="en-US" dirty="0" smtClean="0"/>
              <a:t>: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16947"/>
              </p:ext>
            </p:extLst>
          </p:nvPr>
        </p:nvGraphicFramePr>
        <p:xfrm>
          <a:off x="2170833" y="2733740"/>
          <a:ext cx="17510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3" imgW="787400" imgH="228600" progId="Equation.3">
                  <p:embed/>
                </p:oleObj>
              </mc:Choice>
              <mc:Fallback>
                <p:oleObj name="Equation" r:id="rId3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833" y="2733740"/>
                        <a:ext cx="17510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23035"/>
              </p:ext>
            </p:extLst>
          </p:nvPr>
        </p:nvGraphicFramePr>
        <p:xfrm>
          <a:off x="2253678" y="5446843"/>
          <a:ext cx="27622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Équation" r:id="rId5" imgW="1943100" imgH="431800" progId="Equation.3">
                  <p:embed/>
                </p:oleObj>
              </mc:Choice>
              <mc:Fallback>
                <p:oleObj name="Équation" r:id="rId5" imgW="1943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678" y="5446843"/>
                        <a:ext cx="27622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2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729498"/>
              </p:ext>
            </p:extLst>
          </p:nvPr>
        </p:nvGraphicFramePr>
        <p:xfrm>
          <a:off x="6104749" y="5552007"/>
          <a:ext cx="16827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7" imgW="914400" imgH="419100" progId="Equation.3">
                  <p:embed/>
                </p:oleObj>
              </mc:Choice>
              <mc:Fallback>
                <p:oleObj name="Equation" r:id="rId7" imgW="91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749" y="5552007"/>
                        <a:ext cx="168275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5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20770" y="1904907"/>
            <a:ext cx="2390759" cy="2121065"/>
            <a:chOff x="6120770" y="1904907"/>
            <a:chExt cx="2390759" cy="2121065"/>
          </a:xfrm>
        </p:grpSpPr>
        <p:grpSp>
          <p:nvGrpSpPr>
            <p:cNvPr id="9" name="Group 8"/>
            <p:cNvGrpSpPr/>
            <p:nvPr/>
          </p:nvGrpSpPr>
          <p:grpSpPr>
            <a:xfrm>
              <a:off x="6120770" y="1904907"/>
              <a:ext cx="2364538" cy="2121065"/>
              <a:chOff x="6134283" y="3620673"/>
              <a:chExt cx="2661792" cy="2620934"/>
            </a:xfrm>
          </p:grpSpPr>
          <p:sp>
            <p:nvSpPr>
              <p:cNvPr id="3" name="Donut 2"/>
              <p:cNvSpPr/>
              <p:nvPr/>
            </p:nvSpPr>
            <p:spPr bwMode="auto">
              <a:xfrm>
                <a:off x="6134283" y="3620673"/>
                <a:ext cx="2661792" cy="2620934"/>
              </a:xfrm>
              <a:prstGeom prst="donu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ＭＳ Ｐゴシック" pitchFamily="34" charset="-128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016355" y="4444780"/>
                <a:ext cx="887910" cy="936026"/>
                <a:chOff x="7543309" y="2445304"/>
                <a:chExt cx="887910" cy="936026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7742211" y="2445304"/>
                  <a:ext cx="689008" cy="837667"/>
                  <a:chOff x="7309839" y="2458814"/>
                  <a:chExt cx="689008" cy="837667"/>
                </a:xfrm>
              </p:grpSpPr>
              <p:sp>
                <p:nvSpPr>
                  <p:cNvPr id="4" name="Block Arc 3"/>
                  <p:cNvSpPr/>
                  <p:nvPr/>
                </p:nvSpPr>
                <p:spPr bwMode="auto">
                  <a:xfrm rot="3651570">
                    <a:off x="7269261" y="2566896"/>
                    <a:ext cx="770163" cy="689008"/>
                  </a:xfrm>
                  <a:prstGeom prst="blockArc">
                    <a:avLst/>
                  </a:prstGeom>
                  <a:solidFill>
                    <a:srgbClr val="F18D1C"/>
                  </a:solidFill>
                  <a:ln w="9525" cap="flat" cmpd="sng" algn="ctr">
                    <a:solidFill>
                      <a:srgbClr val="F18D1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itchFamily="18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 bwMode="auto">
                  <a:xfrm rot="1790836">
                    <a:off x="7417888" y="2458814"/>
                    <a:ext cx="378325" cy="3377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itchFamily="18" charset="0"/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 rot="10800000">
                  <a:off x="7543309" y="2543663"/>
                  <a:ext cx="689008" cy="837667"/>
                  <a:chOff x="7309839" y="2458814"/>
                  <a:chExt cx="689008" cy="837667"/>
                </a:xfrm>
              </p:grpSpPr>
              <p:sp>
                <p:nvSpPr>
                  <p:cNvPr id="31" name="Block Arc 30"/>
                  <p:cNvSpPr/>
                  <p:nvPr/>
                </p:nvSpPr>
                <p:spPr bwMode="auto">
                  <a:xfrm rot="3651570">
                    <a:off x="7269261" y="2566896"/>
                    <a:ext cx="770163" cy="689008"/>
                  </a:xfrm>
                  <a:prstGeom prst="blockArc">
                    <a:avLst/>
                  </a:prstGeom>
                  <a:solidFill>
                    <a:srgbClr val="F18D1C"/>
                  </a:solidFill>
                  <a:ln w="9525" cap="flat" cmpd="sng" algn="ctr">
                    <a:solidFill>
                      <a:srgbClr val="F18D1C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itchFamily="18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 rot="1790836">
                    <a:off x="7417888" y="2458814"/>
                    <a:ext cx="378325" cy="3377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ook Antiqua" pitchFamily="18" charset="0"/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cxnSp>
          <p:nvCxnSpPr>
            <p:cNvPr id="11" name="Straight Arrow Connector 10"/>
            <p:cNvCxnSpPr>
              <a:endCxn id="3" idx="6"/>
            </p:cNvCxnSpPr>
            <p:nvPr/>
          </p:nvCxnSpPr>
          <p:spPr bwMode="auto">
            <a:xfrm>
              <a:off x="8025912" y="2958684"/>
              <a:ext cx="459396" cy="67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917819" y="2499346"/>
              <a:ext cx="593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/>
                <a:t>t</a:t>
              </a:r>
              <a:r>
                <a:rPr lang="en-US" sz="2000" i="1" baseline="-25000" dirty="0" err="1" smtClean="0"/>
                <a:t>iron</a:t>
              </a:r>
              <a:endParaRPr lang="en-US" sz="2000" i="1" baseline="-2500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7309795" y="2958684"/>
              <a:ext cx="24321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7232497" y="2543666"/>
              <a:ext cx="3230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r</a:t>
              </a:r>
              <a:endParaRPr lang="en-US" sz="2000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6590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– IMAGE METHOD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/>
            <a:r>
              <a:rPr lang="en-US" dirty="0" smtClean="0"/>
              <a:t>The iron yoke contribution can be estimated analytically for </a:t>
            </a:r>
            <a:r>
              <a:rPr lang="en-US" dirty="0" smtClean="0">
                <a:solidFill>
                  <a:srgbClr val="CC0000"/>
                </a:solidFill>
              </a:rPr>
              <a:t>simple geometries</a:t>
            </a:r>
          </a:p>
          <a:p>
            <a:pPr lvl="1" eaLnBrk="1" hangingPunct="1"/>
            <a:r>
              <a:rPr lang="en-US" dirty="0" smtClean="0"/>
              <a:t>Circular, non-saturated iron: </a:t>
            </a:r>
            <a:r>
              <a:rPr lang="en-US" dirty="0" smtClean="0">
                <a:solidFill>
                  <a:srgbClr val="CC0000"/>
                </a:solidFill>
              </a:rPr>
              <a:t>image currents</a:t>
            </a:r>
            <a:r>
              <a:rPr lang="en-US" dirty="0" smtClean="0"/>
              <a:t> method</a:t>
            </a:r>
          </a:p>
          <a:p>
            <a:pPr lvl="1" eaLnBrk="1" hangingPunct="1"/>
            <a:r>
              <a:rPr lang="en-US" dirty="0" smtClean="0"/>
              <a:t>Iron effect is equivalent to add to each current line a second one 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sz="1800" dirty="0" smtClean="0"/>
              <a:t>at a distance </a:t>
            </a:r>
          </a:p>
          <a:p>
            <a:pPr lvl="2" eaLnBrk="1" hangingPunct="1"/>
            <a:endParaRPr lang="en-US" sz="1800" dirty="0" smtClean="0"/>
          </a:p>
          <a:p>
            <a:pPr lvl="2" eaLnBrk="1" hangingPunct="1"/>
            <a:r>
              <a:rPr lang="en-US" sz="1800" dirty="0" smtClean="0"/>
              <a:t>with current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Limit of the approximation: iron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is not saturated (less than 2 T)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23"/>
          <p:cNvGraphicFramePr>
            <a:graphicFrameLocks noChangeAspect="1"/>
          </p:cNvGraphicFramePr>
          <p:nvPr/>
        </p:nvGraphicFramePr>
        <p:xfrm>
          <a:off x="3182938" y="2801938"/>
          <a:ext cx="9413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Equation" r:id="rId3" imgW="520474" imgH="444307" progId="Equation.3">
                  <p:embed/>
                </p:oleObj>
              </mc:Choice>
              <mc:Fallback>
                <p:oleObj name="Equation" r:id="rId3" imgW="52047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2801938"/>
                        <a:ext cx="9413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5"/>
          <p:cNvGraphicFramePr>
            <a:graphicFrameLocks noChangeAspect="1"/>
          </p:cNvGraphicFramePr>
          <p:nvPr/>
        </p:nvGraphicFramePr>
        <p:xfrm>
          <a:off x="3040063" y="3541713"/>
          <a:ext cx="13763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Equation" r:id="rId5" imgW="710891" imgH="418918" progId="Equation.3">
                  <p:embed/>
                </p:oleObj>
              </mc:Choice>
              <mc:Fallback>
                <p:oleObj name="Equation" r:id="rId5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541713"/>
                        <a:ext cx="13763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6</a:t>
            </a:fld>
            <a:endParaRPr lang="en-US" sz="1000" dirty="0">
              <a:solidFill>
                <a:srgbClr val="3399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37113" y="2855913"/>
            <a:ext cx="3946525" cy="3690937"/>
            <a:chOff x="4837113" y="2855913"/>
            <a:chExt cx="3946525" cy="3690937"/>
          </a:xfrm>
        </p:grpSpPr>
        <p:pic>
          <p:nvPicPr>
            <p:cNvPr id="5135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13" y="2855913"/>
              <a:ext cx="3946525" cy="369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580306" y="2972194"/>
              <a:ext cx="75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Iron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29754" y="4299961"/>
              <a:ext cx="561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Coil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09455" y="4276732"/>
              <a:ext cx="561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Coil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5463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IRON YOKE – IMAGE METHOD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Remarks on the equations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When iron is not saturated, one has </a:t>
            </a:r>
            <a:r>
              <a:rPr lang="en-US" dirty="0" smtClean="0">
                <a:sym typeface="Symbol" pitchFamily="18" charset="2"/>
              </a:rPr>
              <a:t>&gt;&gt;1 and then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Since the image is far from the aperture,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its impact on </a:t>
            </a:r>
            <a:r>
              <a:rPr lang="en-US" dirty="0" smtClean="0">
                <a:solidFill>
                  <a:srgbClr val="CC0000"/>
                </a:solidFill>
              </a:rPr>
              <a:t>high order </a:t>
            </a:r>
            <a:r>
              <a:rPr lang="en-US" dirty="0" err="1" smtClean="0">
                <a:solidFill>
                  <a:srgbClr val="CC0000"/>
                </a:solidFill>
              </a:rPr>
              <a:t>multipoles</a:t>
            </a:r>
            <a:r>
              <a:rPr lang="en-US" dirty="0" smtClean="0">
                <a:solidFill>
                  <a:srgbClr val="CC0000"/>
                </a:solidFill>
              </a:rPr>
              <a:t> is small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impact of the iron is </a:t>
            </a:r>
            <a:r>
              <a:rPr lang="en-US" dirty="0" smtClean="0">
                <a:solidFill>
                  <a:srgbClr val="CC0000"/>
                </a:solidFill>
              </a:rPr>
              <a:t>negligible</a:t>
            </a:r>
            <a:r>
              <a:rPr lang="en-US" dirty="0" smtClean="0"/>
              <a:t> for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Large coil widths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Large collar widths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High order </a:t>
            </a:r>
            <a:r>
              <a:rPr lang="en-US" sz="1800" dirty="0" err="1" smtClean="0"/>
              <a:t>multipoles</a:t>
            </a:r>
            <a:endParaRPr lang="en-US" sz="1800" dirty="0" smtClean="0"/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iron can be relevant for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CC0000"/>
                </a:solidFill>
              </a:rPr>
              <a:t>Small coil</a:t>
            </a:r>
            <a:r>
              <a:rPr lang="en-US" sz="1800" dirty="0" smtClean="0"/>
              <a:t> widths, </a:t>
            </a:r>
            <a:r>
              <a:rPr lang="en-US" sz="1800" dirty="0" smtClean="0">
                <a:solidFill>
                  <a:srgbClr val="CC0000"/>
                </a:solidFill>
              </a:rPr>
              <a:t>small collar</a:t>
            </a:r>
            <a:r>
              <a:rPr lang="en-US" sz="1800" dirty="0" smtClean="0"/>
              <a:t> widths, </a:t>
            </a:r>
            <a:r>
              <a:rPr lang="en-US" sz="1800" dirty="0" smtClean="0">
                <a:solidFill>
                  <a:srgbClr val="CC0000"/>
                </a:solidFill>
              </a:rPr>
              <a:t>low order</a:t>
            </a:r>
            <a:r>
              <a:rPr lang="en-US" sz="1800" dirty="0" smtClean="0"/>
              <a:t> </a:t>
            </a:r>
            <a:r>
              <a:rPr lang="en-US" sz="1800" dirty="0" err="1" smtClean="0"/>
              <a:t>multipoles</a:t>
            </a:r>
            <a:r>
              <a:rPr lang="en-US" sz="1800" dirty="0" smtClean="0"/>
              <a:t>, main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At most, iron can double the main component for a given current density (i.e. can give a </a:t>
            </a:r>
            <a:r>
              <a:rPr lang="en-US" dirty="0" smtClean="0">
                <a:sym typeface="Symbol" pitchFamily="18" charset="2"/>
              </a:rPr>
              <a:t></a:t>
            </a:r>
            <a:r>
              <a:rPr lang="en-US" baseline="-25000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=100%)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This happens for infinitesimally small coil and collar widths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770563" y="1152525"/>
          <a:ext cx="9302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9" name="Equation" r:id="rId3" imgW="520474" imgH="444307" progId="Equation.3">
                  <p:embed/>
                </p:oleObj>
              </mc:Choice>
              <mc:Fallback>
                <p:oleObj name="Equation" r:id="rId3" imgW="52047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1152525"/>
                        <a:ext cx="9302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7231063" y="1187450"/>
          <a:ext cx="11969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" name="Equation" r:id="rId5" imgW="710891" imgH="418918" progId="Equation.3">
                  <p:embed/>
                </p:oleObj>
              </mc:Choice>
              <mc:Fallback>
                <p:oleObj name="Equation" r:id="rId5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1187450"/>
                        <a:ext cx="11969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6872288" y="1909763"/>
          <a:ext cx="7540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name="Equation" r:id="rId7" imgW="355292" imgH="164957" progId="Equation.3">
                  <p:embed/>
                </p:oleObj>
              </mc:Choice>
              <mc:Fallback>
                <p:oleObj name="Equation" r:id="rId7" imgW="355292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1909763"/>
                        <a:ext cx="7540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9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430463"/>
            <a:ext cx="24288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7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87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IRON YOKE – IMAGE METHOD</a:t>
            </a:r>
          </a:p>
        </p:txBody>
      </p:sp>
      <p:sp>
        <p:nvSpPr>
          <p:cNvPr id="7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Estimate of the </a:t>
            </a:r>
            <a:r>
              <a:rPr lang="en-US" sz="2000" dirty="0" smtClean="0">
                <a:solidFill>
                  <a:srgbClr val="CC0000"/>
                </a:solidFill>
              </a:rPr>
              <a:t>gain in main field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</a:t>
            </a:r>
            <a:r>
              <a:rPr lang="en-US" sz="2000" baseline="-25000" dirty="0" smtClean="0">
                <a:sym typeface="Symbol" pitchFamily="18" charset="2"/>
              </a:rPr>
              <a:t>c</a:t>
            </a:r>
            <a:r>
              <a:rPr lang="en-US" sz="2000" dirty="0" smtClean="0"/>
              <a:t> for a sector coil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the current density has to satisfy the integral condition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ym typeface="Symbol" pitchFamily="18" charset="2"/>
              </a:rPr>
              <a:t>and one obtains after some algebra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ym typeface="Symbol" pitchFamily="18" charset="2"/>
              </a:rPr>
              <a:t>For higher order </a:t>
            </a:r>
            <a:r>
              <a:rPr lang="en-US" sz="2000" dirty="0" err="1" smtClean="0">
                <a:sym typeface="Symbol" pitchFamily="18" charset="2"/>
              </a:rPr>
              <a:t>multipoles</a:t>
            </a:r>
            <a:endParaRPr lang="en-US" sz="20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The relative contribution becomes very small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82612"/>
              </p:ext>
            </p:extLst>
          </p:nvPr>
        </p:nvGraphicFramePr>
        <p:xfrm>
          <a:off x="1117600" y="1639888"/>
          <a:ext cx="10144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" name="Equation" r:id="rId3" imgW="609600" imgH="241300" progId="Equation.3">
                  <p:embed/>
                </p:oleObj>
              </mc:Choice>
              <mc:Fallback>
                <p:oleObj name="Equation" r:id="rId3" imgW="609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639888"/>
                        <a:ext cx="10144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1365"/>
              </p:ext>
            </p:extLst>
          </p:nvPr>
        </p:nvGraphicFramePr>
        <p:xfrm>
          <a:off x="2633663" y="1609725"/>
          <a:ext cx="2054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" name="Equation" r:id="rId5" imgW="1295400" imgH="254000" progId="Equation.3">
                  <p:embed/>
                </p:oleObj>
              </mc:Choice>
              <mc:Fallback>
                <p:oleObj name="Equation" r:id="rId5" imgW="1295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609725"/>
                        <a:ext cx="2054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4679"/>
              </p:ext>
            </p:extLst>
          </p:nvPr>
        </p:nvGraphicFramePr>
        <p:xfrm>
          <a:off x="1161382" y="2174163"/>
          <a:ext cx="19780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" name="Equation" r:id="rId7" imgW="1333500" imgH="457200" progId="Equation.3">
                  <p:embed/>
                </p:oleObj>
              </mc:Choice>
              <mc:Fallback>
                <p:oleObj name="Equation" r:id="rId7" imgW="1333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382" y="2174163"/>
                        <a:ext cx="197802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Rectangle 22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3" name="Object 21"/>
          <p:cNvGraphicFramePr>
            <a:graphicFrameLocks noChangeAspect="1"/>
          </p:cNvGraphicFramePr>
          <p:nvPr/>
        </p:nvGraphicFramePr>
        <p:xfrm>
          <a:off x="5502275" y="2363788"/>
          <a:ext cx="7858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4" name="Equation" r:id="rId9" imgW="583947" imgH="418918" progId="Equation.3">
                  <p:embed/>
                </p:oleObj>
              </mc:Choice>
              <mc:Fallback>
                <p:oleObj name="Equation" r:id="rId9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2363788"/>
                        <a:ext cx="7858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Rectangle 2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4" name="Object 23"/>
          <p:cNvGraphicFramePr>
            <a:graphicFrameLocks noChangeAspect="1"/>
          </p:cNvGraphicFramePr>
          <p:nvPr/>
        </p:nvGraphicFramePr>
        <p:xfrm>
          <a:off x="5538788" y="1687513"/>
          <a:ext cx="8731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5" name="Equation" r:id="rId11" imgW="698500" imgH="419100" progId="Equation.3">
                  <p:embed/>
                </p:oleObj>
              </mc:Choice>
              <mc:Fallback>
                <p:oleObj name="Equation" r:id="rId11" imgW="698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1687513"/>
                        <a:ext cx="8731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2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0" name="Rectangle 3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5" name="Object 29"/>
          <p:cNvGraphicFramePr>
            <a:graphicFrameLocks noChangeAspect="1"/>
          </p:cNvGraphicFramePr>
          <p:nvPr/>
        </p:nvGraphicFramePr>
        <p:xfrm>
          <a:off x="939800" y="3576638"/>
          <a:ext cx="28622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6" name="Equation" r:id="rId13" imgW="2222500" imgH="419100" progId="Equation.3">
                  <p:embed/>
                </p:oleObj>
              </mc:Choice>
              <mc:Fallback>
                <p:oleObj name="Equation" r:id="rId13" imgW="2222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576638"/>
                        <a:ext cx="28622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4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552575"/>
            <a:ext cx="2466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Rectangle 3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22666"/>
              </p:ext>
            </p:extLst>
          </p:nvPr>
        </p:nvGraphicFramePr>
        <p:xfrm>
          <a:off x="5212303" y="4039482"/>
          <a:ext cx="3024254" cy="97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7" name="Équation" r:id="rId16" imgW="1422400" imgH="457200" progId="Equation.3">
                  <p:embed/>
                </p:oleObj>
              </mc:Choice>
              <mc:Fallback>
                <p:oleObj name="Équation" r:id="rId16" imgW="142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303" y="4039482"/>
                        <a:ext cx="3024254" cy="973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7" name="Object 39"/>
          <p:cNvGraphicFramePr>
            <a:graphicFrameLocks noChangeAspect="1"/>
          </p:cNvGraphicFramePr>
          <p:nvPr/>
        </p:nvGraphicFramePr>
        <p:xfrm>
          <a:off x="6048375" y="5246688"/>
          <a:ext cx="25844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8" name="Equation" r:id="rId18" imgW="1676400" imgH="520700" progId="Equation.3">
                  <p:embed/>
                </p:oleObj>
              </mc:Choice>
              <mc:Fallback>
                <p:oleObj name="Equation" r:id="rId18" imgW="16764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246688"/>
                        <a:ext cx="25844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8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06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IRON YOKE – IMAGE METHOD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90625"/>
            <a:ext cx="8548688" cy="5476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Estimate of the gain in main field for fixed current in a sector coil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Estimate </a:t>
            </a:r>
            <a:r>
              <a:rPr lang="en-US" sz="1800" dirty="0" smtClean="0"/>
              <a:t>of several built dipoles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Smallest: LHC </a:t>
            </a:r>
            <a:r>
              <a:rPr lang="en-US" sz="1800" dirty="0" smtClean="0">
                <a:sym typeface="Symbol" pitchFamily="18" charset="2"/>
              </a:rPr>
              <a:t> 16% (18% actual value with ROXIE)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Largest</a:t>
            </a:r>
            <a:r>
              <a:rPr lang="en-US" sz="1800" dirty="0" smtClean="0"/>
              <a:t>: RHIC </a:t>
            </a:r>
            <a:r>
              <a:rPr lang="en-US" sz="1800" dirty="0" smtClean="0">
                <a:sym typeface="Symbol" pitchFamily="18" charset="2"/>
              </a:rPr>
              <a:t> 55% (56% actual value with ROXIE)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20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1439863"/>
            <a:ext cx="24622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25"/>
          <p:cNvGraphicFramePr>
            <a:graphicFrameLocks noChangeAspect="1"/>
          </p:cNvGraphicFramePr>
          <p:nvPr/>
        </p:nvGraphicFramePr>
        <p:xfrm>
          <a:off x="3078163" y="1676400"/>
          <a:ext cx="21558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Equation" r:id="rId4" imgW="1422400" imgH="457200" progId="Equation.3">
                  <p:embed/>
                </p:oleObj>
              </mc:Choice>
              <mc:Fallback>
                <p:oleObj name="Equation" r:id="rId4" imgW="142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1676400"/>
                        <a:ext cx="2155825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210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498850"/>
            <a:ext cx="60960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140325" y="6524625"/>
            <a:ext cx="3794125" cy="3333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9pPr>
          </a:lstStyle>
          <a:p>
            <a:r>
              <a:rPr lang="en-US" sz="1000" dirty="0">
                <a:solidFill>
                  <a:srgbClr val="3399FF"/>
                </a:solidFill>
              </a:rPr>
              <a:t>Unit </a:t>
            </a:r>
            <a:r>
              <a:rPr lang="en-US" sz="1000" dirty="0" smtClean="0">
                <a:solidFill>
                  <a:srgbClr val="3399FF"/>
                </a:solidFill>
              </a:rPr>
              <a:t>8 - </a:t>
            </a:r>
            <a:fld id="{5EB007E4-0664-47E5-98E4-80300662FEAF}" type="slidenum">
              <a:rPr lang="en-US" sz="1000" smtClean="0">
                <a:solidFill>
                  <a:srgbClr val="3399FF"/>
                </a:solidFill>
              </a:rPr>
              <a:pPr/>
              <a:t>9</a:t>
            </a:fld>
            <a:endParaRPr lang="en-US" sz="10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08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39010</TotalTime>
  <Words>2659</Words>
  <Application>Microsoft Macintosh PowerPoint</Application>
  <PresentationFormat>On-screen Show (4:3)</PresentationFormat>
  <Paragraphs>392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1_Default Design</vt:lpstr>
      <vt:lpstr>Custom Design</vt:lpstr>
      <vt:lpstr>Equation</vt:lpstr>
      <vt:lpstr>Équation</vt:lpstr>
      <vt:lpstr>Unit 16 – Magnetic design III Iron effect, grading and coil ends</vt:lpstr>
      <vt:lpstr>QUESTIONS</vt:lpstr>
      <vt:lpstr>CONTENTS</vt:lpstr>
      <vt:lpstr>IRON YOKE - GENERICS</vt:lpstr>
      <vt:lpstr>IRON YOKE – WHAT THICKNESS</vt:lpstr>
      <vt:lpstr>IRON YOKE – IMAGE METHOD</vt:lpstr>
      <vt:lpstr>IRON YOKE – IMAGE METHOD</vt:lpstr>
      <vt:lpstr>IRON YOKE – IMAGE METHOD</vt:lpstr>
      <vt:lpstr>IRON YOKE – IMAGE METHOD</vt:lpstr>
      <vt:lpstr>IRON YOKE - DIPOLES</vt:lpstr>
      <vt:lpstr>IRON YOKE - DIPOLES</vt:lpstr>
      <vt:lpstr>IRON YOKE - QUADRUPOLES</vt:lpstr>
      <vt:lpstr>IRON YOKE - SATURATION</vt:lpstr>
      <vt:lpstr>IRON YOKE - SATURATION</vt:lpstr>
      <vt:lpstr>IRON YOKE - OPTIMIZATION</vt:lpstr>
      <vt:lpstr>IRON YOKE - OPTIMAZATION</vt:lpstr>
      <vt:lpstr>IRON YOKE EFFECT</vt:lpstr>
      <vt:lpstr>CONTENTS</vt:lpstr>
      <vt:lpstr>GRADING TECHNIQUES</vt:lpstr>
      <vt:lpstr>GRADING TECHNIQUES</vt:lpstr>
      <vt:lpstr>GRADING TECHNIQUES - DIPOLES</vt:lpstr>
      <vt:lpstr>GRADING TECHNIQUES - DIPOLES</vt:lpstr>
      <vt:lpstr>GRADING TECHNIQUES - DIPOLES</vt:lpstr>
      <vt:lpstr>GRADING TECHNIQUES - QUADRUPOLES</vt:lpstr>
      <vt:lpstr>CONTENTS</vt:lpstr>
      <vt:lpstr>COIL ENDS</vt:lpstr>
      <vt:lpstr>COIL ENDS</vt:lpstr>
      <vt:lpstr>COIL ENDS</vt:lpstr>
      <vt:lpstr>CONCLUSIONS</vt:lpstr>
      <vt:lpstr>CONCLUSIONS</vt:lpstr>
      <vt:lpstr>REFERENCES</vt:lpstr>
      <vt:lpstr>ACKNOWLEDGEMENTS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USPAS- Unit2</dc:title>
  <dc:creator>Ezio Todesco</dc:creator>
  <cp:lastModifiedBy>Ezio Todesco</cp:lastModifiedBy>
  <cp:revision>365</cp:revision>
  <dcterms:created xsi:type="dcterms:W3CDTF">2006-07-31T18:23:56Z</dcterms:created>
  <dcterms:modified xsi:type="dcterms:W3CDTF">2025-01-24T08:27:04Z</dcterms:modified>
</cp:coreProperties>
</file>