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2" r:id="rId3"/>
    <p:sldId id="313" r:id="rId4"/>
    <p:sldId id="314" r:id="rId5"/>
    <p:sldId id="1201" r:id="rId6"/>
    <p:sldId id="315" r:id="rId7"/>
    <p:sldId id="316" r:id="rId8"/>
    <p:sldId id="971" r:id="rId9"/>
    <p:sldId id="317" r:id="rId10"/>
    <p:sldId id="318" r:id="rId11"/>
    <p:sldId id="962" r:id="rId12"/>
    <p:sldId id="964" r:id="rId13"/>
    <p:sldId id="967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62" r:id="rId25"/>
    <p:sldId id="1198" r:id="rId26"/>
    <p:sldId id="363" r:id="rId27"/>
    <p:sldId id="356" r:id="rId28"/>
    <p:sldId id="1060" r:id="rId29"/>
    <p:sldId id="333" r:id="rId30"/>
    <p:sldId id="1199" r:id="rId31"/>
    <p:sldId id="368" r:id="rId32"/>
    <p:sldId id="334" r:id="rId33"/>
    <p:sldId id="335" r:id="rId34"/>
    <p:sldId id="336" r:id="rId35"/>
    <p:sldId id="337" r:id="rId36"/>
    <p:sldId id="338" r:id="rId37"/>
    <p:sldId id="339" r:id="rId38"/>
    <p:sldId id="354" r:id="rId39"/>
    <p:sldId id="341" r:id="rId40"/>
    <p:sldId id="342" r:id="rId41"/>
    <p:sldId id="1200" r:id="rId42"/>
    <p:sldId id="343" r:id="rId43"/>
    <p:sldId id="344" r:id="rId44"/>
    <p:sldId id="345" r:id="rId45"/>
    <p:sldId id="355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258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0" autoAdjust="0"/>
    <p:restoredTop sz="94660"/>
  </p:normalViewPr>
  <p:slideViewPr>
    <p:cSldViewPr>
      <p:cViewPr varScale="1">
        <p:scale>
          <a:sx n="107" d="100"/>
          <a:sy n="107" d="100"/>
        </p:scale>
        <p:origin x="17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D764C6-8B66-40CB-B899-052DE3054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79D1-C673-486A-B1A8-DB69EFEE4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ECD2B2-6A15-4C0A-A868-64A6FE5AF276}" type="datetimeFigureOut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48EA0-7BE6-4EAA-B64B-230E6C1342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E37AB-AF6C-4096-815C-5B9354A72C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DB035-E2FF-44DA-9BE7-2F99868C9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D2449-83EE-43BA-A497-CBDDE1D81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7B772-AE02-459C-A878-0B95B6756D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E78620-E9E7-4D07-9E15-AC9705A7FA2F}" type="datetimeFigureOut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FB2A50-8955-4BF9-84E8-E6CE4F0E77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E59644-E126-472A-9F56-4742AA97E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4C050-BC50-4FFF-9D81-FA3BA3792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D6583-A1FE-41E8-8A76-7FA9E3A6E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F81A06-8C12-49E5-9B8D-A4612D79E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16842FA-F839-460A-B0AF-78BFB4F4F0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2AFBB9C-0F72-4C1B-9393-573B088E1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AC75B8E-ED39-4EAE-A14B-46001B775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CF4F79-59B9-4468-B58A-8AE92A58EF6F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8A149B9-DD6B-4861-86B5-CD7354B818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6440549-BF7D-4CDC-9330-B0DF07A63A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E1EADB5-DC61-48A5-A81C-6AE38802B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B4B7A-38E1-45DE-94AE-0988055C2B45}" type="slidenum">
              <a:rPr lang="en-US" altLang="en-US" smtClean="0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E9EA2-3A08-4EC9-B97C-BAA16CF1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5AEF2-A46E-4CD2-8AA8-17FF08CB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85749-8FBD-49D8-B89F-6A26DC62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6853-F9DE-4E76-A7FF-DCADDF436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133D5-1C96-4CD8-B6A5-60176ABB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128D-D486-45E1-AF89-24F0C5F5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58F73-64CA-40FF-9838-531E000C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5628-F3CB-499C-8876-BE54A0A36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2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B485-BC6B-4DF9-B8DB-ABF9A6AD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D575A-FB5C-45F8-A318-5C4081A8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3373-1A18-4188-8C1E-02E935FB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76F0-2901-4921-B6C7-5CCDEEEDB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70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  <a:lvl3pPr>
              <a:buSzPct val="60000"/>
              <a:buFontTx/>
              <a:buBlip>
                <a:blip r:embed="rId4"/>
              </a:buBlip>
              <a:defRPr/>
            </a:lvl3pPr>
            <a:lvl4pPr>
              <a:buSzPct val="60000"/>
              <a:buFontTx/>
              <a:buBlip>
                <a:blip r:embed="rId5"/>
              </a:buBlip>
              <a:defRPr/>
            </a:lvl4pPr>
            <a:lvl5pPr>
              <a:buSzPct val="60000"/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8B1D-E079-4CA4-81E2-64B80AEF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543675"/>
            <a:ext cx="35814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85F96-2CD1-49DE-A2F1-1732494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FAF3-95E4-437B-93DF-55AE8E20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5AB8A-C91D-4F7D-94D5-62D048158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9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C765F-32E9-4263-9A71-5461FD5D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2CEA0-756F-4E94-ADDA-22B69220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AA484-878B-49B6-939C-96454C30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EC57-1F46-47A9-B812-AB0845AC3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9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6144DE-628E-4200-B13D-D47E9E19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3707B2-34C9-4AD5-A852-87683F92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D3FF13-80CF-4BB7-98FB-0BF223E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BB2C-7529-49E5-88C8-4061382EA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5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1"/>
            <a:ext cx="4344988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344988" cy="4495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346575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346575" cy="4495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7934EE-D3D0-4F77-887A-5FD172F9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3E40C-94B1-414B-B9AD-7DC9DB92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30952-E65C-4F95-9686-0192BE76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7C02-EA8B-4F12-B114-C5B4B4E23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ED9832-872E-45DD-88BF-A673CD06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E9EE2-A443-4791-977E-B1469749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44C8B4-5699-420C-8ADD-E4FA0819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9419-A569-411C-987C-7ED852B5E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23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97774F-D352-4F59-AF78-A0BD4038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614CFD-9245-4DFB-8C6A-C2BDA1CC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6C5BAD-1251-4E59-B330-CD4433BE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8456-A8B2-4B12-91C9-D1E183C3B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25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01DF77-44C9-4EF6-B3DD-3B9B84FC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FA7131-C1F9-4D51-BADB-0BC9C60E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E97A7-EFA0-4991-8452-D398159B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7AD2-A516-4632-9BCE-D59CA45E2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28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46D1A4-BEEA-40AB-8B56-9878D0D3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FD9E1B-3EEC-445B-ACDC-FE6669BC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FEF55A-28E2-441C-A894-0F494703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6438-E4DE-4BB1-9311-33CAF74F9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F85D71CF-3473-48B7-AF66-330F7B577A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400" y="11430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7ED95-4D47-4A3D-AE9F-A6C8D8F35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" y="6543675"/>
            <a:ext cx="3581401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CFAFB-8D73-4A06-8CAD-D9CE0930E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8075" y="6535738"/>
            <a:ext cx="476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3802-CAD3-497A-B483-BFA89C69A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537325"/>
            <a:ext cx="457200" cy="231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EE1AAC41-E710-4415-90D6-B7643FC69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550296B6-E304-47C5-90F3-B7DDA92B66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1F3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itchFamily="34" charset="0"/>
            </a:endParaRPr>
          </a:p>
        </p:txBody>
      </p:sp>
      <p:pic>
        <p:nvPicPr>
          <p:cNvPr id="1031" name="Picture 13">
            <a:extLst>
              <a:ext uri="{FF2B5EF4-FFF2-40B4-BE49-F238E27FC236}">
                <a16:creationId xmlns:a16="http://schemas.microsoft.com/office/drawing/2014/main" id="{393CDEAC-E59B-4630-8B65-DCBBD48F54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" b="1387"/>
          <a:stretch>
            <a:fillRect/>
          </a:stretch>
        </p:blipFill>
        <p:spPr bwMode="auto">
          <a:xfrm>
            <a:off x="8556625" y="469900"/>
            <a:ext cx="5365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uspas">
            <a:extLst>
              <a:ext uri="{FF2B5EF4-FFF2-40B4-BE49-F238E27FC236}">
                <a16:creationId xmlns:a16="http://schemas.microsoft.com/office/drawing/2014/main" id="{33E71980-F3AE-40CF-9D37-92DE9597A2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3188"/>
            <a:ext cx="723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logo_blue3">
            <a:extLst>
              <a:ext uri="{FF2B5EF4-FFF2-40B4-BE49-F238E27FC236}">
                <a16:creationId xmlns:a16="http://schemas.microsoft.com/office/drawing/2014/main" id="{627F38A9-717C-4DD3-B727-FB71C0A44C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" b="18542"/>
          <a:stretch>
            <a:fillRect/>
          </a:stretch>
        </p:blipFill>
        <p:spPr bwMode="auto">
          <a:xfrm>
            <a:off x="8556625" y="47625"/>
            <a:ext cx="5572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11865374-F02E-4E7E-8F1D-F60337DBCB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1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Book Antiqu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kern="1200">
          <a:solidFill>
            <a:schemeClr val="tx1"/>
          </a:solidFill>
          <a:latin typeface="Book Antiqu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9"/>
        </a:buBlip>
        <a:defRPr sz="16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20"/>
        </a:buBlip>
        <a:defRPr sz="16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23.wmf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emf"/><Relationship Id="rId4" Type="http://schemas.openxmlformats.org/officeDocument/2006/relationships/image" Target="../media/image27.wmf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5.png"/><Relationship Id="rId7" Type="http://schemas.openxmlformats.org/officeDocument/2006/relationships/image" Target="../media/image2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8.png"/><Relationship Id="rId5" Type="http://schemas.openxmlformats.org/officeDocument/2006/relationships/image" Target="../media/image33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11" Type="http://schemas.openxmlformats.org/officeDocument/2006/relationships/image" Target="../media/image8.png"/><Relationship Id="rId5" Type="http://schemas.openxmlformats.org/officeDocument/2006/relationships/image" Target="../media/image38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5.png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4.png"/><Relationship Id="rId10" Type="http://schemas.openxmlformats.org/officeDocument/2006/relationships/image" Target="../media/image8.png"/><Relationship Id="rId4" Type="http://schemas.openxmlformats.org/officeDocument/2006/relationships/image" Target="../media/image42.wmf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8.png"/><Relationship Id="rId4" Type="http://schemas.openxmlformats.org/officeDocument/2006/relationships/image" Target="../media/image46.png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8.png"/><Relationship Id="rId4" Type="http://schemas.openxmlformats.org/officeDocument/2006/relationships/image" Target="../media/image46.png"/><Relationship Id="rId9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png"/><Relationship Id="rId11" Type="http://schemas.openxmlformats.org/officeDocument/2006/relationships/image" Target="../media/image8.png"/><Relationship Id="rId5" Type="http://schemas.openxmlformats.org/officeDocument/2006/relationships/image" Target="../media/image50.png"/><Relationship Id="rId10" Type="http://schemas.openxmlformats.org/officeDocument/2006/relationships/image" Target="../media/image7.png"/><Relationship Id="rId4" Type="http://schemas.openxmlformats.org/officeDocument/2006/relationships/image" Target="../media/image49.wmf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53.wmf"/><Relationship Id="rId10" Type="http://schemas.openxmlformats.org/officeDocument/2006/relationships/image" Target="../media/image8.png"/><Relationship Id="rId4" Type="http://schemas.openxmlformats.org/officeDocument/2006/relationships/image" Target="../media/image52.wmf"/><Relationship Id="rId9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6.png"/><Relationship Id="rId4" Type="http://schemas.openxmlformats.org/officeDocument/2006/relationships/image" Target="../media/image57.jpeg"/><Relationship Id="rId9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indico.cern.ch/category/1240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D560D65-7F11-4408-A9F7-45E06CA89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Unit 20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Degradation and training</a:t>
            </a:r>
            <a:br>
              <a:rPr lang="en-US" altLang="en-US" dirty="0"/>
            </a:br>
            <a:r>
              <a:rPr lang="en-US" altLang="en-US" sz="2000" dirty="0"/>
              <a:t>Chapter I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4BE30603-11C5-4965-9707-2CD69D4E0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z="2000" b="1" u="sng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000" b="1" u="sng" dirty="0">
                <a:solidFill>
                  <a:schemeClr val="accent1"/>
                </a:solidFill>
              </a:rPr>
              <a:t>Paolo Ferracin </a:t>
            </a:r>
          </a:p>
          <a:p>
            <a:pPr eaLnBrk="1" hangingPunct="1"/>
            <a:r>
              <a:rPr lang="en-US" altLang="en-US" sz="2000" dirty="0"/>
              <a:t>Lawrence Berkeley National Laboratory (LBNL)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05174C6-1641-4E2F-B0DD-1058680EA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Classification of quenches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545CB39-D767-4C0D-B996-48A2CBA31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/>
              <a:t>A first classification (A. Devred, [1])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The maximum field seen by the conductor in the coil is usually called </a:t>
            </a:r>
            <a:r>
              <a:rPr lang="en-US" altLang="en-US" b="1">
                <a:solidFill>
                  <a:srgbClr val="FF0000"/>
                </a:solidFill>
              </a:rPr>
              <a:t>peak field </a:t>
            </a:r>
            <a:r>
              <a:rPr lang="en-US" altLang="en-US"/>
              <a:t>(</a:t>
            </a:r>
            <a:r>
              <a:rPr lang="en-US" altLang="en-US" i="1"/>
              <a:t>B</a:t>
            </a:r>
            <a:r>
              <a:rPr lang="en-US" altLang="en-US" i="1" baseline="-25000"/>
              <a:t>peak</a:t>
            </a:r>
            <a:r>
              <a:rPr lang="en-US" altLang="en-US"/>
              <a:t>).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At a given temperature </a:t>
            </a:r>
            <a:r>
              <a:rPr lang="en-US" altLang="en-US" i="1"/>
              <a:t>T</a:t>
            </a:r>
            <a:r>
              <a:rPr lang="en-US" altLang="en-US" i="1" baseline="-25000"/>
              <a:t>0</a:t>
            </a:r>
            <a:r>
              <a:rPr lang="en-US" altLang="en-US"/>
              <a:t>, the maximum current that the conductor can reach will be </a:t>
            </a:r>
            <a:r>
              <a:rPr lang="en-US" altLang="en-US" b="1" i="1">
                <a:solidFill>
                  <a:srgbClr val="FF0000"/>
                </a:solidFill>
              </a:rPr>
              <a:t>I</a:t>
            </a:r>
            <a:r>
              <a:rPr lang="en-US" altLang="en-US" b="1" i="1" baseline="-25000">
                <a:solidFill>
                  <a:srgbClr val="FF0000"/>
                </a:solidFill>
              </a:rPr>
              <a:t>max</a:t>
            </a:r>
            <a:r>
              <a:rPr lang="en-US" altLang="en-US" i="1"/>
              <a:t>=I</a:t>
            </a:r>
            <a:r>
              <a:rPr lang="en-US" altLang="en-US" i="1" baseline="-25000"/>
              <a:t>c</a:t>
            </a:r>
            <a:r>
              <a:rPr lang="en-US" altLang="en-US" i="1"/>
              <a:t> (B</a:t>
            </a:r>
            <a:r>
              <a:rPr lang="en-US" altLang="en-US" i="1" baseline="-25000"/>
              <a:t>peak</a:t>
            </a:r>
            <a:r>
              <a:rPr lang="en-US" altLang="en-US" i="1"/>
              <a:t>, T</a:t>
            </a:r>
            <a:r>
              <a:rPr lang="en-US" altLang="en-US" i="1" baseline="-25000"/>
              <a:t>0</a:t>
            </a:r>
            <a:r>
              <a:rPr lang="en-US" altLang="en-US" i="1"/>
              <a:t>)</a:t>
            </a:r>
            <a:r>
              <a:rPr lang="en-US" altLang="en-US"/>
              <a:t>, where </a:t>
            </a:r>
            <a:r>
              <a:rPr lang="en-US" altLang="en-US" i="1"/>
              <a:t>I</a:t>
            </a:r>
            <a:r>
              <a:rPr lang="en-US" altLang="en-US" i="1" baseline="-25000"/>
              <a:t>c</a:t>
            </a:r>
            <a:r>
              <a:rPr lang="en-US" altLang="en-US"/>
              <a:t> is the critical current at </a:t>
            </a:r>
            <a:r>
              <a:rPr lang="en-US" altLang="en-US" i="1"/>
              <a:t>B</a:t>
            </a:r>
            <a:r>
              <a:rPr lang="en-US" altLang="en-US" i="1" baseline="-25000"/>
              <a:t>peak</a:t>
            </a:r>
            <a:r>
              <a:rPr lang="en-US" altLang="en-US" i="1"/>
              <a:t> </a:t>
            </a:r>
            <a:r>
              <a:rPr lang="en-US" altLang="en-US"/>
              <a:t>and </a:t>
            </a:r>
            <a:r>
              <a:rPr lang="en-US" altLang="en-US" i="1"/>
              <a:t>T</a:t>
            </a:r>
            <a:r>
              <a:rPr lang="en-US" altLang="en-US" i="1" baseline="-25000"/>
              <a:t>0</a:t>
            </a:r>
            <a:r>
              <a:rPr lang="en-US" altLang="en-US" i="1"/>
              <a:t>.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When the magnet quenches, we can have either </a:t>
            </a:r>
            <a:r>
              <a:rPr lang="en-US" altLang="en-US" i="1"/>
              <a:t>I</a:t>
            </a:r>
            <a:r>
              <a:rPr lang="en-US" altLang="en-US" i="1" baseline="-25000"/>
              <a:t>quench </a:t>
            </a:r>
            <a:r>
              <a:rPr lang="en-US" altLang="en-US"/>
              <a:t>= </a:t>
            </a:r>
            <a:r>
              <a:rPr lang="en-US" altLang="en-US" i="1"/>
              <a:t>I</a:t>
            </a:r>
            <a:r>
              <a:rPr lang="en-US" altLang="en-US" i="1" baseline="-25000"/>
              <a:t>max</a:t>
            </a:r>
            <a:r>
              <a:rPr lang="en-US" altLang="en-US" i="1"/>
              <a:t> </a:t>
            </a:r>
            <a:r>
              <a:rPr lang="en-US" altLang="en-US"/>
              <a:t>or       </a:t>
            </a:r>
            <a:r>
              <a:rPr lang="en-US" altLang="en-US" i="1"/>
              <a:t>I</a:t>
            </a:r>
            <a:r>
              <a:rPr lang="en-US" altLang="en-US" i="1" baseline="-25000"/>
              <a:t>quench </a:t>
            </a:r>
            <a:r>
              <a:rPr lang="en-US" altLang="en-US"/>
              <a:t>&lt; </a:t>
            </a:r>
            <a:r>
              <a:rPr lang="en-US" altLang="en-US" i="1"/>
              <a:t>I</a:t>
            </a:r>
            <a:r>
              <a:rPr lang="en-US" altLang="en-US" i="1" baseline="-25000"/>
              <a:t>max </a:t>
            </a:r>
            <a:r>
              <a:rPr lang="en-US" altLang="en-US" i="1"/>
              <a:t>.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In the first case we have a </a:t>
            </a:r>
            <a:r>
              <a:rPr lang="en-US" altLang="en-US" b="1" i="1">
                <a:solidFill>
                  <a:srgbClr val="FF0000"/>
                </a:solidFill>
              </a:rPr>
              <a:t>conductor-limited quench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/>
              <a:t>(or </a:t>
            </a:r>
            <a:r>
              <a:rPr lang="en-US" altLang="en-US" b="1" i="1">
                <a:solidFill>
                  <a:srgbClr val="FF0000"/>
                </a:solidFill>
              </a:rPr>
              <a:t>exhausted margin quench</a:t>
            </a:r>
            <a:r>
              <a:rPr lang="en-US" altLang="en-US"/>
              <a:t>).</a:t>
            </a:r>
          </a:p>
          <a:p>
            <a:pPr lvl="2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/>
              <a:t>If the maximum current is consistent with measurements performed on wire short samples, we have a </a:t>
            </a:r>
            <a:r>
              <a:rPr lang="en-US" altLang="en-US" b="1" i="1">
                <a:solidFill>
                  <a:srgbClr val="FF0000"/>
                </a:solidFill>
              </a:rPr>
              <a:t>short-sample quench </a:t>
            </a:r>
            <a:r>
              <a:rPr lang="en-US" altLang="en-US"/>
              <a:t>(success!!)</a:t>
            </a:r>
          </a:p>
          <a:p>
            <a:pPr lvl="2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/>
              <a:t>If the current is lower, we have </a:t>
            </a:r>
            <a:r>
              <a:rPr lang="en-US" altLang="en-US" b="1" i="1">
                <a:solidFill>
                  <a:srgbClr val="FF0000"/>
                </a:solidFill>
              </a:rPr>
              <a:t>degradation</a:t>
            </a:r>
            <a:r>
              <a:rPr lang="en-US" altLang="en-US" i="1"/>
              <a:t>.</a:t>
            </a:r>
            <a:endParaRPr lang="en-US" altLang="en-US"/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In the second case, a quench occurs because of a release of energy that increases the temperature of the conductor beyond the critical temperature. These are called </a:t>
            </a:r>
            <a:r>
              <a:rPr lang="en-US" altLang="en-US" b="1" i="1">
                <a:solidFill>
                  <a:srgbClr val="FF0000"/>
                </a:solidFill>
              </a:rPr>
              <a:t>energy-deposited quenches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/>
              <a:t>or, also, </a:t>
            </a:r>
            <a:r>
              <a:rPr lang="en-US" altLang="en-US" b="1" i="1">
                <a:solidFill>
                  <a:srgbClr val="FF0000"/>
                </a:solidFill>
              </a:rPr>
              <a:t>premature quenches</a:t>
            </a:r>
            <a:r>
              <a:rPr lang="en-US" altLang="en-US" i="1"/>
              <a:t>.</a:t>
            </a: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i="1"/>
          </a:p>
        </p:txBody>
      </p:sp>
      <p:sp>
        <p:nvSpPr>
          <p:cNvPr id="14340" name="Footer Placeholder 5">
            <a:extLst>
              <a:ext uri="{FF2B5EF4-FFF2-40B4-BE49-F238E27FC236}">
                <a16:creationId xmlns:a16="http://schemas.microsoft.com/office/drawing/2014/main" id="{303E2DBC-29E2-42A2-B2F5-42075A05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14341" name="Date Placeholder 4">
            <a:extLst>
              <a:ext uri="{FF2B5EF4-FFF2-40B4-BE49-F238E27FC236}">
                <a16:creationId xmlns:a16="http://schemas.microsoft.com/office/drawing/2014/main" id="{90E18FDF-AE27-4EC7-931B-77C8872056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4342" name="Slide Number Placeholder 7">
            <a:extLst>
              <a:ext uri="{FF2B5EF4-FFF2-40B4-BE49-F238E27FC236}">
                <a16:creationId xmlns:a16="http://schemas.microsoft.com/office/drawing/2014/main" id="{520F474F-9913-4B64-A920-940218A9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8BCC9FC-3554-477A-8FBB-D6041D5D4B2E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DC9EA3-46EA-4E6B-B517-C56835CB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Quench</a:t>
            </a:r>
            <a:br>
              <a:rPr lang="en-GB" altLang="en-US"/>
            </a:br>
            <a:r>
              <a:rPr lang="en-GB" altLang="en-US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E759-0C6F-4E44-95D0-7DA804295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5927725" cy="46958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dirty="0"/>
              <a:t>First scenario</a:t>
            </a:r>
          </a:p>
          <a:p>
            <a:pPr lvl="1">
              <a:defRPr/>
            </a:pPr>
            <a:r>
              <a:rPr lang="en-GB" dirty="0"/>
              <a:t>Critical </a:t>
            </a:r>
            <a:r>
              <a:rPr lang="en-GB" b="1" dirty="0">
                <a:solidFill>
                  <a:srgbClr val="FF0000"/>
                </a:solidFill>
              </a:rPr>
              <a:t>surfaces is passed by increasing the current</a:t>
            </a:r>
          </a:p>
          <a:p>
            <a:pPr lvl="2">
              <a:defRPr/>
            </a:pPr>
            <a:r>
              <a:rPr lang="en-GB" dirty="0"/>
              <a:t>The superconductor still carries the critical current at </a:t>
            </a:r>
            <a:r>
              <a:rPr lang="en-GB" i="1" dirty="0" err="1"/>
              <a:t>T</a:t>
            </a:r>
            <a:r>
              <a:rPr lang="en-GB" i="1" baseline="-25000" dirty="0" err="1"/>
              <a:t>cs</a:t>
            </a:r>
            <a:r>
              <a:rPr lang="en-GB" i="1" dirty="0"/>
              <a:t> </a:t>
            </a:r>
          </a:p>
          <a:p>
            <a:pPr lvl="2">
              <a:defRPr/>
            </a:pPr>
            <a:r>
              <a:rPr lang="en-GB" dirty="0"/>
              <a:t>The rest flows in the stabilizer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power dissipation</a:t>
            </a:r>
            <a:r>
              <a:rPr lang="en-GB" dirty="0"/>
              <a:t> </a:t>
            </a:r>
          </a:p>
          <a:p>
            <a:pPr lvl="1">
              <a:defRPr/>
            </a:pPr>
            <a:r>
              <a:rPr lang="en-GB" dirty="0"/>
              <a:t>If power high enough and cooling low enough</a:t>
            </a:r>
          </a:p>
          <a:p>
            <a:pPr lvl="2">
              <a:defRPr/>
            </a:pPr>
            <a:r>
              <a:rPr lang="en-GB" dirty="0"/>
              <a:t>Temperature of the superconductor increases </a:t>
            </a:r>
            <a:r>
              <a:rPr lang="en-GB" dirty="0">
                <a:sym typeface="Wingdings" panose="05000000000000000000" pitchFamily="2" charset="2"/>
              </a:rPr>
              <a:t> critical current decreases</a:t>
            </a:r>
            <a:endParaRPr lang="en-GB" dirty="0"/>
          </a:p>
          <a:p>
            <a:pPr lvl="3">
              <a:defRPr/>
            </a:pPr>
            <a:r>
              <a:rPr lang="en-GB" dirty="0"/>
              <a:t>More current in the stabilizer, less in the superconductor </a:t>
            </a:r>
            <a:r>
              <a:rPr lang="en-GB" dirty="0">
                <a:sym typeface="Wingdings" panose="05000000000000000000" pitchFamily="2" charset="2"/>
              </a:rPr>
              <a:t> more dissipation</a:t>
            </a:r>
            <a:endParaRPr lang="en-GB" dirty="0"/>
          </a:p>
          <a:p>
            <a:pPr lvl="2">
              <a:defRPr/>
            </a:pPr>
            <a:r>
              <a:rPr lang="en-GB" dirty="0"/>
              <a:t>Irreversible transition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quench</a:t>
            </a:r>
            <a:r>
              <a:rPr lang="en-GB" dirty="0">
                <a:sym typeface="Wingdings" panose="05000000000000000000" pitchFamily="2" charset="2"/>
              </a:rPr>
              <a:t> 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propagation</a:t>
            </a:r>
          </a:p>
          <a:p>
            <a:pPr>
              <a:defRPr/>
            </a:pPr>
            <a:r>
              <a:rPr lang="en-GB" b="1" i="1" dirty="0">
                <a:solidFill>
                  <a:srgbClr val="FF0000"/>
                </a:solidFill>
              </a:rPr>
              <a:t>Conductor-limited quench </a:t>
            </a:r>
          </a:p>
          <a:p>
            <a:pPr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14340" name="Date Placeholder 3">
            <a:extLst>
              <a:ext uri="{FF2B5EF4-FFF2-40B4-BE49-F238E27FC236}">
                <a16:creationId xmlns:a16="http://schemas.microsoft.com/office/drawing/2014/main" id="{593DA19A-5662-4A64-9DA9-58F0FC10DA8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4341" name="Footer Placeholder 4">
            <a:extLst>
              <a:ext uri="{FF2B5EF4-FFF2-40B4-BE49-F238E27FC236}">
                <a16:creationId xmlns:a16="http://schemas.microsoft.com/office/drawing/2014/main" id="{3FD53803-E119-4DDC-AEBA-B7F1C02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1000">
                <a:solidFill>
                  <a:schemeClr val="accent1"/>
                </a:solidFill>
              </a:rPr>
              <a:t>Degradation and training I</a:t>
            </a:r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14342" name="Group 120">
            <a:extLst>
              <a:ext uri="{FF2B5EF4-FFF2-40B4-BE49-F238E27FC236}">
                <a16:creationId xmlns:a16="http://schemas.microsoft.com/office/drawing/2014/main" id="{2C76A7CE-3DC4-484E-868D-476AFA6EA85E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5884863"/>
            <a:ext cx="1555750" cy="471487"/>
            <a:chOff x="2352" y="2400"/>
            <a:chExt cx="1492" cy="452"/>
          </a:xfrm>
        </p:grpSpPr>
        <p:sp>
          <p:nvSpPr>
            <p:cNvPr id="14385" name="Rectangle 44">
              <a:extLst>
                <a:ext uri="{FF2B5EF4-FFF2-40B4-BE49-F238E27FC236}">
                  <a16:creationId xmlns:a16="http://schemas.microsoft.com/office/drawing/2014/main" id="{5F27AAD5-0739-4FC7-9D90-B60D083AA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16"/>
              <a:ext cx="1492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86" name="Rectangle 45">
              <a:extLst>
                <a:ext uri="{FF2B5EF4-FFF2-40B4-BE49-F238E27FC236}">
                  <a16:creationId xmlns:a16="http://schemas.microsoft.com/office/drawing/2014/main" id="{15033C10-F7AF-4713-82FF-65562C69D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400"/>
              <a:ext cx="1492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87" name="Rectangle 46">
              <a:extLst>
                <a:ext uri="{FF2B5EF4-FFF2-40B4-BE49-F238E27FC236}">
                  <a16:creationId xmlns:a16="http://schemas.microsoft.com/office/drawing/2014/main" id="{6E6349F7-432F-44A9-BC10-DC13C02F0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536"/>
              <a:ext cx="1492" cy="180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CC00"/>
                </a:gs>
                <a:gs pos="100000">
                  <a:srgbClr val="00CC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4388" name="Group 47">
              <a:extLst>
                <a:ext uri="{FF2B5EF4-FFF2-40B4-BE49-F238E27FC236}">
                  <a16:creationId xmlns:a16="http://schemas.microsoft.com/office/drawing/2014/main" id="{0D01FE2F-84BE-44E3-9D08-89FA0875C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3" y="2445"/>
              <a:ext cx="1175" cy="362"/>
              <a:chOff x="8588" y="9040"/>
              <a:chExt cx="3616" cy="678"/>
            </a:xfrm>
          </p:grpSpPr>
          <p:sp>
            <p:nvSpPr>
              <p:cNvPr id="14389" name="Line 48">
                <a:extLst>
                  <a:ext uri="{FF2B5EF4-FFF2-40B4-BE49-F238E27FC236}">
                    <a16:creationId xmlns:a16="http://schemas.microsoft.com/office/drawing/2014/main" id="{E2EDBDC6-FB99-4C2A-B0EF-E3E7CBF06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1" y="9040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90" name="Group 49">
                <a:extLst>
                  <a:ext uri="{FF2B5EF4-FFF2-40B4-BE49-F238E27FC236}">
                    <a16:creationId xmlns:a16="http://schemas.microsoft.com/office/drawing/2014/main" id="{1028107A-5E95-4B2C-84B5-3089B4D8C1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8" y="9040"/>
                <a:ext cx="1243" cy="678"/>
                <a:chOff x="8588" y="9040"/>
                <a:chExt cx="1130" cy="678"/>
              </a:xfrm>
            </p:grpSpPr>
            <p:sp>
              <p:nvSpPr>
                <p:cNvPr id="14403" name="Line 50">
                  <a:extLst>
                    <a:ext uri="{FF2B5EF4-FFF2-40B4-BE49-F238E27FC236}">
                      <a16:creationId xmlns:a16="http://schemas.microsoft.com/office/drawing/2014/main" id="{33ACE0F9-8C5E-44F6-9AF5-C27E90CC3F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88" y="9379"/>
                  <a:ext cx="45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404" name="Group 51">
                  <a:extLst>
                    <a:ext uri="{FF2B5EF4-FFF2-40B4-BE49-F238E27FC236}">
                      <a16:creationId xmlns:a16="http://schemas.microsoft.com/office/drawing/2014/main" id="{2F0D8EF7-EC33-4E19-B509-DC061F62B4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40" y="9040"/>
                  <a:ext cx="678" cy="339"/>
                  <a:chOff x="9153" y="9040"/>
                  <a:chExt cx="678" cy="339"/>
                </a:xfrm>
              </p:grpSpPr>
              <p:sp>
                <p:nvSpPr>
                  <p:cNvPr id="14408" name="Arc 52">
                    <a:extLst>
                      <a:ext uri="{FF2B5EF4-FFF2-40B4-BE49-F238E27FC236}">
                        <a16:creationId xmlns:a16="http://schemas.microsoft.com/office/drawing/2014/main" id="{44BA8E9C-2AEE-41A8-A11E-EE4794DA0B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9153" y="9210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9" name="Arc 53">
                    <a:extLst>
                      <a:ext uri="{FF2B5EF4-FFF2-40B4-BE49-F238E27FC236}">
                        <a16:creationId xmlns:a16="http://schemas.microsoft.com/office/drawing/2014/main" id="{8378E766-A1F4-4366-A7FC-3090AC2F7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9492" y="9040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5" name="Group 54">
                  <a:extLst>
                    <a:ext uri="{FF2B5EF4-FFF2-40B4-BE49-F238E27FC236}">
                      <a16:creationId xmlns:a16="http://schemas.microsoft.com/office/drawing/2014/main" id="{AEEDE494-4307-4A91-B583-C094BCBE1D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40" y="9379"/>
                  <a:ext cx="678" cy="339"/>
                  <a:chOff x="9153" y="9379"/>
                  <a:chExt cx="678" cy="339"/>
                </a:xfrm>
              </p:grpSpPr>
              <p:sp>
                <p:nvSpPr>
                  <p:cNvPr id="14406" name="Arc 55">
                    <a:extLst>
                      <a:ext uri="{FF2B5EF4-FFF2-40B4-BE49-F238E27FC236}">
                        <a16:creationId xmlns:a16="http://schemas.microsoft.com/office/drawing/2014/main" id="{8432FFEA-1379-4AD2-A574-DF05D9B47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53" y="9379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7" name="Arc 56">
                    <a:extLst>
                      <a:ext uri="{FF2B5EF4-FFF2-40B4-BE49-F238E27FC236}">
                        <a16:creationId xmlns:a16="http://schemas.microsoft.com/office/drawing/2014/main" id="{0972AA1F-516E-4AEF-BA3F-5E8C7491D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9492" y="9549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391" name="Line 57">
                <a:extLst>
                  <a:ext uri="{FF2B5EF4-FFF2-40B4-BE49-F238E27FC236}">
                    <a16:creationId xmlns:a16="http://schemas.microsoft.com/office/drawing/2014/main" id="{81AF8FCB-EEAF-488C-A740-80E18A244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31" y="9718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Line 58">
                <a:extLst>
                  <a:ext uri="{FF2B5EF4-FFF2-40B4-BE49-F238E27FC236}">
                    <a16:creationId xmlns:a16="http://schemas.microsoft.com/office/drawing/2014/main" id="{60EC8484-6220-47C6-B9F7-72E1F8D20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1" y="9379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Line 59">
                <a:extLst>
                  <a:ext uri="{FF2B5EF4-FFF2-40B4-BE49-F238E27FC236}">
                    <a16:creationId xmlns:a16="http://schemas.microsoft.com/office/drawing/2014/main" id="{A778DD9B-28F3-4B5C-AAB0-ECABB37A5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" y="9379"/>
                <a:ext cx="67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94" name="Group 60">
                <a:extLst>
                  <a:ext uri="{FF2B5EF4-FFF2-40B4-BE49-F238E27FC236}">
                    <a16:creationId xmlns:a16="http://schemas.microsoft.com/office/drawing/2014/main" id="{BD6558EC-B6A3-4CF1-90AA-DE880ADAF0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48" y="9040"/>
                <a:ext cx="1356" cy="678"/>
                <a:chOff x="10848" y="9040"/>
                <a:chExt cx="1356" cy="678"/>
              </a:xfrm>
            </p:grpSpPr>
            <p:sp>
              <p:nvSpPr>
                <p:cNvPr id="14395" name="Line 61">
                  <a:extLst>
                    <a:ext uri="{FF2B5EF4-FFF2-40B4-BE49-F238E27FC236}">
                      <a16:creationId xmlns:a16="http://schemas.microsoft.com/office/drawing/2014/main" id="{4A22A81E-E9CB-40C0-B99B-66FBB2705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39" y="9379"/>
                  <a:ext cx="56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396" name="Group 62">
                  <a:extLst>
                    <a:ext uri="{FF2B5EF4-FFF2-40B4-BE49-F238E27FC236}">
                      <a16:creationId xmlns:a16="http://schemas.microsoft.com/office/drawing/2014/main" id="{14CA33C5-5BF6-46B9-B8A9-627C7C8FEB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8" y="9040"/>
                  <a:ext cx="791" cy="339"/>
                  <a:chOff x="10509" y="9040"/>
                  <a:chExt cx="678" cy="339"/>
                </a:xfrm>
              </p:grpSpPr>
              <p:sp>
                <p:nvSpPr>
                  <p:cNvPr id="14401" name="Arc 63">
                    <a:extLst>
                      <a:ext uri="{FF2B5EF4-FFF2-40B4-BE49-F238E27FC236}">
                        <a16:creationId xmlns:a16="http://schemas.microsoft.com/office/drawing/2014/main" id="{C8E659D7-3F0A-4A08-A7A3-1735BFD324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10848" y="9210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2" name="Arc 64">
                    <a:extLst>
                      <a:ext uri="{FF2B5EF4-FFF2-40B4-BE49-F238E27FC236}">
                        <a16:creationId xmlns:a16="http://schemas.microsoft.com/office/drawing/2014/main" id="{19ACCA3A-5C80-4D42-A4E1-71B6436E5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09" y="9040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7" name="Group 65">
                  <a:extLst>
                    <a:ext uri="{FF2B5EF4-FFF2-40B4-BE49-F238E27FC236}">
                      <a16:creationId xmlns:a16="http://schemas.microsoft.com/office/drawing/2014/main" id="{DF67B744-D69C-444A-8CDF-3DE5C39620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8" y="9379"/>
                  <a:ext cx="791" cy="339"/>
                  <a:chOff x="10509" y="9379"/>
                  <a:chExt cx="678" cy="339"/>
                </a:xfrm>
              </p:grpSpPr>
              <p:sp>
                <p:nvSpPr>
                  <p:cNvPr id="14399" name="Arc 66">
                    <a:extLst>
                      <a:ext uri="{FF2B5EF4-FFF2-40B4-BE49-F238E27FC236}">
                        <a16:creationId xmlns:a16="http://schemas.microsoft.com/office/drawing/2014/main" id="{54D8F8C8-9DFD-46D7-A5F7-FD96E1442D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0848" y="9379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0" name="Arc 67">
                    <a:extLst>
                      <a:ext uri="{FF2B5EF4-FFF2-40B4-BE49-F238E27FC236}">
                        <a16:creationId xmlns:a16="http://schemas.microsoft.com/office/drawing/2014/main" id="{A0AB38E0-9B25-4C23-B95C-EB0922509F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0509" y="9549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398" name="Line 68">
                  <a:extLst>
                    <a:ext uri="{FF2B5EF4-FFF2-40B4-BE49-F238E27FC236}">
                      <a16:creationId xmlns:a16="http://schemas.microsoft.com/office/drawing/2014/main" id="{015F7C32-70D0-4542-B89C-1FF23C154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48" y="9379"/>
                  <a:ext cx="67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343" name="Group 38">
            <a:extLst>
              <a:ext uri="{FF2B5EF4-FFF2-40B4-BE49-F238E27FC236}">
                <a16:creationId xmlns:a16="http://schemas.microsoft.com/office/drawing/2014/main" id="{275DCC9D-AD2D-4EE9-9027-004ADD019BD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894388"/>
            <a:ext cx="1524000" cy="461962"/>
            <a:chOff x="2599" y="6441"/>
            <a:chExt cx="3729" cy="1130"/>
          </a:xfrm>
        </p:grpSpPr>
        <p:sp>
          <p:nvSpPr>
            <p:cNvPr id="14381" name="Rectangle 39">
              <a:extLst>
                <a:ext uri="{FF2B5EF4-FFF2-40B4-BE49-F238E27FC236}">
                  <a16:creationId xmlns:a16="http://schemas.microsoft.com/office/drawing/2014/main" id="{0A51CB4D-1195-41FD-AC1B-6E3F31F0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7232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82" name="Rectangle 40">
              <a:extLst>
                <a:ext uri="{FF2B5EF4-FFF2-40B4-BE49-F238E27FC236}">
                  <a16:creationId xmlns:a16="http://schemas.microsoft.com/office/drawing/2014/main" id="{D3B1391F-F5E4-461F-8B45-BE5104172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6441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83" name="Rectangle 41">
              <a:extLst>
                <a:ext uri="{FF2B5EF4-FFF2-40B4-BE49-F238E27FC236}">
                  <a16:creationId xmlns:a16="http://schemas.microsoft.com/office/drawing/2014/main" id="{761B3B6B-6F13-421D-BC4C-3AEA169D8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6780"/>
              <a:ext cx="3729" cy="45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84" name="Line 42">
              <a:extLst>
                <a:ext uri="{FF2B5EF4-FFF2-40B4-BE49-F238E27FC236}">
                  <a16:creationId xmlns:a16="http://schemas.microsoft.com/office/drawing/2014/main" id="{DA72B68B-7FF3-4785-ADDD-D591DE8DE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7006"/>
              <a:ext cx="18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4" name="Group 70">
            <a:extLst>
              <a:ext uri="{FF2B5EF4-FFF2-40B4-BE49-F238E27FC236}">
                <a16:creationId xmlns:a16="http://schemas.microsoft.com/office/drawing/2014/main" id="{F51FF537-8649-4FED-9BD2-4BF7B8503C17}"/>
              </a:ext>
            </a:extLst>
          </p:cNvPr>
          <p:cNvGrpSpPr>
            <a:grpSpLocks/>
          </p:cNvGrpSpPr>
          <p:nvPr/>
        </p:nvGrpSpPr>
        <p:grpSpPr bwMode="auto">
          <a:xfrm>
            <a:off x="3913188" y="5876925"/>
            <a:ext cx="1573212" cy="476250"/>
            <a:chOff x="11184" y="6441"/>
            <a:chExt cx="3732" cy="1130"/>
          </a:xfrm>
        </p:grpSpPr>
        <p:sp>
          <p:nvSpPr>
            <p:cNvPr id="14361" name="Rectangle 71">
              <a:extLst>
                <a:ext uri="{FF2B5EF4-FFF2-40B4-BE49-F238E27FC236}">
                  <a16:creationId xmlns:a16="http://schemas.microsoft.com/office/drawing/2014/main" id="{873A1CC0-85E0-4006-8036-B5BCBC308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7" y="7232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62" name="Rectangle 72">
              <a:extLst>
                <a:ext uri="{FF2B5EF4-FFF2-40B4-BE49-F238E27FC236}">
                  <a16:creationId xmlns:a16="http://schemas.microsoft.com/office/drawing/2014/main" id="{38FD18B1-13D0-4582-8765-A2C359E22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7" y="6441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63" name="Rectangle 73">
              <a:extLst>
                <a:ext uri="{FF2B5EF4-FFF2-40B4-BE49-F238E27FC236}">
                  <a16:creationId xmlns:a16="http://schemas.microsoft.com/office/drawing/2014/main" id="{F83B130E-8FD1-444B-B445-7FB14F792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4" y="6780"/>
              <a:ext cx="3729" cy="452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0000"/>
                </a:gs>
                <a:gs pos="100000">
                  <a:srgbClr val="00CC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64" name="Line 74">
              <a:extLst>
                <a:ext uri="{FF2B5EF4-FFF2-40B4-BE49-F238E27FC236}">
                  <a16:creationId xmlns:a16="http://schemas.microsoft.com/office/drawing/2014/main" id="{F5881437-1F9F-4692-8395-92234170E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9" y="6554"/>
              <a:ext cx="6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5" name="Group 75">
              <a:extLst>
                <a:ext uri="{FF2B5EF4-FFF2-40B4-BE49-F238E27FC236}">
                  <a16:creationId xmlns:a16="http://schemas.microsoft.com/office/drawing/2014/main" id="{0B018C96-A79F-4AC6-85ED-EEE74F365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39" y="6554"/>
              <a:ext cx="1010" cy="904"/>
              <a:chOff x="8588" y="9040"/>
              <a:chExt cx="1130" cy="678"/>
            </a:xfrm>
          </p:grpSpPr>
          <p:sp>
            <p:nvSpPr>
              <p:cNvPr id="14374" name="Line 76">
                <a:extLst>
                  <a:ext uri="{FF2B5EF4-FFF2-40B4-BE49-F238E27FC236}">
                    <a16:creationId xmlns:a16="http://schemas.microsoft.com/office/drawing/2014/main" id="{98FD6F52-5162-4286-B1F2-43B9F5985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8" y="9379"/>
                <a:ext cx="45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75" name="Group 77">
                <a:extLst>
                  <a:ext uri="{FF2B5EF4-FFF2-40B4-BE49-F238E27FC236}">
                    <a16:creationId xmlns:a16="http://schemas.microsoft.com/office/drawing/2014/main" id="{520DD261-E27E-4D09-9951-94BC9E3315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40" y="9040"/>
                <a:ext cx="678" cy="339"/>
                <a:chOff x="9153" y="9040"/>
                <a:chExt cx="678" cy="339"/>
              </a:xfrm>
            </p:grpSpPr>
            <p:sp>
              <p:nvSpPr>
                <p:cNvPr id="14379" name="Arc 78">
                  <a:extLst>
                    <a:ext uri="{FF2B5EF4-FFF2-40B4-BE49-F238E27FC236}">
                      <a16:creationId xmlns:a16="http://schemas.microsoft.com/office/drawing/2014/main" id="{B1B1B82A-E49B-4B25-BD0F-2F8A478DC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9153" y="9210"/>
                  <a:ext cx="339" cy="16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0" name="Arc 79">
                  <a:extLst>
                    <a:ext uri="{FF2B5EF4-FFF2-40B4-BE49-F238E27FC236}">
                      <a16:creationId xmlns:a16="http://schemas.microsoft.com/office/drawing/2014/main" id="{66B4A655-E10E-40C9-91BB-05F0706D4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492" y="9040"/>
                  <a:ext cx="339" cy="1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76" name="Group 80">
                <a:extLst>
                  <a:ext uri="{FF2B5EF4-FFF2-40B4-BE49-F238E27FC236}">
                    <a16:creationId xmlns:a16="http://schemas.microsoft.com/office/drawing/2014/main" id="{1C7DF75F-8B1B-4FD6-8DE9-E541642E1B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40" y="9379"/>
                <a:ext cx="678" cy="339"/>
                <a:chOff x="9153" y="9379"/>
                <a:chExt cx="678" cy="339"/>
              </a:xfrm>
            </p:grpSpPr>
            <p:sp>
              <p:nvSpPr>
                <p:cNvPr id="14377" name="Arc 81">
                  <a:extLst>
                    <a:ext uri="{FF2B5EF4-FFF2-40B4-BE49-F238E27FC236}">
                      <a16:creationId xmlns:a16="http://schemas.microsoft.com/office/drawing/2014/main" id="{9DB91B32-05A2-4543-B75B-8469B8022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3" y="9379"/>
                  <a:ext cx="339" cy="1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8" name="Arc 82">
                  <a:extLst>
                    <a:ext uri="{FF2B5EF4-FFF2-40B4-BE49-F238E27FC236}">
                      <a16:creationId xmlns:a16="http://schemas.microsoft.com/office/drawing/2014/main" id="{A60EFDEF-148C-4E5D-B6FC-48DE80A05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9492" y="9549"/>
                  <a:ext cx="339" cy="16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366" name="Line 83">
              <a:extLst>
                <a:ext uri="{FF2B5EF4-FFF2-40B4-BE49-F238E27FC236}">
                  <a16:creationId xmlns:a16="http://schemas.microsoft.com/office/drawing/2014/main" id="{2FF9863D-7E4C-4161-B4A2-392BE09EC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49" y="7458"/>
              <a:ext cx="6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84">
              <a:extLst>
                <a:ext uri="{FF2B5EF4-FFF2-40B4-BE49-F238E27FC236}">
                  <a16:creationId xmlns:a16="http://schemas.microsoft.com/office/drawing/2014/main" id="{9B49AC82-9772-49CE-A741-AA4E3782E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8" y="7006"/>
              <a:ext cx="45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8" name="Group 85">
              <a:extLst>
                <a:ext uri="{FF2B5EF4-FFF2-40B4-BE49-F238E27FC236}">
                  <a16:creationId xmlns:a16="http://schemas.microsoft.com/office/drawing/2014/main" id="{2380FE91-32D6-4BC3-A9E3-6A90A46149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5" y="6554"/>
              <a:ext cx="643" cy="452"/>
              <a:chOff x="10509" y="9040"/>
              <a:chExt cx="678" cy="339"/>
            </a:xfrm>
          </p:grpSpPr>
          <p:sp>
            <p:nvSpPr>
              <p:cNvPr id="14372" name="Arc 86">
                <a:extLst>
                  <a:ext uri="{FF2B5EF4-FFF2-40B4-BE49-F238E27FC236}">
                    <a16:creationId xmlns:a16="http://schemas.microsoft.com/office/drawing/2014/main" id="{621B8841-6FD5-432A-84C0-121232FF8A0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848" y="9210"/>
                <a:ext cx="339" cy="1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Arc 87">
                <a:extLst>
                  <a:ext uri="{FF2B5EF4-FFF2-40B4-BE49-F238E27FC236}">
                    <a16:creationId xmlns:a16="http://schemas.microsoft.com/office/drawing/2014/main" id="{44B301EC-1D58-48B6-AD44-722E47CD5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" y="9040"/>
                <a:ext cx="339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88">
              <a:extLst>
                <a:ext uri="{FF2B5EF4-FFF2-40B4-BE49-F238E27FC236}">
                  <a16:creationId xmlns:a16="http://schemas.microsoft.com/office/drawing/2014/main" id="{33BB74A7-CE59-41E4-AEED-15AEEC081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5" y="7006"/>
              <a:ext cx="643" cy="452"/>
              <a:chOff x="10509" y="9379"/>
              <a:chExt cx="678" cy="339"/>
            </a:xfrm>
          </p:grpSpPr>
          <p:sp>
            <p:nvSpPr>
              <p:cNvPr id="14370" name="Arc 89">
                <a:extLst>
                  <a:ext uri="{FF2B5EF4-FFF2-40B4-BE49-F238E27FC236}">
                    <a16:creationId xmlns:a16="http://schemas.microsoft.com/office/drawing/2014/main" id="{B8EB4122-C914-43C5-A19A-69EEC24D195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848" y="9379"/>
                <a:ext cx="339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Arc 90">
                <a:extLst>
                  <a:ext uri="{FF2B5EF4-FFF2-40B4-BE49-F238E27FC236}">
                    <a16:creationId xmlns:a16="http://schemas.microsoft.com/office/drawing/2014/main" id="{5479D738-F86D-438B-994D-CEC83C6046A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509" y="9549"/>
                <a:ext cx="339" cy="1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45" name="Text Box 7">
            <a:extLst>
              <a:ext uri="{FF2B5EF4-FFF2-40B4-BE49-F238E27FC236}">
                <a16:creationId xmlns:a16="http://schemas.microsoft.com/office/drawing/2014/main" id="{9D7013D8-DE76-4F5F-8D7D-C0C6F632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25" y="5562600"/>
            <a:ext cx="1447800" cy="276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ea typeface="ＭＳ Ｐゴシック" panose="020B0600070205080204" pitchFamily="34" charset="-128"/>
              </a:rPr>
              <a:t>by L. Bottura</a:t>
            </a:r>
          </a:p>
        </p:txBody>
      </p:sp>
      <p:grpSp>
        <p:nvGrpSpPr>
          <p:cNvPr id="14346" name="Group 68">
            <a:extLst>
              <a:ext uri="{FF2B5EF4-FFF2-40B4-BE49-F238E27FC236}">
                <a16:creationId xmlns:a16="http://schemas.microsoft.com/office/drawing/2014/main" id="{DC94FD16-7B22-4486-9536-D4446EEA5C72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3662363"/>
            <a:ext cx="2759075" cy="2814637"/>
            <a:chOff x="6086497" y="2819400"/>
            <a:chExt cx="2676503" cy="2738677"/>
          </a:xfrm>
        </p:grpSpPr>
        <p:grpSp>
          <p:nvGrpSpPr>
            <p:cNvPr id="14351" name="Group 69">
              <a:extLst>
                <a:ext uri="{FF2B5EF4-FFF2-40B4-BE49-F238E27FC236}">
                  <a16:creationId xmlns:a16="http://schemas.microsoft.com/office/drawing/2014/main" id="{754A5F2E-979D-406A-84DA-5C22C9F30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6497" y="2971800"/>
              <a:ext cx="2600303" cy="2586277"/>
              <a:chOff x="6086497" y="2971800"/>
              <a:chExt cx="2600303" cy="2586277"/>
            </a:xfrm>
          </p:grpSpPr>
          <p:grpSp>
            <p:nvGrpSpPr>
              <p:cNvPr id="14353" name="Group 73">
                <a:extLst>
                  <a:ext uri="{FF2B5EF4-FFF2-40B4-BE49-F238E27FC236}">
                    <a16:creationId xmlns:a16="http://schemas.microsoft.com/office/drawing/2014/main" id="{EF66A8E0-6035-4DBB-8063-BCF4F25F30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6497" y="2971800"/>
                <a:ext cx="2600303" cy="2586277"/>
                <a:chOff x="6086497" y="2971800"/>
                <a:chExt cx="2600303" cy="2586277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E0079602-5302-46C8-B072-85E09201E6C7}"/>
                    </a:ext>
                  </a:extLst>
                </p:cNvPr>
                <p:cNvCxnSpPr/>
                <p:nvPr/>
              </p:nvCxnSpPr>
              <p:spPr>
                <a:xfrm flipV="1">
                  <a:off x="6400655" y="2972321"/>
                  <a:ext cx="0" cy="220886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159D6D6B-B2F8-4690-9C7E-942A28BD7AEE}"/>
                    </a:ext>
                  </a:extLst>
                </p:cNvPr>
                <p:cNvCxnSpPr/>
                <p:nvPr/>
              </p:nvCxnSpPr>
              <p:spPr>
                <a:xfrm>
                  <a:off x="6400655" y="5181181"/>
                  <a:ext cx="228688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3A3F84C9-849E-4896-8600-221E81A8E07D}"/>
                    </a:ext>
                  </a:extLst>
                </p:cNvPr>
                <p:cNvSpPr/>
                <p:nvPr/>
              </p:nvSpPr>
              <p:spPr>
                <a:xfrm>
                  <a:off x="6636274" y="3250359"/>
                  <a:ext cx="1864928" cy="1706847"/>
                </a:xfrm>
                <a:custGeom>
                  <a:avLst/>
                  <a:gdLst>
                    <a:gd name="connsiteX0" fmla="*/ 0 w 1864519"/>
                    <a:gd name="connsiteY0" fmla="*/ 0 h 1707357"/>
                    <a:gd name="connsiteX1" fmla="*/ 350044 w 1864519"/>
                    <a:gd name="connsiteY1" fmla="*/ 457200 h 1707357"/>
                    <a:gd name="connsiteX2" fmla="*/ 1328737 w 1864519"/>
                    <a:gd name="connsiteY2" fmla="*/ 1357313 h 1707357"/>
                    <a:gd name="connsiteX3" fmla="*/ 1864519 w 1864519"/>
                    <a:gd name="connsiteY3" fmla="*/ 1707357 h 1707357"/>
                    <a:gd name="connsiteX4" fmla="*/ 1864519 w 1864519"/>
                    <a:gd name="connsiteY4" fmla="*/ 1707357 h 1707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4519" h="1707357">
                      <a:moveTo>
                        <a:pt x="0" y="0"/>
                      </a:moveTo>
                      <a:cubicBezTo>
                        <a:pt x="64294" y="115490"/>
                        <a:pt x="128588" y="230981"/>
                        <a:pt x="350044" y="457200"/>
                      </a:cubicBezTo>
                      <a:cubicBezTo>
                        <a:pt x="571500" y="683419"/>
                        <a:pt x="1076325" y="1148954"/>
                        <a:pt x="1328737" y="1357313"/>
                      </a:cubicBezTo>
                      <a:cubicBezTo>
                        <a:pt x="1581150" y="1565673"/>
                        <a:pt x="1864519" y="1707357"/>
                        <a:pt x="1864519" y="1707357"/>
                      </a:cubicBezTo>
                      <a:lnTo>
                        <a:pt x="1864519" y="1707357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DC86D3D-0D3B-4493-A441-60797BF268E6}"/>
                    </a:ext>
                  </a:extLst>
                </p:cNvPr>
                <p:cNvCxnSpPr/>
                <p:nvPr/>
              </p:nvCxnSpPr>
              <p:spPr bwMode="auto">
                <a:xfrm flipV="1">
                  <a:off x="6400655" y="4266743"/>
                  <a:ext cx="762296" cy="91443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59" name="TextBox 81">
                  <a:extLst>
                    <a:ext uri="{FF2B5EF4-FFF2-40B4-BE49-F238E27FC236}">
                      <a16:creationId xmlns:a16="http://schemas.microsoft.com/office/drawing/2014/main" id="{FBF0C6BB-3660-42A6-88F4-18B9E4824B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6497" y="3124200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J</a:t>
                  </a:r>
                </a:p>
              </p:txBody>
            </p:sp>
            <p:sp>
              <p:nvSpPr>
                <p:cNvPr id="14360" name="TextBox 82">
                  <a:extLst>
                    <a:ext uri="{FF2B5EF4-FFF2-40B4-BE49-F238E27FC236}">
                      <a16:creationId xmlns:a16="http://schemas.microsoft.com/office/drawing/2014/main" id="{37094EDF-FF94-4AD8-BD60-11CA568DD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05372" y="5188745"/>
                  <a:ext cx="3385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B</a:t>
                  </a:r>
                </a:p>
              </p:txBody>
            </p:sp>
          </p:grpSp>
          <p:pic>
            <p:nvPicPr>
              <p:cNvPr id="14354" name="Content Placeholder 8">
                <a:extLst>
                  <a:ext uri="{FF2B5EF4-FFF2-40B4-BE49-F238E27FC236}">
                    <a16:creationId xmlns:a16="http://schemas.microsoft.com/office/drawing/2014/main" id="{31E52B17-8777-46F6-A051-8FA107EA8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9544" y="3090862"/>
                <a:ext cx="838200" cy="838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C2CA208-45B6-4A2E-8340-06552C94B7B0}"/>
                </a:ext>
              </a:extLst>
            </p:cNvPr>
            <p:cNvSpPr/>
            <p:nvPr/>
          </p:nvSpPr>
          <p:spPr>
            <a:xfrm>
              <a:off x="6086497" y="2819400"/>
              <a:ext cx="2676503" cy="266762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pic>
        <p:nvPicPr>
          <p:cNvPr id="14347" name="Picture 8">
            <a:extLst>
              <a:ext uri="{FF2B5EF4-FFF2-40B4-BE49-F238E27FC236}">
                <a16:creationId xmlns:a16="http://schemas.microsoft.com/office/drawing/2014/main" id="{5B201D3F-4D5F-4E0B-879E-A678164B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/>
          <a:stretch>
            <a:fillRect/>
          </a:stretch>
        </p:blipFill>
        <p:spPr bwMode="auto">
          <a:xfrm>
            <a:off x="6080125" y="1103313"/>
            <a:ext cx="2735263" cy="24780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Freeform 84">
            <a:extLst>
              <a:ext uri="{FF2B5EF4-FFF2-40B4-BE49-F238E27FC236}">
                <a16:creationId xmlns:a16="http://schemas.microsoft.com/office/drawing/2014/main" id="{97A10492-2C2D-41CE-B2FE-01BA589B6E7F}"/>
              </a:ext>
            </a:extLst>
          </p:cNvPr>
          <p:cNvSpPr/>
          <p:nvPr/>
        </p:nvSpPr>
        <p:spPr>
          <a:xfrm>
            <a:off x="7091363" y="1260475"/>
            <a:ext cx="981075" cy="1846263"/>
          </a:xfrm>
          <a:custGeom>
            <a:avLst/>
            <a:gdLst>
              <a:gd name="connsiteX0" fmla="*/ 980638 w 980638"/>
              <a:gd name="connsiteY0" fmla="*/ 1847507 h 1847507"/>
              <a:gd name="connsiteX1" fmla="*/ 723463 w 980638"/>
              <a:gd name="connsiteY1" fmla="*/ 1576045 h 1847507"/>
              <a:gd name="connsiteX2" fmla="*/ 487719 w 980638"/>
              <a:gd name="connsiteY2" fmla="*/ 1254576 h 1847507"/>
              <a:gd name="connsiteX3" fmla="*/ 223400 w 980638"/>
              <a:gd name="connsiteY3" fmla="*/ 818807 h 1847507"/>
              <a:gd name="connsiteX4" fmla="*/ 73381 w 980638"/>
              <a:gd name="connsiteY4" fmla="*/ 375895 h 1847507"/>
              <a:gd name="connsiteX5" fmla="*/ 9088 w 980638"/>
              <a:gd name="connsiteY5" fmla="*/ 32995 h 1847507"/>
              <a:gd name="connsiteX6" fmla="*/ 1944 w 980638"/>
              <a:gd name="connsiteY6" fmla="*/ 32995 h 18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638" h="1847507">
                <a:moveTo>
                  <a:pt x="980638" y="1847507"/>
                </a:moveTo>
                <a:cubicBezTo>
                  <a:pt x="893127" y="1761187"/>
                  <a:pt x="805616" y="1674867"/>
                  <a:pt x="723463" y="1576045"/>
                </a:cubicBezTo>
                <a:cubicBezTo>
                  <a:pt x="641310" y="1477223"/>
                  <a:pt x="571063" y="1380782"/>
                  <a:pt x="487719" y="1254576"/>
                </a:cubicBezTo>
                <a:cubicBezTo>
                  <a:pt x="404375" y="1128370"/>
                  <a:pt x="292456" y="965254"/>
                  <a:pt x="223400" y="818807"/>
                </a:cubicBezTo>
                <a:cubicBezTo>
                  <a:pt x="154344" y="672360"/>
                  <a:pt x="109100" y="506864"/>
                  <a:pt x="73381" y="375895"/>
                </a:cubicBezTo>
                <a:cubicBezTo>
                  <a:pt x="37662" y="244926"/>
                  <a:pt x="20994" y="90145"/>
                  <a:pt x="9088" y="32995"/>
                </a:cubicBezTo>
                <a:cubicBezTo>
                  <a:pt x="-2818" y="-24155"/>
                  <a:pt x="-437" y="4420"/>
                  <a:pt x="1944" y="3299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CD5FED-993F-49AE-8577-FC3B489E18BE}"/>
              </a:ext>
            </a:extLst>
          </p:cNvPr>
          <p:cNvCxnSpPr/>
          <p:nvPr/>
        </p:nvCxnSpPr>
        <p:spPr bwMode="auto">
          <a:xfrm flipV="1">
            <a:off x="7091363" y="4802188"/>
            <a:ext cx="368300" cy="468312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Slide Number Placeholder 1">
            <a:extLst>
              <a:ext uri="{FF2B5EF4-FFF2-40B4-BE49-F238E27FC236}">
                <a16:creationId xmlns:a16="http://schemas.microsoft.com/office/drawing/2014/main" id="{E64E9D25-572B-4F07-80D3-D87AB1A2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20C15B5-14A5-4CA0-9869-17B9D8E612CA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96602A4-4299-4AA2-8CA2-35116739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Quench</a:t>
            </a:r>
            <a:br>
              <a:rPr lang="en-GB" altLang="en-US"/>
            </a:br>
            <a:r>
              <a:rPr lang="en-GB" altLang="en-US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722EC-2015-4850-A7F7-B65BED49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5867400" cy="47339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/>
              <a:t>Other scenario</a:t>
            </a:r>
          </a:p>
          <a:p>
            <a:pPr lvl="1">
              <a:defRPr/>
            </a:pPr>
            <a:r>
              <a:rPr lang="en-GB" b="1" dirty="0">
                <a:solidFill>
                  <a:srgbClr val="FF0000"/>
                </a:solidFill>
              </a:rPr>
              <a:t>Disturbance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release of energy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increase the temperature of the conductor</a:t>
            </a:r>
          </a:p>
          <a:p>
            <a:pPr lvl="2">
              <a:defRPr/>
            </a:pPr>
            <a:r>
              <a:rPr lang="en-GB" dirty="0"/>
              <a:t>The superconductor still carries the critical current at </a:t>
            </a:r>
            <a:r>
              <a:rPr lang="en-GB" i="1" dirty="0" err="1"/>
              <a:t>T</a:t>
            </a:r>
            <a:r>
              <a:rPr lang="en-GB" i="1" baseline="-25000" dirty="0" err="1"/>
              <a:t>cs</a:t>
            </a:r>
            <a:r>
              <a:rPr lang="en-GB" i="1" dirty="0"/>
              <a:t> </a:t>
            </a:r>
          </a:p>
          <a:p>
            <a:pPr lvl="2">
              <a:defRPr/>
            </a:pPr>
            <a:r>
              <a:rPr lang="en-GB" dirty="0"/>
              <a:t>The rest flows in the stabilizer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power dissipation</a:t>
            </a:r>
            <a:r>
              <a:rPr lang="en-GB" dirty="0"/>
              <a:t> </a:t>
            </a:r>
          </a:p>
          <a:p>
            <a:pPr lvl="1">
              <a:defRPr/>
            </a:pPr>
            <a:r>
              <a:rPr lang="en-GB" dirty="0"/>
              <a:t>If power high enough and cooling low enough</a:t>
            </a:r>
          </a:p>
          <a:p>
            <a:pPr lvl="2">
              <a:defRPr/>
            </a:pPr>
            <a:r>
              <a:rPr lang="en-GB" dirty="0"/>
              <a:t>Temperature of the superconductor increases </a:t>
            </a:r>
            <a:r>
              <a:rPr lang="en-GB" dirty="0">
                <a:sym typeface="Wingdings" panose="05000000000000000000" pitchFamily="2" charset="2"/>
              </a:rPr>
              <a:t> critical current decreases</a:t>
            </a:r>
            <a:endParaRPr lang="en-GB" dirty="0"/>
          </a:p>
          <a:p>
            <a:pPr lvl="3">
              <a:defRPr/>
            </a:pPr>
            <a:r>
              <a:rPr lang="en-GB" dirty="0"/>
              <a:t>More current in the stabilizer, less in the superconductor </a:t>
            </a:r>
            <a:r>
              <a:rPr lang="en-GB" dirty="0">
                <a:sym typeface="Wingdings" panose="05000000000000000000" pitchFamily="2" charset="2"/>
              </a:rPr>
              <a:t> more dissipation</a:t>
            </a:r>
            <a:endParaRPr lang="en-GB" dirty="0"/>
          </a:p>
          <a:p>
            <a:pPr lvl="2">
              <a:defRPr/>
            </a:pPr>
            <a:r>
              <a:rPr lang="en-GB" dirty="0"/>
              <a:t>Irreversible transition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quench</a:t>
            </a:r>
            <a:r>
              <a:rPr lang="en-GB" dirty="0">
                <a:sym typeface="Wingdings" panose="05000000000000000000" pitchFamily="2" charset="2"/>
              </a:rPr>
              <a:t> 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propagation</a:t>
            </a:r>
          </a:p>
          <a:p>
            <a:pPr>
              <a:defRPr/>
            </a:pPr>
            <a:r>
              <a:rPr lang="en-GB" b="1" i="1" dirty="0">
                <a:solidFill>
                  <a:srgbClr val="FF0000"/>
                </a:solidFill>
              </a:rPr>
              <a:t>Energy-deposited </a:t>
            </a:r>
            <a:r>
              <a:rPr lang="en-GB" dirty="0"/>
              <a:t>or </a:t>
            </a:r>
            <a:r>
              <a:rPr lang="en-GB" b="1" i="1" dirty="0">
                <a:solidFill>
                  <a:srgbClr val="FF0000"/>
                </a:solidFill>
              </a:rPr>
              <a:t>premature quenches</a:t>
            </a: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5B3FA6AA-9679-4226-A17E-2B2F910DE0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F92684A1-5057-4E81-BDA9-EF290C72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1000">
                <a:solidFill>
                  <a:schemeClr val="accent1"/>
                </a:solidFill>
              </a:rPr>
              <a:t>Degradation and training I</a:t>
            </a:r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15366" name="Group 11">
            <a:extLst>
              <a:ext uri="{FF2B5EF4-FFF2-40B4-BE49-F238E27FC236}">
                <a16:creationId xmlns:a16="http://schemas.microsoft.com/office/drawing/2014/main" id="{96ACD27A-BFF2-456F-92B5-DAD07C5FF8FC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3662363"/>
            <a:ext cx="2759075" cy="2814637"/>
            <a:chOff x="6086497" y="2819400"/>
            <a:chExt cx="2676503" cy="2738677"/>
          </a:xfrm>
        </p:grpSpPr>
        <p:grpSp>
          <p:nvGrpSpPr>
            <p:cNvPr id="15424" name="Group 12">
              <a:extLst>
                <a:ext uri="{FF2B5EF4-FFF2-40B4-BE49-F238E27FC236}">
                  <a16:creationId xmlns:a16="http://schemas.microsoft.com/office/drawing/2014/main" id="{A9F6B80D-35D5-4BFF-9F3B-CA8BB675C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6497" y="2971800"/>
              <a:ext cx="2600303" cy="2586277"/>
              <a:chOff x="6086497" y="2971800"/>
              <a:chExt cx="2600303" cy="2586277"/>
            </a:xfrm>
          </p:grpSpPr>
          <p:grpSp>
            <p:nvGrpSpPr>
              <p:cNvPr id="15426" name="Group 14">
                <a:extLst>
                  <a:ext uri="{FF2B5EF4-FFF2-40B4-BE49-F238E27FC236}">
                    <a16:creationId xmlns:a16="http://schemas.microsoft.com/office/drawing/2014/main" id="{F8E1E933-7341-49E6-A955-B91CA824F6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6497" y="2971800"/>
                <a:ext cx="2600303" cy="2586277"/>
                <a:chOff x="6086497" y="2971800"/>
                <a:chExt cx="2600303" cy="2586277"/>
              </a:xfrm>
            </p:grpSpPr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FE2E1D2B-939B-4DE7-A2A5-56FC1774BCB0}"/>
                    </a:ext>
                  </a:extLst>
                </p:cNvPr>
                <p:cNvCxnSpPr/>
                <p:nvPr/>
              </p:nvCxnSpPr>
              <p:spPr>
                <a:xfrm flipV="1">
                  <a:off x="6400655" y="2972321"/>
                  <a:ext cx="0" cy="220886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390E2929-D538-46BF-A11F-56FDA0CCBDF6}"/>
                    </a:ext>
                  </a:extLst>
                </p:cNvPr>
                <p:cNvCxnSpPr/>
                <p:nvPr/>
              </p:nvCxnSpPr>
              <p:spPr>
                <a:xfrm>
                  <a:off x="6400655" y="5181181"/>
                  <a:ext cx="228688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F1DAECB-DA5E-477B-9E09-1EA3FD8B0C3D}"/>
                    </a:ext>
                  </a:extLst>
                </p:cNvPr>
                <p:cNvSpPr/>
                <p:nvPr/>
              </p:nvSpPr>
              <p:spPr>
                <a:xfrm>
                  <a:off x="6636274" y="3250359"/>
                  <a:ext cx="1864928" cy="1706847"/>
                </a:xfrm>
                <a:custGeom>
                  <a:avLst/>
                  <a:gdLst>
                    <a:gd name="connsiteX0" fmla="*/ 0 w 1864519"/>
                    <a:gd name="connsiteY0" fmla="*/ 0 h 1707357"/>
                    <a:gd name="connsiteX1" fmla="*/ 350044 w 1864519"/>
                    <a:gd name="connsiteY1" fmla="*/ 457200 h 1707357"/>
                    <a:gd name="connsiteX2" fmla="*/ 1328737 w 1864519"/>
                    <a:gd name="connsiteY2" fmla="*/ 1357313 h 1707357"/>
                    <a:gd name="connsiteX3" fmla="*/ 1864519 w 1864519"/>
                    <a:gd name="connsiteY3" fmla="*/ 1707357 h 1707357"/>
                    <a:gd name="connsiteX4" fmla="*/ 1864519 w 1864519"/>
                    <a:gd name="connsiteY4" fmla="*/ 1707357 h 1707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4519" h="1707357">
                      <a:moveTo>
                        <a:pt x="0" y="0"/>
                      </a:moveTo>
                      <a:cubicBezTo>
                        <a:pt x="64294" y="115490"/>
                        <a:pt x="128588" y="230981"/>
                        <a:pt x="350044" y="457200"/>
                      </a:cubicBezTo>
                      <a:cubicBezTo>
                        <a:pt x="571500" y="683419"/>
                        <a:pt x="1076325" y="1148954"/>
                        <a:pt x="1328737" y="1357313"/>
                      </a:cubicBezTo>
                      <a:cubicBezTo>
                        <a:pt x="1581150" y="1565673"/>
                        <a:pt x="1864519" y="1707357"/>
                        <a:pt x="1864519" y="1707357"/>
                      </a:cubicBezTo>
                      <a:lnTo>
                        <a:pt x="1864519" y="1707357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0AA1D02-AABE-4083-8D48-A397B00321BB}"/>
                    </a:ext>
                  </a:extLst>
                </p:cNvPr>
                <p:cNvCxnSpPr/>
                <p:nvPr/>
              </p:nvCxnSpPr>
              <p:spPr bwMode="auto">
                <a:xfrm flipV="1">
                  <a:off x="6400655" y="4152439"/>
                  <a:ext cx="840835" cy="102874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32" name="TextBox 20">
                  <a:extLst>
                    <a:ext uri="{FF2B5EF4-FFF2-40B4-BE49-F238E27FC236}">
                      <a16:creationId xmlns:a16="http://schemas.microsoft.com/office/drawing/2014/main" id="{ECA30690-F423-411C-8A4D-21D4A3316A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6497" y="3124200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J</a:t>
                  </a:r>
                </a:p>
              </p:txBody>
            </p:sp>
            <p:sp>
              <p:nvSpPr>
                <p:cNvPr id="15433" name="TextBox 21">
                  <a:extLst>
                    <a:ext uri="{FF2B5EF4-FFF2-40B4-BE49-F238E27FC236}">
                      <a16:creationId xmlns:a16="http://schemas.microsoft.com/office/drawing/2014/main" id="{F4754DB8-146B-4BC6-B2BA-A4283A776A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05372" y="5188745"/>
                  <a:ext cx="3385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B</a:t>
                  </a:r>
                </a:p>
              </p:txBody>
            </p:sp>
          </p:grpSp>
          <p:pic>
            <p:nvPicPr>
              <p:cNvPr id="15427" name="Content Placeholder 8">
                <a:extLst>
                  <a:ext uri="{FF2B5EF4-FFF2-40B4-BE49-F238E27FC236}">
                    <a16:creationId xmlns:a16="http://schemas.microsoft.com/office/drawing/2014/main" id="{9CF7961A-C620-49E2-B552-2BCFF82CD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9544" y="3090862"/>
                <a:ext cx="838200" cy="838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ACA20C-EB37-460E-9441-46C9998F3D66}"/>
                </a:ext>
              </a:extLst>
            </p:cNvPr>
            <p:cNvSpPr/>
            <p:nvPr/>
          </p:nvSpPr>
          <p:spPr>
            <a:xfrm>
              <a:off x="6086497" y="2819400"/>
              <a:ext cx="2676503" cy="266762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pic>
        <p:nvPicPr>
          <p:cNvPr id="15367" name="Picture 8">
            <a:extLst>
              <a:ext uri="{FF2B5EF4-FFF2-40B4-BE49-F238E27FC236}">
                <a16:creationId xmlns:a16="http://schemas.microsoft.com/office/drawing/2014/main" id="{19246A33-853C-4E0D-BD17-922735FB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/>
          <a:stretch>
            <a:fillRect/>
          </a:stretch>
        </p:blipFill>
        <p:spPr bwMode="auto">
          <a:xfrm>
            <a:off x="6080125" y="1103313"/>
            <a:ext cx="2735263" cy="24780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F4EE61E3-B2B3-485F-9C10-73570970A05E}"/>
              </a:ext>
            </a:extLst>
          </p:cNvPr>
          <p:cNvSpPr/>
          <p:nvPr/>
        </p:nvSpPr>
        <p:spPr>
          <a:xfrm>
            <a:off x="6403975" y="4273550"/>
            <a:ext cx="1922463" cy="1754188"/>
          </a:xfrm>
          <a:custGeom>
            <a:avLst/>
            <a:gdLst>
              <a:gd name="connsiteX0" fmla="*/ 0 w 1864519"/>
              <a:gd name="connsiteY0" fmla="*/ 0 h 1707357"/>
              <a:gd name="connsiteX1" fmla="*/ 350044 w 1864519"/>
              <a:gd name="connsiteY1" fmla="*/ 457200 h 1707357"/>
              <a:gd name="connsiteX2" fmla="*/ 1328737 w 1864519"/>
              <a:gd name="connsiteY2" fmla="*/ 1357313 h 1707357"/>
              <a:gd name="connsiteX3" fmla="*/ 1864519 w 1864519"/>
              <a:gd name="connsiteY3" fmla="*/ 1707357 h 1707357"/>
              <a:gd name="connsiteX4" fmla="*/ 1864519 w 1864519"/>
              <a:gd name="connsiteY4" fmla="*/ 1707357 h 170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519" h="1707357">
                <a:moveTo>
                  <a:pt x="0" y="0"/>
                </a:moveTo>
                <a:cubicBezTo>
                  <a:pt x="64294" y="115490"/>
                  <a:pt x="128588" y="230981"/>
                  <a:pt x="350044" y="457200"/>
                </a:cubicBezTo>
                <a:cubicBezTo>
                  <a:pt x="571500" y="683419"/>
                  <a:pt x="1076325" y="1148954"/>
                  <a:pt x="1328737" y="1357313"/>
                </a:cubicBezTo>
                <a:cubicBezTo>
                  <a:pt x="1581150" y="1565673"/>
                  <a:pt x="1864519" y="1707357"/>
                  <a:pt x="1864519" y="1707357"/>
                </a:cubicBezTo>
                <a:lnTo>
                  <a:pt x="1864519" y="1707357"/>
                </a:lnTo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2596DB3-DE5F-468C-8C56-E63F767C7B75}"/>
              </a:ext>
            </a:extLst>
          </p:cNvPr>
          <p:cNvSpPr/>
          <p:nvPr/>
        </p:nvSpPr>
        <p:spPr>
          <a:xfrm>
            <a:off x="7091363" y="1260475"/>
            <a:ext cx="981075" cy="1846263"/>
          </a:xfrm>
          <a:custGeom>
            <a:avLst/>
            <a:gdLst>
              <a:gd name="connsiteX0" fmla="*/ 980638 w 980638"/>
              <a:gd name="connsiteY0" fmla="*/ 1847507 h 1847507"/>
              <a:gd name="connsiteX1" fmla="*/ 723463 w 980638"/>
              <a:gd name="connsiteY1" fmla="*/ 1576045 h 1847507"/>
              <a:gd name="connsiteX2" fmla="*/ 487719 w 980638"/>
              <a:gd name="connsiteY2" fmla="*/ 1254576 h 1847507"/>
              <a:gd name="connsiteX3" fmla="*/ 223400 w 980638"/>
              <a:gd name="connsiteY3" fmla="*/ 818807 h 1847507"/>
              <a:gd name="connsiteX4" fmla="*/ 73381 w 980638"/>
              <a:gd name="connsiteY4" fmla="*/ 375895 h 1847507"/>
              <a:gd name="connsiteX5" fmla="*/ 9088 w 980638"/>
              <a:gd name="connsiteY5" fmla="*/ 32995 h 1847507"/>
              <a:gd name="connsiteX6" fmla="*/ 1944 w 980638"/>
              <a:gd name="connsiteY6" fmla="*/ 32995 h 18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638" h="1847507">
                <a:moveTo>
                  <a:pt x="980638" y="1847507"/>
                </a:moveTo>
                <a:cubicBezTo>
                  <a:pt x="893127" y="1761187"/>
                  <a:pt x="805616" y="1674867"/>
                  <a:pt x="723463" y="1576045"/>
                </a:cubicBezTo>
                <a:cubicBezTo>
                  <a:pt x="641310" y="1477223"/>
                  <a:pt x="571063" y="1380782"/>
                  <a:pt x="487719" y="1254576"/>
                </a:cubicBezTo>
                <a:cubicBezTo>
                  <a:pt x="404375" y="1128370"/>
                  <a:pt x="292456" y="965254"/>
                  <a:pt x="223400" y="818807"/>
                </a:cubicBezTo>
                <a:cubicBezTo>
                  <a:pt x="154344" y="672360"/>
                  <a:pt x="109100" y="506864"/>
                  <a:pt x="73381" y="375895"/>
                </a:cubicBezTo>
                <a:cubicBezTo>
                  <a:pt x="37662" y="244926"/>
                  <a:pt x="20994" y="90145"/>
                  <a:pt x="9088" y="32995"/>
                </a:cubicBezTo>
                <a:cubicBezTo>
                  <a:pt x="-2818" y="-24155"/>
                  <a:pt x="-437" y="4420"/>
                  <a:pt x="1944" y="3299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1EB8895-BBB5-4BE9-9EE5-8AC7D11C4293}"/>
              </a:ext>
            </a:extLst>
          </p:cNvPr>
          <p:cNvSpPr/>
          <p:nvPr/>
        </p:nvSpPr>
        <p:spPr>
          <a:xfrm>
            <a:off x="6845300" y="1371600"/>
            <a:ext cx="850900" cy="1735138"/>
          </a:xfrm>
          <a:custGeom>
            <a:avLst/>
            <a:gdLst>
              <a:gd name="connsiteX0" fmla="*/ 980638 w 980638"/>
              <a:gd name="connsiteY0" fmla="*/ 1847507 h 1847507"/>
              <a:gd name="connsiteX1" fmla="*/ 723463 w 980638"/>
              <a:gd name="connsiteY1" fmla="*/ 1576045 h 1847507"/>
              <a:gd name="connsiteX2" fmla="*/ 487719 w 980638"/>
              <a:gd name="connsiteY2" fmla="*/ 1254576 h 1847507"/>
              <a:gd name="connsiteX3" fmla="*/ 223400 w 980638"/>
              <a:gd name="connsiteY3" fmla="*/ 818807 h 1847507"/>
              <a:gd name="connsiteX4" fmla="*/ 73381 w 980638"/>
              <a:gd name="connsiteY4" fmla="*/ 375895 h 1847507"/>
              <a:gd name="connsiteX5" fmla="*/ 9088 w 980638"/>
              <a:gd name="connsiteY5" fmla="*/ 32995 h 1847507"/>
              <a:gd name="connsiteX6" fmla="*/ 1944 w 980638"/>
              <a:gd name="connsiteY6" fmla="*/ 32995 h 18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638" h="1847507">
                <a:moveTo>
                  <a:pt x="980638" y="1847507"/>
                </a:moveTo>
                <a:cubicBezTo>
                  <a:pt x="893127" y="1761187"/>
                  <a:pt x="805616" y="1674867"/>
                  <a:pt x="723463" y="1576045"/>
                </a:cubicBezTo>
                <a:cubicBezTo>
                  <a:pt x="641310" y="1477223"/>
                  <a:pt x="571063" y="1380782"/>
                  <a:pt x="487719" y="1254576"/>
                </a:cubicBezTo>
                <a:cubicBezTo>
                  <a:pt x="404375" y="1128370"/>
                  <a:pt x="292456" y="965254"/>
                  <a:pt x="223400" y="818807"/>
                </a:cubicBezTo>
                <a:cubicBezTo>
                  <a:pt x="154344" y="672360"/>
                  <a:pt x="109100" y="506864"/>
                  <a:pt x="73381" y="375895"/>
                </a:cubicBezTo>
                <a:cubicBezTo>
                  <a:pt x="37662" y="244926"/>
                  <a:pt x="20994" y="90145"/>
                  <a:pt x="9088" y="32995"/>
                </a:cubicBezTo>
                <a:cubicBezTo>
                  <a:pt x="-2818" y="-24155"/>
                  <a:pt x="-437" y="4420"/>
                  <a:pt x="1944" y="32995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15371" name="Group 120">
            <a:extLst>
              <a:ext uri="{FF2B5EF4-FFF2-40B4-BE49-F238E27FC236}">
                <a16:creationId xmlns:a16="http://schemas.microsoft.com/office/drawing/2014/main" id="{B2C8ADC0-4137-4670-B538-A46E15062A60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5884863"/>
            <a:ext cx="1555750" cy="471487"/>
            <a:chOff x="2352" y="2400"/>
            <a:chExt cx="1492" cy="452"/>
          </a:xfrm>
        </p:grpSpPr>
        <p:sp>
          <p:nvSpPr>
            <p:cNvPr id="15399" name="Rectangle 44">
              <a:extLst>
                <a:ext uri="{FF2B5EF4-FFF2-40B4-BE49-F238E27FC236}">
                  <a16:creationId xmlns:a16="http://schemas.microsoft.com/office/drawing/2014/main" id="{053AA0CC-4B36-4DB2-B87E-A54096237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16"/>
              <a:ext cx="1492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00" name="Rectangle 45">
              <a:extLst>
                <a:ext uri="{FF2B5EF4-FFF2-40B4-BE49-F238E27FC236}">
                  <a16:creationId xmlns:a16="http://schemas.microsoft.com/office/drawing/2014/main" id="{D06EDFEF-D884-422D-B88E-FC62DB66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400"/>
              <a:ext cx="1492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01" name="Rectangle 46">
              <a:extLst>
                <a:ext uri="{FF2B5EF4-FFF2-40B4-BE49-F238E27FC236}">
                  <a16:creationId xmlns:a16="http://schemas.microsoft.com/office/drawing/2014/main" id="{68B6B7D7-D0C9-49C7-A136-162E812BB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536"/>
              <a:ext cx="1492" cy="180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CC00"/>
                </a:gs>
                <a:gs pos="100000">
                  <a:srgbClr val="00CC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5402" name="Group 47">
              <a:extLst>
                <a:ext uri="{FF2B5EF4-FFF2-40B4-BE49-F238E27FC236}">
                  <a16:creationId xmlns:a16="http://schemas.microsoft.com/office/drawing/2014/main" id="{2CDF9C75-581B-48C2-AF8A-1B1F526B0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3" y="2445"/>
              <a:ext cx="1175" cy="362"/>
              <a:chOff x="8588" y="9040"/>
              <a:chExt cx="3616" cy="678"/>
            </a:xfrm>
          </p:grpSpPr>
          <p:sp>
            <p:nvSpPr>
              <p:cNvPr id="15403" name="Line 48">
                <a:extLst>
                  <a:ext uri="{FF2B5EF4-FFF2-40B4-BE49-F238E27FC236}">
                    <a16:creationId xmlns:a16="http://schemas.microsoft.com/office/drawing/2014/main" id="{64643F7C-816F-4312-B8E6-1B68E92F2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1" y="9040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04" name="Group 49">
                <a:extLst>
                  <a:ext uri="{FF2B5EF4-FFF2-40B4-BE49-F238E27FC236}">
                    <a16:creationId xmlns:a16="http://schemas.microsoft.com/office/drawing/2014/main" id="{2F297B40-52E6-4902-A47C-C222BD8389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8" y="9040"/>
                <a:ext cx="1243" cy="678"/>
                <a:chOff x="8588" y="9040"/>
                <a:chExt cx="1130" cy="678"/>
              </a:xfrm>
            </p:grpSpPr>
            <p:sp>
              <p:nvSpPr>
                <p:cNvPr id="15417" name="Line 50">
                  <a:extLst>
                    <a:ext uri="{FF2B5EF4-FFF2-40B4-BE49-F238E27FC236}">
                      <a16:creationId xmlns:a16="http://schemas.microsoft.com/office/drawing/2014/main" id="{F7EE072C-E3C4-43BC-8523-AE0F5EC8A9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88" y="9379"/>
                  <a:ext cx="45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418" name="Group 51">
                  <a:extLst>
                    <a:ext uri="{FF2B5EF4-FFF2-40B4-BE49-F238E27FC236}">
                      <a16:creationId xmlns:a16="http://schemas.microsoft.com/office/drawing/2014/main" id="{EE9F3748-23E9-4C53-8643-BCC810DCA7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40" y="9040"/>
                  <a:ext cx="678" cy="339"/>
                  <a:chOff x="9153" y="9040"/>
                  <a:chExt cx="678" cy="339"/>
                </a:xfrm>
              </p:grpSpPr>
              <p:sp>
                <p:nvSpPr>
                  <p:cNvPr id="15422" name="Arc 52">
                    <a:extLst>
                      <a:ext uri="{FF2B5EF4-FFF2-40B4-BE49-F238E27FC236}">
                        <a16:creationId xmlns:a16="http://schemas.microsoft.com/office/drawing/2014/main" id="{80534653-0646-4918-8D8C-C9E486D551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9153" y="9210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23" name="Arc 53">
                    <a:extLst>
                      <a:ext uri="{FF2B5EF4-FFF2-40B4-BE49-F238E27FC236}">
                        <a16:creationId xmlns:a16="http://schemas.microsoft.com/office/drawing/2014/main" id="{AABF94B9-C955-45C4-A389-BEFA6727F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9492" y="9040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9" name="Group 54">
                  <a:extLst>
                    <a:ext uri="{FF2B5EF4-FFF2-40B4-BE49-F238E27FC236}">
                      <a16:creationId xmlns:a16="http://schemas.microsoft.com/office/drawing/2014/main" id="{97078A40-7894-4AED-B91E-78A4A34E9F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40" y="9379"/>
                  <a:ext cx="678" cy="339"/>
                  <a:chOff x="9153" y="9379"/>
                  <a:chExt cx="678" cy="339"/>
                </a:xfrm>
              </p:grpSpPr>
              <p:sp>
                <p:nvSpPr>
                  <p:cNvPr id="15420" name="Arc 55">
                    <a:extLst>
                      <a:ext uri="{FF2B5EF4-FFF2-40B4-BE49-F238E27FC236}">
                        <a16:creationId xmlns:a16="http://schemas.microsoft.com/office/drawing/2014/main" id="{0B1B5EF3-A672-4E9C-9D10-0FB698A5D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53" y="9379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21" name="Arc 56">
                    <a:extLst>
                      <a:ext uri="{FF2B5EF4-FFF2-40B4-BE49-F238E27FC236}">
                        <a16:creationId xmlns:a16="http://schemas.microsoft.com/office/drawing/2014/main" id="{1A503243-7C26-4BE6-9EC6-CD7FC9EFB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9492" y="9549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405" name="Line 57">
                <a:extLst>
                  <a:ext uri="{FF2B5EF4-FFF2-40B4-BE49-F238E27FC236}">
                    <a16:creationId xmlns:a16="http://schemas.microsoft.com/office/drawing/2014/main" id="{06649A95-495C-4664-9C1D-B1AA0FC97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31" y="9718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Line 58">
                <a:extLst>
                  <a:ext uri="{FF2B5EF4-FFF2-40B4-BE49-F238E27FC236}">
                    <a16:creationId xmlns:a16="http://schemas.microsoft.com/office/drawing/2014/main" id="{2E67FB09-1B5E-4526-9456-8488FB1BF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1" y="9379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Line 59">
                <a:extLst>
                  <a:ext uri="{FF2B5EF4-FFF2-40B4-BE49-F238E27FC236}">
                    <a16:creationId xmlns:a16="http://schemas.microsoft.com/office/drawing/2014/main" id="{B5601E68-D850-4525-B509-ACF6ED92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" y="9379"/>
                <a:ext cx="67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08" name="Group 60">
                <a:extLst>
                  <a:ext uri="{FF2B5EF4-FFF2-40B4-BE49-F238E27FC236}">
                    <a16:creationId xmlns:a16="http://schemas.microsoft.com/office/drawing/2014/main" id="{23A7882D-BA78-4ADA-AD66-07432559BE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48" y="9040"/>
                <a:ext cx="1356" cy="678"/>
                <a:chOff x="10848" y="9040"/>
                <a:chExt cx="1356" cy="678"/>
              </a:xfrm>
            </p:grpSpPr>
            <p:sp>
              <p:nvSpPr>
                <p:cNvPr id="15409" name="Line 61">
                  <a:extLst>
                    <a:ext uri="{FF2B5EF4-FFF2-40B4-BE49-F238E27FC236}">
                      <a16:creationId xmlns:a16="http://schemas.microsoft.com/office/drawing/2014/main" id="{74CBB45F-D254-4ECA-9F17-083FE3A31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39" y="9379"/>
                  <a:ext cx="56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410" name="Group 62">
                  <a:extLst>
                    <a:ext uri="{FF2B5EF4-FFF2-40B4-BE49-F238E27FC236}">
                      <a16:creationId xmlns:a16="http://schemas.microsoft.com/office/drawing/2014/main" id="{6C169D0B-03F5-4106-B4E0-7FE20A2E2D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8" y="9040"/>
                  <a:ext cx="791" cy="339"/>
                  <a:chOff x="10509" y="9040"/>
                  <a:chExt cx="678" cy="339"/>
                </a:xfrm>
              </p:grpSpPr>
              <p:sp>
                <p:nvSpPr>
                  <p:cNvPr id="15415" name="Arc 63">
                    <a:extLst>
                      <a:ext uri="{FF2B5EF4-FFF2-40B4-BE49-F238E27FC236}">
                        <a16:creationId xmlns:a16="http://schemas.microsoft.com/office/drawing/2014/main" id="{98EADAC3-CAA9-4357-9508-1FFA8BCF12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10848" y="9210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16" name="Arc 64">
                    <a:extLst>
                      <a:ext uri="{FF2B5EF4-FFF2-40B4-BE49-F238E27FC236}">
                        <a16:creationId xmlns:a16="http://schemas.microsoft.com/office/drawing/2014/main" id="{265659B0-994F-4F17-8D6C-B94228C4D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09" y="9040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1" name="Group 65">
                  <a:extLst>
                    <a:ext uri="{FF2B5EF4-FFF2-40B4-BE49-F238E27FC236}">
                      <a16:creationId xmlns:a16="http://schemas.microsoft.com/office/drawing/2014/main" id="{3DB76EA8-3F51-45E6-BE74-2ACD69309C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8" y="9379"/>
                  <a:ext cx="791" cy="339"/>
                  <a:chOff x="10509" y="9379"/>
                  <a:chExt cx="678" cy="339"/>
                </a:xfrm>
              </p:grpSpPr>
              <p:sp>
                <p:nvSpPr>
                  <p:cNvPr id="15413" name="Arc 66">
                    <a:extLst>
                      <a:ext uri="{FF2B5EF4-FFF2-40B4-BE49-F238E27FC236}">
                        <a16:creationId xmlns:a16="http://schemas.microsoft.com/office/drawing/2014/main" id="{BCDDD6B1-BB79-4C83-B974-0D404D876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0848" y="9379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14" name="Arc 67">
                    <a:extLst>
                      <a:ext uri="{FF2B5EF4-FFF2-40B4-BE49-F238E27FC236}">
                        <a16:creationId xmlns:a16="http://schemas.microsoft.com/office/drawing/2014/main" id="{D51CFA15-49EB-48F6-AD9E-80E9B6CE62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0509" y="9549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12" name="Line 68">
                  <a:extLst>
                    <a:ext uri="{FF2B5EF4-FFF2-40B4-BE49-F238E27FC236}">
                      <a16:creationId xmlns:a16="http://schemas.microsoft.com/office/drawing/2014/main" id="{3B44773E-A394-4DF1-AE38-C6A19DB5E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48" y="9379"/>
                  <a:ext cx="67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372" name="Group 38">
            <a:extLst>
              <a:ext uri="{FF2B5EF4-FFF2-40B4-BE49-F238E27FC236}">
                <a16:creationId xmlns:a16="http://schemas.microsoft.com/office/drawing/2014/main" id="{6D7011B4-AE3F-4FEA-879C-320CFCF533C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894388"/>
            <a:ext cx="1524000" cy="461962"/>
            <a:chOff x="2599" y="6441"/>
            <a:chExt cx="3729" cy="1130"/>
          </a:xfrm>
        </p:grpSpPr>
        <p:sp>
          <p:nvSpPr>
            <p:cNvPr id="15395" name="Rectangle 39">
              <a:extLst>
                <a:ext uri="{FF2B5EF4-FFF2-40B4-BE49-F238E27FC236}">
                  <a16:creationId xmlns:a16="http://schemas.microsoft.com/office/drawing/2014/main" id="{0B0EF218-8621-4814-93B0-D35314821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7232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6" name="Rectangle 40">
              <a:extLst>
                <a:ext uri="{FF2B5EF4-FFF2-40B4-BE49-F238E27FC236}">
                  <a16:creationId xmlns:a16="http://schemas.microsoft.com/office/drawing/2014/main" id="{452D8CE3-9DBB-41E1-BD82-0C9CEA751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6441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7" name="Rectangle 41">
              <a:extLst>
                <a:ext uri="{FF2B5EF4-FFF2-40B4-BE49-F238E27FC236}">
                  <a16:creationId xmlns:a16="http://schemas.microsoft.com/office/drawing/2014/main" id="{B939BF9F-979B-4838-8567-88D29F95C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6780"/>
              <a:ext cx="3729" cy="45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8" name="Line 42">
              <a:extLst>
                <a:ext uri="{FF2B5EF4-FFF2-40B4-BE49-F238E27FC236}">
                  <a16:creationId xmlns:a16="http://schemas.microsoft.com/office/drawing/2014/main" id="{C21BFD4F-2098-4BCD-95CC-2DE70AACD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7006"/>
              <a:ext cx="18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3" name="Group 70">
            <a:extLst>
              <a:ext uri="{FF2B5EF4-FFF2-40B4-BE49-F238E27FC236}">
                <a16:creationId xmlns:a16="http://schemas.microsoft.com/office/drawing/2014/main" id="{B28D3A12-4C16-44B2-B2D8-D0CFBB6C6D24}"/>
              </a:ext>
            </a:extLst>
          </p:cNvPr>
          <p:cNvGrpSpPr>
            <a:grpSpLocks/>
          </p:cNvGrpSpPr>
          <p:nvPr/>
        </p:nvGrpSpPr>
        <p:grpSpPr bwMode="auto">
          <a:xfrm>
            <a:off x="3913188" y="5876925"/>
            <a:ext cx="1573212" cy="476250"/>
            <a:chOff x="11184" y="6441"/>
            <a:chExt cx="3732" cy="1130"/>
          </a:xfrm>
        </p:grpSpPr>
        <p:sp>
          <p:nvSpPr>
            <p:cNvPr id="15375" name="Rectangle 71">
              <a:extLst>
                <a:ext uri="{FF2B5EF4-FFF2-40B4-BE49-F238E27FC236}">
                  <a16:creationId xmlns:a16="http://schemas.microsoft.com/office/drawing/2014/main" id="{A39168F5-245F-4353-8389-212010851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7" y="7232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6" name="Rectangle 72">
              <a:extLst>
                <a:ext uri="{FF2B5EF4-FFF2-40B4-BE49-F238E27FC236}">
                  <a16:creationId xmlns:a16="http://schemas.microsoft.com/office/drawing/2014/main" id="{FF5AEE11-DF2F-46AD-A31A-B8070B107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7" y="6441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7" name="Rectangle 73">
              <a:extLst>
                <a:ext uri="{FF2B5EF4-FFF2-40B4-BE49-F238E27FC236}">
                  <a16:creationId xmlns:a16="http://schemas.microsoft.com/office/drawing/2014/main" id="{22921FB4-07BE-4FB4-BC2D-5818E31FC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4" y="6780"/>
              <a:ext cx="3729" cy="452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0000"/>
                </a:gs>
                <a:gs pos="100000">
                  <a:srgbClr val="00CC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8" name="Line 74">
              <a:extLst>
                <a:ext uri="{FF2B5EF4-FFF2-40B4-BE49-F238E27FC236}">
                  <a16:creationId xmlns:a16="http://schemas.microsoft.com/office/drawing/2014/main" id="{CEEA2A2B-57D4-4E41-87FA-1E720E122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9" y="6554"/>
              <a:ext cx="6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9" name="Group 75">
              <a:extLst>
                <a:ext uri="{FF2B5EF4-FFF2-40B4-BE49-F238E27FC236}">
                  <a16:creationId xmlns:a16="http://schemas.microsoft.com/office/drawing/2014/main" id="{799EA696-0739-4443-A76F-956566437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39" y="6554"/>
              <a:ext cx="1010" cy="904"/>
              <a:chOff x="8588" y="9040"/>
              <a:chExt cx="1130" cy="678"/>
            </a:xfrm>
          </p:grpSpPr>
          <p:sp>
            <p:nvSpPr>
              <p:cNvPr id="15388" name="Line 76">
                <a:extLst>
                  <a:ext uri="{FF2B5EF4-FFF2-40B4-BE49-F238E27FC236}">
                    <a16:creationId xmlns:a16="http://schemas.microsoft.com/office/drawing/2014/main" id="{E2F7FBBF-7EDC-4E96-89CA-F3D8140E1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8" y="9379"/>
                <a:ext cx="45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9" name="Group 77">
                <a:extLst>
                  <a:ext uri="{FF2B5EF4-FFF2-40B4-BE49-F238E27FC236}">
                    <a16:creationId xmlns:a16="http://schemas.microsoft.com/office/drawing/2014/main" id="{E0F85D7E-163C-4369-AFD0-FF7B3A4C6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40" y="9040"/>
                <a:ext cx="678" cy="339"/>
                <a:chOff x="9153" y="9040"/>
                <a:chExt cx="678" cy="339"/>
              </a:xfrm>
            </p:grpSpPr>
            <p:sp>
              <p:nvSpPr>
                <p:cNvPr id="15393" name="Arc 78">
                  <a:extLst>
                    <a:ext uri="{FF2B5EF4-FFF2-40B4-BE49-F238E27FC236}">
                      <a16:creationId xmlns:a16="http://schemas.microsoft.com/office/drawing/2014/main" id="{F28588CF-A26E-4557-9018-81B759B32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9153" y="9210"/>
                  <a:ext cx="339" cy="16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4" name="Arc 79">
                  <a:extLst>
                    <a:ext uri="{FF2B5EF4-FFF2-40B4-BE49-F238E27FC236}">
                      <a16:creationId xmlns:a16="http://schemas.microsoft.com/office/drawing/2014/main" id="{C0EF1103-799A-48F5-96BC-71F043CC4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492" y="9040"/>
                  <a:ext cx="339" cy="1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90" name="Group 80">
                <a:extLst>
                  <a:ext uri="{FF2B5EF4-FFF2-40B4-BE49-F238E27FC236}">
                    <a16:creationId xmlns:a16="http://schemas.microsoft.com/office/drawing/2014/main" id="{3055C7F5-235E-4A47-BE83-206E26A90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40" y="9379"/>
                <a:ext cx="678" cy="339"/>
                <a:chOff x="9153" y="9379"/>
                <a:chExt cx="678" cy="339"/>
              </a:xfrm>
            </p:grpSpPr>
            <p:sp>
              <p:nvSpPr>
                <p:cNvPr id="15391" name="Arc 81">
                  <a:extLst>
                    <a:ext uri="{FF2B5EF4-FFF2-40B4-BE49-F238E27FC236}">
                      <a16:creationId xmlns:a16="http://schemas.microsoft.com/office/drawing/2014/main" id="{1711780D-DF8F-431E-9FDF-5373A7862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3" y="9379"/>
                  <a:ext cx="339" cy="1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2" name="Arc 82">
                  <a:extLst>
                    <a:ext uri="{FF2B5EF4-FFF2-40B4-BE49-F238E27FC236}">
                      <a16:creationId xmlns:a16="http://schemas.microsoft.com/office/drawing/2014/main" id="{4F4A8DAC-C94A-4F8B-945B-AF5537077F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9492" y="9549"/>
                  <a:ext cx="339" cy="16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380" name="Line 83">
              <a:extLst>
                <a:ext uri="{FF2B5EF4-FFF2-40B4-BE49-F238E27FC236}">
                  <a16:creationId xmlns:a16="http://schemas.microsoft.com/office/drawing/2014/main" id="{B8CB82D6-7816-4089-BA06-D80BF3F42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49" y="7458"/>
              <a:ext cx="6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84">
              <a:extLst>
                <a:ext uri="{FF2B5EF4-FFF2-40B4-BE49-F238E27FC236}">
                  <a16:creationId xmlns:a16="http://schemas.microsoft.com/office/drawing/2014/main" id="{5B97E835-0406-400F-83F7-3667670FB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8" y="7006"/>
              <a:ext cx="45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82" name="Group 85">
              <a:extLst>
                <a:ext uri="{FF2B5EF4-FFF2-40B4-BE49-F238E27FC236}">
                  <a16:creationId xmlns:a16="http://schemas.microsoft.com/office/drawing/2014/main" id="{8A4E4258-317A-4B75-A72E-1E62EB2AB8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5" y="6554"/>
              <a:ext cx="643" cy="452"/>
              <a:chOff x="10509" y="9040"/>
              <a:chExt cx="678" cy="339"/>
            </a:xfrm>
          </p:grpSpPr>
          <p:sp>
            <p:nvSpPr>
              <p:cNvPr id="15386" name="Arc 86">
                <a:extLst>
                  <a:ext uri="{FF2B5EF4-FFF2-40B4-BE49-F238E27FC236}">
                    <a16:creationId xmlns:a16="http://schemas.microsoft.com/office/drawing/2014/main" id="{6414DEB0-321F-45E2-B7F1-B3D3C64A5D7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848" y="9210"/>
                <a:ext cx="339" cy="1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Arc 87">
                <a:extLst>
                  <a:ext uri="{FF2B5EF4-FFF2-40B4-BE49-F238E27FC236}">
                    <a16:creationId xmlns:a16="http://schemas.microsoft.com/office/drawing/2014/main" id="{002BE916-43C2-4B50-8AA4-A8C5594A2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" y="9040"/>
                <a:ext cx="339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3" name="Group 88">
              <a:extLst>
                <a:ext uri="{FF2B5EF4-FFF2-40B4-BE49-F238E27FC236}">
                  <a16:creationId xmlns:a16="http://schemas.microsoft.com/office/drawing/2014/main" id="{03D53349-4088-4177-B794-AC48BC3F9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5" y="7006"/>
              <a:ext cx="643" cy="452"/>
              <a:chOff x="10509" y="9379"/>
              <a:chExt cx="678" cy="339"/>
            </a:xfrm>
          </p:grpSpPr>
          <p:sp>
            <p:nvSpPr>
              <p:cNvPr id="15384" name="Arc 89">
                <a:extLst>
                  <a:ext uri="{FF2B5EF4-FFF2-40B4-BE49-F238E27FC236}">
                    <a16:creationId xmlns:a16="http://schemas.microsoft.com/office/drawing/2014/main" id="{09B02176-24FB-4DC5-8BF5-2D4618E832B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848" y="9379"/>
                <a:ext cx="339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Arc 90">
                <a:extLst>
                  <a:ext uri="{FF2B5EF4-FFF2-40B4-BE49-F238E27FC236}">
                    <a16:creationId xmlns:a16="http://schemas.microsoft.com/office/drawing/2014/main" id="{34AE08A4-2BF4-4606-B8B0-A6F56C4E786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509" y="9549"/>
                <a:ext cx="339" cy="1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74" name="Slide Number Placeholder 1">
            <a:extLst>
              <a:ext uri="{FF2B5EF4-FFF2-40B4-BE49-F238E27FC236}">
                <a16:creationId xmlns:a16="http://schemas.microsoft.com/office/drawing/2014/main" id="{F1DA042F-40BC-484F-BC7A-A6633974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626B3CC-BC71-4352-A7D7-B9531E7CC8C1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814D680-AACF-4541-993B-243B8B59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Quench</a:t>
            </a:r>
            <a:br>
              <a:rPr lang="en-GB" altLang="en-US"/>
            </a:br>
            <a:r>
              <a:rPr lang="en-GB" altLang="en-US"/>
              <a:t>Definitions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8BF9C28-0DE6-47D4-AA59-9C44CC5E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23622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altLang="en-US" dirty="0"/>
              <a:t>In other words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altLang="en-US" b="1" i="1" dirty="0">
                <a:solidFill>
                  <a:srgbClr val="FF0000"/>
                </a:solidFill>
              </a:rPr>
              <a:t>Conductor-limited quench </a:t>
            </a:r>
          </a:p>
          <a:p>
            <a:pPr lvl="2">
              <a:buFontTx/>
              <a:buBlip>
                <a:blip r:embed="rId4"/>
              </a:buBlip>
            </a:pPr>
            <a:r>
              <a:rPr lang="en-US" altLang="en-US" dirty="0"/>
              <a:t>critical surface is crossed because of an increase of </a:t>
            </a:r>
            <a:r>
              <a:rPr lang="en-US" altLang="en-US" i="1" dirty="0"/>
              <a:t>I </a:t>
            </a:r>
            <a:r>
              <a:rPr lang="en-US" altLang="en-US" dirty="0"/>
              <a:t>(and </a:t>
            </a:r>
            <a:r>
              <a:rPr lang="en-US" altLang="en-US" i="1" dirty="0"/>
              <a:t>B</a:t>
            </a:r>
            <a:r>
              <a:rPr lang="en-US" altLang="en-US" dirty="0"/>
              <a:t>)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altLang="en-US" b="1" i="1" dirty="0">
                <a:solidFill>
                  <a:srgbClr val="FF0000"/>
                </a:solidFill>
              </a:rPr>
              <a:t>Energy-deposited </a:t>
            </a:r>
            <a:r>
              <a:rPr lang="en-GB" altLang="en-US" dirty="0"/>
              <a:t>or </a:t>
            </a:r>
            <a:r>
              <a:rPr lang="en-GB" altLang="en-US" b="1" i="1" dirty="0">
                <a:solidFill>
                  <a:srgbClr val="FF0000"/>
                </a:solidFill>
              </a:rPr>
              <a:t>premature quenches</a:t>
            </a:r>
          </a:p>
          <a:p>
            <a:pPr lvl="2">
              <a:buFontTx/>
              <a:buBlip>
                <a:blip r:embed="rId4"/>
              </a:buBlip>
            </a:pPr>
            <a:r>
              <a:rPr lang="en-US" altLang="en-US" dirty="0"/>
              <a:t>critical surface is crossed because of an increase of </a:t>
            </a:r>
            <a:r>
              <a:rPr lang="en-US" altLang="en-US" i="1" dirty="0"/>
              <a:t>T</a:t>
            </a:r>
            <a:endParaRPr lang="en-US" altLang="en-US" dirty="0"/>
          </a:p>
          <a:p>
            <a:pPr lvl="1">
              <a:buFontTx/>
              <a:buBlip>
                <a:blip r:embed="rId3"/>
              </a:buBlip>
            </a:pPr>
            <a:endParaRPr lang="en-GB" altLang="en-US" dirty="0"/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71423250-6DA9-4DB1-B5AC-76F7EA2148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2A404192-8F84-42B0-8EB0-62C01A41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1000">
                <a:solidFill>
                  <a:schemeClr val="accent1"/>
                </a:solidFill>
              </a:rPr>
              <a:t>Degradation and training I</a:t>
            </a:r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16390" name="Group 7">
            <a:extLst>
              <a:ext uri="{FF2B5EF4-FFF2-40B4-BE49-F238E27FC236}">
                <a16:creationId xmlns:a16="http://schemas.microsoft.com/office/drawing/2014/main" id="{C2BCF848-8594-44E8-AC0C-5387A1CBF68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656013"/>
            <a:ext cx="2759075" cy="2814637"/>
            <a:chOff x="6086497" y="2819400"/>
            <a:chExt cx="2676503" cy="2738677"/>
          </a:xfrm>
        </p:grpSpPr>
        <p:grpSp>
          <p:nvGrpSpPr>
            <p:cNvPr id="16408" name="Group 8">
              <a:extLst>
                <a:ext uri="{FF2B5EF4-FFF2-40B4-BE49-F238E27FC236}">
                  <a16:creationId xmlns:a16="http://schemas.microsoft.com/office/drawing/2014/main" id="{551A366A-3339-46CE-8ABD-8D2BFA06E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6497" y="2971800"/>
              <a:ext cx="2600303" cy="2586277"/>
              <a:chOff x="6086497" y="2971800"/>
              <a:chExt cx="2600303" cy="2586277"/>
            </a:xfrm>
          </p:grpSpPr>
          <p:grpSp>
            <p:nvGrpSpPr>
              <p:cNvPr id="16410" name="Group 10">
                <a:extLst>
                  <a:ext uri="{FF2B5EF4-FFF2-40B4-BE49-F238E27FC236}">
                    <a16:creationId xmlns:a16="http://schemas.microsoft.com/office/drawing/2014/main" id="{EFBF2855-B8E8-42CF-9C59-51787D996C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6497" y="2971800"/>
                <a:ext cx="2600303" cy="2586277"/>
                <a:chOff x="6086497" y="2971800"/>
                <a:chExt cx="2600303" cy="2586277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8FC471F4-0481-4CA1-9B25-24105DFE5DE7}"/>
                    </a:ext>
                  </a:extLst>
                </p:cNvPr>
                <p:cNvCxnSpPr/>
                <p:nvPr/>
              </p:nvCxnSpPr>
              <p:spPr>
                <a:xfrm flipV="1">
                  <a:off x="6400655" y="2972321"/>
                  <a:ext cx="0" cy="220886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025CDCE-A529-41D6-9707-7E1CB2A785CA}"/>
                    </a:ext>
                  </a:extLst>
                </p:cNvPr>
                <p:cNvCxnSpPr/>
                <p:nvPr/>
              </p:nvCxnSpPr>
              <p:spPr>
                <a:xfrm>
                  <a:off x="6400655" y="5181181"/>
                  <a:ext cx="228688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7B6DE82E-790D-45EF-8F2A-F2ABB4409FC9}"/>
                    </a:ext>
                  </a:extLst>
                </p:cNvPr>
                <p:cNvSpPr/>
                <p:nvPr/>
              </p:nvSpPr>
              <p:spPr>
                <a:xfrm>
                  <a:off x="6636274" y="3250359"/>
                  <a:ext cx="1864928" cy="1706847"/>
                </a:xfrm>
                <a:custGeom>
                  <a:avLst/>
                  <a:gdLst>
                    <a:gd name="connsiteX0" fmla="*/ 0 w 1864519"/>
                    <a:gd name="connsiteY0" fmla="*/ 0 h 1707357"/>
                    <a:gd name="connsiteX1" fmla="*/ 350044 w 1864519"/>
                    <a:gd name="connsiteY1" fmla="*/ 457200 h 1707357"/>
                    <a:gd name="connsiteX2" fmla="*/ 1328737 w 1864519"/>
                    <a:gd name="connsiteY2" fmla="*/ 1357313 h 1707357"/>
                    <a:gd name="connsiteX3" fmla="*/ 1864519 w 1864519"/>
                    <a:gd name="connsiteY3" fmla="*/ 1707357 h 1707357"/>
                    <a:gd name="connsiteX4" fmla="*/ 1864519 w 1864519"/>
                    <a:gd name="connsiteY4" fmla="*/ 1707357 h 1707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4519" h="1707357">
                      <a:moveTo>
                        <a:pt x="0" y="0"/>
                      </a:moveTo>
                      <a:cubicBezTo>
                        <a:pt x="64294" y="115490"/>
                        <a:pt x="128588" y="230981"/>
                        <a:pt x="350044" y="457200"/>
                      </a:cubicBezTo>
                      <a:cubicBezTo>
                        <a:pt x="571500" y="683419"/>
                        <a:pt x="1076325" y="1148954"/>
                        <a:pt x="1328737" y="1357313"/>
                      </a:cubicBezTo>
                      <a:cubicBezTo>
                        <a:pt x="1581150" y="1565673"/>
                        <a:pt x="1864519" y="1707357"/>
                        <a:pt x="1864519" y="1707357"/>
                      </a:cubicBezTo>
                      <a:lnTo>
                        <a:pt x="1864519" y="1707357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D4F7611-3975-48AB-85CB-9145B17F644F}"/>
                    </a:ext>
                  </a:extLst>
                </p:cNvPr>
                <p:cNvCxnSpPr/>
                <p:nvPr/>
              </p:nvCxnSpPr>
              <p:spPr bwMode="auto">
                <a:xfrm flipV="1">
                  <a:off x="6400655" y="4266743"/>
                  <a:ext cx="762296" cy="91443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16" name="TextBox 16">
                  <a:extLst>
                    <a:ext uri="{FF2B5EF4-FFF2-40B4-BE49-F238E27FC236}">
                      <a16:creationId xmlns:a16="http://schemas.microsoft.com/office/drawing/2014/main" id="{C59B1D90-7577-4FAE-BB82-657830281C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6497" y="3124200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J</a:t>
                  </a:r>
                </a:p>
              </p:txBody>
            </p:sp>
            <p:sp>
              <p:nvSpPr>
                <p:cNvPr id="16417" name="TextBox 17">
                  <a:extLst>
                    <a:ext uri="{FF2B5EF4-FFF2-40B4-BE49-F238E27FC236}">
                      <a16:creationId xmlns:a16="http://schemas.microsoft.com/office/drawing/2014/main" id="{21837A13-1380-41B3-B4B5-B5319D0564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05372" y="5188745"/>
                  <a:ext cx="3385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B</a:t>
                  </a:r>
                </a:p>
              </p:txBody>
            </p:sp>
          </p:grpSp>
          <p:pic>
            <p:nvPicPr>
              <p:cNvPr id="16411" name="Content Placeholder 8">
                <a:extLst>
                  <a:ext uri="{FF2B5EF4-FFF2-40B4-BE49-F238E27FC236}">
                    <a16:creationId xmlns:a16="http://schemas.microsoft.com/office/drawing/2014/main" id="{21A08EEA-CB0D-4267-B56D-FE2CA6091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9544" y="3090862"/>
                <a:ext cx="838200" cy="838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B6E5C7-5608-41A4-8FEA-69C4F9615891}"/>
                </a:ext>
              </a:extLst>
            </p:cNvPr>
            <p:cNvSpPr/>
            <p:nvPr/>
          </p:nvSpPr>
          <p:spPr>
            <a:xfrm>
              <a:off x="6086497" y="2819400"/>
              <a:ext cx="2676503" cy="266762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7C868B-55F8-4FA0-B9FA-E4CCDE75A9A3}"/>
              </a:ext>
            </a:extLst>
          </p:cNvPr>
          <p:cNvCxnSpPr/>
          <p:nvPr/>
        </p:nvCxnSpPr>
        <p:spPr bwMode="auto">
          <a:xfrm flipV="1">
            <a:off x="1246188" y="4792663"/>
            <a:ext cx="368300" cy="468312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8">
            <a:extLst>
              <a:ext uri="{FF2B5EF4-FFF2-40B4-BE49-F238E27FC236}">
                <a16:creationId xmlns:a16="http://schemas.microsoft.com/office/drawing/2014/main" id="{A36CBACC-FE04-4C4C-B127-656FF151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/>
          <a:stretch>
            <a:fillRect/>
          </a:stretch>
        </p:blipFill>
        <p:spPr bwMode="auto">
          <a:xfrm>
            <a:off x="5943600" y="3655188"/>
            <a:ext cx="3048000" cy="27622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Freeform 35">
            <a:extLst>
              <a:ext uri="{FF2B5EF4-FFF2-40B4-BE49-F238E27FC236}">
                <a16:creationId xmlns:a16="http://schemas.microsoft.com/office/drawing/2014/main" id="{015EEC7A-8B1D-48BC-BD4A-21A0DE244783}"/>
              </a:ext>
            </a:extLst>
          </p:cNvPr>
          <p:cNvSpPr/>
          <p:nvPr/>
        </p:nvSpPr>
        <p:spPr>
          <a:xfrm>
            <a:off x="7034213" y="3875088"/>
            <a:ext cx="1038225" cy="2012950"/>
          </a:xfrm>
          <a:custGeom>
            <a:avLst/>
            <a:gdLst>
              <a:gd name="connsiteX0" fmla="*/ 980638 w 980638"/>
              <a:gd name="connsiteY0" fmla="*/ 1847507 h 1847507"/>
              <a:gd name="connsiteX1" fmla="*/ 723463 w 980638"/>
              <a:gd name="connsiteY1" fmla="*/ 1576045 h 1847507"/>
              <a:gd name="connsiteX2" fmla="*/ 487719 w 980638"/>
              <a:gd name="connsiteY2" fmla="*/ 1254576 h 1847507"/>
              <a:gd name="connsiteX3" fmla="*/ 223400 w 980638"/>
              <a:gd name="connsiteY3" fmla="*/ 818807 h 1847507"/>
              <a:gd name="connsiteX4" fmla="*/ 73381 w 980638"/>
              <a:gd name="connsiteY4" fmla="*/ 375895 h 1847507"/>
              <a:gd name="connsiteX5" fmla="*/ 9088 w 980638"/>
              <a:gd name="connsiteY5" fmla="*/ 32995 h 1847507"/>
              <a:gd name="connsiteX6" fmla="*/ 1944 w 980638"/>
              <a:gd name="connsiteY6" fmla="*/ 32995 h 18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638" h="1847507">
                <a:moveTo>
                  <a:pt x="980638" y="1847507"/>
                </a:moveTo>
                <a:cubicBezTo>
                  <a:pt x="893127" y="1761187"/>
                  <a:pt x="805616" y="1674867"/>
                  <a:pt x="723463" y="1576045"/>
                </a:cubicBezTo>
                <a:cubicBezTo>
                  <a:pt x="641310" y="1477223"/>
                  <a:pt x="571063" y="1380782"/>
                  <a:pt x="487719" y="1254576"/>
                </a:cubicBezTo>
                <a:cubicBezTo>
                  <a:pt x="404375" y="1128370"/>
                  <a:pt x="292456" y="965254"/>
                  <a:pt x="223400" y="818807"/>
                </a:cubicBezTo>
                <a:cubicBezTo>
                  <a:pt x="154344" y="672360"/>
                  <a:pt x="109100" y="506864"/>
                  <a:pt x="73381" y="375895"/>
                </a:cubicBezTo>
                <a:cubicBezTo>
                  <a:pt x="37662" y="244926"/>
                  <a:pt x="20994" y="90145"/>
                  <a:pt x="9088" y="32995"/>
                </a:cubicBezTo>
                <a:cubicBezTo>
                  <a:pt x="-2818" y="-24155"/>
                  <a:pt x="-437" y="4420"/>
                  <a:pt x="1944" y="3299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CB769DAD-0EF1-4829-B2E0-DCB1D273A35B}"/>
              </a:ext>
            </a:extLst>
          </p:cNvPr>
          <p:cNvSpPr/>
          <p:nvPr/>
        </p:nvSpPr>
        <p:spPr>
          <a:xfrm>
            <a:off x="6894513" y="4764088"/>
            <a:ext cx="752475" cy="1016000"/>
          </a:xfrm>
          <a:custGeom>
            <a:avLst/>
            <a:gdLst>
              <a:gd name="connsiteX0" fmla="*/ 752678 w 752678"/>
              <a:gd name="connsiteY0" fmla="*/ 0 h 1015238"/>
              <a:gd name="connsiteX1" fmla="*/ 551756 w 752678"/>
              <a:gd name="connsiteY1" fmla="*/ 184520 h 1015238"/>
              <a:gd name="connsiteX2" fmla="*/ 441044 w 752678"/>
              <a:gd name="connsiteY2" fmla="*/ 340337 h 1015238"/>
              <a:gd name="connsiteX3" fmla="*/ 318031 w 752678"/>
              <a:gd name="connsiteY3" fmla="*/ 516657 h 1015238"/>
              <a:gd name="connsiteX4" fmla="*/ 166314 w 752678"/>
              <a:gd name="connsiteY4" fmla="*/ 787286 h 1015238"/>
              <a:gd name="connsiteX5" fmla="*/ 14598 w 752678"/>
              <a:gd name="connsiteY5" fmla="*/ 996409 h 1015238"/>
              <a:gd name="connsiteX6" fmla="*/ 14598 w 752678"/>
              <a:gd name="connsiteY6" fmla="*/ 992309 h 10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678" h="1015238">
                <a:moveTo>
                  <a:pt x="752678" y="0"/>
                </a:moveTo>
                <a:cubicBezTo>
                  <a:pt x="678186" y="63898"/>
                  <a:pt x="603695" y="127797"/>
                  <a:pt x="551756" y="184520"/>
                </a:cubicBezTo>
                <a:cubicBezTo>
                  <a:pt x="499817" y="241243"/>
                  <a:pt x="479998" y="284981"/>
                  <a:pt x="441044" y="340337"/>
                </a:cubicBezTo>
                <a:cubicBezTo>
                  <a:pt x="402090" y="395693"/>
                  <a:pt x="363819" y="442166"/>
                  <a:pt x="318031" y="516657"/>
                </a:cubicBezTo>
                <a:cubicBezTo>
                  <a:pt x="272243" y="591148"/>
                  <a:pt x="216886" y="707327"/>
                  <a:pt x="166314" y="787286"/>
                </a:cubicBezTo>
                <a:cubicBezTo>
                  <a:pt x="115742" y="867245"/>
                  <a:pt x="39884" y="962239"/>
                  <a:pt x="14598" y="996409"/>
                </a:cubicBezTo>
                <a:cubicBezTo>
                  <a:pt x="-10688" y="1030580"/>
                  <a:pt x="1955" y="1011444"/>
                  <a:pt x="14598" y="992309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397" name="Slide Number Placeholder 1">
            <a:extLst>
              <a:ext uri="{FF2B5EF4-FFF2-40B4-BE49-F238E27FC236}">
                <a16:creationId xmlns:a16="http://schemas.microsoft.com/office/drawing/2014/main" id="{F8240C34-313F-4DA7-ADA4-401C347C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EF9B0A-CAC9-4415-A68B-0134ED97C2F5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6814C20-3AB9-4938-972C-D9827BFE812E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2"/>
          <a:stretch/>
        </p:blipFill>
        <p:spPr bwMode="auto">
          <a:xfrm>
            <a:off x="3047980" y="3655220"/>
            <a:ext cx="2864687" cy="2778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E77E4E8-920F-4A28-9793-F0E1AA8B5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Classification of quenches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B32F8E5-5F89-4C66-93CE-C04D3F711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/>
              <a:t>A second, more detailed classification (M. Wilson, [2])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We can define a </a:t>
            </a:r>
            <a:r>
              <a:rPr lang="en-US" altLang="en-US" b="1">
                <a:solidFill>
                  <a:srgbClr val="FF0000"/>
                </a:solidFill>
              </a:rPr>
              <a:t>spectrum of disturbances</a:t>
            </a:r>
            <a:r>
              <a:rPr lang="en-US" altLang="en-US"/>
              <a:t>, which classifies the energy disturbances along two dimensions: time and space.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 b="1">
                <a:solidFill>
                  <a:srgbClr val="FF0000"/>
                </a:solidFill>
              </a:rPr>
              <a:t>Continuous disturbances </a:t>
            </a:r>
            <a:r>
              <a:rPr lang="en-US" altLang="en-US"/>
              <a:t>are due to a steady power dissipation in the coil</a:t>
            </a:r>
          </a:p>
          <a:p>
            <a:pPr lvl="2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/>
              <a:t>Point: ramp splice with high resistance joint</a:t>
            </a:r>
          </a:p>
          <a:p>
            <a:pPr lvl="2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/>
              <a:t>Distributed: a.c. losses in the conductor, thermal leak of the cryogenic system.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They are usually well understood disturbances.</a:t>
            </a:r>
          </a:p>
        </p:txBody>
      </p:sp>
      <p:graphicFrame>
        <p:nvGraphicFramePr>
          <p:cNvPr id="1406035" name="Group 83">
            <a:extLst>
              <a:ext uri="{FF2B5EF4-FFF2-40B4-BE49-F238E27FC236}">
                <a16:creationId xmlns:a16="http://schemas.microsoft.com/office/drawing/2014/main" id="{6A38A50D-8176-49A6-8D79-13AB744A3C93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328738" y="2241550"/>
          <a:ext cx="6065837" cy="1941513"/>
        </p:xfrm>
        <a:graphic>
          <a:graphicData uri="http://schemas.openxmlformats.org/drawingml/2006/table">
            <a:tbl>
              <a:tblPr/>
              <a:tblGrid>
                <a:gridCol w="151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ook Antiqua" pitchFamily="18" charset="0"/>
                        </a:rPr>
                        <a:t>Space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ook Antiqua" pitchFamily="18" charset="0"/>
                        </a:rPr>
                        <a:t>Point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ook Antiqua" pitchFamily="18" charset="0"/>
                        </a:rPr>
                        <a:t>Distributed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ook Antiqua" pitchFamily="18" charset="0"/>
                        </a:rPr>
                        <a:t>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ook Antiqua" pitchFamily="18" charset="0"/>
                        </a:rPr>
                        <a:t>Transient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J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J/m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ook Antiqua" pitchFamily="18" charset="0"/>
                        </a:rPr>
                        <a:t>Continuous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W/m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0" name="Footer Placeholder 6">
            <a:extLst>
              <a:ext uri="{FF2B5EF4-FFF2-40B4-BE49-F238E27FC236}">
                <a16:creationId xmlns:a16="http://schemas.microsoft.com/office/drawing/2014/main" id="{0609395B-2122-42CE-BB8F-02FB9CAF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16411" name="Date Placeholder 5">
            <a:extLst>
              <a:ext uri="{FF2B5EF4-FFF2-40B4-BE49-F238E27FC236}">
                <a16:creationId xmlns:a16="http://schemas.microsoft.com/office/drawing/2014/main" id="{65D3D8C1-6621-46BB-B24A-680EE90E4E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6412" name="Slide Number Placeholder 9">
            <a:extLst>
              <a:ext uri="{FF2B5EF4-FFF2-40B4-BE49-F238E27FC236}">
                <a16:creationId xmlns:a16="http://schemas.microsoft.com/office/drawing/2014/main" id="{2FE5ED32-DFFB-48B1-A220-72CF8942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AA0249-B7BA-424F-A7B5-DAECA39FC3E8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C7527D7-B1D5-4FEB-A4A8-A7C2CB1C8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Classification of quenches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C6AAD58-4666-447C-8962-1B0FAB1DF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 altLang="en-US"/>
          </a:p>
          <a:p>
            <a:pPr>
              <a:buFontTx/>
              <a:buBlip>
                <a:blip r:embed="rId2"/>
              </a:buBlip>
            </a:pPr>
            <a:endParaRPr lang="en-US" altLang="en-US"/>
          </a:p>
          <a:p>
            <a:pPr>
              <a:buFontTx/>
              <a:buBlip>
                <a:blip r:embed="rId2"/>
              </a:buBlip>
            </a:pPr>
            <a:endParaRPr lang="en-US" altLang="en-US"/>
          </a:p>
          <a:p>
            <a:pPr>
              <a:buFontTx/>
              <a:buBlip>
                <a:blip r:embed="rId2"/>
              </a:buBlip>
            </a:pPr>
            <a:endParaRPr lang="en-US" altLang="en-US"/>
          </a:p>
          <a:p>
            <a:pPr>
              <a:buFontTx/>
              <a:buBlip>
                <a:blip r:embed="rId2"/>
              </a:buBlip>
            </a:pPr>
            <a:endParaRPr lang="en-US" altLang="en-US"/>
          </a:p>
          <a:p>
            <a:pPr lvl="1">
              <a:buFontTx/>
              <a:buBlip>
                <a:blip r:embed="rId3"/>
              </a:buBlip>
            </a:pPr>
            <a:endParaRPr lang="en-US" altLang="en-US"/>
          </a:p>
          <a:p>
            <a:pPr lvl="1">
              <a:buFontTx/>
              <a:buBlip>
                <a:blip r:embed="rId3"/>
              </a:buBlip>
            </a:pPr>
            <a:r>
              <a:rPr lang="en-US" altLang="en-US" b="1">
                <a:solidFill>
                  <a:srgbClr val="FF0000"/>
                </a:solidFill>
              </a:rPr>
              <a:t>Transient quenches </a:t>
            </a:r>
            <a:r>
              <a:rPr lang="en-US" altLang="en-US"/>
              <a:t>are due to a sudden release of energy, either over a small volume (J) or over a large volume (J/m</a:t>
            </a:r>
            <a:r>
              <a:rPr lang="en-US" altLang="en-US" baseline="30000"/>
              <a:t>3</a:t>
            </a:r>
            <a:r>
              <a:rPr lang="en-US" altLang="en-US"/>
              <a:t>)</a:t>
            </a:r>
          </a:p>
          <a:p>
            <a:pPr lvl="2"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FF0000"/>
                </a:solidFill>
              </a:rPr>
              <a:t>Flux jumps</a:t>
            </a:r>
            <a:r>
              <a:rPr lang="en-US" altLang="en-US"/>
              <a:t>: dissipative redistribution of magnetic field within the superconductor. It can be eliminated with small filaments.</a:t>
            </a:r>
          </a:p>
          <a:p>
            <a:pPr lvl="2"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FF0000"/>
                </a:solidFill>
              </a:rPr>
              <a:t>Mechanical disturbances</a:t>
            </a:r>
            <a:r>
              <a:rPr lang="en-US" altLang="en-US"/>
              <a:t>: wire frictional motion, epoxy cracking. They are less predictable and difficult to avoid, since the are related to mechanical design, material properties, fabrication processes, etc.</a:t>
            </a:r>
          </a:p>
        </p:txBody>
      </p:sp>
      <p:graphicFrame>
        <p:nvGraphicFramePr>
          <p:cNvPr id="1413124" name="Group 4">
            <a:extLst>
              <a:ext uri="{FF2B5EF4-FFF2-40B4-BE49-F238E27FC236}">
                <a16:creationId xmlns:a16="http://schemas.microsoft.com/office/drawing/2014/main" id="{E0158CE9-16CE-4CE6-BE61-27D9F2476229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328738" y="1474788"/>
          <a:ext cx="6065837" cy="1941513"/>
        </p:xfrm>
        <a:graphic>
          <a:graphicData uri="http://schemas.openxmlformats.org/drawingml/2006/table">
            <a:tbl>
              <a:tblPr/>
              <a:tblGrid>
                <a:gridCol w="151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ook Antiqua" pitchFamily="18" charset="0"/>
                        </a:rPr>
                        <a:t>Space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ook Antiqua" pitchFamily="18" charset="0"/>
                        </a:rPr>
                        <a:t>Point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ook Antiqua" pitchFamily="18" charset="0"/>
                        </a:rPr>
                        <a:t>Distributed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ook Antiqua" pitchFamily="18" charset="0"/>
                        </a:rPr>
                        <a:t>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ook Antiqua" pitchFamily="18" charset="0"/>
                        </a:rPr>
                        <a:t>Transient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J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J/m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ook Antiqua" pitchFamily="18" charset="0"/>
                        </a:rPr>
                        <a:t>Continuous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W/m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4" name="Footer Placeholder 6">
            <a:extLst>
              <a:ext uri="{FF2B5EF4-FFF2-40B4-BE49-F238E27FC236}">
                <a16:creationId xmlns:a16="http://schemas.microsoft.com/office/drawing/2014/main" id="{2780DAF0-E73F-44B0-8925-2B35378C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17435" name="Date Placeholder 5">
            <a:extLst>
              <a:ext uri="{FF2B5EF4-FFF2-40B4-BE49-F238E27FC236}">
                <a16:creationId xmlns:a16="http://schemas.microsoft.com/office/drawing/2014/main" id="{2A0EA073-AE3C-4CFE-8573-9A1FAD5CC6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7436" name="Slide Number Placeholder 8">
            <a:extLst>
              <a:ext uri="{FF2B5EF4-FFF2-40B4-BE49-F238E27FC236}">
                <a16:creationId xmlns:a16="http://schemas.microsoft.com/office/drawing/2014/main" id="{C9B58587-1400-49B1-B5AD-8E73A360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C430663-5F20-400F-BD6E-780162954DCE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E8E361D-93B8-49E7-8AC7-E89F0A552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206529E-466C-4031-99B5-25CE0EA3E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Introduction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Quench of a superconductor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Classification of quenches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 b="1" u="sng">
                <a:solidFill>
                  <a:srgbClr val="FF0000"/>
                </a:solidFill>
              </a:rPr>
              <a:t>Conductor limited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Measurements of critical surfaces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Short sample current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Degradation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Energy deposited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Distributed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density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Point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Mininum propagation velocity	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SSH and HERA wires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Cryogenic stabilization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LHC wire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Conclusions</a:t>
            </a:r>
          </a:p>
        </p:txBody>
      </p:sp>
      <p:sp>
        <p:nvSpPr>
          <p:cNvPr id="18436" name="Footer Placeholder 5">
            <a:extLst>
              <a:ext uri="{FF2B5EF4-FFF2-40B4-BE49-F238E27FC236}">
                <a16:creationId xmlns:a16="http://schemas.microsoft.com/office/drawing/2014/main" id="{188B2E1F-1166-453A-BA6B-C49AB604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18437" name="Date Placeholder 4">
            <a:extLst>
              <a:ext uri="{FF2B5EF4-FFF2-40B4-BE49-F238E27FC236}">
                <a16:creationId xmlns:a16="http://schemas.microsoft.com/office/drawing/2014/main" id="{363FBB94-55D0-495B-9529-957879F91A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8438" name="Slide Number Placeholder 7">
            <a:extLst>
              <a:ext uri="{FF2B5EF4-FFF2-40B4-BE49-F238E27FC236}">
                <a16:creationId xmlns:a16="http://schemas.microsoft.com/office/drawing/2014/main" id="{F46FC736-EC9E-4ABA-98D2-FC4FD1C0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6663F4A-4D6A-4070-AB28-2977D9A9BEAB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3A3A475-0DA4-4510-A3E3-F538A6A60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4. Conductor limited quenches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09DD9DB-2BEB-413C-8EFA-7BCD782FC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4629150" cy="524033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en-US" sz="2000"/>
              <a:t>Conductor limited quenches are usually very stable. 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/>
              <a:t>A series of conductor limited quench in a “quench current vs. quench number” graph appears as a stable plateau. For these reasons they are also called </a:t>
            </a:r>
            <a:r>
              <a:rPr lang="en-US" altLang="en-US" sz="2000" b="1" i="1">
                <a:solidFill>
                  <a:srgbClr val="FF0000"/>
                </a:solidFill>
              </a:rPr>
              <a:t>plateau quenches</a:t>
            </a:r>
            <a:r>
              <a:rPr lang="en-US" altLang="en-US" sz="2000"/>
              <a:t>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/>
              <a:t>After having reached the maximum current of the magnet, we have to compare it with the critical current measured on a short sample of the conductor.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/>
              <a:t>If the two coincide, we say that the magnet reached </a:t>
            </a:r>
            <a:r>
              <a:rPr lang="en-US" altLang="en-US" sz="2000" b="1" i="1">
                <a:solidFill>
                  <a:srgbClr val="FF0000"/>
                </a:solidFill>
              </a:rPr>
              <a:t>short sample current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 i="1">
                <a:solidFill>
                  <a:srgbClr val="FF0000"/>
                </a:solidFill>
              </a:rPr>
              <a:t>I</a:t>
            </a:r>
            <a:r>
              <a:rPr lang="en-US" altLang="en-US" sz="2000" b="1" i="1" baseline="-25000">
                <a:solidFill>
                  <a:srgbClr val="FF0000"/>
                </a:solidFill>
              </a:rPr>
              <a:t>ss</a:t>
            </a:r>
            <a:r>
              <a:rPr lang="en-US" altLang="en-US" sz="2000"/>
              <a:t>.   </a:t>
            </a:r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BDDD833E-900C-4044-AE26-D7E0DBA2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4779" r="20557" b="2930"/>
          <a:stretch>
            <a:fillRect/>
          </a:stretch>
        </p:blipFill>
        <p:spPr bwMode="auto">
          <a:xfrm>
            <a:off x="4876800" y="2187575"/>
            <a:ext cx="4049713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Footer Placeholder 6">
            <a:extLst>
              <a:ext uri="{FF2B5EF4-FFF2-40B4-BE49-F238E27FC236}">
                <a16:creationId xmlns:a16="http://schemas.microsoft.com/office/drawing/2014/main" id="{D4AA24D4-BF34-4E68-B449-17E14BE4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19462" name="Date Placeholder 5">
            <a:extLst>
              <a:ext uri="{FF2B5EF4-FFF2-40B4-BE49-F238E27FC236}">
                <a16:creationId xmlns:a16="http://schemas.microsoft.com/office/drawing/2014/main" id="{4F935BB2-7C0C-457B-8F88-6455DBC874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9463" name="Slide Number Placeholder 8">
            <a:extLst>
              <a:ext uri="{FF2B5EF4-FFF2-40B4-BE49-F238E27FC236}">
                <a16:creationId xmlns:a16="http://schemas.microsoft.com/office/drawing/2014/main" id="{091F20CF-5D52-4A17-906F-D1CD97D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9C19A34-5D86-430D-A550-901D3C567D1F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1F7D94B-06F7-405C-996E-7FABA2A8D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4. Conductor limited quenches</a:t>
            </a:r>
            <a:br>
              <a:rPr lang="en-US" altLang="en-US" sz="2400"/>
            </a:br>
            <a:r>
              <a:rPr lang="en-US" altLang="en-US" sz="2400"/>
              <a:t>Measurements of the conductor critical current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0486507-FB8B-4CFF-BF25-B754224A7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5426075" cy="524033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 altLang="en-US" sz="2000"/>
          </a:p>
          <a:p>
            <a:pPr>
              <a:buFontTx/>
              <a:buBlip>
                <a:blip r:embed="rId2"/>
              </a:buBlip>
            </a:pPr>
            <a:r>
              <a:rPr lang="en-US" altLang="en-US" sz="2000"/>
              <a:t>The critical current of a conductor is measured by winding a sample of the wire around a </a:t>
            </a:r>
            <a:r>
              <a:rPr lang="en-US" altLang="en-US" sz="2000" b="1">
                <a:solidFill>
                  <a:srgbClr val="FF0000"/>
                </a:solidFill>
              </a:rPr>
              <a:t>sample holder</a:t>
            </a:r>
            <a:r>
              <a:rPr lang="en-US" altLang="en-US" sz="2000"/>
              <a:t>. 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/>
              <a:t>To avoid premature quenching induced by Lorentz forces during ramping, the wire must be well supported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1800"/>
              <a:t>Stycast glue may be used to constrain the wire around the holder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/>
              <a:t>In case of Nb</a:t>
            </a:r>
            <a:r>
              <a:rPr lang="en-US" altLang="en-US" sz="2000" baseline="-25000"/>
              <a:t>3</a:t>
            </a:r>
            <a:r>
              <a:rPr lang="en-US" altLang="en-US" sz="2000"/>
              <a:t>Sn wires, a sample holder made of titanium is used.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/>
              <a:t>Once the wire is cooled-down and placed in a given magnetic field, the current is increased until the </a:t>
            </a:r>
            <a:r>
              <a:rPr lang="en-US" altLang="en-US" sz="2000" b="1">
                <a:solidFill>
                  <a:srgbClr val="FF0000"/>
                </a:solidFill>
              </a:rPr>
              <a:t>transition occurs</a:t>
            </a:r>
            <a:r>
              <a:rPr lang="en-US" altLang="en-US" sz="2000"/>
              <a:t>.</a:t>
            </a:r>
          </a:p>
        </p:txBody>
      </p:sp>
      <p:pic>
        <p:nvPicPr>
          <p:cNvPr id="20484" name="Picture 4" descr="sample_holder">
            <a:extLst>
              <a:ext uri="{FF2B5EF4-FFF2-40B4-BE49-F238E27FC236}">
                <a16:creationId xmlns:a16="http://schemas.microsoft.com/office/drawing/2014/main" id="{2513E4A2-5890-4BE1-8428-D77D035D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5490" r="36667" b="7895"/>
          <a:stretch>
            <a:fillRect/>
          </a:stretch>
        </p:blipFill>
        <p:spPr bwMode="auto">
          <a:xfrm>
            <a:off x="5764213" y="1185863"/>
            <a:ext cx="31369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>
            <a:extLst>
              <a:ext uri="{FF2B5EF4-FFF2-40B4-BE49-F238E27FC236}">
                <a16:creationId xmlns:a16="http://schemas.microsoft.com/office/drawing/2014/main" id="{C5E53E08-FE70-4751-B1C3-FD1CDFF53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6151563"/>
            <a:ext cx="98901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A. Devred, [4]</a:t>
            </a:r>
          </a:p>
        </p:txBody>
      </p:sp>
      <p:sp>
        <p:nvSpPr>
          <p:cNvPr id="20486" name="Footer Placeholder 7">
            <a:extLst>
              <a:ext uri="{FF2B5EF4-FFF2-40B4-BE49-F238E27FC236}">
                <a16:creationId xmlns:a16="http://schemas.microsoft.com/office/drawing/2014/main" id="{5603F4AD-522B-46BE-80C0-3B6F6050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20487" name="Date Placeholder 6">
            <a:extLst>
              <a:ext uri="{FF2B5EF4-FFF2-40B4-BE49-F238E27FC236}">
                <a16:creationId xmlns:a16="http://schemas.microsoft.com/office/drawing/2014/main" id="{CEF62B2A-B70C-47B0-BEC7-6CEC0C31BD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0488" name="Slide Number Placeholder 9">
            <a:extLst>
              <a:ext uri="{FF2B5EF4-FFF2-40B4-BE49-F238E27FC236}">
                <a16:creationId xmlns:a16="http://schemas.microsoft.com/office/drawing/2014/main" id="{94047841-05F4-4C74-B537-D118C63A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891CE9B-7B8B-4EFA-9C04-3651190A1844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6FDC64B-5495-43E8-8322-BF6608C54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4. Conductor limited quenches</a:t>
            </a:r>
            <a:br>
              <a:rPr lang="en-US" altLang="en-US" sz="2400"/>
            </a:br>
            <a:r>
              <a:rPr lang="en-US" altLang="en-US" sz="2400"/>
              <a:t>Measurements of the conductor critical current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32A9DC6-4729-4EEC-8B74-8AB10347A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4562475" cy="531971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en-US" sz="2000"/>
              <a:t>The transition from superconducting to normal state is observed through an </a:t>
            </a:r>
            <a:r>
              <a:rPr lang="en-US" altLang="en-US" sz="2000" b="1">
                <a:solidFill>
                  <a:srgbClr val="FF0000"/>
                </a:solidFill>
              </a:rPr>
              <a:t>increase of voltage</a:t>
            </a:r>
            <a:r>
              <a:rPr lang="en-US" altLang="en-US" sz="2000"/>
              <a:t>. 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/>
              <a:t>The increase is initially slow and reversible. By further increasing the current, the </a:t>
            </a:r>
            <a:r>
              <a:rPr lang="en-US" altLang="en-US" sz="2000" b="1">
                <a:solidFill>
                  <a:srgbClr val="FF0000"/>
                </a:solidFill>
              </a:rPr>
              <a:t>voltage rise becomes more steep</a:t>
            </a:r>
            <a:r>
              <a:rPr lang="en-US" altLang="en-US" sz="2000"/>
              <a:t>, until it takes off and becomes irreversible: we refer in this case to short sample quench current </a:t>
            </a:r>
            <a:r>
              <a:rPr lang="en-US" altLang="en-US" sz="2000" i="1"/>
              <a:t>I</a:t>
            </a:r>
            <a:r>
              <a:rPr lang="en-US" altLang="en-US" sz="2000" i="1" baseline="-25000"/>
              <a:t>qss</a:t>
            </a:r>
            <a:r>
              <a:rPr lang="en-US" altLang="en-US" sz="2000"/>
              <a:t>. 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/>
              <a:t>In different conditions (wire as a part of a cable in a magnet, in different cooling conditions) the quench may occur at a different current.</a:t>
            </a:r>
          </a:p>
          <a:p>
            <a:pPr>
              <a:buFontTx/>
              <a:buNone/>
            </a:pPr>
            <a:endParaRPr lang="en-US" altLang="en-US" sz="2000"/>
          </a:p>
        </p:txBody>
      </p:sp>
      <p:pic>
        <p:nvPicPr>
          <p:cNvPr id="21508" name="Picture 4" descr="V-I">
            <a:extLst>
              <a:ext uri="{FF2B5EF4-FFF2-40B4-BE49-F238E27FC236}">
                <a16:creationId xmlns:a16="http://schemas.microsoft.com/office/drawing/2014/main" id="{3E181616-7610-4559-9284-13EDE613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225675"/>
            <a:ext cx="41751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6">
            <a:extLst>
              <a:ext uri="{FF2B5EF4-FFF2-40B4-BE49-F238E27FC236}">
                <a16:creationId xmlns:a16="http://schemas.microsoft.com/office/drawing/2014/main" id="{064AF178-DDA0-4BA3-B12D-1EE30249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4033838"/>
            <a:ext cx="85994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SzPct val="65000"/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SzPct val="65000"/>
            </a:pPr>
            <a:endParaRPr lang="en-US" altLang="en-US" sz="20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lvl="1" eaLnBrk="1" hangingPunct="1">
              <a:lnSpc>
                <a:spcPct val="80000"/>
              </a:lnSpc>
              <a:buSzPct val="65000"/>
              <a:buFontTx/>
              <a:buBlip>
                <a:blip r:embed="rId5"/>
              </a:buBlip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10" name="Text Box 12">
            <a:extLst>
              <a:ext uri="{FF2B5EF4-FFF2-40B4-BE49-F238E27FC236}">
                <a16:creationId xmlns:a16="http://schemas.microsoft.com/office/drawing/2014/main" id="{10D5CEAC-D215-4CFE-9DCC-ADCC7922F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1984375"/>
            <a:ext cx="98901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A. Devred, [4]</a:t>
            </a:r>
          </a:p>
        </p:txBody>
      </p:sp>
      <p:sp>
        <p:nvSpPr>
          <p:cNvPr id="21511" name="Footer Placeholder 8">
            <a:extLst>
              <a:ext uri="{FF2B5EF4-FFF2-40B4-BE49-F238E27FC236}">
                <a16:creationId xmlns:a16="http://schemas.microsoft.com/office/drawing/2014/main" id="{94BC7C83-C134-44E7-B0C6-D01E29BD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21512" name="Date Placeholder 7">
            <a:extLst>
              <a:ext uri="{FF2B5EF4-FFF2-40B4-BE49-F238E27FC236}">
                <a16:creationId xmlns:a16="http://schemas.microsoft.com/office/drawing/2014/main" id="{3BC3B158-53B3-4480-B2F0-A520B34DBD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1513" name="Slide Number Placeholder 10">
            <a:extLst>
              <a:ext uri="{FF2B5EF4-FFF2-40B4-BE49-F238E27FC236}">
                <a16:creationId xmlns:a16="http://schemas.microsoft.com/office/drawing/2014/main" id="{C267AA65-4C3C-4B70-814C-D4E41011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E4FBFC8-68FC-4639-A6CE-08F9735AA462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0FD45D-B6D3-470B-8B2A-C6545A7DA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4A4DEB6-31DE-4FE4-A644-EE49A1897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Introduction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Quench of a superconductor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Classification of quenches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Conductor limited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Measurements of critical surfaces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Short sample current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Degradation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Energy deposited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Distributed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density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Point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propagation velocity	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SSC and HERA wires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Cryogenic stabilization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LHC wire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Conclusions</a:t>
            </a:r>
          </a:p>
        </p:txBody>
      </p:sp>
      <p:sp>
        <p:nvSpPr>
          <p:cNvPr id="7172" name="Footer Placeholder 5">
            <a:extLst>
              <a:ext uri="{FF2B5EF4-FFF2-40B4-BE49-F238E27FC236}">
                <a16:creationId xmlns:a16="http://schemas.microsoft.com/office/drawing/2014/main" id="{ECFB5951-47D7-4A5E-A1EE-25CA41EE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4000345F-D0C1-46F0-9605-09871C3913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7174" name="Slide Number Placeholder 7">
            <a:extLst>
              <a:ext uri="{FF2B5EF4-FFF2-40B4-BE49-F238E27FC236}">
                <a16:creationId xmlns:a16="http://schemas.microsoft.com/office/drawing/2014/main" id="{55F3B26F-12BE-47D3-9474-928F7D0F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F9709AD-C852-43C1-8868-75852E8C5E6F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DD10470E-25B8-4257-BE4E-F61B4BD2D1D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6863" y="1190625"/>
            <a:ext cx="4503737" cy="542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The conventions to determine the quench current are the following [4]. 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Let’s assume that we have a wire of length </a:t>
            </a:r>
            <a:r>
              <a:rPr lang="en-US" altLang="en-US" sz="1800" i="1"/>
              <a:t>L  </a:t>
            </a:r>
            <a:r>
              <a:rPr lang="en-US" altLang="en-US" sz="1800"/>
              <a:t>and cross-sectional area </a:t>
            </a:r>
            <a:r>
              <a:rPr lang="en-US" altLang="en-US" sz="1800" i="1"/>
              <a:t>S</a:t>
            </a:r>
            <a:r>
              <a:rPr lang="en-US" altLang="en-US" sz="1800"/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Being </a:t>
            </a:r>
            <a:r>
              <a:rPr lang="en-US" altLang="en-US" sz="1800">
                <a:sym typeface="Symbol" panose="05050102010706020507" pitchFamily="18" charset="2"/>
              </a:rPr>
              <a:t></a:t>
            </a:r>
            <a:r>
              <a:rPr lang="en-US" altLang="en-US" sz="1800"/>
              <a:t> the copper to supercond. or copper to non-copper ratio, we define as </a:t>
            </a:r>
            <a:r>
              <a:rPr lang="en-US" altLang="en-US" sz="1800" b="1">
                <a:solidFill>
                  <a:srgbClr val="FF0000"/>
                </a:solidFill>
              </a:rPr>
              <a:t>apparent resisitivity of the superconductor and apparent electrical field 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80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800"/>
              <a:t>	where V is the measured voltage across the wire. 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The critical current </a:t>
            </a:r>
            <a:r>
              <a:rPr lang="en-US" altLang="en-US" sz="1800" i="1"/>
              <a:t>I</a:t>
            </a:r>
            <a:r>
              <a:rPr lang="en-US" altLang="en-US" sz="1800" i="1" baseline="-25000"/>
              <a:t>c</a:t>
            </a:r>
            <a:r>
              <a:rPr lang="en-US" altLang="en-US" sz="1800" i="1"/>
              <a:t> </a:t>
            </a:r>
            <a:r>
              <a:rPr lang="en-US" altLang="en-US" sz="1800"/>
              <a:t>is defined as the current where </a:t>
            </a:r>
            <a:r>
              <a:rPr lang="en-US" altLang="en-US" sz="1800" i="1">
                <a:sym typeface="Symbol" panose="05050102010706020507" pitchFamily="18" charset="2"/>
              </a:rPr>
              <a:t></a:t>
            </a:r>
            <a:r>
              <a:rPr lang="en-US" altLang="en-US" sz="1800" i="1" baseline="-25000">
                <a:sym typeface="Symbol" panose="05050102010706020507" pitchFamily="18" charset="2"/>
              </a:rPr>
              <a:t>sc</a:t>
            </a:r>
            <a:r>
              <a:rPr lang="en-US" altLang="en-US" sz="1800" i="1">
                <a:sym typeface="Symbol" panose="05050102010706020507" pitchFamily="18" charset="2"/>
              </a:rPr>
              <a:t> = </a:t>
            </a:r>
            <a:r>
              <a:rPr lang="en-US" altLang="en-US" sz="1800">
                <a:sym typeface="Symbol" panose="05050102010706020507" pitchFamily="18" charset="2"/>
              </a:rPr>
              <a:t>10</a:t>
            </a:r>
            <a:r>
              <a:rPr lang="en-US" altLang="en-US" sz="1800" baseline="30000">
                <a:sym typeface="Symbol" panose="05050102010706020507" pitchFamily="18" charset="2"/>
              </a:rPr>
              <a:t>-14</a:t>
            </a:r>
            <a:r>
              <a:rPr lang="en-US" altLang="en-US" sz="1800">
                <a:sym typeface="Symbol" panose="05050102010706020507" pitchFamily="18" charset="2"/>
              </a:rPr>
              <a:t> m or </a:t>
            </a:r>
            <a:r>
              <a:rPr lang="en-US" altLang="en-US" sz="1800" i="1">
                <a:sym typeface="Symbol" panose="05050102010706020507" pitchFamily="18" charset="2"/>
              </a:rPr>
              <a:t>E</a:t>
            </a:r>
            <a:r>
              <a:rPr lang="en-US" altLang="en-US" sz="1800">
                <a:sym typeface="Symbol" panose="05050102010706020507" pitchFamily="18" charset="2"/>
              </a:rPr>
              <a:t> = 0.1 V/cm.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2D1A4D6-8B83-4E0C-84B7-66B20055A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4. Conductor limited quenches</a:t>
            </a:r>
            <a:br>
              <a:rPr lang="en-US" altLang="en-US" sz="2400"/>
            </a:br>
            <a:r>
              <a:rPr lang="en-US" altLang="en-US" sz="2400"/>
              <a:t>Measurements of the conductor critical current</a:t>
            </a:r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EE7038FB-3831-42A6-B0F6-EBAB4D9DF69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457325" y="4343400"/>
          <a:ext cx="1514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0" name="Equation" r:id="rId3" imgW="977476" imgH="393529" progId="Equation.3">
                  <p:embed/>
                </p:oleObj>
              </mc:Choice>
              <mc:Fallback>
                <p:oleObj name="Equation" r:id="rId3" imgW="977476" imgH="393529" progId="Equation.3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EE7038FB-3831-42A6-B0F6-EBAB4D9DF6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4343400"/>
                        <a:ext cx="15144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">
            <a:extLst>
              <a:ext uri="{FF2B5EF4-FFF2-40B4-BE49-F238E27FC236}">
                <a16:creationId xmlns:a16="http://schemas.microsoft.com/office/drawing/2014/main" id="{B27EF03A-B9EA-4778-B9D2-61B1EC3C805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330950" y="3613150"/>
          <a:ext cx="977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1" name="Equation" r:id="rId5" imgW="977476" imgH="393529" progId="Equation.3">
                  <p:embed/>
                </p:oleObj>
              </mc:Choice>
              <mc:Fallback>
                <p:oleObj name="Equation" r:id="rId5" imgW="977476" imgH="393529" progId="Equation.3">
                  <p:embed/>
                  <p:pic>
                    <p:nvPicPr>
                      <p:cNvPr id="22533" name="Object 3">
                        <a:extLst>
                          <a:ext uri="{FF2B5EF4-FFF2-40B4-BE49-F238E27FC236}">
                            <a16:creationId xmlns:a16="http://schemas.microsoft.com/office/drawing/2014/main" id="{B27EF03A-B9EA-4778-B9D2-61B1EC3C8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3613150"/>
                        <a:ext cx="977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4" descr="V-I">
            <a:extLst>
              <a:ext uri="{FF2B5EF4-FFF2-40B4-BE49-F238E27FC236}">
                <a16:creationId xmlns:a16="http://schemas.microsoft.com/office/drawing/2014/main" id="{B70EF00F-BA59-44DE-A1EF-B1EDD6CD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692275"/>
            <a:ext cx="41751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5" name="Object 4">
            <a:extLst>
              <a:ext uri="{FF2B5EF4-FFF2-40B4-BE49-F238E27FC236}">
                <a16:creationId xmlns:a16="http://schemas.microsoft.com/office/drawing/2014/main" id="{DFEBCEC1-0247-4EBA-BA95-CE07E9D4A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713" y="4370388"/>
          <a:ext cx="6588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2" name="Equation" r:id="rId7" imgW="444307" imgH="393529" progId="Equation.3">
                  <p:embed/>
                </p:oleObj>
              </mc:Choice>
              <mc:Fallback>
                <p:oleObj name="Equation" r:id="rId7" imgW="444307" imgH="393529" progId="Equation.3">
                  <p:embed/>
                  <p:pic>
                    <p:nvPicPr>
                      <p:cNvPr id="22535" name="Object 4">
                        <a:extLst>
                          <a:ext uri="{FF2B5EF4-FFF2-40B4-BE49-F238E27FC236}">
                            <a16:creationId xmlns:a16="http://schemas.microsoft.com/office/drawing/2014/main" id="{DFEBCEC1-0247-4EBA-BA95-CE07E9D4A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4370388"/>
                        <a:ext cx="6588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17">
            <a:extLst>
              <a:ext uri="{FF2B5EF4-FFF2-40B4-BE49-F238E27FC236}">
                <a16:creationId xmlns:a16="http://schemas.microsoft.com/office/drawing/2014/main" id="{3ED7A375-7931-4D1F-A17B-4061F006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1422400"/>
            <a:ext cx="989012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1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A. Devred, [4]</a:t>
            </a:r>
          </a:p>
        </p:txBody>
      </p:sp>
      <p:sp>
        <p:nvSpPr>
          <p:cNvPr id="22537" name="Text Box 18">
            <a:extLst>
              <a:ext uri="{FF2B5EF4-FFF2-40B4-BE49-F238E27FC236}">
                <a16:creationId xmlns:a16="http://schemas.microsoft.com/office/drawing/2014/main" id="{AB7EE561-B5C6-4090-8E37-10C3535DB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8" y="4738688"/>
            <a:ext cx="361791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1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“It has been verified, in particular for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accelerator magnets, that the critical currents defined above can be used to make fairly accurate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estimations of the maximum quench current of a superconducting magnet” [4].</a:t>
            </a:r>
          </a:p>
        </p:txBody>
      </p:sp>
      <p:sp>
        <p:nvSpPr>
          <p:cNvPr id="22538" name="Date Placeholder 10">
            <a:extLst>
              <a:ext uri="{FF2B5EF4-FFF2-40B4-BE49-F238E27FC236}">
                <a16:creationId xmlns:a16="http://schemas.microsoft.com/office/drawing/2014/main" id="{87E8E84E-4DF4-4D1F-B6AF-59B7289F53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1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2539" name="Footer Placeholder 11">
            <a:extLst>
              <a:ext uri="{FF2B5EF4-FFF2-40B4-BE49-F238E27FC236}">
                <a16:creationId xmlns:a16="http://schemas.microsoft.com/office/drawing/2014/main" id="{333FAD01-F686-4CBB-BB61-B9B7F468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1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22540" name="Slide Number Placeholder 12">
            <a:extLst>
              <a:ext uri="{FF2B5EF4-FFF2-40B4-BE49-F238E27FC236}">
                <a16:creationId xmlns:a16="http://schemas.microsoft.com/office/drawing/2014/main" id="{D373F9C1-DD73-44B2-9076-5EDF6E1D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1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6C2ECEB-6E69-4D56-8937-06D7AC92539A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3CC1BD1-1C33-4320-B66F-B0CA1A4E0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4. Conductor limited quenches</a:t>
            </a:r>
            <a:br>
              <a:rPr lang="en-US" altLang="en-US" sz="2400"/>
            </a:br>
            <a:r>
              <a:rPr lang="en-US" altLang="en-US" sz="2400"/>
              <a:t>Degradation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2D6C81E-2E49-4B86-A53D-6E03DE0CB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en-US" sz="2000" dirty="0"/>
              <a:t>The critical current is measured in few different conditions of temperature and field. By fitting the data with known </a:t>
            </a:r>
            <a:r>
              <a:rPr lang="en-US" altLang="en-US" sz="2000" b="1" dirty="0">
                <a:solidFill>
                  <a:srgbClr val="FF0000"/>
                </a:solidFill>
              </a:rPr>
              <a:t>parameterizations</a:t>
            </a:r>
            <a:r>
              <a:rPr lang="en-US" altLang="en-US" sz="2000" dirty="0"/>
              <a:t> (see previous unit), the entire critical surface can be reconstructed.</a:t>
            </a:r>
          </a:p>
          <a:p>
            <a:pPr>
              <a:buFontTx/>
              <a:buBlip>
                <a:blip r:embed="rId2"/>
              </a:buBlip>
            </a:pPr>
            <a:endParaRPr lang="en-US" altLang="en-US" sz="2000" dirty="0"/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/>
              <a:t>If the magnet reaches the maximum current computed through the intersection of the measured critical surface and the load line, i.e. </a:t>
            </a:r>
            <a:r>
              <a:rPr lang="en-US" altLang="en-US" sz="2000" i="1" dirty="0"/>
              <a:t>I</a:t>
            </a:r>
            <a:r>
              <a:rPr lang="en-US" altLang="en-US" sz="2000" i="1" baseline="-25000" dirty="0"/>
              <a:t>max</a:t>
            </a:r>
            <a:r>
              <a:rPr lang="en-US" altLang="en-US" sz="2000" dirty="0"/>
              <a:t> = </a:t>
            </a:r>
            <a:r>
              <a:rPr lang="en-US" altLang="en-US" sz="2000" i="1" dirty="0" err="1"/>
              <a:t>I</a:t>
            </a:r>
            <a:r>
              <a:rPr lang="en-US" altLang="en-US" sz="2000" i="1" baseline="-25000" dirty="0" err="1"/>
              <a:t>ss</a:t>
            </a:r>
            <a:r>
              <a:rPr lang="en-US" altLang="en-US" sz="2000" dirty="0"/>
              <a:t>, one can declare victory (at least from the quench performance point of view).  </a:t>
            </a:r>
          </a:p>
          <a:p>
            <a:pPr>
              <a:buFontTx/>
              <a:buBlip>
                <a:blip r:embed="rId2"/>
              </a:buBlip>
            </a:pPr>
            <a:endParaRPr lang="en-US" altLang="en-US" sz="2000" dirty="0"/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/>
              <a:t>If the magnet maximum current </a:t>
            </a:r>
            <a:r>
              <a:rPr lang="en-US" altLang="en-US" sz="2000" i="1" dirty="0"/>
              <a:t>I</a:t>
            </a:r>
            <a:r>
              <a:rPr lang="en-US" altLang="en-US" sz="2000" i="1" baseline="-25000" dirty="0"/>
              <a:t>max</a:t>
            </a:r>
            <a:r>
              <a:rPr lang="en-US" altLang="en-US" sz="2000" dirty="0"/>
              <a:t> is lower that </a:t>
            </a:r>
            <a:r>
              <a:rPr lang="en-US" altLang="en-US" sz="2000" i="1" dirty="0" err="1"/>
              <a:t>I</a:t>
            </a:r>
            <a:r>
              <a:rPr lang="en-US" altLang="en-US" sz="2000" i="1" baseline="-25000" dirty="0" err="1"/>
              <a:t>ss</a:t>
            </a:r>
            <a:r>
              <a:rPr lang="en-US" altLang="en-US" sz="2000" i="1" baseline="-25000" dirty="0"/>
              <a:t> </a:t>
            </a:r>
            <a:r>
              <a:rPr lang="en-US" altLang="en-US" sz="2000" i="1" dirty="0"/>
              <a:t>, </a:t>
            </a:r>
            <a:r>
              <a:rPr lang="en-US" altLang="en-US" sz="2000" dirty="0"/>
              <a:t>the quench performance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is expressed in term of </a:t>
            </a:r>
            <a:r>
              <a:rPr lang="en-US" altLang="en-US" sz="2000" b="1" dirty="0">
                <a:solidFill>
                  <a:srgbClr val="FF0000"/>
                </a:solidFill>
              </a:rPr>
              <a:t>fraction of short sample </a:t>
            </a:r>
            <a:r>
              <a:rPr lang="en-US" altLang="en-US" sz="2000" dirty="0"/>
              <a:t>(</a:t>
            </a:r>
            <a:r>
              <a:rPr lang="en-US" altLang="en-US" sz="2000" i="1" dirty="0"/>
              <a:t>I</a:t>
            </a:r>
            <a:r>
              <a:rPr lang="en-US" altLang="en-US" sz="2000" i="1" baseline="-25000" dirty="0"/>
              <a:t>max</a:t>
            </a:r>
            <a:r>
              <a:rPr lang="en-US" altLang="en-US" sz="2000" i="1" dirty="0"/>
              <a:t>/ </a:t>
            </a:r>
            <a:r>
              <a:rPr lang="en-US" altLang="en-US" sz="2000" i="1" dirty="0" err="1"/>
              <a:t>I</a:t>
            </a:r>
            <a:r>
              <a:rPr lang="en-US" altLang="en-US" sz="2000" i="1" baseline="-25000" dirty="0" err="1"/>
              <a:t>ss</a:t>
            </a:r>
            <a:r>
              <a:rPr lang="en-US" altLang="en-US" sz="2000" dirty="0"/>
              <a:t>).</a:t>
            </a:r>
          </a:p>
          <a:p>
            <a:pPr>
              <a:buFontTx/>
              <a:buBlip>
                <a:blip r:embed="rId2"/>
              </a:buBlip>
            </a:pPr>
            <a:endParaRPr lang="en-US" altLang="en-US" sz="2000" dirty="0"/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/>
              <a:t>A conductor-limited quench or a plateau at a level lower than the expected short sample is an indication of </a:t>
            </a:r>
            <a:r>
              <a:rPr lang="en-US" altLang="en-US" sz="2000" b="1" i="1" dirty="0">
                <a:solidFill>
                  <a:srgbClr val="FF0000"/>
                </a:solidFill>
              </a:rPr>
              <a:t>conductor degradation</a:t>
            </a:r>
          </a:p>
        </p:txBody>
      </p:sp>
      <p:sp>
        <p:nvSpPr>
          <p:cNvPr id="23556" name="Footer Placeholder 5">
            <a:extLst>
              <a:ext uri="{FF2B5EF4-FFF2-40B4-BE49-F238E27FC236}">
                <a16:creationId xmlns:a16="http://schemas.microsoft.com/office/drawing/2014/main" id="{0F80155B-ABD9-48D3-885E-58BB8EE4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81FC9747-E484-41A9-A4AF-7C163D4D93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3558" name="Slide Number Placeholder 7">
            <a:extLst>
              <a:ext uri="{FF2B5EF4-FFF2-40B4-BE49-F238E27FC236}">
                <a16:creationId xmlns:a16="http://schemas.microsoft.com/office/drawing/2014/main" id="{442FF511-2CCE-4C3A-99B5-87C0144B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BA0237C-7FA1-45EA-9C52-9F71B03BCD06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98485A3-5180-4F76-9368-20758E5B4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4. Conductor limited quenches</a:t>
            </a:r>
            <a:br>
              <a:rPr lang="en-US" altLang="en-US" sz="2400"/>
            </a:br>
            <a:r>
              <a:rPr lang="en-US" altLang="en-US" sz="2400"/>
              <a:t>Degradation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160A4B-1FB1-476A-8D06-752836050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4983163" cy="52403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FF0000"/>
                </a:solidFill>
              </a:rPr>
              <a:t>Degradation</a:t>
            </a:r>
            <a:r>
              <a:rPr lang="en-US" altLang="en-US" sz="2000"/>
              <a:t> in a superconductor can be due to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1800"/>
              <a:t>Conductor damage or error in cable manufacturing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1800"/>
              <a:t>Stress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/>
              <a:t>….but, sometimes, magnet performance can be interpreted as degraded in case of 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1800" b="1">
                <a:solidFill>
                  <a:srgbClr val="FF0000"/>
                </a:solidFill>
              </a:rPr>
              <a:t>Errors</a:t>
            </a:r>
            <a:r>
              <a:rPr lang="en-US" altLang="en-US" sz="1800"/>
              <a:t> in the evaluation of maximum current</a:t>
            </a:r>
          </a:p>
          <a:p>
            <a:pPr lvl="2">
              <a:lnSpc>
                <a:spcPct val="80000"/>
              </a:lnSpc>
              <a:buFontTx/>
              <a:buBlip>
                <a:blip r:embed="rId4"/>
              </a:buBlip>
            </a:pPr>
            <a:r>
              <a:rPr lang="en-US" altLang="en-US" sz="1600"/>
              <a:t>Computation of peak field</a:t>
            </a:r>
          </a:p>
          <a:p>
            <a:pPr lvl="2">
              <a:lnSpc>
                <a:spcPct val="80000"/>
              </a:lnSpc>
              <a:buFontTx/>
              <a:buBlip>
                <a:blip r:embed="rId4"/>
              </a:buBlip>
            </a:pPr>
            <a:r>
              <a:rPr lang="en-US" altLang="en-US" sz="1600"/>
              <a:t>Measurements of temperature</a:t>
            </a:r>
          </a:p>
          <a:p>
            <a:pPr lvl="2">
              <a:lnSpc>
                <a:spcPct val="80000"/>
              </a:lnSpc>
              <a:buFontTx/>
              <a:buBlip>
                <a:blip r:embed="rId4"/>
              </a:buBlip>
            </a:pPr>
            <a:r>
              <a:rPr lang="en-US" altLang="en-US" sz="1600"/>
              <a:t>Difference between coil and witness sample reaction temperature and time.</a:t>
            </a:r>
          </a:p>
          <a:p>
            <a:pPr lvl="3">
              <a:lnSpc>
                <a:spcPct val="80000"/>
              </a:lnSpc>
              <a:buFontTx/>
              <a:buBlip>
                <a:blip r:embed="rId5"/>
              </a:buBlip>
            </a:pPr>
            <a:r>
              <a:rPr lang="en-US" altLang="en-US" sz="1400"/>
              <a:t>During the reaction of Nb</a:t>
            </a:r>
            <a:r>
              <a:rPr lang="en-US" altLang="en-US" sz="1400" baseline="-25000"/>
              <a:t>3</a:t>
            </a:r>
            <a:r>
              <a:rPr lang="en-US" altLang="en-US" sz="1400"/>
              <a:t>Sn coils, the temperature in the oven is not uniform.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/>
              <a:t>In general, there is about </a:t>
            </a:r>
            <a:r>
              <a:rPr lang="en-US" altLang="en-US" sz="2000" b="1">
                <a:solidFill>
                  <a:srgbClr val="FF0000"/>
                </a:solidFill>
              </a:rPr>
              <a:t>5% uncertainty</a:t>
            </a:r>
            <a:r>
              <a:rPr lang="en-US" altLang="en-US" sz="2000"/>
              <a:t> in the short sample current estimate.</a:t>
            </a:r>
          </a:p>
        </p:txBody>
      </p:sp>
      <p:pic>
        <p:nvPicPr>
          <p:cNvPr id="24580" name="Picture 27">
            <a:extLst>
              <a:ext uri="{FF2B5EF4-FFF2-40B4-BE49-F238E27FC236}">
                <a16:creationId xmlns:a16="http://schemas.microsoft.com/office/drawing/2014/main" id="{2B5DF6CC-193F-40E3-B099-24D004126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6320" r="20978" b="3700"/>
          <a:stretch>
            <a:fillRect/>
          </a:stretch>
        </p:blipFill>
        <p:spPr bwMode="auto">
          <a:xfrm>
            <a:off x="5253038" y="2138363"/>
            <a:ext cx="369252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81" name="Footer Placeholder 6">
            <a:extLst>
              <a:ext uri="{FF2B5EF4-FFF2-40B4-BE49-F238E27FC236}">
                <a16:creationId xmlns:a16="http://schemas.microsoft.com/office/drawing/2014/main" id="{CD4DC309-B460-404D-8C54-C60F1810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24582" name="Date Placeholder 5">
            <a:extLst>
              <a:ext uri="{FF2B5EF4-FFF2-40B4-BE49-F238E27FC236}">
                <a16:creationId xmlns:a16="http://schemas.microsoft.com/office/drawing/2014/main" id="{0D1E51C0-BDFD-430F-BB3B-B349B4F5B2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4583" name="Slide Number Placeholder 8">
            <a:extLst>
              <a:ext uri="{FF2B5EF4-FFF2-40B4-BE49-F238E27FC236}">
                <a16:creationId xmlns:a16="http://schemas.microsoft.com/office/drawing/2014/main" id="{67887D5C-DD6E-4ECB-A637-2FFC84D2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DC15627-C4D9-409B-94C2-9AE43D527C11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38E16AE-8AEF-40C1-801B-CF2C6B8B1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31F7308-B562-4F81-8832-33E00BEF6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Introduction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Quench of a superconductor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Classification of quenches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Conductor limited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Measurements of critical surfaces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Short sample current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Degradation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 b="1" u="sng">
                <a:solidFill>
                  <a:srgbClr val="FF0000"/>
                </a:solidFill>
              </a:rPr>
              <a:t>Energy deposited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Distributed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density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Point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Mininum propagation velocity	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SSC and HERA wires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Cryogenic stabilization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LHC wire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Conclusions</a:t>
            </a:r>
          </a:p>
        </p:txBody>
      </p:sp>
      <p:sp>
        <p:nvSpPr>
          <p:cNvPr id="25604" name="Footer Placeholder 5">
            <a:extLst>
              <a:ext uri="{FF2B5EF4-FFF2-40B4-BE49-F238E27FC236}">
                <a16:creationId xmlns:a16="http://schemas.microsoft.com/office/drawing/2014/main" id="{CBD696AA-88FB-4262-BDB8-C1FF1F82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AE59021B-C417-499C-93DE-286EFF6A3B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5606" name="Slide Number Placeholder 7">
            <a:extLst>
              <a:ext uri="{FF2B5EF4-FFF2-40B4-BE49-F238E27FC236}">
                <a16:creationId xmlns:a16="http://schemas.microsoft.com/office/drawing/2014/main" id="{E7CAD4CB-CA96-41D3-A06C-31E7D966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53BA360-AFE1-4F06-8C7E-DA61118B95D9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7F27D68-C925-4AA3-A257-1E15481AF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Energy deposited quenches</a:t>
            </a:r>
            <a:br>
              <a:rPr lang="en-US" altLang="en-US" sz="2400"/>
            </a:br>
            <a:r>
              <a:rPr lang="en-US" altLang="en-US" sz="2400"/>
              <a:t>Distributed disturbances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64EB277-3687-4ADF-A18D-4F64625593A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" y="11430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Let’s consider a </a:t>
            </a:r>
            <a:r>
              <a:rPr lang="en-US" altLang="en-US" sz="2000" b="1" dirty="0">
                <a:solidFill>
                  <a:srgbClr val="FF0000"/>
                </a:solidFill>
              </a:rPr>
              <a:t>distributed disturbance</a:t>
            </a:r>
            <a:r>
              <a:rPr lang="en-US" altLang="en-US" sz="2000" dirty="0"/>
              <a:t>, that is a release of energy uniformly distributed. This situation corresponds to an </a:t>
            </a:r>
            <a:r>
              <a:rPr lang="en-US" altLang="en-US" sz="2000" b="1" dirty="0">
                <a:solidFill>
                  <a:srgbClr val="FF0000"/>
                </a:solidFill>
              </a:rPr>
              <a:t>adiabatic condition</a:t>
            </a:r>
            <a:r>
              <a:rPr lang="en-US" altLang="en-US" sz="20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The temperature increase is uniform and no heat is conducted along the coil.</a:t>
            </a:r>
          </a:p>
          <a:p>
            <a:pPr>
              <a:lnSpc>
                <a:spcPct val="90000"/>
              </a:lnSpc>
            </a:pPr>
            <a:endParaRPr lang="en-US" altLang="en-US" sz="2200" dirty="0"/>
          </a:p>
          <a:p>
            <a:pPr>
              <a:lnSpc>
                <a:spcPct val="90000"/>
              </a:lnSpc>
            </a:pPr>
            <a:endParaRPr lang="en-US" altLang="en-US" sz="2200" dirty="0"/>
          </a:p>
          <a:p>
            <a:pPr>
              <a:lnSpc>
                <a:spcPct val="90000"/>
              </a:lnSpc>
            </a:pPr>
            <a:endParaRPr lang="en-US" altLang="en-US" sz="2200" dirty="0"/>
          </a:p>
          <a:p>
            <a:pPr>
              <a:lnSpc>
                <a:spcPct val="90000"/>
              </a:lnSpc>
            </a:pPr>
            <a:endParaRPr lang="en-US" altLang="en-US" sz="2200" dirty="0"/>
          </a:p>
          <a:p>
            <a:pPr>
              <a:lnSpc>
                <a:spcPct val="90000"/>
              </a:lnSpc>
            </a:pPr>
            <a:endParaRPr lang="en-US" altLang="en-US" sz="2200" dirty="0"/>
          </a:p>
          <a:p>
            <a:pPr>
              <a:lnSpc>
                <a:spcPct val="90000"/>
              </a:lnSpc>
            </a:pPr>
            <a:endParaRPr lang="en-US" altLang="en-US" sz="2200" dirty="0"/>
          </a:p>
          <a:p>
            <a:pPr>
              <a:lnSpc>
                <a:spcPct val="90000"/>
              </a:lnSpc>
            </a:pPr>
            <a:r>
              <a:rPr lang="en-US" altLang="en-US" dirty="0"/>
              <a:t>In this conditions, the temperature rise depends only on the </a:t>
            </a:r>
            <a:r>
              <a:rPr lang="en-US" altLang="en-US" b="1" dirty="0">
                <a:solidFill>
                  <a:srgbClr val="FF0000"/>
                </a:solidFill>
              </a:rPr>
              <a:t>specific heat </a:t>
            </a:r>
            <a:r>
              <a:rPr lang="en-US" altLang="en-US" b="1" i="1" dirty="0">
                <a:solidFill>
                  <a:srgbClr val="FF0000"/>
                </a:solidFill>
              </a:rPr>
              <a:t>Cp </a:t>
            </a:r>
            <a:r>
              <a:rPr lang="en-US" altLang="en-US" dirty="0"/>
              <a:t>(J/kg-K)</a:t>
            </a:r>
          </a:p>
          <a:p>
            <a:pPr>
              <a:lnSpc>
                <a:spcPct val="90000"/>
              </a:lnSpc>
            </a:pPr>
            <a:endParaRPr lang="en-US" altLang="en-US" sz="2200" dirty="0"/>
          </a:p>
          <a:p>
            <a:pPr>
              <a:lnSpc>
                <a:spcPct val="90000"/>
              </a:lnSpc>
            </a:pPr>
            <a:endParaRPr lang="en-US" altLang="en-US" sz="2200" dirty="0"/>
          </a:p>
        </p:txBody>
      </p:sp>
      <p:sp>
        <p:nvSpPr>
          <p:cNvPr id="26629" name="Date Placeholder 8">
            <a:extLst>
              <a:ext uri="{FF2B5EF4-FFF2-40B4-BE49-F238E27FC236}">
                <a16:creationId xmlns:a16="http://schemas.microsoft.com/office/drawing/2014/main" id="{DD693525-DA84-4752-BFE3-15C388179B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6630" name="Footer Placeholder 9">
            <a:extLst>
              <a:ext uri="{FF2B5EF4-FFF2-40B4-BE49-F238E27FC236}">
                <a16:creationId xmlns:a16="http://schemas.microsoft.com/office/drawing/2014/main" id="{9C03C207-D518-4BED-8713-6FAEF678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26631" name="Slide Number Placeholder 11">
            <a:extLst>
              <a:ext uri="{FF2B5EF4-FFF2-40B4-BE49-F238E27FC236}">
                <a16:creationId xmlns:a16="http://schemas.microsoft.com/office/drawing/2014/main" id="{27E99AA4-5663-4210-B216-7848BB63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0034DA5-BD13-45EA-BB39-CCDED8BAE3B0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C64CD887-ED17-42BF-9D61-2B0B94132E6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048000"/>
            <a:ext cx="5346700" cy="1084263"/>
            <a:chOff x="420556" y="3716758"/>
            <a:chExt cx="5346700" cy="1083842"/>
          </a:xfrm>
        </p:grpSpPr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57CACCE9-F146-4BC8-9E10-3649C6381F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556" y="3716758"/>
              <a:ext cx="5346700" cy="1083842"/>
              <a:chOff x="1828800" y="2649958"/>
              <a:chExt cx="5346700" cy="1083842"/>
            </a:xfrm>
          </p:grpSpPr>
          <p:pic>
            <p:nvPicPr>
              <p:cNvPr id="17" name="Picture 45">
                <a:extLst>
                  <a:ext uri="{FF2B5EF4-FFF2-40B4-BE49-F238E27FC236}">
                    <a16:creationId xmlns:a16="http://schemas.microsoft.com/office/drawing/2014/main" id="{03520F51-5411-4EB4-ABB7-E76C50ECA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05000" y="2762627"/>
                <a:ext cx="5270500" cy="863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4">
                <a:extLst>
                  <a:ext uri="{FF2B5EF4-FFF2-40B4-BE49-F238E27FC236}">
                    <a16:creationId xmlns:a16="http://schemas.microsoft.com/office/drawing/2014/main" id="{C0E9B8FD-E145-428D-99DA-DD14BF086F34}"/>
                  </a:ext>
                </a:extLst>
              </p:cNvPr>
              <p:cNvSpPr/>
              <p:nvPr/>
            </p:nvSpPr>
            <p:spPr>
              <a:xfrm>
                <a:off x="4124325" y="2762627"/>
                <a:ext cx="1285875" cy="863265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9" name="Rounded Rectangle 15">
                <a:extLst>
                  <a:ext uri="{FF2B5EF4-FFF2-40B4-BE49-F238E27FC236}">
                    <a16:creationId xmlns:a16="http://schemas.microsoft.com/office/drawing/2014/main" id="{9611722D-094A-4CFD-9F92-2FF74B6B5F05}"/>
                  </a:ext>
                </a:extLst>
              </p:cNvPr>
              <p:cNvSpPr/>
              <p:nvPr/>
            </p:nvSpPr>
            <p:spPr>
              <a:xfrm>
                <a:off x="5656262" y="2762627"/>
                <a:ext cx="1519238" cy="863265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0" name="Rounded Rectangle 16">
                <a:extLst>
                  <a:ext uri="{FF2B5EF4-FFF2-40B4-BE49-F238E27FC236}">
                    <a16:creationId xmlns:a16="http://schemas.microsoft.com/office/drawing/2014/main" id="{A379BA1C-71CD-4485-91F2-004E36C9B3FE}"/>
                  </a:ext>
                </a:extLst>
              </p:cNvPr>
              <p:cNvSpPr/>
              <p:nvPr/>
            </p:nvSpPr>
            <p:spPr>
              <a:xfrm>
                <a:off x="2835275" y="2973682"/>
                <a:ext cx="520700" cy="431632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1" name="Rounded Rectangle 17">
                <a:extLst>
                  <a:ext uri="{FF2B5EF4-FFF2-40B4-BE49-F238E27FC236}">
                    <a16:creationId xmlns:a16="http://schemas.microsoft.com/office/drawing/2014/main" id="{D9EC20A1-E822-47CC-9DBF-098923ADDF44}"/>
                  </a:ext>
                </a:extLst>
              </p:cNvPr>
              <p:cNvSpPr/>
              <p:nvPr/>
            </p:nvSpPr>
            <p:spPr>
              <a:xfrm>
                <a:off x="3508375" y="2978443"/>
                <a:ext cx="454025" cy="431632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2" name="Rounded Rectangle 18">
                <a:extLst>
                  <a:ext uri="{FF2B5EF4-FFF2-40B4-BE49-F238E27FC236}">
                    <a16:creationId xmlns:a16="http://schemas.microsoft.com/office/drawing/2014/main" id="{F6B40CD9-7526-4E72-BB60-54855A82817E}"/>
                  </a:ext>
                </a:extLst>
              </p:cNvPr>
              <p:cNvSpPr/>
              <p:nvPr/>
            </p:nvSpPr>
            <p:spPr>
              <a:xfrm>
                <a:off x="1828800" y="2757866"/>
                <a:ext cx="828675" cy="863265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3" name="Rounded Rectangle 19">
                <a:extLst>
                  <a:ext uri="{FF2B5EF4-FFF2-40B4-BE49-F238E27FC236}">
                    <a16:creationId xmlns:a16="http://schemas.microsoft.com/office/drawing/2014/main" id="{ECD7BD05-A4DC-4865-ADEE-35D4E5A81CB5}"/>
                  </a:ext>
                </a:extLst>
              </p:cNvPr>
              <p:cNvSpPr/>
              <p:nvPr/>
            </p:nvSpPr>
            <p:spPr>
              <a:xfrm>
                <a:off x="2835275" y="2649958"/>
                <a:ext cx="1127125" cy="1083842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AED0FC11-A19A-4631-895E-9811BF9AF529}"/>
                  </a:ext>
                </a:extLst>
              </p:cNvPr>
              <p:cNvSpPr/>
              <p:nvPr/>
            </p:nvSpPr>
            <p:spPr>
              <a:xfrm>
                <a:off x="4124325" y="2649958"/>
                <a:ext cx="3051175" cy="1083842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sp>
          <p:nvSpPr>
            <p:cNvPr id="14" name="Multiply 22">
              <a:extLst>
                <a:ext uri="{FF2B5EF4-FFF2-40B4-BE49-F238E27FC236}">
                  <a16:creationId xmlns:a16="http://schemas.microsoft.com/office/drawing/2014/main" id="{3759389B-09F7-4FFE-A5B9-91EF42C06826}"/>
                </a:ext>
              </a:extLst>
            </p:cNvPr>
            <p:cNvSpPr/>
            <p:nvPr/>
          </p:nvSpPr>
          <p:spPr>
            <a:xfrm>
              <a:off x="2000118" y="3818319"/>
              <a:ext cx="715963" cy="918806"/>
            </a:xfrm>
            <a:prstGeom prst="mathMultipl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" name="Multiply 23">
              <a:extLst>
                <a:ext uri="{FF2B5EF4-FFF2-40B4-BE49-F238E27FC236}">
                  <a16:creationId xmlns:a16="http://schemas.microsoft.com/office/drawing/2014/main" id="{AA1FA22F-2A68-4A74-A72C-A309C4125B5B}"/>
                </a:ext>
              </a:extLst>
            </p:cNvPr>
            <p:cNvSpPr/>
            <p:nvPr/>
          </p:nvSpPr>
          <p:spPr>
            <a:xfrm>
              <a:off x="3000243" y="3796102"/>
              <a:ext cx="717550" cy="920392"/>
            </a:xfrm>
            <a:prstGeom prst="mathMultipl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6" name="Multiply 24">
              <a:extLst>
                <a:ext uri="{FF2B5EF4-FFF2-40B4-BE49-F238E27FC236}">
                  <a16:creationId xmlns:a16="http://schemas.microsoft.com/office/drawing/2014/main" id="{CE9BA010-30B9-4937-9006-663C2144D5D0}"/>
                </a:ext>
              </a:extLst>
            </p:cNvPr>
            <p:cNvSpPr/>
            <p:nvPr/>
          </p:nvSpPr>
          <p:spPr>
            <a:xfrm>
              <a:off x="4581393" y="3800863"/>
              <a:ext cx="715963" cy="920392"/>
            </a:xfrm>
            <a:prstGeom prst="mathMultipl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7F27D68-C925-4AA3-A257-1E15481AF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Energy deposited quenches</a:t>
            </a:r>
            <a:br>
              <a:rPr lang="en-US" altLang="en-US" sz="2400"/>
            </a:br>
            <a:r>
              <a:rPr lang="en-US" altLang="en-US" sz="2400"/>
              <a:t>Distributed disturbances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64EB277-3687-4ADF-A18D-4F64625593A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In this conditions, the temperature rise depends only on the </a:t>
            </a:r>
            <a:r>
              <a:rPr lang="en-US" altLang="en-US" sz="2000" b="1" dirty="0">
                <a:solidFill>
                  <a:srgbClr val="FF0000"/>
                </a:solidFill>
              </a:rPr>
              <a:t>specific heat </a:t>
            </a:r>
            <a:r>
              <a:rPr lang="en-US" altLang="en-US" sz="2000" b="1" i="1" dirty="0">
                <a:solidFill>
                  <a:srgbClr val="FF0000"/>
                </a:solidFill>
              </a:rPr>
              <a:t>Cp </a:t>
            </a:r>
            <a:r>
              <a:rPr lang="en-US" altLang="en-US" sz="2000" dirty="0"/>
              <a:t>(J/kg-K)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Energy at low temperature are small since </a:t>
            </a:r>
            <a:r>
              <a:rPr lang="en-US" altLang="en-US" sz="2000" i="1" dirty="0"/>
              <a:t>Cp</a:t>
            </a:r>
            <a:r>
              <a:rPr lang="en-US" altLang="en-US" sz="2000" dirty="0"/>
              <a:t> are about 10</a:t>
            </a:r>
            <a:r>
              <a:rPr lang="en-US" altLang="en-US" sz="2000" baseline="30000" dirty="0"/>
              <a:t>-3 </a:t>
            </a:r>
            <a:r>
              <a:rPr lang="en-US" altLang="en-US" sz="2000" dirty="0"/>
              <a:t>of the room temperature values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For copper, Cp from 28e-3 J/kg-K at 1.8 K to 380 J/kg-K at 300 K</a:t>
            </a:r>
          </a:p>
        </p:txBody>
      </p:sp>
      <p:sp>
        <p:nvSpPr>
          <p:cNvPr id="26628" name="Content Placeholder 11">
            <a:extLst>
              <a:ext uri="{FF2B5EF4-FFF2-40B4-BE49-F238E27FC236}">
                <a16:creationId xmlns:a16="http://schemas.microsoft.com/office/drawing/2014/main" id="{90539B82-B046-4E8D-825C-CB346A3B6A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9" name="Date Placeholder 8">
            <a:extLst>
              <a:ext uri="{FF2B5EF4-FFF2-40B4-BE49-F238E27FC236}">
                <a16:creationId xmlns:a16="http://schemas.microsoft.com/office/drawing/2014/main" id="{DD693525-DA84-4752-BFE3-15C388179B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6630" name="Footer Placeholder 9">
            <a:extLst>
              <a:ext uri="{FF2B5EF4-FFF2-40B4-BE49-F238E27FC236}">
                <a16:creationId xmlns:a16="http://schemas.microsoft.com/office/drawing/2014/main" id="{9C03C207-D518-4BED-8713-6FAEF678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26631" name="Slide Number Placeholder 11">
            <a:extLst>
              <a:ext uri="{FF2B5EF4-FFF2-40B4-BE49-F238E27FC236}">
                <a16:creationId xmlns:a16="http://schemas.microsoft.com/office/drawing/2014/main" id="{27E99AA4-5663-4210-B216-7848BB63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0034DA5-BD13-45EA-BB39-CCDED8BAE3B0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26632" name="Picture 2">
            <a:extLst>
              <a:ext uri="{FF2B5EF4-FFF2-40B4-BE49-F238E27FC236}">
                <a16:creationId xmlns:a16="http://schemas.microsoft.com/office/drawing/2014/main" id="{D6141FB9-D7A7-45B8-815D-CA385ED7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2"/>
          <a:stretch>
            <a:fillRect/>
          </a:stretch>
        </p:blipFill>
        <p:spPr bwMode="auto">
          <a:xfrm>
            <a:off x="4503738" y="1905000"/>
            <a:ext cx="456406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80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1E9104C-D057-4644-A61F-15E6AF48F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Energy deposited quenches</a:t>
            </a:r>
            <a:br>
              <a:rPr lang="en-US" altLang="en-US" sz="2400"/>
            </a:br>
            <a:r>
              <a:rPr lang="en-US" altLang="en-US" sz="2400"/>
              <a:t>Distributed disturbances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BA0C899-6A1F-4A54-AE25-ED6DABDF02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4503738" cy="5240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Because of the change in </a:t>
            </a:r>
            <a:r>
              <a:rPr lang="en-US" altLang="en-US" sz="2000" i="1"/>
              <a:t>Cp </a:t>
            </a:r>
            <a:r>
              <a:rPr lang="en-US" altLang="en-US" sz="2000"/>
              <a:t>with temperature, for the computation of the energy density required to quench a coil, it is convenient to use  the </a:t>
            </a:r>
            <a:r>
              <a:rPr lang="en-US" altLang="en-US" sz="2000" b="1">
                <a:solidFill>
                  <a:srgbClr val="FF0000"/>
                </a:solidFill>
              </a:rPr>
              <a:t>volumetric specific enthalpy </a:t>
            </a:r>
            <a:r>
              <a:rPr lang="en-US" altLang="en-US" sz="2000" b="1" i="1">
                <a:solidFill>
                  <a:srgbClr val="FF0000"/>
                </a:solidFill>
              </a:rPr>
              <a:t>H </a:t>
            </a:r>
            <a:r>
              <a:rPr lang="en-US" altLang="en-US" sz="2000"/>
              <a:t>(J/m</a:t>
            </a:r>
            <a:r>
              <a:rPr lang="en-US" altLang="en-US" sz="2000" baseline="30000"/>
              <a:t>3</a:t>
            </a:r>
            <a:r>
              <a:rPr lang="en-US" altLang="en-US" sz="2000"/>
              <a:t>)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	where </a:t>
            </a:r>
            <a:r>
              <a:rPr lang="en-US" altLang="en-US" sz="2000">
                <a:sym typeface="Symbol" panose="05050102010706020507" pitchFamily="18" charset="2"/>
              </a:rPr>
              <a:t> (kg/m</a:t>
            </a:r>
            <a:r>
              <a:rPr lang="en-US" altLang="en-US" sz="2000" baseline="30000">
                <a:sym typeface="Symbol" panose="05050102010706020507" pitchFamily="18" charset="2"/>
              </a:rPr>
              <a:t>3</a:t>
            </a:r>
            <a:r>
              <a:rPr lang="en-US" altLang="en-US" sz="2000">
                <a:sym typeface="Symbol" panose="05050102010706020507" pitchFamily="18" charset="2"/>
              </a:rPr>
              <a:t>) </a:t>
            </a:r>
            <a:r>
              <a:rPr lang="en-US" altLang="en-US" sz="2000"/>
              <a:t>is the density of the material.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Assuming a volume fraction of 1/3 of superconductor , 1/3 of copper, and 1/3 of epoxy, we can estimate a Nb-Ti and Nb</a:t>
            </a:r>
            <a:r>
              <a:rPr lang="en-US" altLang="en-US" sz="2000" baseline="-25000"/>
              <a:t>3</a:t>
            </a:r>
            <a:r>
              <a:rPr lang="en-US" altLang="en-US" sz="2000"/>
              <a:t>Sn coil volumetric specific enthalpy.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Then, it is possible to compute the energy density to quench, but we need the </a:t>
            </a:r>
            <a:r>
              <a:rPr lang="en-US" altLang="en-US" sz="2000" b="1">
                <a:solidFill>
                  <a:srgbClr val="FF0000"/>
                </a:solidFill>
              </a:rPr>
              <a:t>temperature margins</a:t>
            </a:r>
            <a:r>
              <a:rPr lang="en-US" altLang="en-US" sz="2000"/>
              <a:t>.</a:t>
            </a:r>
          </a:p>
        </p:txBody>
      </p:sp>
      <p:sp>
        <p:nvSpPr>
          <p:cNvPr id="27652" name="Rectangle 7">
            <a:extLst>
              <a:ext uri="{FF2B5EF4-FFF2-40B4-BE49-F238E27FC236}">
                <a16:creationId xmlns:a16="http://schemas.microsoft.com/office/drawing/2014/main" id="{69DED838-EF96-4EB9-9417-004C6891847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000"/>
          </a:p>
        </p:txBody>
      </p:sp>
      <p:graphicFrame>
        <p:nvGraphicFramePr>
          <p:cNvPr id="27653" name="Object 2">
            <a:extLst>
              <a:ext uri="{FF2B5EF4-FFF2-40B4-BE49-F238E27FC236}">
                <a16:creationId xmlns:a16="http://schemas.microsoft.com/office/drawing/2014/main" id="{A356188D-45D1-4C85-A6C3-F2D0F78754FC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79563" y="2913063"/>
          <a:ext cx="18494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Equation" r:id="rId3" imgW="1079032" imgH="342751" progId="Equation.3">
                  <p:embed/>
                </p:oleObj>
              </mc:Choice>
              <mc:Fallback>
                <p:oleObj name="Equation" r:id="rId3" imgW="1079032" imgH="342751" progId="Equation.3">
                  <p:embed/>
                  <p:pic>
                    <p:nvPicPr>
                      <p:cNvPr id="27653" name="Object 2">
                        <a:extLst>
                          <a:ext uri="{FF2B5EF4-FFF2-40B4-BE49-F238E27FC236}">
                            <a16:creationId xmlns:a16="http://schemas.microsoft.com/office/drawing/2014/main" id="{A356188D-45D1-4C85-A6C3-F2D0F78754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913063"/>
                        <a:ext cx="18494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Footer Placeholder 9">
            <a:extLst>
              <a:ext uri="{FF2B5EF4-FFF2-40B4-BE49-F238E27FC236}">
                <a16:creationId xmlns:a16="http://schemas.microsoft.com/office/drawing/2014/main" id="{CB8CE23E-6ED1-4EA1-96A1-6374E58C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27655" name="Date Placeholder 8">
            <a:extLst>
              <a:ext uri="{FF2B5EF4-FFF2-40B4-BE49-F238E27FC236}">
                <a16:creationId xmlns:a16="http://schemas.microsoft.com/office/drawing/2014/main" id="{CE02C6C3-DA6B-4CE6-BC56-16EF21FB58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7656" name="Slide Number Placeholder 11">
            <a:extLst>
              <a:ext uri="{FF2B5EF4-FFF2-40B4-BE49-F238E27FC236}">
                <a16:creationId xmlns:a16="http://schemas.microsoft.com/office/drawing/2014/main" id="{43BD3785-6434-411C-A7D9-E4363F40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085AAE8-4874-4291-AC6E-3603EF8B76AC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27657" name="Picture 3">
            <a:extLst>
              <a:ext uri="{FF2B5EF4-FFF2-40B4-BE49-F238E27FC236}">
                <a16:creationId xmlns:a16="http://schemas.microsoft.com/office/drawing/2014/main" id="{623B595D-9B05-46BF-949B-1F42B21E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2"/>
          <a:stretch>
            <a:fillRect/>
          </a:stretch>
        </p:blipFill>
        <p:spPr bwMode="auto">
          <a:xfrm>
            <a:off x="4648200" y="1943100"/>
            <a:ext cx="44132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0687D4E-FA2A-4B0A-9F76-C55DF019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Temperature margins at 80%of I</a:t>
            </a:r>
            <a:r>
              <a:rPr lang="en-US" altLang="en-US" baseline="-25000"/>
              <a:t>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C828-BFD3-40F5-9555-7849EB3D0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175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/>
              <a:t>NbTi</a:t>
            </a:r>
            <a:endParaRPr lang="en-US" dirty="0"/>
          </a:p>
          <a:p>
            <a:pPr lvl="1">
              <a:defRPr/>
            </a:pPr>
            <a:r>
              <a:rPr lang="en-US" dirty="0"/>
              <a:t>At 1.8 K</a:t>
            </a:r>
          </a:p>
          <a:p>
            <a:pPr lvl="2">
              <a:defRPr/>
            </a:pPr>
            <a:r>
              <a:rPr lang="en-US" dirty="0"/>
              <a:t>1.8 K of margin</a:t>
            </a:r>
          </a:p>
          <a:p>
            <a:pPr lvl="1">
              <a:defRPr/>
            </a:pPr>
            <a:r>
              <a:rPr lang="en-US" dirty="0"/>
              <a:t>At 4.2 K</a:t>
            </a:r>
          </a:p>
          <a:p>
            <a:pPr lvl="2">
              <a:defRPr/>
            </a:pPr>
            <a:r>
              <a:rPr lang="en-US" dirty="0"/>
              <a:t>1.0 K of margin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A1FFD-3FE2-48E1-9233-8A3D75C7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175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</a:t>
            </a:r>
          </a:p>
          <a:p>
            <a:pPr lvl="1">
              <a:defRPr/>
            </a:pPr>
            <a:r>
              <a:rPr lang="en-US" dirty="0"/>
              <a:t>At 1.8 K</a:t>
            </a:r>
          </a:p>
          <a:p>
            <a:pPr lvl="2">
              <a:defRPr/>
            </a:pPr>
            <a:r>
              <a:rPr lang="en-US" dirty="0"/>
              <a:t>4.2 K of margin</a:t>
            </a:r>
          </a:p>
          <a:p>
            <a:pPr lvl="1">
              <a:defRPr/>
            </a:pPr>
            <a:r>
              <a:rPr lang="en-US" dirty="0"/>
              <a:t>At 4.2 K</a:t>
            </a:r>
          </a:p>
          <a:p>
            <a:pPr lvl="2">
              <a:defRPr/>
            </a:pPr>
            <a:r>
              <a:rPr lang="en-US" dirty="0"/>
              <a:t>3.0 K of margin</a:t>
            </a:r>
          </a:p>
        </p:txBody>
      </p:sp>
      <p:sp>
        <p:nvSpPr>
          <p:cNvPr id="28677" name="Date Placeholder 4">
            <a:extLst>
              <a:ext uri="{FF2B5EF4-FFF2-40B4-BE49-F238E27FC236}">
                <a16:creationId xmlns:a16="http://schemas.microsoft.com/office/drawing/2014/main" id="{9CE972C7-9620-4739-B83D-52F81277FE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8678" name="Footer Placeholder 5">
            <a:extLst>
              <a:ext uri="{FF2B5EF4-FFF2-40B4-BE49-F238E27FC236}">
                <a16:creationId xmlns:a16="http://schemas.microsoft.com/office/drawing/2014/main" id="{C92E7277-F145-4AF6-A96A-94C195BD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28679" name="Slide Number Placeholder 6">
            <a:extLst>
              <a:ext uri="{FF2B5EF4-FFF2-40B4-BE49-F238E27FC236}">
                <a16:creationId xmlns:a16="http://schemas.microsoft.com/office/drawing/2014/main" id="{7467A798-B345-406B-B0D8-3477EBED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05DEC9-E1E1-4454-85EA-E3C6A5F8B7DD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28680" name="Picture 7">
            <a:extLst>
              <a:ext uri="{FF2B5EF4-FFF2-40B4-BE49-F238E27FC236}">
                <a16:creationId xmlns:a16="http://schemas.microsoft.com/office/drawing/2014/main" id="{E18812F3-ED53-4E05-A128-C9BD353A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2"/>
          <a:stretch>
            <a:fillRect/>
          </a:stretch>
        </p:blipFill>
        <p:spPr bwMode="auto">
          <a:xfrm>
            <a:off x="4724400" y="28194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8">
            <a:extLst>
              <a:ext uri="{FF2B5EF4-FFF2-40B4-BE49-F238E27FC236}">
                <a16:creationId xmlns:a16="http://schemas.microsoft.com/office/drawing/2014/main" id="{E1090A52-08BA-4515-9AEF-B4237A1F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2"/>
          <a:stretch>
            <a:fillRect/>
          </a:stretch>
        </p:blipFill>
        <p:spPr bwMode="auto">
          <a:xfrm>
            <a:off x="381000" y="28194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CCF2D88-DFCB-4FDF-A8EB-353C4B85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Temperature and energy margin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06C7CAD-8A93-4D3B-AB29-BDE773B61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altLang="en-US"/>
              <a:t>At 80% of I</a:t>
            </a:r>
            <a:r>
              <a:rPr lang="en-GB" altLang="en-US" baseline="-25000"/>
              <a:t>ss</a:t>
            </a:r>
          </a:p>
          <a:p>
            <a:pPr lvl="1">
              <a:buFontTx/>
              <a:buBlip>
                <a:blip r:embed="rId4"/>
              </a:buBlip>
            </a:pPr>
            <a:r>
              <a:rPr lang="en-GB" altLang="en-US">
                <a:solidFill>
                  <a:srgbClr val="FF0000"/>
                </a:solidFill>
              </a:rPr>
              <a:t>Nb</a:t>
            </a:r>
            <a:r>
              <a:rPr lang="en-GB" altLang="en-US" baseline="-25000">
                <a:solidFill>
                  <a:srgbClr val="FF0000"/>
                </a:solidFill>
              </a:rPr>
              <a:t>3</a:t>
            </a:r>
            <a:r>
              <a:rPr lang="en-GB" altLang="en-US">
                <a:solidFill>
                  <a:srgbClr val="FF0000"/>
                </a:solidFill>
              </a:rPr>
              <a:t>Sn </a:t>
            </a:r>
            <a:r>
              <a:rPr lang="en-GB" altLang="en-US"/>
              <a:t>has </a:t>
            </a:r>
            <a:r>
              <a:rPr lang="en-GB" altLang="en-US">
                <a:solidFill>
                  <a:srgbClr val="FF0000"/>
                </a:solidFill>
              </a:rPr>
              <a:t>~5 </a:t>
            </a:r>
            <a:r>
              <a:rPr lang="en-GB" altLang="en-US"/>
              <a:t>K of temperature margin at 1.9 K </a:t>
            </a:r>
            <a:r>
              <a:rPr lang="en-GB" altLang="en-US">
                <a:sym typeface="Wingdings" panose="05000000000000000000" pitchFamily="2" charset="2"/>
              </a:rPr>
              <a:t> </a:t>
            </a:r>
            <a:r>
              <a:rPr lang="en-GB" altLang="en-US">
                <a:solidFill>
                  <a:srgbClr val="FF0000"/>
                </a:solidFill>
                <a:sym typeface="Wingdings" panose="05000000000000000000" pitchFamily="2" charset="2"/>
              </a:rPr>
              <a:t>~15 mJ/cm</a:t>
            </a:r>
            <a:r>
              <a:rPr lang="en-GB" altLang="en-US" baseline="3000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GB" altLang="en-US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altLang="en-US">
                <a:sym typeface="Wingdings" panose="05000000000000000000" pitchFamily="2" charset="2"/>
              </a:rPr>
              <a:t>(strand volume)</a:t>
            </a:r>
          </a:p>
          <a:p>
            <a:pPr lvl="2">
              <a:buFontTx/>
              <a:buBlip>
                <a:blip r:embed="rId5"/>
              </a:buBlip>
            </a:pPr>
            <a:r>
              <a:rPr lang="en-GB" altLang="en-US">
                <a:sym typeface="Wingdings" panose="05000000000000000000" pitchFamily="2" charset="2"/>
              </a:rPr>
              <a:t>…but impregnated (~adiabatic) coils </a:t>
            </a:r>
            <a:r>
              <a:rPr lang="en-GB" altLang="en-US"/>
              <a:t> </a:t>
            </a:r>
          </a:p>
          <a:p>
            <a:pPr lvl="1">
              <a:buFontTx/>
              <a:buBlip>
                <a:blip r:embed="rId4"/>
              </a:buBlip>
            </a:pPr>
            <a:r>
              <a:rPr lang="en-GB" altLang="en-US">
                <a:solidFill>
                  <a:srgbClr val="FF0000"/>
                </a:solidFill>
              </a:rPr>
              <a:t>Nb-Ti </a:t>
            </a:r>
            <a:r>
              <a:rPr lang="en-GB" altLang="en-US"/>
              <a:t>has </a:t>
            </a:r>
            <a:r>
              <a:rPr lang="en-GB" altLang="en-US">
                <a:solidFill>
                  <a:srgbClr val="FF0000"/>
                </a:solidFill>
              </a:rPr>
              <a:t>~2 K </a:t>
            </a:r>
            <a:r>
              <a:rPr lang="en-GB" altLang="en-US"/>
              <a:t>of temperature margin at 1.9 K </a:t>
            </a:r>
            <a:r>
              <a:rPr lang="en-GB" altLang="en-US">
                <a:sym typeface="Wingdings" panose="05000000000000000000" pitchFamily="2" charset="2"/>
              </a:rPr>
              <a:t> </a:t>
            </a:r>
            <a:r>
              <a:rPr lang="en-GB" altLang="en-US">
                <a:solidFill>
                  <a:srgbClr val="FF0000"/>
                </a:solidFill>
                <a:sym typeface="Wingdings" panose="05000000000000000000" pitchFamily="2" charset="2"/>
              </a:rPr>
              <a:t>~3 mJ/cm</a:t>
            </a:r>
            <a:r>
              <a:rPr lang="en-GB" altLang="en-US" baseline="3000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GB" altLang="en-US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altLang="en-US">
                <a:sym typeface="Wingdings" panose="05000000000000000000" pitchFamily="2" charset="2"/>
              </a:rPr>
              <a:t>(strand volume) </a:t>
            </a:r>
          </a:p>
          <a:p>
            <a:pPr lvl="2">
              <a:buFontTx/>
              <a:buBlip>
                <a:blip r:embed="rId5"/>
              </a:buBlip>
            </a:pPr>
            <a:r>
              <a:rPr lang="en-GB" altLang="en-US">
                <a:sym typeface="Wingdings" panose="05000000000000000000" pitchFamily="2" charset="2"/>
              </a:rPr>
              <a:t>…but superfluid LHe surrounding the strands </a:t>
            </a:r>
            <a:endParaRPr lang="en-GB" altLang="en-US"/>
          </a:p>
          <a:p>
            <a:pPr lvl="1">
              <a:buFontTx/>
              <a:buBlip>
                <a:blip r:embed="rId4"/>
              </a:buBlip>
            </a:pPr>
            <a:endParaRPr lang="en-GB" altLang="en-US"/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11C4D2BF-295C-4AD1-9849-87BFD21587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2FD5EBAD-BBD5-40EF-8DE9-3F7D2799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1000">
                <a:solidFill>
                  <a:schemeClr val="accent1"/>
                </a:solidFill>
              </a:rPr>
              <a:t>Degradation and training I</a:t>
            </a:r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22534" name="Group 14">
            <a:extLst>
              <a:ext uri="{FF2B5EF4-FFF2-40B4-BE49-F238E27FC236}">
                <a16:creationId xmlns:a16="http://schemas.microsoft.com/office/drawing/2014/main" id="{79C6451E-DD60-42A0-8DD5-B24C664D760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57588"/>
            <a:ext cx="5348288" cy="2995612"/>
            <a:chOff x="1752600" y="3557950"/>
            <a:chExt cx="5348287" cy="2995250"/>
          </a:xfrm>
        </p:grpSpPr>
        <p:pic>
          <p:nvPicPr>
            <p:cNvPr id="22536" name="Picture 8">
              <a:extLst>
                <a:ext uri="{FF2B5EF4-FFF2-40B4-BE49-F238E27FC236}">
                  <a16:creationId xmlns:a16="http://schemas.microsoft.com/office/drawing/2014/main" id="{05DA85DA-3EA0-4C07-ACD7-1BC460B23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557950"/>
              <a:ext cx="5348287" cy="2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Box 16">
              <a:extLst>
                <a:ext uri="{FF2B5EF4-FFF2-40B4-BE49-F238E27FC236}">
                  <a16:creationId xmlns:a16="http://schemas.microsoft.com/office/drawing/2014/main" id="{B684BC5C-D38B-46D2-9018-DAFCD8548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1639" y="5042723"/>
              <a:ext cx="5020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4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CH" altLang="en-US" sz="1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1.9 K </a:t>
              </a:r>
              <a:endParaRPr lang="en-US" altLang="en-US" sz="100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538" name="TextBox 16">
              <a:extLst>
                <a:ext uri="{FF2B5EF4-FFF2-40B4-BE49-F238E27FC236}">
                  <a16:creationId xmlns:a16="http://schemas.microsoft.com/office/drawing/2014/main" id="{0A38E605-8712-4E5A-A018-39CDF84F9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4368" y="4267744"/>
              <a:ext cx="5020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4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CH" altLang="en-US" sz="1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4.2 K </a:t>
              </a:r>
              <a:endParaRPr lang="en-US" altLang="en-US" sz="100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539" name="TextBox 16">
              <a:extLst>
                <a:ext uri="{FF2B5EF4-FFF2-40B4-BE49-F238E27FC236}">
                  <a16:creationId xmlns:a16="http://schemas.microsoft.com/office/drawing/2014/main" id="{3BF59759-91A2-4762-A23A-13C21895C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7582" y="5392579"/>
              <a:ext cx="5020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4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CH" altLang="en-US" sz="1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4.2 K </a:t>
              </a:r>
              <a:endParaRPr lang="en-US" altLang="en-US" sz="100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540" name="TextBox 16">
              <a:extLst>
                <a:ext uri="{FF2B5EF4-FFF2-40B4-BE49-F238E27FC236}">
                  <a16:creationId xmlns:a16="http://schemas.microsoft.com/office/drawing/2014/main" id="{3BFE5200-C8E3-4E34-9F1F-7F396DC08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7582" y="3705327"/>
              <a:ext cx="5020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4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CH" altLang="en-US" sz="1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1.9 K </a:t>
              </a:r>
              <a:endParaRPr lang="en-US" altLang="en-US" sz="100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2535" name="Slide Number Placeholder 1">
            <a:extLst>
              <a:ext uri="{FF2B5EF4-FFF2-40B4-BE49-F238E27FC236}">
                <a16:creationId xmlns:a16="http://schemas.microsoft.com/office/drawing/2014/main" id="{99F568F3-980D-423B-9374-4AF5F19F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0EC7468-16F2-4675-8B1A-E658FCDEEC97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7084487-97A4-481A-8F4B-73302FD5F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C37B15E-A001-44F3-8CA3-C2B32C91C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Introduction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Quench of a superconductor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Classification of quenches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Conductor limited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Measurements of critical surfaces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Short sample current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Degradation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 b="1" u="sng"/>
              <a:t>Energy deposited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Distributed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density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 b="1" u="sng">
                <a:solidFill>
                  <a:srgbClr val="FF0000"/>
                </a:solidFill>
              </a:rPr>
              <a:t>Point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propagation velocity	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SSC and HERA wires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Cryogenic stabilization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LHC wire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Conclusions</a:t>
            </a:r>
          </a:p>
        </p:txBody>
      </p:sp>
      <p:sp>
        <p:nvSpPr>
          <p:cNvPr id="31748" name="Footer Placeholder 5">
            <a:extLst>
              <a:ext uri="{FF2B5EF4-FFF2-40B4-BE49-F238E27FC236}">
                <a16:creationId xmlns:a16="http://schemas.microsoft.com/office/drawing/2014/main" id="{6174672B-0E0E-4C4C-8A8A-638A23B3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31749" name="Date Placeholder 4">
            <a:extLst>
              <a:ext uri="{FF2B5EF4-FFF2-40B4-BE49-F238E27FC236}">
                <a16:creationId xmlns:a16="http://schemas.microsoft.com/office/drawing/2014/main" id="{E0CC7760-230E-4533-A688-2935F9E724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31750" name="Slide Number Placeholder 7">
            <a:extLst>
              <a:ext uri="{FF2B5EF4-FFF2-40B4-BE49-F238E27FC236}">
                <a16:creationId xmlns:a16="http://schemas.microsoft.com/office/drawing/2014/main" id="{491CC048-3B00-435F-9E98-3FE362C5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1DBAC55-0312-4FCE-8CA2-C5A088DB1D68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8A692B6-2717-4089-A08B-CD681CEE2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9483482-A7F5-4B67-87B4-F49D619E2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86375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90000"/>
              </a:lnSpc>
              <a:buSzTx/>
              <a:buFontTx/>
              <a:buNone/>
              <a:defRPr/>
            </a:pPr>
            <a:r>
              <a:rPr lang="en-US" sz="1800" dirty="0"/>
              <a:t>[1]		A. </a:t>
            </a:r>
            <a:r>
              <a:rPr lang="en-US" sz="1800" dirty="0" err="1"/>
              <a:t>Devred</a:t>
            </a:r>
            <a:r>
              <a:rPr lang="en-US" sz="1800" dirty="0"/>
              <a:t>, “</a:t>
            </a:r>
            <a:r>
              <a:rPr lang="en-US" sz="1800" i="1" dirty="0">
                <a:solidFill>
                  <a:srgbClr val="FF0000"/>
                </a:solidFill>
              </a:rPr>
              <a:t>Quench origins</a:t>
            </a:r>
            <a:r>
              <a:rPr lang="en-US" sz="1800" dirty="0"/>
              <a:t>”, AIP Conference Proceedings 249, edited by 	M. 	Month and M. </a:t>
            </a:r>
            <a:r>
              <a:rPr lang="en-US" sz="1800" dirty="0" err="1"/>
              <a:t>Dienes</a:t>
            </a:r>
            <a:r>
              <a:rPr lang="en-US" sz="1800" dirty="0"/>
              <a:t>, 1992, p. 1309-1372.</a:t>
            </a:r>
          </a:p>
          <a:p>
            <a:pPr marL="457200" indent="-457200">
              <a:lnSpc>
                <a:spcPct val="90000"/>
              </a:lnSpc>
              <a:buSzTx/>
              <a:buFontTx/>
              <a:buNone/>
              <a:defRPr/>
            </a:pPr>
            <a:r>
              <a:rPr lang="en-US" sz="1800" dirty="0"/>
              <a:t>[2] 		M. Wilson, “</a:t>
            </a:r>
            <a:r>
              <a:rPr lang="en-US" sz="1800" i="1" dirty="0">
                <a:solidFill>
                  <a:srgbClr val="FF0000"/>
                </a:solidFill>
              </a:rPr>
              <a:t>Superconducting magnets</a:t>
            </a:r>
            <a:r>
              <a:rPr lang="en-US" sz="1800" dirty="0"/>
              <a:t>”, Oxford UK: Clarendon Press, 	1983.</a:t>
            </a:r>
          </a:p>
          <a:p>
            <a:pPr marL="457200" indent="-457200">
              <a:lnSpc>
                <a:spcPct val="90000"/>
              </a:lnSpc>
              <a:buSzTx/>
              <a:buFontTx/>
              <a:buNone/>
              <a:defRPr/>
            </a:pPr>
            <a:r>
              <a:rPr lang="en-US" sz="1800" dirty="0"/>
              <a:t>[3]		A. </a:t>
            </a:r>
            <a:r>
              <a:rPr lang="en-US" sz="1800" dirty="0" err="1"/>
              <a:t>Godeke</a:t>
            </a:r>
            <a:r>
              <a:rPr lang="en-US" sz="1800" dirty="0"/>
              <a:t>, “</a:t>
            </a:r>
            <a:r>
              <a:rPr lang="en-US" sz="1800" i="1" dirty="0">
                <a:solidFill>
                  <a:srgbClr val="FF0000"/>
                </a:solidFill>
              </a:rPr>
              <a:t>Performance boundaries in Nb</a:t>
            </a:r>
            <a:r>
              <a:rPr lang="en-US" sz="1800" i="1" baseline="-25000" dirty="0">
                <a:solidFill>
                  <a:srgbClr val="FF0000"/>
                </a:solidFill>
              </a:rPr>
              <a:t>3</a:t>
            </a:r>
            <a:r>
              <a:rPr lang="en-US" sz="1800" i="1" dirty="0">
                <a:solidFill>
                  <a:srgbClr val="FF0000"/>
                </a:solidFill>
              </a:rPr>
              <a:t>Sn superconductors</a:t>
            </a:r>
            <a:r>
              <a:rPr lang="en-US" sz="1800" dirty="0"/>
              <a:t>”, PhD 	thesis, 2005.</a:t>
            </a:r>
          </a:p>
          <a:p>
            <a:pPr marL="457200" indent="-457200">
              <a:lnSpc>
                <a:spcPct val="90000"/>
              </a:lnSpc>
              <a:buSzTx/>
              <a:buFontTx/>
              <a:buNone/>
              <a:defRPr/>
            </a:pPr>
            <a:r>
              <a:rPr lang="en-US" sz="1800" dirty="0"/>
              <a:t>[4]		A. </a:t>
            </a:r>
            <a:r>
              <a:rPr lang="en-US" sz="1800" dirty="0" err="1"/>
              <a:t>Devred</a:t>
            </a:r>
            <a:r>
              <a:rPr lang="en-US" sz="1800" dirty="0"/>
              <a:t>, “</a:t>
            </a:r>
            <a:r>
              <a:rPr lang="en-US" sz="1800" i="1" dirty="0">
                <a:solidFill>
                  <a:srgbClr val="FF0000"/>
                </a:solidFill>
              </a:rPr>
              <a:t>Practical low-temperature superconductors for electromagnets</a:t>
            </a:r>
            <a:r>
              <a:rPr lang="en-US" sz="1800" dirty="0"/>
              <a:t>”, 	CERN-2004-006, 2006.</a:t>
            </a:r>
          </a:p>
          <a:p>
            <a:pPr marL="457200" indent="-457200">
              <a:lnSpc>
                <a:spcPct val="90000"/>
              </a:lnSpc>
              <a:buSzTx/>
              <a:buFontTx/>
              <a:buNone/>
              <a:defRPr/>
            </a:pPr>
            <a:r>
              <a:rPr lang="en-US" sz="1800" dirty="0"/>
              <a:t>[5]		Y. </a:t>
            </a:r>
            <a:r>
              <a:rPr lang="en-US" sz="1800" dirty="0" err="1"/>
              <a:t>Iwasa</a:t>
            </a:r>
            <a:r>
              <a:rPr lang="en-US" sz="1800" dirty="0"/>
              <a:t>, “</a:t>
            </a:r>
            <a:r>
              <a:rPr lang="en-US" sz="1800" i="1" dirty="0">
                <a:solidFill>
                  <a:srgbClr val="FF0000"/>
                </a:solidFill>
              </a:rPr>
              <a:t>Mechanical disturbances in superconducting magnets – A review</a:t>
            </a:r>
            <a:r>
              <a:rPr lang="en-US" sz="1800" dirty="0"/>
              <a:t>”, 	IEEE Trans. </a:t>
            </a:r>
            <a:r>
              <a:rPr lang="en-US" sz="1800" dirty="0" err="1"/>
              <a:t>Magn</a:t>
            </a:r>
            <a:r>
              <a:rPr lang="en-US" sz="1800" dirty="0"/>
              <a:t>., Vol. 28, No. 1, January 1992, p. 113-120.</a:t>
            </a:r>
          </a:p>
          <a:p>
            <a:pPr marL="457200" indent="-457200">
              <a:lnSpc>
                <a:spcPct val="90000"/>
              </a:lnSpc>
              <a:buSzTx/>
              <a:buFontTx/>
              <a:buNone/>
              <a:defRPr/>
            </a:pPr>
            <a:r>
              <a:rPr lang="en-US" sz="1800" dirty="0"/>
              <a:t>[6] 		L. Rossi, “</a:t>
            </a:r>
            <a:r>
              <a:rPr lang="en-US" sz="1800" i="1" dirty="0">
                <a:solidFill>
                  <a:srgbClr val="FF0000"/>
                </a:solidFill>
              </a:rPr>
              <a:t>Superconducting Magnets</a:t>
            </a:r>
            <a:r>
              <a:rPr lang="en-US" sz="1800" dirty="0"/>
              <a:t>”, CERN Academic Training, 15-18 	May 2000.</a:t>
            </a:r>
          </a:p>
          <a:p>
            <a:pPr marL="457200" indent="-457200">
              <a:lnSpc>
                <a:spcPct val="90000"/>
              </a:lnSpc>
              <a:buSzTx/>
              <a:buFontTx/>
              <a:buNone/>
              <a:defRPr/>
            </a:pPr>
            <a:r>
              <a:rPr lang="en-US" sz="1800" dirty="0"/>
              <a:t>[7] 		K.-H. Mess, P. </a:t>
            </a:r>
            <a:r>
              <a:rPr lang="en-US" sz="1800" dirty="0" err="1"/>
              <a:t>Schmuser</a:t>
            </a:r>
            <a:r>
              <a:rPr lang="en-US" sz="1800" dirty="0"/>
              <a:t>, S. Wolff, “</a:t>
            </a:r>
            <a:r>
              <a:rPr lang="en-US" sz="1800" i="1" dirty="0">
                <a:solidFill>
                  <a:srgbClr val="FF0000"/>
                </a:solidFill>
              </a:rPr>
              <a:t>Superconducting accelerator magnets</a:t>
            </a:r>
            <a:r>
              <a:rPr lang="en-US" sz="1800" dirty="0"/>
              <a:t>”, 	Singapore: World Scientific, 1996.</a:t>
            </a:r>
          </a:p>
          <a:p>
            <a:pPr marL="457200" indent="-457200">
              <a:lnSpc>
                <a:spcPct val="90000"/>
              </a:lnSpc>
              <a:buSzTx/>
              <a:buFontTx/>
              <a:buNone/>
              <a:defRPr/>
            </a:pPr>
            <a:r>
              <a:rPr lang="en-US" sz="1800" dirty="0"/>
              <a:t>[8]		D. Leroy, “</a:t>
            </a:r>
            <a:r>
              <a:rPr lang="en-US" sz="1800" i="1" dirty="0">
                <a:solidFill>
                  <a:srgbClr val="FF0000"/>
                </a:solidFill>
              </a:rPr>
              <a:t>Review of the R&amp;D and supply of the LHC superconducting cables</a:t>
            </a:r>
            <a:r>
              <a:rPr lang="en-US" sz="1800" dirty="0"/>
              <a:t>”, 	IEEE Trans. Appl. </a:t>
            </a:r>
            <a:r>
              <a:rPr lang="en-US" sz="1800" dirty="0" err="1"/>
              <a:t>Supercond</a:t>
            </a:r>
            <a:r>
              <a:rPr lang="en-US" sz="1800" i="1" dirty="0"/>
              <a:t>. , </a:t>
            </a:r>
            <a:r>
              <a:rPr lang="en-US" sz="1800" dirty="0"/>
              <a:t>Vol. 16, No. 2, June 2006, p. 1152-	1159.</a:t>
            </a:r>
          </a:p>
          <a:p>
            <a:pPr marL="457200" indent="-457200">
              <a:lnSpc>
                <a:spcPct val="90000"/>
              </a:lnSpc>
              <a:buSzTx/>
              <a:buFontTx/>
              <a:buNone/>
              <a:defRPr/>
            </a:pPr>
            <a:r>
              <a:rPr lang="en-US" sz="1800" dirty="0"/>
              <a:t>[9]		A.K. </a:t>
            </a:r>
            <a:r>
              <a:rPr lang="en-US" sz="1800" dirty="0" err="1"/>
              <a:t>Ghosh</a:t>
            </a:r>
            <a:r>
              <a:rPr lang="en-US" sz="1800" dirty="0"/>
              <a:t>, et al., “</a:t>
            </a:r>
            <a:r>
              <a:rPr lang="en-US" sz="1800" i="1" dirty="0">
                <a:solidFill>
                  <a:srgbClr val="FF0000"/>
                </a:solidFill>
              </a:rPr>
              <a:t>Minimum quench energies of </a:t>
            </a:r>
            <a:r>
              <a:rPr lang="en-US" sz="1800" i="1" dirty="0" err="1">
                <a:solidFill>
                  <a:srgbClr val="FF0000"/>
                </a:solidFill>
              </a:rPr>
              <a:t>rutherford</a:t>
            </a:r>
            <a:r>
              <a:rPr lang="en-US" sz="1800" i="1" dirty="0">
                <a:solidFill>
                  <a:srgbClr val="FF0000"/>
                </a:solidFill>
              </a:rPr>
              <a:t> cables and 	single 	wires</a:t>
            </a:r>
            <a:r>
              <a:rPr lang="en-US" sz="1800" dirty="0"/>
              <a:t>”, IEEE Trans. Appl. </a:t>
            </a:r>
            <a:r>
              <a:rPr lang="en-US" sz="1800" dirty="0" err="1"/>
              <a:t>Supercond</a:t>
            </a:r>
            <a:r>
              <a:rPr lang="en-US" sz="1800" dirty="0"/>
              <a:t>. </a:t>
            </a:r>
            <a:r>
              <a:rPr lang="en-US" sz="1800" i="1" dirty="0"/>
              <a:t>, </a:t>
            </a:r>
            <a:r>
              <a:rPr lang="en-US" sz="1800" dirty="0"/>
              <a:t>Vol. 7, No. 2, June 1997, p. 	954-	957.</a:t>
            </a:r>
          </a:p>
          <a:p>
            <a:pPr marL="457200" indent="-457200">
              <a:lnSpc>
                <a:spcPct val="90000"/>
              </a:lnSpc>
              <a:buSzTx/>
              <a:buFontTx/>
              <a:buNone/>
              <a:defRPr/>
            </a:pPr>
            <a:r>
              <a:rPr lang="en-US" sz="1800" dirty="0"/>
              <a:t>[10] 		B.J. </a:t>
            </a:r>
            <a:r>
              <a:rPr lang="en-US" sz="1800" dirty="0" err="1"/>
              <a:t>Maddok</a:t>
            </a:r>
            <a:r>
              <a:rPr lang="en-US" sz="1800" dirty="0"/>
              <a:t>, et al., “</a:t>
            </a:r>
            <a:r>
              <a:rPr lang="en-US" sz="1800" i="1" dirty="0">
                <a:solidFill>
                  <a:srgbClr val="FF0000"/>
                </a:solidFill>
              </a:rPr>
              <a:t>Superconductive composites: heat transfer and steady 	state stabilization</a:t>
            </a:r>
            <a:r>
              <a:rPr lang="en-US" sz="1800" dirty="0"/>
              <a:t>”, Cryogenics 9, 1969, p. 261-273.</a:t>
            </a:r>
          </a:p>
        </p:txBody>
      </p:sp>
      <p:sp>
        <p:nvSpPr>
          <p:cNvPr id="9220" name="Footer Placeholder 5">
            <a:extLst>
              <a:ext uri="{FF2B5EF4-FFF2-40B4-BE49-F238E27FC236}">
                <a16:creationId xmlns:a16="http://schemas.microsoft.com/office/drawing/2014/main" id="{BD5DC289-34EC-422E-95E1-FA3558FE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9221" name="Date Placeholder 4">
            <a:extLst>
              <a:ext uri="{FF2B5EF4-FFF2-40B4-BE49-F238E27FC236}">
                <a16:creationId xmlns:a16="http://schemas.microsoft.com/office/drawing/2014/main" id="{58DD9558-D170-4476-83A9-346FB368D9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9222" name="Slide Number Placeholder 7">
            <a:extLst>
              <a:ext uri="{FF2B5EF4-FFF2-40B4-BE49-F238E27FC236}">
                <a16:creationId xmlns:a16="http://schemas.microsoft.com/office/drawing/2014/main" id="{C765BFEE-4A19-40C5-98E3-C7431CDA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F524C1F-FF29-453E-AD12-2863348F5655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2CAA-ACF6-470A-B447-3591853B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 Energy deposited quenches</a:t>
            </a:r>
            <a:br>
              <a:rPr lang="en-US" altLang="en-US" dirty="0"/>
            </a:br>
            <a:r>
              <a:rPr lang="en-US" altLang="en-US" dirty="0"/>
              <a:t> Point disturbances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DBD19-3061-4E8E-9C19-B7D5EE77D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B044B-2F82-45C2-9953-6698B475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Accelerator Magnets, January 27-31,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2CFC-D570-4E54-B65B-75F1EA85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B6D25-DA70-4515-8B95-2A6F21D4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5AB8A-C91D-4F7D-94D5-62D0481588EB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AB3BFFE4-0BA9-402F-AC56-DF909BA62DB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048000"/>
            <a:ext cx="5346700" cy="1084263"/>
            <a:chOff x="420556" y="3716758"/>
            <a:chExt cx="5346700" cy="1083842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13B3C413-8A87-4C41-AFD1-3111EAAD51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556" y="3716758"/>
              <a:ext cx="5346700" cy="1083842"/>
              <a:chOff x="1828800" y="2649958"/>
              <a:chExt cx="5346700" cy="1083842"/>
            </a:xfrm>
          </p:grpSpPr>
          <p:pic>
            <p:nvPicPr>
              <p:cNvPr id="12" name="Picture 45">
                <a:extLst>
                  <a:ext uri="{FF2B5EF4-FFF2-40B4-BE49-F238E27FC236}">
                    <a16:creationId xmlns:a16="http://schemas.microsoft.com/office/drawing/2014/main" id="{42476653-D6C2-4541-ACC4-95A439685E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05000" y="2762627"/>
                <a:ext cx="5270500" cy="863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ounded Rectangle 14">
                <a:extLst>
                  <a:ext uri="{FF2B5EF4-FFF2-40B4-BE49-F238E27FC236}">
                    <a16:creationId xmlns:a16="http://schemas.microsoft.com/office/drawing/2014/main" id="{D3ECE88D-5B40-4B0F-87DE-A50AC6517D86}"/>
                  </a:ext>
                </a:extLst>
              </p:cNvPr>
              <p:cNvSpPr/>
              <p:nvPr/>
            </p:nvSpPr>
            <p:spPr>
              <a:xfrm>
                <a:off x="4124325" y="2762627"/>
                <a:ext cx="1285875" cy="863265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4" name="Rounded Rectangle 15">
                <a:extLst>
                  <a:ext uri="{FF2B5EF4-FFF2-40B4-BE49-F238E27FC236}">
                    <a16:creationId xmlns:a16="http://schemas.microsoft.com/office/drawing/2014/main" id="{CFF43EDD-2EEA-4A49-A656-6E27DF981D56}"/>
                  </a:ext>
                </a:extLst>
              </p:cNvPr>
              <p:cNvSpPr/>
              <p:nvPr/>
            </p:nvSpPr>
            <p:spPr>
              <a:xfrm>
                <a:off x="5656262" y="2762627"/>
                <a:ext cx="1519238" cy="863265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5" name="Rounded Rectangle 16">
                <a:extLst>
                  <a:ext uri="{FF2B5EF4-FFF2-40B4-BE49-F238E27FC236}">
                    <a16:creationId xmlns:a16="http://schemas.microsoft.com/office/drawing/2014/main" id="{3FBE71D6-441B-4CBD-9FF4-B794EBF05B25}"/>
                  </a:ext>
                </a:extLst>
              </p:cNvPr>
              <p:cNvSpPr/>
              <p:nvPr/>
            </p:nvSpPr>
            <p:spPr>
              <a:xfrm>
                <a:off x="2835275" y="2973682"/>
                <a:ext cx="520700" cy="431632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6" name="Rounded Rectangle 17">
                <a:extLst>
                  <a:ext uri="{FF2B5EF4-FFF2-40B4-BE49-F238E27FC236}">
                    <a16:creationId xmlns:a16="http://schemas.microsoft.com/office/drawing/2014/main" id="{D8054CC5-CE0B-4BAF-9EDC-F4DCDDBCBAF9}"/>
                  </a:ext>
                </a:extLst>
              </p:cNvPr>
              <p:cNvSpPr/>
              <p:nvPr/>
            </p:nvSpPr>
            <p:spPr>
              <a:xfrm>
                <a:off x="3508375" y="2978443"/>
                <a:ext cx="454025" cy="431632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7" name="Rounded Rectangle 18">
                <a:extLst>
                  <a:ext uri="{FF2B5EF4-FFF2-40B4-BE49-F238E27FC236}">
                    <a16:creationId xmlns:a16="http://schemas.microsoft.com/office/drawing/2014/main" id="{BD9AB2AD-AC51-4D45-902E-237FF6AEFE98}"/>
                  </a:ext>
                </a:extLst>
              </p:cNvPr>
              <p:cNvSpPr/>
              <p:nvPr/>
            </p:nvSpPr>
            <p:spPr>
              <a:xfrm>
                <a:off x="1828800" y="2757866"/>
                <a:ext cx="828675" cy="863265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8" name="Rounded Rectangle 19">
                <a:extLst>
                  <a:ext uri="{FF2B5EF4-FFF2-40B4-BE49-F238E27FC236}">
                    <a16:creationId xmlns:a16="http://schemas.microsoft.com/office/drawing/2014/main" id="{E8B7C097-E3EE-45FD-A120-06CC47603AE0}"/>
                  </a:ext>
                </a:extLst>
              </p:cNvPr>
              <p:cNvSpPr/>
              <p:nvPr/>
            </p:nvSpPr>
            <p:spPr>
              <a:xfrm>
                <a:off x="2835275" y="2649958"/>
                <a:ext cx="1127125" cy="1083842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9" name="Rounded Rectangle 20">
                <a:extLst>
                  <a:ext uri="{FF2B5EF4-FFF2-40B4-BE49-F238E27FC236}">
                    <a16:creationId xmlns:a16="http://schemas.microsoft.com/office/drawing/2014/main" id="{A4417F37-347D-46A8-8022-77779199E9BA}"/>
                  </a:ext>
                </a:extLst>
              </p:cNvPr>
              <p:cNvSpPr/>
              <p:nvPr/>
            </p:nvSpPr>
            <p:spPr>
              <a:xfrm>
                <a:off x="4124325" y="2649958"/>
                <a:ext cx="3051175" cy="1083842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sp>
          <p:nvSpPr>
            <p:cNvPr id="11" name="Multiply 24">
              <a:extLst>
                <a:ext uri="{FF2B5EF4-FFF2-40B4-BE49-F238E27FC236}">
                  <a16:creationId xmlns:a16="http://schemas.microsoft.com/office/drawing/2014/main" id="{B103ABA0-7DCC-4930-9780-04783B507684}"/>
                </a:ext>
              </a:extLst>
            </p:cNvPr>
            <p:cNvSpPr/>
            <p:nvPr/>
          </p:nvSpPr>
          <p:spPr>
            <a:xfrm>
              <a:off x="4581393" y="3800863"/>
              <a:ext cx="715963" cy="920392"/>
            </a:xfrm>
            <a:prstGeom prst="mathMultipl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7300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E641F24-4094-4AC3-9C51-38AD54617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 Energy deposited quenches</a:t>
            </a:r>
            <a:br>
              <a:rPr lang="en-US" altLang="en-US" dirty="0"/>
            </a:br>
            <a:r>
              <a:rPr lang="en-US" altLang="en-US" dirty="0"/>
              <a:t> Point disturbances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C7F20A5-67E2-4A8F-B257-33B567DCE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000"/>
              <a:t>Let’s imagine that, in a coil operating in the superconducting state, a certain amount of </a:t>
            </a:r>
            <a:r>
              <a:rPr lang="en-US" altLang="en-US" sz="2000" b="1">
                <a:solidFill>
                  <a:srgbClr val="FF0000"/>
                </a:solidFill>
              </a:rPr>
              <a:t>energy </a:t>
            </a:r>
            <a:r>
              <a:rPr lang="en-US" altLang="en-US" sz="2000" b="1" i="1">
                <a:solidFill>
                  <a:srgbClr val="FF0000"/>
                </a:solidFill>
              </a:rPr>
              <a:t>E </a:t>
            </a:r>
            <a:r>
              <a:rPr lang="en-US" altLang="en-US" sz="2000" b="1">
                <a:solidFill>
                  <a:srgbClr val="FF0000"/>
                </a:solidFill>
              </a:rPr>
              <a:t>is released</a:t>
            </a:r>
            <a:r>
              <a:rPr lang="en-US" altLang="en-US" sz="2000"/>
              <a:t>. This energy will bring a volume </a:t>
            </a:r>
            <a:r>
              <a:rPr lang="en-US" altLang="en-US" sz="2000" i="1"/>
              <a:t>V </a:t>
            </a:r>
            <a:r>
              <a:rPr lang="en-US" altLang="en-US" sz="2000"/>
              <a:t>of the superconductor to a temperature </a:t>
            </a:r>
            <a:r>
              <a:rPr lang="en-US" altLang="en-US" sz="2000" i="1"/>
              <a:t>T </a:t>
            </a:r>
            <a:r>
              <a:rPr lang="en-US" altLang="en-US" sz="2000"/>
              <a:t>≥ </a:t>
            </a:r>
            <a:r>
              <a:rPr lang="en-US" altLang="en-US" sz="2000" i="1"/>
              <a:t>T</a:t>
            </a:r>
            <a:r>
              <a:rPr lang="en-US" altLang="en-US" sz="2000" i="1" baseline="-25000"/>
              <a:t>c</a:t>
            </a:r>
            <a:r>
              <a:rPr lang="en-US" altLang="en-US" sz="2000"/>
              <a:t>. 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000"/>
              <a:t>One can imagine that if </a:t>
            </a:r>
            <a:r>
              <a:rPr lang="en-US" altLang="en-US" sz="2000" i="1"/>
              <a:t>E </a:t>
            </a:r>
            <a:r>
              <a:rPr lang="en-US" altLang="en-US" sz="2000"/>
              <a:t>or</a:t>
            </a:r>
            <a:r>
              <a:rPr lang="en-US" altLang="en-US" sz="2000" i="1"/>
              <a:t> V </a:t>
            </a:r>
            <a:r>
              <a:rPr lang="en-US" altLang="en-US" sz="2000"/>
              <a:t>are not large enough, the temperature of the superconductor will decrease to below the critical temperature, because of cooling and or thermal conductivity.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000"/>
              <a:t>If, on the other hand, </a:t>
            </a:r>
            <a:r>
              <a:rPr lang="en-US" altLang="en-US" sz="2000" i="1"/>
              <a:t>E </a:t>
            </a:r>
            <a:r>
              <a:rPr lang="en-US" altLang="en-US" sz="2000"/>
              <a:t>or</a:t>
            </a:r>
            <a:r>
              <a:rPr lang="en-US" altLang="en-US" sz="2000" i="1"/>
              <a:t> V </a:t>
            </a:r>
            <a:r>
              <a:rPr lang="en-US" altLang="en-US" sz="2000"/>
              <a:t>are large enough, the normal zone will increase and a quench propagate.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000"/>
              <a:t>We therefore define </a:t>
            </a:r>
          </a:p>
          <a:p>
            <a:pPr lvl="1">
              <a:lnSpc>
                <a:spcPct val="80000"/>
              </a:lnSpc>
              <a:buFontTx/>
              <a:buBlip>
                <a:blip r:embed="rId4"/>
              </a:buBlip>
            </a:pPr>
            <a:r>
              <a:rPr lang="en-US" altLang="en-US" sz="1800"/>
              <a:t>as </a:t>
            </a:r>
            <a:r>
              <a:rPr lang="en-US" altLang="en-US" sz="1800" b="1" i="1">
                <a:solidFill>
                  <a:srgbClr val="FF0000"/>
                </a:solidFill>
              </a:rPr>
              <a:t>minimum quench energy MQE</a:t>
            </a:r>
            <a:r>
              <a:rPr lang="en-US" altLang="en-US" sz="1800"/>
              <a:t>, the minimum energy necessary to initiate a quench</a:t>
            </a:r>
          </a:p>
          <a:p>
            <a:pPr lvl="1">
              <a:lnSpc>
                <a:spcPct val="80000"/>
              </a:lnSpc>
              <a:buFontTx/>
              <a:buBlip>
                <a:blip r:embed="rId4"/>
              </a:buBlip>
            </a:pPr>
            <a:r>
              <a:rPr lang="en-US" altLang="en-US" sz="1800"/>
              <a:t>as </a:t>
            </a:r>
            <a:r>
              <a:rPr lang="en-US" altLang="en-US" sz="1800" b="1" i="1">
                <a:solidFill>
                  <a:srgbClr val="FF0000"/>
                </a:solidFill>
              </a:rPr>
              <a:t>minimum propagation zone MPZ</a:t>
            </a:r>
            <a:r>
              <a:rPr lang="en-US" altLang="en-US" sz="1800"/>
              <a:t>, the minimum volume of superconductor that must be brought beyond the critical temperature in order to initiate a quench. 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000"/>
              <a:t>The two parameters are connected: </a:t>
            </a:r>
            <a:r>
              <a:rPr lang="en-US" altLang="en-US" sz="2000" i="1"/>
              <a:t>MQE</a:t>
            </a:r>
            <a:r>
              <a:rPr lang="en-US" altLang="en-US" sz="2000"/>
              <a:t> is the energy necessary to created </a:t>
            </a:r>
            <a:r>
              <a:rPr lang="en-US" altLang="en-US" sz="2000" i="1"/>
              <a:t>MPZ, </a:t>
            </a:r>
            <a:r>
              <a:rPr lang="en-US" altLang="en-US" sz="2000"/>
              <a:t>i.e [5]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altLang="en-US" sz="200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where </a:t>
            </a:r>
            <a:r>
              <a:rPr lang="en-US" altLang="en-US" sz="2000" i="1"/>
              <a:t>C</a:t>
            </a:r>
            <a:r>
              <a:rPr lang="en-US" altLang="en-US" sz="2000"/>
              <a:t> is the specific heat [J kg</a:t>
            </a:r>
            <a:r>
              <a:rPr lang="en-US" altLang="en-US" sz="2000" baseline="30000"/>
              <a:t>-3</a:t>
            </a:r>
            <a:r>
              <a:rPr lang="en-US" altLang="en-US" sz="2000"/>
              <a:t> K</a:t>
            </a:r>
            <a:r>
              <a:rPr lang="en-US" altLang="en-US" sz="2000" baseline="30000"/>
              <a:t>-1</a:t>
            </a:r>
            <a:r>
              <a:rPr lang="en-US" altLang="en-US" sz="2000"/>
              <a:t>] and </a:t>
            </a:r>
            <a:r>
              <a:rPr lang="en-US" altLang="en-US" sz="2000" i="1">
                <a:sym typeface="Symbol" panose="05050102010706020507" pitchFamily="18" charset="2"/>
              </a:rPr>
              <a:t></a:t>
            </a:r>
            <a:r>
              <a:rPr lang="en-US" altLang="en-US" sz="2000">
                <a:sym typeface="Symbol" panose="05050102010706020507" pitchFamily="18" charset="2"/>
              </a:rPr>
              <a:t> is the density </a:t>
            </a:r>
            <a:r>
              <a:rPr lang="en-US" altLang="en-US" sz="2000"/>
              <a:t>[kg m</a:t>
            </a:r>
            <a:r>
              <a:rPr lang="en-US" altLang="en-US" sz="2000" baseline="30000"/>
              <a:t>-3</a:t>
            </a:r>
            <a:r>
              <a:rPr lang="en-US" altLang="en-US" sz="2000"/>
              <a:t>].</a:t>
            </a:r>
          </a:p>
        </p:txBody>
      </p:sp>
      <p:graphicFrame>
        <p:nvGraphicFramePr>
          <p:cNvPr id="32772" name="Object 2">
            <a:extLst>
              <a:ext uri="{FF2B5EF4-FFF2-40B4-BE49-F238E27FC236}">
                <a16:creationId xmlns:a16="http://schemas.microsoft.com/office/drawing/2014/main" id="{32935AB8-AB87-4E4C-BF4D-5B58D1748B65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92475" y="5446713"/>
          <a:ext cx="22907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4" name="Equation" r:id="rId5" imgW="1536033" imgH="355446" progId="Equation.3">
                  <p:embed/>
                </p:oleObj>
              </mc:Choice>
              <mc:Fallback>
                <p:oleObj name="Equation" r:id="rId5" imgW="1536033" imgH="355446" progId="Equation.3">
                  <p:embed/>
                  <p:pic>
                    <p:nvPicPr>
                      <p:cNvPr id="32772" name="Object 2">
                        <a:extLst>
                          <a:ext uri="{FF2B5EF4-FFF2-40B4-BE49-F238E27FC236}">
                            <a16:creationId xmlns:a16="http://schemas.microsoft.com/office/drawing/2014/main" id="{32935AB8-AB87-4E4C-BF4D-5B58D1748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5446713"/>
                        <a:ext cx="22907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Footer Placeholder 6">
            <a:extLst>
              <a:ext uri="{FF2B5EF4-FFF2-40B4-BE49-F238E27FC236}">
                <a16:creationId xmlns:a16="http://schemas.microsoft.com/office/drawing/2014/main" id="{CCCF94B4-3926-4799-B23D-3911647F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32774" name="Date Placeholder 5">
            <a:extLst>
              <a:ext uri="{FF2B5EF4-FFF2-40B4-BE49-F238E27FC236}">
                <a16:creationId xmlns:a16="http://schemas.microsoft.com/office/drawing/2014/main" id="{50687B40-4EBD-435D-B996-AA57592682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32775" name="Slide Number Placeholder 8">
            <a:extLst>
              <a:ext uri="{FF2B5EF4-FFF2-40B4-BE49-F238E27FC236}">
                <a16:creationId xmlns:a16="http://schemas.microsoft.com/office/drawing/2014/main" id="{15FD2099-2F0B-462E-BCE8-016A3E75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25D5414-7BCE-494C-930B-FB3D4A813CC6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8263F30-64F2-4EFD-973B-656A49F42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Energy deposited quenches</a:t>
            </a:r>
            <a:br>
              <a:rPr lang="en-US" altLang="en-US" sz="2400"/>
            </a:br>
            <a:r>
              <a:rPr lang="en-US" altLang="en-US" sz="2400"/>
              <a:t> Point disturbances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948B73D-0226-4A16-A1AB-19729A127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en-US" sz="2000"/>
              <a:t>We start considering a </a:t>
            </a:r>
            <a:r>
              <a:rPr lang="en-US" altLang="en-US" sz="2000" b="1">
                <a:solidFill>
                  <a:srgbClr val="FF0000"/>
                </a:solidFill>
              </a:rPr>
              <a:t>wire</a:t>
            </a:r>
            <a:r>
              <a:rPr lang="en-US" altLang="en-US" sz="2000"/>
              <a:t> made purely of superconductor.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sz="2000"/>
              <a:t>Let’s assume that a certain amount of energy </a:t>
            </a:r>
            <a:r>
              <a:rPr lang="en-US" altLang="en-US" sz="2000" i="1"/>
              <a:t>E </a:t>
            </a:r>
            <a:r>
              <a:rPr lang="en-US" altLang="en-US" sz="2000"/>
              <a:t>increased the temperature of the superconductor beyond </a:t>
            </a:r>
            <a:r>
              <a:rPr lang="en-US" altLang="en-US" sz="2000" i="1">
                <a:sym typeface="Symbol" panose="05050102010706020507" pitchFamily="18" charset="2"/>
              </a:rPr>
              <a:t></a:t>
            </a:r>
            <a:r>
              <a:rPr lang="en-US" altLang="en-US" sz="2000" i="1" baseline="-25000">
                <a:sym typeface="Symbol" panose="05050102010706020507" pitchFamily="18" charset="2"/>
              </a:rPr>
              <a:t>c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sym typeface="Symbol" panose="05050102010706020507" pitchFamily="18" charset="2"/>
              </a:rPr>
              <a:t>over a length</a:t>
            </a:r>
            <a:r>
              <a:rPr lang="en-US" altLang="en-US" sz="2000" i="1">
                <a:sym typeface="Symbol" panose="05050102010706020507" pitchFamily="18" charset="2"/>
              </a:rPr>
              <a:t> l. </a:t>
            </a:r>
            <a:r>
              <a:rPr lang="en-US" altLang="en-US" sz="2000">
                <a:sym typeface="Symbol" panose="05050102010706020507" pitchFamily="18" charset="2"/>
              </a:rPr>
              <a:t>The segment </a:t>
            </a:r>
            <a:r>
              <a:rPr lang="en-US" altLang="en-US" sz="2000" i="1">
                <a:sym typeface="Symbol" panose="05050102010706020507" pitchFamily="18" charset="2"/>
              </a:rPr>
              <a:t>l</a:t>
            </a:r>
            <a:r>
              <a:rPr lang="en-US" altLang="en-US" sz="2000">
                <a:sym typeface="Symbol" panose="05050102010706020507" pitchFamily="18" charset="2"/>
              </a:rPr>
              <a:t> of superconductor is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dissipating power </a:t>
            </a:r>
            <a:r>
              <a:rPr lang="en-US" altLang="en-US" sz="2000">
                <a:sym typeface="Symbol" panose="05050102010706020507" pitchFamily="18" charset="2"/>
              </a:rPr>
              <a:t>given by  </a:t>
            </a:r>
            <a:r>
              <a:rPr lang="en-US" altLang="en-US" sz="2000" i="1">
                <a:sym typeface="Symbol" panose="05050102010706020507" pitchFamily="18" charset="2"/>
              </a:rPr>
              <a:t>J</a:t>
            </a:r>
            <a:r>
              <a:rPr lang="en-US" altLang="en-US" sz="2000" i="1" baseline="-25000">
                <a:sym typeface="Symbol" panose="05050102010706020507" pitchFamily="18" charset="2"/>
              </a:rPr>
              <a:t>c</a:t>
            </a:r>
            <a:r>
              <a:rPr lang="en-US" altLang="en-US" sz="2000" i="1" baseline="30000">
                <a:sym typeface="Symbol" panose="05050102010706020507" pitchFamily="18" charset="2"/>
              </a:rPr>
              <a:t>2</a:t>
            </a:r>
            <a:r>
              <a:rPr lang="en-US" altLang="en-US" sz="2000" i="1">
                <a:sym typeface="Symbol" panose="05050102010706020507" pitchFamily="18" charset="2"/>
              </a:rPr>
              <a:t>Al </a:t>
            </a:r>
            <a:r>
              <a:rPr lang="en-US" altLang="en-US" sz="2000">
                <a:sym typeface="Symbol" panose="05050102010706020507" pitchFamily="18" charset="2"/>
              </a:rPr>
              <a:t>[W]. 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sz="2000">
                <a:sym typeface="Symbol" panose="05050102010706020507" pitchFamily="18" charset="2"/>
              </a:rPr>
              <a:t>Part (or all) of the heat is conducted out of the segment because of the thermal gradient, which can be approximated as </a:t>
            </a:r>
            <a:r>
              <a:rPr lang="en-US" altLang="en-US" sz="2000" i="1">
                <a:sym typeface="Symbol" panose="05050102010706020507" pitchFamily="18" charset="2"/>
              </a:rPr>
              <a:t>(</a:t>
            </a:r>
            <a:r>
              <a:rPr lang="en-US" altLang="en-US" sz="2000" i="1" baseline="-25000">
                <a:sym typeface="Symbol" panose="05050102010706020507" pitchFamily="18" charset="2"/>
              </a:rPr>
              <a:t>c</a:t>
            </a:r>
            <a:r>
              <a:rPr lang="en-US" altLang="en-US" sz="2000" i="1">
                <a:sym typeface="Symbol" panose="05050102010706020507" pitchFamily="18" charset="2"/>
              </a:rPr>
              <a:t>-</a:t>
            </a:r>
            <a:r>
              <a:rPr lang="en-US" altLang="en-US" sz="2000" i="1" baseline="-25000">
                <a:sym typeface="Symbol" panose="05050102010706020507" pitchFamily="18" charset="2"/>
              </a:rPr>
              <a:t>o</a:t>
            </a:r>
            <a:r>
              <a:rPr lang="en-US" altLang="en-US" sz="2000" i="1">
                <a:sym typeface="Symbol" panose="05050102010706020507" pitchFamily="18" charset="2"/>
              </a:rPr>
              <a:t>)/l. </a:t>
            </a:r>
            <a:r>
              <a:rPr lang="en-US" altLang="en-US" sz="2000">
                <a:sym typeface="Symbol" panose="05050102010706020507" pitchFamily="18" charset="2"/>
              </a:rPr>
              <a:t>Therefore, being </a:t>
            </a:r>
            <a:r>
              <a:rPr lang="en-US" altLang="en-US" sz="2000" i="1">
                <a:sym typeface="Symbol" panose="05050102010706020507" pitchFamily="18" charset="2"/>
              </a:rPr>
              <a:t>k </a:t>
            </a:r>
            <a:r>
              <a:rPr lang="en-US" altLang="en-US" sz="2000">
                <a:sym typeface="Symbol" panose="05050102010706020507" pitchFamily="18" charset="2"/>
              </a:rPr>
              <a:t>the conductivity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1800"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W m</a:t>
            </a:r>
            <a:r>
              <a:rPr lang="en-US" altLang="en-US" sz="2000" baseline="30000">
                <a:sym typeface="Symbol" panose="05050102010706020507" pitchFamily="18" charset="2"/>
              </a:rPr>
              <a:t>-1</a:t>
            </a:r>
            <a:r>
              <a:rPr lang="en-US" altLang="en-US" sz="2000">
                <a:sym typeface="Symbol" panose="05050102010706020507" pitchFamily="18" charset="2"/>
              </a:rPr>
              <a:t> K</a:t>
            </a:r>
            <a:r>
              <a:rPr lang="en-US" altLang="en-US" sz="2000" baseline="30000">
                <a:sym typeface="Symbol" panose="05050102010706020507" pitchFamily="18" charset="2"/>
              </a:rPr>
              <a:t>-1</a:t>
            </a:r>
            <a:r>
              <a:rPr lang="en-US" altLang="en-US" sz="2000">
                <a:sym typeface="Symbol" panose="05050102010706020507" pitchFamily="18" charset="2"/>
              </a:rPr>
              <a:t>], </a:t>
            </a:r>
            <a:r>
              <a:rPr lang="en-US" altLang="en-US" sz="2000" b="1" u="sng">
                <a:solidFill>
                  <a:srgbClr val="FF0000"/>
                </a:solidFill>
                <a:sym typeface="Symbol" panose="05050102010706020507" pitchFamily="18" charset="2"/>
              </a:rPr>
              <a:t>when the power dissipated equals the power conducted away</a:t>
            </a:r>
          </a:p>
          <a:p>
            <a:pPr>
              <a:buFontTx/>
              <a:buBlip>
                <a:blip r:embed="rId3"/>
              </a:buBlip>
            </a:pPr>
            <a:endParaRPr lang="en-US" altLang="en-US" sz="2000" u="sng">
              <a:sym typeface="Symbol" panose="05050102010706020507" pitchFamily="18" charset="2"/>
            </a:endParaRPr>
          </a:p>
          <a:p>
            <a:pPr>
              <a:buFontTx/>
              <a:buBlip>
                <a:blip r:embed="rId3"/>
              </a:buBlip>
            </a:pPr>
            <a:endParaRPr lang="en-US" altLang="en-US" sz="2000" u="sng">
              <a:sym typeface="Symbol" panose="05050102010706020507" pitchFamily="18" charset="2"/>
            </a:endParaRPr>
          </a:p>
          <a:p>
            <a:pPr>
              <a:buFontTx/>
              <a:buBlip>
                <a:blip r:embed="rId3"/>
              </a:buBlip>
            </a:pPr>
            <a:endParaRPr lang="en-US" altLang="en-US" sz="2000" u="sng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	which results in </a:t>
            </a:r>
            <a:r>
              <a:rPr lang="en-US" altLang="en-US" sz="2000" u="sng">
                <a:sym typeface="Symbol" panose="05050102010706020507" pitchFamily="18" charset="2"/>
              </a:rPr>
              <a:t> </a:t>
            </a:r>
          </a:p>
          <a:p>
            <a:pPr>
              <a:buFontTx/>
              <a:buBlip>
                <a:blip r:embed="rId3"/>
              </a:buBlip>
            </a:pPr>
            <a:endParaRPr lang="en-US" altLang="en-US" sz="2000" u="sng">
              <a:sym typeface="Symbol" panose="05050102010706020507" pitchFamily="18" charset="2"/>
            </a:endParaRPr>
          </a:p>
          <a:p>
            <a:pPr>
              <a:buFontTx/>
              <a:buBlip>
                <a:blip r:embed="rId3"/>
              </a:buBlip>
            </a:pPr>
            <a:endParaRPr lang="en-US" altLang="en-US" sz="2000" u="sng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2000" u="sng"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33796" name="Object 2">
            <a:extLst>
              <a:ext uri="{FF2B5EF4-FFF2-40B4-BE49-F238E27FC236}">
                <a16:creationId xmlns:a16="http://schemas.microsoft.com/office/drawing/2014/main" id="{A0067E10-644D-40DF-8BA0-27929EE0285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97100" y="4137025"/>
          <a:ext cx="19796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0" name="Equation" r:id="rId4" imgW="1333500" imgH="393700" progId="Equation.3">
                  <p:embed/>
                </p:oleObj>
              </mc:Choice>
              <mc:Fallback>
                <p:oleObj name="Equation" r:id="rId4" imgW="1333500" imgH="393700" progId="Equation.3">
                  <p:embed/>
                  <p:pic>
                    <p:nvPicPr>
                      <p:cNvPr id="33796" name="Object 2">
                        <a:extLst>
                          <a:ext uri="{FF2B5EF4-FFF2-40B4-BE49-F238E27FC236}">
                            <a16:creationId xmlns:a16="http://schemas.microsoft.com/office/drawing/2014/main" id="{A0067E10-644D-40DF-8BA0-27929EE02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4137025"/>
                        <a:ext cx="19796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3">
            <a:extLst>
              <a:ext uri="{FF2B5EF4-FFF2-40B4-BE49-F238E27FC236}">
                <a16:creationId xmlns:a16="http://schemas.microsoft.com/office/drawing/2014/main" id="{02F41FAE-8BA1-46AF-9C29-1B6477837B46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44725" y="5478463"/>
          <a:ext cx="15541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1" name="Equation" r:id="rId6" imgW="1040948" imgH="482391" progId="Equation.3">
                  <p:embed/>
                </p:oleObj>
              </mc:Choice>
              <mc:Fallback>
                <p:oleObj name="Equation" r:id="rId6" imgW="1040948" imgH="482391" progId="Equation.3">
                  <p:embed/>
                  <p:pic>
                    <p:nvPicPr>
                      <p:cNvPr id="33797" name="Object 3">
                        <a:extLst>
                          <a:ext uri="{FF2B5EF4-FFF2-40B4-BE49-F238E27FC236}">
                            <a16:creationId xmlns:a16="http://schemas.microsoft.com/office/drawing/2014/main" id="{02F41FAE-8BA1-46AF-9C29-1B6477837B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5478463"/>
                        <a:ext cx="15541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8" name="Group 39">
            <a:extLst>
              <a:ext uri="{FF2B5EF4-FFF2-40B4-BE49-F238E27FC236}">
                <a16:creationId xmlns:a16="http://schemas.microsoft.com/office/drawing/2014/main" id="{758D3F6E-1D98-4AD1-8476-C8FF8E49053E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4371975"/>
            <a:ext cx="4114800" cy="1998663"/>
            <a:chOff x="3074" y="2754"/>
            <a:chExt cx="2592" cy="1259"/>
          </a:xfrm>
        </p:grpSpPr>
        <p:grpSp>
          <p:nvGrpSpPr>
            <p:cNvPr id="33802" name="Group 4">
              <a:extLst>
                <a:ext uri="{FF2B5EF4-FFF2-40B4-BE49-F238E27FC236}">
                  <a16:creationId xmlns:a16="http://schemas.microsoft.com/office/drawing/2014/main" id="{B1D61492-0C9A-464F-9623-89BB6F582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" y="2754"/>
              <a:ext cx="2592" cy="1259"/>
              <a:chOff x="2592" y="1296"/>
              <a:chExt cx="6480" cy="3146"/>
            </a:xfrm>
          </p:grpSpPr>
          <p:grpSp>
            <p:nvGrpSpPr>
              <p:cNvPr id="33807" name="Group 5">
                <a:extLst>
                  <a:ext uri="{FF2B5EF4-FFF2-40B4-BE49-F238E27FC236}">
                    <a16:creationId xmlns:a16="http://schemas.microsoft.com/office/drawing/2014/main" id="{DAE16E11-80C4-4CC7-A39B-A4B13AFC7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1296"/>
                <a:ext cx="5328" cy="1440"/>
                <a:chOff x="3600" y="864"/>
                <a:chExt cx="5328" cy="1440"/>
              </a:xfrm>
            </p:grpSpPr>
            <p:sp>
              <p:nvSpPr>
                <p:cNvPr id="33819" name="Line 6">
                  <a:extLst>
                    <a:ext uri="{FF2B5EF4-FFF2-40B4-BE49-F238E27FC236}">
                      <a16:creationId xmlns:a16="http://schemas.microsoft.com/office/drawing/2014/main" id="{F80E8E01-7572-4BCC-9F17-0801570AF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2" y="2016"/>
                  <a:ext cx="1008" cy="0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0" name="Line 7">
                  <a:extLst>
                    <a:ext uri="{FF2B5EF4-FFF2-40B4-BE49-F238E27FC236}">
                      <a16:creationId xmlns:a16="http://schemas.microsoft.com/office/drawing/2014/main" id="{273C3613-CB30-4FF7-9B0C-73B1D93F3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28" y="2160"/>
                  <a:ext cx="1008" cy="0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1" name="Line 8">
                  <a:extLst>
                    <a:ext uri="{FF2B5EF4-FFF2-40B4-BE49-F238E27FC236}">
                      <a16:creationId xmlns:a16="http://schemas.microsoft.com/office/drawing/2014/main" id="{B049E7AB-0BDB-462B-ADEA-5481AD438C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2" y="1728"/>
                  <a:ext cx="1008" cy="0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2" name="Line 9">
                  <a:extLst>
                    <a:ext uri="{FF2B5EF4-FFF2-40B4-BE49-F238E27FC236}">
                      <a16:creationId xmlns:a16="http://schemas.microsoft.com/office/drawing/2014/main" id="{5DE6FE20-4675-4ED0-BF8C-529DCB0CB5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28" y="1872"/>
                  <a:ext cx="1008" cy="0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823" name="Group 10">
                  <a:extLst>
                    <a:ext uri="{FF2B5EF4-FFF2-40B4-BE49-F238E27FC236}">
                      <a16:creationId xmlns:a16="http://schemas.microsoft.com/office/drawing/2014/main" id="{7AD660E4-D914-4A69-9DE5-7F1F3622A6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0" y="864"/>
                  <a:ext cx="5328" cy="1440"/>
                  <a:chOff x="3507" y="864"/>
                  <a:chExt cx="5421" cy="1728"/>
                </a:xfrm>
              </p:grpSpPr>
              <p:grpSp>
                <p:nvGrpSpPr>
                  <p:cNvPr id="33824" name="Group 11">
                    <a:extLst>
                      <a:ext uri="{FF2B5EF4-FFF2-40B4-BE49-F238E27FC236}">
                        <a16:creationId xmlns:a16="http://schemas.microsoft.com/office/drawing/2014/main" id="{6024BE53-C903-499F-908A-3C56A42493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07" y="1821"/>
                    <a:ext cx="5421" cy="771"/>
                    <a:chOff x="3507" y="1821"/>
                    <a:chExt cx="5277" cy="510"/>
                  </a:xfrm>
                </p:grpSpPr>
                <p:sp>
                  <p:nvSpPr>
                    <p:cNvPr id="33829" name="AutoShape 12">
                      <a:extLst>
                        <a:ext uri="{FF2B5EF4-FFF2-40B4-BE49-F238E27FC236}">
                          <a16:creationId xmlns:a16="http://schemas.microsoft.com/office/drawing/2014/main" id="{7955FF8F-7A2C-4DA0-ADF2-E34B234018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904" y="-576"/>
                      <a:ext cx="483" cy="5277"/>
                    </a:xfrm>
                    <a:prstGeom prst="can">
                      <a:avLst>
                        <a:gd name="adj" fmla="val 61658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Blip>
                          <a:blip r:embed="rId3"/>
                        </a:buBlip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Blip>
                          <a:blip r:embed="rId8"/>
                        </a:buBlip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Blip>
                          <a:blip r:embed="rId9"/>
                        </a:buBlip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Blip>
                          <a:blip r:embed="rId10"/>
                        </a:buBlip>
                        <a:defRPr sz="16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Blip>
                          <a:blip r:embed="rId11"/>
                        </a:buBlip>
                        <a:defRPr sz="16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11"/>
                        </a:buBlip>
                        <a:defRPr sz="16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11"/>
                        </a:buBlip>
                        <a:defRPr sz="16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11"/>
                        </a:buBlip>
                        <a:defRPr sz="16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Blip>
                          <a:blip r:embed="rId11"/>
                        </a:buBlip>
                        <a:defRPr sz="16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</a:pPr>
                      <a:endParaRPr lang="en-US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830" name="Freeform 13">
                      <a:extLst>
                        <a:ext uri="{FF2B5EF4-FFF2-40B4-BE49-F238E27FC236}">
                          <a16:creationId xmlns:a16="http://schemas.microsoft.com/office/drawing/2014/main" id="{2B35E75A-19CD-4DBC-AAFF-56878B9A75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82" y="1845"/>
                      <a:ext cx="146" cy="459"/>
                    </a:xfrm>
                    <a:custGeom>
                      <a:avLst/>
                      <a:gdLst>
                        <a:gd name="T0" fmla="*/ 143 w 146"/>
                        <a:gd name="T1" fmla="*/ 0 h 459"/>
                        <a:gd name="T2" fmla="*/ 53 w 146"/>
                        <a:gd name="T3" fmla="*/ 90 h 459"/>
                        <a:gd name="T4" fmla="*/ 8 w 146"/>
                        <a:gd name="T5" fmla="*/ 195 h 459"/>
                        <a:gd name="T6" fmla="*/ 23 w 146"/>
                        <a:gd name="T7" fmla="*/ 330 h 459"/>
                        <a:gd name="T8" fmla="*/ 146 w 146"/>
                        <a:gd name="T9" fmla="*/ 459 h 4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6"/>
                        <a:gd name="T16" fmla="*/ 0 h 459"/>
                        <a:gd name="T17" fmla="*/ 146 w 146"/>
                        <a:gd name="T18" fmla="*/ 459 h 4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6" h="459">
                          <a:moveTo>
                            <a:pt x="143" y="0"/>
                          </a:moveTo>
                          <a:cubicBezTo>
                            <a:pt x="128" y="17"/>
                            <a:pt x="76" y="57"/>
                            <a:pt x="53" y="90"/>
                          </a:cubicBezTo>
                          <a:cubicBezTo>
                            <a:pt x="30" y="123"/>
                            <a:pt x="13" y="155"/>
                            <a:pt x="8" y="195"/>
                          </a:cubicBezTo>
                          <a:cubicBezTo>
                            <a:pt x="3" y="235"/>
                            <a:pt x="0" y="286"/>
                            <a:pt x="23" y="330"/>
                          </a:cubicBezTo>
                          <a:cubicBezTo>
                            <a:pt x="46" y="374"/>
                            <a:pt x="120" y="432"/>
                            <a:pt x="146" y="459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31" name="Freeform 14">
                      <a:extLst>
                        <a:ext uri="{FF2B5EF4-FFF2-40B4-BE49-F238E27FC236}">
                          <a16:creationId xmlns:a16="http://schemas.microsoft.com/office/drawing/2014/main" id="{F9AA95CD-0233-49C2-A045-9298691E97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36" y="1872"/>
                      <a:ext cx="146" cy="459"/>
                    </a:xfrm>
                    <a:custGeom>
                      <a:avLst/>
                      <a:gdLst>
                        <a:gd name="T0" fmla="*/ 143 w 146"/>
                        <a:gd name="T1" fmla="*/ 0 h 459"/>
                        <a:gd name="T2" fmla="*/ 53 w 146"/>
                        <a:gd name="T3" fmla="*/ 90 h 459"/>
                        <a:gd name="T4" fmla="*/ 8 w 146"/>
                        <a:gd name="T5" fmla="*/ 195 h 459"/>
                        <a:gd name="T6" fmla="*/ 23 w 146"/>
                        <a:gd name="T7" fmla="*/ 330 h 459"/>
                        <a:gd name="T8" fmla="*/ 146 w 146"/>
                        <a:gd name="T9" fmla="*/ 459 h 4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6"/>
                        <a:gd name="T16" fmla="*/ 0 h 459"/>
                        <a:gd name="T17" fmla="*/ 146 w 146"/>
                        <a:gd name="T18" fmla="*/ 459 h 4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6" h="459">
                          <a:moveTo>
                            <a:pt x="143" y="0"/>
                          </a:moveTo>
                          <a:cubicBezTo>
                            <a:pt x="128" y="17"/>
                            <a:pt x="76" y="57"/>
                            <a:pt x="53" y="90"/>
                          </a:cubicBezTo>
                          <a:cubicBezTo>
                            <a:pt x="30" y="123"/>
                            <a:pt x="13" y="155"/>
                            <a:pt x="8" y="195"/>
                          </a:cubicBezTo>
                          <a:cubicBezTo>
                            <a:pt x="3" y="235"/>
                            <a:pt x="0" y="286"/>
                            <a:pt x="23" y="330"/>
                          </a:cubicBezTo>
                          <a:cubicBezTo>
                            <a:pt x="46" y="374"/>
                            <a:pt x="120" y="432"/>
                            <a:pt x="146" y="459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3825" name="Line 15">
                    <a:extLst>
                      <a:ext uri="{FF2B5EF4-FFF2-40B4-BE49-F238E27FC236}">
                        <a16:creationId xmlns:a16="http://schemas.microsoft.com/office/drawing/2014/main" id="{6EB06A53-F87D-4C06-847E-07A4D0F186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8" y="1008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26" name="Line 16">
                    <a:extLst>
                      <a:ext uri="{FF2B5EF4-FFF2-40B4-BE49-F238E27FC236}">
                        <a16:creationId xmlns:a16="http://schemas.microsoft.com/office/drawing/2014/main" id="{43EAE876-F5D7-4AB8-BA0A-B09A9E1990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24" y="1008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27" name="Line 17">
                    <a:extLst>
                      <a:ext uri="{FF2B5EF4-FFF2-40B4-BE49-F238E27FC236}">
                        <a16:creationId xmlns:a16="http://schemas.microsoft.com/office/drawing/2014/main" id="{A1E69534-21A4-4917-8FEB-1814311DC5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28" y="1296"/>
                    <a:ext cx="12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28" name="Text Box 18">
                    <a:extLst>
                      <a:ext uri="{FF2B5EF4-FFF2-40B4-BE49-F238E27FC236}">
                        <a16:creationId xmlns:a16="http://schemas.microsoft.com/office/drawing/2014/main" id="{5B203C1C-B2BF-44C6-AD73-B401F478232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8" y="864"/>
                    <a:ext cx="1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SzPct val="60000"/>
                      <a:buBlip>
                        <a:blip r:embed="rId3"/>
                      </a:buBlip>
                      <a:defRPr sz="24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SzPct val="60000"/>
                      <a:buBlip>
                        <a:blip r:embed="rId8"/>
                      </a:buBlip>
                      <a:defRPr sz="20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SzPct val="60000"/>
                      <a:buBlip>
                        <a:blip r:embed="rId9"/>
                      </a:buBlip>
                      <a:defRPr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60000"/>
                      <a:buBlip>
                        <a:blip r:embed="rId10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it-IT" altLang="en-US" sz="1600" i="1">
                        <a:latin typeface="Times New Roman" panose="02020603050405020304" pitchFamily="18" charset="0"/>
                      </a:rPr>
                      <a:t>l</a:t>
                    </a:r>
                  </a:p>
                </p:txBody>
              </p:sp>
            </p:grpSp>
          </p:grpSp>
          <p:grpSp>
            <p:nvGrpSpPr>
              <p:cNvPr id="33808" name="Group 19">
                <a:extLst>
                  <a:ext uri="{FF2B5EF4-FFF2-40B4-BE49-F238E27FC236}">
                    <a16:creationId xmlns:a16="http://schemas.microsoft.com/office/drawing/2014/main" id="{03B981CD-8941-41B6-B58C-31639BDE3B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736"/>
                <a:ext cx="6480" cy="1706"/>
                <a:chOff x="2736" y="2880"/>
                <a:chExt cx="6480" cy="1706"/>
              </a:xfrm>
            </p:grpSpPr>
            <p:sp>
              <p:nvSpPr>
                <p:cNvPr id="33809" name="Text Box 20">
                  <a:extLst>
                    <a:ext uri="{FF2B5EF4-FFF2-40B4-BE49-F238E27FC236}">
                      <a16:creationId xmlns:a16="http://schemas.microsoft.com/office/drawing/2014/main" id="{87606F36-6DC3-49D8-8D4E-7467940299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3002"/>
                  <a:ext cx="282" cy="24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8"/>
                    </a:buBlip>
                    <a:defRPr sz="2000">
                      <a:solidFill>
                        <a:schemeClr val="tx1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9"/>
                    </a:buBlip>
                    <a:defRPr>
                      <a:solidFill>
                        <a:schemeClr val="tx1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10"/>
                    </a:buBlip>
                    <a:defRPr sz="1600">
                      <a:solidFill>
                        <a:schemeClr val="tx1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11"/>
                    </a:buBlip>
                    <a:defRPr sz="1600">
                      <a:solidFill>
                        <a:schemeClr val="tx1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11"/>
                    </a:buBlip>
                    <a:defRPr sz="1600">
                      <a:solidFill>
                        <a:schemeClr val="tx1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11"/>
                    </a:buBlip>
                    <a:defRPr sz="1600">
                      <a:solidFill>
                        <a:schemeClr val="tx1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11"/>
                    </a:buBlip>
                    <a:defRPr sz="1600">
                      <a:solidFill>
                        <a:schemeClr val="tx1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11"/>
                    </a:buBlip>
                    <a:defRPr sz="1600">
                      <a:solidFill>
                        <a:schemeClr val="tx1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it-IT" altLang="en-US" sz="1200">
                      <a:latin typeface="Times New Roman" panose="02020603050405020304" pitchFamily="18" charset="0"/>
                    </a:rPr>
                    <a:t>T</a:t>
                  </a:r>
                </a:p>
              </p:txBody>
            </p:sp>
            <p:grpSp>
              <p:nvGrpSpPr>
                <p:cNvPr id="33810" name="Group 21">
                  <a:extLst>
                    <a:ext uri="{FF2B5EF4-FFF2-40B4-BE49-F238E27FC236}">
                      <a16:creationId xmlns:a16="http://schemas.microsoft.com/office/drawing/2014/main" id="{0844D8D0-D591-4733-A697-27A879EDF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36" y="2880"/>
                  <a:ext cx="6480" cy="1706"/>
                  <a:chOff x="2736" y="2880"/>
                  <a:chExt cx="6480" cy="1706"/>
                </a:xfrm>
              </p:grpSpPr>
              <p:sp>
                <p:nvSpPr>
                  <p:cNvPr id="33811" name="Line 22">
                    <a:extLst>
                      <a:ext uri="{FF2B5EF4-FFF2-40B4-BE49-F238E27FC236}">
                        <a16:creationId xmlns:a16="http://schemas.microsoft.com/office/drawing/2014/main" id="{EEC43DF4-D188-4E31-A750-FF8E7F6BEA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8" y="2880"/>
                    <a:ext cx="0" cy="146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12" name="Line 23">
                    <a:extLst>
                      <a:ext uri="{FF2B5EF4-FFF2-40B4-BE49-F238E27FC236}">
                        <a16:creationId xmlns:a16="http://schemas.microsoft.com/office/drawing/2014/main" id="{30D5F552-1F9B-4826-AF73-D9C591FB3F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6" y="4220"/>
                    <a:ext cx="6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13" name="Line 24">
                    <a:extLst>
                      <a:ext uri="{FF2B5EF4-FFF2-40B4-BE49-F238E27FC236}">
                        <a16:creationId xmlns:a16="http://schemas.microsoft.com/office/drawing/2014/main" id="{2F06B9EE-B252-4D69-88B6-BF4DD1EE69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99" y="3977"/>
                    <a:ext cx="549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14" name="Freeform 25">
                    <a:extLst>
                      <a:ext uri="{FF2B5EF4-FFF2-40B4-BE49-F238E27FC236}">
                        <a16:creationId xmlns:a16="http://schemas.microsoft.com/office/drawing/2014/main" id="{F3907E6C-CB14-4C54-9935-7C9F99DDF9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22" y="3229"/>
                    <a:ext cx="4247" cy="750"/>
                  </a:xfrm>
                  <a:custGeom>
                    <a:avLst/>
                    <a:gdLst>
                      <a:gd name="T0" fmla="*/ 0 w 4341"/>
                      <a:gd name="T1" fmla="*/ 165 h 887"/>
                      <a:gd name="T2" fmla="*/ 378 w 4341"/>
                      <a:gd name="T3" fmla="*/ 157 h 887"/>
                      <a:gd name="T4" fmla="*/ 716 w 4341"/>
                      <a:gd name="T5" fmla="*/ 141 h 887"/>
                      <a:gd name="T6" fmla="*/ 946 w 4341"/>
                      <a:gd name="T7" fmla="*/ 108 h 887"/>
                      <a:gd name="T8" fmla="*/ 1150 w 4341"/>
                      <a:gd name="T9" fmla="*/ 68 h 887"/>
                      <a:gd name="T10" fmla="*/ 1282 w 4341"/>
                      <a:gd name="T11" fmla="*/ 37 h 887"/>
                      <a:gd name="T12" fmla="*/ 1463 w 4341"/>
                      <a:gd name="T13" fmla="*/ 15 h 887"/>
                      <a:gd name="T14" fmla="*/ 1704 w 4341"/>
                      <a:gd name="T15" fmla="*/ 2 h 887"/>
                      <a:gd name="T16" fmla="*/ 1981 w 4341"/>
                      <a:gd name="T17" fmla="*/ 12 h 887"/>
                      <a:gd name="T18" fmla="*/ 2127 w 4341"/>
                      <a:gd name="T19" fmla="*/ 37 h 887"/>
                      <a:gd name="T20" fmla="*/ 2246 w 4341"/>
                      <a:gd name="T21" fmla="*/ 57 h 887"/>
                      <a:gd name="T22" fmla="*/ 2391 w 4341"/>
                      <a:gd name="T23" fmla="*/ 87 h 887"/>
                      <a:gd name="T24" fmla="*/ 2536 w 4341"/>
                      <a:gd name="T25" fmla="*/ 115 h 887"/>
                      <a:gd name="T26" fmla="*/ 2789 w 4341"/>
                      <a:gd name="T27" fmla="*/ 143 h 887"/>
                      <a:gd name="T28" fmla="*/ 3150 w 4341"/>
                      <a:gd name="T29" fmla="*/ 155 h 887"/>
                      <a:gd name="T30" fmla="*/ 3488 w 4341"/>
                      <a:gd name="T31" fmla="*/ 166 h 88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341"/>
                      <a:gd name="T49" fmla="*/ 0 h 887"/>
                      <a:gd name="T50" fmla="*/ 4341 w 4341"/>
                      <a:gd name="T51" fmla="*/ 887 h 88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341" h="887">
                        <a:moveTo>
                          <a:pt x="0" y="884"/>
                        </a:moveTo>
                        <a:cubicBezTo>
                          <a:pt x="78" y="877"/>
                          <a:pt x="322" y="864"/>
                          <a:pt x="471" y="842"/>
                        </a:cubicBezTo>
                        <a:cubicBezTo>
                          <a:pt x="620" y="820"/>
                          <a:pt x="774" y="797"/>
                          <a:pt x="891" y="752"/>
                        </a:cubicBezTo>
                        <a:cubicBezTo>
                          <a:pt x="1008" y="707"/>
                          <a:pt x="1086" y="637"/>
                          <a:pt x="1176" y="572"/>
                        </a:cubicBezTo>
                        <a:cubicBezTo>
                          <a:pt x="1266" y="507"/>
                          <a:pt x="1361" y="424"/>
                          <a:pt x="1431" y="362"/>
                        </a:cubicBezTo>
                        <a:cubicBezTo>
                          <a:pt x="1501" y="300"/>
                          <a:pt x="1531" y="244"/>
                          <a:pt x="1596" y="197"/>
                        </a:cubicBezTo>
                        <a:cubicBezTo>
                          <a:pt x="1661" y="150"/>
                          <a:pt x="1734" y="110"/>
                          <a:pt x="1821" y="77"/>
                        </a:cubicBezTo>
                        <a:cubicBezTo>
                          <a:pt x="1908" y="44"/>
                          <a:pt x="2014" y="4"/>
                          <a:pt x="2121" y="2"/>
                        </a:cubicBezTo>
                        <a:cubicBezTo>
                          <a:pt x="2228" y="0"/>
                          <a:pt x="2378" y="30"/>
                          <a:pt x="2466" y="62"/>
                        </a:cubicBezTo>
                        <a:cubicBezTo>
                          <a:pt x="2554" y="94"/>
                          <a:pt x="2591" y="157"/>
                          <a:pt x="2646" y="197"/>
                        </a:cubicBezTo>
                        <a:cubicBezTo>
                          <a:pt x="2701" y="237"/>
                          <a:pt x="2741" y="257"/>
                          <a:pt x="2796" y="302"/>
                        </a:cubicBezTo>
                        <a:cubicBezTo>
                          <a:pt x="2851" y="347"/>
                          <a:pt x="2916" y="414"/>
                          <a:pt x="2976" y="467"/>
                        </a:cubicBezTo>
                        <a:cubicBezTo>
                          <a:pt x="3036" y="520"/>
                          <a:pt x="3074" y="567"/>
                          <a:pt x="3156" y="617"/>
                        </a:cubicBezTo>
                        <a:cubicBezTo>
                          <a:pt x="3238" y="667"/>
                          <a:pt x="3343" y="732"/>
                          <a:pt x="3471" y="767"/>
                        </a:cubicBezTo>
                        <a:cubicBezTo>
                          <a:pt x="3599" y="802"/>
                          <a:pt x="3776" y="807"/>
                          <a:pt x="3921" y="827"/>
                        </a:cubicBezTo>
                        <a:cubicBezTo>
                          <a:pt x="4066" y="847"/>
                          <a:pt x="4254" y="875"/>
                          <a:pt x="4341" y="88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15" name="Line 26">
                    <a:extLst>
                      <a:ext uri="{FF2B5EF4-FFF2-40B4-BE49-F238E27FC236}">
                        <a16:creationId xmlns:a16="http://schemas.microsoft.com/office/drawing/2014/main" id="{C716F7D7-0181-4C16-A9C9-1BC4979B28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86" y="3489"/>
                    <a:ext cx="352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16" name="Text Box 27">
                    <a:extLst>
                      <a:ext uri="{FF2B5EF4-FFF2-40B4-BE49-F238E27FC236}">
                        <a16:creationId xmlns:a16="http://schemas.microsoft.com/office/drawing/2014/main" id="{1D760622-4CA6-4DD5-9B43-D298F32C4A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9" y="3611"/>
                    <a:ext cx="281" cy="24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SzPct val="60000"/>
                      <a:buBlip>
                        <a:blip r:embed="rId3"/>
                      </a:buBlip>
                      <a:defRPr sz="24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SzPct val="60000"/>
                      <a:buBlip>
                        <a:blip r:embed="rId8"/>
                      </a:buBlip>
                      <a:defRPr sz="20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SzPct val="60000"/>
                      <a:buBlip>
                        <a:blip r:embed="rId9"/>
                      </a:buBlip>
                      <a:defRPr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60000"/>
                      <a:buBlip>
                        <a:blip r:embed="rId10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it-IT" altLang="en-US" sz="140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it-IT" altLang="en-US" sz="1400" baseline="-2500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33817" name="Text Box 28">
                    <a:extLst>
                      <a:ext uri="{FF2B5EF4-FFF2-40B4-BE49-F238E27FC236}">
                        <a16:creationId xmlns:a16="http://schemas.microsoft.com/office/drawing/2014/main" id="{53D7B7EC-D54B-4AA8-8214-54F9001AD8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2" y="3246"/>
                    <a:ext cx="454" cy="35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SzPct val="60000"/>
                      <a:buBlip>
                        <a:blip r:embed="rId3"/>
                      </a:buBlip>
                      <a:defRPr sz="24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SzPct val="60000"/>
                      <a:buBlip>
                        <a:blip r:embed="rId8"/>
                      </a:buBlip>
                      <a:defRPr sz="20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SzPct val="60000"/>
                      <a:buBlip>
                        <a:blip r:embed="rId9"/>
                      </a:buBlip>
                      <a:defRPr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60000"/>
                      <a:buBlip>
                        <a:blip r:embed="rId10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it-IT" altLang="en-US" sz="14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r>
                      <a:rPr lang="it-IT" altLang="en-US" sz="1400" baseline="-250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cs</a:t>
                    </a:r>
                  </a:p>
                </p:txBody>
              </p:sp>
              <p:sp>
                <p:nvSpPr>
                  <p:cNvPr id="33818" name="Text Box 29">
                    <a:extLst>
                      <a:ext uri="{FF2B5EF4-FFF2-40B4-BE49-F238E27FC236}">
                        <a16:creationId xmlns:a16="http://schemas.microsoft.com/office/drawing/2014/main" id="{0B180771-03DA-4580-916A-5E020DC93F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39" y="4342"/>
                    <a:ext cx="1973" cy="24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SzPct val="60000"/>
                      <a:buBlip>
                        <a:blip r:embed="rId3"/>
                      </a:buBlip>
                      <a:defRPr sz="24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SzPct val="60000"/>
                      <a:buBlip>
                        <a:blip r:embed="rId8"/>
                      </a:buBlip>
                      <a:defRPr sz="20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SzPct val="60000"/>
                      <a:buBlip>
                        <a:blip r:embed="rId9"/>
                      </a:buBlip>
                      <a:defRPr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60000"/>
                      <a:buBlip>
                        <a:blip r:embed="rId10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60000"/>
                      <a:buBlip>
                        <a:blip r:embed="rId11"/>
                      </a:buBlip>
                      <a:defRPr sz="1600">
                        <a:solidFill>
                          <a:schemeClr val="tx1"/>
                        </a:solidFill>
                        <a:latin typeface="Book Antiqua" panose="0204060205030503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it-IT" altLang="en-US" sz="1200">
                        <a:latin typeface="Times New Roman" panose="02020603050405020304" pitchFamily="18" charset="0"/>
                      </a:rPr>
                      <a:t>Conductor length</a:t>
                    </a:r>
                  </a:p>
                </p:txBody>
              </p:sp>
            </p:grpSp>
          </p:grpSp>
        </p:grpSp>
        <p:sp>
          <p:nvSpPr>
            <p:cNvPr id="33803" name="Text Box 30">
              <a:extLst>
                <a:ext uri="{FF2B5EF4-FFF2-40B4-BE49-F238E27FC236}">
                  <a16:creationId xmlns:a16="http://schemas.microsoft.com/office/drawing/2014/main" id="{31419500-B6B1-4136-B901-2EE41BFDD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0" y="2795"/>
              <a:ext cx="540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8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9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10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L. Rossi, [6]</a:t>
              </a:r>
            </a:p>
          </p:txBody>
        </p:sp>
        <p:sp>
          <p:nvSpPr>
            <p:cNvPr id="33804" name="Text Box 36">
              <a:extLst>
                <a:ext uri="{FF2B5EF4-FFF2-40B4-BE49-F238E27FC236}">
                  <a16:creationId xmlns:a16="http://schemas.microsoft.com/office/drawing/2014/main" id="{9C4E06B0-E57D-4D46-BA30-EF22C8AB0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3398"/>
              <a:ext cx="24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8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9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10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i="1">
                  <a:solidFill>
                    <a:srgbClr val="FF33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</a:t>
              </a:r>
              <a:r>
                <a:rPr lang="en-US" altLang="en-US" sz="2000" i="1" baseline="-25000">
                  <a:solidFill>
                    <a:srgbClr val="FF33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c</a:t>
              </a:r>
              <a:endParaRPr lang="en-US" altLang="en-US" sz="2000" i="1">
                <a:solidFill>
                  <a:srgbClr val="FF33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33805" name="Text Box 37">
              <a:extLst>
                <a:ext uri="{FF2B5EF4-FFF2-40B4-BE49-F238E27FC236}">
                  <a16:creationId xmlns:a16="http://schemas.microsoft.com/office/drawing/2014/main" id="{404D1C82-9268-49F0-B5E6-9EE80EDB1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" y="3598"/>
              <a:ext cx="25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8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9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10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i="1">
                  <a:solidFill>
                    <a:schemeClr val="accent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</a:t>
              </a:r>
              <a:r>
                <a:rPr lang="en-US" altLang="en-US" sz="2000" i="1" baseline="-25000">
                  <a:solidFill>
                    <a:schemeClr val="accent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0</a:t>
              </a:r>
              <a:endParaRPr lang="en-US" altLang="en-US" sz="2000" i="1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33806" name="Text Box 38">
              <a:extLst>
                <a:ext uri="{FF2B5EF4-FFF2-40B4-BE49-F238E27FC236}">
                  <a16:creationId xmlns:a16="http://schemas.microsoft.com/office/drawing/2014/main" id="{1ADC4836-D933-4EC2-8529-26ED28D7A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1" y="3094"/>
              <a:ext cx="1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8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9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10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11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i="1"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33799" name="Footer Placeholder 38">
            <a:extLst>
              <a:ext uri="{FF2B5EF4-FFF2-40B4-BE49-F238E27FC236}">
                <a16:creationId xmlns:a16="http://schemas.microsoft.com/office/drawing/2014/main" id="{B3725622-B82D-4016-81C5-93BF22D9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33800" name="Date Placeholder 37">
            <a:extLst>
              <a:ext uri="{FF2B5EF4-FFF2-40B4-BE49-F238E27FC236}">
                <a16:creationId xmlns:a16="http://schemas.microsoft.com/office/drawing/2014/main" id="{B2424571-CF42-4556-AF67-FF00E06262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33801" name="Slide Number Placeholder 40">
            <a:extLst>
              <a:ext uri="{FF2B5EF4-FFF2-40B4-BE49-F238E27FC236}">
                <a16:creationId xmlns:a16="http://schemas.microsoft.com/office/drawing/2014/main" id="{C9BADF2A-8D98-490F-A193-E67B927A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68DC47C-E3E2-4B2C-AFBE-19990B0CB03F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429B9EF-727E-4E5B-8B87-A7E2AFCB7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Energy deposited quenches</a:t>
            </a:r>
            <a:br>
              <a:rPr lang="en-US" altLang="en-US" sz="2400"/>
            </a:br>
            <a:r>
              <a:rPr lang="en-US" altLang="en-US" sz="2400"/>
              <a:t> Point disturbances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2F67121-B7BF-48E7-8472-9A1F46264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length </a:t>
            </a:r>
            <a:r>
              <a:rPr lang="en-US" altLang="en-US" sz="2000" b="1" i="1">
                <a:solidFill>
                  <a:srgbClr val="FF0000"/>
                </a:solidFill>
              </a:rPr>
              <a:t>l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/>
              <a:t>defines the MPZ (and MQE).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1800"/>
              <a:t>A normal zone longer that </a:t>
            </a:r>
            <a:r>
              <a:rPr lang="en-US" altLang="en-US" sz="1800" i="1"/>
              <a:t>l </a:t>
            </a:r>
            <a:r>
              <a:rPr lang="en-US" altLang="en-US" sz="1800"/>
              <a:t>will keep growing (quench). A normal zone shorter than </a:t>
            </a:r>
            <a:r>
              <a:rPr lang="en-US" altLang="en-US" sz="1800" i="1"/>
              <a:t>l </a:t>
            </a:r>
            <a:r>
              <a:rPr lang="en-US" altLang="en-US" sz="1800"/>
              <a:t>will collapse.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sz="2000"/>
              <a:t>An example [2]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1800"/>
              <a:t>A typical Nb-Ti 6 T magnet has the following properties</a:t>
            </a:r>
          </a:p>
          <a:p>
            <a:pPr lvl="2">
              <a:buFontTx/>
              <a:buBlip>
                <a:blip r:embed="rId5"/>
              </a:buBlip>
            </a:pPr>
            <a:r>
              <a:rPr lang="en-US" altLang="en-US" sz="1600" i="1"/>
              <a:t>J</a:t>
            </a:r>
            <a:r>
              <a:rPr lang="en-US" altLang="en-US" sz="1600" i="1" baseline="-25000"/>
              <a:t>c</a:t>
            </a:r>
            <a:r>
              <a:rPr lang="en-US" altLang="en-US" sz="1600"/>
              <a:t> = 2 </a:t>
            </a:r>
            <a:r>
              <a:rPr lang="en-US" altLang="en-US" sz="1600">
                <a:sym typeface="Symbol" panose="05050102010706020507" pitchFamily="18" charset="2"/>
              </a:rPr>
              <a:t> </a:t>
            </a:r>
            <a:r>
              <a:rPr lang="en-US" altLang="en-US" sz="1600"/>
              <a:t>10</a:t>
            </a:r>
            <a:r>
              <a:rPr lang="en-US" altLang="en-US" sz="1600" baseline="30000"/>
              <a:t>9</a:t>
            </a:r>
            <a:r>
              <a:rPr lang="en-US" altLang="en-US" sz="1600"/>
              <a:t> A m</a:t>
            </a:r>
            <a:r>
              <a:rPr lang="en-US" altLang="en-US" sz="1600" baseline="30000"/>
              <a:t>-2</a:t>
            </a:r>
            <a:endParaRPr lang="en-US" altLang="en-US" sz="1600"/>
          </a:p>
          <a:p>
            <a:pPr lvl="2">
              <a:buFontTx/>
              <a:buBlip>
                <a:blip r:embed="rId5"/>
              </a:buBlip>
            </a:pPr>
            <a:r>
              <a:rPr lang="en-US" altLang="en-US" sz="1600" i="1">
                <a:sym typeface="Symbol" panose="05050102010706020507" pitchFamily="18" charset="2"/>
              </a:rPr>
              <a:t> = </a:t>
            </a:r>
            <a:r>
              <a:rPr lang="en-US" altLang="en-US" sz="1600"/>
              <a:t>6.5 </a:t>
            </a:r>
            <a:r>
              <a:rPr lang="en-US" altLang="en-US" sz="1600">
                <a:sym typeface="Symbol" panose="05050102010706020507" pitchFamily="18" charset="2"/>
              </a:rPr>
              <a:t> </a:t>
            </a:r>
            <a:r>
              <a:rPr lang="en-US" altLang="en-US" sz="1600"/>
              <a:t>10</a:t>
            </a:r>
            <a:r>
              <a:rPr lang="en-US" altLang="en-US" sz="1600" baseline="30000"/>
              <a:t>-7</a:t>
            </a:r>
            <a:r>
              <a:rPr lang="en-US" altLang="en-US" sz="1600"/>
              <a:t> </a:t>
            </a:r>
            <a:r>
              <a:rPr lang="en-US" altLang="en-US" sz="1600">
                <a:sym typeface="Symbol" panose="05050102010706020507" pitchFamily="18" charset="2"/>
              </a:rPr>
              <a:t></a:t>
            </a:r>
            <a:r>
              <a:rPr lang="en-US" altLang="en-US" sz="1600"/>
              <a:t> m</a:t>
            </a:r>
          </a:p>
          <a:p>
            <a:pPr lvl="2">
              <a:buFontTx/>
              <a:buBlip>
                <a:blip r:embed="rId5"/>
              </a:buBlip>
            </a:pPr>
            <a:r>
              <a:rPr lang="en-US" altLang="en-US" sz="1600" i="1">
                <a:sym typeface="Symbol" panose="05050102010706020507" pitchFamily="18" charset="2"/>
              </a:rPr>
              <a:t>k = </a:t>
            </a:r>
            <a:r>
              <a:rPr lang="en-US" altLang="en-US" sz="1600">
                <a:sym typeface="Symbol" panose="05050102010706020507" pitchFamily="18" charset="2"/>
              </a:rPr>
              <a:t>0.1 W m</a:t>
            </a:r>
            <a:r>
              <a:rPr lang="en-US" altLang="en-US" sz="1600" baseline="30000">
                <a:sym typeface="Symbol" panose="05050102010706020507" pitchFamily="18" charset="2"/>
              </a:rPr>
              <a:t>-1</a:t>
            </a:r>
            <a:r>
              <a:rPr lang="en-US" altLang="en-US" sz="1600">
                <a:sym typeface="Symbol" panose="05050102010706020507" pitchFamily="18" charset="2"/>
              </a:rPr>
              <a:t> K</a:t>
            </a:r>
            <a:r>
              <a:rPr lang="en-US" altLang="en-US" sz="1600" baseline="30000">
                <a:sym typeface="Symbol" panose="05050102010706020507" pitchFamily="18" charset="2"/>
              </a:rPr>
              <a:t>-1</a:t>
            </a:r>
            <a:endParaRPr lang="en-US" altLang="en-US" sz="1600" i="1" baseline="30000">
              <a:sym typeface="Symbol" panose="05050102010706020507" pitchFamily="18" charset="2"/>
            </a:endParaRPr>
          </a:p>
          <a:p>
            <a:pPr lvl="2">
              <a:buFontTx/>
              <a:buBlip>
                <a:blip r:embed="rId5"/>
              </a:buBlip>
            </a:pPr>
            <a:r>
              <a:rPr lang="en-US" altLang="en-US" sz="1600" i="1">
                <a:sym typeface="Symbol" panose="05050102010706020507" pitchFamily="18" charset="2"/>
              </a:rPr>
              <a:t></a:t>
            </a:r>
            <a:r>
              <a:rPr lang="en-US" altLang="en-US" sz="1600" i="1" baseline="-25000">
                <a:sym typeface="Symbol" panose="05050102010706020507" pitchFamily="18" charset="2"/>
              </a:rPr>
              <a:t>c </a:t>
            </a:r>
            <a:r>
              <a:rPr lang="en-US" altLang="en-US" sz="1600" i="1">
                <a:sym typeface="Symbol" panose="05050102010706020507" pitchFamily="18" charset="2"/>
              </a:rPr>
              <a:t>= </a:t>
            </a:r>
            <a:r>
              <a:rPr lang="en-US" altLang="en-US" sz="1600">
                <a:sym typeface="Symbol" panose="05050102010706020507" pitchFamily="18" charset="2"/>
              </a:rPr>
              <a:t>6.5 K</a:t>
            </a:r>
          </a:p>
          <a:p>
            <a:pPr lvl="2">
              <a:buFontTx/>
              <a:buBlip>
                <a:blip r:embed="rId5"/>
              </a:buBlip>
            </a:pPr>
            <a:r>
              <a:rPr lang="en-US" altLang="en-US" sz="1600" i="1">
                <a:sym typeface="Symbol" panose="05050102010706020507" pitchFamily="18" charset="2"/>
              </a:rPr>
              <a:t></a:t>
            </a:r>
            <a:r>
              <a:rPr lang="en-US" altLang="en-US" sz="1600" i="1" baseline="-25000">
                <a:sym typeface="Symbol" panose="05050102010706020507" pitchFamily="18" charset="2"/>
              </a:rPr>
              <a:t>o </a:t>
            </a:r>
            <a:r>
              <a:rPr lang="en-US" altLang="en-US" sz="1600" i="1">
                <a:sym typeface="Symbol" panose="05050102010706020507" pitchFamily="18" charset="2"/>
              </a:rPr>
              <a:t>= </a:t>
            </a:r>
            <a:r>
              <a:rPr lang="en-US" altLang="en-US" sz="1600">
                <a:sym typeface="Symbol" panose="05050102010706020507" pitchFamily="18" charset="2"/>
              </a:rPr>
              <a:t>4.2 K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1800"/>
              <a:t>In this case, </a:t>
            </a:r>
            <a:r>
              <a:rPr lang="en-US" altLang="en-US" sz="1800" i="1"/>
              <a:t>l </a:t>
            </a:r>
            <a:r>
              <a:rPr lang="en-US" altLang="en-US" sz="1800"/>
              <a:t>= 0.5 </a:t>
            </a:r>
            <a:r>
              <a:rPr lang="en-US" altLang="en-US" sz="1800">
                <a:sym typeface="Symbol" panose="05050102010706020507" pitchFamily="18" charset="2"/>
              </a:rPr>
              <a:t></a:t>
            </a:r>
            <a:r>
              <a:rPr lang="en-US" altLang="en-US" sz="1800"/>
              <a:t>m and, assuming a 0.3 mm diameter, the required energy to bring to </a:t>
            </a:r>
            <a:r>
              <a:rPr lang="en-US" altLang="en-US" sz="1800" i="1">
                <a:sym typeface="Symbol" panose="05050102010706020507" pitchFamily="18" charset="2"/>
              </a:rPr>
              <a:t></a:t>
            </a:r>
            <a:r>
              <a:rPr lang="en-US" altLang="en-US" sz="1800" i="1" baseline="-25000">
                <a:sym typeface="Symbol" panose="05050102010706020507" pitchFamily="18" charset="2"/>
              </a:rPr>
              <a:t>c </a:t>
            </a:r>
            <a:r>
              <a:rPr lang="en-US" altLang="en-US" sz="1800">
                <a:sym typeface="Symbol" panose="05050102010706020507" pitchFamily="18" charset="2"/>
              </a:rPr>
              <a:t>is </a:t>
            </a:r>
            <a:r>
              <a:rPr lang="en-US" altLang="en-US" sz="1800"/>
              <a:t>10</a:t>
            </a:r>
            <a:r>
              <a:rPr lang="en-US" altLang="en-US" sz="1800" baseline="30000"/>
              <a:t>-9 </a:t>
            </a:r>
            <a:r>
              <a:rPr lang="en-US" altLang="en-US" sz="1800"/>
              <a:t>J.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sz="2000"/>
              <a:t>A wire made purely of superconductor, without any stabilizer (like copper) around, </a:t>
            </a:r>
            <a:r>
              <a:rPr lang="en-US" altLang="en-US" sz="2000" b="1">
                <a:solidFill>
                  <a:srgbClr val="FF0000"/>
                </a:solidFill>
              </a:rPr>
              <a:t>would quench with nJ of energy</a:t>
            </a:r>
            <a:r>
              <a:rPr lang="en-US" altLang="en-US" sz="2000"/>
              <a:t>.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1800"/>
              <a:t>In order to increase </a:t>
            </a:r>
            <a:r>
              <a:rPr lang="en-US" altLang="en-US" sz="1800" i="1"/>
              <a:t>l,</a:t>
            </a:r>
            <a:r>
              <a:rPr lang="en-US" altLang="en-US" sz="1800"/>
              <a:t> since we do not want to reduce </a:t>
            </a:r>
            <a:r>
              <a:rPr lang="en-US" altLang="en-US" sz="1800" i="1"/>
              <a:t>J</a:t>
            </a:r>
            <a:r>
              <a:rPr lang="en-US" altLang="en-US" sz="1800" i="1" baseline="-25000"/>
              <a:t>c</a:t>
            </a:r>
            <a:r>
              <a:rPr lang="en-US" altLang="en-US" sz="1800"/>
              <a:t>, we have to increase </a:t>
            </a:r>
            <a:r>
              <a:rPr lang="en-US" altLang="en-US" sz="1800" i="1"/>
              <a:t>k/</a:t>
            </a:r>
            <a:r>
              <a:rPr lang="en-US" altLang="en-US" sz="1800" i="1">
                <a:sym typeface="Symbol" panose="05050102010706020507" pitchFamily="18" charset="2"/>
              </a:rPr>
              <a:t>: </a:t>
            </a:r>
            <a:r>
              <a:rPr lang="en-US" altLang="en-US" sz="1800">
                <a:sym typeface="Symbol" panose="05050102010706020507" pitchFamily="18" charset="2"/>
              </a:rPr>
              <a:t>we need a</a:t>
            </a:r>
            <a:r>
              <a:rPr lang="en-US" altLang="en-US" sz="1800" i="1">
                <a:sym typeface="Symbol" panose="05050102010706020507" pitchFamily="18" charset="2"/>
              </a:rPr>
              <a:t> </a:t>
            </a:r>
            <a:r>
              <a:rPr lang="en-US" altLang="en-US" sz="1800">
                <a:sym typeface="Symbol" panose="05050102010706020507" pitchFamily="18" charset="2"/>
              </a:rPr>
              <a:t>composite conductor!</a:t>
            </a:r>
            <a:endParaRPr lang="en-US" altLang="en-US" sz="1800"/>
          </a:p>
        </p:txBody>
      </p:sp>
      <p:graphicFrame>
        <p:nvGraphicFramePr>
          <p:cNvPr id="34820" name="Object 2">
            <a:extLst>
              <a:ext uri="{FF2B5EF4-FFF2-40B4-BE49-F238E27FC236}">
                <a16:creationId xmlns:a16="http://schemas.microsoft.com/office/drawing/2014/main" id="{725C933F-48A2-4325-BB2B-48B33519752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03725" y="3346450"/>
          <a:ext cx="15636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Equation" r:id="rId6" imgW="1040948" imgH="482391" progId="Equation.3">
                  <p:embed/>
                </p:oleObj>
              </mc:Choice>
              <mc:Fallback>
                <p:oleObj name="Equation" r:id="rId6" imgW="1040948" imgH="482391" progId="Equation.3">
                  <p:embed/>
                  <p:pic>
                    <p:nvPicPr>
                      <p:cNvPr id="34820" name="Object 2">
                        <a:extLst>
                          <a:ext uri="{FF2B5EF4-FFF2-40B4-BE49-F238E27FC236}">
                            <a16:creationId xmlns:a16="http://schemas.microsoft.com/office/drawing/2014/main" id="{725C933F-48A2-4325-BB2B-48B335197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3346450"/>
                        <a:ext cx="15636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Footer Placeholder 6">
            <a:extLst>
              <a:ext uri="{FF2B5EF4-FFF2-40B4-BE49-F238E27FC236}">
                <a16:creationId xmlns:a16="http://schemas.microsoft.com/office/drawing/2014/main" id="{86A62123-D5F7-48E7-9CB2-A7A823B0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34822" name="Date Placeholder 5">
            <a:extLst>
              <a:ext uri="{FF2B5EF4-FFF2-40B4-BE49-F238E27FC236}">
                <a16:creationId xmlns:a16="http://schemas.microsoft.com/office/drawing/2014/main" id="{6203C55C-B155-4CDF-ABB6-DAD70969D1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34823" name="Slide Number Placeholder 8">
            <a:extLst>
              <a:ext uri="{FF2B5EF4-FFF2-40B4-BE49-F238E27FC236}">
                <a16:creationId xmlns:a16="http://schemas.microsoft.com/office/drawing/2014/main" id="{2F2E8E62-5B82-4D9E-BAFF-9B867A3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4FC696B-5578-4E76-A9D4-CB4894C84DC5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4989A6D-3A59-4E16-A514-F98E62638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Energy deposited quenches</a:t>
            </a:r>
            <a:br>
              <a:rPr lang="en-US" altLang="en-US" sz="2400"/>
            </a:br>
            <a:r>
              <a:rPr lang="en-US" altLang="en-US" sz="2400"/>
              <a:t> Point disturbances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5202A98-2BC2-440C-99C4-453118F424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5384800" cy="5240338"/>
          </a:xfrm>
        </p:spPr>
        <p:txBody>
          <a:bodyPr/>
          <a:lstStyle/>
          <a:p>
            <a:r>
              <a:rPr lang="en-US" altLang="en-US" sz="2000"/>
              <a:t>We now consider the situation where the superconductor is surrounded by material with </a:t>
            </a:r>
            <a:r>
              <a:rPr lang="en-US" altLang="en-US" sz="2000" b="1">
                <a:solidFill>
                  <a:srgbClr val="FF0000"/>
                </a:solidFill>
              </a:rPr>
              <a:t>low resistivity and high conductivity</a:t>
            </a:r>
            <a:r>
              <a:rPr lang="en-US" altLang="en-US" sz="2000"/>
              <a:t>.</a:t>
            </a:r>
          </a:p>
          <a:p>
            <a:r>
              <a:rPr lang="en-US" altLang="en-US" sz="2000"/>
              <a:t>Copper can have at 4.2 K </a:t>
            </a:r>
          </a:p>
          <a:p>
            <a:pPr lvl="1"/>
            <a:r>
              <a:rPr lang="en-US" altLang="en-US" sz="1800"/>
              <a:t>resistivity </a:t>
            </a:r>
            <a:r>
              <a:rPr lang="en-US" altLang="en-US" sz="1800" i="1">
                <a:sym typeface="Symbol" panose="05050102010706020507" pitchFamily="18" charset="2"/>
              </a:rPr>
              <a:t> = </a:t>
            </a:r>
            <a:r>
              <a:rPr lang="en-US" altLang="en-US" sz="1800"/>
              <a:t>3 </a:t>
            </a:r>
            <a:r>
              <a:rPr lang="en-US" altLang="en-US" sz="1800">
                <a:sym typeface="Symbol" panose="05050102010706020507" pitchFamily="18" charset="2"/>
              </a:rPr>
              <a:t> </a:t>
            </a:r>
            <a:r>
              <a:rPr lang="en-US" altLang="en-US" sz="1800"/>
              <a:t>10</a:t>
            </a:r>
            <a:r>
              <a:rPr lang="en-US" altLang="en-US" sz="1800" baseline="30000"/>
              <a:t>-10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</a:t>
            </a:r>
            <a:r>
              <a:rPr lang="en-US" altLang="en-US" sz="1800"/>
              <a:t> m (instead of 6.5 </a:t>
            </a:r>
            <a:r>
              <a:rPr lang="en-US" altLang="en-US" sz="1800">
                <a:sym typeface="Symbol" panose="05050102010706020507" pitchFamily="18" charset="2"/>
              </a:rPr>
              <a:t> </a:t>
            </a:r>
            <a:r>
              <a:rPr lang="en-US" altLang="en-US" sz="1800"/>
              <a:t>10</a:t>
            </a:r>
            <a:r>
              <a:rPr lang="en-US" altLang="en-US" sz="1800" baseline="30000"/>
              <a:t>-7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</a:t>
            </a:r>
            <a:r>
              <a:rPr lang="en-US" altLang="en-US" sz="1800"/>
              <a:t> m for NbTi)</a:t>
            </a:r>
          </a:p>
          <a:p>
            <a:pPr lvl="1"/>
            <a:r>
              <a:rPr lang="en-US" altLang="en-US" sz="1800" i="1">
                <a:sym typeface="Symbol" panose="05050102010706020507" pitchFamily="18" charset="2"/>
              </a:rPr>
              <a:t>k = </a:t>
            </a:r>
            <a:r>
              <a:rPr lang="en-US" altLang="en-US" sz="1800">
                <a:sym typeface="Symbol" panose="05050102010706020507" pitchFamily="18" charset="2"/>
              </a:rPr>
              <a:t>350 W m</a:t>
            </a:r>
            <a:r>
              <a:rPr lang="en-US" altLang="en-US" sz="1800" baseline="30000">
                <a:sym typeface="Symbol" panose="05050102010706020507" pitchFamily="18" charset="2"/>
              </a:rPr>
              <a:t>-1</a:t>
            </a:r>
            <a:r>
              <a:rPr lang="en-US" altLang="en-US" sz="1800">
                <a:sym typeface="Symbol" panose="05050102010706020507" pitchFamily="18" charset="2"/>
              </a:rPr>
              <a:t> K</a:t>
            </a:r>
            <a:r>
              <a:rPr lang="en-US" altLang="en-US" sz="1800" baseline="30000">
                <a:sym typeface="Symbol" panose="05050102010706020507" pitchFamily="18" charset="2"/>
              </a:rPr>
              <a:t>-1 </a:t>
            </a:r>
            <a:r>
              <a:rPr lang="en-US" altLang="en-US" sz="1800">
                <a:sym typeface="Symbol" panose="05050102010706020507" pitchFamily="18" charset="2"/>
              </a:rPr>
              <a:t>(instead of 0.1 W m</a:t>
            </a:r>
            <a:r>
              <a:rPr lang="en-US" altLang="en-US" sz="1800" baseline="30000">
                <a:sym typeface="Symbol" panose="05050102010706020507" pitchFamily="18" charset="2"/>
              </a:rPr>
              <a:t>-1</a:t>
            </a:r>
            <a:r>
              <a:rPr lang="en-US" altLang="en-US" sz="1800">
                <a:sym typeface="Symbol" panose="05050102010706020507" pitchFamily="18" charset="2"/>
              </a:rPr>
              <a:t> K</a:t>
            </a:r>
            <a:r>
              <a:rPr lang="en-US" altLang="en-US" sz="1800" baseline="30000">
                <a:sym typeface="Symbol" panose="05050102010706020507" pitchFamily="18" charset="2"/>
              </a:rPr>
              <a:t>-1 </a:t>
            </a:r>
            <a:r>
              <a:rPr lang="en-US" altLang="en-US" sz="1800">
                <a:sym typeface="Symbol" panose="05050102010706020507" pitchFamily="18" charset="2"/>
              </a:rPr>
              <a:t>for NbTi). </a:t>
            </a:r>
          </a:p>
          <a:p>
            <a:r>
              <a:rPr lang="en-US" altLang="en-US" sz="2000">
                <a:sym typeface="Symbol" panose="05050102010706020507" pitchFamily="18" charset="2"/>
              </a:rPr>
              <a:t>We can therefore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increase </a:t>
            </a:r>
            <a:r>
              <a:rPr lang="en-US" altLang="en-US" sz="2000" b="1" i="1">
                <a:solidFill>
                  <a:srgbClr val="FF0000"/>
                </a:solidFill>
                <a:sym typeface="Symbol" panose="05050102010706020507" pitchFamily="18" charset="2"/>
              </a:rPr>
              <a:t>k/ </a:t>
            </a:r>
            <a:r>
              <a:rPr lang="en-US" altLang="en-US" sz="2000">
                <a:sym typeface="Symbol" panose="05050102010706020507" pitchFamily="18" charset="2"/>
              </a:rPr>
              <a:t>by almost a factor 10</a:t>
            </a:r>
            <a:r>
              <a:rPr lang="en-US" altLang="en-US" sz="2000" baseline="30000">
                <a:sym typeface="Symbol" panose="05050102010706020507" pitchFamily="18" charset="2"/>
              </a:rPr>
              <a:t>7</a:t>
            </a:r>
            <a:r>
              <a:rPr lang="en-US" altLang="en-US" sz="2000">
                <a:sym typeface="Symbol" panose="05050102010706020507" pitchFamily="18" charset="2"/>
              </a:rPr>
              <a:t>.</a:t>
            </a:r>
          </a:p>
          <a:p>
            <a:r>
              <a:rPr lang="en-US" altLang="en-US" sz="2000">
                <a:sym typeface="Symbol" panose="05050102010706020507" pitchFamily="18" charset="2"/>
              </a:rPr>
              <a:t>A significant improvement was achieved in the early years of superconducting magnet development after the introduction of composite conductor</a:t>
            </a:r>
          </a:p>
          <a:p>
            <a:pPr lvl="1"/>
            <a:r>
              <a:rPr lang="en-US" altLang="en-US" sz="1800">
                <a:sym typeface="Symbol" panose="05050102010706020507" pitchFamily="18" charset="2"/>
              </a:rPr>
              <a:t>Both for flux jump and stability viewpoint</a:t>
            </a:r>
          </a:p>
          <a:p>
            <a:pPr>
              <a:buFontTx/>
              <a:buNone/>
            </a:pPr>
            <a:endParaRPr lang="en-US" altLang="en-US" sz="2000" i="1">
              <a:sym typeface="Symbol" panose="05050102010706020507" pitchFamily="18" charset="2"/>
            </a:endParaRP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7388E50D-0D70-4021-B06F-DD4BA176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182688"/>
            <a:ext cx="28082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>
            <a:extLst>
              <a:ext uri="{FF2B5EF4-FFF2-40B4-BE49-F238E27FC236}">
                <a16:creationId xmlns:a16="http://schemas.microsoft.com/office/drawing/2014/main" id="{D6B88B7B-DDB3-4B86-9FB9-520B2FE91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706813"/>
            <a:ext cx="27797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7">
            <a:extLst>
              <a:ext uri="{FF2B5EF4-FFF2-40B4-BE49-F238E27FC236}">
                <a16:creationId xmlns:a16="http://schemas.microsoft.com/office/drawing/2014/main" id="{95394FCA-AF7D-40D1-B214-4BAE77FA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1352550"/>
            <a:ext cx="947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Copper</a:t>
            </a:r>
          </a:p>
        </p:txBody>
      </p:sp>
      <p:sp>
        <p:nvSpPr>
          <p:cNvPr id="35847" name="Text Box 8">
            <a:extLst>
              <a:ext uri="{FF2B5EF4-FFF2-40B4-BE49-F238E27FC236}">
                <a16:creationId xmlns:a16="http://schemas.microsoft.com/office/drawing/2014/main" id="{46DD1913-9330-4C28-8857-FA8CF318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3867150"/>
            <a:ext cx="130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Aluminum</a:t>
            </a:r>
          </a:p>
        </p:txBody>
      </p:sp>
      <p:sp>
        <p:nvSpPr>
          <p:cNvPr id="35848" name="Text Box 9">
            <a:extLst>
              <a:ext uri="{FF2B5EF4-FFF2-40B4-BE49-F238E27FC236}">
                <a16:creationId xmlns:a16="http://schemas.microsoft.com/office/drawing/2014/main" id="{17C6CF13-4597-4503-9C0C-97154AE1F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6192838"/>
            <a:ext cx="1004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M. Wilson, [2]</a:t>
            </a:r>
          </a:p>
        </p:txBody>
      </p:sp>
      <p:sp>
        <p:nvSpPr>
          <p:cNvPr id="35849" name="Footer Placeholder 10">
            <a:extLst>
              <a:ext uri="{FF2B5EF4-FFF2-40B4-BE49-F238E27FC236}">
                <a16:creationId xmlns:a16="http://schemas.microsoft.com/office/drawing/2014/main" id="{65EB42BA-C18D-4DA1-8B19-6B53B217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35850" name="Date Placeholder 9">
            <a:extLst>
              <a:ext uri="{FF2B5EF4-FFF2-40B4-BE49-F238E27FC236}">
                <a16:creationId xmlns:a16="http://schemas.microsoft.com/office/drawing/2014/main" id="{67D4661A-BC10-455E-89D4-187FB88FC2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35851" name="Slide Number Placeholder 12">
            <a:extLst>
              <a:ext uri="{FF2B5EF4-FFF2-40B4-BE49-F238E27FC236}">
                <a16:creationId xmlns:a16="http://schemas.microsoft.com/office/drawing/2014/main" id="{C093B65A-8041-4AC1-A92A-000BECCF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E36640-CF12-4ACF-9F29-8E2476D7468B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49B2A88-BBDF-43D9-9993-6F22908E2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Energy deposited quenches</a:t>
            </a:r>
            <a:br>
              <a:rPr lang="en-US" altLang="en-US" sz="2400"/>
            </a:br>
            <a:r>
              <a:rPr lang="en-US" altLang="en-US" sz="2400"/>
              <a:t> Point disturbances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485EBA2-AAB4-4B5E-9C46-C6F20861A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1909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/>
              <a:t>In a composite superconductor, when a transition from normal to superconducting state occurs, the heat dissipated per unit volume of the entire wire (stabilizer and supercond.) </a:t>
            </a:r>
            <a:r>
              <a:rPr lang="en-US" altLang="en-US" sz="2000" i="1"/>
              <a:t>G</a:t>
            </a:r>
            <a:r>
              <a:rPr lang="en-US" altLang="en-US" sz="2000"/>
              <a:t> [W m</a:t>
            </a:r>
            <a:r>
              <a:rPr lang="en-US" altLang="en-US" sz="2000" baseline="30000"/>
              <a:t>-3</a:t>
            </a:r>
            <a:r>
              <a:rPr lang="en-US" altLang="en-US" sz="2000"/>
              <a:t>], can be subdivided in three parts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1800" b="1">
                <a:solidFill>
                  <a:srgbClr val="FF0000"/>
                </a:solidFill>
              </a:rPr>
              <a:t>All</a:t>
            </a:r>
            <a:r>
              <a:rPr lang="en-US" altLang="en-US" sz="1800"/>
              <a:t> the current flows in the </a:t>
            </a:r>
            <a:r>
              <a:rPr lang="en-US" altLang="en-US" sz="1800" b="1">
                <a:solidFill>
                  <a:srgbClr val="FF0000"/>
                </a:solidFill>
              </a:rPr>
              <a:t>superconductor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1800"/>
              <a:t>The </a:t>
            </a:r>
            <a:r>
              <a:rPr lang="en-US" altLang="en-US" sz="1800" b="1">
                <a:solidFill>
                  <a:srgbClr val="FF0000"/>
                </a:solidFill>
              </a:rPr>
              <a:t>current is shared </a:t>
            </a:r>
            <a:r>
              <a:rPr lang="en-US" altLang="en-US" sz="1800"/>
              <a:t>by the superconductor and the stabilizer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1800" b="1">
                <a:solidFill>
                  <a:srgbClr val="FF0000"/>
                </a:solidFill>
              </a:rPr>
              <a:t>All</a:t>
            </a:r>
            <a:r>
              <a:rPr lang="en-US" altLang="en-US" sz="1800"/>
              <a:t> the current flows in the </a:t>
            </a:r>
            <a:r>
              <a:rPr lang="en-US" altLang="en-US" sz="1800" b="1">
                <a:solidFill>
                  <a:srgbClr val="FF0000"/>
                </a:solidFill>
              </a:rPr>
              <a:t>stabilizer</a:t>
            </a:r>
            <a:r>
              <a:rPr lang="en-US" altLang="en-US" sz="1800"/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pic>
        <p:nvPicPr>
          <p:cNvPr id="36868" name="Picture 39">
            <a:extLst>
              <a:ext uri="{FF2B5EF4-FFF2-40B4-BE49-F238E27FC236}">
                <a16:creationId xmlns:a16="http://schemas.microsoft.com/office/drawing/2014/main" id="{BD6E0189-2A78-4F7B-9663-5BDEE1A5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r="15918" b="4471"/>
          <a:stretch>
            <a:fillRect/>
          </a:stretch>
        </p:blipFill>
        <p:spPr bwMode="auto">
          <a:xfrm>
            <a:off x="4830763" y="3365500"/>
            <a:ext cx="32464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Footer Placeholder 6">
            <a:extLst>
              <a:ext uri="{FF2B5EF4-FFF2-40B4-BE49-F238E27FC236}">
                <a16:creationId xmlns:a16="http://schemas.microsoft.com/office/drawing/2014/main" id="{EE206609-35C9-4613-AA10-90829AA0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36870" name="Date Placeholder 5">
            <a:extLst>
              <a:ext uri="{FF2B5EF4-FFF2-40B4-BE49-F238E27FC236}">
                <a16:creationId xmlns:a16="http://schemas.microsoft.com/office/drawing/2014/main" id="{C454BA2E-BD40-4EAF-AD48-3749D11B16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36871" name="Slide Number Placeholder 8">
            <a:extLst>
              <a:ext uri="{FF2B5EF4-FFF2-40B4-BE49-F238E27FC236}">
                <a16:creationId xmlns:a16="http://schemas.microsoft.com/office/drawing/2014/main" id="{37365AE3-14AF-44CC-BD56-881ECFAD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F4908E7-6952-4872-BD82-F6FB4E70EBD8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36872" name="Group 120">
            <a:extLst>
              <a:ext uri="{FF2B5EF4-FFF2-40B4-BE49-F238E27FC236}">
                <a16:creationId xmlns:a16="http://schemas.microsoft.com/office/drawing/2014/main" id="{457C595D-F9E4-4F3E-8F05-4F736A69C06C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4273550"/>
            <a:ext cx="2368550" cy="717550"/>
            <a:chOff x="2352" y="2400"/>
            <a:chExt cx="1492" cy="452"/>
          </a:xfrm>
        </p:grpSpPr>
        <p:sp>
          <p:nvSpPr>
            <p:cNvPr id="36900" name="Rectangle 44">
              <a:extLst>
                <a:ext uri="{FF2B5EF4-FFF2-40B4-BE49-F238E27FC236}">
                  <a16:creationId xmlns:a16="http://schemas.microsoft.com/office/drawing/2014/main" id="{EB259C3D-CCFE-42C5-A02C-5F3039CD1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16"/>
              <a:ext cx="1492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901" name="Rectangle 45">
              <a:extLst>
                <a:ext uri="{FF2B5EF4-FFF2-40B4-BE49-F238E27FC236}">
                  <a16:creationId xmlns:a16="http://schemas.microsoft.com/office/drawing/2014/main" id="{1B39D9A9-268A-4DBE-A2F0-3CC24930C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400"/>
              <a:ext cx="1492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902" name="Rectangle 46">
              <a:extLst>
                <a:ext uri="{FF2B5EF4-FFF2-40B4-BE49-F238E27FC236}">
                  <a16:creationId xmlns:a16="http://schemas.microsoft.com/office/drawing/2014/main" id="{81FB385E-BE33-4707-9ACE-68653434E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536"/>
              <a:ext cx="1492" cy="180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CC00"/>
                </a:gs>
                <a:gs pos="100000">
                  <a:srgbClr val="00CC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36903" name="Group 47">
              <a:extLst>
                <a:ext uri="{FF2B5EF4-FFF2-40B4-BE49-F238E27FC236}">
                  <a16:creationId xmlns:a16="http://schemas.microsoft.com/office/drawing/2014/main" id="{8084411A-29BE-4607-843B-06228532C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3" y="2445"/>
              <a:ext cx="1175" cy="362"/>
              <a:chOff x="8588" y="9040"/>
              <a:chExt cx="3616" cy="678"/>
            </a:xfrm>
          </p:grpSpPr>
          <p:sp>
            <p:nvSpPr>
              <p:cNvPr id="36904" name="Line 48">
                <a:extLst>
                  <a:ext uri="{FF2B5EF4-FFF2-40B4-BE49-F238E27FC236}">
                    <a16:creationId xmlns:a16="http://schemas.microsoft.com/office/drawing/2014/main" id="{BC184342-EF58-4D6A-B8D4-D64889C03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1" y="9040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05" name="Group 49">
                <a:extLst>
                  <a:ext uri="{FF2B5EF4-FFF2-40B4-BE49-F238E27FC236}">
                    <a16:creationId xmlns:a16="http://schemas.microsoft.com/office/drawing/2014/main" id="{6C74928F-E34B-4E1C-A959-AC6D806F6C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8" y="9040"/>
                <a:ext cx="1243" cy="678"/>
                <a:chOff x="8588" y="9040"/>
                <a:chExt cx="1130" cy="678"/>
              </a:xfrm>
            </p:grpSpPr>
            <p:sp>
              <p:nvSpPr>
                <p:cNvPr id="36918" name="Line 50">
                  <a:extLst>
                    <a:ext uri="{FF2B5EF4-FFF2-40B4-BE49-F238E27FC236}">
                      <a16:creationId xmlns:a16="http://schemas.microsoft.com/office/drawing/2014/main" id="{BB1DE707-2106-4D48-A3A7-2485E14ED5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88" y="9379"/>
                  <a:ext cx="45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6919" name="Group 51">
                  <a:extLst>
                    <a:ext uri="{FF2B5EF4-FFF2-40B4-BE49-F238E27FC236}">
                      <a16:creationId xmlns:a16="http://schemas.microsoft.com/office/drawing/2014/main" id="{554B0B82-EB0F-4065-8108-B05DD076C8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40" y="9040"/>
                  <a:ext cx="678" cy="339"/>
                  <a:chOff x="9153" y="9040"/>
                  <a:chExt cx="678" cy="339"/>
                </a:xfrm>
              </p:grpSpPr>
              <p:sp>
                <p:nvSpPr>
                  <p:cNvPr id="36923" name="Arc 52">
                    <a:extLst>
                      <a:ext uri="{FF2B5EF4-FFF2-40B4-BE49-F238E27FC236}">
                        <a16:creationId xmlns:a16="http://schemas.microsoft.com/office/drawing/2014/main" id="{F1B06E4C-DD7F-4A25-BF3C-BA8E880B4F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9153" y="9210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24" name="Arc 53">
                    <a:extLst>
                      <a:ext uri="{FF2B5EF4-FFF2-40B4-BE49-F238E27FC236}">
                        <a16:creationId xmlns:a16="http://schemas.microsoft.com/office/drawing/2014/main" id="{93435889-0A62-4C84-9DD1-0C6F32EEF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9492" y="9040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20" name="Group 54">
                  <a:extLst>
                    <a:ext uri="{FF2B5EF4-FFF2-40B4-BE49-F238E27FC236}">
                      <a16:creationId xmlns:a16="http://schemas.microsoft.com/office/drawing/2014/main" id="{CC0D02EA-9113-4FC3-9184-6BEDC7842D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40" y="9379"/>
                  <a:ext cx="678" cy="339"/>
                  <a:chOff x="9153" y="9379"/>
                  <a:chExt cx="678" cy="339"/>
                </a:xfrm>
              </p:grpSpPr>
              <p:sp>
                <p:nvSpPr>
                  <p:cNvPr id="36921" name="Arc 55">
                    <a:extLst>
                      <a:ext uri="{FF2B5EF4-FFF2-40B4-BE49-F238E27FC236}">
                        <a16:creationId xmlns:a16="http://schemas.microsoft.com/office/drawing/2014/main" id="{88F9A489-8F96-499D-8D47-80CB5FB4E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53" y="9379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22" name="Arc 56">
                    <a:extLst>
                      <a:ext uri="{FF2B5EF4-FFF2-40B4-BE49-F238E27FC236}">
                        <a16:creationId xmlns:a16="http://schemas.microsoft.com/office/drawing/2014/main" id="{E444DE6A-CD65-42EB-89E9-E0DFB634CF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9492" y="9549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06" name="Line 57">
                <a:extLst>
                  <a:ext uri="{FF2B5EF4-FFF2-40B4-BE49-F238E27FC236}">
                    <a16:creationId xmlns:a16="http://schemas.microsoft.com/office/drawing/2014/main" id="{1375F11F-6CD4-42EB-9889-7A8BB3C91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31" y="9718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7" name="Line 58">
                <a:extLst>
                  <a:ext uri="{FF2B5EF4-FFF2-40B4-BE49-F238E27FC236}">
                    <a16:creationId xmlns:a16="http://schemas.microsoft.com/office/drawing/2014/main" id="{A4CDFC80-075F-4698-AD81-73BEC0228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1" y="9379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8" name="Line 59">
                <a:extLst>
                  <a:ext uri="{FF2B5EF4-FFF2-40B4-BE49-F238E27FC236}">
                    <a16:creationId xmlns:a16="http://schemas.microsoft.com/office/drawing/2014/main" id="{5736F644-81C1-4768-9E62-E6B5CF7A8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" y="9379"/>
                <a:ext cx="67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09" name="Group 60">
                <a:extLst>
                  <a:ext uri="{FF2B5EF4-FFF2-40B4-BE49-F238E27FC236}">
                    <a16:creationId xmlns:a16="http://schemas.microsoft.com/office/drawing/2014/main" id="{225438A4-9FCE-4EBA-A13A-73C0F3A317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48" y="9040"/>
                <a:ext cx="1356" cy="678"/>
                <a:chOff x="10848" y="9040"/>
                <a:chExt cx="1356" cy="678"/>
              </a:xfrm>
            </p:grpSpPr>
            <p:sp>
              <p:nvSpPr>
                <p:cNvPr id="36910" name="Line 61">
                  <a:extLst>
                    <a:ext uri="{FF2B5EF4-FFF2-40B4-BE49-F238E27FC236}">
                      <a16:creationId xmlns:a16="http://schemas.microsoft.com/office/drawing/2014/main" id="{4BD1791D-3031-4009-99F4-D03208D8D6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39" y="9379"/>
                  <a:ext cx="56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6911" name="Group 62">
                  <a:extLst>
                    <a:ext uri="{FF2B5EF4-FFF2-40B4-BE49-F238E27FC236}">
                      <a16:creationId xmlns:a16="http://schemas.microsoft.com/office/drawing/2014/main" id="{CBE6115C-59EA-4C4F-BD13-7296C7454B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8" y="9040"/>
                  <a:ext cx="791" cy="339"/>
                  <a:chOff x="10509" y="9040"/>
                  <a:chExt cx="678" cy="339"/>
                </a:xfrm>
              </p:grpSpPr>
              <p:sp>
                <p:nvSpPr>
                  <p:cNvPr id="36916" name="Arc 63">
                    <a:extLst>
                      <a:ext uri="{FF2B5EF4-FFF2-40B4-BE49-F238E27FC236}">
                        <a16:creationId xmlns:a16="http://schemas.microsoft.com/office/drawing/2014/main" id="{5348465C-43A8-49B0-9C44-F3C781194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10848" y="9210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17" name="Arc 64">
                    <a:extLst>
                      <a:ext uri="{FF2B5EF4-FFF2-40B4-BE49-F238E27FC236}">
                        <a16:creationId xmlns:a16="http://schemas.microsoft.com/office/drawing/2014/main" id="{4C3899D0-CDED-45E7-95D3-A56DF4A99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09" y="9040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12" name="Group 65">
                  <a:extLst>
                    <a:ext uri="{FF2B5EF4-FFF2-40B4-BE49-F238E27FC236}">
                      <a16:creationId xmlns:a16="http://schemas.microsoft.com/office/drawing/2014/main" id="{2D4377C1-FFE1-4591-9837-98EBBD82E1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8" y="9379"/>
                  <a:ext cx="791" cy="339"/>
                  <a:chOff x="10509" y="9379"/>
                  <a:chExt cx="678" cy="339"/>
                </a:xfrm>
              </p:grpSpPr>
              <p:sp>
                <p:nvSpPr>
                  <p:cNvPr id="36914" name="Arc 66">
                    <a:extLst>
                      <a:ext uri="{FF2B5EF4-FFF2-40B4-BE49-F238E27FC236}">
                        <a16:creationId xmlns:a16="http://schemas.microsoft.com/office/drawing/2014/main" id="{4B541236-C2EC-4B44-945A-6E322F5B57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0848" y="9379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15" name="Arc 67">
                    <a:extLst>
                      <a:ext uri="{FF2B5EF4-FFF2-40B4-BE49-F238E27FC236}">
                        <a16:creationId xmlns:a16="http://schemas.microsoft.com/office/drawing/2014/main" id="{C0B1DA3A-2711-47B4-86FE-68A287D5C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0509" y="9549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913" name="Line 68">
                  <a:extLst>
                    <a:ext uri="{FF2B5EF4-FFF2-40B4-BE49-F238E27FC236}">
                      <a16:creationId xmlns:a16="http://schemas.microsoft.com/office/drawing/2014/main" id="{7D14EABF-E734-4233-8A75-8A13F8F45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48" y="9379"/>
                  <a:ext cx="67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6873" name="Group 38">
            <a:extLst>
              <a:ext uri="{FF2B5EF4-FFF2-40B4-BE49-F238E27FC236}">
                <a16:creationId xmlns:a16="http://schemas.microsoft.com/office/drawing/2014/main" id="{2884164D-D8AE-4AD7-ACA3-1D1E16658945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3327400"/>
            <a:ext cx="2366963" cy="717550"/>
            <a:chOff x="2599" y="6441"/>
            <a:chExt cx="3729" cy="1130"/>
          </a:xfrm>
        </p:grpSpPr>
        <p:sp>
          <p:nvSpPr>
            <p:cNvPr id="36896" name="Rectangle 39">
              <a:extLst>
                <a:ext uri="{FF2B5EF4-FFF2-40B4-BE49-F238E27FC236}">
                  <a16:creationId xmlns:a16="http://schemas.microsoft.com/office/drawing/2014/main" id="{8E1B6528-BDF2-494C-A06D-879DE3C4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7232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97" name="Rectangle 40">
              <a:extLst>
                <a:ext uri="{FF2B5EF4-FFF2-40B4-BE49-F238E27FC236}">
                  <a16:creationId xmlns:a16="http://schemas.microsoft.com/office/drawing/2014/main" id="{B58DDDE3-3D10-4F71-98F3-7F60FF999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6441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98" name="Rectangle 41">
              <a:extLst>
                <a:ext uri="{FF2B5EF4-FFF2-40B4-BE49-F238E27FC236}">
                  <a16:creationId xmlns:a16="http://schemas.microsoft.com/office/drawing/2014/main" id="{84061F92-9AAD-4853-9095-37C192633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6780"/>
              <a:ext cx="3729" cy="45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99" name="Line 42">
              <a:extLst>
                <a:ext uri="{FF2B5EF4-FFF2-40B4-BE49-F238E27FC236}">
                  <a16:creationId xmlns:a16="http://schemas.microsoft.com/office/drawing/2014/main" id="{B2D15906-3C68-4A04-A90F-352D8E63C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7006"/>
              <a:ext cx="18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4" name="Group 70">
            <a:extLst>
              <a:ext uri="{FF2B5EF4-FFF2-40B4-BE49-F238E27FC236}">
                <a16:creationId xmlns:a16="http://schemas.microsoft.com/office/drawing/2014/main" id="{286C342B-59A0-4DCD-8B84-50D4E8B41BE6}"/>
              </a:ext>
            </a:extLst>
          </p:cNvPr>
          <p:cNvGrpSpPr>
            <a:grpSpLocks/>
          </p:cNvGrpSpPr>
          <p:nvPr/>
        </p:nvGrpSpPr>
        <p:grpSpPr bwMode="auto">
          <a:xfrm>
            <a:off x="1363663" y="5264150"/>
            <a:ext cx="2368550" cy="717550"/>
            <a:chOff x="11184" y="6441"/>
            <a:chExt cx="3732" cy="1130"/>
          </a:xfrm>
        </p:grpSpPr>
        <p:sp>
          <p:nvSpPr>
            <p:cNvPr id="36876" name="Rectangle 71">
              <a:extLst>
                <a:ext uri="{FF2B5EF4-FFF2-40B4-BE49-F238E27FC236}">
                  <a16:creationId xmlns:a16="http://schemas.microsoft.com/office/drawing/2014/main" id="{92EAD4D9-8EA6-42BD-A47C-6A5BE4911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7" y="7232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7" name="Rectangle 72">
              <a:extLst>
                <a:ext uri="{FF2B5EF4-FFF2-40B4-BE49-F238E27FC236}">
                  <a16:creationId xmlns:a16="http://schemas.microsoft.com/office/drawing/2014/main" id="{9DA3220A-6CE8-4CBE-B7A5-0DA937D57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7" y="6441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8" name="Rectangle 73">
              <a:extLst>
                <a:ext uri="{FF2B5EF4-FFF2-40B4-BE49-F238E27FC236}">
                  <a16:creationId xmlns:a16="http://schemas.microsoft.com/office/drawing/2014/main" id="{4D81DF3B-C242-437E-A38D-9CE5A6B4B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4" y="6780"/>
              <a:ext cx="3729" cy="452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0000"/>
                </a:gs>
                <a:gs pos="100000">
                  <a:srgbClr val="00CC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9" name="Line 74">
              <a:extLst>
                <a:ext uri="{FF2B5EF4-FFF2-40B4-BE49-F238E27FC236}">
                  <a16:creationId xmlns:a16="http://schemas.microsoft.com/office/drawing/2014/main" id="{92A49A20-5C7D-4912-9112-3A8A8039A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9" y="6554"/>
              <a:ext cx="6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80" name="Group 75">
              <a:extLst>
                <a:ext uri="{FF2B5EF4-FFF2-40B4-BE49-F238E27FC236}">
                  <a16:creationId xmlns:a16="http://schemas.microsoft.com/office/drawing/2014/main" id="{F5E683F7-3751-478E-8A48-3D664324AE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39" y="6554"/>
              <a:ext cx="1010" cy="904"/>
              <a:chOff x="8588" y="9040"/>
              <a:chExt cx="1130" cy="678"/>
            </a:xfrm>
          </p:grpSpPr>
          <p:sp>
            <p:nvSpPr>
              <p:cNvPr id="36889" name="Line 76">
                <a:extLst>
                  <a:ext uri="{FF2B5EF4-FFF2-40B4-BE49-F238E27FC236}">
                    <a16:creationId xmlns:a16="http://schemas.microsoft.com/office/drawing/2014/main" id="{CAF3215B-1947-458E-A7AA-201E2216E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8" y="9379"/>
                <a:ext cx="45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890" name="Group 77">
                <a:extLst>
                  <a:ext uri="{FF2B5EF4-FFF2-40B4-BE49-F238E27FC236}">
                    <a16:creationId xmlns:a16="http://schemas.microsoft.com/office/drawing/2014/main" id="{1D04FD02-141B-4C55-B4E3-E947D4EA3C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40" y="9040"/>
                <a:ext cx="678" cy="339"/>
                <a:chOff x="9153" y="9040"/>
                <a:chExt cx="678" cy="339"/>
              </a:xfrm>
            </p:grpSpPr>
            <p:sp>
              <p:nvSpPr>
                <p:cNvPr id="36894" name="Arc 78">
                  <a:extLst>
                    <a:ext uri="{FF2B5EF4-FFF2-40B4-BE49-F238E27FC236}">
                      <a16:creationId xmlns:a16="http://schemas.microsoft.com/office/drawing/2014/main" id="{4781C16F-CAE3-4052-B41E-083494ACE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9153" y="9210"/>
                  <a:ext cx="339" cy="16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95" name="Arc 79">
                  <a:extLst>
                    <a:ext uri="{FF2B5EF4-FFF2-40B4-BE49-F238E27FC236}">
                      <a16:creationId xmlns:a16="http://schemas.microsoft.com/office/drawing/2014/main" id="{B284D0C6-F14A-4520-94C7-BE045F985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492" y="9040"/>
                  <a:ext cx="339" cy="1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891" name="Group 80">
                <a:extLst>
                  <a:ext uri="{FF2B5EF4-FFF2-40B4-BE49-F238E27FC236}">
                    <a16:creationId xmlns:a16="http://schemas.microsoft.com/office/drawing/2014/main" id="{136B6B72-35B1-4DE1-B4FC-AC3B86F74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40" y="9379"/>
                <a:ext cx="678" cy="339"/>
                <a:chOff x="9153" y="9379"/>
                <a:chExt cx="678" cy="339"/>
              </a:xfrm>
            </p:grpSpPr>
            <p:sp>
              <p:nvSpPr>
                <p:cNvPr id="36892" name="Arc 81">
                  <a:extLst>
                    <a:ext uri="{FF2B5EF4-FFF2-40B4-BE49-F238E27FC236}">
                      <a16:creationId xmlns:a16="http://schemas.microsoft.com/office/drawing/2014/main" id="{A3A1D6B6-9EAA-42AA-901B-D3ED3D9FE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3" y="9379"/>
                  <a:ext cx="339" cy="1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93" name="Arc 82">
                  <a:extLst>
                    <a:ext uri="{FF2B5EF4-FFF2-40B4-BE49-F238E27FC236}">
                      <a16:creationId xmlns:a16="http://schemas.microsoft.com/office/drawing/2014/main" id="{3A4CDB5A-AAF7-4A4A-BAF2-90DE9803F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9492" y="9549"/>
                  <a:ext cx="339" cy="16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6881" name="Line 83">
              <a:extLst>
                <a:ext uri="{FF2B5EF4-FFF2-40B4-BE49-F238E27FC236}">
                  <a16:creationId xmlns:a16="http://schemas.microsoft.com/office/drawing/2014/main" id="{B58B67B3-99DA-4515-B4AF-17389666B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49" y="7458"/>
              <a:ext cx="6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84">
              <a:extLst>
                <a:ext uri="{FF2B5EF4-FFF2-40B4-BE49-F238E27FC236}">
                  <a16:creationId xmlns:a16="http://schemas.microsoft.com/office/drawing/2014/main" id="{8AE98BEB-7E22-4750-8EE4-9C08AD13F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8" y="7006"/>
              <a:ext cx="45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83" name="Group 85">
              <a:extLst>
                <a:ext uri="{FF2B5EF4-FFF2-40B4-BE49-F238E27FC236}">
                  <a16:creationId xmlns:a16="http://schemas.microsoft.com/office/drawing/2014/main" id="{35AB516E-AA80-4152-889E-049463611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5" y="6554"/>
              <a:ext cx="643" cy="452"/>
              <a:chOff x="10509" y="9040"/>
              <a:chExt cx="678" cy="339"/>
            </a:xfrm>
          </p:grpSpPr>
          <p:sp>
            <p:nvSpPr>
              <p:cNvPr id="36887" name="Arc 86">
                <a:extLst>
                  <a:ext uri="{FF2B5EF4-FFF2-40B4-BE49-F238E27FC236}">
                    <a16:creationId xmlns:a16="http://schemas.microsoft.com/office/drawing/2014/main" id="{89658F3F-46C6-45B9-AF70-B18F43BC7FF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848" y="9210"/>
                <a:ext cx="339" cy="1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Arc 87">
                <a:extLst>
                  <a:ext uri="{FF2B5EF4-FFF2-40B4-BE49-F238E27FC236}">
                    <a16:creationId xmlns:a16="http://schemas.microsoft.com/office/drawing/2014/main" id="{2219786E-321A-42FB-8EA7-E095382A8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" y="9040"/>
                <a:ext cx="339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84" name="Group 88">
              <a:extLst>
                <a:ext uri="{FF2B5EF4-FFF2-40B4-BE49-F238E27FC236}">
                  <a16:creationId xmlns:a16="http://schemas.microsoft.com/office/drawing/2014/main" id="{A52BD02F-F4D7-4CAC-BFE3-B860A78E2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5" y="7006"/>
              <a:ext cx="643" cy="452"/>
              <a:chOff x="10509" y="9379"/>
              <a:chExt cx="678" cy="339"/>
            </a:xfrm>
          </p:grpSpPr>
          <p:sp>
            <p:nvSpPr>
              <p:cNvPr id="36885" name="Arc 89">
                <a:extLst>
                  <a:ext uri="{FF2B5EF4-FFF2-40B4-BE49-F238E27FC236}">
                    <a16:creationId xmlns:a16="http://schemas.microsoft.com/office/drawing/2014/main" id="{07C8B465-4398-4B9B-93C4-12EC9874377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848" y="9379"/>
                <a:ext cx="339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6" name="Arc 90">
                <a:extLst>
                  <a:ext uri="{FF2B5EF4-FFF2-40B4-BE49-F238E27FC236}">
                    <a16:creationId xmlns:a16="http://schemas.microsoft.com/office/drawing/2014/main" id="{E56C2266-2BAE-4B6E-B613-EB6FE1F9B47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509" y="9549"/>
                <a:ext cx="339" cy="1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875" name="Text Box 7">
            <a:extLst>
              <a:ext uri="{FF2B5EF4-FFF2-40B4-BE49-F238E27FC236}">
                <a16:creationId xmlns:a16="http://schemas.microsoft.com/office/drawing/2014/main" id="{856F2C2E-D701-471E-B9A8-B82B63D2F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6124575"/>
            <a:ext cx="1447800" cy="276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>
                <a:ea typeface="MS PGothic" panose="020B0600070205080204" pitchFamily="34" charset="-128"/>
              </a:rPr>
              <a:t>by L. Bottura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B54635B-4D19-487D-952D-9DB3BEAF8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Energy deposited quenches</a:t>
            </a:r>
            <a:br>
              <a:rPr lang="en-US" altLang="en-US" sz="2400"/>
            </a:br>
            <a:r>
              <a:rPr lang="en-US" altLang="en-US" sz="2400"/>
              <a:t> Point disturbances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F5DFD49-5AC1-40A4-A8D9-3F7B43EB4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" y="1457325"/>
            <a:ext cx="5672138" cy="1389063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en-US" sz="2000"/>
              <a:t>The heat dissipated per unit volume of the entire wire (stabilizer and supercond.) </a:t>
            </a:r>
            <a:r>
              <a:rPr lang="en-US" altLang="en-US" sz="2000" i="1"/>
              <a:t>G</a:t>
            </a:r>
            <a:r>
              <a:rPr lang="en-US" altLang="en-US" sz="2000"/>
              <a:t> [W m</a:t>
            </a:r>
            <a:r>
              <a:rPr lang="en-US" altLang="en-US" sz="2000" baseline="30000"/>
              <a:t>-3</a:t>
            </a:r>
            <a:r>
              <a:rPr lang="en-US" altLang="en-US" sz="2000"/>
              <a:t>] has a linear increase from  </a:t>
            </a:r>
            <a:r>
              <a:rPr lang="en-US" altLang="en-US" sz="2000" i="1">
                <a:sym typeface="Symbol" panose="05050102010706020507" pitchFamily="18" charset="2"/>
              </a:rPr>
              <a:t></a:t>
            </a:r>
            <a:r>
              <a:rPr lang="en-US" altLang="en-US" sz="2000" i="1" baseline="-25000">
                <a:sym typeface="Symbol" panose="05050102010706020507" pitchFamily="18" charset="2"/>
              </a:rPr>
              <a:t>cs</a:t>
            </a:r>
            <a:r>
              <a:rPr lang="en-US" altLang="en-US" sz="2000">
                <a:sym typeface="Symbol" panose="05050102010706020507" pitchFamily="18" charset="2"/>
              </a:rPr>
              <a:t> and </a:t>
            </a:r>
            <a:r>
              <a:rPr lang="en-US" altLang="en-US" sz="2000" i="1">
                <a:sym typeface="Symbol" panose="05050102010706020507" pitchFamily="18" charset="2"/>
              </a:rPr>
              <a:t></a:t>
            </a:r>
            <a:r>
              <a:rPr lang="en-US" altLang="en-US" sz="2000" i="1" baseline="-25000">
                <a:sym typeface="Symbol" panose="05050102010706020507" pitchFamily="18" charset="2"/>
              </a:rPr>
              <a:t>c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sym typeface="Symbol" panose="05050102010706020507" pitchFamily="18" charset="2"/>
              </a:rPr>
              <a:t>. </a:t>
            </a:r>
          </a:p>
        </p:txBody>
      </p:sp>
      <p:graphicFrame>
        <p:nvGraphicFramePr>
          <p:cNvPr id="37892" name="Object 2">
            <a:extLst>
              <a:ext uri="{FF2B5EF4-FFF2-40B4-BE49-F238E27FC236}">
                <a16:creationId xmlns:a16="http://schemas.microsoft.com/office/drawing/2014/main" id="{1C4C9E5D-A9C5-440F-9C58-81EA627E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" y="3065463"/>
          <a:ext cx="51466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6" name="Equation" r:id="rId4" imgW="3441700" imgH="2260600" progId="Equation.3">
                  <p:embed/>
                </p:oleObj>
              </mc:Choice>
              <mc:Fallback>
                <p:oleObj name="Equation" r:id="rId4" imgW="3441700" imgH="2260600" progId="Equation.3">
                  <p:embed/>
                  <p:pic>
                    <p:nvPicPr>
                      <p:cNvPr id="37892" name="Object 2">
                        <a:extLst>
                          <a:ext uri="{FF2B5EF4-FFF2-40B4-BE49-F238E27FC236}">
                            <a16:creationId xmlns:a16="http://schemas.microsoft.com/office/drawing/2014/main" id="{1C4C9E5D-A9C5-440F-9C58-81EA627E1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065463"/>
                        <a:ext cx="5146675" cy="338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6">
            <a:extLst>
              <a:ext uri="{FF2B5EF4-FFF2-40B4-BE49-F238E27FC236}">
                <a16:creationId xmlns:a16="http://schemas.microsoft.com/office/drawing/2014/main" id="{D4B92DE8-264D-4EED-9E3D-5AB130B0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r="15918" b="3700"/>
          <a:stretch>
            <a:fillRect/>
          </a:stretch>
        </p:blipFill>
        <p:spPr bwMode="auto">
          <a:xfrm>
            <a:off x="5886450" y="3852863"/>
            <a:ext cx="30718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>
            <a:extLst>
              <a:ext uri="{FF2B5EF4-FFF2-40B4-BE49-F238E27FC236}">
                <a16:creationId xmlns:a16="http://schemas.microsoft.com/office/drawing/2014/main" id="{5AA6F5E5-9105-4E32-B015-9CFD421C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r="15918" b="4471"/>
          <a:stretch>
            <a:fillRect/>
          </a:stretch>
        </p:blipFill>
        <p:spPr bwMode="auto">
          <a:xfrm>
            <a:off x="5845175" y="1179513"/>
            <a:ext cx="31067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Footer Placeholder 8">
            <a:extLst>
              <a:ext uri="{FF2B5EF4-FFF2-40B4-BE49-F238E27FC236}">
                <a16:creationId xmlns:a16="http://schemas.microsoft.com/office/drawing/2014/main" id="{148E8958-A4AA-46F8-844B-6BF01A52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37896" name="Date Placeholder 7">
            <a:extLst>
              <a:ext uri="{FF2B5EF4-FFF2-40B4-BE49-F238E27FC236}">
                <a16:creationId xmlns:a16="http://schemas.microsoft.com/office/drawing/2014/main" id="{A537BFDF-543B-4B4E-A7E6-7FF3BF8948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37897" name="Slide Number Placeholder 10">
            <a:extLst>
              <a:ext uri="{FF2B5EF4-FFF2-40B4-BE49-F238E27FC236}">
                <a16:creationId xmlns:a16="http://schemas.microsoft.com/office/drawing/2014/main" id="{A5CC7B43-67BF-4A00-BABD-F3DA0D54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C76F2EE-84DB-496C-9E38-D07816EE8EB4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83756F3-CD7C-42CB-A3E4-3572E98F7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Energy deposited quenches</a:t>
            </a:r>
            <a:br>
              <a:rPr lang="en-US" altLang="en-US" sz="2400"/>
            </a:br>
            <a:r>
              <a:rPr lang="en-US" altLang="en-US" sz="2400"/>
              <a:t> Point disturbances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F7562C4-D4B9-47B9-95FA-C320FB26A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362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Once we provided an expression for </a:t>
            </a:r>
            <a:r>
              <a:rPr lang="en-US" altLang="en-US" i="1"/>
              <a:t>G(</a:t>
            </a:r>
            <a:r>
              <a:rPr lang="en-US" altLang="en-US" i="1">
                <a:sym typeface="Symbol" panose="05050102010706020507" pitchFamily="18" charset="2"/>
              </a:rPr>
              <a:t></a:t>
            </a:r>
            <a:r>
              <a:rPr lang="en-US" altLang="en-US" i="1"/>
              <a:t>), </a:t>
            </a:r>
            <a:r>
              <a:rPr lang="en-US" altLang="en-US"/>
              <a:t>we modify the one-dimensional equation considered for the pure superconductor case, with a </a:t>
            </a:r>
            <a:r>
              <a:rPr lang="en-US" altLang="en-US" b="1">
                <a:solidFill>
                  <a:srgbClr val="FF0000"/>
                </a:solidFill>
              </a:rPr>
              <a:t>three-dimensional equation </a:t>
            </a:r>
            <a:r>
              <a:rPr lang="en-US" altLang="en-US"/>
              <a:t>which includes the transverse conductivity.</a:t>
            </a:r>
            <a:r>
              <a:rPr lang="en-US" altLang="en-US" i="1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Assuming the coil as an isotropic continuum with two-direction conduction, the steady state equation of heat conduction becomes 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	where </a:t>
            </a:r>
          </a:p>
          <a:p>
            <a:pPr lvl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 i="1"/>
              <a:t>k</a:t>
            </a:r>
            <a:r>
              <a:rPr lang="en-US" altLang="en-US" i="1" baseline="-25000"/>
              <a:t>r </a:t>
            </a:r>
            <a:r>
              <a:rPr lang="en-US" altLang="en-US"/>
              <a:t>is</a:t>
            </a:r>
            <a:r>
              <a:rPr lang="en-US" altLang="en-US" i="1"/>
              <a:t> </a:t>
            </a:r>
            <a:r>
              <a:rPr lang="en-US" altLang="en-US"/>
              <a:t>the conductivity along the wire</a:t>
            </a:r>
          </a:p>
          <a:p>
            <a:pPr lvl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 i="1"/>
              <a:t>k</a:t>
            </a:r>
            <a:r>
              <a:rPr lang="en-US" altLang="en-US" i="1" baseline="-25000"/>
              <a:t>z </a:t>
            </a:r>
            <a:r>
              <a:rPr lang="en-US" altLang="en-US"/>
              <a:t>is the conductivity transverse to the wire </a:t>
            </a:r>
          </a:p>
          <a:p>
            <a:pPr lvl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 i="1">
                <a:sym typeface="Symbol" panose="05050102010706020507" pitchFamily="18" charset="2"/>
              </a:rPr>
              <a:t></a:t>
            </a:r>
            <a:r>
              <a:rPr lang="en-US" altLang="en-US" i="1" baseline="-25000">
                <a:sym typeface="Symbol" panose="05050102010706020507" pitchFamily="18" charset="2"/>
              </a:rPr>
              <a:t>w </a:t>
            </a:r>
            <a:r>
              <a:rPr lang="en-US" altLang="en-US">
                <a:sym typeface="Symbol" panose="05050102010706020507" pitchFamily="18" charset="2"/>
              </a:rPr>
              <a:t>is the fraction in volume of the composite conductor (both superconductor and stabilizer) over the coil.</a:t>
            </a:r>
          </a:p>
          <a:p>
            <a:pPr lvl="1">
              <a:lnSpc>
                <a:spcPct val="90000"/>
              </a:lnSpc>
              <a:buFontTx/>
              <a:buBlip>
                <a:blip r:embed="rId4"/>
              </a:buBlip>
            </a:pPr>
            <a:endParaRPr lang="en-US" altLang="en-US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baseline="-25000">
              <a:sym typeface="Symbol" panose="05050102010706020507" pitchFamily="18" charset="2"/>
            </a:endParaRPr>
          </a:p>
        </p:txBody>
      </p:sp>
      <p:graphicFrame>
        <p:nvGraphicFramePr>
          <p:cNvPr id="38916" name="Object 2">
            <a:extLst>
              <a:ext uri="{FF2B5EF4-FFF2-40B4-BE49-F238E27FC236}">
                <a16:creationId xmlns:a16="http://schemas.microsoft.com/office/drawing/2014/main" id="{ACB1F1A3-E021-4C54-A72F-B3EE4F55EF1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24163" y="3986213"/>
          <a:ext cx="37655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0" name="Equation" r:id="rId5" imgW="2501900" imgH="431800" progId="Equation.3">
                  <p:embed/>
                </p:oleObj>
              </mc:Choice>
              <mc:Fallback>
                <p:oleObj name="Equation" r:id="rId5" imgW="2501900" imgH="431800" progId="Equation.3">
                  <p:embed/>
                  <p:pic>
                    <p:nvPicPr>
                      <p:cNvPr id="38916" name="Object 2">
                        <a:extLst>
                          <a:ext uri="{FF2B5EF4-FFF2-40B4-BE49-F238E27FC236}">
                            <a16:creationId xmlns:a16="http://schemas.microsoft.com/office/drawing/2014/main" id="{ACB1F1A3-E021-4C54-A72F-B3EE4F55E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3986213"/>
                        <a:ext cx="376555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Footer Placeholder 6">
            <a:extLst>
              <a:ext uri="{FF2B5EF4-FFF2-40B4-BE49-F238E27FC236}">
                <a16:creationId xmlns:a16="http://schemas.microsoft.com/office/drawing/2014/main" id="{C13C4329-0FF5-4809-BE5C-24BD98C5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38918" name="Date Placeholder 8">
            <a:extLst>
              <a:ext uri="{FF2B5EF4-FFF2-40B4-BE49-F238E27FC236}">
                <a16:creationId xmlns:a16="http://schemas.microsoft.com/office/drawing/2014/main" id="{389B236F-960A-4C68-B549-5C862C98B2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38919" name="Slide Number Placeholder 10">
            <a:extLst>
              <a:ext uri="{FF2B5EF4-FFF2-40B4-BE49-F238E27FC236}">
                <a16:creationId xmlns:a16="http://schemas.microsoft.com/office/drawing/2014/main" id="{EAAF761E-0812-4A11-893E-F319361F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E1DFBF4-F470-4616-A047-C14DAE025F80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47F51F35-B8A3-41D3-AB70-C502ABE4327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1775" y="1190625"/>
            <a:ext cx="5178425" cy="5240338"/>
          </a:xfrm>
        </p:spPr>
        <p:txBody>
          <a:bodyPr/>
          <a:lstStyle/>
          <a:p>
            <a:r>
              <a:rPr lang="en-US" altLang="en-US" sz="2000">
                <a:sym typeface="Symbol" panose="05050102010706020507" pitchFamily="18" charset="2"/>
              </a:rPr>
              <a:t>The solution provides as MPZ an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ellipsoid elongated in the </a:t>
            </a:r>
            <a:r>
              <a:rPr lang="en-US" altLang="en-US" sz="2000" b="1" i="1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 direction </a:t>
            </a:r>
            <a:r>
              <a:rPr lang="en-US" altLang="en-US" sz="2000">
                <a:sym typeface="Symbol" panose="05050102010706020507" pitchFamily="18" charset="2"/>
              </a:rPr>
              <a:t>(along the cable), with a semi-axis </a:t>
            </a:r>
            <a:r>
              <a:rPr lang="en-US" altLang="en-US" sz="2000" i="1">
                <a:sym typeface="Symbol" panose="05050102010706020507" pitchFamily="18" charset="2"/>
              </a:rPr>
              <a:t>R</a:t>
            </a:r>
            <a:r>
              <a:rPr lang="en-US" altLang="en-US" sz="2000" i="1" baseline="-25000">
                <a:sym typeface="Symbol" panose="05050102010706020507" pitchFamily="18" charset="2"/>
              </a:rPr>
              <a:t>g</a:t>
            </a:r>
            <a:r>
              <a:rPr lang="en-US" altLang="en-US" sz="2000">
                <a:sym typeface="Symbol" panose="05050102010706020507" pitchFamily="18" charset="2"/>
              </a:rPr>
              <a:t> in </a:t>
            </a:r>
            <a:r>
              <a:rPr lang="en-US" altLang="en-US" sz="2000" i="1">
                <a:sym typeface="Symbol" panose="05050102010706020507" pitchFamily="18" charset="2"/>
              </a:rPr>
              <a:t>z </a:t>
            </a:r>
          </a:p>
          <a:p>
            <a:endParaRPr lang="en-US" altLang="en-US" sz="2000" i="1">
              <a:sym typeface="Symbol" panose="05050102010706020507" pitchFamily="18" charset="2"/>
            </a:endParaRPr>
          </a:p>
          <a:p>
            <a:endParaRPr lang="en-US" altLang="en-US" sz="2000" i="1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	</a:t>
            </a:r>
          </a:p>
          <a:p>
            <a:pPr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	and a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sym typeface="Symbol" panose="05050102010706020507" pitchFamily="18" charset="2"/>
              </a:rPr>
              <a:t>circular cross-section in the transverse plane with radius </a:t>
            </a:r>
            <a:r>
              <a:rPr lang="en-US" altLang="en-US" sz="2000" i="1">
                <a:sym typeface="Symbol" panose="05050102010706020507" pitchFamily="18" charset="2"/>
              </a:rPr>
              <a:t>r</a:t>
            </a:r>
            <a:r>
              <a:rPr lang="en-US" altLang="en-US" sz="2000" i="1" baseline="-25000">
                <a:sym typeface="Symbol" panose="05050102010706020507" pitchFamily="18" charset="2"/>
              </a:rPr>
              <a:t>g</a:t>
            </a:r>
          </a:p>
          <a:p>
            <a:pPr>
              <a:buFontTx/>
              <a:buNone/>
            </a:pPr>
            <a:r>
              <a:rPr lang="en-US" altLang="en-US" sz="2000" i="1">
                <a:sym typeface="Symbol" panose="05050102010706020507" pitchFamily="18" charset="2"/>
              </a:rPr>
              <a:t> </a:t>
            </a:r>
          </a:p>
          <a:p>
            <a:endParaRPr lang="en-US" altLang="en-US" sz="2000" i="1">
              <a:sym typeface="Symbol" panose="05050102010706020507" pitchFamily="18" charset="2"/>
            </a:endParaRPr>
          </a:p>
          <a:p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>
                <a:sym typeface="Symbol" panose="05050102010706020507" pitchFamily="18" charset="2"/>
              </a:rPr>
              <a:t>The MQE necessary to MPZ  is significantly increased, from the nJ level to the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10-100 J level</a:t>
            </a:r>
            <a:r>
              <a:rPr lang="en-US" altLang="en-US" sz="2000">
                <a:sym typeface="Symbol" panose="05050102010706020507" pitchFamily="18" charset="2"/>
              </a:rPr>
              <a:t>.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73D1468-C7C6-445F-8696-10DF30325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Energy deposited quenches</a:t>
            </a:r>
            <a:br>
              <a:rPr lang="en-US" altLang="en-US" sz="2400"/>
            </a:br>
            <a:r>
              <a:rPr lang="en-US" altLang="en-US" sz="2400"/>
              <a:t> Point disturbances</a:t>
            </a:r>
          </a:p>
        </p:txBody>
      </p:sp>
      <p:graphicFrame>
        <p:nvGraphicFramePr>
          <p:cNvPr id="39940" name="Object 2">
            <a:extLst>
              <a:ext uri="{FF2B5EF4-FFF2-40B4-BE49-F238E27FC236}">
                <a16:creationId xmlns:a16="http://schemas.microsoft.com/office/drawing/2014/main" id="{895EE6F7-01C0-44F5-B94F-1A9A005A061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133600" y="4114800"/>
          <a:ext cx="1222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6" name="Equation" r:id="rId3" imgW="748975" imgH="482391" progId="Equation.3">
                  <p:embed/>
                </p:oleObj>
              </mc:Choice>
              <mc:Fallback>
                <p:oleObj name="Equation" r:id="rId3" imgW="748975" imgH="482391" progId="Equation.3">
                  <p:embed/>
                  <p:pic>
                    <p:nvPicPr>
                      <p:cNvPr id="39940" name="Object 2">
                        <a:extLst>
                          <a:ext uri="{FF2B5EF4-FFF2-40B4-BE49-F238E27FC236}">
                            <a16:creationId xmlns:a16="http://schemas.microsoft.com/office/drawing/2014/main" id="{895EE6F7-01C0-44F5-B94F-1A9A005A06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12223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1" name="Picture 5">
            <a:extLst>
              <a:ext uri="{FF2B5EF4-FFF2-40B4-BE49-F238E27FC236}">
                <a16:creationId xmlns:a16="http://schemas.microsoft.com/office/drawing/2014/main" id="{9053A7C5-2477-404D-9D5E-BF85F3E4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5919" r="2533" b="7054"/>
          <a:stretch>
            <a:fillRect/>
          </a:stretch>
        </p:blipFill>
        <p:spPr bwMode="auto">
          <a:xfrm>
            <a:off x="4794250" y="2341563"/>
            <a:ext cx="43497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8">
            <a:extLst>
              <a:ext uri="{FF2B5EF4-FFF2-40B4-BE49-F238E27FC236}">
                <a16:creationId xmlns:a16="http://schemas.microsoft.com/office/drawing/2014/main" id="{4BF3F207-1D22-445A-8DFB-7EE89149A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5138738"/>
            <a:ext cx="1004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M. Wilson, [2]</a:t>
            </a:r>
          </a:p>
        </p:txBody>
      </p:sp>
      <p:graphicFrame>
        <p:nvGraphicFramePr>
          <p:cNvPr id="39943" name="Object 3">
            <a:extLst>
              <a:ext uri="{FF2B5EF4-FFF2-40B4-BE49-F238E27FC236}">
                <a16:creationId xmlns:a16="http://schemas.microsoft.com/office/drawing/2014/main" id="{49AFAEA5-2458-4FC4-BDB4-62A78A2DFC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6088" y="24606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7" name="Equation" r:id="rId11" imgW="1256755" imgH="482391" progId="Equation.3">
                  <p:embed/>
                </p:oleObj>
              </mc:Choice>
              <mc:Fallback>
                <p:oleObj name="Equation" r:id="rId11" imgW="1256755" imgH="482391" progId="Equation.3">
                  <p:embed/>
                  <p:pic>
                    <p:nvPicPr>
                      <p:cNvPr id="39943" name="Object 3">
                        <a:extLst>
                          <a:ext uri="{FF2B5EF4-FFF2-40B4-BE49-F238E27FC236}">
                            <a16:creationId xmlns:a16="http://schemas.microsoft.com/office/drawing/2014/main" id="{49AFAEA5-2458-4FC4-BDB4-62A78A2DFC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2460625"/>
                        <a:ext cx="18827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Date Placeholder 8">
            <a:extLst>
              <a:ext uri="{FF2B5EF4-FFF2-40B4-BE49-F238E27FC236}">
                <a16:creationId xmlns:a16="http://schemas.microsoft.com/office/drawing/2014/main" id="{C7E8D1E6-1175-4244-9CA0-6180A76DA2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39945" name="Slide Number Placeholder 9">
            <a:extLst>
              <a:ext uri="{FF2B5EF4-FFF2-40B4-BE49-F238E27FC236}">
                <a16:creationId xmlns:a16="http://schemas.microsoft.com/office/drawing/2014/main" id="{DCDC7E0C-8838-4C81-B780-F9239DF7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285A1B8-5F7F-499A-9514-84EC55C07D7A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sp>
        <p:nvSpPr>
          <p:cNvPr id="39946" name="Footer Placeholder 10">
            <a:extLst>
              <a:ext uri="{FF2B5EF4-FFF2-40B4-BE49-F238E27FC236}">
                <a16:creationId xmlns:a16="http://schemas.microsoft.com/office/drawing/2014/main" id="{EA5EA0E4-E0BE-4B50-A130-E2EA4687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EE0444D-8D49-43B0-95CF-7B6138606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6. Practical example I</a:t>
            </a:r>
            <a:br>
              <a:rPr lang="en-US" altLang="en-US" sz="2400"/>
            </a:br>
            <a:r>
              <a:rPr lang="en-US" altLang="en-US" sz="2400"/>
              <a:t> SSC and HERA wires [7]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4A9C38B-DB47-4DEA-9D27-A36E9BEAD5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>
                <a:sym typeface="Symbol" panose="05050102010706020507" pitchFamily="18" charset="2"/>
              </a:rPr>
              <a:t>SSC</a:t>
            </a:r>
          </a:p>
          <a:p>
            <a:pPr lvl="1"/>
            <a:r>
              <a:rPr lang="en-US" altLang="en-US" sz="1800">
                <a:sym typeface="Symbol" panose="05050102010706020507" pitchFamily="18" charset="2"/>
              </a:rPr>
              <a:t>The design field (&gt; 6.5 T) is close to the short sample field </a:t>
            </a:r>
          </a:p>
          <a:p>
            <a:pPr lvl="1"/>
            <a:r>
              <a:rPr lang="en-US" altLang="en-US" sz="1800">
                <a:sym typeface="Symbol" panose="05050102010706020507" pitchFamily="18" charset="2"/>
              </a:rPr>
              <a:t>MQE = 10 J </a:t>
            </a:r>
          </a:p>
          <a:p>
            <a:pPr lvl="1"/>
            <a:r>
              <a:rPr lang="en-US" altLang="en-US" sz="1800">
                <a:sym typeface="Symbol" panose="05050102010706020507" pitchFamily="18" charset="2"/>
              </a:rPr>
              <a:t>MPZ is less then strand diameter</a:t>
            </a:r>
          </a:p>
          <a:p>
            <a:pPr lvl="2"/>
            <a:r>
              <a:rPr lang="en-US" altLang="en-US" sz="1600">
                <a:sym typeface="Symbol" panose="05050102010706020507" pitchFamily="18" charset="2"/>
              </a:rPr>
              <a:t>“Adiabatic” condition (no heat exchanged with liquid helium) is a good estimate</a:t>
            </a:r>
          </a:p>
          <a:p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>
                <a:sym typeface="Symbol" panose="05050102010706020507" pitchFamily="18" charset="2"/>
              </a:rPr>
              <a:t>HERA</a:t>
            </a:r>
          </a:p>
          <a:p>
            <a:pPr lvl="1"/>
            <a:r>
              <a:rPr lang="en-US" altLang="en-US" sz="1800">
                <a:sym typeface="Symbol" panose="05050102010706020507" pitchFamily="18" charset="2"/>
              </a:rPr>
              <a:t>The design field (5 T) is less close to the short sample field</a:t>
            </a:r>
          </a:p>
          <a:p>
            <a:pPr lvl="1"/>
            <a:r>
              <a:rPr lang="en-US" altLang="en-US" sz="1800">
                <a:sym typeface="Symbol" panose="05050102010706020507" pitchFamily="18" charset="2"/>
              </a:rPr>
              <a:t>MQE = 150 J</a:t>
            </a:r>
          </a:p>
          <a:p>
            <a:pPr lvl="1"/>
            <a:r>
              <a:rPr lang="en-US" altLang="en-US" sz="1800">
                <a:sym typeface="Symbol" panose="05050102010706020507" pitchFamily="18" charset="2"/>
              </a:rPr>
              <a:t>MPZ is several mm </a:t>
            </a:r>
          </a:p>
          <a:p>
            <a:pPr lvl="2"/>
            <a:r>
              <a:rPr lang="en-US" altLang="en-US" sz="1600">
                <a:sym typeface="Symbol" panose="05050102010706020507" pitchFamily="18" charset="2"/>
              </a:rPr>
              <a:t>Helium cooling will increase the energy threshold.</a:t>
            </a:r>
          </a:p>
        </p:txBody>
      </p:sp>
      <p:sp>
        <p:nvSpPr>
          <p:cNvPr id="40964" name="Rectangle 18">
            <a:extLst>
              <a:ext uri="{FF2B5EF4-FFF2-40B4-BE49-F238E27FC236}">
                <a16:creationId xmlns:a16="http://schemas.microsoft.com/office/drawing/2014/main" id="{DD7EFB60-3066-4F33-AD2B-EF12502EA1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000"/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2F66A880-A66A-45CB-8FF7-8E0EBA15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3325813"/>
            <a:ext cx="13906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K.-H. Mess, </a:t>
            </a:r>
            <a:r>
              <a:rPr lang="en-US" altLang="en-US" sz="1000" i="1">
                <a:latin typeface="Arial" panose="020B0604020202020204" pitchFamily="34" charset="0"/>
              </a:rPr>
              <a:t>et al.,</a:t>
            </a:r>
            <a:r>
              <a:rPr lang="en-US" altLang="en-US" sz="1000">
                <a:latin typeface="Arial" panose="020B0604020202020204" pitchFamily="34" charset="0"/>
              </a:rPr>
              <a:t> [7]</a:t>
            </a:r>
          </a:p>
        </p:txBody>
      </p:sp>
      <p:pic>
        <p:nvPicPr>
          <p:cNvPr id="40966" name="Picture 16">
            <a:extLst>
              <a:ext uri="{FF2B5EF4-FFF2-40B4-BE49-F238E27FC236}">
                <a16:creationId xmlns:a16="http://schemas.microsoft.com/office/drawing/2014/main" id="{8FF64113-73DC-4AAF-8983-8198C806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2119313"/>
            <a:ext cx="45370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7">
            <a:extLst>
              <a:ext uri="{FF2B5EF4-FFF2-40B4-BE49-F238E27FC236}">
                <a16:creationId xmlns:a16="http://schemas.microsoft.com/office/drawing/2014/main" id="{0B53676D-9847-46C4-B862-0A83941D6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8" y="2411413"/>
            <a:ext cx="13906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K.-H. Mess, </a:t>
            </a:r>
            <a:r>
              <a:rPr lang="en-US" altLang="en-US" sz="1000" i="1">
                <a:latin typeface="Arial" panose="020B0604020202020204" pitchFamily="34" charset="0"/>
              </a:rPr>
              <a:t>et al.,</a:t>
            </a:r>
            <a:r>
              <a:rPr lang="en-US" altLang="en-US" sz="1000">
                <a:latin typeface="Arial" panose="020B0604020202020204" pitchFamily="34" charset="0"/>
              </a:rPr>
              <a:t> [7]</a:t>
            </a:r>
          </a:p>
        </p:txBody>
      </p:sp>
      <p:sp>
        <p:nvSpPr>
          <p:cNvPr id="40968" name="Footer Placeholder 9">
            <a:extLst>
              <a:ext uri="{FF2B5EF4-FFF2-40B4-BE49-F238E27FC236}">
                <a16:creationId xmlns:a16="http://schemas.microsoft.com/office/drawing/2014/main" id="{B2618446-BE33-4C57-8754-8C788A1F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40969" name="Date Placeholder 8">
            <a:extLst>
              <a:ext uri="{FF2B5EF4-FFF2-40B4-BE49-F238E27FC236}">
                <a16:creationId xmlns:a16="http://schemas.microsoft.com/office/drawing/2014/main" id="{7234BF46-E0C8-432B-AE7D-1B45AA92B9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40970" name="Slide Number Placeholder 11">
            <a:extLst>
              <a:ext uri="{FF2B5EF4-FFF2-40B4-BE49-F238E27FC236}">
                <a16:creationId xmlns:a16="http://schemas.microsoft.com/office/drawing/2014/main" id="{E64B9D8A-6651-4421-BB16-7D8FBBDD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7596B65-E645-4AFB-8D87-7CD2DE3DE44F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F76A893-F8E9-4AFC-B015-D448A88B1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1. Introduction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5613DCA-95E2-4145-B7A1-313F03CDA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en-US"/>
              <a:t>In this unit we will address the following questions</a:t>
            </a:r>
          </a:p>
          <a:p>
            <a:pPr lvl="1">
              <a:buFontTx/>
              <a:buBlip>
                <a:blip r:embed="rId3"/>
              </a:buBlip>
            </a:pPr>
            <a:endParaRPr lang="en-US" altLang="en-US"/>
          </a:p>
          <a:p>
            <a:pPr lvl="1">
              <a:buFontTx/>
              <a:buBlip>
                <a:blip r:embed="rId3"/>
              </a:buBlip>
            </a:pPr>
            <a:r>
              <a:rPr lang="en-US" altLang="en-US"/>
              <a:t>What is a quench?</a:t>
            </a:r>
          </a:p>
          <a:p>
            <a:pPr lvl="1">
              <a:buFontTx/>
              <a:buBlip>
                <a:blip r:embed="rId3"/>
              </a:buBlip>
            </a:pPr>
            <a:endParaRPr lang="en-US" altLang="en-US"/>
          </a:p>
          <a:p>
            <a:pPr lvl="1">
              <a:buFontTx/>
              <a:buBlip>
                <a:blip r:embed="rId3"/>
              </a:buBlip>
            </a:pPr>
            <a:r>
              <a:rPr lang="en-US" altLang="en-US"/>
              <a:t>How can we classify a quench according to the different causes?</a:t>
            </a:r>
          </a:p>
          <a:p>
            <a:pPr lvl="1">
              <a:buFontTx/>
              <a:buBlip>
                <a:blip r:embed="rId3"/>
              </a:buBlip>
            </a:pPr>
            <a:endParaRPr lang="en-US" altLang="en-US"/>
          </a:p>
          <a:p>
            <a:pPr lvl="1">
              <a:buFontTx/>
              <a:buBlip>
                <a:blip r:embed="rId3"/>
              </a:buBlip>
            </a:pPr>
            <a:r>
              <a:rPr lang="en-US" altLang="en-US"/>
              <a:t>What is the maximum current that a wire can carry and how can we measure it?</a:t>
            </a:r>
          </a:p>
          <a:p>
            <a:pPr lvl="1">
              <a:buFontTx/>
              <a:buBlip>
                <a:blip r:embed="rId3"/>
              </a:buBlip>
            </a:pPr>
            <a:endParaRPr lang="en-US" altLang="en-US"/>
          </a:p>
          <a:p>
            <a:pPr lvl="1">
              <a:buFontTx/>
              <a:buBlip>
                <a:blip r:embed="rId3"/>
              </a:buBlip>
            </a:pPr>
            <a:r>
              <a:rPr lang="en-US" altLang="en-US"/>
              <a:t>Which are the volumes and the energies involved in the quench phenomenon?</a:t>
            </a:r>
          </a:p>
          <a:p>
            <a:pPr lvl="1">
              <a:buFontTx/>
              <a:buBlip>
                <a:blip r:embed="rId3"/>
              </a:buBlip>
            </a:pPr>
            <a:endParaRPr lang="en-US" altLang="en-US"/>
          </a:p>
          <a:p>
            <a:pPr lvl="1">
              <a:buFontTx/>
              <a:buBlip>
                <a:blip r:embed="rId3"/>
              </a:buBlip>
            </a:pPr>
            <a:r>
              <a:rPr lang="en-US" altLang="en-US"/>
              <a:t>What is the role of the stabilizer and of the liquid helium?</a:t>
            </a:r>
          </a:p>
        </p:txBody>
      </p:sp>
      <p:sp>
        <p:nvSpPr>
          <p:cNvPr id="10244" name="Footer Placeholder 5">
            <a:extLst>
              <a:ext uri="{FF2B5EF4-FFF2-40B4-BE49-F238E27FC236}">
                <a16:creationId xmlns:a16="http://schemas.microsoft.com/office/drawing/2014/main" id="{04E6F072-86D7-4853-B36C-AA781457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10245" name="Date Placeholder 4">
            <a:extLst>
              <a:ext uri="{FF2B5EF4-FFF2-40B4-BE49-F238E27FC236}">
                <a16:creationId xmlns:a16="http://schemas.microsoft.com/office/drawing/2014/main" id="{00543BDF-6ADC-4D5C-9455-402C3BF2B6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0246" name="Slide Number Placeholder 7">
            <a:extLst>
              <a:ext uri="{FF2B5EF4-FFF2-40B4-BE49-F238E27FC236}">
                <a16:creationId xmlns:a16="http://schemas.microsoft.com/office/drawing/2014/main" id="{E0150773-0297-4B3C-99CF-DD80A3D5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4E37B24-782F-4AE7-AA4B-9D590FD1D4A9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F715547-4B70-4643-A0B6-890E42DD0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0E14F5C-9392-4C37-9024-FAE0D3664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Introduction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Quench of a superconductor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Classification of quenches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Conductor limited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Measurements of critical surfaces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Short sample current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Degradation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Energy deposited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Distributed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density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Point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Mininum propagation velocity	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SSC and HERA wires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 b="1" u="sng">
                <a:solidFill>
                  <a:srgbClr val="FF0000"/>
                </a:solidFill>
              </a:rPr>
              <a:t>Cryogenic stabilization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LHC wire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Conclusions</a:t>
            </a:r>
          </a:p>
        </p:txBody>
      </p:sp>
      <p:sp>
        <p:nvSpPr>
          <p:cNvPr id="41988" name="Footer Placeholder 5">
            <a:extLst>
              <a:ext uri="{FF2B5EF4-FFF2-40B4-BE49-F238E27FC236}">
                <a16:creationId xmlns:a16="http://schemas.microsoft.com/office/drawing/2014/main" id="{BCA0AB7A-05A9-4158-9A08-84494BC7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41989" name="Date Placeholder 4">
            <a:extLst>
              <a:ext uri="{FF2B5EF4-FFF2-40B4-BE49-F238E27FC236}">
                <a16:creationId xmlns:a16="http://schemas.microsoft.com/office/drawing/2014/main" id="{F92A5E41-8D39-43EF-A222-5AC3A7BBAA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41990" name="Slide Number Placeholder 7">
            <a:extLst>
              <a:ext uri="{FF2B5EF4-FFF2-40B4-BE49-F238E27FC236}">
                <a16:creationId xmlns:a16="http://schemas.microsoft.com/office/drawing/2014/main" id="{CAA8E78D-D88F-4527-9178-B504B4E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C29261A-F0E7-4E0C-9796-2D110E752223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B8D5-7976-4875-A1B0-36308F7B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7. Cryogenic stabilization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D3E6E-DCFA-46EF-A502-06CC93209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9C48-6B6B-4DD1-BE0A-336946F4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Accelerator Magnets, January 27-31,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6E985-B844-4442-B634-B58B6B60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45CF4-5103-4140-B197-F73214A1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5AB8A-C91D-4F7D-94D5-62D0481588EB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84533D83-288A-4067-B579-62D8464231F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048000"/>
            <a:ext cx="5346700" cy="1084263"/>
            <a:chOff x="1828800" y="2649958"/>
            <a:chExt cx="5346700" cy="1083842"/>
          </a:xfrm>
        </p:grpSpPr>
        <p:pic>
          <p:nvPicPr>
            <p:cNvPr id="10" name="Picture 45">
              <a:extLst>
                <a:ext uri="{FF2B5EF4-FFF2-40B4-BE49-F238E27FC236}">
                  <a16:creationId xmlns:a16="http://schemas.microsoft.com/office/drawing/2014/main" id="{4765C440-AE97-4E94-BE1A-D4135B2F0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2762627"/>
              <a:ext cx="5270500" cy="86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4">
              <a:extLst>
                <a:ext uri="{FF2B5EF4-FFF2-40B4-BE49-F238E27FC236}">
                  <a16:creationId xmlns:a16="http://schemas.microsoft.com/office/drawing/2014/main" id="{B5DACA82-C009-4115-9034-B602B7D0B8E1}"/>
                </a:ext>
              </a:extLst>
            </p:cNvPr>
            <p:cNvSpPr/>
            <p:nvPr/>
          </p:nvSpPr>
          <p:spPr>
            <a:xfrm>
              <a:off x="4124325" y="2762627"/>
              <a:ext cx="1285875" cy="86326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2" name="Rounded Rectangle 15">
              <a:extLst>
                <a:ext uri="{FF2B5EF4-FFF2-40B4-BE49-F238E27FC236}">
                  <a16:creationId xmlns:a16="http://schemas.microsoft.com/office/drawing/2014/main" id="{0938C7D6-F0D4-4692-8400-A77B91790A5E}"/>
                </a:ext>
              </a:extLst>
            </p:cNvPr>
            <p:cNvSpPr/>
            <p:nvPr/>
          </p:nvSpPr>
          <p:spPr>
            <a:xfrm>
              <a:off x="5656262" y="2762627"/>
              <a:ext cx="1519238" cy="86326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3" name="Rounded Rectangle 16">
              <a:extLst>
                <a:ext uri="{FF2B5EF4-FFF2-40B4-BE49-F238E27FC236}">
                  <a16:creationId xmlns:a16="http://schemas.microsoft.com/office/drawing/2014/main" id="{4EBC1144-F5A6-47FD-B467-795A02C31DCC}"/>
                </a:ext>
              </a:extLst>
            </p:cNvPr>
            <p:cNvSpPr/>
            <p:nvPr/>
          </p:nvSpPr>
          <p:spPr>
            <a:xfrm>
              <a:off x="2835275" y="2973682"/>
              <a:ext cx="520700" cy="43163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4FA72D79-AB8C-44FB-B654-C3B609B09128}"/>
                </a:ext>
              </a:extLst>
            </p:cNvPr>
            <p:cNvSpPr/>
            <p:nvPr/>
          </p:nvSpPr>
          <p:spPr>
            <a:xfrm>
              <a:off x="3508375" y="2978443"/>
              <a:ext cx="454025" cy="43163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15A4AA18-10C4-40F5-9571-D4868F7119C6}"/>
                </a:ext>
              </a:extLst>
            </p:cNvPr>
            <p:cNvSpPr/>
            <p:nvPr/>
          </p:nvSpPr>
          <p:spPr>
            <a:xfrm>
              <a:off x="1828800" y="2757866"/>
              <a:ext cx="828675" cy="86326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0E4CF7A3-099C-4221-9132-021220BDDA6B}"/>
                </a:ext>
              </a:extLst>
            </p:cNvPr>
            <p:cNvSpPr/>
            <p:nvPr/>
          </p:nvSpPr>
          <p:spPr>
            <a:xfrm>
              <a:off x="2835275" y="2649958"/>
              <a:ext cx="1127125" cy="1083842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6C7819F2-454E-4EE3-BBF7-94DF2A612BC0}"/>
                </a:ext>
              </a:extLst>
            </p:cNvPr>
            <p:cNvSpPr/>
            <p:nvPr/>
          </p:nvSpPr>
          <p:spPr>
            <a:xfrm>
              <a:off x="4124325" y="2649958"/>
              <a:ext cx="3051175" cy="1083842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3880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61BB4A0-7AD1-40F8-A2EB-E4DA275E3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7. Cryogenic stabilization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6614B4A-D07E-4A38-9F95-56D13C1F5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32385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en-US"/>
              <a:t>When a </a:t>
            </a:r>
            <a:r>
              <a:rPr lang="en-US" altLang="en-US" b="1" i="1">
                <a:solidFill>
                  <a:srgbClr val="FF0000"/>
                </a:solidFill>
              </a:rPr>
              <a:t>distributed disturbance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/>
              <a:t>(large volume) produces a transition in the superconductor in the normal zone, or when the </a:t>
            </a:r>
            <a:r>
              <a:rPr lang="en-US" altLang="en-US" b="1">
                <a:solidFill>
                  <a:srgbClr val="FF0000"/>
                </a:solidFill>
              </a:rPr>
              <a:t>MPZ is significantly larger </a:t>
            </a:r>
            <a:r>
              <a:rPr lang="en-US" altLang="en-US"/>
              <a:t>then the strand diameter, we abandon the adiabatic conditions described in Sec. 5.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/>
              <a:t>In this case, we have to take into account the </a:t>
            </a:r>
            <a:r>
              <a:rPr lang="en-US" altLang="en-US" b="1">
                <a:solidFill>
                  <a:srgbClr val="FF0000"/>
                </a:solidFill>
              </a:rPr>
              <a:t>cryogenic liquid</a:t>
            </a:r>
            <a:r>
              <a:rPr lang="en-US" altLang="en-US"/>
              <a:t> (liquid Helium) in contact with the wire.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F7DB2ED0-85DC-49FB-BA92-919757070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429125"/>
            <a:ext cx="8169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6">
            <a:extLst>
              <a:ext uri="{FF2B5EF4-FFF2-40B4-BE49-F238E27FC236}">
                <a16:creationId xmlns:a16="http://schemas.microsoft.com/office/drawing/2014/main" id="{7B1E59B1-78FA-423E-B620-3E4DCA8D0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5934075"/>
            <a:ext cx="1004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M. Wilson, [2]</a:t>
            </a:r>
          </a:p>
        </p:txBody>
      </p:sp>
      <p:sp>
        <p:nvSpPr>
          <p:cNvPr id="43014" name="Footer Placeholder 7">
            <a:extLst>
              <a:ext uri="{FF2B5EF4-FFF2-40B4-BE49-F238E27FC236}">
                <a16:creationId xmlns:a16="http://schemas.microsoft.com/office/drawing/2014/main" id="{5C66FCF0-646C-42A1-BF86-FFED5FC4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43015" name="Date Placeholder 6">
            <a:extLst>
              <a:ext uri="{FF2B5EF4-FFF2-40B4-BE49-F238E27FC236}">
                <a16:creationId xmlns:a16="http://schemas.microsoft.com/office/drawing/2014/main" id="{6094B771-5DE6-4E9D-B8DF-7DF86531FC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43016" name="Slide Number Placeholder 9">
            <a:extLst>
              <a:ext uri="{FF2B5EF4-FFF2-40B4-BE49-F238E27FC236}">
                <a16:creationId xmlns:a16="http://schemas.microsoft.com/office/drawing/2014/main" id="{52222809-2D1F-4340-97FA-F50E517E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09FAD5A-6064-4841-A6C2-999A1864BA1D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2FEA64E-3BB3-4A59-B805-4BFFB5AD6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7. Cryogenic stabilization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A7EFAA2-C59B-4CF4-9916-E96A4081A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32385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FF0000"/>
                </a:solidFill>
              </a:rPr>
              <a:t>heat generation per unit of cooled area </a:t>
            </a:r>
            <a:r>
              <a:rPr lang="en-US" altLang="en-US"/>
              <a:t>is given by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	where we assumed that </a:t>
            </a:r>
            <a:r>
              <a:rPr lang="en-US" altLang="en-US" i="1">
                <a:sym typeface="Symbol" panose="05050102010706020507" pitchFamily="18" charset="2"/>
              </a:rPr>
              <a:t></a:t>
            </a:r>
            <a:r>
              <a:rPr lang="en-US" altLang="en-US" i="1" baseline="-25000">
                <a:sym typeface="Symbol" panose="05050102010706020507" pitchFamily="18" charset="2"/>
              </a:rPr>
              <a:t>0 </a:t>
            </a:r>
            <a:r>
              <a:rPr lang="en-US" altLang="en-US" i="1">
                <a:sym typeface="Symbol" panose="05050102010706020507" pitchFamily="18" charset="2"/>
              </a:rPr>
              <a:t>=</a:t>
            </a:r>
            <a:r>
              <a:rPr lang="en-US" altLang="en-US" i="1" baseline="-25000">
                <a:sym typeface="Symbol" panose="05050102010706020507" pitchFamily="18" charset="2"/>
              </a:rPr>
              <a:t> </a:t>
            </a:r>
            <a:r>
              <a:rPr lang="en-US" altLang="en-US" i="1">
                <a:sym typeface="Symbol" panose="05050102010706020507" pitchFamily="18" charset="2"/>
              </a:rPr>
              <a:t></a:t>
            </a:r>
            <a:r>
              <a:rPr lang="en-US" altLang="en-US" i="1" baseline="-25000">
                <a:sym typeface="Symbol" panose="05050102010706020507" pitchFamily="18" charset="2"/>
              </a:rPr>
              <a:t>cs </a:t>
            </a:r>
            <a:r>
              <a:rPr lang="en-US" altLang="en-US">
                <a:sym typeface="Symbol" panose="05050102010706020507" pitchFamily="18" charset="2"/>
              </a:rPr>
              <a:t>(i.e.</a:t>
            </a:r>
            <a:r>
              <a:rPr lang="en-US" altLang="en-US" i="1">
                <a:sym typeface="Symbol" panose="05050102010706020507" pitchFamily="18" charset="2"/>
              </a:rPr>
              <a:t> J</a:t>
            </a:r>
            <a:r>
              <a:rPr lang="en-US" altLang="en-US" i="1" baseline="-25000">
                <a:sym typeface="Symbol" panose="05050102010706020507" pitchFamily="18" charset="2"/>
              </a:rPr>
              <a:t>m</a:t>
            </a:r>
            <a:r>
              <a:rPr lang="en-US" altLang="en-US" i="1">
                <a:sym typeface="Symbol" panose="05050102010706020507" pitchFamily="18" charset="2"/>
              </a:rPr>
              <a:t>=J</a:t>
            </a:r>
            <a:r>
              <a:rPr lang="en-US" altLang="en-US" i="1" baseline="-25000">
                <a:sym typeface="Symbol" panose="05050102010706020507" pitchFamily="18" charset="2"/>
              </a:rPr>
              <a:t>C</a:t>
            </a:r>
            <a:r>
              <a:rPr lang="en-US" altLang="en-US">
                <a:sym typeface="Symbol" panose="05050102010706020507" pitchFamily="18" charset="2"/>
              </a:rPr>
              <a:t>), and </a:t>
            </a:r>
            <a:r>
              <a:rPr lang="en-US" altLang="en-US" b="1" i="1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altLang="en-US">
                <a:sym typeface="Symbol" panose="05050102010706020507" pitchFamily="18" charset="2"/>
              </a:rPr>
              <a:t> is the cross-sectional area of the conductor and </a:t>
            </a:r>
            <a:r>
              <a:rPr lang="en-US" altLang="en-US" b="1" i="1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en-US" altLang="en-US">
                <a:sym typeface="Symbol" panose="05050102010706020507" pitchFamily="18" charset="2"/>
              </a:rPr>
              <a:t> is the cooled perimeter.</a:t>
            </a:r>
            <a:endParaRPr lang="en-US" altLang="en-US" i="1" baseline="-25000">
              <a:sym typeface="Symbol" panose="05050102010706020507" pitchFamily="18" charset="2"/>
            </a:endParaRP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3C632419-DF3D-46FE-8863-EDFC14F7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429125"/>
            <a:ext cx="8169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7" name="Object 2">
            <a:extLst>
              <a:ext uri="{FF2B5EF4-FFF2-40B4-BE49-F238E27FC236}">
                <a16:creationId xmlns:a16="http://schemas.microsoft.com/office/drawing/2014/main" id="{EB8E9FE5-22A3-471B-A4D4-3EAD644AF723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22488" y="2209800"/>
          <a:ext cx="47355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8" name="Equation" r:id="rId5" imgW="2590800" imgH="457200" progId="Equation.3">
                  <p:embed/>
                </p:oleObj>
              </mc:Choice>
              <mc:Fallback>
                <p:oleObj name="Equation" r:id="rId5" imgW="2590800" imgH="457200" progId="Equation.3">
                  <p:embed/>
                  <p:pic>
                    <p:nvPicPr>
                      <p:cNvPr id="44037" name="Object 2">
                        <a:extLst>
                          <a:ext uri="{FF2B5EF4-FFF2-40B4-BE49-F238E27FC236}">
                            <a16:creationId xmlns:a16="http://schemas.microsoft.com/office/drawing/2014/main" id="{EB8E9FE5-22A3-471B-A4D4-3EAD644AF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209800"/>
                        <a:ext cx="47355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6">
            <a:extLst>
              <a:ext uri="{FF2B5EF4-FFF2-40B4-BE49-F238E27FC236}">
                <a16:creationId xmlns:a16="http://schemas.microsoft.com/office/drawing/2014/main" id="{FD11C91B-9AF3-4D84-8630-C6259FB1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5934075"/>
            <a:ext cx="1004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M. Wilson, [2]</a:t>
            </a:r>
          </a:p>
        </p:txBody>
      </p:sp>
      <p:sp>
        <p:nvSpPr>
          <p:cNvPr id="44039" name="Footer Placeholder 8">
            <a:extLst>
              <a:ext uri="{FF2B5EF4-FFF2-40B4-BE49-F238E27FC236}">
                <a16:creationId xmlns:a16="http://schemas.microsoft.com/office/drawing/2014/main" id="{B9812E1A-2F0E-4299-919C-DC56A98C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44040" name="Date Placeholder 7">
            <a:extLst>
              <a:ext uri="{FF2B5EF4-FFF2-40B4-BE49-F238E27FC236}">
                <a16:creationId xmlns:a16="http://schemas.microsoft.com/office/drawing/2014/main" id="{4C2B5FAF-D790-40D3-A7F9-9C0795D50C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44041" name="Slide Number Placeholder 10">
            <a:extLst>
              <a:ext uri="{FF2B5EF4-FFF2-40B4-BE49-F238E27FC236}">
                <a16:creationId xmlns:a16="http://schemas.microsoft.com/office/drawing/2014/main" id="{D0FCE8FA-2119-4601-ADED-BDBBEB71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A3986BF-55FA-41AC-81EC-FCE6B7614F1D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9B581B5-FCCF-4EDE-85B2-39CCDA6B5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7. Cryogenic stabilization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7FE2D2E-BBD2-4C39-908D-AD2F25F9C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32385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FF0000"/>
                </a:solidFill>
              </a:rPr>
              <a:t>cooling</a:t>
            </a:r>
            <a:r>
              <a:rPr lang="en-US" altLang="en-US"/>
              <a:t> per unit of cooled area is given by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	where </a:t>
            </a:r>
            <a:r>
              <a:rPr lang="en-US" altLang="en-US" b="1" i="1">
                <a:solidFill>
                  <a:srgbClr val="FF0000"/>
                </a:solidFill>
              </a:rPr>
              <a:t>h</a:t>
            </a:r>
            <a:r>
              <a:rPr lang="en-US" altLang="en-US"/>
              <a:t> [W m</a:t>
            </a:r>
            <a:r>
              <a:rPr lang="en-US" altLang="en-US" baseline="30000"/>
              <a:t>-1</a:t>
            </a:r>
            <a:r>
              <a:rPr lang="en-US" altLang="en-US"/>
              <a:t> K</a:t>
            </a:r>
            <a:r>
              <a:rPr lang="en-US" altLang="en-US" baseline="30000"/>
              <a:t>-1</a:t>
            </a:r>
            <a:r>
              <a:rPr lang="en-US" altLang="en-US"/>
              <a:t>] is the heat transfer coefficient (we assume it constant) and </a:t>
            </a:r>
            <a:r>
              <a:rPr lang="en-US" altLang="en-US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altLang="en-US" b="1" i="1" baseline="-2500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en-US" altLang="en-US" i="1" baseline="-25000">
                <a:sym typeface="Symbol" panose="05050102010706020507" pitchFamily="18" charset="2"/>
              </a:rPr>
              <a:t> </a:t>
            </a:r>
            <a:r>
              <a:rPr lang="en-US" altLang="en-US"/>
              <a:t>the temperature of the bath.</a:t>
            </a:r>
            <a:endParaRPr lang="en-US" altLang="en-US" i="1" baseline="-25000">
              <a:sym typeface="Symbol" panose="05050102010706020507" pitchFamily="18" charset="2"/>
            </a:endParaRP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FF226906-0ACB-4122-90EC-F927BB7F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429125"/>
            <a:ext cx="8169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1" name="Object 2">
            <a:extLst>
              <a:ext uri="{FF2B5EF4-FFF2-40B4-BE49-F238E27FC236}">
                <a16:creationId xmlns:a16="http://schemas.microsoft.com/office/drawing/2014/main" id="{E46AFE35-FD55-44A9-AD73-B1C0058C1BBC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62400" y="2241550"/>
          <a:ext cx="12334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2" name="Equation" r:id="rId5" imgW="583947" imgH="228501" progId="Equation.3">
                  <p:embed/>
                </p:oleObj>
              </mc:Choice>
              <mc:Fallback>
                <p:oleObj name="Equation" r:id="rId5" imgW="583947" imgH="228501" progId="Equation.3">
                  <p:embed/>
                  <p:pic>
                    <p:nvPicPr>
                      <p:cNvPr id="45061" name="Object 2">
                        <a:extLst>
                          <a:ext uri="{FF2B5EF4-FFF2-40B4-BE49-F238E27FC236}">
                            <a16:creationId xmlns:a16="http://schemas.microsoft.com/office/drawing/2014/main" id="{E46AFE35-FD55-44A9-AD73-B1C0058C1B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41550"/>
                        <a:ext cx="12334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6">
            <a:extLst>
              <a:ext uri="{FF2B5EF4-FFF2-40B4-BE49-F238E27FC236}">
                <a16:creationId xmlns:a16="http://schemas.microsoft.com/office/drawing/2014/main" id="{88A9B6C3-3540-409D-A56C-B4372B16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5934075"/>
            <a:ext cx="1004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M. Wilson, [2]</a:t>
            </a:r>
          </a:p>
        </p:txBody>
      </p:sp>
      <p:sp>
        <p:nvSpPr>
          <p:cNvPr id="45063" name="Footer Placeholder 8">
            <a:extLst>
              <a:ext uri="{FF2B5EF4-FFF2-40B4-BE49-F238E27FC236}">
                <a16:creationId xmlns:a16="http://schemas.microsoft.com/office/drawing/2014/main" id="{92BDCE16-9ABA-4334-ADF3-04DD9FFE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45064" name="Date Placeholder 7">
            <a:extLst>
              <a:ext uri="{FF2B5EF4-FFF2-40B4-BE49-F238E27FC236}">
                <a16:creationId xmlns:a16="http://schemas.microsoft.com/office/drawing/2014/main" id="{87E8C834-368E-4150-A6AB-B451D26D652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45065" name="Slide Number Placeholder 10">
            <a:extLst>
              <a:ext uri="{FF2B5EF4-FFF2-40B4-BE49-F238E27FC236}">
                <a16:creationId xmlns:a16="http://schemas.microsoft.com/office/drawing/2014/main" id="{44A9CF52-75A2-4028-94F6-9FF081C5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10377FB-6118-4904-836A-6DC7BF5D2E80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AF5B4E4D-3341-4A3A-87D2-F3C393FB643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" y="1190625"/>
            <a:ext cx="5067300" cy="5240338"/>
          </a:xfrm>
        </p:spPr>
        <p:txBody>
          <a:bodyPr/>
          <a:lstStyle/>
          <a:p>
            <a:r>
              <a:rPr lang="en-US" altLang="en-US" sz="1800"/>
              <a:t>The  </a:t>
            </a:r>
            <a:r>
              <a:rPr lang="en-US" altLang="en-US" sz="1800" b="1">
                <a:solidFill>
                  <a:srgbClr val="FF0000"/>
                </a:solidFill>
              </a:rPr>
              <a:t>criterion for cryogenic stability  </a:t>
            </a:r>
            <a:r>
              <a:rPr lang="en-US" altLang="en-US" sz="1800"/>
              <a:t>(Stekly and Zar) is therefore</a:t>
            </a:r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r>
              <a:rPr lang="en-US" altLang="en-US" sz="1800"/>
              <a:t>In reality </a:t>
            </a:r>
            <a:r>
              <a:rPr lang="en-US" altLang="en-US" sz="1800" i="1"/>
              <a:t>h </a:t>
            </a:r>
            <a:r>
              <a:rPr lang="en-US" altLang="en-US" sz="1800"/>
              <a:t>is characterized by three zones</a:t>
            </a:r>
          </a:p>
          <a:p>
            <a:pPr lvl="1"/>
            <a:r>
              <a:rPr lang="en-US" altLang="en-US" sz="1600"/>
              <a:t>Nucleate boiling</a:t>
            </a:r>
          </a:p>
          <a:p>
            <a:pPr lvl="1"/>
            <a:r>
              <a:rPr lang="en-US" altLang="en-US" sz="1600"/>
              <a:t>Transition boiling</a:t>
            </a:r>
          </a:p>
          <a:p>
            <a:pPr lvl="1"/>
            <a:r>
              <a:rPr lang="en-US" altLang="en-US" sz="1600"/>
              <a:t>Film boiling</a:t>
            </a:r>
          </a:p>
          <a:p>
            <a:endParaRPr lang="en-US" altLang="en-US" sz="1800"/>
          </a:p>
          <a:p>
            <a:r>
              <a:rPr lang="en-US" altLang="en-US" sz="1800"/>
              <a:t>In general, we have cryogenic stability when the curve of the dissipated power </a:t>
            </a:r>
            <a:r>
              <a:rPr lang="en-US" altLang="en-US" sz="1800" i="1"/>
              <a:t>G(</a:t>
            </a:r>
            <a:r>
              <a:rPr lang="en-US" altLang="en-US" sz="1800" i="1">
                <a:sym typeface="Symbol" panose="05050102010706020507" pitchFamily="18" charset="2"/>
              </a:rPr>
              <a:t></a:t>
            </a:r>
            <a:r>
              <a:rPr lang="en-US" altLang="en-US" sz="1800" i="1"/>
              <a:t>) </a:t>
            </a:r>
            <a:r>
              <a:rPr lang="en-US" altLang="en-US" sz="1800" b="1">
                <a:solidFill>
                  <a:srgbClr val="FF0000"/>
                </a:solidFill>
              </a:rPr>
              <a:t>stays below</a:t>
            </a:r>
            <a:r>
              <a:rPr lang="en-US" altLang="en-US" sz="1800"/>
              <a:t> the curve of the power removed by helium.</a:t>
            </a:r>
          </a:p>
          <a:p>
            <a:r>
              <a:rPr lang="en-US" altLang="en-US" sz="1800"/>
              <a:t>Stekly criteria require an ohmic heat per unit area of cooled surface &lt; 1.5-2.0 kW/m</a:t>
            </a:r>
            <a:r>
              <a:rPr lang="en-US" altLang="en-US" sz="1800" baseline="30000"/>
              <a:t>2</a:t>
            </a:r>
          </a:p>
          <a:p>
            <a:endParaRPr lang="en-US" altLang="en-US" sz="1800" i="1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33508F3-978F-4178-8A60-D8642CF4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7. Cryogenic stabilization</a:t>
            </a:r>
            <a:br>
              <a:rPr lang="en-US" altLang="en-US" sz="2400"/>
            </a:br>
            <a:r>
              <a:rPr lang="en-US" altLang="en-US" sz="2400"/>
              <a:t>Stekly criteria</a:t>
            </a:r>
          </a:p>
        </p:txBody>
      </p:sp>
      <p:graphicFrame>
        <p:nvGraphicFramePr>
          <p:cNvPr id="46084" name="Object 2">
            <a:extLst>
              <a:ext uri="{FF2B5EF4-FFF2-40B4-BE49-F238E27FC236}">
                <a16:creationId xmlns:a16="http://schemas.microsoft.com/office/drawing/2014/main" id="{76EBD97C-0D25-4193-A4CC-55A2BAAF5CA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200150" y="1981200"/>
          <a:ext cx="3619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6" name="Equation" r:id="rId3" imgW="2413000" imgH="457200" progId="Equation.3">
                  <p:embed/>
                </p:oleObj>
              </mc:Choice>
              <mc:Fallback>
                <p:oleObj name="Equation" r:id="rId3" imgW="2413000" imgH="457200" progId="Equation.3">
                  <p:embed/>
                  <p:pic>
                    <p:nvPicPr>
                      <p:cNvPr id="46084" name="Object 2">
                        <a:extLst>
                          <a:ext uri="{FF2B5EF4-FFF2-40B4-BE49-F238E27FC236}">
                            <a16:creationId xmlns:a16="http://schemas.microsoft.com/office/drawing/2014/main" id="{76EBD97C-0D25-4193-A4CC-55A2BAAF5C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981200"/>
                        <a:ext cx="3619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5" name="Picture 4" descr="heat-transf">
            <a:extLst>
              <a:ext uri="{FF2B5EF4-FFF2-40B4-BE49-F238E27FC236}">
                <a16:creationId xmlns:a16="http://schemas.microsoft.com/office/drawing/2014/main" id="{83ED10E2-A6FF-42A8-A38B-23AFBC56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7"/>
          <a:stretch>
            <a:fillRect/>
          </a:stretch>
        </p:blipFill>
        <p:spPr bwMode="auto">
          <a:xfrm>
            <a:off x="5008563" y="1254125"/>
            <a:ext cx="39433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 descr="STEKLEY">
            <a:extLst>
              <a:ext uri="{FF2B5EF4-FFF2-40B4-BE49-F238E27FC236}">
                <a16:creationId xmlns:a16="http://schemas.microsoft.com/office/drawing/2014/main" id="{C28B823F-6E47-49F2-AACE-0B56E761C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919538"/>
            <a:ext cx="373856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8">
            <a:extLst>
              <a:ext uri="{FF2B5EF4-FFF2-40B4-BE49-F238E27FC236}">
                <a16:creationId xmlns:a16="http://schemas.microsoft.com/office/drawing/2014/main" id="{9F6DC52E-4B08-4ADA-B2C5-503B84CB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211263"/>
            <a:ext cx="8572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L. Rossi, [6]</a:t>
            </a:r>
          </a:p>
        </p:txBody>
      </p:sp>
      <p:sp>
        <p:nvSpPr>
          <p:cNvPr id="46088" name="Date Placeholder 8">
            <a:extLst>
              <a:ext uri="{FF2B5EF4-FFF2-40B4-BE49-F238E27FC236}">
                <a16:creationId xmlns:a16="http://schemas.microsoft.com/office/drawing/2014/main" id="{55CBE44B-A08A-4274-8A10-0B040103DC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46089" name="Slide Number Placeholder 9">
            <a:extLst>
              <a:ext uri="{FF2B5EF4-FFF2-40B4-BE49-F238E27FC236}">
                <a16:creationId xmlns:a16="http://schemas.microsoft.com/office/drawing/2014/main" id="{DBAA66D9-0D83-4DC1-8E54-2F35B1F9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DFC9354-92EF-4B6B-BDF9-9C51DA785A7D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sp>
        <p:nvSpPr>
          <p:cNvPr id="46090" name="Footer Placeholder 10">
            <a:extLst>
              <a:ext uri="{FF2B5EF4-FFF2-40B4-BE49-F238E27FC236}">
                <a16:creationId xmlns:a16="http://schemas.microsoft.com/office/drawing/2014/main" id="{A7F9AA5E-457B-4166-A50E-8E771130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3334A0B-FC27-4C7D-B2CF-89F98BC1E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7. Cryogenic stabilization</a:t>
            </a:r>
            <a:br>
              <a:rPr lang="en-US" altLang="en-US" sz="2400"/>
            </a:br>
            <a:r>
              <a:rPr lang="en-US" altLang="en-US" sz="2400"/>
              <a:t>Equal-area theorem (Maddock criteria)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87F1CD4-E02D-4EA8-9230-FD9CB96C8A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The Stekly criteria neglects heat conduction.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But, if the hot zone has finite dimensions and is surrounded by a cold zone, the </a:t>
            </a:r>
            <a:r>
              <a:rPr lang="en-US" altLang="en-US" sz="2000" b="1">
                <a:solidFill>
                  <a:srgbClr val="FF0000"/>
                </a:solidFill>
              </a:rPr>
              <a:t>heat conduction </a:t>
            </a:r>
            <a:r>
              <a:rPr lang="en-US" altLang="en-US" sz="2000"/>
              <a:t>at the boundaries can improve the stability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Conductor can be stable also if  </a:t>
            </a:r>
            <a:r>
              <a:rPr lang="en-US" altLang="en-US" sz="1800" i="1"/>
              <a:t>G &gt;H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Maddock, </a:t>
            </a:r>
            <a:r>
              <a:rPr lang="en-US" altLang="en-US" sz="2000" i="1"/>
              <a:t>et al., </a:t>
            </a:r>
            <a:r>
              <a:rPr lang="en-US" altLang="en-US" sz="2000"/>
              <a:t>[10] proposed to </a:t>
            </a:r>
            <a:r>
              <a:rPr lang="en-US" altLang="en-US" sz="2000" b="1">
                <a:solidFill>
                  <a:srgbClr val="FF0000"/>
                </a:solidFill>
              </a:rPr>
              <a:t>equal area theorem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The surplus of heat generation must be balanced by a surplus of cooling.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Maddock criteria requires an ohmic heat per unit area of cooled surface &lt; 3 kW/m</a:t>
            </a:r>
            <a:r>
              <a:rPr lang="en-US" altLang="en-US" sz="2000" baseline="30000"/>
              <a:t>2</a:t>
            </a: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A512AB32-B8DB-43D4-ABD1-8B6DC63843D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000"/>
          </a:p>
        </p:txBody>
      </p:sp>
      <p:graphicFrame>
        <p:nvGraphicFramePr>
          <p:cNvPr id="47109" name="Object 2">
            <a:extLst>
              <a:ext uri="{FF2B5EF4-FFF2-40B4-BE49-F238E27FC236}">
                <a16:creationId xmlns:a16="http://schemas.microsoft.com/office/drawing/2014/main" id="{C790A2F3-276C-4257-A55F-6ED726ED149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41950" y="1793875"/>
          <a:ext cx="28797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0" name="Equation" r:id="rId3" imgW="1917700" imgH="431800" progId="Equation.3">
                  <p:embed/>
                </p:oleObj>
              </mc:Choice>
              <mc:Fallback>
                <p:oleObj name="Equation" r:id="rId3" imgW="1917700" imgH="431800" progId="Equation.3">
                  <p:embed/>
                  <p:pic>
                    <p:nvPicPr>
                      <p:cNvPr id="47109" name="Object 2">
                        <a:extLst>
                          <a:ext uri="{FF2B5EF4-FFF2-40B4-BE49-F238E27FC236}">
                            <a16:creationId xmlns:a16="http://schemas.microsoft.com/office/drawing/2014/main" id="{C790A2F3-276C-4257-A55F-6ED726ED14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1793875"/>
                        <a:ext cx="287972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0" name="Picture 7">
            <a:extLst>
              <a:ext uri="{FF2B5EF4-FFF2-40B4-BE49-F238E27FC236}">
                <a16:creationId xmlns:a16="http://schemas.microsoft.com/office/drawing/2014/main" id="{5584A8E1-5C74-48D8-A400-6830C8FC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082925"/>
            <a:ext cx="42418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8">
            <a:extLst>
              <a:ext uri="{FF2B5EF4-FFF2-40B4-BE49-F238E27FC236}">
                <a16:creationId xmlns:a16="http://schemas.microsoft.com/office/drawing/2014/main" id="{878BE518-8118-4F22-978E-94C42C6CB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3" y="3267075"/>
            <a:ext cx="1004887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M. Wilson, [2]</a:t>
            </a:r>
          </a:p>
        </p:txBody>
      </p:sp>
      <p:sp>
        <p:nvSpPr>
          <p:cNvPr id="47112" name="Footer Placeholder 9">
            <a:extLst>
              <a:ext uri="{FF2B5EF4-FFF2-40B4-BE49-F238E27FC236}">
                <a16:creationId xmlns:a16="http://schemas.microsoft.com/office/drawing/2014/main" id="{C9CFE784-8E3C-4FB0-9387-E1B1F28D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47113" name="Date Placeholder 8">
            <a:extLst>
              <a:ext uri="{FF2B5EF4-FFF2-40B4-BE49-F238E27FC236}">
                <a16:creationId xmlns:a16="http://schemas.microsoft.com/office/drawing/2014/main" id="{C487C9DA-1FD1-476B-AE37-5FF99F8E71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47114" name="Slide Number Placeholder 11">
            <a:extLst>
              <a:ext uri="{FF2B5EF4-FFF2-40B4-BE49-F238E27FC236}">
                <a16:creationId xmlns:a16="http://schemas.microsoft.com/office/drawing/2014/main" id="{DC8AD5FE-734C-4B9F-8FB4-79F9A7C8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9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6CC6941-8835-4E93-92BE-73C47DD13231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21087B2-838B-4B7E-8D3A-963277831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D599442-9A93-4D60-B8D1-D9E2E4B7E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Introduction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Quench of a superconductor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Classification of quenches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Conductor limited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Measurements of critical surfaces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Short sample current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Degradation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Energy deposited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Distributed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density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Point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Mininum propagation velocity	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SSC and HERA wires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Cryogenic stabilization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 b="1" u="sng">
                <a:solidFill>
                  <a:srgbClr val="FF0000"/>
                </a:solidFill>
              </a:rPr>
              <a:t>Practical example: LHC wire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Conclusions</a:t>
            </a:r>
            <a:endParaRPr lang="en-US" altLang="en-US" sz="2000" b="1" u="sng"/>
          </a:p>
        </p:txBody>
      </p:sp>
      <p:sp>
        <p:nvSpPr>
          <p:cNvPr id="48132" name="Footer Placeholder 5">
            <a:extLst>
              <a:ext uri="{FF2B5EF4-FFF2-40B4-BE49-F238E27FC236}">
                <a16:creationId xmlns:a16="http://schemas.microsoft.com/office/drawing/2014/main" id="{4BF79572-EEEA-458A-8618-4489E6B0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48133" name="Date Placeholder 4">
            <a:extLst>
              <a:ext uri="{FF2B5EF4-FFF2-40B4-BE49-F238E27FC236}">
                <a16:creationId xmlns:a16="http://schemas.microsoft.com/office/drawing/2014/main" id="{AAC0C948-45AE-4BC5-8512-F054754B59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48134" name="Slide Number Placeholder 7">
            <a:extLst>
              <a:ext uri="{FF2B5EF4-FFF2-40B4-BE49-F238E27FC236}">
                <a16:creationId xmlns:a16="http://schemas.microsoft.com/office/drawing/2014/main" id="{841EDAB3-A482-41AC-B684-5FF50451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735C803-3C78-4E07-9728-BBD24157AFAB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>
            <a:extLst>
              <a:ext uri="{FF2B5EF4-FFF2-40B4-BE49-F238E27FC236}">
                <a16:creationId xmlns:a16="http://schemas.microsoft.com/office/drawing/2014/main" id="{690A4CBD-B456-4FA8-A458-1E9BE92B7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8. Practical example II</a:t>
            </a:r>
            <a:br>
              <a:rPr lang="en-US" altLang="en-US" sz="2400"/>
            </a:br>
            <a:r>
              <a:rPr lang="en-US" altLang="en-US" sz="2400"/>
              <a:t>LHC wire [8]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7FD33C4-2847-4B91-94C9-A8D325F93A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4883150" cy="5240338"/>
          </a:xfrm>
        </p:spPr>
        <p:txBody>
          <a:bodyPr/>
          <a:lstStyle/>
          <a:p>
            <a:r>
              <a:rPr lang="en-US" altLang="en-US" sz="2000" b="1">
                <a:solidFill>
                  <a:srgbClr val="FF0000"/>
                </a:solidFill>
              </a:rPr>
              <a:t>Wire</a:t>
            </a:r>
          </a:p>
          <a:p>
            <a:pPr lvl="1"/>
            <a:r>
              <a:rPr lang="en-US" altLang="en-US" sz="1800"/>
              <a:t>Measurements showed that the most important parameter is the amount of helium in contact with the strand. </a:t>
            </a:r>
          </a:p>
          <a:p>
            <a:pPr lvl="1"/>
            <a:r>
              <a:rPr lang="en-US" altLang="en-US" sz="1800"/>
              <a:t>The MQE at 0.8 </a:t>
            </a:r>
            <a:r>
              <a:rPr lang="en-US" altLang="en-US" sz="1800" i="1"/>
              <a:t>I</a:t>
            </a:r>
            <a:r>
              <a:rPr lang="en-US" altLang="en-US" sz="1800" i="1" baseline="-25000"/>
              <a:t>c </a:t>
            </a:r>
            <a:r>
              <a:rPr lang="en-US" altLang="en-US" sz="1800"/>
              <a:t>is </a:t>
            </a:r>
          </a:p>
          <a:p>
            <a:pPr lvl="2"/>
            <a:r>
              <a:rPr lang="en-US" altLang="en-US" sz="1600"/>
              <a:t>10 </a:t>
            </a:r>
            <a:r>
              <a:rPr lang="en-US" altLang="en-US" sz="1600">
                <a:sym typeface="Symbol" panose="05050102010706020507" pitchFamily="18" charset="2"/>
              </a:rPr>
              <a:t></a:t>
            </a:r>
            <a:r>
              <a:rPr lang="en-US" altLang="en-US" sz="1600"/>
              <a:t>J in adiabatic conditions</a:t>
            </a:r>
          </a:p>
          <a:p>
            <a:pPr lvl="2"/>
            <a:r>
              <a:rPr lang="en-US" altLang="en-US" sz="1600"/>
              <a:t>1000 </a:t>
            </a:r>
            <a:r>
              <a:rPr lang="en-US" altLang="en-US" sz="1600">
                <a:sym typeface="Symbol" panose="05050102010706020507" pitchFamily="18" charset="2"/>
              </a:rPr>
              <a:t></a:t>
            </a:r>
            <a:r>
              <a:rPr lang="en-US" altLang="en-US" sz="1600"/>
              <a:t>J in open bath </a:t>
            </a:r>
          </a:p>
          <a:p>
            <a:r>
              <a:rPr lang="en-US" altLang="en-US" sz="2000" b="1">
                <a:solidFill>
                  <a:srgbClr val="FF0000"/>
                </a:solidFill>
              </a:rPr>
              <a:t>Cable</a:t>
            </a:r>
          </a:p>
          <a:p>
            <a:pPr lvl="1"/>
            <a:r>
              <a:rPr lang="en-US" altLang="en-US" sz="1800"/>
              <a:t>A “kink“ is observed</a:t>
            </a:r>
          </a:p>
          <a:p>
            <a:pPr lvl="2"/>
            <a:r>
              <a:rPr lang="en-US" altLang="en-US" sz="1600"/>
              <a:t>Zone where the strands behave collectively</a:t>
            </a:r>
          </a:p>
          <a:p>
            <a:pPr lvl="2"/>
            <a:r>
              <a:rPr lang="en-US" altLang="en-US" sz="1600"/>
              <a:t>Zone where the strands behave individually</a:t>
            </a:r>
          </a:p>
          <a:p>
            <a:pPr lvl="1"/>
            <a:r>
              <a:rPr lang="en-US" altLang="en-US" sz="1800"/>
              <a:t>Above the kink</a:t>
            </a:r>
          </a:p>
          <a:p>
            <a:pPr lvl="2"/>
            <a:r>
              <a:rPr lang="en-US" altLang="en-US" sz="1600"/>
              <a:t>MQE is around 100 </a:t>
            </a:r>
            <a:r>
              <a:rPr lang="en-US" altLang="en-US" sz="1600">
                <a:sym typeface="Symbol" panose="05050102010706020507" pitchFamily="18" charset="2"/>
              </a:rPr>
              <a:t></a:t>
            </a:r>
            <a:r>
              <a:rPr lang="en-US" altLang="en-US" sz="1600"/>
              <a:t>J </a:t>
            </a:r>
          </a:p>
          <a:p>
            <a:pPr lvl="1"/>
            <a:r>
              <a:rPr lang="en-US" altLang="en-US" sz="1800"/>
              <a:t>Below the kink </a:t>
            </a:r>
          </a:p>
          <a:p>
            <a:pPr lvl="2"/>
            <a:r>
              <a:rPr lang="en-US" altLang="en-US" sz="1600"/>
              <a:t>MQE is &gt; 1000 </a:t>
            </a:r>
            <a:r>
              <a:rPr lang="en-US" altLang="en-US" sz="1600">
                <a:sym typeface="Symbol" panose="05050102010706020507" pitchFamily="18" charset="2"/>
              </a:rPr>
              <a:t></a:t>
            </a:r>
            <a:r>
              <a:rPr lang="en-US" altLang="en-US" sz="1600"/>
              <a:t>J</a:t>
            </a:r>
          </a:p>
        </p:txBody>
      </p:sp>
      <p:sp>
        <p:nvSpPr>
          <p:cNvPr id="49156" name="Rectangle 6">
            <a:extLst>
              <a:ext uri="{FF2B5EF4-FFF2-40B4-BE49-F238E27FC236}">
                <a16:creationId xmlns:a16="http://schemas.microsoft.com/office/drawing/2014/main" id="{E5FC4C7E-80DE-4D38-8AD3-0759799D272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000"/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55B4B49D-EA5F-4D69-9B38-8D6AFCF53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035175"/>
            <a:ext cx="38385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7">
            <a:extLst>
              <a:ext uri="{FF2B5EF4-FFF2-40B4-BE49-F238E27FC236}">
                <a16:creationId xmlns:a16="http://schemas.microsoft.com/office/drawing/2014/main" id="{8092E6B0-B014-4550-BB56-813DC906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513" y="1930400"/>
            <a:ext cx="1423987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A.K. Ghosh, </a:t>
            </a:r>
            <a:r>
              <a:rPr lang="en-US" altLang="en-US" sz="1000" i="1">
                <a:latin typeface="Arial" panose="020B0604020202020204" pitchFamily="34" charset="0"/>
              </a:rPr>
              <a:t>et al.</a:t>
            </a:r>
            <a:r>
              <a:rPr lang="en-US" altLang="en-US" sz="1000">
                <a:latin typeface="Arial" panose="020B0604020202020204" pitchFamily="34" charset="0"/>
              </a:rPr>
              <a:t>, [9]</a:t>
            </a:r>
          </a:p>
        </p:txBody>
      </p:sp>
      <p:sp>
        <p:nvSpPr>
          <p:cNvPr id="49159" name="Footer Placeholder 8">
            <a:extLst>
              <a:ext uri="{FF2B5EF4-FFF2-40B4-BE49-F238E27FC236}">
                <a16:creationId xmlns:a16="http://schemas.microsoft.com/office/drawing/2014/main" id="{55E1CF89-77AF-4F9A-8E55-51754C44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49160" name="Date Placeholder 7">
            <a:extLst>
              <a:ext uri="{FF2B5EF4-FFF2-40B4-BE49-F238E27FC236}">
                <a16:creationId xmlns:a16="http://schemas.microsoft.com/office/drawing/2014/main" id="{D201BB63-4E1D-4724-A3BE-4958E9C7B3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49161" name="Slide Number Placeholder 10">
            <a:extLst>
              <a:ext uri="{FF2B5EF4-FFF2-40B4-BE49-F238E27FC236}">
                <a16:creationId xmlns:a16="http://schemas.microsoft.com/office/drawing/2014/main" id="{DF288DDB-2F46-4E61-AE13-BD1099A2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B91FA4F-A768-49FB-AEDD-6F9F8232C9FC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48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99F0699-91C0-4E8E-B530-177F9AD9C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15B42BD-7B76-403B-A29E-56E900836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Introduction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Quench of a superconductor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Classification of quenches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Conductor limited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Measurements of critical surfaces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Short sample current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Degradation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Energy deposited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Distributed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density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Point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Mininum propagation velocity	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SSC and HERA wires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Cryogenic stabilization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LHC wire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 b="1" u="sng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50180" name="Footer Placeholder 5">
            <a:extLst>
              <a:ext uri="{FF2B5EF4-FFF2-40B4-BE49-F238E27FC236}">
                <a16:creationId xmlns:a16="http://schemas.microsoft.com/office/drawing/2014/main" id="{F6EC03DB-CB13-4DD1-9EFB-D6E1648F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50181" name="Date Placeholder 4">
            <a:extLst>
              <a:ext uri="{FF2B5EF4-FFF2-40B4-BE49-F238E27FC236}">
                <a16:creationId xmlns:a16="http://schemas.microsoft.com/office/drawing/2014/main" id="{8A1DAC55-BB01-4ACE-A09C-829A56B4A7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50182" name="Slide Number Placeholder 7">
            <a:extLst>
              <a:ext uri="{FF2B5EF4-FFF2-40B4-BE49-F238E27FC236}">
                <a16:creationId xmlns:a16="http://schemas.microsoft.com/office/drawing/2014/main" id="{9A5E067F-9311-4F5B-915B-CA88DAF2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4C1368C-8A44-4EB5-BA67-F5E9BFC67A4F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49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8AF0-FE0F-41E0-BD17-50159FF8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“Quench”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F2A3-7066-4EC8-BD42-B33D4BBAA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4329-B877-4F49-9EB3-4213A4E2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Accelerator Magnets, January 27-31,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25E98-FD56-44C5-87F4-98239961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Degradation and training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1720-C0EC-47EF-BAB6-8EB42337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5AB8A-C91D-4F7D-94D5-62D0481588E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951F70-5AEC-4CF0-A8B7-7FA22EC0A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1481" r="30000" b="4074"/>
          <a:stretch/>
        </p:blipFill>
        <p:spPr>
          <a:xfrm>
            <a:off x="1181100" y="1112091"/>
            <a:ext cx="6781800" cy="53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62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6BED2B6-F2C9-48BA-8192-EBA2F385E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9. Conclusions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F4F631D-202B-454B-A571-0742D9D2A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/>
              <a:t>We defined and classified </a:t>
            </a:r>
            <a:r>
              <a:rPr lang="en-US" altLang="en-US" b="1">
                <a:solidFill>
                  <a:srgbClr val="FF0000"/>
                </a:solidFill>
              </a:rPr>
              <a:t>quenches</a:t>
            </a:r>
            <a:r>
              <a:rPr lang="en-US" altLang="en-US"/>
              <a:t> in superconducting magnets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Conductor limited quenches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Energy deposited quenches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/>
              <a:t>We introduced the concept of </a:t>
            </a:r>
            <a:r>
              <a:rPr lang="en-US" altLang="en-US" b="1">
                <a:solidFill>
                  <a:srgbClr val="FF0000"/>
                </a:solidFill>
              </a:rPr>
              <a:t>MPV and MQE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/>
              <a:t>Depending on the assumptions, the energy required to quench a magnet is</a:t>
            </a:r>
          </a:p>
          <a:p>
            <a:pPr lvl="2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/>
              <a:t> 10</a:t>
            </a:r>
            <a:r>
              <a:rPr lang="en-US" altLang="en-US" baseline="30000"/>
              <a:t>-9 </a:t>
            </a:r>
            <a:r>
              <a:rPr lang="en-US" altLang="en-US"/>
              <a:t>J in the case of a “pure superconductor”</a:t>
            </a:r>
          </a:p>
          <a:p>
            <a:pPr lvl="2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/>
              <a:t>10-100 </a:t>
            </a:r>
            <a:r>
              <a:rPr lang="en-US" altLang="en-US">
                <a:sym typeface="Symbol" panose="05050102010706020507" pitchFamily="18" charset="2"/>
              </a:rPr>
              <a:t></a:t>
            </a:r>
            <a:r>
              <a:rPr lang="en-US" altLang="en-US"/>
              <a:t>J in the case of a composite wire</a:t>
            </a:r>
          </a:p>
          <a:p>
            <a:pPr lvl="2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/>
              <a:t>More than 1000 </a:t>
            </a:r>
            <a:r>
              <a:rPr lang="en-US" altLang="en-US">
                <a:sym typeface="Symbol" panose="05050102010706020507" pitchFamily="18" charset="2"/>
              </a:rPr>
              <a:t></a:t>
            </a:r>
            <a:r>
              <a:rPr lang="en-US" altLang="en-US"/>
              <a:t>J in open bath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/>
              <a:t>In the case of distributed disturbance, the minimum quench energy density can be of about </a:t>
            </a:r>
            <a:r>
              <a:rPr lang="en-US" altLang="en-US">
                <a:sym typeface="Symbol" panose="05050102010706020507" pitchFamily="18" charset="2"/>
              </a:rPr>
              <a:t>10</a:t>
            </a:r>
            <a:r>
              <a:rPr lang="en-US" altLang="en-US" baseline="30000">
                <a:sym typeface="Symbol" panose="05050102010706020507" pitchFamily="18" charset="2"/>
              </a:rPr>
              <a:t>3</a:t>
            </a:r>
            <a:r>
              <a:rPr lang="en-US" altLang="en-US">
                <a:sym typeface="Symbol" panose="05050102010706020507" pitchFamily="18" charset="2"/>
              </a:rPr>
              <a:t> J m</a:t>
            </a:r>
            <a:r>
              <a:rPr lang="en-US" altLang="en-US" baseline="30000">
                <a:sym typeface="Symbol" panose="05050102010706020507" pitchFamily="18" charset="2"/>
              </a:rPr>
              <a:t>-3</a:t>
            </a:r>
            <a:r>
              <a:rPr lang="en-US" altLang="en-US">
                <a:sym typeface="Symbol" panose="05050102010706020507" pitchFamily="18" charset="2"/>
              </a:rPr>
              <a:t> (Nb-Ti magnets).</a:t>
            </a:r>
            <a:endParaRPr lang="en-US" altLang="en-US" baseline="3000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/>
              <a:t>Considering the effect of liquid He, a conductor can be stable up to an ohmic heat per unit area of cooled surface of about 3 kW/m</a:t>
            </a:r>
            <a:r>
              <a:rPr lang="en-US" altLang="en-US" baseline="30000"/>
              <a:t>2</a:t>
            </a:r>
            <a:r>
              <a:rPr lang="en-US" altLang="en-US"/>
              <a:t>.</a:t>
            </a:r>
          </a:p>
        </p:txBody>
      </p:sp>
      <p:sp>
        <p:nvSpPr>
          <p:cNvPr id="51204" name="Footer Placeholder 5">
            <a:extLst>
              <a:ext uri="{FF2B5EF4-FFF2-40B4-BE49-F238E27FC236}">
                <a16:creationId xmlns:a16="http://schemas.microsoft.com/office/drawing/2014/main" id="{10AF7AB5-7A93-4584-9F7A-0E121D80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51205" name="Date Placeholder 4">
            <a:extLst>
              <a:ext uri="{FF2B5EF4-FFF2-40B4-BE49-F238E27FC236}">
                <a16:creationId xmlns:a16="http://schemas.microsoft.com/office/drawing/2014/main" id="{89555466-F339-4385-B04D-93D7F2DAB2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51206" name="Slide Number Placeholder 7">
            <a:extLst>
              <a:ext uri="{FF2B5EF4-FFF2-40B4-BE49-F238E27FC236}">
                <a16:creationId xmlns:a16="http://schemas.microsoft.com/office/drawing/2014/main" id="{33321D07-9321-448E-80A1-41909A15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42568A7-395F-4AA3-A5C3-515C9D362DAC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50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9B70CEB-B76B-456F-B844-50E0BDB87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4432EF2-0D59-4E03-A40B-FA40E2E71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 altLang="en-US"/>
          </a:p>
        </p:txBody>
      </p:sp>
      <p:sp>
        <p:nvSpPr>
          <p:cNvPr id="52228" name="Footer Placeholder 5">
            <a:extLst>
              <a:ext uri="{FF2B5EF4-FFF2-40B4-BE49-F238E27FC236}">
                <a16:creationId xmlns:a16="http://schemas.microsoft.com/office/drawing/2014/main" id="{6BBA4113-E0D8-415B-A4F1-ABFB7EE1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52229" name="Date Placeholder 4">
            <a:extLst>
              <a:ext uri="{FF2B5EF4-FFF2-40B4-BE49-F238E27FC236}">
                <a16:creationId xmlns:a16="http://schemas.microsoft.com/office/drawing/2014/main" id="{27754CD8-CE62-4B8E-9679-C3D84B9CB9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52230" name="Slide Number Placeholder 7">
            <a:extLst>
              <a:ext uri="{FF2B5EF4-FFF2-40B4-BE49-F238E27FC236}">
                <a16:creationId xmlns:a16="http://schemas.microsoft.com/office/drawing/2014/main" id="{F3C5C8E0-1521-4B6A-9DEC-D0F3160C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4662A73-23CC-41A2-942D-3F1BE6ADA6C9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51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9B51DE0-F8BF-4105-AB88-9C14C100E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4. Conductor limited quenches</a:t>
            </a:r>
            <a:br>
              <a:rPr lang="en-US" altLang="en-US" sz="2400"/>
            </a:br>
            <a:r>
              <a:rPr lang="en-US" altLang="en-US" sz="2400"/>
              <a:t>Measurements of the conductor critical current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4727B4F-5E83-47B0-B6C3-A1ECBCA14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25638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000"/>
              <a:t>Both the increase in </a:t>
            </a:r>
            <a:r>
              <a:rPr lang="en-US" altLang="en-US" sz="2000" i="1">
                <a:sym typeface="Symbol" panose="05050102010706020507" pitchFamily="18" charset="2"/>
              </a:rPr>
              <a:t></a:t>
            </a:r>
            <a:r>
              <a:rPr lang="en-US" altLang="en-US" sz="2000" i="1" baseline="-25000">
                <a:sym typeface="Symbol" panose="05050102010706020507" pitchFamily="18" charset="2"/>
              </a:rPr>
              <a:t>sc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sym typeface="Symbol" panose="05050102010706020507" pitchFamily="18" charset="2"/>
              </a:rPr>
              <a:t> and </a:t>
            </a:r>
            <a:r>
              <a:rPr lang="en-US" altLang="en-US" sz="2000" i="1">
                <a:sym typeface="Symbol" panose="05050102010706020507" pitchFamily="18" charset="2"/>
              </a:rPr>
              <a:t>V</a:t>
            </a:r>
            <a:r>
              <a:rPr lang="en-US" altLang="en-US" sz="2000">
                <a:sym typeface="Symbol" panose="05050102010706020507" pitchFamily="18" charset="2"/>
              </a:rPr>
              <a:t> can be fitted by a scaling law like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000" i="1">
                <a:sym typeface="Symbol" panose="05050102010706020507" pitchFamily="18" charset="2"/>
              </a:rPr>
              <a:t>N </a:t>
            </a:r>
            <a:r>
              <a:rPr lang="en-US" altLang="en-US" sz="2000">
                <a:sym typeface="Symbol" panose="05050102010706020507" pitchFamily="18" charset="2"/>
              </a:rPr>
              <a:t>is called the resisitivity transition index, or </a:t>
            </a:r>
            <a:r>
              <a:rPr lang="en-US" altLang="en-US" sz="2000" i="1">
                <a:sym typeface="Symbol" panose="05050102010706020507" pitchFamily="18" charset="2"/>
              </a:rPr>
              <a:t>N</a:t>
            </a:r>
            <a:r>
              <a:rPr lang="en-US" altLang="en-US" sz="2000">
                <a:sym typeface="Symbol" panose="05050102010706020507" pitchFamily="18" charset="2"/>
              </a:rPr>
              <a:t>-value, and it is an indication of the sharpness of the transition from superconducting to normal state (see Unit 6).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000">
                <a:sym typeface="Symbol" panose="05050102010706020507" pitchFamily="18" charset="2"/>
              </a:rPr>
              <a:t>Usually, the better is the conductor, the higher (≥ 30) is the </a:t>
            </a:r>
            <a:r>
              <a:rPr lang="en-US" altLang="en-US" sz="2000" i="1">
                <a:sym typeface="Symbol" panose="05050102010706020507" pitchFamily="18" charset="2"/>
              </a:rPr>
              <a:t>N</a:t>
            </a:r>
            <a:r>
              <a:rPr lang="en-US" altLang="en-US" sz="2000">
                <a:sym typeface="Symbol" panose="05050102010706020507" pitchFamily="18" charset="2"/>
              </a:rPr>
              <a:t>-value</a:t>
            </a:r>
            <a:r>
              <a:rPr lang="en-US" altLang="en-US" sz="2000" i="1"/>
              <a:t>.	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altLang="en-US" sz="2000" i="1"/>
          </a:p>
        </p:txBody>
      </p:sp>
      <p:pic>
        <p:nvPicPr>
          <p:cNvPr id="53252" name="Picture 4" descr="n_value">
            <a:extLst>
              <a:ext uri="{FF2B5EF4-FFF2-40B4-BE49-F238E27FC236}">
                <a16:creationId xmlns:a16="http://schemas.microsoft.com/office/drawing/2014/main" id="{E3F0042E-6E90-4FCC-84BB-23103B7EE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692525"/>
            <a:ext cx="4413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53" name="Object 2">
            <a:extLst>
              <a:ext uri="{FF2B5EF4-FFF2-40B4-BE49-F238E27FC236}">
                <a16:creationId xmlns:a16="http://schemas.microsoft.com/office/drawing/2014/main" id="{8CAF2EC0-D1E8-4D50-B735-AAF74C84A9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2663" y="1565275"/>
          <a:ext cx="11144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6" name="Equation" r:id="rId5" imgW="749300" imgH="508000" progId="Equation.3">
                  <p:embed/>
                </p:oleObj>
              </mc:Choice>
              <mc:Fallback>
                <p:oleObj name="Equation" r:id="rId5" imgW="749300" imgH="508000" progId="Equation.3">
                  <p:embed/>
                  <p:pic>
                    <p:nvPicPr>
                      <p:cNvPr id="53253" name="Object 2">
                        <a:extLst>
                          <a:ext uri="{FF2B5EF4-FFF2-40B4-BE49-F238E27FC236}">
                            <a16:creationId xmlns:a16="http://schemas.microsoft.com/office/drawing/2014/main" id="{8CAF2EC0-D1E8-4D50-B735-AAF74C84A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565275"/>
                        <a:ext cx="11144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3">
            <a:extLst>
              <a:ext uri="{FF2B5EF4-FFF2-40B4-BE49-F238E27FC236}">
                <a16:creationId xmlns:a16="http://schemas.microsoft.com/office/drawing/2014/main" id="{2B95A38A-3264-4FA9-A669-2DCB7CDE6201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46425" y="1582738"/>
          <a:ext cx="13430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7" name="Equation" r:id="rId7" imgW="889000" imgH="508000" progId="Equation.3">
                  <p:embed/>
                </p:oleObj>
              </mc:Choice>
              <mc:Fallback>
                <p:oleObj name="Equation" r:id="rId7" imgW="889000" imgH="508000" progId="Equation.3">
                  <p:embed/>
                  <p:pic>
                    <p:nvPicPr>
                      <p:cNvPr id="53254" name="Object 3">
                        <a:extLst>
                          <a:ext uri="{FF2B5EF4-FFF2-40B4-BE49-F238E27FC236}">
                            <a16:creationId xmlns:a16="http://schemas.microsoft.com/office/drawing/2014/main" id="{2B95A38A-3264-4FA9-A669-2DCB7CDE6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1582738"/>
                        <a:ext cx="134302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Text Box 7">
            <a:extLst>
              <a:ext uri="{FF2B5EF4-FFF2-40B4-BE49-F238E27FC236}">
                <a16:creationId xmlns:a16="http://schemas.microsoft.com/office/drawing/2014/main" id="{52874058-351D-4681-8643-CDF9AFF31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3851275"/>
            <a:ext cx="989012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0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A. Devred, [4]</a:t>
            </a:r>
          </a:p>
        </p:txBody>
      </p:sp>
      <p:sp>
        <p:nvSpPr>
          <p:cNvPr id="53256" name="Footer Placeholder 9">
            <a:extLst>
              <a:ext uri="{FF2B5EF4-FFF2-40B4-BE49-F238E27FC236}">
                <a16:creationId xmlns:a16="http://schemas.microsoft.com/office/drawing/2014/main" id="{F17016AE-4319-4FB5-9583-384CADD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0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53257" name="Date Placeholder 8">
            <a:extLst>
              <a:ext uri="{FF2B5EF4-FFF2-40B4-BE49-F238E27FC236}">
                <a16:creationId xmlns:a16="http://schemas.microsoft.com/office/drawing/2014/main" id="{D9B58F4D-5862-4C96-9070-260AD42AD1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0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53258" name="Slide Number Placeholder 11">
            <a:extLst>
              <a:ext uri="{FF2B5EF4-FFF2-40B4-BE49-F238E27FC236}">
                <a16:creationId xmlns:a16="http://schemas.microsoft.com/office/drawing/2014/main" id="{8FF85728-99D2-4708-8739-71F0D29C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0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11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10AF679-C443-487B-B976-5DF037A86BD1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F5DBB05-305B-4E2B-B6E9-DF7A56C83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5226036-0307-435A-99D5-0D0F8418D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443538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[1]	L. Rossi, “</a:t>
            </a:r>
            <a:r>
              <a:rPr lang="en-US" altLang="en-US" sz="1600" i="1" dirty="0">
                <a:solidFill>
                  <a:srgbClr val="FF0000"/>
                </a:solidFill>
              </a:rPr>
              <a:t>Superconducting Magnets</a:t>
            </a:r>
            <a:r>
              <a:rPr lang="en-US" altLang="en-US" sz="1600" dirty="0"/>
              <a:t>”, CERN Academic Training, 15-18 May 2000.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[2] 	MJB Plus, Inc. “</a:t>
            </a:r>
            <a:r>
              <a:rPr lang="en-US" altLang="en-US" sz="1600" i="1" dirty="0">
                <a:solidFill>
                  <a:srgbClr val="FF0000"/>
                </a:solidFill>
              </a:rPr>
              <a:t>Superconducting Accelerator Magnets</a:t>
            </a:r>
            <a:r>
              <a:rPr lang="en-US" altLang="en-US" sz="1600" dirty="0"/>
              <a:t>”, an interactive tutorial.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[3] 	S. Wolff, “</a:t>
            </a:r>
            <a:r>
              <a:rPr lang="en-US" altLang="en-US" sz="1600" i="1" dirty="0">
                <a:solidFill>
                  <a:srgbClr val="FF0000"/>
                </a:solidFill>
              </a:rPr>
              <a:t>Superconducting magnet design</a:t>
            </a:r>
            <a:r>
              <a:rPr lang="en-US" altLang="en-US" sz="1600" dirty="0"/>
              <a:t>”, AIP Conference Proceedings 249, edited by M. Month and M. Dienes, 1992, p. 1160-1197.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[4] 	L. Rossi, “</a:t>
            </a:r>
            <a:r>
              <a:rPr lang="en-US" altLang="en-US" sz="1600" i="1" dirty="0">
                <a:solidFill>
                  <a:srgbClr val="FF0000"/>
                </a:solidFill>
              </a:rPr>
              <a:t>The LHC from construction to </a:t>
            </a:r>
            <a:r>
              <a:rPr lang="en-US" altLang="en-US" sz="1600" i="1" dirty="0" err="1">
                <a:solidFill>
                  <a:srgbClr val="FF0000"/>
                </a:solidFill>
              </a:rPr>
              <a:t>commisioning</a:t>
            </a:r>
            <a:r>
              <a:rPr lang="en-US" altLang="en-US" sz="1600" dirty="0"/>
              <a:t>”, FNAL seminar, 19 April 2007.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[5] 	P. </a:t>
            </a:r>
            <a:r>
              <a:rPr lang="en-US" altLang="en-US" sz="1600" dirty="0" err="1"/>
              <a:t>Schmuser</a:t>
            </a:r>
            <a:r>
              <a:rPr lang="en-US" altLang="en-US" sz="1600" dirty="0"/>
              <a:t>, “</a:t>
            </a:r>
            <a:r>
              <a:rPr lang="en-US" altLang="en-US" sz="1600" i="1" dirty="0">
                <a:solidFill>
                  <a:srgbClr val="FF0000"/>
                </a:solidFill>
              </a:rPr>
              <a:t>Superconducting magnets for particle accelerators</a:t>
            </a:r>
            <a:r>
              <a:rPr lang="en-US" altLang="en-US" sz="1600" dirty="0"/>
              <a:t>”, AIP Conference Proceedings 249, edited by M. Month and M. Dienes, 1992, p. 1100-1158.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[6] 	A. Devred, “</a:t>
            </a:r>
            <a:r>
              <a:rPr lang="en-US" altLang="en-US" sz="1600" i="1" dirty="0">
                <a:solidFill>
                  <a:srgbClr val="FF0000"/>
                </a:solidFill>
              </a:rPr>
              <a:t>The mechanics of SSC dipole magnet prototypes</a:t>
            </a:r>
            <a:r>
              <a:rPr lang="en-US" altLang="en-US" sz="1600" dirty="0"/>
              <a:t>”, AIP Conference Proceedings 249, edited by M. Month and M. Dienes, 1992, p. 1309-1372.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[7] 	T. </a:t>
            </a:r>
            <a:r>
              <a:rPr lang="en-US" altLang="en-US" sz="1600" dirty="0" err="1"/>
              <a:t>Ogitsu</a:t>
            </a:r>
            <a:r>
              <a:rPr lang="en-US" altLang="en-US" sz="1600" dirty="0"/>
              <a:t>, </a:t>
            </a:r>
            <a:r>
              <a:rPr lang="en-US" altLang="en-US" sz="1600" i="1" dirty="0"/>
              <a:t>et al.</a:t>
            </a:r>
            <a:r>
              <a:rPr lang="en-US" altLang="en-US" sz="1600" dirty="0"/>
              <a:t>, “</a:t>
            </a:r>
            <a:r>
              <a:rPr lang="en-US" altLang="en-US" sz="1600" i="1" dirty="0">
                <a:solidFill>
                  <a:srgbClr val="FF0000"/>
                </a:solidFill>
              </a:rPr>
              <a:t>Mechanical performance of 5-cm-aperture, 15-m-long SSC dipole magnet prototypes</a:t>
            </a:r>
            <a:r>
              <a:rPr lang="en-US" altLang="en-US" sz="1600" dirty="0"/>
              <a:t>”, IEEE Trans. Appl. </a:t>
            </a:r>
            <a:r>
              <a:rPr lang="en-US" altLang="en-US" sz="1600" dirty="0" err="1"/>
              <a:t>Supercond</a:t>
            </a:r>
            <a:r>
              <a:rPr lang="en-US" altLang="en-US" sz="1600" i="1" dirty="0"/>
              <a:t>.</a:t>
            </a:r>
            <a:r>
              <a:rPr lang="en-US" altLang="en-US" sz="1600" dirty="0"/>
              <a:t>, Vol. 3, No. l, March 1993, p. 686-691.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[8] 	K. </a:t>
            </a:r>
            <a:r>
              <a:rPr lang="en-US" altLang="en-US" sz="1600" dirty="0" err="1"/>
              <a:t>Artoos</a:t>
            </a:r>
            <a:r>
              <a:rPr lang="en-US" altLang="en-US" sz="1600" dirty="0"/>
              <a:t>, </a:t>
            </a:r>
            <a:r>
              <a:rPr lang="en-US" altLang="en-US" sz="1600" i="1" dirty="0"/>
              <a:t>et al.</a:t>
            </a:r>
            <a:r>
              <a:rPr lang="en-US" altLang="en-US" sz="1600" dirty="0"/>
              <a:t>, “</a:t>
            </a:r>
            <a:r>
              <a:rPr lang="en-US" altLang="en-US" sz="1600" i="1" dirty="0">
                <a:solidFill>
                  <a:srgbClr val="FF0000"/>
                </a:solidFill>
              </a:rPr>
              <a:t>Status of the short dipole model program for the LHC</a:t>
            </a:r>
            <a:r>
              <a:rPr lang="en-US" altLang="en-US" sz="1600" dirty="0"/>
              <a:t>”, IEEE Trans. Appl. </a:t>
            </a:r>
            <a:r>
              <a:rPr lang="en-US" altLang="en-US" sz="1600" dirty="0" err="1"/>
              <a:t>Supercond</a:t>
            </a:r>
            <a:r>
              <a:rPr lang="en-US" altLang="en-US" sz="1600" i="1" dirty="0"/>
              <a:t>.</a:t>
            </a:r>
            <a:r>
              <a:rPr lang="en-US" altLang="en-US" sz="1600" dirty="0"/>
              <a:t>, Vol. 10, No. l, March 2000.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[9] 	K. </a:t>
            </a:r>
            <a:r>
              <a:rPr lang="en-US" altLang="en-US" sz="1600" dirty="0" err="1"/>
              <a:t>Koepke</a:t>
            </a:r>
            <a:r>
              <a:rPr lang="en-US" altLang="en-US" sz="1600" dirty="0"/>
              <a:t>, </a:t>
            </a:r>
            <a:r>
              <a:rPr lang="en-US" altLang="en-US" sz="1600" i="1" dirty="0"/>
              <a:t>et al., </a:t>
            </a:r>
            <a:r>
              <a:rPr lang="en-US" altLang="en-US" sz="1600" dirty="0"/>
              <a:t>“</a:t>
            </a:r>
            <a:r>
              <a:rPr lang="en-US" altLang="en-US" sz="1600" i="1" dirty="0">
                <a:solidFill>
                  <a:srgbClr val="FF0000"/>
                </a:solidFill>
              </a:rPr>
              <a:t>Fermilab </a:t>
            </a:r>
            <a:r>
              <a:rPr lang="en-US" altLang="en-US" sz="1600" i="1" dirty="0" err="1">
                <a:solidFill>
                  <a:srgbClr val="FF0000"/>
                </a:solidFill>
              </a:rPr>
              <a:t>doubler</a:t>
            </a:r>
            <a:r>
              <a:rPr lang="en-US" altLang="en-US" sz="1600" i="1" dirty="0">
                <a:solidFill>
                  <a:srgbClr val="FF0000"/>
                </a:solidFill>
              </a:rPr>
              <a:t> magnet design and fabrication techniques</a:t>
            </a:r>
            <a:r>
              <a:rPr lang="en-US" altLang="en-US" sz="1600" dirty="0"/>
              <a:t>”, IEEE Trans. </a:t>
            </a:r>
            <a:r>
              <a:rPr lang="en-US" altLang="en-US" sz="1600" dirty="0" err="1"/>
              <a:t>Magn</a:t>
            </a:r>
            <a:r>
              <a:rPr lang="en-US" altLang="en-US" sz="1600" i="1" dirty="0"/>
              <a:t>.</a:t>
            </a:r>
            <a:r>
              <a:rPr lang="en-US" altLang="en-US" sz="1600" dirty="0"/>
              <a:t>, Vol. MAG-15, No. l, January 1979.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[10]	J. Muratore, BNL, private communications.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[11]	“</a:t>
            </a:r>
            <a:r>
              <a:rPr lang="en-US" altLang="en-US" sz="1600" i="1" dirty="0">
                <a:solidFill>
                  <a:srgbClr val="FF0000"/>
                </a:solidFill>
              </a:rPr>
              <a:t>LHC design report v.1: the main LHC ring</a:t>
            </a:r>
            <a:r>
              <a:rPr lang="en-US" altLang="en-US" sz="1600" dirty="0"/>
              <a:t>”, CERN-2004-003-v-1, 2004.</a:t>
            </a:r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r>
              <a:rPr lang="en-US" altLang="en-US" sz="1600" dirty="0"/>
              <a:t>[12]	C.L. </a:t>
            </a:r>
            <a:r>
              <a:rPr lang="en-US" altLang="en-US" sz="1600" dirty="0" err="1"/>
              <a:t>Goodzeit</a:t>
            </a:r>
            <a:r>
              <a:rPr lang="en-US" altLang="en-US" sz="1600" dirty="0"/>
              <a:t>, “</a:t>
            </a:r>
            <a:r>
              <a:rPr lang="en-US" altLang="en-US" sz="1600" i="1" dirty="0">
                <a:solidFill>
                  <a:srgbClr val="FF0000"/>
                </a:solidFill>
              </a:rPr>
              <a:t>Superconducting Accelerator Magnets</a:t>
            </a:r>
            <a:r>
              <a:rPr lang="en-US" altLang="en-US" sz="1600" dirty="0"/>
              <a:t>”, USPAS, January 2001.</a:t>
            </a:r>
          </a:p>
          <a:p>
            <a:pPr marL="457200" indent="-457200">
              <a:lnSpc>
                <a:spcPct val="80000"/>
              </a:lnSpc>
              <a:buSzTx/>
              <a:buNone/>
            </a:pPr>
            <a:r>
              <a:rPr lang="en-GB" sz="1600" dirty="0"/>
              <a:t>[13]E. Todesco, “</a:t>
            </a:r>
            <a:r>
              <a:rPr lang="en-US" sz="1600" dirty="0">
                <a:solidFill>
                  <a:srgbClr val="FF0000"/>
                </a:solidFill>
              </a:rPr>
              <a:t>Masterclass - Design of superconducting magnets for particle accelerators</a:t>
            </a:r>
            <a:r>
              <a:rPr lang="en-US" sz="1600" dirty="0"/>
              <a:t>”, 	</a:t>
            </a:r>
            <a:r>
              <a:rPr lang="en-US" sz="1600" dirty="0">
                <a:hlinkClick r:id="rId2"/>
              </a:rPr>
              <a:t>https://indico.cern.ch/category/12408/</a:t>
            </a:r>
            <a:endParaRPr lang="en-US" sz="1600" dirty="0"/>
          </a:p>
          <a:p>
            <a:pPr marL="457200" indent="-457200">
              <a:lnSpc>
                <a:spcPct val="80000"/>
              </a:lnSpc>
              <a:buSzTx/>
              <a:buFontTx/>
              <a:buNone/>
            </a:pPr>
            <a:endParaRPr lang="en-US" altLang="en-US" sz="1600" dirty="0"/>
          </a:p>
        </p:txBody>
      </p:sp>
      <p:sp>
        <p:nvSpPr>
          <p:cNvPr id="8196" name="Footer Placeholder 5">
            <a:extLst>
              <a:ext uri="{FF2B5EF4-FFF2-40B4-BE49-F238E27FC236}">
                <a16:creationId xmlns:a16="http://schemas.microsoft.com/office/drawing/2014/main" id="{9CB26FF2-72EE-4EF3-872C-82BBE8A7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1B8400FE-B6B8-448B-A1AB-D2D355A239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8198" name="Slide Number Placeholder 7">
            <a:extLst>
              <a:ext uri="{FF2B5EF4-FFF2-40B4-BE49-F238E27FC236}">
                <a16:creationId xmlns:a16="http://schemas.microsoft.com/office/drawing/2014/main" id="{0CEEFEC3-E411-45A2-B40B-39D8EB71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5BA218-034F-4474-B310-BC860A6FBB57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C9C4FCB-3EF6-4A14-850F-1218E9485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Quench of a superconductor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FF13CB6-1F5D-4A48-AB3B-E95847EAE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5922963" cy="51339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000"/>
              <a:t>The superconducting state is defined by the </a:t>
            </a:r>
            <a:r>
              <a:rPr lang="en-US" altLang="en-US" sz="2000" b="1">
                <a:solidFill>
                  <a:srgbClr val="FF0000"/>
                </a:solidFill>
              </a:rPr>
              <a:t>critical surface 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 sz="1800"/>
              <a:t>B (T), J (A/mm</a:t>
            </a:r>
            <a:r>
              <a:rPr lang="en-US" altLang="en-US" sz="1800" baseline="30000"/>
              <a:t>2</a:t>
            </a:r>
            <a:r>
              <a:rPr lang="en-US" altLang="en-US" sz="1800"/>
              <a:t>), T (K)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000"/>
              <a:t>A superconducting magnet operates in conditions corresponding to a point located beneath the critical surface, and defined by </a:t>
            </a:r>
            <a:r>
              <a:rPr lang="en-US" altLang="en-US" sz="2000" i="1"/>
              <a:t>T=T</a:t>
            </a:r>
            <a:r>
              <a:rPr lang="en-US" altLang="en-US" sz="2000" i="1" baseline="-25000"/>
              <a:t>op</a:t>
            </a:r>
            <a:r>
              <a:rPr lang="en-US" altLang="en-US" sz="2000"/>
              <a:t>, </a:t>
            </a:r>
            <a:r>
              <a:rPr lang="en-US" altLang="en-US" sz="2000" i="1"/>
              <a:t>J=J</a:t>
            </a:r>
            <a:r>
              <a:rPr lang="en-US" altLang="en-US" sz="2000" i="1" baseline="-25000"/>
              <a:t>op</a:t>
            </a:r>
            <a:r>
              <a:rPr lang="en-US" altLang="en-US" sz="2000"/>
              <a:t>, and </a:t>
            </a:r>
            <a:r>
              <a:rPr lang="en-US" altLang="en-US" sz="2000" i="1"/>
              <a:t>B=B</a:t>
            </a:r>
            <a:r>
              <a:rPr lang="en-US" altLang="en-US" sz="2000" i="1" baseline="-25000"/>
              <a:t>op</a:t>
            </a:r>
            <a:r>
              <a:rPr lang="en-US" altLang="en-US" sz="2000"/>
              <a:t>.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000"/>
              <a:t>Let’s assume (A. Devred, [1]) that, starting from the operational conditions, we </a:t>
            </a:r>
            <a:r>
              <a:rPr lang="en-US" altLang="en-US" sz="2000" b="1">
                <a:solidFill>
                  <a:srgbClr val="FF0000"/>
                </a:solidFill>
              </a:rPr>
              <a:t>increase the current</a:t>
            </a:r>
            <a:r>
              <a:rPr lang="en-US" altLang="en-US" sz="2000"/>
              <a:t> in the magnet, and, as a result, the magnetic field.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000"/>
              <a:t>At a certain point, the critical surface is crossed, and a small volume </a:t>
            </a:r>
            <a:r>
              <a:rPr lang="en-US" altLang="en-US" sz="2000" i="1"/>
              <a:t>V </a:t>
            </a:r>
            <a:r>
              <a:rPr lang="en-US" altLang="en-US" sz="2000"/>
              <a:t>of superconductor </a:t>
            </a:r>
            <a:r>
              <a:rPr lang="en-US" altLang="en-US" sz="2000" b="1">
                <a:solidFill>
                  <a:srgbClr val="FF0000"/>
                </a:solidFill>
              </a:rPr>
              <a:t>becomes normal</a:t>
            </a:r>
            <a:r>
              <a:rPr lang="en-US" altLang="en-US" sz="2000"/>
              <a:t>.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000"/>
              <a:t>Therefore, the volume </a:t>
            </a:r>
            <a:r>
              <a:rPr lang="en-US" altLang="en-US" sz="2000" i="1"/>
              <a:t>V </a:t>
            </a:r>
            <a:r>
              <a:rPr lang="en-US" altLang="en-US" sz="2000"/>
              <a:t>starts </a:t>
            </a:r>
            <a:r>
              <a:rPr lang="en-US" altLang="en-US" sz="2000" b="1">
                <a:solidFill>
                  <a:srgbClr val="FF0000"/>
                </a:solidFill>
              </a:rPr>
              <a:t>dissipating heat </a:t>
            </a:r>
            <a:r>
              <a:rPr lang="en-US" altLang="en-US" sz="2000"/>
              <a:t>because of Joule effect, and its temperature increases.</a:t>
            </a:r>
          </a:p>
        </p:txBody>
      </p:sp>
      <p:sp>
        <p:nvSpPr>
          <p:cNvPr id="11268" name="Footer Placeholder 9">
            <a:extLst>
              <a:ext uri="{FF2B5EF4-FFF2-40B4-BE49-F238E27FC236}">
                <a16:creationId xmlns:a16="http://schemas.microsoft.com/office/drawing/2014/main" id="{9AC2F84A-0533-4A47-AF83-9199F72D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11269" name="Date Placeholder 8">
            <a:extLst>
              <a:ext uri="{FF2B5EF4-FFF2-40B4-BE49-F238E27FC236}">
                <a16:creationId xmlns:a16="http://schemas.microsoft.com/office/drawing/2014/main" id="{E5E6BA2C-1D4C-43FF-9848-B868B371D1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1270" name="Slide Number Placeholder 11">
            <a:extLst>
              <a:ext uri="{FF2B5EF4-FFF2-40B4-BE49-F238E27FC236}">
                <a16:creationId xmlns:a16="http://schemas.microsoft.com/office/drawing/2014/main" id="{54DFD626-8D96-477D-A766-CC3F718D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FA05C1-1307-49A4-8A28-7ABF4AD8FF37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10" name="Group 68">
            <a:extLst>
              <a:ext uri="{FF2B5EF4-FFF2-40B4-BE49-F238E27FC236}">
                <a16:creationId xmlns:a16="http://schemas.microsoft.com/office/drawing/2014/main" id="{5670ED0B-CEDF-412A-B278-FF40BD1DA662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3662363"/>
            <a:ext cx="2759075" cy="2814637"/>
            <a:chOff x="6086497" y="2819400"/>
            <a:chExt cx="2676503" cy="2738677"/>
          </a:xfrm>
        </p:grpSpPr>
        <p:grpSp>
          <p:nvGrpSpPr>
            <p:cNvPr id="11" name="Group 69">
              <a:extLst>
                <a:ext uri="{FF2B5EF4-FFF2-40B4-BE49-F238E27FC236}">
                  <a16:creationId xmlns:a16="http://schemas.microsoft.com/office/drawing/2014/main" id="{54683465-7BF2-45BB-9D35-E41EF0E5B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6497" y="2971800"/>
              <a:ext cx="2600303" cy="2586277"/>
              <a:chOff x="6086497" y="2971800"/>
              <a:chExt cx="2600303" cy="2586277"/>
            </a:xfrm>
          </p:grpSpPr>
          <p:grpSp>
            <p:nvGrpSpPr>
              <p:cNvPr id="14" name="Group 73">
                <a:extLst>
                  <a:ext uri="{FF2B5EF4-FFF2-40B4-BE49-F238E27FC236}">
                    <a16:creationId xmlns:a16="http://schemas.microsoft.com/office/drawing/2014/main" id="{022E469B-73D8-4578-8DC2-41801C9C15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6497" y="2971800"/>
                <a:ext cx="2600303" cy="2586277"/>
                <a:chOff x="6086497" y="2971800"/>
                <a:chExt cx="2600303" cy="2586277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AE89606B-50A8-4E5B-B953-06F96C548A7A}"/>
                    </a:ext>
                  </a:extLst>
                </p:cNvPr>
                <p:cNvCxnSpPr/>
                <p:nvPr/>
              </p:nvCxnSpPr>
              <p:spPr>
                <a:xfrm flipV="1">
                  <a:off x="6400655" y="2972321"/>
                  <a:ext cx="0" cy="220886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98FC8573-D2E3-4305-A09D-AFC0A28D0A44}"/>
                    </a:ext>
                  </a:extLst>
                </p:cNvPr>
                <p:cNvCxnSpPr/>
                <p:nvPr/>
              </p:nvCxnSpPr>
              <p:spPr>
                <a:xfrm>
                  <a:off x="6400655" y="5181181"/>
                  <a:ext cx="228688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reeform 79">
                  <a:extLst>
                    <a:ext uri="{FF2B5EF4-FFF2-40B4-BE49-F238E27FC236}">
                      <a16:creationId xmlns:a16="http://schemas.microsoft.com/office/drawing/2014/main" id="{277A7349-7094-4A80-B1D6-7CE37256E219}"/>
                    </a:ext>
                  </a:extLst>
                </p:cNvPr>
                <p:cNvSpPr/>
                <p:nvPr/>
              </p:nvSpPr>
              <p:spPr>
                <a:xfrm>
                  <a:off x="6636274" y="3250359"/>
                  <a:ext cx="1864928" cy="1706847"/>
                </a:xfrm>
                <a:custGeom>
                  <a:avLst/>
                  <a:gdLst>
                    <a:gd name="connsiteX0" fmla="*/ 0 w 1864519"/>
                    <a:gd name="connsiteY0" fmla="*/ 0 h 1707357"/>
                    <a:gd name="connsiteX1" fmla="*/ 350044 w 1864519"/>
                    <a:gd name="connsiteY1" fmla="*/ 457200 h 1707357"/>
                    <a:gd name="connsiteX2" fmla="*/ 1328737 w 1864519"/>
                    <a:gd name="connsiteY2" fmla="*/ 1357313 h 1707357"/>
                    <a:gd name="connsiteX3" fmla="*/ 1864519 w 1864519"/>
                    <a:gd name="connsiteY3" fmla="*/ 1707357 h 1707357"/>
                    <a:gd name="connsiteX4" fmla="*/ 1864519 w 1864519"/>
                    <a:gd name="connsiteY4" fmla="*/ 1707357 h 1707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4519" h="1707357">
                      <a:moveTo>
                        <a:pt x="0" y="0"/>
                      </a:moveTo>
                      <a:cubicBezTo>
                        <a:pt x="64294" y="115490"/>
                        <a:pt x="128588" y="230981"/>
                        <a:pt x="350044" y="457200"/>
                      </a:cubicBezTo>
                      <a:cubicBezTo>
                        <a:pt x="571500" y="683419"/>
                        <a:pt x="1076325" y="1148954"/>
                        <a:pt x="1328737" y="1357313"/>
                      </a:cubicBezTo>
                      <a:cubicBezTo>
                        <a:pt x="1581150" y="1565673"/>
                        <a:pt x="1864519" y="1707357"/>
                        <a:pt x="1864519" y="1707357"/>
                      </a:cubicBezTo>
                      <a:lnTo>
                        <a:pt x="1864519" y="1707357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3B160C6-3C66-4342-9660-3F1338304887}"/>
                    </a:ext>
                  </a:extLst>
                </p:cNvPr>
                <p:cNvCxnSpPr/>
                <p:nvPr/>
              </p:nvCxnSpPr>
              <p:spPr bwMode="auto">
                <a:xfrm flipV="1">
                  <a:off x="6400655" y="4266743"/>
                  <a:ext cx="762296" cy="91443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81">
                  <a:extLst>
                    <a:ext uri="{FF2B5EF4-FFF2-40B4-BE49-F238E27FC236}">
                      <a16:creationId xmlns:a16="http://schemas.microsoft.com/office/drawing/2014/main" id="{21DC7A20-3B05-407E-A9E8-F98B5FADBC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6497" y="3124200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J</a:t>
                  </a:r>
                </a:p>
              </p:txBody>
            </p:sp>
            <p:sp>
              <p:nvSpPr>
                <p:cNvPr id="21" name="TextBox 82">
                  <a:extLst>
                    <a:ext uri="{FF2B5EF4-FFF2-40B4-BE49-F238E27FC236}">
                      <a16:creationId xmlns:a16="http://schemas.microsoft.com/office/drawing/2014/main" id="{93F84350-D8A5-4412-8F29-3C622DFB72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05372" y="5188745"/>
                  <a:ext cx="3385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B</a:t>
                  </a:r>
                </a:p>
              </p:txBody>
            </p:sp>
          </p:grpSp>
          <p:pic>
            <p:nvPicPr>
              <p:cNvPr id="15" name="Content Placeholder 8">
                <a:extLst>
                  <a:ext uri="{FF2B5EF4-FFF2-40B4-BE49-F238E27FC236}">
                    <a16:creationId xmlns:a16="http://schemas.microsoft.com/office/drawing/2014/main" id="{AD2F2D8E-A86C-417C-8547-6DECAC117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9544" y="3090862"/>
                <a:ext cx="838200" cy="838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A8B804-4494-435D-888B-B596B5D1876A}"/>
                </a:ext>
              </a:extLst>
            </p:cNvPr>
            <p:cNvSpPr/>
            <p:nvPr/>
          </p:nvSpPr>
          <p:spPr>
            <a:xfrm>
              <a:off x="6086497" y="2819400"/>
              <a:ext cx="2676503" cy="266762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pic>
        <p:nvPicPr>
          <p:cNvPr id="22" name="Picture 8">
            <a:extLst>
              <a:ext uri="{FF2B5EF4-FFF2-40B4-BE49-F238E27FC236}">
                <a16:creationId xmlns:a16="http://schemas.microsoft.com/office/drawing/2014/main" id="{726036B9-A8BD-47C4-AF90-8D4846A1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/>
          <a:stretch>
            <a:fillRect/>
          </a:stretch>
        </p:blipFill>
        <p:spPr bwMode="auto">
          <a:xfrm>
            <a:off x="6080125" y="1103313"/>
            <a:ext cx="2735263" cy="24780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reeform 84">
            <a:extLst>
              <a:ext uri="{FF2B5EF4-FFF2-40B4-BE49-F238E27FC236}">
                <a16:creationId xmlns:a16="http://schemas.microsoft.com/office/drawing/2014/main" id="{459166A1-D9EB-4738-85DC-5B425A7C5D57}"/>
              </a:ext>
            </a:extLst>
          </p:cNvPr>
          <p:cNvSpPr/>
          <p:nvPr/>
        </p:nvSpPr>
        <p:spPr>
          <a:xfrm>
            <a:off x="7091363" y="1260475"/>
            <a:ext cx="981075" cy="1846263"/>
          </a:xfrm>
          <a:custGeom>
            <a:avLst/>
            <a:gdLst>
              <a:gd name="connsiteX0" fmla="*/ 980638 w 980638"/>
              <a:gd name="connsiteY0" fmla="*/ 1847507 h 1847507"/>
              <a:gd name="connsiteX1" fmla="*/ 723463 w 980638"/>
              <a:gd name="connsiteY1" fmla="*/ 1576045 h 1847507"/>
              <a:gd name="connsiteX2" fmla="*/ 487719 w 980638"/>
              <a:gd name="connsiteY2" fmla="*/ 1254576 h 1847507"/>
              <a:gd name="connsiteX3" fmla="*/ 223400 w 980638"/>
              <a:gd name="connsiteY3" fmla="*/ 818807 h 1847507"/>
              <a:gd name="connsiteX4" fmla="*/ 73381 w 980638"/>
              <a:gd name="connsiteY4" fmla="*/ 375895 h 1847507"/>
              <a:gd name="connsiteX5" fmla="*/ 9088 w 980638"/>
              <a:gd name="connsiteY5" fmla="*/ 32995 h 1847507"/>
              <a:gd name="connsiteX6" fmla="*/ 1944 w 980638"/>
              <a:gd name="connsiteY6" fmla="*/ 32995 h 18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638" h="1847507">
                <a:moveTo>
                  <a:pt x="980638" y="1847507"/>
                </a:moveTo>
                <a:cubicBezTo>
                  <a:pt x="893127" y="1761187"/>
                  <a:pt x="805616" y="1674867"/>
                  <a:pt x="723463" y="1576045"/>
                </a:cubicBezTo>
                <a:cubicBezTo>
                  <a:pt x="641310" y="1477223"/>
                  <a:pt x="571063" y="1380782"/>
                  <a:pt x="487719" y="1254576"/>
                </a:cubicBezTo>
                <a:cubicBezTo>
                  <a:pt x="404375" y="1128370"/>
                  <a:pt x="292456" y="965254"/>
                  <a:pt x="223400" y="818807"/>
                </a:cubicBezTo>
                <a:cubicBezTo>
                  <a:pt x="154344" y="672360"/>
                  <a:pt x="109100" y="506864"/>
                  <a:pt x="73381" y="375895"/>
                </a:cubicBezTo>
                <a:cubicBezTo>
                  <a:pt x="37662" y="244926"/>
                  <a:pt x="20994" y="90145"/>
                  <a:pt x="9088" y="32995"/>
                </a:cubicBezTo>
                <a:cubicBezTo>
                  <a:pt x="-2818" y="-24155"/>
                  <a:pt x="-437" y="4420"/>
                  <a:pt x="1944" y="3299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7D11A4-FDB8-4316-80CE-1345F2C7CF6D}"/>
              </a:ext>
            </a:extLst>
          </p:cNvPr>
          <p:cNvCxnSpPr/>
          <p:nvPr/>
        </p:nvCxnSpPr>
        <p:spPr bwMode="auto">
          <a:xfrm flipV="1">
            <a:off x="7091363" y="4802188"/>
            <a:ext cx="368300" cy="468312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E4B42B3-5DBB-4E12-A7D1-03CE0A5E5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Quench of a superconductor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C219F30-8E07-4291-8806-1DECAF922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5447684" cy="524033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 altLang="en-US" sz="2000" dirty="0"/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/>
              <a:t>Due to </a:t>
            </a:r>
            <a:r>
              <a:rPr lang="en-US" altLang="en-US" sz="2000" b="1" dirty="0">
                <a:solidFill>
                  <a:srgbClr val="FF0000"/>
                </a:solidFill>
              </a:rPr>
              <a:t>thermal diffusion</a:t>
            </a:r>
            <a:r>
              <a:rPr lang="en-US" altLang="en-US" sz="2000" dirty="0"/>
              <a:t>, also the surrounding volume </a:t>
            </a:r>
            <a:r>
              <a:rPr lang="en-US" altLang="en-US" sz="2000" i="1" dirty="0" err="1"/>
              <a:t>dV</a:t>
            </a:r>
            <a:r>
              <a:rPr lang="en-US" altLang="en-US" sz="2000" i="1" dirty="0"/>
              <a:t> </a:t>
            </a:r>
            <a:r>
              <a:rPr lang="en-US" altLang="en-US" sz="2000" dirty="0"/>
              <a:t>undergoes an increase in temperature.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/>
              <a:t>If the heat dissipated by </a:t>
            </a:r>
            <a:r>
              <a:rPr lang="en-US" altLang="en-US" sz="2000" i="1" dirty="0"/>
              <a:t>V</a:t>
            </a:r>
            <a:r>
              <a:rPr lang="en-US" altLang="en-US" sz="2000" dirty="0"/>
              <a:t> is </a:t>
            </a:r>
            <a:r>
              <a:rPr lang="en-US" altLang="en-US" sz="2000" b="1" dirty="0">
                <a:solidFill>
                  <a:srgbClr val="FF0000"/>
                </a:solidFill>
              </a:rPr>
              <a:t>enough</a:t>
            </a:r>
            <a:r>
              <a:rPr lang="en-US" altLang="en-US" sz="2000" b="1" dirty="0"/>
              <a:t>, </a:t>
            </a:r>
            <a:r>
              <a:rPr lang="en-US" altLang="en-US" sz="2000" i="1" dirty="0" err="1"/>
              <a:t>dV</a:t>
            </a:r>
            <a:r>
              <a:rPr lang="en-US" altLang="en-US" sz="2000" i="1" dirty="0"/>
              <a:t> </a:t>
            </a:r>
            <a:r>
              <a:rPr lang="en-US" altLang="en-US" sz="2000" dirty="0"/>
              <a:t>reaches the critical temperature</a:t>
            </a:r>
            <a:r>
              <a:rPr lang="en-US" altLang="en-US" sz="2000" i="1" dirty="0"/>
              <a:t>, </a:t>
            </a:r>
            <a:r>
              <a:rPr lang="en-US" altLang="en-US" sz="2000" dirty="0"/>
              <a:t>becomes normal conducting, and dissipates heat. 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/>
              <a:t>In certain conditions, the normal zone propagates through the coil: this phenomenon is called </a:t>
            </a:r>
            <a:r>
              <a:rPr lang="en-US" altLang="en-US" sz="2000" b="1" dirty="0">
                <a:solidFill>
                  <a:srgbClr val="FF0000"/>
                </a:solidFill>
              </a:rPr>
              <a:t>quench</a:t>
            </a:r>
            <a:r>
              <a:rPr lang="en-US" altLang="en-US" sz="2000" b="1" dirty="0"/>
              <a:t>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/>
              <a:t>Depending on its causes, a quench can be classified and defined in different ways.</a:t>
            </a:r>
          </a:p>
          <a:p>
            <a:pPr>
              <a:buFontTx/>
              <a:buBlip>
                <a:blip r:embed="rId2"/>
              </a:buBlip>
            </a:pPr>
            <a:endParaRPr lang="en-US" altLang="en-US" sz="2000" dirty="0"/>
          </a:p>
        </p:txBody>
      </p:sp>
      <p:sp>
        <p:nvSpPr>
          <p:cNvPr id="12293" name="Footer Placeholder 6">
            <a:extLst>
              <a:ext uri="{FF2B5EF4-FFF2-40B4-BE49-F238E27FC236}">
                <a16:creationId xmlns:a16="http://schemas.microsoft.com/office/drawing/2014/main" id="{5C3AFF9C-F0B7-41E1-BDE6-85BCDC1D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12294" name="Date Placeholder 5">
            <a:extLst>
              <a:ext uri="{FF2B5EF4-FFF2-40B4-BE49-F238E27FC236}">
                <a16:creationId xmlns:a16="http://schemas.microsoft.com/office/drawing/2014/main" id="{1D7A1378-AA11-44A2-A6B4-6FDBEBA255D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2295" name="Slide Number Placeholder 8">
            <a:extLst>
              <a:ext uri="{FF2B5EF4-FFF2-40B4-BE49-F238E27FC236}">
                <a16:creationId xmlns:a16="http://schemas.microsoft.com/office/drawing/2014/main" id="{D107311A-145D-47A6-ADE5-A6B0313A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964B3D8-3E68-47F7-B731-4424E856E3C0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8" name="Group 68">
            <a:extLst>
              <a:ext uri="{FF2B5EF4-FFF2-40B4-BE49-F238E27FC236}">
                <a16:creationId xmlns:a16="http://schemas.microsoft.com/office/drawing/2014/main" id="{E4959355-6AA6-4D49-B26E-91F6EF479D7C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3662363"/>
            <a:ext cx="2759075" cy="2814637"/>
            <a:chOff x="6086497" y="2819400"/>
            <a:chExt cx="2676503" cy="2738677"/>
          </a:xfrm>
        </p:grpSpPr>
        <p:grpSp>
          <p:nvGrpSpPr>
            <p:cNvPr id="9" name="Group 69">
              <a:extLst>
                <a:ext uri="{FF2B5EF4-FFF2-40B4-BE49-F238E27FC236}">
                  <a16:creationId xmlns:a16="http://schemas.microsoft.com/office/drawing/2014/main" id="{F68553BD-4C34-4C1B-958E-3153EA5D7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6497" y="2971800"/>
              <a:ext cx="2600303" cy="2586277"/>
              <a:chOff x="6086497" y="2971800"/>
              <a:chExt cx="2600303" cy="2586277"/>
            </a:xfrm>
          </p:grpSpPr>
          <p:grpSp>
            <p:nvGrpSpPr>
              <p:cNvPr id="11" name="Group 73">
                <a:extLst>
                  <a:ext uri="{FF2B5EF4-FFF2-40B4-BE49-F238E27FC236}">
                    <a16:creationId xmlns:a16="http://schemas.microsoft.com/office/drawing/2014/main" id="{1DAF2CA7-2B9A-4E19-8C72-C649D98AC0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6497" y="2971800"/>
                <a:ext cx="2600303" cy="2586277"/>
                <a:chOff x="6086497" y="2971800"/>
                <a:chExt cx="2600303" cy="2586277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8DE02A16-2B51-446B-B57A-91E042C6C6C1}"/>
                    </a:ext>
                  </a:extLst>
                </p:cNvPr>
                <p:cNvCxnSpPr/>
                <p:nvPr/>
              </p:nvCxnSpPr>
              <p:spPr>
                <a:xfrm flipV="1">
                  <a:off x="6400655" y="2972321"/>
                  <a:ext cx="0" cy="220886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8B842407-EA43-4954-A877-44A4315D6988}"/>
                    </a:ext>
                  </a:extLst>
                </p:cNvPr>
                <p:cNvCxnSpPr/>
                <p:nvPr/>
              </p:nvCxnSpPr>
              <p:spPr>
                <a:xfrm>
                  <a:off x="6400655" y="5181181"/>
                  <a:ext cx="228688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reeform 79">
                  <a:extLst>
                    <a:ext uri="{FF2B5EF4-FFF2-40B4-BE49-F238E27FC236}">
                      <a16:creationId xmlns:a16="http://schemas.microsoft.com/office/drawing/2014/main" id="{B2FB202E-9296-40E7-BFE3-5FBA4573B735}"/>
                    </a:ext>
                  </a:extLst>
                </p:cNvPr>
                <p:cNvSpPr/>
                <p:nvPr/>
              </p:nvSpPr>
              <p:spPr>
                <a:xfrm>
                  <a:off x="6636274" y="3250359"/>
                  <a:ext cx="1864928" cy="1706847"/>
                </a:xfrm>
                <a:custGeom>
                  <a:avLst/>
                  <a:gdLst>
                    <a:gd name="connsiteX0" fmla="*/ 0 w 1864519"/>
                    <a:gd name="connsiteY0" fmla="*/ 0 h 1707357"/>
                    <a:gd name="connsiteX1" fmla="*/ 350044 w 1864519"/>
                    <a:gd name="connsiteY1" fmla="*/ 457200 h 1707357"/>
                    <a:gd name="connsiteX2" fmla="*/ 1328737 w 1864519"/>
                    <a:gd name="connsiteY2" fmla="*/ 1357313 h 1707357"/>
                    <a:gd name="connsiteX3" fmla="*/ 1864519 w 1864519"/>
                    <a:gd name="connsiteY3" fmla="*/ 1707357 h 1707357"/>
                    <a:gd name="connsiteX4" fmla="*/ 1864519 w 1864519"/>
                    <a:gd name="connsiteY4" fmla="*/ 1707357 h 1707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4519" h="1707357">
                      <a:moveTo>
                        <a:pt x="0" y="0"/>
                      </a:moveTo>
                      <a:cubicBezTo>
                        <a:pt x="64294" y="115490"/>
                        <a:pt x="128588" y="230981"/>
                        <a:pt x="350044" y="457200"/>
                      </a:cubicBezTo>
                      <a:cubicBezTo>
                        <a:pt x="571500" y="683419"/>
                        <a:pt x="1076325" y="1148954"/>
                        <a:pt x="1328737" y="1357313"/>
                      </a:cubicBezTo>
                      <a:cubicBezTo>
                        <a:pt x="1581150" y="1565673"/>
                        <a:pt x="1864519" y="1707357"/>
                        <a:pt x="1864519" y="1707357"/>
                      </a:cubicBezTo>
                      <a:lnTo>
                        <a:pt x="1864519" y="1707357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01DA9B1-23A2-491F-ACDF-5B140389D620}"/>
                    </a:ext>
                  </a:extLst>
                </p:cNvPr>
                <p:cNvCxnSpPr/>
                <p:nvPr/>
              </p:nvCxnSpPr>
              <p:spPr bwMode="auto">
                <a:xfrm flipV="1">
                  <a:off x="6400655" y="4266743"/>
                  <a:ext cx="762296" cy="91443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81">
                  <a:extLst>
                    <a:ext uri="{FF2B5EF4-FFF2-40B4-BE49-F238E27FC236}">
                      <a16:creationId xmlns:a16="http://schemas.microsoft.com/office/drawing/2014/main" id="{3AC989FC-FDDE-4471-A26D-5FD4C1A081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6497" y="3124200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J</a:t>
                  </a:r>
                </a:p>
              </p:txBody>
            </p:sp>
            <p:sp>
              <p:nvSpPr>
                <p:cNvPr id="18" name="TextBox 82">
                  <a:extLst>
                    <a:ext uri="{FF2B5EF4-FFF2-40B4-BE49-F238E27FC236}">
                      <a16:creationId xmlns:a16="http://schemas.microsoft.com/office/drawing/2014/main" id="{0AD6D812-78E5-4533-8436-0A003B099D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05372" y="5188745"/>
                  <a:ext cx="3385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B</a:t>
                  </a:r>
                </a:p>
              </p:txBody>
            </p:sp>
          </p:grpSp>
          <p:pic>
            <p:nvPicPr>
              <p:cNvPr id="12" name="Content Placeholder 8">
                <a:extLst>
                  <a:ext uri="{FF2B5EF4-FFF2-40B4-BE49-F238E27FC236}">
                    <a16:creationId xmlns:a16="http://schemas.microsoft.com/office/drawing/2014/main" id="{1AF5EAA1-5EF0-4A4C-A5EC-C559F4CF8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9544" y="3090862"/>
                <a:ext cx="838200" cy="838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9873B0-D552-4BB0-B650-3284E85EAB74}"/>
                </a:ext>
              </a:extLst>
            </p:cNvPr>
            <p:cNvSpPr/>
            <p:nvPr/>
          </p:nvSpPr>
          <p:spPr>
            <a:xfrm>
              <a:off x="6086497" y="2819400"/>
              <a:ext cx="2676503" cy="266762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pic>
        <p:nvPicPr>
          <p:cNvPr id="19" name="Picture 8">
            <a:extLst>
              <a:ext uri="{FF2B5EF4-FFF2-40B4-BE49-F238E27FC236}">
                <a16:creationId xmlns:a16="http://schemas.microsoft.com/office/drawing/2014/main" id="{629E69DA-E18A-404E-8E98-C7EA7CDF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/>
          <a:stretch>
            <a:fillRect/>
          </a:stretch>
        </p:blipFill>
        <p:spPr bwMode="auto">
          <a:xfrm>
            <a:off x="6080125" y="1103313"/>
            <a:ext cx="2735263" cy="24780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84">
            <a:extLst>
              <a:ext uri="{FF2B5EF4-FFF2-40B4-BE49-F238E27FC236}">
                <a16:creationId xmlns:a16="http://schemas.microsoft.com/office/drawing/2014/main" id="{4184A3A2-19A4-4556-8F1D-A4B91B4DF491}"/>
              </a:ext>
            </a:extLst>
          </p:cNvPr>
          <p:cNvSpPr/>
          <p:nvPr/>
        </p:nvSpPr>
        <p:spPr>
          <a:xfrm>
            <a:off x="7091363" y="1260475"/>
            <a:ext cx="981075" cy="1846263"/>
          </a:xfrm>
          <a:custGeom>
            <a:avLst/>
            <a:gdLst>
              <a:gd name="connsiteX0" fmla="*/ 980638 w 980638"/>
              <a:gd name="connsiteY0" fmla="*/ 1847507 h 1847507"/>
              <a:gd name="connsiteX1" fmla="*/ 723463 w 980638"/>
              <a:gd name="connsiteY1" fmla="*/ 1576045 h 1847507"/>
              <a:gd name="connsiteX2" fmla="*/ 487719 w 980638"/>
              <a:gd name="connsiteY2" fmla="*/ 1254576 h 1847507"/>
              <a:gd name="connsiteX3" fmla="*/ 223400 w 980638"/>
              <a:gd name="connsiteY3" fmla="*/ 818807 h 1847507"/>
              <a:gd name="connsiteX4" fmla="*/ 73381 w 980638"/>
              <a:gd name="connsiteY4" fmla="*/ 375895 h 1847507"/>
              <a:gd name="connsiteX5" fmla="*/ 9088 w 980638"/>
              <a:gd name="connsiteY5" fmla="*/ 32995 h 1847507"/>
              <a:gd name="connsiteX6" fmla="*/ 1944 w 980638"/>
              <a:gd name="connsiteY6" fmla="*/ 32995 h 18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638" h="1847507">
                <a:moveTo>
                  <a:pt x="980638" y="1847507"/>
                </a:moveTo>
                <a:cubicBezTo>
                  <a:pt x="893127" y="1761187"/>
                  <a:pt x="805616" y="1674867"/>
                  <a:pt x="723463" y="1576045"/>
                </a:cubicBezTo>
                <a:cubicBezTo>
                  <a:pt x="641310" y="1477223"/>
                  <a:pt x="571063" y="1380782"/>
                  <a:pt x="487719" y="1254576"/>
                </a:cubicBezTo>
                <a:cubicBezTo>
                  <a:pt x="404375" y="1128370"/>
                  <a:pt x="292456" y="965254"/>
                  <a:pt x="223400" y="818807"/>
                </a:cubicBezTo>
                <a:cubicBezTo>
                  <a:pt x="154344" y="672360"/>
                  <a:pt x="109100" y="506864"/>
                  <a:pt x="73381" y="375895"/>
                </a:cubicBezTo>
                <a:cubicBezTo>
                  <a:pt x="37662" y="244926"/>
                  <a:pt x="20994" y="90145"/>
                  <a:pt x="9088" y="32995"/>
                </a:cubicBezTo>
                <a:cubicBezTo>
                  <a:pt x="-2818" y="-24155"/>
                  <a:pt x="-437" y="4420"/>
                  <a:pt x="1944" y="3299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226B85-7CB2-41D5-BC01-55AE645F05C5}"/>
              </a:ext>
            </a:extLst>
          </p:cNvPr>
          <p:cNvCxnSpPr/>
          <p:nvPr/>
        </p:nvCxnSpPr>
        <p:spPr bwMode="auto">
          <a:xfrm flipV="1">
            <a:off x="7091363" y="4802188"/>
            <a:ext cx="368300" cy="468312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5BA81B0-DC08-4316-A17D-72897471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Quench</a:t>
            </a:r>
            <a:br>
              <a:rPr lang="en-GB" altLang="en-US"/>
            </a:br>
            <a:r>
              <a:rPr lang="en-GB" altLang="en-US"/>
              <a:t>Heat balance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1C6C6D5-B0FF-4464-A0D1-E6455C58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6003925" cy="230663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altLang="en-US" dirty="0"/>
              <a:t>…If </a:t>
            </a:r>
            <a:r>
              <a:rPr lang="en-GB" altLang="en-US" b="1" dirty="0">
                <a:solidFill>
                  <a:srgbClr val="FF0000"/>
                </a:solidFill>
              </a:rPr>
              <a:t>power high enough </a:t>
            </a:r>
            <a:r>
              <a:rPr lang="en-GB" altLang="en-US" dirty="0"/>
              <a:t>and </a:t>
            </a:r>
            <a:r>
              <a:rPr lang="en-GB" altLang="en-US" b="1" dirty="0">
                <a:solidFill>
                  <a:srgbClr val="FF0000"/>
                </a:solidFill>
              </a:rPr>
              <a:t>cooling low enough</a:t>
            </a:r>
            <a:r>
              <a:rPr lang="en-GB" altLang="en-US" dirty="0"/>
              <a:t>….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altLang="en-US" dirty="0"/>
              <a:t>In both cases, once the critical surface is passed, the quench phenomenon can be described by </a:t>
            </a:r>
            <a:r>
              <a:rPr lang="en-GB" altLang="en-US" b="1" dirty="0">
                <a:solidFill>
                  <a:srgbClr val="FF0000"/>
                </a:solidFill>
              </a:rPr>
              <a:t>heat balance equation</a:t>
            </a:r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4E0D2398-3EFA-4723-BE99-89BEED275A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6FBC1636-7F9F-4D3F-90DA-CDBE81D0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1000">
                <a:solidFill>
                  <a:schemeClr val="accent1"/>
                </a:solidFill>
              </a:rPr>
              <a:t>Degradation and training I</a:t>
            </a:r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20486" name="Group 33">
            <a:extLst>
              <a:ext uri="{FF2B5EF4-FFF2-40B4-BE49-F238E27FC236}">
                <a16:creationId xmlns:a16="http://schemas.microsoft.com/office/drawing/2014/main" id="{BF02F170-5CBE-49D8-8419-8BC637BBCCC8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3276600"/>
            <a:ext cx="5827713" cy="2189163"/>
            <a:chOff x="1524000" y="1981200"/>
            <a:chExt cx="5827844" cy="2189133"/>
          </a:xfrm>
        </p:grpSpPr>
        <p:pic>
          <p:nvPicPr>
            <p:cNvPr id="7" name="Picture 45">
              <a:extLst>
                <a:ext uri="{FF2B5EF4-FFF2-40B4-BE49-F238E27FC236}">
                  <a16:creationId xmlns:a16="http://schemas.microsoft.com/office/drawing/2014/main" id="{77620D0F-2D0B-4ECA-B9D8-6EDC534ED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05009" y="2762239"/>
              <a:ext cx="5270618" cy="863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565" name="TextBox 8">
              <a:extLst>
                <a:ext uri="{FF2B5EF4-FFF2-40B4-BE49-F238E27FC236}">
                  <a16:creationId xmlns:a16="http://schemas.microsoft.com/office/drawing/2014/main" id="{2F9B65C1-083C-4CB1-B2EC-C29331A0E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6314" y="1981200"/>
              <a:ext cx="9361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Heat source</a:t>
              </a:r>
            </a:p>
          </p:txBody>
        </p:sp>
        <p:sp>
          <p:nvSpPr>
            <p:cNvPr id="20566" name="TextBox 11">
              <a:extLst>
                <a:ext uri="{FF2B5EF4-FFF2-40B4-BE49-F238E27FC236}">
                  <a16:creationId xmlns:a16="http://schemas.microsoft.com/office/drawing/2014/main" id="{8919C750-A8A8-4377-B67F-C3A9DB586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348" y="2003627"/>
              <a:ext cx="7920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Joule heat</a:t>
              </a:r>
            </a:p>
          </p:txBody>
        </p:sp>
        <p:sp>
          <p:nvSpPr>
            <p:cNvPr id="20567" name="TextBox 14">
              <a:extLst>
                <a:ext uri="{FF2B5EF4-FFF2-40B4-BE49-F238E27FC236}">
                  <a16:creationId xmlns:a16="http://schemas.microsoft.com/office/drawing/2014/main" id="{FE33CB1E-5538-4D23-A575-220355718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944" y="2219905"/>
              <a:ext cx="1584176" cy="118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Conduction</a:t>
              </a:r>
            </a:p>
          </p:txBody>
        </p:sp>
        <p:sp>
          <p:nvSpPr>
            <p:cNvPr id="20568" name="TextBox 17">
              <a:extLst>
                <a:ext uri="{FF2B5EF4-FFF2-40B4-BE49-F238E27FC236}">
                  <a16:creationId xmlns:a16="http://schemas.microsoft.com/office/drawing/2014/main" id="{FD7AB965-856A-41B2-A70C-5CA67EE8B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4108" y="3790610"/>
              <a:ext cx="1787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Heat transfer</a:t>
              </a:r>
            </a:p>
          </p:txBody>
        </p:sp>
        <p:sp>
          <p:nvSpPr>
            <p:cNvPr id="20569" name="TextBox 21">
              <a:extLst>
                <a:ext uri="{FF2B5EF4-FFF2-40B4-BE49-F238E27FC236}">
                  <a16:creationId xmlns:a16="http://schemas.microsoft.com/office/drawing/2014/main" id="{8AC41ADB-660D-4D73-9712-FF3B11A19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8937" y="2341722"/>
              <a:ext cx="93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cooling</a:t>
              </a:r>
            </a:p>
          </p:txBody>
        </p:sp>
        <p:sp>
          <p:nvSpPr>
            <p:cNvPr id="20570" name="TextBox 24">
              <a:extLst>
                <a:ext uri="{FF2B5EF4-FFF2-40B4-BE49-F238E27FC236}">
                  <a16:creationId xmlns:a16="http://schemas.microsoft.com/office/drawing/2014/main" id="{F72D46D2-E2A5-486F-B4DE-511E56BF6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2086" y="3801001"/>
              <a:ext cx="1268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generation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DFEC95B-7967-4243-9397-38B0E7C122FC}"/>
                </a:ext>
              </a:extLst>
            </p:cNvPr>
            <p:cNvSpPr/>
            <p:nvPr/>
          </p:nvSpPr>
          <p:spPr>
            <a:xfrm>
              <a:off x="4124383" y="2762239"/>
              <a:ext cx="1285904" cy="863588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F818086-D439-4D6F-B72B-C3EC840D96A0}"/>
                </a:ext>
              </a:extLst>
            </p:cNvPr>
            <p:cNvSpPr/>
            <p:nvPr/>
          </p:nvSpPr>
          <p:spPr>
            <a:xfrm>
              <a:off x="5656356" y="2762239"/>
              <a:ext cx="1519271" cy="863588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9EDA2E0-1317-4F34-95C6-CE3638CA2F55}"/>
                </a:ext>
              </a:extLst>
            </p:cNvPr>
            <p:cNvSpPr/>
            <p:nvPr/>
          </p:nvSpPr>
          <p:spPr>
            <a:xfrm>
              <a:off x="2835304" y="2973374"/>
              <a:ext cx="520712" cy="43179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345AF94-3B65-4D6E-9FA5-2039E780AC87}"/>
                </a:ext>
              </a:extLst>
            </p:cNvPr>
            <p:cNvSpPr/>
            <p:nvPr/>
          </p:nvSpPr>
          <p:spPr>
            <a:xfrm>
              <a:off x="3508420" y="2978136"/>
              <a:ext cx="454035" cy="43179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5BF8B2D-9345-4E2D-AFFB-2D6355A1DE6E}"/>
                </a:ext>
              </a:extLst>
            </p:cNvPr>
            <p:cNvSpPr/>
            <p:nvPr/>
          </p:nvSpPr>
          <p:spPr>
            <a:xfrm>
              <a:off x="1828807" y="2757477"/>
              <a:ext cx="828694" cy="863588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C3FCCD1-388F-45AA-885F-CAEF383EC57D}"/>
                </a:ext>
              </a:extLst>
            </p:cNvPr>
            <p:cNvSpPr/>
            <p:nvPr/>
          </p:nvSpPr>
          <p:spPr>
            <a:xfrm>
              <a:off x="2835304" y="2649529"/>
              <a:ext cx="1127150" cy="108424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6A7027F-C082-4FD8-85D3-F70C61C82822}"/>
                </a:ext>
              </a:extLst>
            </p:cNvPr>
            <p:cNvSpPr/>
            <p:nvPr/>
          </p:nvSpPr>
          <p:spPr>
            <a:xfrm>
              <a:off x="4124383" y="2649529"/>
              <a:ext cx="3051244" cy="1084247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0578" name="TextBox 32">
              <a:extLst>
                <a:ext uri="{FF2B5EF4-FFF2-40B4-BE49-F238E27FC236}">
                  <a16:creationId xmlns:a16="http://schemas.microsoft.com/office/drawing/2014/main" id="{F1318CC1-0782-42C9-B5C1-4FF7EBB8E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2003627"/>
              <a:ext cx="11340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Heat capacity</a:t>
              </a:r>
            </a:p>
          </p:txBody>
        </p:sp>
      </p:grpSp>
      <p:grpSp>
        <p:nvGrpSpPr>
          <p:cNvPr id="20487" name="Group 120">
            <a:extLst>
              <a:ext uri="{FF2B5EF4-FFF2-40B4-BE49-F238E27FC236}">
                <a16:creationId xmlns:a16="http://schemas.microsoft.com/office/drawing/2014/main" id="{67E381FC-50C1-4E25-8C02-C2832E0AAAC0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5884863"/>
            <a:ext cx="1555750" cy="471487"/>
            <a:chOff x="2352" y="2400"/>
            <a:chExt cx="1492" cy="452"/>
          </a:xfrm>
        </p:grpSpPr>
        <p:sp>
          <p:nvSpPr>
            <p:cNvPr id="20539" name="Rectangle 44">
              <a:extLst>
                <a:ext uri="{FF2B5EF4-FFF2-40B4-BE49-F238E27FC236}">
                  <a16:creationId xmlns:a16="http://schemas.microsoft.com/office/drawing/2014/main" id="{76DFA6F2-EAA1-414E-BB99-A70384BF6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16"/>
              <a:ext cx="1492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40" name="Rectangle 45">
              <a:extLst>
                <a:ext uri="{FF2B5EF4-FFF2-40B4-BE49-F238E27FC236}">
                  <a16:creationId xmlns:a16="http://schemas.microsoft.com/office/drawing/2014/main" id="{6AA5ABED-3E06-441F-BAA3-ED112D09C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400"/>
              <a:ext cx="1492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41" name="Rectangle 46">
              <a:extLst>
                <a:ext uri="{FF2B5EF4-FFF2-40B4-BE49-F238E27FC236}">
                  <a16:creationId xmlns:a16="http://schemas.microsoft.com/office/drawing/2014/main" id="{6A0AD01A-8F08-403F-92AD-0D4C1C10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536"/>
              <a:ext cx="1492" cy="180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CC00"/>
                </a:gs>
                <a:gs pos="100000">
                  <a:srgbClr val="00CC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0542" name="Group 47">
              <a:extLst>
                <a:ext uri="{FF2B5EF4-FFF2-40B4-BE49-F238E27FC236}">
                  <a16:creationId xmlns:a16="http://schemas.microsoft.com/office/drawing/2014/main" id="{D3F5F8EB-0574-4F39-8871-3DA5532F7B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3" y="2445"/>
              <a:ext cx="1175" cy="362"/>
              <a:chOff x="8588" y="9040"/>
              <a:chExt cx="3616" cy="678"/>
            </a:xfrm>
          </p:grpSpPr>
          <p:sp>
            <p:nvSpPr>
              <p:cNvPr id="20543" name="Line 48">
                <a:extLst>
                  <a:ext uri="{FF2B5EF4-FFF2-40B4-BE49-F238E27FC236}">
                    <a16:creationId xmlns:a16="http://schemas.microsoft.com/office/drawing/2014/main" id="{642587D0-56BD-4AB0-92C5-40C0224EA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1" y="9040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44" name="Group 49">
                <a:extLst>
                  <a:ext uri="{FF2B5EF4-FFF2-40B4-BE49-F238E27FC236}">
                    <a16:creationId xmlns:a16="http://schemas.microsoft.com/office/drawing/2014/main" id="{B69E6B41-BB85-466E-A0D0-EA3A048608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8" y="9040"/>
                <a:ext cx="1243" cy="678"/>
                <a:chOff x="8588" y="9040"/>
                <a:chExt cx="1130" cy="678"/>
              </a:xfrm>
            </p:grpSpPr>
            <p:sp>
              <p:nvSpPr>
                <p:cNvPr id="20557" name="Line 50">
                  <a:extLst>
                    <a:ext uri="{FF2B5EF4-FFF2-40B4-BE49-F238E27FC236}">
                      <a16:creationId xmlns:a16="http://schemas.microsoft.com/office/drawing/2014/main" id="{52AC6DAB-2EE8-446A-95B9-B664D6E018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88" y="9379"/>
                  <a:ext cx="45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558" name="Group 51">
                  <a:extLst>
                    <a:ext uri="{FF2B5EF4-FFF2-40B4-BE49-F238E27FC236}">
                      <a16:creationId xmlns:a16="http://schemas.microsoft.com/office/drawing/2014/main" id="{5D0D0BEB-1AD0-44F1-BF38-D9F222FB32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40" y="9040"/>
                  <a:ext cx="678" cy="339"/>
                  <a:chOff x="9153" y="9040"/>
                  <a:chExt cx="678" cy="339"/>
                </a:xfrm>
              </p:grpSpPr>
              <p:sp>
                <p:nvSpPr>
                  <p:cNvPr id="20562" name="Arc 52">
                    <a:extLst>
                      <a:ext uri="{FF2B5EF4-FFF2-40B4-BE49-F238E27FC236}">
                        <a16:creationId xmlns:a16="http://schemas.microsoft.com/office/drawing/2014/main" id="{E1145C1E-4C2B-4F85-938B-6DC12E4CA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9153" y="9210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3" name="Arc 53">
                    <a:extLst>
                      <a:ext uri="{FF2B5EF4-FFF2-40B4-BE49-F238E27FC236}">
                        <a16:creationId xmlns:a16="http://schemas.microsoft.com/office/drawing/2014/main" id="{4B522CB2-14FE-4461-BCA5-93B18ED5E1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9492" y="9040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59" name="Group 54">
                  <a:extLst>
                    <a:ext uri="{FF2B5EF4-FFF2-40B4-BE49-F238E27FC236}">
                      <a16:creationId xmlns:a16="http://schemas.microsoft.com/office/drawing/2014/main" id="{0DD748C7-5B12-4B4B-852E-7EABEEF055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40" y="9379"/>
                  <a:ext cx="678" cy="339"/>
                  <a:chOff x="9153" y="9379"/>
                  <a:chExt cx="678" cy="339"/>
                </a:xfrm>
              </p:grpSpPr>
              <p:sp>
                <p:nvSpPr>
                  <p:cNvPr id="20560" name="Arc 55">
                    <a:extLst>
                      <a:ext uri="{FF2B5EF4-FFF2-40B4-BE49-F238E27FC236}">
                        <a16:creationId xmlns:a16="http://schemas.microsoft.com/office/drawing/2014/main" id="{C6C14F07-E563-4E15-B89F-42B9DA9DBF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53" y="9379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1" name="Arc 56">
                    <a:extLst>
                      <a:ext uri="{FF2B5EF4-FFF2-40B4-BE49-F238E27FC236}">
                        <a16:creationId xmlns:a16="http://schemas.microsoft.com/office/drawing/2014/main" id="{907397CF-428D-42DF-8143-135224F80F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9492" y="9549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545" name="Line 57">
                <a:extLst>
                  <a:ext uri="{FF2B5EF4-FFF2-40B4-BE49-F238E27FC236}">
                    <a16:creationId xmlns:a16="http://schemas.microsoft.com/office/drawing/2014/main" id="{0D332733-05A1-4830-AD2C-7B9EE8CD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31" y="9718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Line 58">
                <a:extLst>
                  <a:ext uri="{FF2B5EF4-FFF2-40B4-BE49-F238E27FC236}">
                    <a16:creationId xmlns:a16="http://schemas.microsoft.com/office/drawing/2014/main" id="{CEC0F2EA-A87F-4497-8988-3F44EC339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1" y="9379"/>
                <a:ext cx="7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Line 59">
                <a:extLst>
                  <a:ext uri="{FF2B5EF4-FFF2-40B4-BE49-F238E27FC236}">
                    <a16:creationId xmlns:a16="http://schemas.microsoft.com/office/drawing/2014/main" id="{33947262-6CD2-4B6D-B3EE-87C0F04CD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" y="9379"/>
                <a:ext cx="67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48" name="Group 60">
                <a:extLst>
                  <a:ext uri="{FF2B5EF4-FFF2-40B4-BE49-F238E27FC236}">
                    <a16:creationId xmlns:a16="http://schemas.microsoft.com/office/drawing/2014/main" id="{E74C20BD-B132-4E98-978E-17EF45C01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48" y="9040"/>
                <a:ext cx="1356" cy="678"/>
                <a:chOff x="10848" y="9040"/>
                <a:chExt cx="1356" cy="678"/>
              </a:xfrm>
            </p:grpSpPr>
            <p:sp>
              <p:nvSpPr>
                <p:cNvPr id="20549" name="Line 61">
                  <a:extLst>
                    <a:ext uri="{FF2B5EF4-FFF2-40B4-BE49-F238E27FC236}">
                      <a16:creationId xmlns:a16="http://schemas.microsoft.com/office/drawing/2014/main" id="{B1120D61-E29F-4C78-B1F6-AC00204142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39" y="9379"/>
                  <a:ext cx="56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550" name="Group 62">
                  <a:extLst>
                    <a:ext uri="{FF2B5EF4-FFF2-40B4-BE49-F238E27FC236}">
                      <a16:creationId xmlns:a16="http://schemas.microsoft.com/office/drawing/2014/main" id="{A7A2D524-6C20-40DE-B425-683ECE2DC4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8" y="9040"/>
                  <a:ext cx="791" cy="339"/>
                  <a:chOff x="10509" y="9040"/>
                  <a:chExt cx="678" cy="339"/>
                </a:xfrm>
              </p:grpSpPr>
              <p:sp>
                <p:nvSpPr>
                  <p:cNvPr id="20555" name="Arc 63">
                    <a:extLst>
                      <a:ext uri="{FF2B5EF4-FFF2-40B4-BE49-F238E27FC236}">
                        <a16:creationId xmlns:a16="http://schemas.microsoft.com/office/drawing/2014/main" id="{32E20821-0E76-416C-8AEC-782849036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10848" y="9210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6" name="Arc 64">
                    <a:extLst>
                      <a:ext uri="{FF2B5EF4-FFF2-40B4-BE49-F238E27FC236}">
                        <a16:creationId xmlns:a16="http://schemas.microsoft.com/office/drawing/2014/main" id="{2E244DE0-8072-4195-AAF8-E66D958C53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09" y="9040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51" name="Group 65">
                  <a:extLst>
                    <a:ext uri="{FF2B5EF4-FFF2-40B4-BE49-F238E27FC236}">
                      <a16:creationId xmlns:a16="http://schemas.microsoft.com/office/drawing/2014/main" id="{97D6A0F0-598F-48D6-9937-6F4BC80EC8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8" y="9379"/>
                  <a:ext cx="791" cy="339"/>
                  <a:chOff x="10509" y="9379"/>
                  <a:chExt cx="678" cy="339"/>
                </a:xfrm>
              </p:grpSpPr>
              <p:sp>
                <p:nvSpPr>
                  <p:cNvPr id="20553" name="Arc 66">
                    <a:extLst>
                      <a:ext uri="{FF2B5EF4-FFF2-40B4-BE49-F238E27FC236}">
                        <a16:creationId xmlns:a16="http://schemas.microsoft.com/office/drawing/2014/main" id="{FF8CB4F3-4401-4E82-8597-1E8F7EB8A0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0848" y="9379"/>
                    <a:ext cx="339" cy="1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4" name="Arc 67">
                    <a:extLst>
                      <a:ext uri="{FF2B5EF4-FFF2-40B4-BE49-F238E27FC236}">
                        <a16:creationId xmlns:a16="http://schemas.microsoft.com/office/drawing/2014/main" id="{DCAD6F7F-C7C7-4557-A351-FC4D2931C7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0509" y="9549"/>
                    <a:ext cx="339" cy="16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52" name="Line 68">
                  <a:extLst>
                    <a:ext uri="{FF2B5EF4-FFF2-40B4-BE49-F238E27FC236}">
                      <a16:creationId xmlns:a16="http://schemas.microsoft.com/office/drawing/2014/main" id="{5750B804-5752-4F6C-B40A-4363F0699F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48" y="9379"/>
                  <a:ext cx="67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488" name="Group 38">
            <a:extLst>
              <a:ext uri="{FF2B5EF4-FFF2-40B4-BE49-F238E27FC236}">
                <a16:creationId xmlns:a16="http://schemas.microsoft.com/office/drawing/2014/main" id="{1A85476D-8FEC-4B32-A548-48D4A789382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894388"/>
            <a:ext cx="1524000" cy="461962"/>
            <a:chOff x="2599" y="6441"/>
            <a:chExt cx="3729" cy="1130"/>
          </a:xfrm>
        </p:grpSpPr>
        <p:sp>
          <p:nvSpPr>
            <p:cNvPr id="20535" name="Rectangle 39">
              <a:extLst>
                <a:ext uri="{FF2B5EF4-FFF2-40B4-BE49-F238E27FC236}">
                  <a16:creationId xmlns:a16="http://schemas.microsoft.com/office/drawing/2014/main" id="{6EE1FF01-D019-45FC-954E-1FA9B622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7232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36" name="Rectangle 40">
              <a:extLst>
                <a:ext uri="{FF2B5EF4-FFF2-40B4-BE49-F238E27FC236}">
                  <a16:creationId xmlns:a16="http://schemas.microsoft.com/office/drawing/2014/main" id="{75540FB1-DBCA-483F-B1B1-FC281B4D5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6441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37" name="Rectangle 41">
              <a:extLst>
                <a:ext uri="{FF2B5EF4-FFF2-40B4-BE49-F238E27FC236}">
                  <a16:creationId xmlns:a16="http://schemas.microsoft.com/office/drawing/2014/main" id="{F6B9087A-AED3-46FB-8D0D-257492F37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6780"/>
              <a:ext cx="3729" cy="45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38" name="Line 42">
              <a:extLst>
                <a:ext uri="{FF2B5EF4-FFF2-40B4-BE49-F238E27FC236}">
                  <a16:creationId xmlns:a16="http://schemas.microsoft.com/office/drawing/2014/main" id="{A71202FF-A696-432E-8320-F89A957E3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7006"/>
              <a:ext cx="18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9" name="Group 70">
            <a:extLst>
              <a:ext uri="{FF2B5EF4-FFF2-40B4-BE49-F238E27FC236}">
                <a16:creationId xmlns:a16="http://schemas.microsoft.com/office/drawing/2014/main" id="{FB40D7E7-7008-4FAA-B240-602183DD173A}"/>
              </a:ext>
            </a:extLst>
          </p:cNvPr>
          <p:cNvGrpSpPr>
            <a:grpSpLocks/>
          </p:cNvGrpSpPr>
          <p:nvPr/>
        </p:nvGrpSpPr>
        <p:grpSpPr bwMode="auto">
          <a:xfrm>
            <a:off x="3913188" y="5876925"/>
            <a:ext cx="1573212" cy="476250"/>
            <a:chOff x="11184" y="6441"/>
            <a:chExt cx="3732" cy="1130"/>
          </a:xfrm>
        </p:grpSpPr>
        <p:sp>
          <p:nvSpPr>
            <p:cNvPr id="20515" name="Rectangle 71">
              <a:extLst>
                <a:ext uri="{FF2B5EF4-FFF2-40B4-BE49-F238E27FC236}">
                  <a16:creationId xmlns:a16="http://schemas.microsoft.com/office/drawing/2014/main" id="{AA0A3D7B-D9E2-44A1-85B6-B176F636D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7" y="7232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16" name="Rectangle 72">
              <a:extLst>
                <a:ext uri="{FF2B5EF4-FFF2-40B4-BE49-F238E27FC236}">
                  <a16:creationId xmlns:a16="http://schemas.microsoft.com/office/drawing/2014/main" id="{1478E951-1B36-4FFA-BC8B-22C97AC0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7" y="6441"/>
              <a:ext cx="3729" cy="33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17" name="Rectangle 73">
              <a:extLst>
                <a:ext uri="{FF2B5EF4-FFF2-40B4-BE49-F238E27FC236}">
                  <a16:creationId xmlns:a16="http://schemas.microsoft.com/office/drawing/2014/main" id="{C973FA07-2F50-40E8-B969-030B990BF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4" y="6780"/>
              <a:ext cx="3729" cy="452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0000"/>
                </a:gs>
                <a:gs pos="100000">
                  <a:srgbClr val="00CC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60000"/>
                <a:buBlip>
                  <a:blip r:embed="rId2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4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18" name="Line 74">
              <a:extLst>
                <a:ext uri="{FF2B5EF4-FFF2-40B4-BE49-F238E27FC236}">
                  <a16:creationId xmlns:a16="http://schemas.microsoft.com/office/drawing/2014/main" id="{BCC95FB3-47A7-426F-914B-F015F5D13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9" y="6554"/>
              <a:ext cx="6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9" name="Group 75">
              <a:extLst>
                <a:ext uri="{FF2B5EF4-FFF2-40B4-BE49-F238E27FC236}">
                  <a16:creationId xmlns:a16="http://schemas.microsoft.com/office/drawing/2014/main" id="{ED7F4A75-4E45-4AE8-848B-68963BB2B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39" y="6554"/>
              <a:ext cx="1010" cy="904"/>
              <a:chOff x="8588" y="9040"/>
              <a:chExt cx="1130" cy="678"/>
            </a:xfrm>
          </p:grpSpPr>
          <p:sp>
            <p:nvSpPr>
              <p:cNvPr id="20528" name="Line 76">
                <a:extLst>
                  <a:ext uri="{FF2B5EF4-FFF2-40B4-BE49-F238E27FC236}">
                    <a16:creationId xmlns:a16="http://schemas.microsoft.com/office/drawing/2014/main" id="{C7B83B15-0EE9-47F8-A571-494F44F2C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8" y="9379"/>
                <a:ext cx="45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29" name="Group 77">
                <a:extLst>
                  <a:ext uri="{FF2B5EF4-FFF2-40B4-BE49-F238E27FC236}">
                    <a16:creationId xmlns:a16="http://schemas.microsoft.com/office/drawing/2014/main" id="{87069BB7-511B-4A3B-B9B1-AD1040606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40" y="9040"/>
                <a:ext cx="678" cy="339"/>
                <a:chOff x="9153" y="9040"/>
                <a:chExt cx="678" cy="339"/>
              </a:xfrm>
            </p:grpSpPr>
            <p:sp>
              <p:nvSpPr>
                <p:cNvPr id="20533" name="Arc 78">
                  <a:extLst>
                    <a:ext uri="{FF2B5EF4-FFF2-40B4-BE49-F238E27FC236}">
                      <a16:creationId xmlns:a16="http://schemas.microsoft.com/office/drawing/2014/main" id="{57FB1A3D-3FC3-4367-8F37-4B210CB40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9153" y="9210"/>
                  <a:ext cx="339" cy="16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4" name="Arc 79">
                  <a:extLst>
                    <a:ext uri="{FF2B5EF4-FFF2-40B4-BE49-F238E27FC236}">
                      <a16:creationId xmlns:a16="http://schemas.microsoft.com/office/drawing/2014/main" id="{A86032B6-5742-4C35-9FF9-F19CB285C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492" y="9040"/>
                  <a:ext cx="339" cy="1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30" name="Group 80">
                <a:extLst>
                  <a:ext uri="{FF2B5EF4-FFF2-40B4-BE49-F238E27FC236}">
                    <a16:creationId xmlns:a16="http://schemas.microsoft.com/office/drawing/2014/main" id="{F87D1648-0F61-41AC-8CCD-51FB07096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40" y="9379"/>
                <a:ext cx="678" cy="339"/>
                <a:chOff x="9153" y="9379"/>
                <a:chExt cx="678" cy="339"/>
              </a:xfrm>
            </p:grpSpPr>
            <p:sp>
              <p:nvSpPr>
                <p:cNvPr id="20531" name="Arc 81">
                  <a:extLst>
                    <a:ext uri="{FF2B5EF4-FFF2-40B4-BE49-F238E27FC236}">
                      <a16:creationId xmlns:a16="http://schemas.microsoft.com/office/drawing/2014/main" id="{42D06034-CC8E-49EE-AAF9-E8D542C18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3" y="9379"/>
                  <a:ext cx="339" cy="1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2" name="Arc 82">
                  <a:extLst>
                    <a:ext uri="{FF2B5EF4-FFF2-40B4-BE49-F238E27FC236}">
                      <a16:creationId xmlns:a16="http://schemas.microsoft.com/office/drawing/2014/main" id="{A08AE0A9-7432-4916-916E-0772389B3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9492" y="9549"/>
                  <a:ext cx="339" cy="16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20" name="Line 83">
              <a:extLst>
                <a:ext uri="{FF2B5EF4-FFF2-40B4-BE49-F238E27FC236}">
                  <a16:creationId xmlns:a16="http://schemas.microsoft.com/office/drawing/2014/main" id="{DE3A0DFB-2A03-4EE9-A93C-B35D310B4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49" y="7458"/>
              <a:ext cx="6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84">
              <a:extLst>
                <a:ext uri="{FF2B5EF4-FFF2-40B4-BE49-F238E27FC236}">
                  <a16:creationId xmlns:a16="http://schemas.microsoft.com/office/drawing/2014/main" id="{D867170C-29DB-48D2-A8A0-023E9647C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8" y="7006"/>
              <a:ext cx="45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2" name="Group 85">
              <a:extLst>
                <a:ext uri="{FF2B5EF4-FFF2-40B4-BE49-F238E27FC236}">
                  <a16:creationId xmlns:a16="http://schemas.microsoft.com/office/drawing/2014/main" id="{9DE03838-2AD1-4FDD-827C-3276CD063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5" y="6554"/>
              <a:ext cx="643" cy="452"/>
              <a:chOff x="10509" y="9040"/>
              <a:chExt cx="678" cy="339"/>
            </a:xfrm>
          </p:grpSpPr>
          <p:sp>
            <p:nvSpPr>
              <p:cNvPr id="20526" name="Arc 86">
                <a:extLst>
                  <a:ext uri="{FF2B5EF4-FFF2-40B4-BE49-F238E27FC236}">
                    <a16:creationId xmlns:a16="http://schemas.microsoft.com/office/drawing/2014/main" id="{009E445A-7F07-4048-96C5-237D749490F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848" y="9210"/>
                <a:ext cx="339" cy="1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Arc 87">
                <a:extLst>
                  <a:ext uri="{FF2B5EF4-FFF2-40B4-BE49-F238E27FC236}">
                    <a16:creationId xmlns:a16="http://schemas.microsoft.com/office/drawing/2014/main" id="{EADD412A-9AFF-4E65-BA3B-5D89D31DE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9" y="9040"/>
                <a:ext cx="339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3" name="Group 88">
              <a:extLst>
                <a:ext uri="{FF2B5EF4-FFF2-40B4-BE49-F238E27FC236}">
                  <a16:creationId xmlns:a16="http://schemas.microsoft.com/office/drawing/2014/main" id="{5FFDC1E0-14D2-43E5-8419-BBED76B66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5" y="7006"/>
              <a:ext cx="643" cy="452"/>
              <a:chOff x="10509" y="9379"/>
              <a:chExt cx="678" cy="339"/>
            </a:xfrm>
          </p:grpSpPr>
          <p:sp>
            <p:nvSpPr>
              <p:cNvPr id="20524" name="Arc 89">
                <a:extLst>
                  <a:ext uri="{FF2B5EF4-FFF2-40B4-BE49-F238E27FC236}">
                    <a16:creationId xmlns:a16="http://schemas.microsoft.com/office/drawing/2014/main" id="{C8661A2C-B66F-45E4-AFFA-6866BD197D2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848" y="9379"/>
                <a:ext cx="339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Arc 90">
                <a:extLst>
                  <a:ext uri="{FF2B5EF4-FFF2-40B4-BE49-F238E27FC236}">
                    <a16:creationId xmlns:a16="http://schemas.microsoft.com/office/drawing/2014/main" id="{B9A8A7E8-1B2E-43C1-9C9F-3712EA8D333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509" y="9549"/>
                <a:ext cx="339" cy="1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94" name="Slide Number Placeholder 1">
            <a:extLst>
              <a:ext uri="{FF2B5EF4-FFF2-40B4-BE49-F238E27FC236}">
                <a16:creationId xmlns:a16="http://schemas.microsoft.com/office/drawing/2014/main" id="{BF8BB94F-C120-4944-80C9-9A05BDB1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2ABAF89-547D-4FB0-9573-5896AB9D8B74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99" name="Group 68">
            <a:extLst>
              <a:ext uri="{FF2B5EF4-FFF2-40B4-BE49-F238E27FC236}">
                <a16:creationId xmlns:a16="http://schemas.microsoft.com/office/drawing/2014/main" id="{75E54D53-9B42-4694-993C-256B4781DFB9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3662363"/>
            <a:ext cx="2759075" cy="2814637"/>
            <a:chOff x="6086497" y="2819400"/>
            <a:chExt cx="2676503" cy="2738677"/>
          </a:xfrm>
        </p:grpSpPr>
        <p:grpSp>
          <p:nvGrpSpPr>
            <p:cNvPr id="101" name="Group 69">
              <a:extLst>
                <a:ext uri="{FF2B5EF4-FFF2-40B4-BE49-F238E27FC236}">
                  <a16:creationId xmlns:a16="http://schemas.microsoft.com/office/drawing/2014/main" id="{B20BB551-83CF-454E-9E71-8E698103BB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6497" y="2971800"/>
              <a:ext cx="2600303" cy="2586277"/>
              <a:chOff x="6086497" y="2971800"/>
              <a:chExt cx="2600303" cy="2586277"/>
            </a:xfrm>
          </p:grpSpPr>
          <p:grpSp>
            <p:nvGrpSpPr>
              <p:cNvPr id="107" name="Group 73">
                <a:extLst>
                  <a:ext uri="{FF2B5EF4-FFF2-40B4-BE49-F238E27FC236}">
                    <a16:creationId xmlns:a16="http://schemas.microsoft.com/office/drawing/2014/main" id="{D9BB1959-B742-4BEA-A368-6B2CC9361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6497" y="2971800"/>
                <a:ext cx="2600303" cy="2586277"/>
                <a:chOff x="6086497" y="2971800"/>
                <a:chExt cx="2600303" cy="2586277"/>
              </a:xfrm>
            </p:grpSpPr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B55148A3-2A17-4BC2-BB99-4AF4B980F971}"/>
                    </a:ext>
                  </a:extLst>
                </p:cNvPr>
                <p:cNvCxnSpPr/>
                <p:nvPr/>
              </p:nvCxnSpPr>
              <p:spPr>
                <a:xfrm flipV="1">
                  <a:off x="6400655" y="2972321"/>
                  <a:ext cx="0" cy="220886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D5303095-0B91-4F28-834E-6801C9386875}"/>
                    </a:ext>
                  </a:extLst>
                </p:cNvPr>
                <p:cNvCxnSpPr/>
                <p:nvPr/>
              </p:nvCxnSpPr>
              <p:spPr>
                <a:xfrm>
                  <a:off x="6400655" y="5181181"/>
                  <a:ext cx="228688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Freeform 79">
                  <a:extLst>
                    <a:ext uri="{FF2B5EF4-FFF2-40B4-BE49-F238E27FC236}">
                      <a16:creationId xmlns:a16="http://schemas.microsoft.com/office/drawing/2014/main" id="{476710B0-1236-42E6-BB7B-5801996E1C17}"/>
                    </a:ext>
                  </a:extLst>
                </p:cNvPr>
                <p:cNvSpPr/>
                <p:nvPr/>
              </p:nvSpPr>
              <p:spPr>
                <a:xfrm>
                  <a:off x="6636274" y="3250359"/>
                  <a:ext cx="1864928" cy="1706847"/>
                </a:xfrm>
                <a:custGeom>
                  <a:avLst/>
                  <a:gdLst>
                    <a:gd name="connsiteX0" fmla="*/ 0 w 1864519"/>
                    <a:gd name="connsiteY0" fmla="*/ 0 h 1707357"/>
                    <a:gd name="connsiteX1" fmla="*/ 350044 w 1864519"/>
                    <a:gd name="connsiteY1" fmla="*/ 457200 h 1707357"/>
                    <a:gd name="connsiteX2" fmla="*/ 1328737 w 1864519"/>
                    <a:gd name="connsiteY2" fmla="*/ 1357313 h 1707357"/>
                    <a:gd name="connsiteX3" fmla="*/ 1864519 w 1864519"/>
                    <a:gd name="connsiteY3" fmla="*/ 1707357 h 1707357"/>
                    <a:gd name="connsiteX4" fmla="*/ 1864519 w 1864519"/>
                    <a:gd name="connsiteY4" fmla="*/ 1707357 h 1707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4519" h="1707357">
                      <a:moveTo>
                        <a:pt x="0" y="0"/>
                      </a:moveTo>
                      <a:cubicBezTo>
                        <a:pt x="64294" y="115490"/>
                        <a:pt x="128588" y="230981"/>
                        <a:pt x="350044" y="457200"/>
                      </a:cubicBezTo>
                      <a:cubicBezTo>
                        <a:pt x="571500" y="683419"/>
                        <a:pt x="1076325" y="1148954"/>
                        <a:pt x="1328737" y="1357313"/>
                      </a:cubicBezTo>
                      <a:cubicBezTo>
                        <a:pt x="1581150" y="1565673"/>
                        <a:pt x="1864519" y="1707357"/>
                        <a:pt x="1864519" y="1707357"/>
                      </a:cubicBezTo>
                      <a:lnTo>
                        <a:pt x="1864519" y="1707357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0650E53D-65E2-4DBF-81BC-59E92E595F16}"/>
                    </a:ext>
                  </a:extLst>
                </p:cNvPr>
                <p:cNvCxnSpPr/>
                <p:nvPr/>
              </p:nvCxnSpPr>
              <p:spPr bwMode="auto">
                <a:xfrm flipV="1">
                  <a:off x="6400655" y="4266743"/>
                  <a:ext cx="762296" cy="91443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TextBox 81">
                  <a:extLst>
                    <a:ext uri="{FF2B5EF4-FFF2-40B4-BE49-F238E27FC236}">
                      <a16:creationId xmlns:a16="http://schemas.microsoft.com/office/drawing/2014/main" id="{5C18A332-3497-4521-A253-6D26B3B60D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6497" y="3124200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J</a:t>
                  </a:r>
                </a:p>
              </p:txBody>
            </p:sp>
            <p:sp>
              <p:nvSpPr>
                <p:cNvPr id="116" name="TextBox 82">
                  <a:extLst>
                    <a:ext uri="{FF2B5EF4-FFF2-40B4-BE49-F238E27FC236}">
                      <a16:creationId xmlns:a16="http://schemas.microsoft.com/office/drawing/2014/main" id="{DBAD7D17-6B35-423D-9B05-754ED8F3F1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05372" y="5188745"/>
                  <a:ext cx="3385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2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B</a:t>
                  </a:r>
                </a:p>
              </p:txBody>
            </p:sp>
          </p:grpSp>
          <p:pic>
            <p:nvPicPr>
              <p:cNvPr id="108" name="Content Placeholder 8">
                <a:extLst>
                  <a:ext uri="{FF2B5EF4-FFF2-40B4-BE49-F238E27FC236}">
                    <a16:creationId xmlns:a16="http://schemas.microsoft.com/office/drawing/2014/main" id="{2309BA38-81B3-4203-A762-46913FCA1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9544" y="3090862"/>
                <a:ext cx="838200" cy="838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96AE851-8361-496D-9714-81F012D48BC6}"/>
                </a:ext>
              </a:extLst>
            </p:cNvPr>
            <p:cNvSpPr/>
            <p:nvPr/>
          </p:nvSpPr>
          <p:spPr>
            <a:xfrm>
              <a:off x="6086497" y="2819400"/>
              <a:ext cx="2676503" cy="266762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pic>
        <p:nvPicPr>
          <p:cNvPr id="117" name="Picture 8">
            <a:extLst>
              <a:ext uri="{FF2B5EF4-FFF2-40B4-BE49-F238E27FC236}">
                <a16:creationId xmlns:a16="http://schemas.microsoft.com/office/drawing/2014/main" id="{DD8C2A91-D1F7-4B94-8D87-0D9077D7B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/>
          <a:stretch>
            <a:fillRect/>
          </a:stretch>
        </p:blipFill>
        <p:spPr bwMode="auto">
          <a:xfrm>
            <a:off x="6080125" y="1103313"/>
            <a:ext cx="2735263" cy="24780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501E8B2-5B7C-494B-8ABE-22D3C48BDD7E}"/>
              </a:ext>
            </a:extLst>
          </p:cNvPr>
          <p:cNvCxnSpPr/>
          <p:nvPr/>
        </p:nvCxnSpPr>
        <p:spPr bwMode="auto">
          <a:xfrm flipV="1">
            <a:off x="7091363" y="4802188"/>
            <a:ext cx="368300" cy="468312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45DD7A5-3DD4-43C3-A516-6115E5C3C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F4C281E-86C2-4C4F-A357-2F08A004E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Introduction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Quench of a superconductor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 b="1" u="sng">
                <a:solidFill>
                  <a:srgbClr val="FF0000"/>
                </a:solidFill>
              </a:rPr>
              <a:t>Classification of quenches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Conductor limited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Measurements of critical surfaces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Short sample current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Degradation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Energy deposited quenches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Distributed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density</a:t>
            </a:r>
          </a:p>
          <a:p>
            <a:pPr marL="838200" lvl="1" indent="-381000">
              <a:lnSpc>
                <a:spcPct val="80000"/>
              </a:lnSpc>
              <a:buSzTx/>
              <a:buFontTx/>
              <a:buNone/>
            </a:pPr>
            <a:r>
              <a:rPr lang="en-US" altLang="en-US" sz="1800"/>
              <a:t>	Point disturbances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Minimum quench energy </a:t>
            </a:r>
          </a:p>
          <a:p>
            <a:pPr marL="1257300" lvl="2" indent="-342900">
              <a:lnSpc>
                <a:spcPct val="80000"/>
              </a:lnSpc>
              <a:buSzTx/>
              <a:buFontTx/>
              <a:buNone/>
            </a:pPr>
            <a:r>
              <a:rPr lang="en-US" altLang="en-US" sz="1600"/>
              <a:t>	Mininum propagation velocity	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SSC and HERA wires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Cryogenic stabilization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Practical example: LHC wire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000"/>
              <a:t>Conclusions</a:t>
            </a:r>
          </a:p>
        </p:txBody>
      </p:sp>
      <p:sp>
        <p:nvSpPr>
          <p:cNvPr id="13316" name="Footer Placeholder 5">
            <a:extLst>
              <a:ext uri="{FF2B5EF4-FFF2-40B4-BE49-F238E27FC236}">
                <a16:creationId xmlns:a16="http://schemas.microsoft.com/office/drawing/2014/main" id="{1BC88FB7-3DF9-489D-8E31-B28CDF85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Degradation and training I</a:t>
            </a:r>
          </a:p>
        </p:txBody>
      </p:sp>
      <p:sp>
        <p:nvSpPr>
          <p:cNvPr id="13317" name="Date Placeholder 4">
            <a:extLst>
              <a:ext uri="{FF2B5EF4-FFF2-40B4-BE49-F238E27FC236}">
                <a16:creationId xmlns:a16="http://schemas.microsoft.com/office/drawing/2014/main" id="{9A0DE2C1-A92F-415D-801D-7D333868E6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3318" name="Slide Number Placeholder 7">
            <a:extLst>
              <a:ext uri="{FF2B5EF4-FFF2-40B4-BE49-F238E27FC236}">
                <a16:creationId xmlns:a16="http://schemas.microsoft.com/office/drawing/2014/main" id="{08156790-83BB-4E45-A0A3-B0FC273C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8478C33-5FC3-42BE-8CB6-0C6301FF2398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19119</TotalTime>
  <Words>5527</Words>
  <Application>Microsoft Office PowerPoint</Application>
  <PresentationFormat>On-screen Show (4:3)</PresentationFormat>
  <Paragraphs>730</Paragraphs>
  <Slides>53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ＭＳ Ｐゴシック</vt:lpstr>
      <vt:lpstr>ＭＳ Ｐゴシック</vt:lpstr>
      <vt:lpstr>Arial</vt:lpstr>
      <vt:lpstr>Book Antiqua</vt:lpstr>
      <vt:lpstr>Calibri</vt:lpstr>
      <vt:lpstr>Symbol</vt:lpstr>
      <vt:lpstr>Times New Roman</vt:lpstr>
      <vt:lpstr>Wingdings</vt:lpstr>
      <vt:lpstr>Office Theme</vt:lpstr>
      <vt:lpstr>Equation</vt:lpstr>
      <vt:lpstr>Unit 20  Degradation and training Chapter I</vt:lpstr>
      <vt:lpstr>Outline</vt:lpstr>
      <vt:lpstr>References</vt:lpstr>
      <vt:lpstr>1. Introduction</vt:lpstr>
      <vt:lpstr>“Quench”</vt:lpstr>
      <vt:lpstr>2. Quench of a superconductor</vt:lpstr>
      <vt:lpstr>2. Quench of a superconductor</vt:lpstr>
      <vt:lpstr>Quench Heat balance</vt:lpstr>
      <vt:lpstr>Outline</vt:lpstr>
      <vt:lpstr>3. Classification of quenches</vt:lpstr>
      <vt:lpstr>Quench Definitions</vt:lpstr>
      <vt:lpstr>Quench Definitions</vt:lpstr>
      <vt:lpstr>Quench Definitions</vt:lpstr>
      <vt:lpstr>3. Classification of quenches</vt:lpstr>
      <vt:lpstr>3. Classification of quenches</vt:lpstr>
      <vt:lpstr>Outline</vt:lpstr>
      <vt:lpstr>4. Conductor limited quenches</vt:lpstr>
      <vt:lpstr>4. Conductor limited quenches Measurements of the conductor critical current</vt:lpstr>
      <vt:lpstr>4. Conductor limited quenches Measurements of the conductor critical current</vt:lpstr>
      <vt:lpstr>4. Conductor limited quenches Measurements of the conductor critical current</vt:lpstr>
      <vt:lpstr>4. Conductor limited quenches Degradation</vt:lpstr>
      <vt:lpstr>4. Conductor limited quenches Degradation</vt:lpstr>
      <vt:lpstr>Outline</vt:lpstr>
      <vt:lpstr>5. Energy deposited quenches Distributed disturbances</vt:lpstr>
      <vt:lpstr>5. Energy deposited quenches Distributed disturbances</vt:lpstr>
      <vt:lpstr>5. Energy deposited quenches Distributed disturbances</vt:lpstr>
      <vt:lpstr>Temperature margins at 80%of Iss</vt:lpstr>
      <vt:lpstr>Temperature and energy margin</vt:lpstr>
      <vt:lpstr>Outline</vt:lpstr>
      <vt:lpstr>5. Energy deposited quenches  Point disturbances</vt:lpstr>
      <vt:lpstr>5. Energy deposited quenches  Point disturbances</vt:lpstr>
      <vt:lpstr>5. Energy deposited quenches  Point disturbances</vt:lpstr>
      <vt:lpstr>5. Energy deposited quenches  Point disturbances</vt:lpstr>
      <vt:lpstr>5. Energy deposited quenches  Point disturbances</vt:lpstr>
      <vt:lpstr>5. Energy deposited quenches  Point disturbances</vt:lpstr>
      <vt:lpstr>5. Energy deposited quenches  Point disturbances</vt:lpstr>
      <vt:lpstr>5. Energy deposited quenches  Point disturbances</vt:lpstr>
      <vt:lpstr>5. Energy deposited quenches  Point disturbances</vt:lpstr>
      <vt:lpstr>6. Practical example I  SSC and HERA wires [7] </vt:lpstr>
      <vt:lpstr>Outline</vt:lpstr>
      <vt:lpstr>7. Cryogenic stabilization</vt:lpstr>
      <vt:lpstr>7. Cryogenic stabilization</vt:lpstr>
      <vt:lpstr>7. Cryogenic stabilization</vt:lpstr>
      <vt:lpstr>7. Cryogenic stabilization</vt:lpstr>
      <vt:lpstr>7. Cryogenic stabilization Stekly criteria</vt:lpstr>
      <vt:lpstr>7. Cryogenic stabilization Equal-area theorem (Maddock criteria)</vt:lpstr>
      <vt:lpstr>Outline</vt:lpstr>
      <vt:lpstr>8. Practical example II LHC wire [8]</vt:lpstr>
      <vt:lpstr>Outline</vt:lpstr>
      <vt:lpstr>9. Conclusions</vt:lpstr>
      <vt:lpstr>Appendix I</vt:lpstr>
      <vt:lpstr>4. Conductor limited quenches Measurements of the conductor critical current</vt:lpstr>
      <vt:lpstr>References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PFerracin</dc:creator>
  <cp:lastModifiedBy>Paolo Ferracin</cp:lastModifiedBy>
  <cp:revision>489</cp:revision>
  <dcterms:created xsi:type="dcterms:W3CDTF">2009-03-14T19:19:23Z</dcterms:created>
  <dcterms:modified xsi:type="dcterms:W3CDTF">2025-01-30T00:44:46Z</dcterms:modified>
</cp:coreProperties>
</file>